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7" r:id="rId2"/>
    <p:sldId id="481" r:id="rId3"/>
    <p:sldId id="472" r:id="rId4"/>
    <p:sldId id="474" r:id="rId5"/>
    <p:sldId id="484" r:id="rId6"/>
    <p:sldId id="491" r:id="rId7"/>
    <p:sldId id="492" r:id="rId8"/>
    <p:sldId id="487" r:id="rId9"/>
    <p:sldId id="452" r:id="rId10"/>
    <p:sldId id="456" r:id="rId11"/>
    <p:sldId id="591" r:id="rId12"/>
    <p:sldId id="592" r:id="rId13"/>
    <p:sldId id="596" r:id="rId14"/>
    <p:sldId id="683" r:id="rId15"/>
    <p:sldId id="360" r:id="rId16"/>
    <p:sldId id="684" r:id="rId17"/>
    <p:sldId id="595" r:id="rId18"/>
    <p:sldId id="423" r:id="rId19"/>
    <p:sldId id="409" r:id="rId20"/>
    <p:sldId id="459" r:id="rId21"/>
    <p:sldId id="397" r:id="rId22"/>
    <p:sldId id="426" r:id="rId23"/>
    <p:sldId id="687" r:id="rId24"/>
    <p:sldId id="688" r:id="rId25"/>
    <p:sldId id="689" r:id="rId26"/>
    <p:sldId id="690" r:id="rId27"/>
    <p:sldId id="692" r:id="rId28"/>
    <p:sldId id="691" r:id="rId29"/>
    <p:sldId id="693" r:id="rId30"/>
    <p:sldId id="694" r:id="rId31"/>
    <p:sldId id="461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313B"/>
    <a:srgbClr val="97A0A4"/>
    <a:srgbClr val="B2D5F2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94711" autoAdjust="0"/>
  </p:normalViewPr>
  <p:slideViewPr>
    <p:cSldViewPr>
      <p:cViewPr varScale="1">
        <p:scale>
          <a:sx n="61" d="100"/>
          <a:sy n="61" d="100"/>
        </p:scale>
        <p:origin x="2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ED8C4063-7DB7-4370-A8AE-D3549C1E1829}" type="datetimeFigureOut">
              <a:rPr lang="en-US" smtClean="0"/>
              <a:pPr/>
              <a:t>28-Sep-21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BC2D318E-8615-4FAF-B42B-352C4FD800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5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DE219-6F4D-4344-B99B-D2DA6CE8C725}" type="datetimeFigureOut">
              <a:rPr lang="en-US" smtClean="0"/>
              <a:t>28-Sep-21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180F1-760F-40A7-B662-C8F28896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937ED0-071D-45EB-805F-42F4D0FA036A}" type="slidenum">
              <a:rPr lang="en-GB" altLang="en-US" sz="1200"/>
              <a:pPr eaLnBrk="1" hangingPunct="1"/>
              <a:t>9</a:t>
            </a:fld>
            <a:endParaRPr lang="en-GB" alt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508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180F1-760F-40A7-B662-C8F28896B9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6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180F1-760F-40A7-B662-C8F28896B9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6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742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881201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>
                <a:solidFill>
                  <a:schemeClr val="tx1"/>
                </a:solidFill>
                <a:latin typeface="Minion Pro"/>
                <a:cs typeface="Minion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514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76" y="1600201"/>
            <a:ext cx="9994824" cy="45259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inion Pro"/>
                <a:cs typeface="Minion Pro"/>
              </a:defRPr>
            </a:lvl1pPr>
            <a:lvl2pPr>
              <a:defRPr>
                <a:latin typeface="Myriad Pro"/>
                <a:cs typeface="Myriad Pro"/>
              </a:defRPr>
            </a:lvl2pPr>
            <a:lvl3pPr>
              <a:defRPr>
                <a:latin typeface="Myriad Pro"/>
                <a:cs typeface="Myriad Pro"/>
              </a:defRPr>
            </a:lvl3pPr>
            <a:lvl4pPr>
              <a:defRPr>
                <a:latin typeface="Myriad Pro"/>
                <a:cs typeface="Myriad Pro"/>
              </a:defRPr>
            </a:lvl4pPr>
            <a:lvl5pPr>
              <a:defRPr>
                <a:latin typeface="Myriad Pro"/>
                <a:cs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72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Minion Pro"/>
                <a:cs typeface="Minion Pro"/>
              </a:defRPr>
            </a:lvl1pPr>
            <a:lvl2pPr>
              <a:defRPr sz="2400" b="0" i="0">
                <a:latin typeface="Myriad Pro"/>
                <a:cs typeface="Myriad Pro"/>
              </a:defRPr>
            </a:lvl2pPr>
            <a:lvl3pPr>
              <a:defRPr sz="2000" b="0" i="0">
                <a:latin typeface="Myriad Pro"/>
                <a:cs typeface="Myriad Pro"/>
              </a:defRPr>
            </a:lvl3pPr>
            <a:lvl4pPr>
              <a:defRPr sz="1800" b="0" i="0">
                <a:latin typeface="Myriad Pro"/>
                <a:cs typeface="Myriad Pro"/>
              </a:defRPr>
            </a:lvl4pPr>
            <a:lvl5pPr>
              <a:defRPr sz="1800" b="0" i="0">
                <a:latin typeface="Myriad Pro"/>
                <a:cs typeface="Myriad Pro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 b="1" i="0">
                <a:latin typeface="Minion Pro"/>
                <a:cs typeface="Minion Pro"/>
              </a:defRPr>
            </a:lvl1pPr>
            <a:lvl2pPr>
              <a:defRPr sz="2400" b="0" i="0">
                <a:latin typeface="Myriad Pro"/>
                <a:cs typeface="Myriad Pro"/>
              </a:defRPr>
            </a:lvl2pPr>
            <a:lvl3pPr>
              <a:defRPr sz="2000" b="0" i="0">
                <a:latin typeface="Myriad Pro"/>
                <a:cs typeface="Myriad Pro"/>
              </a:defRPr>
            </a:lvl3pPr>
            <a:lvl4pPr>
              <a:defRPr sz="1800" b="0" i="0">
                <a:latin typeface="Myriad Pro"/>
                <a:cs typeface="Myriad Pro"/>
              </a:defRPr>
            </a:lvl4pPr>
            <a:lvl5pPr>
              <a:defRPr sz="1800" b="0" i="0">
                <a:latin typeface="Myriad Pro"/>
                <a:cs typeface="Myriad Pro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53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464800" y="4800600"/>
            <a:ext cx="152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/>
          <p:cNvSpPr/>
          <p:nvPr userDrawn="1"/>
        </p:nvSpPr>
        <p:spPr>
          <a:xfrm>
            <a:off x="8026400" y="6400800"/>
            <a:ext cx="3962400" cy="381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3534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20913A-C037-4462-BB69-9FDE6F969DF7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7184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37600" y="6404293"/>
            <a:ext cx="2844800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60019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5533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3747BE3-CA5A-4258-9585-0DD79038040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8144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59618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932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Minion Pro"/>
          <a:ea typeface="+mj-ea"/>
          <a:cs typeface="Minion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2.wmf"/><Relationship Id="rId7" Type="http://schemas.openxmlformats.org/officeDocument/2006/relationships/image" Target="../media/image4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4.pn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emf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emf"/><Relationship Id="rId14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arin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5" b="17828"/>
          <a:stretch>
            <a:fillRect/>
          </a:stretch>
        </p:blipFill>
        <p:spPr bwMode="auto">
          <a:xfrm>
            <a:off x="-18659" y="-77064"/>
            <a:ext cx="10000859" cy="522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621016"/>
            <a:ext cx="2233246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proj-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621" y="1"/>
            <a:ext cx="3303825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133" y="34290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17733" y="457200"/>
            <a:ext cx="77642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3600" b="1" i="1" dirty="0">
                <a:solidFill>
                  <a:schemeClr val="bg1"/>
                </a:solidFill>
              </a:rPr>
              <a:t>CASPAR</a:t>
            </a:r>
          </a:p>
          <a:p>
            <a:r>
              <a:rPr lang="en-US" altLang="de-DE" sz="2400" b="1" i="1" dirty="0">
                <a:solidFill>
                  <a:schemeClr val="bg1"/>
                </a:solidFill>
              </a:rPr>
              <a:t>Compact Accelerator System for Astrophysical Reactions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" y="4021978"/>
            <a:ext cx="3393357" cy="2760855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19321" y="1800225"/>
            <a:ext cx="7129633" cy="22217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de-DE" altLang="de-DE" sz="2000" b="1" i="1" dirty="0">
                <a:solidFill>
                  <a:schemeClr val="bg1"/>
                </a:solidFill>
              </a:rPr>
              <a:t>Frank Strieder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DE" altLang="de-DE" sz="2000" b="1" dirty="0">
                <a:solidFill>
                  <a:schemeClr val="bg1"/>
                </a:solidFill>
              </a:rPr>
              <a:t>South Dakota School of Mines &amp; Technology</a:t>
            </a:r>
          </a:p>
          <a:p>
            <a:pPr marL="0" indent="0">
              <a:lnSpc>
                <a:spcPct val="80000"/>
              </a:lnSpc>
              <a:buNone/>
            </a:pPr>
            <a:endParaRPr lang="de-DE" altLang="de-DE" sz="2000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de-DE" altLang="de-DE" sz="2000" b="1" dirty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DE" altLang="de-DE" sz="2000" b="1" dirty="0">
                <a:solidFill>
                  <a:schemeClr val="bg1"/>
                </a:solidFill>
              </a:rPr>
              <a:t>SURF User </a:t>
            </a:r>
            <a:r>
              <a:rPr lang="en-US" altLang="de-DE" sz="2000" b="1" dirty="0">
                <a:solidFill>
                  <a:schemeClr val="bg1"/>
                </a:solidFill>
              </a:rPr>
              <a:t>Association General Meeting </a:t>
            </a:r>
            <a:r>
              <a:rPr lang="de-DE" altLang="de-DE" sz="2000" b="1" dirty="0">
                <a:solidFill>
                  <a:schemeClr val="bg1"/>
                </a:solidFill>
              </a:rPr>
              <a:t>– September 28</a:t>
            </a:r>
            <a:r>
              <a:rPr lang="de-DE" altLang="de-DE" sz="2000" b="1" baseline="30000" dirty="0">
                <a:solidFill>
                  <a:schemeClr val="bg1"/>
                </a:solidFill>
              </a:rPr>
              <a:t>th</a:t>
            </a:r>
            <a:r>
              <a:rPr lang="de-DE" altLang="de-DE" sz="2000" b="1" dirty="0">
                <a:solidFill>
                  <a:schemeClr val="bg1"/>
                </a:solidFill>
              </a:rPr>
              <a:t>, 2021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574870" y="1556960"/>
            <a:ext cx="7578530" cy="2114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"/>
          <a:stretch/>
        </p:blipFill>
        <p:spPr>
          <a:xfrm>
            <a:off x="3392283" y="4021978"/>
            <a:ext cx="6589917" cy="283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408877"/>
              </p:ext>
            </p:extLst>
          </p:nvPr>
        </p:nvGraphicFramePr>
        <p:xfrm>
          <a:off x="6671322" y="487337"/>
          <a:ext cx="527685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5276520" imgH="6248160" progId="CorelPHOTOPAINT.Image.14">
                  <p:embed/>
                </p:oleObj>
              </mc:Choice>
              <mc:Fallback>
                <p:oleObj name="PHOTO-PAINT" r:id="rId2" imgW="5276520" imgH="6248160" progId="CorelPHOTOPAINT.Image.1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71322" y="487337"/>
                        <a:ext cx="5276850" cy="624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55" name="Group 39"/>
          <p:cNvGrpSpPr>
            <a:grpSpLocks/>
          </p:cNvGrpSpPr>
          <p:nvPr/>
        </p:nvGrpSpPr>
        <p:grpSpPr bwMode="auto">
          <a:xfrm>
            <a:off x="6446519" y="450894"/>
            <a:ext cx="6019800" cy="6248400"/>
            <a:chOff x="1968" y="0"/>
            <a:chExt cx="3792" cy="4320"/>
          </a:xfrm>
        </p:grpSpPr>
        <p:graphicFrame>
          <p:nvGraphicFramePr>
            <p:cNvPr id="9256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3452100"/>
                </p:ext>
              </p:extLst>
            </p:nvPr>
          </p:nvGraphicFramePr>
          <p:xfrm>
            <a:off x="2112" y="0"/>
            <a:ext cx="3323" cy="4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fik" r:id="rId4" imgW="6185708" imgH="8039790" progId="Word.Picture.8">
                    <p:embed/>
                  </p:oleObj>
                </mc:Choice>
                <mc:Fallback>
                  <p:oleObj name="Grafik" r:id="rId4" imgW="6185708" imgH="8039790" progId="Word.Picture.8">
                    <p:embed/>
                    <p:pic>
                      <p:nvPicPr>
                        <p:cNvPr id="9256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2" y="0"/>
                          <a:ext cx="3323" cy="4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1968" y="2016"/>
              <a:ext cx="120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altLang="en-US" sz="1600" dirty="0">
                  <a:solidFill>
                    <a:srgbClr val="800080"/>
                  </a:solidFill>
                  <a:latin typeface="Comic Sans MS" panose="030F0702030302020204" pitchFamily="66" charset="0"/>
                </a:rPr>
                <a:t>solar spy</a:t>
              </a:r>
            </a:p>
            <a:p>
              <a:pPr algn="ctr"/>
              <a:r>
                <a:rPr lang="de-DE" altLang="en-US" sz="1200" dirty="0">
                  <a:solidFill>
                    <a:srgbClr val="800080"/>
                  </a:solidFill>
                  <a:latin typeface="Comic Sans MS" panose="030F0702030302020204" pitchFamily="66" charset="0"/>
                </a:rPr>
                <a:t>=</a:t>
              </a:r>
            </a:p>
            <a:p>
              <a:pPr algn="ctr"/>
              <a:r>
                <a:rPr lang="de-DE" altLang="en-US" sz="1600" dirty="0">
                  <a:solidFill>
                    <a:srgbClr val="800080"/>
                  </a:solidFill>
                  <a:latin typeface="Comic Sans MS" panose="030F0702030302020204" pitchFamily="66" charset="0"/>
                </a:rPr>
                <a:t>solar neutrinos</a:t>
              </a:r>
              <a:endParaRPr lang="de-DE" altLang="en-US" sz="1000" dirty="0">
                <a:latin typeface="Comic Sans MS" panose="030F0702030302020204" pitchFamily="66" charset="0"/>
              </a:endParaRPr>
            </a:p>
          </p:txBody>
        </p:sp>
        <p:sp>
          <p:nvSpPr>
            <p:cNvPr id="9258" name="Text Box 42"/>
            <p:cNvSpPr txBox="1">
              <a:spLocks noChangeArrowheads="1"/>
            </p:cNvSpPr>
            <p:nvPr/>
          </p:nvSpPr>
          <p:spPr bwMode="auto">
            <a:xfrm>
              <a:off x="3696" y="2256"/>
              <a:ext cx="206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altLang="en-US" dirty="0">
                  <a:solidFill>
                    <a:srgbClr val="660066"/>
                  </a:solidFill>
                  <a:latin typeface="Symbol" panose="05050102010706020507" pitchFamily="18" charset="2"/>
                </a:rPr>
                <a:t>Þ 10 </a:t>
              </a:r>
              <a:r>
                <a:rPr lang="de-DE" altLang="en-US" dirty="0">
                  <a:solidFill>
                    <a:srgbClr val="660066"/>
                  </a:solidFill>
                </a:rPr>
                <a:t>billion </a:t>
              </a:r>
              <a:r>
                <a:rPr lang="de-DE" altLang="en-US" dirty="0">
                  <a:solidFill>
                    <a:srgbClr val="660066"/>
                  </a:solidFill>
                  <a:latin typeface="Symbol" panose="05050102010706020507" pitchFamily="18" charset="2"/>
                </a:rPr>
                <a:t>n</a:t>
              </a:r>
              <a:r>
                <a:rPr lang="de-DE" altLang="en-US" dirty="0">
                  <a:solidFill>
                    <a:srgbClr val="660066"/>
                  </a:solidFill>
                </a:rPr>
                <a:t>/sec/cm</a:t>
              </a:r>
              <a:r>
                <a:rPr lang="de-DE" altLang="en-US" baseline="30000" dirty="0">
                  <a:solidFill>
                    <a:srgbClr val="660066"/>
                  </a:solidFill>
                </a:rPr>
                <a:t>2</a:t>
              </a:r>
            </a:p>
            <a:p>
              <a:pPr algn="ctr"/>
              <a:r>
                <a:rPr lang="de-DE" altLang="en-US" dirty="0">
                  <a:solidFill>
                    <a:srgbClr val="660066"/>
                  </a:solidFill>
                </a:rPr>
                <a:t>on earth</a:t>
              </a:r>
              <a:endParaRPr lang="de-DE" altLang="en-US" dirty="0">
                <a:latin typeface="Symbol" panose="05050102010706020507" pitchFamily="18" charset="2"/>
              </a:endParaRPr>
            </a:p>
          </p:txBody>
        </p:sp>
        <p:sp>
          <p:nvSpPr>
            <p:cNvPr id="36" name="Text Box 41"/>
            <p:cNvSpPr txBox="1">
              <a:spLocks noChangeArrowheads="1"/>
            </p:cNvSpPr>
            <p:nvPr/>
          </p:nvSpPr>
          <p:spPr bwMode="auto">
            <a:xfrm>
              <a:off x="3912" y="2843"/>
              <a:ext cx="1369" cy="3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de-DE" altLang="en-US" sz="1600" dirty="0">
                  <a:solidFill>
                    <a:srgbClr val="800080"/>
                  </a:solidFill>
                  <a:latin typeface="Comic Sans MS" panose="030F0702030302020204" pitchFamily="66" charset="0"/>
                </a:rPr>
                <a:t>travel time </a:t>
              </a:r>
              <a:r>
                <a:rPr lang="de-DE" altLang="en-US" sz="1600" dirty="0">
                  <a:solidFill>
                    <a:srgbClr val="80008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 8 min</a:t>
              </a:r>
              <a:endParaRPr lang="de-DE" altLang="en-US" sz="1600" dirty="0">
                <a:solidFill>
                  <a:srgbClr val="80008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222" name="Picture 6" descr="pp-chai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" b="2477"/>
          <a:stretch/>
        </p:blipFill>
        <p:spPr bwMode="auto">
          <a:xfrm>
            <a:off x="274854" y="862557"/>
            <a:ext cx="521208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3002810" y="3153540"/>
            <a:ext cx="762000" cy="762000"/>
          </a:xfrm>
          <a:prstGeom prst="ellips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3002810" y="867540"/>
            <a:ext cx="762000" cy="762000"/>
          </a:xfrm>
          <a:prstGeom prst="ellipse">
            <a:avLst/>
          </a:prstGeom>
          <a:noFill/>
          <a:ln w="635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BE63AC-CC42-4B8F-B9AA-F8937039DF73}"/>
              </a:ext>
            </a:extLst>
          </p:cNvPr>
          <p:cNvGrpSpPr/>
          <p:nvPr/>
        </p:nvGrpSpPr>
        <p:grpSpPr>
          <a:xfrm>
            <a:off x="8656319" y="679494"/>
            <a:ext cx="1524000" cy="1327150"/>
            <a:chOff x="6858000" y="228600"/>
            <a:chExt cx="1524000" cy="1327150"/>
          </a:xfrm>
        </p:grpSpPr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 flipV="1">
              <a:off x="8305800" y="1219200"/>
              <a:ext cx="76200" cy="152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 flipH="1">
              <a:off x="8153400" y="1219200"/>
              <a:ext cx="2286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V="1">
              <a:off x="8153400" y="1066800"/>
              <a:ext cx="152400" cy="152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Line 15"/>
            <p:cNvSpPr>
              <a:spLocks noChangeShapeType="1"/>
            </p:cNvSpPr>
            <p:nvPr/>
          </p:nvSpPr>
          <p:spPr bwMode="auto">
            <a:xfrm flipH="1" flipV="1">
              <a:off x="8001000" y="990600"/>
              <a:ext cx="304800" cy="76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Line 16"/>
            <p:cNvSpPr>
              <a:spLocks noChangeShapeType="1"/>
            </p:cNvSpPr>
            <p:nvPr/>
          </p:nvSpPr>
          <p:spPr bwMode="auto">
            <a:xfrm flipV="1">
              <a:off x="8001000" y="838200"/>
              <a:ext cx="152400" cy="152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flipH="1">
              <a:off x="7848600" y="838200"/>
              <a:ext cx="304800" cy="76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 flipV="1">
              <a:off x="7848600" y="685800"/>
              <a:ext cx="76200" cy="2286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 flipH="1">
              <a:off x="7543800" y="685800"/>
              <a:ext cx="381000" cy="3048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V="1">
              <a:off x="7543800" y="762000"/>
              <a:ext cx="76200" cy="2286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H="1">
              <a:off x="7391400" y="762000"/>
              <a:ext cx="228600" cy="1524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H="1">
              <a:off x="7162800" y="914400"/>
              <a:ext cx="2286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V="1">
              <a:off x="7162800" y="685800"/>
              <a:ext cx="0" cy="2286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Line 25"/>
            <p:cNvSpPr>
              <a:spLocks noChangeShapeType="1"/>
            </p:cNvSpPr>
            <p:nvPr/>
          </p:nvSpPr>
          <p:spPr bwMode="auto">
            <a:xfrm flipH="1" flipV="1">
              <a:off x="6858000" y="381000"/>
              <a:ext cx="304800" cy="3048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Text Box 26"/>
            <p:cNvSpPr txBox="1">
              <a:spLocks noChangeArrowheads="1"/>
            </p:cNvSpPr>
            <p:nvPr/>
          </p:nvSpPr>
          <p:spPr bwMode="auto">
            <a:xfrm>
              <a:off x="7010400" y="228600"/>
              <a:ext cx="457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b="1">
                  <a:solidFill>
                    <a:schemeClr val="accent2"/>
                  </a:solidFill>
                  <a:latin typeface="Symbol" panose="05050102010706020507" pitchFamily="18" charset="2"/>
                </a:rPr>
                <a:t>g</a:t>
              </a:r>
              <a:endParaRPr lang="de-DE" altLang="en-US">
                <a:latin typeface="Symbol" panose="05050102010706020507" pitchFamily="18" charset="2"/>
              </a:endParaRPr>
            </a:p>
          </p:txBody>
        </p:sp>
        <p:sp>
          <p:nvSpPr>
            <p:cNvPr id="9244" name="Text Box 28"/>
            <p:cNvSpPr txBox="1">
              <a:spLocks noChangeArrowheads="1"/>
            </p:cNvSpPr>
            <p:nvPr/>
          </p:nvSpPr>
          <p:spPr bwMode="auto">
            <a:xfrm>
              <a:off x="6858000" y="1219200"/>
              <a:ext cx="1524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en-US" sz="1600" b="1" dirty="0">
                  <a:solidFill>
                    <a:schemeClr val="accent2"/>
                  </a:solidFill>
                </a:rPr>
                <a:t>1 million years</a:t>
              </a:r>
              <a:endParaRPr lang="de-DE" altLang="en-US" dirty="0"/>
            </a:p>
          </p:txBody>
        </p:sp>
      </p:grp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5244725" y="1173535"/>
            <a:ext cx="350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en-US" sz="2000" dirty="0">
                <a:solidFill>
                  <a:srgbClr val="FF0000"/>
                </a:solidFill>
              </a:rPr>
              <a:t>Evidence for nuclear energy generation in the Sun?</a:t>
            </a:r>
            <a:endParaRPr lang="de-DE" altLang="en-US" sz="1400" dirty="0"/>
          </a:p>
        </p:txBody>
      </p:sp>
      <p:grpSp>
        <p:nvGrpSpPr>
          <p:cNvPr id="9263" name="Group 47"/>
          <p:cNvGrpSpPr>
            <a:grpSpLocks/>
          </p:cNvGrpSpPr>
          <p:nvPr/>
        </p:nvGrpSpPr>
        <p:grpSpPr bwMode="auto">
          <a:xfrm>
            <a:off x="1798854" y="862557"/>
            <a:ext cx="914400" cy="3124200"/>
            <a:chOff x="960" y="0"/>
            <a:chExt cx="576" cy="1968"/>
          </a:xfrm>
        </p:grpSpPr>
        <p:sp>
          <p:nvSpPr>
            <p:cNvPr id="9260" name="Oval 44"/>
            <p:cNvSpPr>
              <a:spLocks noChangeArrowheads="1"/>
            </p:cNvSpPr>
            <p:nvPr/>
          </p:nvSpPr>
          <p:spPr bwMode="auto">
            <a:xfrm>
              <a:off x="1008" y="1488"/>
              <a:ext cx="528" cy="480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Oval 45"/>
            <p:cNvSpPr>
              <a:spLocks noChangeArrowheads="1"/>
            </p:cNvSpPr>
            <p:nvPr/>
          </p:nvSpPr>
          <p:spPr bwMode="auto">
            <a:xfrm>
              <a:off x="960" y="0"/>
              <a:ext cx="480" cy="432"/>
            </a:xfrm>
            <a:prstGeom prst="ellipse">
              <a:avLst/>
            </a:prstGeom>
            <a:noFill/>
            <a:ln w="635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06871FF-5DBF-461E-A1DA-384BC4AAE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33" y="4030221"/>
            <a:ext cx="3352800" cy="2556511"/>
          </a:xfrm>
          <a:prstGeom prst="rect">
            <a:avLst/>
          </a:prstGeom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id="{B2D5280E-7A3B-4767-919B-E416A5C695B7}"/>
              </a:ext>
            </a:extLst>
          </p:cNvPr>
          <p:cNvSpPr txBox="1"/>
          <p:nvPr/>
        </p:nvSpPr>
        <p:spPr>
          <a:xfrm>
            <a:off x="1306517" y="277782"/>
            <a:ext cx="940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Stellar Nucleosynthesis - Principles of Stellar Evolution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320E01-B89C-455B-91D1-B63A803DA2F0}"/>
              </a:ext>
            </a:extLst>
          </p:cNvPr>
          <p:cNvSpPr txBox="1"/>
          <p:nvPr/>
        </p:nvSpPr>
        <p:spPr>
          <a:xfrm>
            <a:off x="3800288" y="4901438"/>
            <a:ext cx="16093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Ray Davis</a:t>
            </a:r>
          </a:p>
          <a:p>
            <a:r>
              <a:rPr lang="en-US" sz="1400" dirty="0"/>
              <a:t>&amp;</a:t>
            </a:r>
          </a:p>
          <a:p>
            <a:r>
              <a:rPr lang="en-US" sz="1400" dirty="0"/>
              <a:t>John </a:t>
            </a:r>
            <a:r>
              <a:rPr lang="en-US" sz="1400" dirty="0" err="1"/>
              <a:t>Bahcall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at Homestake Mine</a:t>
            </a:r>
          </a:p>
        </p:txBody>
      </p:sp>
    </p:spTree>
    <p:extLst>
      <p:ext uri="{BB962C8B-B14F-4D97-AF65-F5344CB8AC3E}">
        <p14:creationId xmlns:p14="http://schemas.microsoft.com/office/powerpoint/2010/main" val="27836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  <p:bldP spid="92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48751ABB-5792-4CC0-B624-39525C587239}"/>
              </a:ext>
            </a:extLst>
          </p:cNvPr>
          <p:cNvSpPr txBox="1"/>
          <p:nvPr/>
        </p:nvSpPr>
        <p:spPr>
          <a:xfrm>
            <a:off x="1306517" y="277782"/>
            <a:ext cx="940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Stellar Nucleosynthesis - Principles of Stellar Evolution</a:t>
            </a:r>
          </a:p>
        </p:txBody>
      </p:sp>
      <p:pic>
        <p:nvPicPr>
          <p:cNvPr id="3" name="Picture 46" descr="layers">
            <a:extLst>
              <a:ext uri="{FF2B5EF4-FFF2-40B4-BE49-F238E27FC236}">
                <a16:creationId xmlns:a16="http://schemas.microsoft.com/office/drawing/2014/main" id="{2E806E1C-FF85-42A8-AF6A-EAEA4E307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46" y="950869"/>
            <a:ext cx="1987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8891519C-C72F-4120-BD6A-0CA8B1D0A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254" y="1242653"/>
            <a:ext cx="162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800000"/>
                </a:solidFill>
              </a:rPr>
              <a:t>H-burning shell</a:t>
            </a:r>
            <a:endParaRPr lang="en-US" altLang="en-US" sz="1800" dirty="0">
              <a:solidFill>
                <a:srgbClr val="800000"/>
              </a:solidFill>
            </a:endParaRP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11A7B580-DA0B-4668-B8B5-4A5855225D8D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950395"/>
            <a:ext cx="1360487" cy="1217986"/>
            <a:chOff x="224" y="1071"/>
            <a:chExt cx="1224" cy="1134"/>
          </a:xfrm>
        </p:grpSpPr>
        <p:sp>
          <p:nvSpPr>
            <p:cNvPr id="6" name="Oval 16">
              <a:extLst>
                <a:ext uri="{FF2B5EF4-FFF2-40B4-BE49-F238E27FC236}">
                  <a16:creationId xmlns:a16="http://schemas.microsoft.com/office/drawing/2014/main" id="{9B1882B5-61B0-436C-AC51-398C2023B8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2" y="1319"/>
              <a:ext cx="667" cy="63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7" name="Oval 17">
              <a:extLst>
                <a:ext uri="{FF2B5EF4-FFF2-40B4-BE49-F238E27FC236}">
                  <a16:creationId xmlns:a16="http://schemas.microsoft.com/office/drawing/2014/main" id="{8D549D29-F029-4115-8D55-D9DDCF320A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3" y="1548"/>
              <a:ext cx="214" cy="2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" name="Line 18">
              <a:extLst>
                <a:ext uri="{FF2B5EF4-FFF2-40B4-BE49-F238E27FC236}">
                  <a16:creationId xmlns:a16="http://schemas.microsoft.com/office/drawing/2014/main" id="{68F28980-B145-4205-906D-683D0AAD3D7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114" y="1217"/>
              <a:ext cx="13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E5693951-40F9-47CE-87A6-0DFE8965C8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4" y="1666"/>
              <a:ext cx="2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F4A737D7-76CC-47A2-81E3-DE9259890E9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243" y="1634"/>
              <a:ext cx="2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1">
              <a:extLst>
                <a:ext uri="{FF2B5EF4-FFF2-40B4-BE49-F238E27FC236}">
                  <a16:creationId xmlns:a16="http://schemas.microsoft.com/office/drawing/2014/main" id="{F173FF62-A089-41A6-9FF0-5607294DD4F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157" y="1919"/>
              <a:ext cx="13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2">
              <a:extLst>
                <a:ext uri="{FF2B5EF4-FFF2-40B4-BE49-F238E27FC236}">
                  <a16:creationId xmlns:a16="http://schemas.microsoft.com/office/drawing/2014/main" id="{D8722B9D-E1D0-4346-A1D1-592975D5E4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77" y="1217"/>
              <a:ext cx="138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3">
              <a:extLst>
                <a:ext uri="{FF2B5EF4-FFF2-40B4-BE49-F238E27FC236}">
                  <a16:creationId xmlns:a16="http://schemas.microsoft.com/office/drawing/2014/main" id="{5EA71C6D-5F73-4186-B9A4-4FA6272C354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44" y="1952"/>
              <a:ext cx="137" cy="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4">
              <a:extLst>
                <a:ext uri="{FF2B5EF4-FFF2-40B4-BE49-F238E27FC236}">
                  <a16:creationId xmlns:a16="http://schemas.microsoft.com/office/drawing/2014/main" id="{B3898403-C088-4085-B34A-A824A2763AE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717" y="2107"/>
              <a:ext cx="1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5">
              <a:extLst>
                <a:ext uri="{FF2B5EF4-FFF2-40B4-BE49-F238E27FC236}">
                  <a16:creationId xmlns:a16="http://schemas.microsoft.com/office/drawing/2014/main" id="{D7F18A53-C93C-4891-8AAE-D512ECEB5F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 flipV="1">
              <a:off x="726" y="1169"/>
              <a:ext cx="1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 Box 26">
            <a:extLst>
              <a:ext uri="{FF2B5EF4-FFF2-40B4-BE49-F238E27FC236}">
                <a16:creationId xmlns:a16="http://schemas.microsoft.com/office/drawing/2014/main" id="{C8651D41-E5E0-4EBD-A331-FC01FC103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810943"/>
            <a:ext cx="20891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en-US" sz="1800" dirty="0"/>
              <a:t>H exhausted in core</a:t>
            </a:r>
          </a:p>
          <a:p>
            <a:pPr eaLnBrk="1" hangingPunct="1">
              <a:lnSpc>
                <a:spcPct val="130000"/>
              </a:lnSpc>
            </a:pPr>
            <a:r>
              <a:rPr lang="en-GB" altLang="en-US" sz="1800" u="sng" dirty="0">
                <a:solidFill>
                  <a:srgbClr val="800000"/>
                </a:solidFill>
              </a:rPr>
              <a:t>isothermal He core</a:t>
            </a:r>
          </a:p>
          <a:p>
            <a:pPr eaLnBrk="1" hangingPunct="1">
              <a:lnSpc>
                <a:spcPct val="130000"/>
              </a:lnSpc>
            </a:pPr>
            <a:r>
              <a:rPr lang="en-GB" altLang="en-US" sz="1800" dirty="0"/>
              <a:t>contraction sets in</a:t>
            </a:r>
            <a:endParaRPr lang="en-US" altLang="en-US" sz="1800" dirty="0"/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6992530F-3EB1-4823-9256-2E7108462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534" y="1180990"/>
            <a:ext cx="14414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dirty="0"/>
              <a:t>temperature </a:t>
            </a:r>
          </a:p>
          <a:p>
            <a:pPr algn="ctr" eaLnBrk="1" hangingPunct="1"/>
            <a:r>
              <a:rPr lang="en-GB" altLang="en-US" sz="1800" dirty="0"/>
              <a:t>increases</a:t>
            </a:r>
            <a:endParaRPr lang="en-US" altLang="en-US" sz="1800" dirty="0"/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24EAECEB-94E2-46EE-8800-0E301CC6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9196" y="1705884"/>
            <a:ext cx="19939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dirty="0">
                <a:solidFill>
                  <a:srgbClr val="800000"/>
                </a:solidFill>
              </a:rPr>
              <a:t>contracting core</a:t>
            </a:r>
          </a:p>
          <a:p>
            <a:pPr algn="ctr" eaLnBrk="1" hangingPunct="1"/>
            <a:r>
              <a:rPr lang="en-GB" altLang="en-US" sz="1800" dirty="0">
                <a:solidFill>
                  <a:srgbClr val="800000"/>
                </a:solidFill>
              </a:rPr>
              <a:t>expanding envelope</a:t>
            </a:r>
            <a:endParaRPr lang="en-US" altLang="en-US" sz="1800" dirty="0">
              <a:solidFill>
                <a:srgbClr val="800000"/>
              </a:solidFill>
            </a:endParaRPr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0C22453D-C287-425B-A4AA-65FFE12F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334" y="3186634"/>
            <a:ext cx="21605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u="sng" dirty="0">
                <a:solidFill>
                  <a:srgbClr val="800000"/>
                </a:solidFill>
              </a:rPr>
              <a:t>RED  GIANT STARS</a:t>
            </a:r>
            <a:endParaRPr lang="en-US" altLang="en-US" sz="1800" u="sng" dirty="0">
              <a:solidFill>
                <a:srgbClr val="800000"/>
              </a:solidFill>
            </a:endParaRPr>
          </a:p>
        </p:txBody>
      </p:sp>
      <p:sp>
        <p:nvSpPr>
          <p:cNvPr id="20" name="Text Box 39">
            <a:extLst>
              <a:ext uri="{FF2B5EF4-FFF2-40B4-BE49-F238E27FC236}">
                <a16:creationId xmlns:a16="http://schemas.microsoft.com/office/drawing/2014/main" id="{6A23A4C9-D7B6-4465-8EFE-ABD30898D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497" y="3354909"/>
            <a:ext cx="26431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/>
              <a:t>Wien’s law:  </a:t>
            </a:r>
            <a:r>
              <a:rPr lang="en-GB" altLang="en-US" sz="1800" dirty="0">
                <a:solidFill>
                  <a:srgbClr val="800000"/>
                </a:solidFill>
                <a:sym typeface="Symbol" panose="05050102010706020507" pitchFamily="18" charset="2"/>
              </a:rPr>
              <a:t></a:t>
            </a:r>
            <a:r>
              <a:rPr lang="en-GB" altLang="en-US" sz="1800" baseline="-25000" dirty="0" err="1">
                <a:solidFill>
                  <a:srgbClr val="800000"/>
                </a:solidFill>
                <a:sym typeface="Symbol" panose="05050102010706020507" pitchFamily="18" charset="2"/>
              </a:rPr>
              <a:t>max</a:t>
            </a:r>
            <a:r>
              <a:rPr lang="en-GB" altLang="en-US" sz="1800" dirty="0" err="1">
                <a:solidFill>
                  <a:srgbClr val="800000"/>
                </a:solidFill>
              </a:rPr>
              <a:t>T</a:t>
            </a:r>
            <a:r>
              <a:rPr lang="en-GB" altLang="en-US" sz="1800" dirty="0">
                <a:solidFill>
                  <a:srgbClr val="800000"/>
                </a:solidFill>
                <a:sym typeface="Symbol" panose="05050102010706020507" pitchFamily="18" charset="2"/>
              </a:rPr>
              <a:t> = const.</a:t>
            </a:r>
          </a:p>
        </p:txBody>
      </p:sp>
      <p:sp>
        <p:nvSpPr>
          <p:cNvPr id="21" name="Text Box 40">
            <a:extLst>
              <a:ext uri="{FF2B5EF4-FFF2-40B4-BE49-F238E27FC236}">
                <a16:creationId xmlns:a16="http://schemas.microsoft.com/office/drawing/2014/main" id="{E8B74274-632A-4E9C-9777-BC79BC41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622" y="2994546"/>
            <a:ext cx="3128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/>
              <a:t>R ~ 10-100 </a:t>
            </a:r>
            <a:r>
              <a:rPr lang="en-GB" altLang="en-US" sz="1800" dirty="0" err="1"/>
              <a:t>R</a:t>
            </a:r>
            <a:r>
              <a:rPr lang="en-GB" altLang="en-US" sz="1800" baseline="-25000" dirty="0" err="1"/>
              <a:t>i</a:t>
            </a:r>
            <a:r>
              <a:rPr lang="en-GB" altLang="en-US" sz="1800" dirty="0"/>
              <a:t> </a:t>
            </a:r>
            <a:r>
              <a:rPr lang="en-GB" altLang="en-US" sz="1800" dirty="0">
                <a:sym typeface="Symbol" panose="05050102010706020507" pitchFamily="18" charset="2"/>
              </a:rPr>
              <a:t> </a:t>
            </a:r>
            <a:r>
              <a:rPr lang="en-GB" altLang="en-US" sz="1800" dirty="0" err="1">
                <a:sym typeface="Symbol" panose="05050102010706020507" pitchFamily="18" charset="2"/>
              </a:rPr>
              <a:t>T</a:t>
            </a:r>
            <a:r>
              <a:rPr lang="en-GB" altLang="en-US" sz="1800" baseline="-25000" dirty="0" err="1">
                <a:sym typeface="Symbol" panose="05050102010706020507" pitchFamily="18" charset="2"/>
              </a:rPr>
              <a:t>s</a:t>
            </a:r>
            <a:r>
              <a:rPr lang="en-GB" altLang="en-US" sz="1800" dirty="0">
                <a:sym typeface="Symbol" panose="05050102010706020507" pitchFamily="18" charset="2"/>
              </a:rPr>
              <a:t> ~ 3-4x10</a:t>
            </a:r>
            <a:r>
              <a:rPr lang="en-GB" altLang="en-US" sz="1800" baseline="30000" dirty="0">
                <a:sym typeface="Symbol" panose="05050102010706020507" pitchFamily="18" charset="2"/>
              </a:rPr>
              <a:t>3</a:t>
            </a:r>
            <a:r>
              <a:rPr lang="en-GB" altLang="en-US" sz="1800" dirty="0">
                <a:sym typeface="Symbol" panose="05050102010706020507" pitchFamily="18" charset="2"/>
              </a:rPr>
              <a:t> K</a:t>
            </a:r>
            <a:endParaRPr lang="en-GB" altLang="en-US" sz="1800" baseline="-25000" dirty="0">
              <a:sym typeface="Symbol" panose="05050102010706020507" pitchFamily="18" charset="2"/>
            </a:endParaRPr>
          </a:p>
        </p:txBody>
      </p:sp>
      <p:sp>
        <p:nvSpPr>
          <p:cNvPr id="22" name="AutoShape 41">
            <a:extLst>
              <a:ext uri="{FF2B5EF4-FFF2-40B4-BE49-F238E27FC236}">
                <a16:creationId xmlns:a16="http://schemas.microsoft.com/office/drawing/2014/main" id="{EBF3B88C-6EEE-4471-ADF8-E3694580A3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65763" y="1342756"/>
            <a:ext cx="347662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3" name="AutoShape 42">
            <a:extLst>
              <a:ext uri="{FF2B5EF4-FFF2-40B4-BE49-F238E27FC236}">
                <a16:creationId xmlns:a16="http://schemas.microsoft.com/office/drawing/2014/main" id="{2E5183F7-71AE-439A-B0E3-7B19522691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01938" y="1360218"/>
            <a:ext cx="347662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2C657E4F-8201-4B47-AA29-6EDD63C32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3840162"/>
            <a:ext cx="57483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en-US" sz="1800" dirty="0"/>
              <a:t>when </a:t>
            </a:r>
            <a:r>
              <a:rPr lang="en-GB" altLang="en-US" sz="1800" dirty="0">
                <a:solidFill>
                  <a:srgbClr val="800000"/>
                </a:solidFill>
              </a:rPr>
              <a:t>T ~ 10</a:t>
            </a:r>
            <a:r>
              <a:rPr lang="en-GB" altLang="en-US" sz="1800" baseline="30000" dirty="0">
                <a:solidFill>
                  <a:srgbClr val="800000"/>
                </a:solidFill>
              </a:rPr>
              <a:t>8</a:t>
            </a:r>
            <a:r>
              <a:rPr lang="en-GB" altLang="en-US" sz="1800" dirty="0">
                <a:solidFill>
                  <a:srgbClr val="800000"/>
                </a:solidFill>
              </a:rPr>
              <a:t> K </a:t>
            </a:r>
            <a:r>
              <a:rPr lang="en-GB" altLang="en-US" sz="1800" dirty="0"/>
              <a:t>  and  </a:t>
            </a:r>
            <a:r>
              <a:rPr lang="en-GB" altLang="en-US" sz="1800" dirty="0">
                <a:solidFill>
                  <a:srgbClr val="800000"/>
                </a:solidFill>
                <a:latin typeface="Symbol" panose="05050102010706020507" pitchFamily="18" charset="2"/>
              </a:rPr>
              <a:t>r</a:t>
            </a:r>
            <a:r>
              <a:rPr lang="en-GB" altLang="en-US" sz="1800" dirty="0">
                <a:solidFill>
                  <a:srgbClr val="800000"/>
                </a:solidFill>
              </a:rPr>
              <a:t> ~ 10</a:t>
            </a:r>
            <a:r>
              <a:rPr lang="en-GB" altLang="en-US" sz="1800" baseline="30000" dirty="0">
                <a:solidFill>
                  <a:srgbClr val="800000"/>
                </a:solidFill>
              </a:rPr>
              <a:t>3</a:t>
            </a:r>
            <a:r>
              <a:rPr lang="en-GB" altLang="en-US" sz="1800" dirty="0">
                <a:solidFill>
                  <a:srgbClr val="800000"/>
                </a:solidFill>
              </a:rPr>
              <a:t> gcm</a:t>
            </a:r>
            <a:r>
              <a:rPr lang="en-GB" altLang="en-US" sz="1800" baseline="30000" dirty="0">
                <a:solidFill>
                  <a:srgbClr val="800000"/>
                </a:solidFill>
              </a:rPr>
              <a:t>-3</a:t>
            </a:r>
            <a:r>
              <a:rPr lang="en-GB" altLang="en-US" sz="1800" dirty="0">
                <a:solidFill>
                  <a:srgbClr val="800000"/>
                </a:solidFill>
              </a:rPr>
              <a:t>   </a:t>
            </a:r>
            <a:r>
              <a:rPr lang="en-GB" altLang="en-US" sz="1400" dirty="0">
                <a:solidFill>
                  <a:srgbClr val="800000"/>
                </a:solidFill>
              </a:rPr>
              <a:t>(minimum mass ~ 0.5 </a:t>
            </a:r>
            <a:r>
              <a:rPr lang="en-GB" altLang="en-US" sz="1400" dirty="0">
                <a:solidFill>
                  <a:srgbClr val="800000"/>
                </a:solidFill>
                <a:sym typeface="Symbol" panose="05050102010706020507" pitchFamily="18" charset="2"/>
              </a:rPr>
              <a:t>M</a:t>
            </a:r>
            <a:r>
              <a:rPr lang="en-GB" altLang="en-US" sz="1400" baseline="-25000" dirty="0">
                <a:solidFill>
                  <a:srgbClr val="800000"/>
                </a:solidFill>
                <a:sym typeface="Wingdings 2" panose="05020102010507070707" pitchFamily="18" charset="2"/>
              </a:rPr>
              <a:t></a:t>
            </a:r>
            <a:r>
              <a:rPr lang="en-GB" altLang="en-US" sz="1400" dirty="0">
                <a:solidFill>
                  <a:srgbClr val="800000"/>
                </a:solidFill>
                <a:sym typeface="Wingdings 2" panose="05020102010507070707" pitchFamily="18" charset="2"/>
              </a:rPr>
              <a:t>)</a:t>
            </a:r>
            <a:r>
              <a:rPr lang="en-GB" altLang="en-US" sz="1400" dirty="0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25" name="Rectangle 31">
            <a:extLst>
              <a:ext uri="{FF2B5EF4-FFF2-40B4-BE49-F238E27FC236}">
                <a16:creationId xmlns:a16="http://schemas.microsoft.com/office/drawing/2014/main" id="{417FA5E7-6BF1-4F01-AF52-B0EC92AB0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0" y="4311650"/>
            <a:ext cx="41227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en-US" sz="1800" u="sng">
                <a:solidFill>
                  <a:srgbClr val="800000"/>
                </a:solidFill>
              </a:rPr>
              <a:t>HELIUM BURNING</a:t>
            </a:r>
            <a:r>
              <a:rPr lang="en-GB" altLang="en-US" sz="1800">
                <a:solidFill>
                  <a:srgbClr val="336699"/>
                </a:solidFill>
              </a:rPr>
              <a:t>        </a:t>
            </a:r>
            <a:r>
              <a:rPr lang="en-GB" altLang="en-US" sz="1800"/>
              <a:t>(2</a:t>
            </a:r>
            <a:r>
              <a:rPr lang="en-GB" altLang="en-US" sz="1800" baseline="30000"/>
              <a:t>nd</a:t>
            </a:r>
            <a:r>
              <a:rPr lang="en-GB" altLang="en-US" sz="1800"/>
              <a:t>  equilibrium)</a:t>
            </a:r>
            <a:endParaRPr lang="en-US" altLang="en-US" sz="1800"/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A5EB6F0-9456-4E24-83F6-5D3C1C00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0" y="4889500"/>
            <a:ext cx="12684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GB" altLang="en-US" sz="1800" dirty="0">
                <a:solidFill>
                  <a:srgbClr val="800000"/>
                </a:solidFill>
              </a:rPr>
              <a:t> 3</a:t>
            </a:r>
            <a:r>
              <a:rPr lang="en-GB" altLang="en-US" sz="1800" dirty="0">
                <a:solidFill>
                  <a:srgbClr val="800000"/>
                </a:solidFill>
                <a:latin typeface="Symbol" panose="05050102010706020507" pitchFamily="18" charset="2"/>
              </a:rPr>
              <a:t>a</a:t>
            </a:r>
            <a:r>
              <a:rPr lang="en-GB" altLang="en-US" sz="1800" dirty="0">
                <a:solidFill>
                  <a:srgbClr val="800000"/>
                </a:solidFill>
              </a:rPr>
              <a:t>  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  </a:t>
            </a:r>
            <a:r>
              <a:rPr lang="en-GB" altLang="en-US" sz="1800" baseline="30000" dirty="0">
                <a:solidFill>
                  <a:srgbClr val="800000"/>
                </a:solidFill>
                <a:sym typeface="Wingdings" panose="05000000000000000000" pitchFamily="2" charset="2"/>
              </a:rPr>
              <a:t>12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C </a:t>
            </a:r>
          </a:p>
          <a:p>
            <a:pPr algn="ctr" eaLnBrk="1" hangingPunct="1">
              <a:lnSpc>
                <a:spcPct val="130000"/>
              </a:lnSpc>
            </a:pPr>
            <a:r>
              <a:rPr lang="en-GB" altLang="en-US" sz="1800" baseline="30000" dirty="0">
                <a:solidFill>
                  <a:srgbClr val="800000"/>
                </a:solidFill>
                <a:sym typeface="Wingdings" panose="05000000000000000000" pitchFamily="2" charset="2"/>
              </a:rPr>
              <a:t>12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C</a:t>
            </a:r>
            <a:r>
              <a:rPr lang="en-GB" altLang="en-US" sz="1800" dirty="0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(</a:t>
            </a:r>
            <a:r>
              <a:rPr lang="en-GB" altLang="en-US" sz="1800" dirty="0" err="1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a,g</a:t>
            </a:r>
            <a:r>
              <a:rPr lang="en-GB" altLang="en-US" sz="1800" dirty="0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)</a:t>
            </a:r>
            <a:r>
              <a:rPr lang="en-GB" altLang="en-US" sz="1800" baseline="30000" dirty="0">
                <a:solidFill>
                  <a:srgbClr val="800000"/>
                </a:solidFill>
                <a:sym typeface="Wingdings" panose="05000000000000000000" pitchFamily="2" charset="2"/>
              </a:rPr>
              <a:t>16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O</a:t>
            </a:r>
            <a:endParaRPr lang="en-US" altLang="en-US" sz="1800" dirty="0">
              <a:solidFill>
                <a:srgbClr val="800000"/>
              </a:solidFill>
            </a:endParaRPr>
          </a:p>
        </p:txBody>
      </p:sp>
      <p:sp>
        <p:nvSpPr>
          <p:cNvPr id="27" name="AutoShape 33">
            <a:extLst>
              <a:ext uri="{FF2B5EF4-FFF2-40B4-BE49-F238E27FC236}">
                <a16:creationId xmlns:a16="http://schemas.microsoft.com/office/drawing/2014/main" id="{1A517622-3A84-4DD1-A966-D9EEC85D792C}"/>
              </a:ext>
            </a:extLst>
          </p:cNvPr>
          <p:cNvSpPr>
            <a:spLocks/>
          </p:cNvSpPr>
          <p:nvPr/>
        </p:nvSpPr>
        <p:spPr bwMode="auto">
          <a:xfrm>
            <a:off x="4852987" y="4897437"/>
            <a:ext cx="71438" cy="671513"/>
          </a:xfrm>
          <a:prstGeom prst="rightBrace">
            <a:avLst>
              <a:gd name="adj1" fmla="val 7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DB67AD6C-8A38-4975-A4B7-A88E686C9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5062537"/>
            <a:ext cx="949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800000"/>
                </a:solidFill>
              </a:rPr>
              <a:t>+ 8 MeV</a:t>
            </a:r>
            <a:endParaRPr lang="en-US" altLang="en-US" sz="1800" dirty="0">
              <a:solidFill>
                <a:srgbClr val="800000"/>
              </a:solidFill>
            </a:endParaRPr>
          </a:p>
        </p:txBody>
      </p:sp>
      <p:sp>
        <p:nvSpPr>
          <p:cNvPr id="29" name="Line 35">
            <a:extLst>
              <a:ext uri="{FF2B5EF4-FFF2-40B4-BE49-F238E27FC236}">
                <a16:creationId xmlns:a16="http://schemas.microsoft.com/office/drawing/2014/main" id="{F51A5960-13EF-43EB-B659-0EA4352A42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2737" y="55959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6">
            <a:extLst>
              <a:ext uri="{FF2B5EF4-FFF2-40B4-BE49-F238E27FC236}">
                <a16:creationId xmlns:a16="http://schemas.microsoft.com/office/drawing/2014/main" id="{A76777D0-764F-42B4-B14F-297084858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894" y="5832475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dirty="0"/>
              <a:t>nuclear burning </a:t>
            </a:r>
            <a:r>
              <a:rPr lang="en-GB" altLang="en-US" sz="1800" i="1" dirty="0">
                <a:solidFill>
                  <a:srgbClr val="800000"/>
                </a:solidFill>
              </a:rPr>
              <a:t>ashes </a:t>
            </a:r>
            <a:endParaRPr lang="en-GB" altLang="en-US" sz="1800" dirty="0">
              <a:solidFill>
                <a:srgbClr val="800000"/>
              </a:solidFill>
            </a:endParaRPr>
          </a:p>
        </p:txBody>
      </p:sp>
      <p:sp>
        <p:nvSpPr>
          <p:cNvPr id="31" name="Text Box 37">
            <a:extLst>
              <a:ext uri="{FF2B5EF4-FFF2-40B4-BE49-F238E27FC236}">
                <a16:creationId xmlns:a16="http://schemas.microsoft.com/office/drawing/2014/main" id="{D3E84BA5-A899-4DA3-BF13-EA7FC6D5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5835650"/>
            <a:ext cx="157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i="1" dirty="0">
                <a:solidFill>
                  <a:srgbClr val="800000"/>
                </a:solidFill>
              </a:rPr>
              <a:t>energy source </a:t>
            </a:r>
            <a:endParaRPr lang="en-GB" altLang="en-US" sz="1800" dirty="0">
              <a:solidFill>
                <a:srgbClr val="800000"/>
              </a:solidFill>
            </a:endParaRPr>
          </a:p>
        </p:txBody>
      </p:sp>
      <p:sp>
        <p:nvSpPr>
          <p:cNvPr id="32" name="Line 38">
            <a:extLst>
              <a:ext uri="{FF2B5EF4-FFF2-40B4-BE49-F238E27FC236}">
                <a16:creationId xmlns:a16="http://schemas.microsoft.com/office/drawing/2014/main" id="{DEFCA37A-E4AE-41C8-ADD6-3F8043B725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1050" y="5595937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AutoShape 43">
            <a:extLst>
              <a:ext uri="{FF2B5EF4-FFF2-40B4-BE49-F238E27FC236}">
                <a16:creationId xmlns:a16="http://schemas.microsoft.com/office/drawing/2014/main" id="{C1E04D5A-A6B8-44DE-B56A-8A84508FF0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57362" y="4470400"/>
            <a:ext cx="347663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30000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654477E-7D3C-4926-93EA-2A05F3A5AC9B}"/>
              </a:ext>
            </a:extLst>
          </p:cNvPr>
          <p:cNvSpPr txBox="1"/>
          <p:nvPr/>
        </p:nvSpPr>
        <p:spPr>
          <a:xfrm>
            <a:off x="1306517" y="277782"/>
            <a:ext cx="940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Stellar Nucleosynthesis - Principles of Stellar Evolution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D712632-44D4-482E-9B25-4BD995B3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787400"/>
            <a:ext cx="1909763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en-US" sz="1800" u="sng" baseline="30000">
                <a:solidFill>
                  <a:srgbClr val="800000"/>
                </a:solidFill>
              </a:rPr>
              <a:t>12</a:t>
            </a:r>
            <a:r>
              <a:rPr lang="en-GB" altLang="en-US" sz="1800" u="sng">
                <a:solidFill>
                  <a:srgbClr val="800000"/>
                </a:solidFill>
              </a:rPr>
              <a:t>C/</a:t>
            </a:r>
            <a:r>
              <a:rPr lang="en-GB" altLang="en-US" sz="1800" u="sng" baseline="30000">
                <a:solidFill>
                  <a:srgbClr val="800000"/>
                </a:solidFill>
              </a:rPr>
              <a:t>16</a:t>
            </a:r>
            <a:r>
              <a:rPr lang="en-GB" altLang="en-US" sz="1800" u="sng">
                <a:solidFill>
                  <a:srgbClr val="800000"/>
                </a:solidFill>
              </a:rPr>
              <a:t>O BURNING</a:t>
            </a:r>
            <a:endParaRPr lang="en-US" altLang="en-US" sz="1800">
              <a:solidFill>
                <a:srgbClr val="800000"/>
              </a:solidFill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02B39CD2-15EC-4557-8B09-47A0436EC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806450"/>
            <a:ext cx="25257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GB" altLang="en-US" sz="1800"/>
              <a:t>… </a:t>
            </a:r>
            <a:r>
              <a:rPr lang="en-GB" altLang="en-US" sz="1800" baseline="30000"/>
              <a:t>12</a:t>
            </a:r>
            <a:r>
              <a:rPr lang="en-GB" altLang="en-US" sz="1800"/>
              <a:t>C ashes = Ne, Na, Mg</a:t>
            </a:r>
          </a:p>
          <a:p>
            <a:pPr eaLnBrk="1" hangingPunct="1">
              <a:lnSpc>
                <a:spcPct val="110000"/>
              </a:lnSpc>
            </a:pPr>
            <a:r>
              <a:rPr lang="en-GB" altLang="en-US" sz="1800"/>
              <a:t>… </a:t>
            </a:r>
            <a:r>
              <a:rPr lang="en-GB" altLang="en-US" sz="1800" baseline="30000"/>
              <a:t>16</a:t>
            </a:r>
            <a:r>
              <a:rPr lang="en-GB" altLang="en-US" sz="1800"/>
              <a:t>O ashes = Al, … Si</a:t>
            </a:r>
            <a:endParaRPr lang="en-US" altLang="en-US" sz="1800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9BE9A90A-21DA-4E09-A8A8-DADE6F9AFB28}"/>
              </a:ext>
            </a:extLst>
          </p:cNvPr>
          <p:cNvSpPr>
            <a:spLocks/>
          </p:cNvSpPr>
          <p:nvPr/>
        </p:nvSpPr>
        <p:spPr bwMode="auto">
          <a:xfrm rot="-5400000">
            <a:off x="4114800" y="533400"/>
            <a:ext cx="152400" cy="2133600"/>
          </a:xfrm>
          <a:prstGeom prst="leftBrace">
            <a:avLst>
              <a:gd name="adj1" fmla="val 1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D07AA280-0312-4483-958F-6F973286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1652588"/>
            <a:ext cx="1708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/>
              <a:t>major ash = </a:t>
            </a:r>
            <a:r>
              <a:rPr lang="en-GB" altLang="en-US" sz="1800" baseline="30000"/>
              <a:t>28</a:t>
            </a:r>
            <a:r>
              <a:rPr lang="en-GB" altLang="en-US" sz="1800"/>
              <a:t>Si</a:t>
            </a:r>
            <a:endParaRPr lang="en-US" altLang="en-US" sz="1800"/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49CA339-B4FD-4CAD-ACBA-7E5AF9133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31671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u="sng" dirty="0">
                <a:solidFill>
                  <a:srgbClr val="800000"/>
                </a:solidFill>
              </a:rPr>
              <a:t>SUPER  RED-GIANT STARS</a:t>
            </a:r>
            <a:endParaRPr lang="en-US" altLang="en-US" sz="1800" u="sng" dirty="0">
              <a:solidFill>
                <a:srgbClr val="800000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085A2A2-37D6-4DE0-AAC4-B321048E9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2198527"/>
            <a:ext cx="1643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u="sng" baseline="30000">
                <a:solidFill>
                  <a:srgbClr val="800000"/>
                </a:solidFill>
              </a:rPr>
              <a:t>28</a:t>
            </a:r>
            <a:r>
              <a:rPr lang="en-GB" altLang="en-US" sz="1800" u="sng">
                <a:solidFill>
                  <a:srgbClr val="800000"/>
                </a:solidFill>
              </a:rPr>
              <a:t>Si  MELTING</a:t>
            </a:r>
            <a:endParaRPr lang="en-US" altLang="en-US" sz="1800" u="sng">
              <a:solidFill>
                <a:srgbClr val="800000"/>
              </a:solidFill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106A6EB2-AD40-4FB1-9AD7-E47FA6D42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2160326"/>
            <a:ext cx="17446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/>
              <a:t>major ash = </a:t>
            </a:r>
            <a:r>
              <a:rPr lang="en-GB" altLang="en-US" sz="1800" baseline="30000" dirty="0"/>
              <a:t>56</a:t>
            </a:r>
            <a:r>
              <a:rPr lang="en-GB" altLang="en-US" sz="1800" dirty="0"/>
              <a:t>Fe</a:t>
            </a:r>
            <a:endParaRPr lang="en-US" altLang="en-US" sz="1800" dirty="0"/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D3FE577B-23D4-4317-B578-DA8550FA5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830" y="5541282"/>
            <a:ext cx="4244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/>
              <a:t>remnant:   neutron star or black hole</a:t>
            </a:r>
            <a:endParaRPr lang="en-US" altLang="en-US" sz="1800"/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D216CA5E-F21B-42ED-8238-3F9211A87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255" y="592387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800000"/>
                </a:solidFill>
              </a:rPr>
              <a:t>M </a:t>
            </a:r>
            <a:r>
              <a:rPr lang="en-GB" altLang="en-US" sz="1800" dirty="0">
                <a:solidFill>
                  <a:srgbClr val="800000"/>
                </a:solidFill>
                <a:sym typeface="Symbol" panose="05050102010706020507" pitchFamily="18" charset="2"/>
              </a:rPr>
              <a:t></a:t>
            </a:r>
            <a:r>
              <a:rPr lang="en-GB" altLang="en-US" sz="1800" dirty="0">
                <a:solidFill>
                  <a:srgbClr val="800000"/>
                </a:solidFill>
              </a:rPr>
              <a:t> 8 </a:t>
            </a:r>
            <a:r>
              <a:rPr lang="en-GB" altLang="en-US" sz="1800" dirty="0">
                <a:solidFill>
                  <a:srgbClr val="800000"/>
                </a:solidFill>
                <a:sym typeface="Symbol" panose="05050102010706020507" pitchFamily="18" charset="2"/>
              </a:rPr>
              <a:t>M</a:t>
            </a:r>
            <a:r>
              <a:rPr lang="en-GB" altLang="en-US" sz="1800" baseline="-25000" dirty="0">
                <a:solidFill>
                  <a:srgbClr val="800000"/>
                </a:solidFill>
                <a:sym typeface="Wingdings 2" panose="05020102010507070707" pitchFamily="18" charset="2"/>
              </a:rPr>
              <a:t></a:t>
            </a:r>
            <a:r>
              <a:rPr lang="en-GB" altLang="en-US" sz="1800" dirty="0">
                <a:solidFill>
                  <a:srgbClr val="800000"/>
                </a:solidFill>
                <a:sym typeface="Wingdings 2" panose="05020102010507070707" pitchFamily="18" charset="2"/>
              </a:rPr>
              <a:t> </a:t>
            </a:r>
          </a:p>
        </p:txBody>
      </p:sp>
      <p:pic>
        <p:nvPicPr>
          <p:cNvPr id="18" name="Picture 23" descr="endlayers2">
            <a:extLst>
              <a:ext uri="{FF2B5EF4-FFF2-40B4-BE49-F238E27FC236}">
                <a16:creationId xmlns:a16="http://schemas.microsoft.com/office/drawing/2014/main" id="{97754F5D-6A6C-4764-91C9-994837DC3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9" y="3285711"/>
            <a:ext cx="34575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C83E5A03-51AD-4EBC-B280-F3A8E0299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7" y="3478842"/>
            <a:ext cx="4070345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GB" altLang="en-US" sz="1800" dirty="0"/>
              <a:t>further reactions become </a:t>
            </a:r>
            <a:r>
              <a:rPr lang="en-GB" altLang="en-US" sz="1800" u="sng" dirty="0">
                <a:solidFill>
                  <a:srgbClr val="800000"/>
                </a:solidFill>
              </a:rPr>
              <a:t>endothermic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446A030-B45E-4A7F-A8DB-30C26EC6F3B8}"/>
              </a:ext>
            </a:extLst>
          </p:cNvPr>
          <p:cNvSpPr/>
          <p:nvPr/>
        </p:nvSpPr>
        <p:spPr>
          <a:xfrm>
            <a:off x="4404360" y="3497262"/>
            <a:ext cx="806450" cy="336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57A699A-3EAD-4703-9656-665BF2A8E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185" y="4599645"/>
            <a:ext cx="2826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/>
              <a:t>final gravitational collapse</a:t>
            </a: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7A83745D-43DF-4CA9-BE97-6DFD64FF5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339" y="5035661"/>
            <a:ext cx="3848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800000"/>
                </a:solidFill>
              </a:rPr>
              <a:t>SUPERNOVA EXPLOSION (type II)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7AC1CA0-3AA5-47C4-868E-FD1D761E753D}"/>
              </a:ext>
            </a:extLst>
          </p:cNvPr>
          <p:cNvSpPr/>
          <p:nvPr/>
        </p:nvSpPr>
        <p:spPr>
          <a:xfrm rot="5400000">
            <a:off x="7345712" y="3988945"/>
            <a:ext cx="465363" cy="430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BA5EFE77-DC23-428D-939C-841AF4F8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81" y="2876136"/>
            <a:ext cx="264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u="sng" dirty="0">
                <a:solidFill>
                  <a:srgbClr val="800000"/>
                </a:solidFill>
              </a:rPr>
              <a:t>PRE-SUPERNOVA STARS</a:t>
            </a:r>
            <a:endParaRPr lang="en-US" altLang="en-US" sz="1800" u="sng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1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/>
      <p:bldP spid="17" grpId="0"/>
      <p:bldP spid="19" grpId="0"/>
      <p:bldP spid="20" grpId="0" animBg="1"/>
      <p:bldP spid="23" grpId="0"/>
      <p:bldP spid="24" grpId="0"/>
      <p:bldP spid="2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-458913" y="152400"/>
          <a:ext cx="8969375" cy="643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78080" imgH="2926080" progId="Origin50.Graph">
                  <p:embed/>
                </p:oleObj>
              </mc:Choice>
              <mc:Fallback>
                <p:oleObj name="Graph" r:id="rId2" imgW="4078080" imgH="2926080" progId="Origin50.Graph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8913" y="152400"/>
                        <a:ext cx="8969375" cy="643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464156" y="277782"/>
            <a:ext cx="5089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Nucleosynthesis beyond Iron</a:t>
            </a:r>
            <a:endParaRPr lang="en-US" sz="36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82EEBE-9A12-4A4D-906B-7021953E05DF}"/>
              </a:ext>
            </a:extLst>
          </p:cNvPr>
          <p:cNvSpPr/>
          <p:nvPr/>
        </p:nvSpPr>
        <p:spPr>
          <a:xfrm>
            <a:off x="3341690" y="2187318"/>
            <a:ext cx="2906709" cy="936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7CB8B9-8014-4158-B96F-6E64F99C091B}"/>
              </a:ext>
            </a:extLst>
          </p:cNvPr>
          <p:cNvSpPr/>
          <p:nvPr/>
        </p:nvSpPr>
        <p:spPr>
          <a:xfrm>
            <a:off x="5029200" y="3124199"/>
            <a:ext cx="2022789" cy="77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048CD2-51FB-4156-A487-F90F9A500B5F}"/>
              </a:ext>
            </a:extLst>
          </p:cNvPr>
          <p:cNvSpPr/>
          <p:nvPr/>
        </p:nvSpPr>
        <p:spPr>
          <a:xfrm>
            <a:off x="2781301" y="4811293"/>
            <a:ext cx="15621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08C0C-5CB0-442A-AD41-7D3BF5326297}"/>
              </a:ext>
            </a:extLst>
          </p:cNvPr>
          <p:cNvSpPr/>
          <p:nvPr/>
        </p:nvSpPr>
        <p:spPr>
          <a:xfrm>
            <a:off x="1219200" y="4193536"/>
            <a:ext cx="15621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583AFB-EF55-49F2-9BF7-CE4190971E64}"/>
              </a:ext>
            </a:extLst>
          </p:cNvPr>
          <p:cNvSpPr/>
          <p:nvPr/>
        </p:nvSpPr>
        <p:spPr>
          <a:xfrm rot="2872176">
            <a:off x="581669" y="1774813"/>
            <a:ext cx="2761220" cy="18400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267F379B-74B0-4D73-A208-0D3E2E6B1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869" y="2563334"/>
            <a:ext cx="30957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006600"/>
                </a:solidFill>
              </a:rPr>
              <a:t>What about the synthesis of </a:t>
            </a:r>
          </a:p>
          <a:p>
            <a:pPr eaLnBrk="1" hangingPunct="1"/>
            <a:r>
              <a:rPr lang="en-GB" altLang="en-US" sz="1800" dirty="0">
                <a:solidFill>
                  <a:srgbClr val="006600"/>
                </a:solidFill>
              </a:rPr>
              <a:t>elements heavier than iron?</a:t>
            </a:r>
          </a:p>
        </p:txBody>
      </p:sp>
      <p:pic>
        <p:nvPicPr>
          <p:cNvPr id="26" name="Picture 23" descr="endlayers2">
            <a:extLst>
              <a:ext uri="{FF2B5EF4-FFF2-40B4-BE49-F238E27FC236}">
                <a16:creationId xmlns:a16="http://schemas.microsoft.com/office/drawing/2014/main" id="{5B9A2CC5-B8C0-4F48-A3AF-542F06BF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17" y="919288"/>
            <a:ext cx="4243753" cy="367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D535FDF-D873-4D02-939C-D981BA478D0E}"/>
              </a:ext>
            </a:extLst>
          </p:cNvPr>
          <p:cNvSpPr/>
          <p:nvPr/>
        </p:nvSpPr>
        <p:spPr>
          <a:xfrm rot="783861">
            <a:off x="2847403" y="3453175"/>
            <a:ext cx="4859271" cy="184004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2D06FA8-7F37-4B2E-9BAB-A2461C45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"/>
          <a:stretch>
            <a:fillRect/>
          </a:stretch>
        </p:blipFill>
        <p:spPr bwMode="auto">
          <a:xfrm>
            <a:off x="1524000" y="881607"/>
            <a:ext cx="8534400" cy="53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4CA59E-4C86-42DB-9F14-2EBD1C6084A4}"/>
              </a:ext>
            </a:extLst>
          </p:cNvPr>
          <p:cNvSpPr txBox="1"/>
          <p:nvPr/>
        </p:nvSpPr>
        <p:spPr>
          <a:xfrm>
            <a:off x="1720095" y="277782"/>
            <a:ext cx="8577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Nucleosynthesis beyond Iron – Chart of the </a:t>
            </a:r>
            <a:r>
              <a:rPr lang="en-US" sz="3200" b="1" dirty="0" err="1"/>
              <a:t>Nucei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60420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ChangeArrowheads="1"/>
          </p:cNvSpPr>
          <p:nvPr/>
        </p:nvSpPr>
        <p:spPr bwMode="auto">
          <a:xfrm>
            <a:off x="7732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2017643" y="5715000"/>
            <a:ext cx="306388" cy="3063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77" name="Rectangle 5"/>
          <p:cNvSpPr>
            <a:spLocks noChangeArrowheads="1"/>
          </p:cNvSpPr>
          <p:nvPr/>
        </p:nvSpPr>
        <p:spPr bwMode="auto">
          <a:xfrm>
            <a:off x="2779643" y="5334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78" name="Rectangle 6"/>
          <p:cNvSpPr>
            <a:spLocks noChangeArrowheads="1"/>
          </p:cNvSpPr>
          <p:nvPr/>
        </p:nvSpPr>
        <p:spPr bwMode="auto">
          <a:xfrm>
            <a:off x="4303643" y="419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4303643" y="4572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2017643" y="495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Rectangle 9"/>
          <p:cNvSpPr>
            <a:spLocks noChangeArrowheads="1"/>
          </p:cNvSpPr>
          <p:nvPr/>
        </p:nvSpPr>
        <p:spPr bwMode="auto">
          <a:xfrm>
            <a:off x="2779643" y="495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2" name="Rectangle 10"/>
          <p:cNvSpPr>
            <a:spLocks noChangeArrowheads="1"/>
          </p:cNvSpPr>
          <p:nvPr/>
        </p:nvSpPr>
        <p:spPr bwMode="auto">
          <a:xfrm>
            <a:off x="5827643" y="3810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3" name="Rectangle 11"/>
          <p:cNvSpPr>
            <a:spLocks noChangeArrowheads="1"/>
          </p:cNvSpPr>
          <p:nvPr/>
        </p:nvSpPr>
        <p:spPr bwMode="auto">
          <a:xfrm>
            <a:off x="5827643" y="419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4" name="Rectangle 12"/>
          <p:cNvSpPr>
            <a:spLocks noChangeArrowheads="1"/>
          </p:cNvSpPr>
          <p:nvPr/>
        </p:nvSpPr>
        <p:spPr bwMode="auto">
          <a:xfrm>
            <a:off x="8113643" y="114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5" name="Rectangle 13"/>
          <p:cNvSpPr>
            <a:spLocks noChangeArrowheads="1"/>
          </p:cNvSpPr>
          <p:nvPr/>
        </p:nvSpPr>
        <p:spPr bwMode="auto">
          <a:xfrm>
            <a:off x="8875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6" name="Rectangle 14"/>
          <p:cNvSpPr>
            <a:spLocks noChangeArrowheads="1"/>
          </p:cNvSpPr>
          <p:nvPr/>
        </p:nvSpPr>
        <p:spPr bwMode="auto">
          <a:xfrm>
            <a:off x="7351643" y="3429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7" name="Rectangle 15"/>
          <p:cNvSpPr>
            <a:spLocks noChangeArrowheads="1"/>
          </p:cNvSpPr>
          <p:nvPr/>
        </p:nvSpPr>
        <p:spPr bwMode="auto">
          <a:xfrm>
            <a:off x="5827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8" name="Rectangle 16"/>
          <p:cNvSpPr>
            <a:spLocks noChangeArrowheads="1"/>
          </p:cNvSpPr>
          <p:nvPr/>
        </p:nvSpPr>
        <p:spPr bwMode="auto">
          <a:xfrm>
            <a:off x="9637643" y="762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9" name="Rectangle 17"/>
          <p:cNvSpPr>
            <a:spLocks noChangeArrowheads="1"/>
          </p:cNvSpPr>
          <p:nvPr/>
        </p:nvSpPr>
        <p:spPr bwMode="auto">
          <a:xfrm>
            <a:off x="9637643" y="38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0" name="Rectangle 18"/>
          <p:cNvSpPr>
            <a:spLocks noChangeArrowheads="1"/>
          </p:cNvSpPr>
          <p:nvPr/>
        </p:nvSpPr>
        <p:spPr bwMode="auto">
          <a:xfrm>
            <a:off x="10018643" y="38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1" name="Rectangle 19"/>
          <p:cNvSpPr>
            <a:spLocks noChangeArrowheads="1"/>
          </p:cNvSpPr>
          <p:nvPr/>
        </p:nvSpPr>
        <p:spPr bwMode="auto">
          <a:xfrm>
            <a:off x="9256643" y="114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2" name="Rectangle 20"/>
          <p:cNvSpPr>
            <a:spLocks noChangeArrowheads="1"/>
          </p:cNvSpPr>
          <p:nvPr/>
        </p:nvSpPr>
        <p:spPr bwMode="auto">
          <a:xfrm>
            <a:off x="2398643" y="571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3" name="Rectangle 21"/>
          <p:cNvSpPr>
            <a:spLocks noChangeArrowheads="1"/>
          </p:cNvSpPr>
          <p:nvPr/>
        </p:nvSpPr>
        <p:spPr bwMode="auto">
          <a:xfrm>
            <a:off x="2779643" y="571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4" name="Rectangle 22"/>
          <p:cNvSpPr>
            <a:spLocks noChangeArrowheads="1"/>
          </p:cNvSpPr>
          <p:nvPr/>
        </p:nvSpPr>
        <p:spPr bwMode="auto">
          <a:xfrm>
            <a:off x="4684643" y="419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5" name="Rectangle 23"/>
          <p:cNvSpPr>
            <a:spLocks noChangeArrowheads="1"/>
          </p:cNvSpPr>
          <p:nvPr/>
        </p:nvSpPr>
        <p:spPr bwMode="auto">
          <a:xfrm>
            <a:off x="3541643" y="419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6" name="Rectangle 24"/>
          <p:cNvSpPr>
            <a:spLocks noChangeArrowheads="1"/>
          </p:cNvSpPr>
          <p:nvPr/>
        </p:nvSpPr>
        <p:spPr bwMode="auto">
          <a:xfrm>
            <a:off x="3541643" y="4572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7" name="Rectangle 25"/>
          <p:cNvSpPr>
            <a:spLocks noChangeArrowheads="1"/>
          </p:cNvSpPr>
          <p:nvPr/>
        </p:nvSpPr>
        <p:spPr bwMode="auto">
          <a:xfrm>
            <a:off x="4303643" y="495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8" name="Rectangle 26"/>
          <p:cNvSpPr>
            <a:spLocks noChangeArrowheads="1"/>
          </p:cNvSpPr>
          <p:nvPr/>
        </p:nvSpPr>
        <p:spPr bwMode="auto">
          <a:xfrm>
            <a:off x="3922643" y="495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99" name="Rectangle 27"/>
          <p:cNvSpPr>
            <a:spLocks noChangeArrowheads="1"/>
          </p:cNvSpPr>
          <p:nvPr/>
        </p:nvSpPr>
        <p:spPr bwMode="auto">
          <a:xfrm>
            <a:off x="3541643" y="495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0" name="Rectangle 28"/>
          <p:cNvSpPr>
            <a:spLocks noChangeArrowheads="1"/>
          </p:cNvSpPr>
          <p:nvPr/>
        </p:nvSpPr>
        <p:spPr bwMode="auto">
          <a:xfrm>
            <a:off x="3160643" y="495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1" name="Rectangle 29"/>
          <p:cNvSpPr>
            <a:spLocks noChangeArrowheads="1"/>
          </p:cNvSpPr>
          <p:nvPr/>
        </p:nvSpPr>
        <p:spPr bwMode="auto">
          <a:xfrm>
            <a:off x="6589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2" name="Rectangle 30"/>
          <p:cNvSpPr>
            <a:spLocks noChangeArrowheads="1"/>
          </p:cNvSpPr>
          <p:nvPr/>
        </p:nvSpPr>
        <p:spPr bwMode="auto">
          <a:xfrm>
            <a:off x="5065643" y="3429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3" name="Rectangle 31"/>
          <p:cNvSpPr>
            <a:spLocks noChangeArrowheads="1"/>
          </p:cNvSpPr>
          <p:nvPr/>
        </p:nvSpPr>
        <p:spPr bwMode="auto">
          <a:xfrm>
            <a:off x="5065643" y="3810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4" name="Rectangle 32"/>
          <p:cNvSpPr>
            <a:spLocks noChangeArrowheads="1"/>
          </p:cNvSpPr>
          <p:nvPr/>
        </p:nvSpPr>
        <p:spPr bwMode="auto">
          <a:xfrm>
            <a:off x="5065643" y="4191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5" name="Rectangle 33"/>
          <p:cNvSpPr>
            <a:spLocks noChangeArrowheads="1"/>
          </p:cNvSpPr>
          <p:nvPr/>
        </p:nvSpPr>
        <p:spPr bwMode="auto">
          <a:xfrm>
            <a:off x="5827643" y="3429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6" name="Rectangle 34"/>
          <p:cNvSpPr>
            <a:spLocks noChangeArrowheads="1"/>
          </p:cNvSpPr>
          <p:nvPr/>
        </p:nvSpPr>
        <p:spPr bwMode="auto">
          <a:xfrm>
            <a:off x="6208643" y="3429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7" name="Rectangle 35"/>
          <p:cNvSpPr>
            <a:spLocks noChangeArrowheads="1"/>
          </p:cNvSpPr>
          <p:nvPr/>
        </p:nvSpPr>
        <p:spPr bwMode="auto">
          <a:xfrm>
            <a:off x="6589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8" name="Rectangle 36"/>
          <p:cNvSpPr>
            <a:spLocks noChangeArrowheads="1"/>
          </p:cNvSpPr>
          <p:nvPr/>
        </p:nvSpPr>
        <p:spPr bwMode="auto">
          <a:xfrm>
            <a:off x="6589643" y="3048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09" name="Rectangle 37"/>
          <p:cNvSpPr>
            <a:spLocks noChangeArrowheads="1"/>
          </p:cNvSpPr>
          <p:nvPr/>
        </p:nvSpPr>
        <p:spPr bwMode="auto">
          <a:xfrm>
            <a:off x="6589643" y="3429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0" name="Rectangle 38"/>
          <p:cNvSpPr>
            <a:spLocks noChangeArrowheads="1"/>
          </p:cNvSpPr>
          <p:nvPr/>
        </p:nvSpPr>
        <p:spPr bwMode="auto">
          <a:xfrm>
            <a:off x="6970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1" name="Rectangle 39"/>
          <p:cNvSpPr>
            <a:spLocks noChangeArrowheads="1"/>
          </p:cNvSpPr>
          <p:nvPr/>
        </p:nvSpPr>
        <p:spPr bwMode="auto">
          <a:xfrm>
            <a:off x="7351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2" name="Rectangle 40"/>
          <p:cNvSpPr>
            <a:spLocks noChangeArrowheads="1"/>
          </p:cNvSpPr>
          <p:nvPr/>
        </p:nvSpPr>
        <p:spPr bwMode="auto">
          <a:xfrm>
            <a:off x="7351643" y="2286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3" name="Rectangle 41"/>
          <p:cNvSpPr>
            <a:spLocks noChangeArrowheads="1"/>
          </p:cNvSpPr>
          <p:nvPr/>
        </p:nvSpPr>
        <p:spPr bwMode="auto">
          <a:xfrm>
            <a:off x="7351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4" name="Rectangle 42"/>
          <p:cNvSpPr>
            <a:spLocks noChangeArrowheads="1"/>
          </p:cNvSpPr>
          <p:nvPr/>
        </p:nvSpPr>
        <p:spPr bwMode="auto">
          <a:xfrm>
            <a:off x="7732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5" name="Rectangle 43"/>
          <p:cNvSpPr>
            <a:spLocks noChangeArrowheads="1"/>
          </p:cNvSpPr>
          <p:nvPr/>
        </p:nvSpPr>
        <p:spPr bwMode="auto">
          <a:xfrm>
            <a:off x="8113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6" name="Rectangle 44"/>
          <p:cNvSpPr>
            <a:spLocks noChangeArrowheads="1"/>
          </p:cNvSpPr>
          <p:nvPr/>
        </p:nvSpPr>
        <p:spPr bwMode="auto">
          <a:xfrm>
            <a:off x="8113643" y="2286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7" name="Rectangle 45"/>
          <p:cNvSpPr>
            <a:spLocks noChangeArrowheads="1"/>
          </p:cNvSpPr>
          <p:nvPr/>
        </p:nvSpPr>
        <p:spPr bwMode="auto">
          <a:xfrm>
            <a:off x="8113643" y="2667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8" name="Rectangle 46"/>
          <p:cNvSpPr>
            <a:spLocks noChangeArrowheads="1"/>
          </p:cNvSpPr>
          <p:nvPr/>
        </p:nvSpPr>
        <p:spPr bwMode="auto">
          <a:xfrm>
            <a:off x="8494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19" name="Rectangle 47"/>
          <p:cNvSpPr>
            <a:spLocks noChangeArrowheads="1"/>
          </p:cNvSpPr>
          <p:nvPr/>
        </p:nvSpPr>
        <p:spPr bwMode="auto">
          <a:xfrm>
            <a:off x="8875643" y="114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0" name="Rectangle 48"/>
          <p:cNvSpPr>
            <a:spLocks noChangeArrowheads="1"/>
          </p:cNvSpPr>
          <p:nvPr/>
        </p:nvSpPr>
        <p:spPr bwMode="auto">
          <a:xfrm>
            <a:off x="8875643" y="1524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1" name="Rectangle 49"/>
          <p:cNvSpPr>
            <a:spLocks noChangeArrowheads="1"/>
          </p:cNvSpPr>
          <p:nvPr/>
        </p:nvSpPr>
        <p:spPr bwMode="auto">
          <a:xfrm>
            <a:off x="8875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2" name="Rectangle 50"/>
          <p:cNvSpPr>
            <a:spLocks noChangeArrowheads="1"/>
          </p:cNvSpPr>
          <p:nvPr/>
        </p:nvSpPr>
        <p:spPr bwMode="auto">
          <a:xfrm>
            <a:off x="9256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3" name="Rectangle 51"/>
          <p:cNvSpPr>
            <a:spLocks noChangeArrowheads="1"/>
          </p:cNvSpPr>
          <p:nvPr/>
        </p:nvSpPr>
        <p:spPr bwMode="auto">
          <a:xfrm>
            <a:off x="9637643" y="1143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4" name="Rectangle 52"/>
          <p:cNvSpPr>
            <a:spLocks noChangeArrowheads="1"/>
          </p:cNvSpPr>
          <p:nvPr/>
        </p:nvSpPr>
        <p:spPr bwMode="auto">
          <a:xfrm>
            <a:off x="9637643" y="1524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5" name="Rectangle 53"/>
          <p:cNvSpPr>
            <a:spLocks noChangeArrowheads="1"/>
          </p:cNvSpPr>
          <p:nvPr/>
        </p:nvSpPr>
        <p:spPr bwMode="auto">
          <a:xfrm>
            <a:off x="9637643" y="1905000"/>
            <a:ext cx="306388" cy="30638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526" name="Text Box 54"/>
          <p:cNvSpPr txBox="1">
            <a:spLocks noChangeArrowheads="1"/>
          </p:cNvSpPr>
          <p:nvPr/>
        </p:nvSpPr>
        <p:spPr bwMode="auto">
          <a:xfrm>
            <a:off x="1560443" y="5638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Fe</a:t>
            </a:r>
          </a:p>
        </p:txBody>
      </p:sp>
      <p:sp>
        <p:nvSpPr>
          <p:cNvPr id="361527" name="Text Box 55"/>
          <p:cNvSpPr txBox="1">
            <a:spLocks noChangeArrowheads="1"/>
          </p:cNvSpPr>
          <p:nvPr/>
        </p:nvSpPr>
        <p:spPr bwMode="auto">
          <a:xfrm>
            <a:off x="1560443" y="52578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Co</a:t>
            </a:r>
          </a:p>
        </p:txBody>
      </p:sp>
      <p:sp>
        <p:nvSpPr>
          <p:cNvPr id="361528" name="Text Box 56"/>
          <p:cNvSpPr txBox="1">
            <a:spLocks noChangeArrowheads="1"/>
          </p:cNvSpPr>
          <p:nvPr/>
        </p:nvSpPr>
        <p:spPr bwMode="auto">
          <a:xfrm>
            <a:off x="1560443" y="4876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Ni</a:t>
            </a:r>
          </a:p>
        </p:txBody>
      </p:sp>
      <p:sp>
        <p:nvSpPr>
          <p:cNvPr id="361529" name="Text Box 57"/>
          <p:cNvSpPr txBox="1">
            <a:spLocks noChangeArrowheads="1"/>
          </p:cNvSpPr>
          <p:nvPr/>
        </p:nvSpPr>
        <p:spPr bwMode="auto">
          <a:xfrm>
            <a:off x="7275443" y="14478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Rb</a:t>
            </a:r>
          </a:p>
        </p:txBody>
      </p:sp>
      <p:sp>
        <p:nvSpPr>
          <p:cNvPr id="361530" name="Text Box 58"/>
          <p:cNvSpPr txBox="1">
            <a:spLocks noChangeArrowheads="1"/>
          </p:cNvSpPr>
          <p:nvPr/>
        </p:nvSpPr>
        <p:spPr bwMode="auto">
          <a:xfrm>
            <a:off x="4151243" y="37338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Ga</a:t>
            </a:r>
          </a:p>
        </p:txBody>
      </p:sp>
      <p:sp>
        <p:nvSpPr>
          <p:cNvPr id="361531" name="Text Box 59"/>
          <p:cNvSpPr txBox="1">
            <a:spLocks noChangeArrowheads="1"/>
          </p:cNvSpPr>
          <p:nvPr/>
        </p:nvSpPr>
        <p:spPr bwMode="auto">
          <a:xfrm>
            <a:off x="4151243" y="33528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Ge</a:t>
            </a:r>
          </a:p>
        </p:txBody>
      </p:sp>
      <p:sp>
        <p:nvSpPr>
          <p:cNvPr id="361532" name="Text Box 60"/>
          <p:cNvSpPr txBox="1">
            <a:spLocks noChangeArrowheads="1"/>
          </p:cNvSpPr>
          <p:nvPr/>
        </p:nvSpPr>
        <p:spPr bwMode="auto">
          <a:xfrm>
            <a:off x="2627243" y="4114800"/>
            <a:ext cx="52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Zn</a:t>
            </a:r>
          </a:p>
        </p:txBody>
      </p:sp>
      <p:sp>
        <p:nvSpPr>
          <p:cNvPr id="361533" name="Text Box 61"/>
          <p:cNvSpPr txBox="1">
            <a:spLocks noChangeArrowheads="1"/>
          </p:cNvSpPr>
          <p:nvPr/>
        </p:nvSpPr>
        <p:spPr bwMode="auto">
          <a:xfrm>
            <a:off x="2627243" y="44958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Cu</a:t>
            </a:r>
          </a:p>
        </p:txBody>
      </p:sp>
      <p:sp>
        <p:nvSpPr>
          <p:cNvPr id="361534" name="Text Box 62"/>
          <p:cNvSpPr txBox="1">
            <a:spLocks noChangeArrowheads="1"/>
          </p:cNvSpPr>
          <p:nvPr/>
        </p:nvSpPr>
        <p:spPr bwMode="auto">
          <a:xfrm>
            <a:off x="4989443" y="2590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Se</a:t>
            </a:r>
          </a:p>
        </p:txBody>
      </p:sp>
      <p:sp>
        <p:nvSpPr>
          <p:cNvPr id="361535" name="Text Box 63"/>
          <p:cNvSpPr txBox="1">
            <a:spLocks noChangeArrowheads="1"/>
          </p:cNvSpPr>
          <p:nvPr/>
        </p:nvSpPr>
        <p:spPr bwMode="auto">
          <a:xfrm>
            <a:off x="5751443" y="22098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Br</a:t>
            </a:r>
          </a:p>
        </p:txBody>
      </p:sp>
      <p:sp>
        <p:nvSpPr>
          <p:cNvPr id="361536" name="Text Box 64"/>
          <p:cNvSpPr txBox="1">
            <a:spLocks noChangeArrowheads="1"/>
          </p:cNvSpPr>
          <p:nvPr/>
        </p:nvSpPr>
        <p:spPr bwMode="auto">
          <a:xfrm>
            <a:off x="4989444" y="2971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As</a:t>
            </a:r>
          </a:p>
        </p:txBody>
      </p:sp>
      <p:sp>
        <p:nvSpPr>
          <p:cNvPr id="361537" name="Text Box 65"/>
          <p:cNvSpPr txBox="1">
            <a:spLocks noChangeArrowheads="1"/>
          </p:cNvSpPr>
          <p:nvPr/>
        </p:nvSpPr>
        <p:spPr bwMode="auto">
          <a:xfrm>
            <a:off x="9180443" y="304800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Zr</a:t>
            </a:r>
          </a:p>
        </p:txBody>
      </p:sp>
      <p:sp>
        <p:nvSpPr>
          <p:cNvPr id="361538" name="Text Box 66"/>
          <p:cNvSpPr txBox="1">
            <a:spLocks noChangeArrowheads="1"/>
          </p:cNvSpPr>
          <p:nvPr/>
        </p:nvSpPr>
        <p:spPr bwMode="auto">
          <a:xfrm>
            <a:off x="9180444" y="6858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361539" name="Text Box 67"/>
          <p:cNvSpPr txBox="1">
            <a:spLocks noChangeArrowheads="1"/>
          </p:cNvSpPr>
          <p:nvPr/>
        </p:nvSpPr>
        <p:spPr bwMode="auto">
          <a:xfrm>
            <a:off x="7275444" y="10668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Sr</a:t>
            </a:r>
          </a:p>
        </p:txBody>
      </p:sp>
      <p:sp>
        <p:nvSpPr>
          <p:cNvPr id="361540" name="Text Box 68"/>
          <p:cNvSpPr txBox="1">
            <a:spLocks noChangeArrowheads="1"/>
          </p:cNvSpPr>
          <p:nvPr/>
        </p:nvSpPr>
        <p:spPr bwMode="auto">
          <a:xfrm>
            <a:off x="5751444" y="182880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Kr</a:t>
            </a:r>
          </a:p>
        </p:txBody>
      </p:sp>
      <p:sp>
        <p:nvSpPr>
          <p:cNvPr id="361541" name="Line 69"/>
          <p:cNvSpPr>
            <a:spLocks noChangeShapeType="1"/>
          </p:cNvSpPr>
          <p:nvPr/>
        </p:nvSpPr>
        <p:spPr bwMode="auto">
          <a:xfrm>
            <a:off x="2170043" y="586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2" name="Line 70"/>
          <p:cNvSpPr>
            <a:spLocks noChangeShapeType="1"/>
          </p:cNvSpPr>
          <p:nvPr/>
        </p:nvSpPr>
        <p:spPr bwMode="auto">
          <a:xfrm>
            <a:off x="2551043" y="586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3" name="Line 71"/>
          <p:cNvSpPr>
            <a:spLocks noChangeShapeType="1"/>
          </p:cNvSpPr>
          <p:nvPr/>
        </p:nvSpPr>
        <p:spPr bwMode="auto">
          <a:xfrm>
            <a:off x="2932043" y="586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4" name="Line 72"/>
          <p:cNvSpPr>
            <a:spLocks noChangeShapeType="1"/>
          </p:cNvSpPr>
          <p:nvPr/>
        </p:nvSpPr>
        <p:spPr bwMode="auto">
          <a:xfrm>
            <a:off x="2932043" y="510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5" name="Line 73"/>
          <p:cNvSpPr>
            <a:spLocks noChangeShapeType="1"/>
          </p:cNvSpPr>
          <p:nvPr/>
        </p:nvSpPr>
        <p:spPr bwMode="auto">
          <a:xfrm>
            <a:off x="3313043" y="510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6" name="Line 74"/>
          <p:cNvSpPr>
            <a:spLocks noChangeShapeType="1"/>
          </p:cNvSpPr>
          <p:nvPr/>
        </p:nvSpPr>
        <p:spPr bwMode="auto">
          <a:xfrm flipH="1" flipV="1">
            <a:off x="2932043" y="5486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7" name="Line 75"/>
          <p:cNvSpPr>
            <a:spLocks noChangeShapeType="1"/>
          </p:cNvSpPr>
          <p:nvPr/>
        </p:nvSpPr>
        <p:spPr bwMode="auto">
          <a:xfrm>
            <a:off x="3694043" y="510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8" name="Line 76"/>
          <p:cNvSpPr>
            <a:spLocks noChangeShapeType="1"/>
          </p:cNvSpPr>
          <p:nvPr/>
        </p:nvSpPr>
        <p:spPr bwMode="auto">
          <a:xfrm>
            <a:off x="5218043" y="4343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49" name="Line 77"/>
          <p:cNvSpPr>
            <a:spLocks noChangeShapeType="1"/>
          </p:cNvSpPr>
          <p:nvPr/>
        </p:nvSpPr>
        <p:spPr bwMode="auto">
          <a:xfrm>
            <a:off x="4456043" y="4724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50" name="Line 78"/>
          <p:cNvSpPr>
            <a:spLocks noChangeShapeType="1"/>
          </p:cNvSpPr>
          <p:nvPr/>
        </p:nvSpPr>
        <p:spPr bwMode="auto">
          <a:xfrm>
            <a:off x="4456043" y="510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51" name="Line 79"/>
          <p:cNvSpPr>
            <a:spLocks noChangeShapeType="1"/>
          </p:cNvSpPr>
          <p:nvPr/>
        </p:nvSpPr>
        <p:spPr bwMode="auto">
          <a:xfrm>
            <a:off x="2932043" y="5486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52" name="Line 80"/>
          <p:cNvSpPr>
            <a:spLocks noChangeShapeType="1"/>
          </p:cNvSpPr>
          <p:nvPr/>
        </p:nvSpPr>
        <p:spPr bwMode="auto">
          <a:xfrm flipH="1" flipV="1">
            <a:off x="4456043" y="4724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53" name="Line 81"/>
          <p:cNvSpPr>
            <a:spLocks noChangeShapeType="1"/>
          </p:cNvSpPr>
          <p:nvPr/>
        </p:nvSpPr>
        <p:spPr bwMode="auto">
          <a:xfrm flipH="1" flipV="1">
            <a:off x="2932043" y="5105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54" name="Line 82"/>
          <p:cNvSpPr>
            <a:spLocks noChangeShapeType="1"/>
          </p:cNvSpPr>
          <p:nvPr/>
        </p:nvSpPr>
        <p:spPr bwMode="auto">
          <a:xfrm flipH="1" flipV="1">
            <a:off x="4456043" y="4343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1555" name="Group 83"/>
          <p:cNvGrpSpPr>
            <a:grpSpLocks/>
          </p:cNvGrpSpPr>
          <p:nvPr/>
        </p:nvGrpSpPr>
        <p:grpSpPr bwMode="auto">
          <a:xfrm>
            <a:off x="3694043" y="4724400"/>
            <a:ext cx="762000" cy="381000"/>
            <a:chOff x="1344" y="3312"/>
            <a:chExt cx="480" cy="240"/>
          </a:xfrm>
        </p:grpSpPr>
        <p:sp>
          <p:nvSpPr>
            <p:cNvPr id="361556" name="Line 84"/>
            <p:cNvSpPr>
              <a:spLocks noChangeShapeType="1"/>
            </p:cNvSpPr>
            <p:nvPr/>
          </p:nvSpPr>
          <p:spPr bwMode="auto">
            <a:xfrm>
              <a:off x="1584" y="355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57" name="Line 85"/>
            <p:cNvSpPr>
              <a:spLocks noChangeShapeType="1"/>
            </p:cNvSpPr>
            <p:nvPr/>
          </p:nvSpPr>
          <p:spPr bwMode="auto">
            <a:xfrm flipH="1" flipV="1">
              <a:off x="1344" y="331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1558" name="Line 86"/>
          <p:cNvSpPr>
            <a:spLocks noChangeShapeType="1"/>
          </p:cNvSpPr>
          <p:nvPr/>
        </p:nvSpPr>
        <p:spPr bwMode="auto">
          <a:xfrm>
            <a:off x="5980043" y="3962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59" name="Line 87"/>
          <p:cNvSpPr>
            <a:spLocks noChangeShapeType="1"/>
          </p:cNvSpPr>
          <p:nvPr/>
        </p:nvSpPr>
        <p:spPr bwMode="auto">
          <a:xfrm>
            <a:off x="3694043" y="4343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60" name="Line 88"/>
          <p:cNvSpPr>
            <a:spLocks noChangeShapeType="1"/>
          </p:cNvSpPr>
          <p:nvPr/>
        </p:nvSpPr>
        <p:spPr bwMode="auto">
          <a:xfrm>
            <a:off x="3694043" y="4724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61" name="Line 89"/>
          <p:cNvSpPr>
            <a:spLocks noChangeShapeType="1"/>
          </p:cNvSpPr>
          <p:nvPr/>
        </p:nvSpPr>
        <p:spPr bwMode="auto">
          <a:xfrm>
            <a:off x="4837043" y="4343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62" name="Line 90"/>
          <p:cNvSpPr>
            <a:spLocks noChangeShapeType="1"/>
          </p:cNvSpPr>
          <p:nvPr/>
        </p:nvSpPr>
        <p:spPr bwMode="auto">
          <a:xfrm>
            <a:off x="4456043" y="4343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63" name="Line 91"/>
          <p:cNvSpPr>
            <a:spLocks noChangeShapeType="1"/>
          </p:cNvSpPr>
          <p:nvPr/>
        </p:nvSpPr>
        <p:spPr bwMode="auto">
          <a:xfrm flipH="1" flipV="1">
            <a:off x="5218043" y="3581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64" name="Line 92"/>
          <p:cNvSpPr>
            <a:spLocks noChangeShapeType="1"/>
          </p:cNvSpPr>
          <p:nvPr/>
        </p:nvSpPr>
        <p:spPr bwMode="auto">
          <a:xfrm flipH="1" flipV="1">
            <a:off x="5218043" y="3962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65" name="Line 93"/>
          <p:cNvSpPr>
            <a:spLocks noChangeShapeType="1"/>
          </p:cNvSpPr>
          <p:nvPr/>
        </p:nvSpPr>
        <p:spPr bwMode="auto">
          <a:xfrm flipH="1" flipV="1">
            <a:off x="5599043" y="3581400"/>
            <a:ext cx="381000" cy="381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1566" name="Group 94"/>
          <p:cNvGrpSpPr>
            <a:grpSpLocks/>
          </p:cNvGrpSpPr>
          <p:nvPr/>
        </p:nvGrpSpPr>
        <p:grpSpPr bwMode="auto">
          <a:xfrm>
            <a:off x="3694043" y="4343400"/>
            <a:ext cx="762000" cy="762000"/>
            <a:chOff x="1344" y="3072"/>
            <a:chExt cx="480" cy="480"/>
          </a:xfrm>
        </p:grpSpPr>
        <p:sp>
          <p:nvSpPr>
            <p:cNvPr id="361567" name="Line 95"/>
            <p:cNvSpPr>
              <a:spLocks noChangeShapeType="1"/>
            </p:cNvSpPr>
            <p:nvPr/>
          </p:nvSpPr>
          <p:spPr bwMode="auto">
            <a:xfrm flipH="1" flipV="1">
              <a:off x="1344" y="30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68" name="Line 96"/>
            <p:cNvSpPr>
              <a:spLocks noChangeShapeType="1"/>
            </p:cNvSpPr>
            <p:nvPr/>
          </p:nvSpPr>
          <p:spPr bwMode="auto">
            <a:xfrm flipH="1" flipV="1">
              <a:off x="1584" y="331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1569" name="Line 97"/>
          <p:cNvSpPr>
            <a:spLocks noChangeShapeType="1"/>
          </p:cNvSpPr>
          <p:nvPr/>
        </p:nvSpPr>
        <p:spPr bwMode="auto">
          <a:xfrm flipH="1" flipV="1">
            <a:off x="4075043" y="4343400"/>
            <a:ext cx="381000" cy="381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0" name="Line 98"/>
          <p:cNvSpPr>
            <a:spLocks noChangeShapeType="1"/>
          </p:cNvSpPr>
          <p:nvPr/>
        </p:nvSpPr>
        <p:spPr bwMode="auto">
          <a:xfrm>
            <a:off x="7504043" y="2438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1" name="Line 99"/>
          <p:cNvSpPr>
            <a:spLocks noChangeShapeType="1"/>
          </p:cNvSpPr>
          <p:nvPr/>
        </p:nvSpPr>
        <p:spPr bwMode="auto">
          <a:xfrm>
            <a:off x="6742043" y="3200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2" name="Line 100"/>
          <p:cNvSpPr>
            <a:spLocks noChangeShapeType="1"/>
          </p:cNvSpPr>
          <p:nvPr/>
        </p:nvSpPr>
        <p:spPr bwMode="auto">
          <a:xfrm>
            <a:off x="6742043" y="3581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3" name="Line 101"/>
          <p:cNvSpPr>
            <a:spLocks noChangeShapeType="1"/>
          </p:cNvSpPr>
          <p:nvPr/>
        </p:nvSpPr>
        <p:spPr bwMode="auto">
          <a:xfrm>
            <a:off x="6361043" y="3581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4" name="Line 102"/>
          <p:cNvSpPr>
            <a:spLocks noChangeShapeType="1"/>
          </p:cNvSpPr>
          <p:nvPr/>
        </p:nvSpPr>
        <p:spPr bwMode="auto">
          <a:xfrm>
            <a:off x="5980043" y="3581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5" name="Line 103"/>
          <p:cNvSpPr>
            <a:spLocks noChangeShapeType="1"/>
          </p:cNvSpPr>
          <p:nvPr/>
        </p:nvSpPr>
        <p:spPr bwMode="auto">
          <a:xfrm>
            <a:off x="5218043" y="3581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6" name="Line 104"/>
          <p:cNvSpPr>
            <a:spLocks noChangeShapeType="1"/>
          </p:cNvSpPr>
          <p:nvPr/>
        </p:nvSpPr>
        <p:spPr bwMode="auto">
          <a:xfrm>
            <a:off x="5218043" y="3962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77" name="Line 105"/>
          <p:cNvSpPr>
            <a:spLocks noChangeShapeType="1"/>
          </p:cNvSpPr>
          <p:nvPr/>
        </p:nvSpPr>
        <p:spPr bwMode="auto">
          <a:xfrm flipH="1" flipV="1">
            <a:off x="2170043" y="3200400"/>
            <a:ext cx="533400" cy="5334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1578" name="Group 106"/>
          <p:cNvGrpSpPr>
            <a:grpSpLocks/>
          </p:cNvGrpSpPr>
          <p:nvPr/>
        </p:nvGrpSpPr>
        <p:grpSpPr bwMode="auto">
          <a:xfrm>
            <a:off x="7504043" y="2057400"/>
            <a:ext cx="762000" cy="762000"/>
            <a:chOff x="3744" y="1632"/>
            <a:chExt cx="480" cy="480"/>
          </a:xfrm>
        </p:grpSpPr>
        <p:sp>
          <p:nvSpPr>
            <p:cNvPr id="361579" name="Line 107"/>
            <p:cNvSpPr>
              <a:spLocks noChangeShapeType="1"/>
            </p:cNvSpPr>
            <p:nvPr/>
          </p:nvSpPr>
          <p:spPr bwMode="auto">
            <a:xfrm flipH="1" flipV="1">
              <a:off x="3744" y="163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80" name="Line 108"/>
            <p:cNvSpPr>
              <a:spLocks noChangeShapeType="1"/>
            </p:cNvSpPr>
            <p:nvPr/>
          </p:nvSpPr>
          <p:spPr bwMode="auto">
            <a:xfrm flipH="1" flipV="1">
              <a:off x="3984" y="1872"/>
              <a:ext cx="240" cy="24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1581" name="Line 109"/>
          <p:cNvSpPr>
            <a:spLocks noChangeShapeType="1"/>
          </p:cNvSpPr>
          <p:nvPr/>
        </p:nvSpPr>
        <p:spPr bwMode="auto">
          <a:xfrm flipH="1" flipV="1">
            <a:off x="8266043" y="2438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82" name="Line 110"/>
          <p:cNvSpPr>
            <a:spLocks noChangeShapeType="1"/>
          </p:cNvSpPr>
          <p:nvPr/>
        </p:nvSpPr>
        <p:spPr bwMode="auto">
          <a:xfrm flipH="1" flipV="1">
            <a:off x="6742043" y="2819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83" name="Line 111"/>
          <p:cNvSpPr>
            <a:spLocks noChangeShapeType="1"/>
          </p:cNvSpPr>
          <p:nvPr/>
        </p:nvSpPr>
        <p:spPr bwMode="auto">
          <a:xfrm flipH="1" flipV="1">
            <a:off x="6742043" y="3200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84" name="Line 112"/>
          <p:cNvSpPr>
            <a:spLocks noChangeShapeType="1"/>
          </p:cNvSpPr>
          <p:nvPr/>
        </p:nvSpPr>
        <p:spPr bwMode="auto">
          <a:xfrm flipH="1" flipV="1">
            <a:off x="5980043" y="3581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1585" name="Group 113"/>
          <p:cNvGrpSpPr>
            <a:grpSpLocks/>
          </p:cNvGrpSpPr>
          <p:nvPr/>
        </p:nvGrpSpPr>
        <p:grpSpPr bwMode="auto">
          <a:xfrm>
            <a:off x="7504043" y="2438400"/>
            <a:ext cx="762000" cy="381000"/>
            <a:chOff x="3744" y="1872"/>
            <a:chExt cx="480" cy="240"/>
          </a:xfrm>
        </p:grpSpPr>
        <p:sp>
          <p:nvSpPr>
            <p:cNvPr id="361586" name="Line 114"/>
            <p:cNvSpPr>
              <a:spLocks noChangeShapeType="1"/>
            </p:cNvSpPr>
            <p:nvPr/>
          </p:nvSpPr>
          <p:spPr bwMode="auto">
            <a:xfrm flipH="1" flipV="1">
              <a:off x="3744" y="187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87" name="Line 115"/>
            <p:cNvSpPr>
              <a:spLocks noChangeShapeType="1"/>
            </p:cNvSpPr>
            <p:nvPr/>
          </p:nvSpPr>
          <p:spPr bwMode="auto">
            <a:xfrm>
              <a:off x="3984" y="211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1588" name="Line 116"/>
          <p:cNvSpPr>
            <a:spLocks noChangeShapeType="1"/>
          </p:cNvSpPr>
          <p:nvPr/>
        </p:nvSpPr>
        <p:spPr bwMode="auto">
          <a:xfrm>
            <a:off x="7504043" y="2819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89" name="Line 117"/>
          <p:cNvSpPr>
            <a:spLocks noChangeShapeType="1"/>
          </p:cNvSpPr>
          <p:nvPr/>
        </p:nvSpPr>
        <p:spPr bwMode="auto">
          <a:xfrm>
            <a:off x="7123043" y="2819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0" name="Line 118"/>
          <p:cNvSpPr>
            <a:spLocks noChangeShapeType="1"/>
          </p:cNvSpPr>
          <p:nvPr/>
        </p:nvSpPr>
        <p:spPr bwMode="auto">
          <a:xfrm>
            <a:off x="6742043" y="2819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1" name="Line 119"/>
          <p:cNvSpPr>
            <a:spLocks noChangeShapeType="1"/>
          </p:cNvSpPr>
          <p:nvPr/>
        </p:nvSpPr>
        <p:spPr bwMode="auto">
          <a:xfrm>
            <a:off x="7504043" y="205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2" name="Line 120"/>
          <p:cNvSpPr>
            <a:spLocks noChangeShapeType="1"/>
          </p:cNvSpPr>
          <p:nvPr/>
        </p:nvSpPr>
        <p:spPr bwMode="auto">
          <a:xfrm>
            <a:off x="7885043" y="205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3" name="Line 121"/>
          <p:cNvSpPr>
            <a:spLocks noChangeShapeType="1"/>
          </p:cNvSpPr>
          <p:nvPr/>
        </p:nvSpPr>
        <p:spPr bwMode="auto">
          <a:xfrm>
            <a:off x="8266043" y="205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4" name="Line 122"/>
          <p:cNvSpPr>
            <a:spLocks noChangeShapeType="1"/>
          </p:cNvSpPr>
          <p:nvPr/>
        </p:nvSpPr>
        <p:spPr bwMode="auto">
          <a:xfrm>
            <a:off x="9028043" y="205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5" name="Line 123"/>
          <p:cNvSpPr>
            <a:spLocks noChangeShapeType="1"/>
          </p:cNvSpPr>
          <p:nvPr/>
        </p:nvSpPr>
        <p:spPr bwMode="auto">
          <a:xfrm>
            <a:off x="8266043" y="2819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6" name="Line 124"/>
          <p:cNvSpPr>
            <a:spLocks noChangeShapeType="1"/>
          </p:cNvSpPr>
          <p:nvPr/>
        </p:nvSpPr>
        <p:spPr bwMode="auto">
          <a:xfrm>
            <a:off x="8266043" y="2438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7" name="Line 125"/>
          <p:cNvSpPr>
            <a:spLocks noChangeShapeType="1"/>
          </p:cNvSpPr>
          <p:nvPr/>
        </p:nvSpPr>
        <p:spPr bwMode="auto">
          <a:xfrm>
            <a:off x="9790043" y="1676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8" name="Line 126"/>
          <p:cNvSpPr>
            <a:spLocks noChangeShapeType="1"/>
          </p:cNvSpPr>
          <p:nvPr/>
        </p:nvSpPr>
        <p:spPr bwMode="auto">
          <a:xfrm>
            <a:off x="9790043" y="129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599" name="Line 127"/>
          <p:cNvSpPr>
            <a:spLocks noChangeShapeType="1"/>
          </p:cNvSpPr>
          <p:nvPr/>
        </p:nvSpPr>
        <p:spPr bwMode="auto">
          <a:xfrm>
            <a:off x="9409043" y="129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00" name="Line 128"/>
          <p:cNvSpPr>
            <a:spLocks noChangeShapeType="1"/>
          </p:cNvSpPr>
          <p:nvPr/>
        </p:nvSpPr>
        <p:spPr bwMode="auto">
          <a:xfrm>
            <a:off x="9028043" y="1295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01" name="Line 129"/>
          <p:cNvSpPr>
            <a:spLocks noChangeShapeType="1"/>
          </p:cNvSpPr>
          <p:nvPr/>
        </p:nvSpPr>
        <p:spPr bwMode="auto">
          <a:xfrm>
            <a:off x="9028043" y="1676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02" name="Line 130"/>
          <p:cNvSpPr>
            <a:spLocks noChangeShapeType="1"/>
          </p:cNvSpPr>
          <p:nvPr/>
        </p:nvSpPr>
        <p:spPr bwMode="auto">
          <a:xfrm>
            <a:off x="9790043" y="205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03" name="Line 131"/>
          <p:cNvSpPr>
            <a:spLocks noChangeShapeType="1"/>
          </p:cNvSpPr>
          <p:nvPr/>
        </p:nvSpPr>
        <p:spPr bwMode="auto">
          <a:xfrm>
            <a:off x="8647043" y="2057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04" name="Line 132"/>
          <p:cNvSpPr>
            <a:spLocks noChangeShapeType="1"/>
          </p:cNvSpPr>
          <p:nvPr/>
        </p:nvSpPr>
        <p:spPr bwMode="auto">
          <a:xfrm flipH="1" flipV="1">
            <a:off x="9790043" y="1676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1605" name="Group 133"/>
          <p:cNvGrpSpPr>
            <a:grpSpLocks/>
          </p:cNvGrpSpPr>
          <p:nvPr/>
        </p:nvGrpSpPr>
        <p:grpSpPr bwMode="auto">
          <a:xfrm>
            <a:off x="9028043" y="1676400"/>
            <a:ext cx="762000" cy="381000"/>
            <a:chOff x="4704" y="1392"/>
            <a:chExt cx="480" cy="240"/>
          </a:xfrm>
        </p:grpSpPr>
        <p:sp>
          <p:nvSpPr>
            <p:cNvPr id="361606" name="Line 134"/>
            <p:cNvSpPr>
              <a:spLocks noChangeShapeType="1"/>
            </p:cNvSpPr>
            <p:nvPr/>
          </p:nvSpPr>
          <p:spPr bwMode="auto">
            <a:xfrm>
              <a:off x="4944" y="1632"/>
              <a:ext cx="240" cy="0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07" name="Line 135"/>
            <p:cNvSpPr>
              <a:spLocks noChangeShapeType="1"/>
            </p:cNvSpPr>
            <p:nvPr/>
          </p:nvSpPr>
          <p:spPr bwMode="auto">
            <a:xfrm flipH="1" flipV="1">
              <a:off x="4704" y="1392"/>
              <a:ext cx="240" cy="24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1608" name="Line 136"/>
          <p:cNvSpPr>
            <a:spLocks noChangeShapeType="1"/>
          </p:cNvSpPr>
          <p:nvPr/>
        </p:nvSpPr>
        <p:spPr bwMode="auto">
          <a:xfrm flipH="1" flipV="1">
            <a:off x="8266043" y="2057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09" name="Line 137"/>
          <p:cNvSpPr>
            <a:spLocks noChangeShapeType="1"/>
          </p:cNvSpPr>
          <p:nvPr/>
        </p:nvSpPr>
        <p:spPr bwMode="auto">
          <a:xfrm flipH="1" flipV="1">
            <a:off x="2093843" y="2362200"/>
            <a:ext cx="533400" cy="5334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0" name="Line 138"/>
          <p:cNvSpPr>
            <a:spLocks noChangeShapeType="1"/>
          </p:cNvSpPr>
          <p:nvPr/>
        </p:nvSpPr>
        <p:spPr bwMode="auto">
          <a:xfrm flipH="1" flipV="1">
            <a:off x="9790043" y="533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1" name="Line 139"/>
          <p:cNvSpPr>
            <a:spLocks noChangeShapeType="1"/>
          </p:cNvSpPr>
          <p:nvPr/>
        </p:nvSpPr>
        <p:spPr bwMode="auto">
          <a:xfrm flipH="1" flipV="1">
            <a:off x="9790043" y="914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2" name="Line 140"/>
          <p:cNvSpPr>
            <a:spLocks noChangeShapeType="1"/>
          </p:cNvSpPr>
          <p:nvPr/>
        </p:nvSpPr>
        <p:spPr bwMode="auto">
          <a:xfrm flipH="1" flipV="1">
            <a:off x="9790043" y="1295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3" name="Line 141"/>
          <p:cNvSpPr>
            <a:spLocks noChangeShapeType="1"/>
          </p:cNvSpPr>
          <p:nvPr/>
        </p:nvSpPr>
        <p:spPr bwMode="auto">
          <a:xfrm flipH="1" flipV="1">
            <a:off x="9028043" y="1295400"/>
            <a:ext cx="381000" cy="3810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4" name="Line 142"/>
          <p:cNvSpPr>
            <a:spLocks noChangeShapeType="1"/>
          </p:cNvSpPr>
          <p:nvPr/>
        </p:nvSpPr>
        <p:spPr bwMode="auto">
          <a:xfrm>
            <a:off x="9790043" y="533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5" name="Line 143"/>
          <p:cNvSpPr>
            <a:spLocks noChangeShapeType="1"/>
          </p:cNvSpPr>
          <p:nvPr/>
        </p:nvSpPr>
        <p:spPr bwMode="auto">
          <a:xfrm>
            <a:off x="9790043" y="914400"/>
            <a:ext cx="381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6" name="Line 144"/>
          <p:cNvSpPr>
            <a:spLocks noChangeShapeType="1"/>
          </p:cNvSpPr>
          <p:nvPr/>
        </p:nvSpPr>
        <p:spPr bwMode="auto">
          <a:xfrm>
            <a:off x="10171043" y="5334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7" name="Text Box 145"/>
          <p:cNvSpPr txBox="1">
            <a:spLocks noChangeArrowheads="1"/>
          </p:cNvSpPr>
          <p:nvPr/>
        </p:nvSpPr>
        <p:spPr bwMode="auto">
          <a:xfrm>
            <a:off x="2230369" y="1330325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(n,</a:t>
            </a:r>
            <a:r>
              <a:rPr lang="en-US" altLang="en-US" sz="2400" b="1">
                <a:solidFill>
                  <a:srgbClr val="0099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400" b="1">
                <a:solidFill>
                  <a:srgbClr val="0099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1618" name="Line 146"/>
          <p:cNvSpPr>
            <a:spLocks noChangeShapeType="1"/>
          </p:cNvSpPr>
          <p:nvPr/>
        </p:nvSpPr>
        <p:spPr bwMode="auto">
          <a:xfrm>
            <a:off x="2170043" y="1905000"/>
            <a:ext cx="5334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619" name="Text Box 147"/>
          <p:cNvSpPr txBox="1">
            <a:spLocks noChangeArrowheads="1"/>
          </p:cNvSpPr>
          <p:nvPr/>
        </p:nvSpPr>
        <p:spPr bwMode="auto">
          <a:xfrm>
            <a:off x="2474844" y="2362200"/>
            <a:ext cx="66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2400" b="1" baseline="30000">
                <a:solidFill>
                  <a:srgbClr val="000099"/>
                </a:solidFill>
                <a:latin typeface="Symbol" panose="05050102010706020507" pitchFamily="18" charset="2"/>
              </a:rPr>
              <a:t>-</a:t>
            </a: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61620" name="Text Box 148"/>
          <p:cNvSpPr txBox="1">
            <a:spLocks noChangeArrowheads="1"/>
          </p:cNvSpPr>
          <p:nvPr/>
        </p:nvSpPr>
        <p:spPr bwMode="auto">
          <a:xfrm>
            <a:off x="2474844" y="3048000"/>
            <a:ext cx="66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400" b="1">
                <a:solidFill>
                  <a:srgbClr val="CC0000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2400" b="1" baseline="30000">
                <a:solidFill>
                  <a:srgbClr val="CC0000"/>
                </a:solidFill>
                <a:latin typeface="Symbol" panose="05050102010706020507" pitchFamily="18" charset="2"/>
              </a:rPr>
              <a:t>+</a:t>
            </a: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61638" name="Group 166"/>
          <p:cNvGrpSpPr>
            <a:grpSpLocks/>
          </p:cNvGrpSpPr>
          <p:nvPr/>
        </p:nvGrpSpPr>
        <p:grpSpPr bwMode="auto">
          <a:xfrm>
            <a:off x="2017643" y="1143000"/>
            <a:ext cx="6402388" cy="4116388"/>
            <a:chOff x="384" y="1152"/>
            <a:chExt cx="4033" cy="2593"/>
          </a:xfrm>
        </p:grpSpPr>
        <p:sp>
          <p:nvSpPr>
            <p:cNvPr id="361639" name="Rectangle 167"/>
            <p:cNvSpPr>
              <a:spLocks noChangeArrowheads="1"/>
            </p:cNvSpPr>
            <p:nvPr/>
          </p:nvSpPr>
          <p:spPr bwMode="auto">
            <a:xfrm>
              <a:off x="384" y="355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0" name="Rectangle 168"/>
            <p:cNvSpPr>
              <a:spLocks noChangeArrowheads="1"/>
            </p:cNvSpPr>
            <p:nvPr/>
          </p:nvSpPr>
          <p:spPr bwMode="auto">
            <a:xfrm>
              <a:off x="4224" y="115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1" name="Rectangle 169"/>
            <p:cNvSpPr>
              <a:spLocks noChangeArrowheads="1"/>
            </p:cNvSpPr>
            <p:nvPr/>
          </p:nvSpPr>
          <p:spPr bwMode="auto">
            <a:xfrm>
              <a:off x="2784" y="211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2" name="Rectangle 170"/>
            <p:cNvSpPr>
              <a:spLocks noChangeArrowheads="1"/>
            </p:cNvSpPr>
            <p:nvPr/>
          </p:nvSpPr>
          <p:spPr bwMode="auto">
            <a:xfrm>
              <a:off x="3264" y="1632"/>
              <a:ext cx="193" cy="193"/>
            </a:xfrm>
            <a:prstGeom prst="rect">
              <a:avLst/>
            </a:prstGeom>
            <a:solidFill>
              <a:srgbClr val="CC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643" name="Group 171"/>
          <p:cNvGrpSpPr>
            <a:grpSpLocks/>
          </p:cNvGrpSpPr>
          <p:nvPr/>
        </p:nvGrpSpPr>
        <p:grpSpPr bwMode="auto">
          <a:xfrm>
            <a:off x="3541643" y="1143000"/>
            <a:ext cx="6021388" cy="3354388"/>
            <a:chOff x="1344" y="1152"/>
            <a:chExt cx="3793" cy="2113"/>
          </a:xfrm>
        </p:grpSpPr>
        <p:sp>
          <p:nvSpPr>
            <p:cNvPr id="361644" name="Rectangle 172"/>
            <p:cNvSpPr>
              <a:spLocks noChangeArrowheads="1"/>
            </p:cNvSpPr>
            <p:nvPr/>
          </p:nvSpPr>
          <p:spPr bwMode="auto">
            <a:xfrm>
              <a:off x="4944" y="115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5" name="Rectangle 173"/>
            <p:cNvSpPr>
              <a:spLocks noChangeArrowheads="1"/>
            </p:cNvSpPr>
            <p:nvPr/>
          </p:nvSpPr>
          <p:spPr bwMode="auto">
            <a:xfrm>
              <a:off x="1344" y="307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6" name="Rectangle 174"/>
            <p:cNvSpPr>
              <a:spLocks noChangeArrowheads="1"/>
            </p:cNvSpPr>
            <p:nvPr/>
          </p:nvSpPr>
          <p:spPr bwMode="auto">
            <a:xfrm>
              <a:off x="2304" y="259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7" name="Rectangle 175"/>
            <p:cNvSpPr>
              <a:spLocks noChangeArrowheads="1"/>
            </p:cNvSpPr>
            <p:nvPr/>
          </p:nvSpPr>
          <p:spPr bwMode="auto">
            <a:xfrm>
              <a:off x="3264" y="211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8" name="Rectangle 176"/>
            <p:cNvSpPr>
              <a:spLocks noChangeArrowheads="1"/>
            </p:cNvSpPr>
            <p:nvPr/>
          </p:nvSpPr>
          <p:spPr bwMode="auto">
            <a:xfrm>
              <a:off x="3744" y="163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49" name="Rectangle 177"/>
            <p:cNvSpPr>
              <a:spLocks noChangeArrowheads="1"/>
            </p:cNvSpPr>
            <p:nvPr/>
          </p:nvSpPr>
          <p:spPr bwMode="auto">
            <a:xfrm>
              <a:off x="4224" y="163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50" name="Rectangle 178"/>
            <p:cNvSpPr>
              <a:spLocks noChangeArrowheads="1"/>
            </p:cNvSpPr>
            <p:nvPr/>
          </p:nvSpPr>
          <p:spPr bwMode="auto">
            <a:xfrm>
              <a:off x="4704" y="1152"/>
              <a:ext cx="193" cy="193"/>
            </a:xfrm>
            <a:prstGeom prst="rect">
              <a:avLst/>
            </a:prstGeom>
            <a:solidFill>
              <a:srgbClr val="0099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1651" name="Text Box 179"/>
          <p:cNvSpPr txBox="1">
            <a:spLocks noChangeArrowheads="1"/>
          </p:cNvSpPr>
          <p:nvPr/>
        </p:nvSpPr>
        <p:spPr bwMode="auto">
          <a:xfrm>
            <a:off x="8077589" y="243138"/>
            <a:ext cx="1103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de-DE" alt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s-only</a:t>
            </a:r>
            <a:endParaRPr lang="en-US" altLang="en-US" sz="36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61652" name="Group 180"/>
          <p:cNvGrpSpPr>
            <a:grpSpLocks/>
          </p:cNvGrpSpPr>
          <p:nvPr/>
        </p:nvGrpSpPr>
        <p:grpSpPr bwMode="auto">
          <a:xfrm>
            <a:off x="8645455" y="685800"/>
            <a:ext cx="687388" cy="457200"/>
            <a:chOff x="4272" y="624"/>
            <a:chExt cx="624" cy="432"/>
          </a:xfrm>
        </p:grpSpPr>
        <p:sp>
          <p:nvSpPr>
            <p:cNvPr id="361653" name="Line 181"/>
            <p:cNvSpPr>
              <a:spLocks noChangeShapeType="1"/>
            </p:cNvSpPr>
            <p:nvPr/>
          </p:nvSpPr>
          <p:spPr bwMode="auto">
            <a:xfrm>
              <a:off x="4272" y="624"/>
              <a:ext cx="624" cy="4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54" name="Line 182"/>
            <p:cNvSpPr>
              <a:spLocks noChangeShapeType="1"/>
            </p:cNvSpPr>
            <p:nvPr/>
          </p:nvSpPr>
          <p:spPr bwMode="auto">
            <a:xfrm>
              <a:off x="4272" y="624"/>
              <a:ext cx="432" cy="43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1655" name="Group 183"/>
          <p:cNvGrpSpPr>
            <a:grpSpLocks/>
          </p:cNvGrpSpPr>
          <p:nvPr/>
        </p:nvGrpSpPr>
        <p:grpSpPr bwMode="auto">
          <a:xfrm>
            <a:off x="1560444" y="304800"/>
            <a:ext cx="8996363" cy="6019800"/>
            <a:chOff x="0" y="528"/>
            <a:chExt cx="5667" cy="3792"/>
          </a:xfrm>
        </p:grpSpPr>
        <p:grpSp>
          <p:nvGrpSpPr>
            <p:cNvPr id="361656" name="Group 184"/>
            <p:cNvGrpSpPr>
              <a:grpSpLocks/>
            </p:cNvGrpSpPr>
            <p:nvPr/>
          </p:nvGrpSpPr>
          <p:grpSpPr bwMode="auto">
            <a:xfrm>
              <a:off x="0" y="528"/>
              <a:ext cx="5667" cy="3792"/>
              <a:chOff x="-3" y="528"/>
              <a:chExt cx="5667" cy="3792"/>
            </a:xfrm>
          </p:grpSpPr>
          <p:grpSp>
            <p:nvGrpSpPr>
              <p:cNvPr id="361657" name="Group 185"/>
              <p:cNvGrpSpPr>
                <a:grpSpLocks/>
              </p:cNvGrpSpPr>
              <p:nvPr/>
            </p:nvGrpSpPr>
            <p:grpSpPr bwMode="auto">
              <a:xfrm>
                <a:off x="0" y="3936"/>
                <a:ext cx="5664" cy="288"/>
                <a:chOff x="0" y="3936"/>
                <a:chExt cx="5664" cy="288"/>
              </a:xfrm>
            </p:grpSpPr>
            <p:sp>
              <p:nvSpPr>
                <p:cNvPr id="361658" name="Line 186"/>
                <p:cNvSpPr>
                  <a:spLocks noChangeShapeType="1"/>
                </p:cNvSpPr>
                <p:nvPr/>
              </p:nvSpPr>
              <p:spPr bwMode="auto">
                <a:xfrm>
                  <a:off x="0" y="4224"/>
                  <a:ext cx="566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659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2400" y="3936"/>
                  <a:ext cx="133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de-DE" altLang="en-US" sz="2400" dirty="0">
                      <a:latin typeface="Times New Roman" panose="02020603050405020304" pitchFamily="18" charset="0"/>
                    </a:rPr>
                    <a:t>neutron number</a:t>
                  </a:r>
                  <a:endParaRPr lang="en-US" altLang="en-US" sz="2400"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1660" name="Group 188"/>
              <p:cNvGrpSpPr>
                <a:grpSpLocks/>
              </p:cNvGrpSpPr>
              <p:nvPr/>
            </p:nvGrpSpPr>
            <p:grpSpPr bwMode="auto">
              <a:xfrm>
                <a:off x="-3" y="528"/>
                <a:ext cx="288" cy="3792"/>
                <a:chOff x="-3" y="528"/>
                <a:chExt cx="288" cy="3792"/>
              </a:xfrm>
            </p:grpSpPr>
            <p:sp>
              <p:nvSpPr>
                <p:cNvPr id="361661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25" y="528"/>
                  <a:ext cx="0" cy="3792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662" name="Text Box 190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485" y="1962"/>
                  <a:ext cx="125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de-DE" altLang="en-US" sz="2400">
                      <a:latin typeface="Times New Roman" panose="02020603050405020304" pitchFamily="18" charset="0"/>
                    </a:rPr>
                    <a:t>proton number</a:t>
                  </a:r>
                  <a:endParaRPr lang="en-US" altLang="en-US" sz="2400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61663" name="Text Box 191"/>
            <p:cNvSpPr txBox="1">
              <a:spLocks noChangeArrowheads="1"/>
            </p:cNvSpPr>
            <p:nvPr/>
          </p:nvSpPr>
          <p:spPr bwMode="auto">
            <a:xfrm>
              <a:off x="4024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1664" name="Group 192"/>
          <p:cNvGrpSpPr>
            <a:grpSpLocks/>
          </p:cNvGrpSpPr>
          <p:nvPr/>
        </p:nvGrpSpPr>
        <p:grpSpPr bwMode="auto">
          <a:xfrm>
            <a:off x="4227443" y="5257801"/>
            <a:ext cx="6116638" cy="923925"/>
            <a:chOff x="1680" y="3648"/>
            <a:chExt cx="3853" cy="582"/>
          </a:xfrm>
        </p:grpSpPr>
        <p:grpSp>
          <p:nvGrpSpPr>
            <p:cNvPr id="361665" name="Group 193"/>
            <p:cNvGrpSpPr>
              <a:grpSpLocks/>
            </p:cNvGrpSpPr>
            <p:nvPr/>
          </p:nvGrpSpPr>
          <p:grpSpPr bwMode="auto">
            <a:xfrm>
              <a:off x="1680" y="3648"/>
              <a:ext cx="1728" cy="582"/>
              <a:chOff x="1680" y="3648"/>
              <a:chExt cx="1728" cy="582"/>
            </a:xfrm>
          </p:grpSpPr>
          <p:sp>
            <p:nvSpPr>
              <p:cNvPr id="361666" name="Text Box 194"/>
              <p:cNvSpPr txBox="1">
                <a:spLocks noChangeArrowheads="1"/>
              </p:cNvSpPr>
              <p:nvPr/>
            </p:nvSpPr>
            <p:spPr bwMode="auto">
              <a:xfrm>
                <a:off x="2112" y="3936"/>
                <a:ext cx="1296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None/>
                </a:pPr>
                <a:r>
                  <a:rPr lang="de-DE" altLang="en-US" sz="2400" baseline="30000">
                    <a:latin typeface="Times New Roman" panose="02020603050405020304" pitchFamily="18" charset="0"/>
                  </a:rPr>
                  <a:t>63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Ni, t</a:t>
                </a:r>
                <a:r>
                  <a:rPr lang="de-DE" altLang="en-US" sz="2400" baseline="-25000">
                    <a:latin typeface="Times New Roman" panose="02020603050405020304" pitchFamily="18" charset="0"/>
                  </a:rPr>
                  <a:t>1/2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=100 a</a:t>
                </a:r>
                <a:endParaRPr lang="en-US" altLang="en-US" sz="2400" baseline="30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667" name="Line 195"/>
              <p:cNvSpPr>
                <a:spLocks noChangeShapeType="1"/>
              </p:cNvSpPr>
              <p:nvPr/>
            </p:nvSpPr>
            <p:spPr bwMode="auto">
              <a:xfrm>
                <a:off x="1680" y="3648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668" name="Text Box 196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1669" name="Group 197"/>
          <p:cNvGrpSpPr>
            <a:grpSpLocks/>
          </p:cNvGrpSpPr>
          <p:nvPr/>
        </p:nvGrpSpPr>
        <p:grpSpPr bwMode="auto">
          <a:xfrm>
            <a:off x="4227443" y="4876800"/>
            <a:ext cx="6248400" cy="1189038"/>
            <a:chOff x="1680" y="3408"/>
            <a:chExt cx="3936" cy="749"/>
          </a:xfrm>
        </p:grpSpPr>
        <p:grpSp>
          <p:nvGrpSpPr>
            <p:cNvPr id="361670" name="Group 198"/>
            <p:cNvGrpSpPr>
              <a:grpSpLocks/>
            </p:cNvGrpSpPr>
            <p:nvPr/>
          </p:nvGrpSpPr>
          <p:grpSpPr bwMode="auto">
            <a:xfrm>
              <a:off x="1680" y="3408"/>
              <a:ext cx="3936" cy="582"/>
              <a:chOff x="1680" y="3408"/>
              <a:chExt cx="3936" cy="582"/>
            </a:xfrm>
          </p:grpSpPr>
          <p:sp>
            <p:nvSpPr>
              <p:cNvPr id="361671" name="Text Box 199"/>
              <p:cNvSpPr txBox="1">
                <a:spLocks noChangeArrowheads="1"/>
              </p:cNvSpPr>
              <p:nvPr/>
            </p:nvSpPr>
            <p:spPr bwMode="auto">
              <a:xfrm>
                <a:off x="2112" y="3696"/>
                <a:ext cx="3504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None/>
                </a:pPr>
                <a:r>
                  <a:rPr lang="de-DE" altLang="en-US" sz="2400" baseline="30000">
                    <a:latin typeface="Times New Roman" panose="02020603050405020304" pitchFamily="18" charset="0"/>
                  </a:rPr>
                  <a:t>64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Cu, t</a:t>
                </a:r>
                <a:r>
                  <a:rPr lang="de-DE" altLang="en-US" sz="2400" baseline="-25000">
                    <a:latin typeface="Times New Roman" panose="02020603050405020304" pitchFamily="18" charset="0"/>
                  </a:rPr>
                  <a:t>1/2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=12 h, </a:t>
                </a:r>
                <a:r>
                  <a:rPr lang="de-DE" altLang="en-US" sz="240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40 % (</a:t>
                </a:r>
                <a:r>
                  <a:rPr lang="en-US" altLang="en-US" sz="2400" b="1">
                    <a:solidFill>
                      <a:srgbClr val="000099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altLang="en-US" sz="2400" b="1" baseline="30000">
                    <a:solidFill>
                      <a:srgbClr val="000099"/>
                    </a:solidFill>
                    <a:latin typeface="Symbol" panose="05050102010706020507" pitchFamily="18" charset="2"/>
                  </a:rPr>
                  <a:t>-</a:t>
                </a:r>
                <a:r>
                  <a:rPr lang="de-DE" altLang="en-US" sz="2400" b="1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lang="de-DE" altLang="en-US" sz="2400" b="1">
                    <a:latin typeface="Times New Roman" panose="02020603050405020304" pitchFamily="18" charset="0"/>
                  </a:rPr>
                  <a:t>,</a:t>
                </a:r>
                <a:r>
                  <a:rPr lang="de-DE" altLang="en-US" sz="2400" b="1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de-DE" altLang="en-US" sz="240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60 % (</a:t>
                </a:r>
                <a:r>
                  <a:rPr lang="en-US" altLang="en-US" sz="2400" b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de-DE" altLang="en-US" sz="2400" b="1" baseline="30000">
                    <a:solidFill>
                      <a:srgbClr val="CC0000"/>
                    </a:solidFill>
                    <a:latin typeface="Symbol" panose="05050102010706020507" pitchFamily="18" charset="2"/>
                  </a:rPr>
                  <a:t>+</a:t>
                </a:r>
                <a:r>
                  <a:rPr lang="de-DE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)</a:t>
                </a:r>
                <a:endPara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672" name="Line 200"/>
              <p:cNvSpPr>
                <a:spLocks noChangeShapeType="1"/>
              </p:cNvSpPr>
              <p:nvPr/>
            </p:nvSpPr>
            <p:spPr bwMode="auto">
              <a:xfrm>
                <a:off x="1680" y="3408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673" name="Text Box 201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1674" name="Group 202"/>
          <p:cNvGrpSpPr>
            <a:grpSpLocks/>
          </p:cNvGrpSpPr>
          <p:nvPr/>
        </p:nvGrpSpPr>
        <p:grpSpPr bwMode="auto">
          <a:xfrm>
            <a:off x="7961245" y="2971801"/>
            <a:ext cx="2590801" cy="3094038"/>
            <a:chOff x="4032" y="2208"/>
            <a:chExt cx="1632" cy="1949"/>
          </a:xfrm>
        </p:grpSpPr>
        <p:grpSp>
          <p:nvGrpSpPr>
            <p:cNvPr id="361675" name="Group 203"/>
            <p:cNvGrpSpPr>
              <a:grpSpLocks/>
            </p:cNvGrpSpPr>
            <p:nvPr/>
          </p:nvGrpSpPr>
          <p:grpSpPr bwMode="auto">
            <a:xfrm>
              <a:off x="4080" y="2208"/>
              <a:ext cx="1584" cy="726"/>
              <a:chOff x="4080" y="2208"/>
              <a:chExt cx="1584" cy="726"/>
            </a:xfrm>
          </p:grpSpPr>
          <p:sp>
            <p:nvSpPr>
              <p:cNvPr id="361676" name="Text Box 204"/>
              <p:cNvSpPr txBox="1">
                <a:spLocks noChangeArrowheads="1"/>
              </p:cNvSpPr>
              <p:nvPr/>
            </p:nvSpPr>
            <p:spPr bwMode="auto">
              <a:xfrm>
                <a:off x="4368" y="2640"/>
                <a:ext cx="1296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None/>
                </a:pPr>
                <a:r>
                  <a:rPr lang="de-DE" altLang="en-US" sz="2400" baseline="30000">
                    <a:latin typeface="Times New Roman" panose="02020603050405020304" pitchFamily="18" charset="0"/>
                  </a:rPr>
                  <a:t>79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Se, t</a:t>
                </a:r>
                <a:r>
                  <a:rPr lang="de-DE" altLang="en-US" sz="2400" baseline="-25000">
                    <a:latin typeface="Times New Roman" panose="02020603050405020304" pitchFamily="18" charset="0"/>
                  </a:rPr>
                  <a:t>1/2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=65 ka</a:t>
                </a:r>
                <a:endParaRPr lang="en-US" altLang="en-US" sz="2400" baseline="30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677" name="Line 205"/>
              <p:cNvSpPr>
                <a:spLocks noChangeShapeType="1"/>
              </p:cNvSpPr>
              <p:nvPr/>
            </p:nvSpPr>
            <p:spPr bwMode="auto">
              <a:xfrm>
                <a:off x="4080" y="2208"/>
                <a:ext cx="288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678" name="Text Box 206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1679" name="Group 207"/>
          <p:cNvGrpSpPr>
            <a:grpSpLocks/>
          </p:cNvGrpSpPr>
          <p:nvPr/>
        </p:nvGrpSpPr>
        <p:grpSpPr bwMode="auto">
          <a:xfrm>
            <a:off x="2855843" y="609600"/>
            <a:ext cx="7488238" cy="5456238"/>
            <a:chOff x="816" y="720"/>
            <a:chExt cx="4717" cy="3437"/>
          </a:xfrm>
        </p:grpSpPr>
        <p:grpSp>
          <p:nvGrpSpPr>
            <p:cNvPr id="361680" name="Group 208"/>
            <p:cNvGrpSpPr>
              <a:grpSpLocks/>
            </p:cNvGrpSpPr>
            <p:nvPr/>
          </p:nvGrpSpPr>
          <p:grpSpPr bwMode="auto">
            <a:xfrm>
              <a:off x="816" y="720"/>
              <a:ext cx="3216" cy="1104"/>
              <a:chOff x="816" y="720"/>
              <a:chExt cx="3216" cy="1104"/>
            </a:xfrm>
          </p:grpSpPr>
          <p:sp>
            <p:nvSpPr>
              <p:cNvPr id="361681" name="Text Box 209"/>
              <p:cNvSpPr txBox="1">
                <a:spLocks noChangeArrowheads="1"/>
              </p:cNvSpPr>
              <p:nvPr/>
            </p:nvSpPr>
            <p:spPr bwMode="auto">
              <a:xfrm>
                <a:off x="816" y="720"/>
                <a:ext cx="3096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None/>
                </a:pPr>
                <a:r>
                  <a:rPr lang="de-DE" altLang="en-US" sz="2400" baseline="30000">
                    <a:latin typeface="Times New Roman" panose="02020603050405020304" pitchFamily="18" charset="0"/>
                  </a:rPr>
                  <a:t>80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Br, t</a:t>
                </a:r>
                <a:r>
                  <a:rPr lang="de-DE" altLang="en-US" sz="2400" baseline="-25000">
                    <a:latin typeface="Times New Roman" panose="02020603050405020304" pitchFamily="18" charset="0"/>
                  </a:rPr>
                  <a:t>1/2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=17 min, </a:t>
                </a:r>
                <a:r>
                  <a:rPr lang="de-DE" altLang="en-US" sz="2400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92 % (</a:t>
                </a:r>
                <a:r>
                  <a:rPr lang="en-US" altLang="en-US" sz="2400" b="1">
                    <a:solidFill>
                      <a:srgbClr val="000099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altLang="en-US" sz="2400" b="1" baseline="30000">
                    <a:solidFill>
                      <a:srgbClr val="000099"/>
                    </a:solidFill>
                    <a:latin typeface="Symbol" panose="05050102010706020507" pitchFamily="18" charset="2"/>
                  </a:rPr>
                  <a:t>-</a:t>
                </a:r>
                <a:r>
                  <a:rPr lang="de-DE" altLang="en-US" sz="2400" b="1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lang="de-DE" altLang="en-US" sz="2400" b="1">
                    <a:latin typeface="Times New Roman" panose="02020603050405020304" pitchFamily="18" charset="0"/>
                  </a:rPr>
                  <a:t>,</a:t>
                </a:r>
                <a:r>
                  <a:rPr lang="de-DE" altLang="en-US" sz="2400" b="1">
                    <a:solidFill>
                      <a:srgbClr val="000099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de-DE" altLang="en-US" sz="2400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8 % (</a:t>
                </a:r>
                <a:r>
                  <a:rPr lang="en-US" altLang="en-US" sz="2400" b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de-DE" altLang="en-US" sz="2400" b="1" baseline="30000">
                    <a:solidFill>
                      <a:srgbClr val="CC0000"/>
                    </a:solidFill>
                    <a:latin typeface="Symbol" panose="05050102010706020507" pitchFamily="18" charset="2"/>
                  </a:rPr>
                  <a:t>+</a:t>
                </a:r>
                <a:r>
                  <a:rPr lang="de-DE" altLang="en-US" sz="2400" b="1">
                    <a:solidFill>
                      <a:srgbClr val="CC0000"/>
                    </a:solidFill>
                    <a:latin typeface="Times New Roman" panose="02020603050405020304" pitchFamily="18" charset="0"/>
                  </a:rPr>
                  <a:t>)</a:t>
                </a:r>
                <a:endParaRPr lang="en-US" altLang="en-US" sz="2400" b="1">
                  <a:solidFill>
                    <a:srgbClr val="CC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682" name="Line 210"/>
              <p:cNvSpPr>
                <a:spLocks noChangeShapeType="1"/>
              </p:cNvSpPr>
              <p:nvPr/>
            </p:nvSpPr>
            <p:spPr bwMode="auto">
              <a:xfrm>
                <a:off x="3888" y="1008"/>
                <a:ext cx="144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683" name="Text Box 211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1684" name="Group 212"/>
          <p:cNvGrpSpPr>
            <a:grpSpLocks/>
          </p:cNvGrpSpPr>
          <p:nvPr/>
        </p:nvGrpSpPr>
        <p:grpSpPr bwMode="auto">
          <a:xfrm>
            <a:off x="7961243" y="2209800"/>
            <a:ext cx="2514600" cy="3856038"/>
            <a:chOff x="4032" y="1728"/>
            <a:chExt cx="1584" cy="2429"/>
          </a:xfrm>
        </p:grpSpPr>
        <p:grpSp>
          <p:nvGrpSpPr>
            <p:cNvPr id="361685" name="Group 213"/>
            <p:cNvGrpSpPr>
              <a:grpSpLocks/>
            </p:cNvGrpSpPr>
            <p:nvPr/>
          </p:nvGrpSpPr>
          <p:grpSpPr bwMode="auto">
            <a:xfrm>
              <a:off x="4320" y="1728"/>
              <a:ext cx="1296" cy="822"/>
              <a:chOff x="4320" y="1728"/>
              <a:chExt cx="1296" cy="822"/>
            </a:xfrm>
          </p:grpSpPr>
          <p:sp>
            <p:nvSpPr>
              <p:cNvPr id="361686" name="Text Box 214"/>
              <p:cNvSpPr txBox="1">
                <a:spLocks noChangeArrowheads="1"/>
              </p:cNvSpPr>
              <p:nvPr/>
            </p:nvSpPr>
            <p:spPr bwMode="auto">
              <a:xfrm>
                <a:off x="4320" y="2256"/>
                <a:ext cx="1296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FontTx/>
                  <a:buNone/>
                </a:pPr>
                <a:r>
                  <a:rPr lang="de-DE" altLang="en-US" sz="2400" baseline="30000">
                    <a:latin typeface="Times New Roman" panose="02020603050405020304" pitchFamily="18" charset="0"/>
                  </a:rPr>
                  <a:t>85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Kr, t</a:t>
                </a:r>
                <a:r>
                  <a:rPr lang="de-DE" altLang="en-US" sz="2400" baseline="-25000">
                    <a:latin typeface="Times New Roman" panose="02020603050405020304" pitchFamily="18" charset="0"/>
                  </a:rPr>
                  <a:t>1/2</a:t>
                </a:r>
                <a:r>
                  <a:rPr lang="de-DE" altLang="en-US" sz="2400">
                    <a:latin typeface="Times New Roman" panose="02020603050405020304" pitchFamily="18" charset="0"/>
                  </a:rPr>
                  <a:t>=11 a</a:t>
                </a:r>
                <a:endParaRPr lang="en-US" altLang="en-US" sz="2400" baseline="30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1687" name="Line 215"/>
              <p:cNvSpPr>
                <a:spLocks noChangeShapeType="1"/>
              </p:cNvSpPr>
              <p:nvPr/>
            </p:nvSpPr>
            <p:spPr bwMode="auto">
              <a:xfrm>
                <a:off x="5040" y="1728"/>
                <a:ext cx="576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688" name="Text Box 216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61689" name="Text Box 217"/>
          <p:cNvSpPr txBox="1">
            <a:spLocks noChangeArrowheads="1"/>
          </p:cNvSpPr>
          <p:nvPr/>
        </p:nvSpPr>
        <p:spPr bwMode="auto">
          <a:xfrm>
            <a:off x="7961243" y="5791200"/>
            <a:ext cx="2382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de-DE" altLang="en-US" sz="1200" b="1" i="1" dirty="0">
                <a:latin typeface="Times New Roman" panose="02020603050405020304" pitchFamily="18" charset="0"/>
              </a:rPr>
              <a:t>press left mouse button to continue</a:t>
            </a:r>
            <a:endParaRPr lang="en-US" altLang="en-US" sz="1200" b="1" i="1" dirty="0">
              <a:latin typeface="Times New Roman" panose="02020603050405020304" pitchFamily="18" charset="0"/>
            </a:endParaRPr>
          </a:p>
        </p:txBody>
      </p:sp>
      <p:grpSp>
        <p:nvGrpSpPr>
          <p:cNvPr id="361690" name="Group 218"/>
          <p:cNvGrpSpPr>
            <a:grpSpLocks/>
          </p:cNvGrpSpPr>
          <p:nvPr/>
        </p:nvGrpSpPr>
        <p:grpSpPr bwMode="auto">
          <a:xfrm>
            <a:off x="5827643" y="2667000"/>
            <a:ext cx="3354388" cy="1830388"/>
            <a:chOff x="2784" y="2112"/>
            <a:chExt cx="2113" cy="1153"/>
          </a:xfrm>
        </p:grpSpPr>
        <p:sp>
          <p:nvSpPr>
            <p:cNvPr id="361691" name="Rectangle 219"/>
            <p:cNvSpPr>
              <a:spLocks noChangeArrowheads="1"/>
            </p:cNvSpPr>
            <p:nvPr/>
          </p:nvSpPr>
          <p:spPr bwMode="auto">
            <a:xfrm>
              <a:off x="2784" y="307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92" name="Rectangle 220"/>
            <p:cNvSpPr>
              <a:spLocks noChangeArrowheads="1"/>
            </p:cNvSpPr>
            <p:nvPr/>
          </p:nvSpPr>
          <p:spPr bwMode="auto">
            <a:xfrm>
              <a:off x="4704" y="211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693" name="Rectangle 221"/>
            <p:cNvSpPr>
              <a:spLocks noChangeArrowheads="1"/>
            </p:cNvSpPr>
            <p:nvPr/>
          </p:nvSpPr>
          <p:spPr bwMode="auto">
            <a:xfrm>
              <a:off x="3744" y="2592"/>
              <a:ext cx="193" cy="193"/>
            </a:xfrm>
            <a:prstGeom prst="rect">
              <a:avLst/>
            </a:prstGeom>
            <a:solidFill>
              <a:srgbClr val="00009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1694" name="Group 222"/>
          <p:cNvGrpSpPr>
            <a:grpSpLocks/>
          </p:cNvGrpSpPr>
          <p:nvPr/>
        </p:nvGrpSpPr>
        <p:grpSpPr bwMode="auto">
          <a:xfrm>
            <a:off x="7199243" y="4114800"/>
            <a:ext cx="3144838" cy="1951038"/>
            <a:chOff x="3552" y="2928"/>
            <a:chExt cx="1981" cy="1229"/>
          </a:xfrm>
        </p:grpSpPr>
        <p:sp>
          <p:nvSpPr>
            <p:cNvPr id="361695" name="Text Box 223"/>
            <p:cNvSpPr txBox="1">
              <a:spLocks noChangeArrowheads="1"/>
            </p:cNvSpPr>
            <p:nvPr/>
          </p:nvSpPr>
          <p:spPr bwMode="auto">
            <a:xfrm>
              <a:off x="3552" y="2928"/>
              <a:ext cx="8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3600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r-only</a:t>
              </a:r>
              <a:endPara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1696" name="Text Box 224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61697" name="Text Box 225"/>
          <p:cNvSpPr txBox="1">
            <a:spLocks noChangeArrowheads="1"/>
          </p:cNvSpPr>
          <p:nvPr/>
        </p:nvSpPr>
        <p:spPr bwMode="auto">
          <a:xfrm>
            <a:off x="7961243" y="5791200"/>
            <a:ext cx="2382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de-DE" altLang="en-US" sz="1200" b="1" i="1" dirty="0">
                <a:latin typeface="Times New Roman" panose="02020603050405020304" pitchFamily="18" charset="0"/>
              </a:rPr>
              <a:t>press left mouse button to continue</a:t>
            </a:r>
            <a:endParaRPr lang="en-US" altLang="en-US" sz="1200" b="1" i="1" dirty="0">
              <a:latin typeface="Times New Roman" panose="02020603050405020304" pitchFamily="18" charset="0"/>
            </a:endParaRPr>
          </a:p>
        </p:txBody>
      </p:sp>
      <p:grpSp>
        <p:nvGrpSpPr>
          <p:cNvPr id="361698" name="Group 226"/>
          <p:cNvGrpSpPr>
            <a:grpSpLocks/>
          </p:cNvGrpSpPr>
          <p:nvPr/>
        </p:nvGrpSpPr>
        <p:grpSpPr bwMode="auto">
          <a:xfrm>
            <a:off x="4151243" y="1752600"/>
            <a:ext cx="6192838" cy="4313238"/>
            <a:chOff x="1632" y="1440"/>
            <a:chExt cx="3901" cy="2717"/>
          </a:xfrm>
        </p:grpSpPr>
        <p:sp>
          <p:nvSpPr>
            <p:cNvPr id="361699" name="Text Box 227"/>
            <p:cNvSpPr txBox="1">
              <a:spLocks noChangeArrowheads="1"/>
            </p:cNvSpPr>
            <p:nvPr/>
          </p:nvSpPr>
          <p:spPr bwMode="auto">
            <a:xfrm>
              <a:off x="1632" y="1440"/>
              <a:ext cx="9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3600" b="1" dirty="0">
                  <a:solidFill>
                    <a:srgbClr val="CC0000"/>
                  </a:solidFill>
                  <a:latin typeface="Times New Roman" panose="02020603050405020304" pitchFamily="18" charset="0"/>
                </a:rPr>
                <a:t>p-only</a:t>
              </a:r>
              <a:endParaRPr lang="en-US" altLang="en-US" sz="3600" b="1" dirty="0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1700" name="Text Box 228"/>
            <p:cNvSpPr txBox="1">
              <a:spLocks noChangeArrowheads="1"/>
            </p:cNvSpPr>
            <p:nvPr/>
          </p:nvSpPr>
          <p:spPr bwMode="auto">
            <a:xfrm>
              <a:off x="4032" y="3984"/>
              <a:ext cx="150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de-DE" altLang="en-US" sz="1200" b="1" i="1" dirty="0">
                  <a:latin typeface="Times New Roman" panose="02020603050405020304" pitchFamily="18" charset="0"/>
                </a:rPr>
                <a:t>press left mouse button to continue</a:t>
              </a:r>
              <a:endParaRPr lang="en-US" altLang="en-US" sz="1200" b="1" i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361701" name="Text Box 229"/>
          <p:cNvSpPr txBox="1">
            <a:spLocks noChangeArrowheads="1"/>
          </p:cNvSpPr>
          <p:nvPr/>
        </p:nvSpPr>
        <p:spPr bwMode="auto">
          <a:xfrm>
            <a:off x="7961243" y="5791200"/>
            <a:ext cx="2382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de-DE" altLang="en-US" sz="1200" b="1" i="1" dirty="0">
                <a:latin typeface="Times New Roman" panose="02020603050405020304" pitchFamily="18" charset="0"/>
              </a:rPr>
              <a:t>press left mouse button to continue</a:t>
            </a:r>
            <a:endParaRPr lang="en-US" altLang="en-US" sz="1200" b="1" i="1" dirty="0">
              <a:latin typeface="Times New Roman" panose="02020603050405020304" pitchFamily="18" charset="0"/>
            </a:endParaRPr>
          </a:p>
        </p:txBody>
      </p:sp>
      <p:sp>
        <p:nvSpPr>
          <p:cNvPr id="361702" name="Text Box 230"/>
          <p:cNvSpPr txBox="1">
            <a:spLocks noChangeArrowheads="1"/>
          </p:cNvSpPr>
          <p:nvPr/>
        </p:nvSpPr>
        <p:spPr bwMode="auto">
          <a:xfrm>
            <a:off x="7351643" y="5791200"/>
            <a:ext cx="29670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de-DE" altLang="en-US" sz="1200" b="1" i="1" dirty="0">
                <a:latin typeface="Times New Roman" panose="02020603050405020304" pitchFamily="18" charset="0"/>
              </a:rPr>
              <a:t>finished, press left mouse button to continue</a:t>
            </a:r>
            <a:endParaRPr lang="en-US" altLang="en-US" sz="1200" b="1" i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4283A9-DA25-4247-BD8C-D8EB44B02464}"/>
              </a:ext>
            </a:extLst>
          </p:cNvPr>
          <p:cNvSpPr txBox="1"/>
          <p:nvPr/>
        </p:nvSpPr>
        <p:spPr>
          <a:xfrm>
            <a:off x="10283630" y="734109"/>
            <a:ext cx="2064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 -process</a:t>
            </a:r>
          </a:p>
        </p:txBody>
      </p:sp>
    </p:spTree>
    <p:extLst>
      <p:ext uri="{BB962C8B-B14F-4D97-AF65-F5344CB8AC3E}">
        <p14:creationId xmlns:p14="http://schemas.microsoft.com/office/powerpoint/2010/main" val="1873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616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1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1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6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1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1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61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1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1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361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6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6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361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361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361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361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541" grpId="0" animBg="1"/>
      <p:bldP spid="361542" grpId="0" animBg="1"/>
      <p:bldP spid="361543" grpId="0" animBg="1"/>
      <p:bldP spid="361544" grpId="0" animBg="1"/>
      <p:bldP spid="361545" grpId="0" animBg="1"/>
      <p:bldP spid="361546" grpId="0" animBg="1"/>
      <p:bldP spid="361547" grpId="0" animBg="1"/>
      <p:bldP spid="361548" grpId="0" animBg="1"/>
      <p:bldP spid="361549" grpId="0" animBg="1"/>
      <p:bldP spid="361550" grpId="0" animBg="1"/>
      <p:bldP spid="361551" grpId="0" animBg="1"/>
      <p:bldP spid="361552" grpId="0" animBg="1"/>
      <p:bldP spid="361553" grpId="0" animBg="1"/>
      <p:bldP spid="361554" grpId="0" animBg="1"/>
      <p:bldP spid="361558" grpId="0" animBg="1"/>
      <p:bldP spid="361559" grpId="0" animBg="1"/>
      <p:bldP spid="361560" grpId="0" animBg="1"/>
      <p:bldP spid="361561" grpId="0" animBg="1"/>
      <p:bldP spid="361562" grpId="0" animBg="1"/>
      <p:bldP spid="361563" grpId="0" animBg="1"/>
      <p:bldP spid="361564" grpId="0" animBg="1"/>
      <p:bldP spid="361565" grpId="0" animBg="1"/>
      <p:bldP spid="361569" grpId="0" animBg="1"/>
      <p:bldP spid="361570" grpId="0" animBg="1"/>
      <p:bldP spid="361571" grpId="0" animBg="1"/>
      <p:bldP spid="361572" grpId="0" animBg="1"/>
      <p:bldP spid="361573" grpId="0" animBg="1"/>
      <p:bldP spid="361574" grpId="0" animBg="1"/>
      <p:bldP spid="361575" grpId="0" animBg="1"/>
      <p:bldP spid="361576" grpId="0" animBg="1"/>
      <p:bldP spid="361581" grpId="0" animBg="1"/>
      <p:bldP spid="361582" grpId="0" animBg="1"/>
      <p:bldP spid="361583" grpId="0" animBg="1"/>
      <p:bldP spid="361584" grpId="0" animBg="1"/>
      <p:bldP spid="361588" grpId="0" animBg="1"/>
      <p:bldP spid="361589" grpId="0" animBg="1"/>
      <p:bldP spid="361590" grpId="0" animBg="1"/>
      <p:bldP spid="361591" grpId="0" animBg="1"/>
      <p:bldP spid="361592" grpId="0" animBg="1"/>
      <p:bldP spid="361593" grpId="0" animBg="1"/>
      <p:bldP spid="361594" grpId="0" animBg="1"/>
      <p:bldP spid="361595" grpId="0" animBg="1"/>
      <p:bldP spid="361596" grpId="0" animBg="1"/>
      <p:bldP spid="361597" grpId="0" animBg="1"/>
      <p:bldP spid="361598" grpId="0" animBg="1"/>
      <p:bldP spid="361599" grpId="0" animBg="1"/>
      <p:bldP spid="361600" grpId="0" animBg="1"/>
      <p:bldP spid="361601" grpId="0" animBg="1"/>
      <p:bldP spid="361602" grpId="0" animBg="1"/>
      <p:bldP spid="361603" grpId="0" animBg="1"/>
      <p:bldP spid="361604" grpId="0" animBg="1"/>
      <p:bldP spid="361608" grpId="0" animBg="1"/>
      <p:bldP spid="361610" grpId="0" animBg="1"/>
      <p:bldP spid="361611" grpId="0" animBg="1"/>
      <p:bldP spid="361612" grpId="0" animBg="1"/>
      <p:bldP spid="361613" grpId="0" animBg="1"/>
      <p:bldP spid="361614" grpId="0" animBg="1"/>
      <p:bldP spid="361615" grpId="0" animBg="1"/>
      <p:bldP spid="361616" grpId="0" animBg="1"/>
      <p:bldP spid="361651" grpId="0" autoUpdateAnimBg="0"/>
      <p:bldP spid="361689" grpId="0" autoUpdateAnimBg="0"/>
      <p:bldP spid="361697" grpId="0" autoUpdateAnimBg="0"/>
      <p:bldP spid="361701" grpId="0" autoUpdateAnimBg="0"/>
      <p:bldP spid="36170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66BC14-FDA5-4D58-8A38-70773D979646}"/>
              </a:ext>
            </a:extLst>
          </p:cNvPr>
          <p:cNvSpPr txBox="1"/>
          <p:nvPr/>
        </p:nvSpPr>
        <p:spPr>
          <a:xfrm>
            <a:off x="2506462" y="277782"/>
            <a:ext cx="700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Nucleosynthesis beyond Iron – r Process</a:t>
            </a:r>
            <a:endParaRPr lang="en-US" sz="3600" b="1" dirty="0"/>
          </a:p>
        </p:txBody>
      </p:sp>
      <p:pic>
        <p:nvPicPr>
          <p:cNvPr id="4" name="rprocess_s240_rwind">
            <a:hlinkClick r:id="" action="ppaction://media"/>
            <a:extLst>
              <a:ext uri="{FF2B5EF4-FFF2-40B4-BE49-F238E27FC236}">
                <a16:creationId xmlns:a16="http://schemas.microsoft.com/office/drawing/2014/main" id="{5343B1AC-718F-4936-98BE-53EDD0392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9350" y="759964"/>
            <a:ext cx="7286188" cy="54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1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-458913" y="152400"/>
          <a:ext cx="8969375" cy="643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78080" imgH="2926080" progId="Origin50.Graph">
                  <p:embed/>
                </p:oleObj>
              </mc:Choice>
              <mc:Fallback>
                <p:oleObj name="Graph" r:id="rId2" imgW="4078080" imgH="2926080" progId="Origin50.Graph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8913" y="152400"/>
                        <a:ext cx="8969375" cy="643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673372" y="277782"/>
            <a:ext cx="4670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Isotopic Solar Abundances</a:t>
            </a:r>
            <a:endParaRPr lang="en-US" sz="3600" b="1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495800" y="1143000"/>
            <a:ext cx="2514600" cy="68326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 b="1" dirty="0"/>
              <a:t>Data sources:  </a:t>
            </a:r>
          </a:p>
          <a:p>
            <a:pPr>
              <a:lnSpc>
                <a:spcPct val="20000"/>
              </a:lnSpc>
            </a:pPr>
            <a:endParaRPr lang="en-GB" altLang="en-US" sz="1200" dirty="0"/>
          </a:p>
          <a:p>
            <a:r>
              <a:rPr lang="en-GB" altLang="en-US" sz="1200" dirty="0"/>
              <a:t>Earth Moon, meteorites, </a:t>
            </a:r>
          </a:p>
          <a:p>
            <a:r>
              <a:rPr lang="en-GB" altLang="en-US" sz="1200" dirty="0"/>
              <a:t>stellar (Sun) spectra, cosmic rays...</a:t>
            </a:r>
            <a:endParaRPr lang="en-US" altLang="en-US" sz="12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33298" y="1962693"/>
          <a:ext cx="438912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8229600" imgH="3857400" progId="CorelPHOTOPAINT.Image.14">
                  <p:embed/>
                </p:oleObj>
              </mc:Choice>
              <mc:Fallback>
                <p:oleObj name="PHOTO-PAINT" r:id="rId4" imgW="8229600" imgH="3857400" progId="CorelPHOTOPAINT.Image.1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33298" y="1962693"/>
                        <a:ext cx="4389120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81850" y="3924197"/>
            <a:ext cx="18405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courtesy of Nicole </a:t>
            </a:r>
            <a:r>
              <a:rPr lang="en-US" sz="1050" dirty="0" err="1"/>
              <a:t>Vassh</a:t>
            </a:r>
            <a:r>
              <a:rPr lang="en-US" sz="1050" dirty="0"/>
              <a:t>, UND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533298" y="849304"/>
          <a:ext cx="4389120" cy="1197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6" imgW="8381880" imgH="1533240" progId="CorelPHOTOPAINT.Image.14">
                  <p:embed/>
                </p:oleObj>
              </mc:Choice>
              <mc:Fallback>
                <p:oleObj name="PHOTO-PAINT" r:id="rId6" imgW="8381880" imgH="1533240" progId="CorelPHOTOPAINT.Image.1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33298" y="849304"/>
                        <a:ext cx="4389120" cy="1197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752537" y="4203904"/>
          <a:ext cx="4169881" cy="208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8" imgW="9724680" imgH="6372000" progId="CorelPHOTOPAINT.Image.14">
                  <p:embed/>
                </p:oleObj>
              </mc:Choice>
              <mc:Fallback>
                <p:oleObj name="PHOTO-PAINT" r:id="rId8" imgW="9724680" imgH="6372000" progId="CorelPHOTOPAINT.Image.1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52537" y="4203904"/>
                        <a:ext cx="4169881" cy="208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1592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b="2881"/>
          <a:stretch/>
        </p:blipFill>
        <p:spPr>
          <a:xfrm>
            <a:off x="0" y="888403"/>
            <a:ext cx="8763000" cy="5374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0" y="304800"/>
            <a:ext cx="677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ym typeface="Symbol"/>
              </a:rPr>
              <a:t>Sanford Underground Research Facility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697" y="888403"/>
            <a:ext cx="3429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" y="457200"/>
            <a:ext cx="1711157" cy="1140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8507"/>
            <a:ext cx="940234" cy="947357"/>
          </a:xfrm>
          <a:prstGeom prst="rect">
            <a:avLst/>
          </a:prstGeom>
        </p:spPr>
      </p:pic>
      <p:pic>
        <p:nvPicPr>
          <p:cNvPr id="7" name="above workdeck-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4652" y="3758006"/>
            <a:ext cx="3664322" cy="20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9510"/>
          <a:stretch/>
        </p:blipFill>
        <p:spPr>
          <a:xfrm>
            <a:off x="0" y="889575"/>
            <a:ext cx="7937443" cy="1091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7B911-4C4D-4B65-B6C8-54AE601C1940}"/>
              </a:ext>
            </a:extLst>
          </p:cNvPr>
          <p:cNvSpPr txBox="1"/>
          <p:nvPr/>
        </p:nvSpPr>
        <p:spPr>
          <a:xfrm>
            <a:off x="1503319" y="304800"/>
            <a:ext cx="9105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ym typeface="Symbol"/>
              </a:rPr>
              <a:t>Sanford Underground Research Facility - Background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01DE4-AE9E-49AE-AD7B-1D14FE09D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78" b="-1053"/>
          <a:stretch/>
        </p:blipFill>
        <p:spPr>
          <a:xfrm>
            <a:off x="2514600" y="1981200"/>
            <a:ext cx="885330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26C8D-64D6-4D40-BE09-12F232ED4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0" t="18463" r="7543" b="1406"/>
          <a:stretch/>
        </p:blipFill>
        <p:spPr>
          <a:xfrm>
            <a:off x="76200" y="904220"/>
            <a:ext cx="8001000" cy="5039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87C50-38AC-47D6-B8E8-75108296D0BD}"/>
              </a:ext>
            </a:extLst>
          </p:cNvPr>
          <p:cNvSpPr txBox="1"/>
          <p:nvPr/>
        </p:nvSpPr>
        <p:spPr>
          <a:xfrm>
            <a:off x="3761707" y="381000"/>
            <a:ext cx="466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is Nuclear Astrophysics?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787EC6B1-D41D-4981-A6F2-4BF5DBD8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914400"/>
            <a:ext cx="4617708" cy="106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en-US" dirty="0">
                <a:latin typeface="+mn-lt"/>
              </a:rPr>
              <a:t>study energy generation processes </a:t>
            </a:r>
            <a:br>
              <a:rPr lang="en-GB" altLang="en-US" dirty="0">
                <a:latin typeface="+mn-lt"/>
              </a:rPr>
            </a:br>
            <a:r>
              <a:rPr lang="en-GB" altLang="en-US" dirty="0">
                <a:latin typeface="+mn-lt"/>
              </a:rPr>
              <a:t>in stars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en-US" dirty="0">
                <a:latin typeface="+mn-lt"/>
              </a:rPr>
              <a:t>study nucleosynthesis of the elements</a:t>
            </a:r>
            <a:endParaRPr lang="en-US" altLang="en-US" dirty="0">
              <a:latin typeface="+mn-lt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8ECB309E-CF8F-440D-BA00-A49910DD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7680" y="2133234"/>
            <a:ext cx="3662156" cy="160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GB" altLang="en-US" dirty="0"/>
              <a:t> What is the origin of the elements?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en-US" dirty="0"/>
              <a:t> What powers the stars? 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en-US" dirty="0"/>
              <a:t> How do stars form and evolve?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en-US" dirty="0"/>
              <a:t> How old is the universe?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GB" altLang="en-US" dirty="0"/>
              <a:t> …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5AE8B038-37AD-4509-BEB9-55FCC80B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953000"/>
            <a:ext cx="22591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>
                <a:solidFill>
                  <a:srgbClr val="FF0000"/>
                </a:solidFill>
              </a:rPr>
              <a:t>NUCLEAR PHYSICS</a:t>
            </a:r>
          </a:p>
          <a:p>
            <a:pPr algn="ctr"/>
            <a:endParaRPr lang="en-GB" altLang="en-US" dirty="0">
              <a:solidFill>
                <a:srgbClr val="FFFF99"/>
              </a:solidFill>
            </a:endParaRPr>
          </a:p>
          <a:p>
            <a:pPr algn="ctr"/>
            <a:endParaRPr lang="en-GB" altLang="en-US" dirty="0">
              <a:solidFill>
                <a:srgbClr val="FFFF99"/>
              </a:solidFill>
            </a:endParaRPr>
          </a:p>
          <a:p>
            <a:pPr algn="ctr"/>
            <a:r>
              <a:rPr lang="en-GB" altLang="en-US" dirty="0">
                <a:solidFill>
                  <a:srgbClr val="FF0000"/>
                </a:solidFill>
              </a:rPr>
              <a:t>KEY</a:t>
            </a:r>
            <a:r>
              <a:rPr lang="en-GB" altLang="en-US" dirty="0"/>
              <a:t> for understanding</a:t>
            </a: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0FBE2DF2-F418-4F65-BF6E-EC3D9F3E8012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9664384" y="5503069"/>
            <a:ext cx="347663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CC109B09-49AE-404B-A16B-DE2F77363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581400"/>
            <a:ext cx="2094869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altLang="en-US" dirty="0">
                <a:solidFill>
                  <a:srgbClr val="FF0000"/>
                </a:solidFill>
              </a:rPr>
              <a:t>MACRO-COSMOS </a:t>
            </a:r>
          </a:p>
          <a:p>
            <a:pPr algn="ctr">
              <a:lnSpc>
                <a:spcPct val="130000"/>
              </a:lnSpc>
            </a:pPr>
            <a:r>
              <a:rPr lang="en-GB" altLang="en-US" dirty="0"/>
              <a:t>intimately related to</a:t>
            </a:r>
          </a:p>
          <a:p>
            <a:pPr algn="ctr">
              <a:lnSpc>
                <a:spcPct val="130000"/>
              </a:lnSpc>
            </a:pPr>
            <a:r>
              <a:rPr lang="en-GB" altLang="en-US" dirty="0">
                <a:solidFill>
                  <a:srgbClr val="FF0000"/>
                </a:solidFill>
              </a:rPr>
              <a:t>MICRO-COSMOS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1950" y="1059006"/>
            <a:ext cx="615603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Studies of stellar neutron sources in the Laboratory 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Understanding of Origin of the Elements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090" y="276232"/>
            <a:ext cx="11763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C</a:t>
            </a:r>
            <a:r>
              <a:rPr lang="en-US" sz="3200" dirty="0"/>
              <a:t>ompact </a:t>
            </a:r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ccelerator </a:t>
            </a:r>
            <a:r>
              <a:rPr lang="en-US" sz="4000" b="1" i="1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ystem for </a:t>
            </a:r>
            <a:r>
              <a:rPr lang="en-US" sz="4000" b="1" i="1" dirty="0">
                <a:solidFill>
                  <a:srgbClr val="FF0000"/>
                </a:solidFill>
              </a:rPr>
              <a:t>P</a:t>
            </a:r>
            <a:r>
              <a:rPr lang="en-US" sz="3200" dirty="0"/>
              <a:t>erforming </a:t>
            </a:r>
            <a:r>
              <a:rPr lang="en-US" sz="4000" b="1" i="1" dirty="0">
                <a:solidFill>
                  <a:srgbClr val="FF0000"/>
                </a:solidFill>
              </a:rPr>
              <a:t>A</a:t>
            </a:r>
            <a:r>
              <a:rPr lang="en-US" sz="3200" dirty="0"/>
              <a:t>strophysical </a:t>
            </a:r>
            <a:r>
              <a:rPr lang="en-US" sz="4000" b="1" i="1" dirty="0">
                <a:solidFill>
                  <a:srgbClr val="FF0000"/>
                </a:solidFill>
              </a:rPr>
              <a:t>R</a:t>
            </a:r>
            <a:r>
              <a:rPr lang="en-US" sz="3200" dirty="0"/>
              <a:t>esearch</a:t>
            </a:r>
          </a:p>
        </p:txBody>
      </p:sp>
      <p:pic>
        <p:nvPicPr>
          <p:cNvPr id="12" name="Picture 11" descr="SURF-logo-Sanford-green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5513" y="847026"/>
            <a:ext cx="2054925" cy="8191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05190" y="855498"/>
            <a:ext cx="431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5665" y="937639"/>
            <a:ext cx="337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US Underground Accelerator</a:t>
            </a:r>
          </a:p>
        </p:txBody>
      </p:sp>
      <p:pic>
        <p:nvPicPr>
          <p:cNvPr id="5" name="CASPAR video reel 360">
            <a:hlinkClick r:id="" action="ppaction://media"/>
            <a:extLst>
              <a:ext uri="{FF2B5EF4-FFF2-40B4-BE49-F238E27FC236}">
                <a16:creationId xmlns:a16="http://schemas.microsoft.com/office/drawing/2014/main" id="{08EA4F9B-9315-4809-9949-F06BC57A3A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1805" y="1780225"/>
            <a:ext cx="7625234" cy="428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253456" y="1023939"/>
            <a:ext cx="8043292" cy="40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tabLst>
                <a:tab pos="2109788" algn="l"/>
              </a:tabLst>
            </a:pPr>
            <a:r>
              <a:rPr lang="en-GB" altLang="en-US" u="sng" dirty="0"/>
              <a:t>nuclear reactions </a:t>
            </a:r>
            <a:r>
              <a:rPr lang="en-GB" altLang="en-US" dirty="0"/>
              <a:t>important to provide energy and the </a:t>
            </a:r>
            <a:r>
              <a:rPr lang="en-GB" altLang="en-US" u="sng" dirty="0"/>
              <a:t>neutrons</a:t>
            </a:r>
            <a:r>
              <a:rPr lang="en-GB" altLang="en-US" dirty="0"/>
              <a:t> for nucleosynthesis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5680161" y="2163351"/>
            <a:ext cx="4809843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en-US" dirty="0"/>
              <a:t>  occurs at specific energies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altLang="en-US" dirty="0"/>
              <a:t>  cross section has </a:t>
            </a:r>
            <a:r>
              <a:rPr lang="en-GB" altLang="en-US" u="sng" dirty="0"/>
              <a:t>STRONG energy dependence</a:t>
            </a:r>
          </a:p>
        </p:txBody>
      </p:sp>
      <p:grpSp>
        <p:nvGrpSpPr>
          <p:cNvPr id="14" name="Group 45"/>
          <p:cNvGrpSpPr>
            <a:grpSpLocks/>
          </p:cNvGrpSpPr>
          <p:nvPr/>
        </p:nvGrpSpPr>
        <p:grpSpPr bwMode="auto">
          <a:xfrm>
            <a:off x="858043" y="2012950"/>
            <a:ext cx="3313112" cy="2101850"/>
            <a:chOff x="249" y="2741"/>
            <a:chExt cx="2087" cy="1324"/>
          </a:xfrm>
        </p:grpSpPr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737" y="2905"/>
              <a:ext cx="1141" cy="1110"/>
            </a:xfrm>
            <a:custGeom>
              <a:avLst/>
              <a:gdLst>
                <a:gd name="T0" fmla="*/ 0 w 1344"/>
                <a:gd name="T1" fmla="*/ 1500 h 1536"/>
                <a:gd name="T2" fmla="*/ 320 w 1344"/>
                <a:gd name="T3" fmla="*/ 1417 h 1536"/>
                <a:gd name="T4" fmla="*/ 395 w 1344"/>
                <a:gd name="T5" fmla="*/ 787 h 1536"/>
                <a:gd name="T6" fmla="*/ 435 w 1344"/>
                <a:gd name="T7" fmla="*/ 99 h 1536"/>
                <a:gd name="T8" fmla="*/ 555 w 1344"/>
                <a:gd name="T9" fmla="*/ 196 h 1536"/>
                <a:gd name="T10" fmla="*/ 708 w 1344"/>
                <a:gd name="T11" fmla="*/ 388 h 1536"/>
                <a:gd name="T12" fmla="*/ 906 w 1344"/>
                <a:gd name="T13" fmla="*/ 540 h 1536"/>
                <a:gd name="T14" fmla="*/ 1116 w 1344"/>
                <a:gd name="T15" fmla="*/ 624 h 1536"/>
                <a:gd name="T16" fmla="*/ 1344 w 1344"/>
                <a:gd name="T17" fmla="*/ 672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4" h="1536">
                  <a:moveTo>
                    <a:pt x="0" y="1500"/>
                  </a:moveTo>
                  <a:cubicBezTo>
                    <a:pt x="53" y="1488"/>
                    <a:pt x="254" y="1536"/>
                    <a:pt x="320" y="1417"/>
                  </a:cubicBezTo>
                  <a:cubicBezTo>
                    <a:pt x="386" y="1298"/>
                    <a:pt x="376" y="1007"/>
                    <a:pt x="395" y="787"/>
                  </a:cubicBezTo>
                  <a:cubicBezTo>
                    <a:pt x="414" y="567"/>
                    <a:pt x="408" y="198"/>
                    <a:pt x="435" y="99"/>
                  </a:cubicBezTo>
                  <a:cubicBezTo>
                    <a:pt x="462" y="0"/>
                    <a:pt x="510" y="148"/>
                    <a:pt x="555" y="196"/>
                  </a:cubicBezTo>
                  <a:cubicBezTo>
                    <a:pt x="600" y="244"/>
                    <a:pt x="650" y="331"/>
                    <a:pt x="708" y="388"/>
                  </a:cubicBezTo>
                  <a:cubicBezTo>
                    <a:pt x="766" y="445"/>
                    <a:pt x="838" y="501"/>
                    <a:pt x="906" y="540"/>
                  </a:cubicBezTo>
                  <a:cubicBezTo>
                    <a:pt x="974" y="579"/>
                    <a:pt x="1043" y="602"/>
                    <a:pt x="1116" y="624"/>
                  </a:cubicBezTo>
                  <a:cubicBezTo>
                    <a:pt x="1189" y="646"/>
                    <a:pt x="1306" y="664"/>
                    <a:pt x="1344" y="67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V="1">
              <a:off x="737" y="2752"/>
              <a:ext cx="0" cy="131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>
              <a:off x="737" y="3459"/>
              <a:ext cx="159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23"/>
            <p:cNvSpPr txBox="1">
              <a:spLocks noChangeArrowheads="1"/>
            </p:cNvSpPr>
            <p:nvPr/>
          </p:nvSpPr>
          <p:spPr bwMode="auto">
            <a:xfrm>
              <a:off x="550" y="2741"/>
              <a:ext cx="18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/>
                <a:t>V</a:t>
              </a:r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2123" y="3469"/>
              <a:ext cx="15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/>
                <a:t>r</a:t>
              </a:r>
            </a:p>
          </p:txBody>
        </p:sp>
        <p:sp>
          <p:nvSpPr>
            <p:cNvPr id="20" name="Text Box 25"/>
            <p:cNvSpPr txBox="1">
              <a:spLocks noChangeArrowheads="1"/>
            </p:cNvSpPr>
            <p:nvPr/>
          </p:nvSpPr>
          <p:spPr bwMode="auto">
            <a:xfrm>
              <a:off x="1065" y="3469"/>
              <a:ext cx="19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/>
                <a:t>r</a:t>
              </a:r>
              <a:r>
                <a:rPr lang="en-US" altLang="en-US" sz="1400" baseline="-25000"/>
                <a:t>0</a:t>
              </a:r>
              <a:endParaRPr lang="en-US" altLang="en-US" sz="1400"/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flipH="1">
              <a:off x="1389" y="3216"/>
              <a:ext cx="82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H="1">
              <a:off x="1113" y="3216"/>
              <a:ext cx="24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697" y="3895"/>
              <a:ext cx="82" cy="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>
              <a:off x="697" y="3840"/>
              <a:ext cx="82" cy="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2041" y="3216"/>
              <a:ext cx="0" cy="2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2042" y="3268"/>
              <a:ext cx="17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 dirty="0"/>
                <a:t>E</a:t>
              </a:r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1418" y="3030"/>
              <a:ext cx="758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/>
                <a:t>incident nucleus</a:t>
              </a:r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>
              <a:off x="737" y="3216"/>
              <a:ext cx="3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34"/>
            <p:cNvSpPr>
              <a:spLocks noChangeArrowheads="1"/>
            </p:cNvSpPr>
            <p:nvPr/>
          </p:nvSpPr>
          <p:spPr bwMode="auto">
            <a:xfrm>
              <a:off x="820" y="3060"/>
              <a:ext cx="18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 err="1"/>
                <a:t>E</a:t>
              </a:r>
              <a:r>
                <a:rPr lang="en-US" altLang="en-US" sz="1200" baseline="-25000" dirty="0" err="1"/>
                <a:t>r</a:t>
              </a:r>
              <a:endParaRPr lang="en-US" altLang="en-US" sz="1200" dirty="0"/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574" y="3389"/>
              <a:ext cx="17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/>
                <a:t>0</a:t>
              </a:r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>
              <a:off x="737" y="3806"/>
              <a:ext cx="31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>
              <a:off x="737" y="3067"/>
              <a:ext cx="3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8"/>
            <p:cNvSpPr>
              <a:spLocks noChangeArrowheads="1"/>
            </p:cNvSpPr>
            <p:nvPr/>
          </p:nvSpPr>
          <p:spPr bwMode="auto">
            <a:xfrm>
              <a:off x="777" y="2886"/>
              <a:ext cx="25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/>
                <a:t>E</a:t>
              </a:r>
              <a:r>
                <a:rPr lang="en-US" altLang="en-US" sz="1200" baseline="-25000"/>
                <a:t>r+1</a:t>
              </a:r>
              <a:endParaRPr lang="en-US" altLang="en-US" sz="1200"/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820" y="3620"/>
              <a:ext cx="19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/>
                <a:t>E</a:t>
              </a:r>
              <a:r>
                <a:rPr lang="en-US" altLang="en-US" sz="1200" baseline="-25000"/>
                <a:t>1</a:t>
              </a:r>
              <a:endParaRPr lang="en-US" altLang="en-US" sz="1200"/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>
              <a:off x="737" y="3612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820" y="3449"/>
              <a:ext cx="19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/>
                <a:t>E</a:t>
              </a:r>
              <a:r>
                <a:rPr lang="en-US" altLang="en-US" sz="1200" baseline="-25000"/>
                <a:t>2</a:t>
              </a:r>
              <a:endParaRPr lang="en-US" altLang="en-US" sz="1200"/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H="1">
              <a:off x="249" y="3459"/>
              <a:ext cx="3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Text Box 43"/>
            <p:cNvSpPr txBox="1">
              <a:spLocks noChangeArrowheads="1"/>
            </p:cNvSpPr>
            <p:nvPr/>
          </p:nvSpPr>
          <p:spPr bwMode="auto">
            <a:xfrm rot="16200000">
              <a:off x="259" y="3410"/>
              <a:ext cx="1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400">
                  <a:sym typeface="Symbol" panose="05050102010706020507" pitchFamily="18" charset="2"/>
                </a:rPr>
                <a:t></a:t>
              </a:r>
              <a:endParaRPr lang="en-US" altLang="en-US" sz="1400"/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>
              <a:off x="285" y="2886"/>
              <a:ext cx="425" cy="547"/>
            </a:xfrm>
            <a:custGeom>
              <a:avLst/>
              <a:gdLst>
                <a:gd name="T0" fmla="*/ 201 w 501"/>
                <a:gd name="T1" fmla="*/ 0 h 756"/>
                <a:gd name="T2" fmla="*/ 252 w 501"/>
                <a:gd name="T3" fmla="*/ 64 h 756"/>
                <a:gd name="T4" fmla="*/ 272 w 501"/>
                <a:gd name="T5" fmla="*/ 136 h 756"/>
                <a:gd name="T6" fmla="*/ 224 w 501"/>
                <a:gd name="T7" fmla="*/ 208 h 756"/>
                <a:gd name="T8" fmla="*/ 56 w 501"/>
                <a:gd name="T9" fmla="*/ 272 h 756"/>
                <a:gd name="T10" fmla="*/ 217 w 501"/>
                <a:gd name="T11" fmla="*/ 320 h 756"/>
                <a:gd name="T12" fmla="*/ 313 w 501"/>
                <a:gd name="T13" fmla="*/ 356 h 756"/>
                <a:gd name="T14" fmla="*/ 294 w 501"/>
                <a:gd name="T15" fmla="*/ 412 h 756"/>
                <a:gd name="T16" fmla="*/ 9 w 501"/>
                <a:gd name="T17" fmla="*/ 456 h 756"/>
                <a:gd name="T18" fmla="*/ 346 w 501"/>
                <a:gd name="T19" fmla="*/ 512 h 756"/>
                <a:gd name="T20" fmla="*/ 501 w 501"/>
                <a:gd name="T21" fmla="*/ 756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1" h="756">
                  <a:moveTo>
                    <a:pt x="201" y="0"/>
                  </a:moveTo>
                  <a:cubicBezTo>
                    <a:pt x="209" y="11"/>
                    <a:pt x="240" y="41"/>
                    <a:pt x="252" y="64"/>
                  </a:cubicBezTo>
                  <a:cubicBezTo>
                    <a:pt x="264" y="87"/>
                    <a:pt x="277" y="112"/>
                    <a:pt x="272" y="136"/>
                  </a:cubicBezTo>
                  <a:cubicBezTo>
                    <a:pt x="267" y="160"/>
                    <a:pt x="260" y="185"/>
                    <a:pt x="224" y="208"/>
                  </a:cubicBezTo>
                  <a:cubicBezTo>
                    <a:pt x="188" y="231"/>
                    <a:pt x="57" y="253"/>
                    <a:pt x="56" y="272"/>
                  </a:cubicBezTo>
                  <a:cubicBezTo>
                    <a:pt x="55" y="291"/>
                    <a:pt x="174" y="306"/>
                    <a:pt x="217" y="320"/>
                  </a:cubicBezTo>
                  <a:cubicBezTo>
                    <a:pt x="260" y="334"/>
                    <a:pt x="300" y="341"/>
                    <a:pt x="313" y="356"/>
                  </a:cubicBezTo>
                  <a:cubicBezTo>
                    <a:pt x="326" y="371"/>
                    <a:pt x="345" y="395"/>
                    <a:pt x="294" y="412"/>
                  </a:cubicBezTo>
                  <a:cubicBezTo>
                    <a:pt x="243" y="429"/>
                    <a:pt x="0" y="439"/>
                    <a:pt x="9" y="456"/>
                  </a:cubicBezTo>
                  <a:cubicBezTo>
                    <a:pt x="18" y="473"/>
                    <a:pt x="264" y="462"/>
                    <a:pt x="346" y="512"/>
                  </a:cubicBezTo>
                  <a:cubicBezTo>
                    <a:pt x="428" y="562"/>
                    <a:pt x="469" y="705"/>
                    <a:pt x="501" y="756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522501" y="391379"/>
            <a:ext cx="762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Nuclear reactions at astrophysical energies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39799" y="3096528"/>
            <a:ext cx="5317364" cy="3125768"/>
            <a:chOff x="3415799" y="3096528"/>
            <a:chExt cx="5317364" cy="3125768"/>
          </a:xfrm>
        </p:grpSpPr>
        <p:pic>
          <p:nvPicPr>
            <p:cNvPr id="42" name="Picture 13" descr="neut_maxw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29" b="4108"/>
            <a:stretch/>
          </p:blipFill>
          <p:spPr bwMode="auto">
            <a:xfrm>
              <a:off x="3415799" y="3175492"/>
              <a:ext cx="5317364" cy="304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3492862" y="3096528"/>
              <a:ext cx="308253" cy="15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419600" y="5334000"/>
              <a:ext cx="38862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343400" y="5461505"/>
              <a:ext cx="336766" cy="125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5680160" y="3209132"/>
            <a:ext cx="263440" cy="2505868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03521" y="3675671"/>
            <a:ext cx="1455527" cy="646331"/>
          </a:xfrm>
          <a:prstGeom prst="rect">
            <a:avLst/>
          </a:prstGeom>
          <a:solidFill>
            <a:srgbClr val="FFFF00">
              <a:alpha val="40000"/>
            </a:srgbClr>
          </a:solidFill>
          <a:ln w="28575">
            <a:solidFill>
              <a:srgbClr val="FFFF00">
                <a:alpha val="41000"/>
              </a:srgb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astrophysical </a:t>
            </a:r>
          </a:p>
          <a:p>
            <a:r>
              <a:rPr lang="en-US" sz="1200" dirty="0"/>
              <a:t>temperature/energy</a:t>
            </a:r>
          </a:p>
          <a:p>
            <a:r>
              <a:rPr lang="en-US" sz="1200" dirty="0"/>
              <a:t>range</a:t>
            </a:r>
          </a:p>
        </p:txBody>
      </p:sp>
      <p:sp>
        <p:nvSpPr>
          <p:cNvPr id="45" name="Rectangle 44"/>
          <p:cNvSpPr/>
          <p:nvPr/>
        </p:nvSpPr>
        <p:spPr>
          <a:xfrm rot="5400000">
            <a:off x="2843784" y="1769095"/>
            <a:ext cx="116331" cy="2505868"/>
          </a:xfrm>
          <a:prstGeom prst="rect">
            <a:avLst/>
          </a:prstGeom>
          <a:solidFill>
            <a:srgbClr val="FFFF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70989" y="1462975"/>
            <a:ext cx="557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e.g. pp chain, </a:t>
            </a:r>
            <a:r>
              <a:rPr lang="en-US" baseline="30000" dirty="0"/>
              <a:t>13</a:t>
            </a:r>
            <a:r>
              <a:rPr lang="en-US" dirty="0"/>
              <a:t>C + </a:t>
            </a:r>
            <a:r>
              <a:rPr lang="en-US" dirty="0">
                <a:sym typeface="Symbol" panose="05050102010706020507" pitchFamily="18" charset="2"/>
              </a:rPr>
              <a:t>  </a:t>
            </a:r>
            <a:r>
              <a:rPr lang="en-US" baseline="30000" dirty="0">
                <a:sym typeface="Symbol" panose="05050102010706020507" pitchFamily="18" charset="2"/>
              </a:rPr>
              <a:t>16</a:t>
            </a:r>
            <a:r>
              <a:rPr lang="en-US" dirty="0">
                <a:sym typeface="Symbol" panose="05050102010706020507" pitchFamily="18" charset="2"/>
              </a:rPr>
              <a:t>O + n   or   </a:t>
            </a:r>
            <a:r>
              <a:rPr lang="en-US" baseline="30000" dirty="0"/>
              <a:t>22</a:t>
            </a:r>
            <a:r>
              <a:rPr lang="en-US" dirty="0"/>
              <a:t>Ne + </a:t>
            </a:r>
            <a:r>
              <a:rPr lang="en-US" dirty="0">
                <a:sym typeface="Symbol" panose="05050102010706020507" pitchFamily="18" charset="2"/>
              </a:rPr>
              <a:t>  </a:t>
            </a:r>
            <a:r>
              <a:rPr lang="en-US" baseline="30000" dirty="0">
                <a:sym typeface="Symbol" panose="05050102010706020507" pitchFamily="18" charset="2"/>
              </a:rPr>
              <a:t>25</a:t>
            </a:r>
            <a:r>
              <a:rPr lang="en-US" dirty="0">
                <a:sym typeface="Symbol" panose="05050102010706020507" pitchFamily="18" charset="2"/>
              </a:rPr>
              <a:t>Mg + 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6117" y="3250584"/>
            <a:ext cx="3121284" cy="864216"/>
          </a:xfrm>
          <a:prstGeom prst="rec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655450" y="1932781"/>
            <a:ext cx="2478211" cy="632013"/>
          </a:xfrm>
          <a:prstGeom prst="rect">
            <a:avLst/>
          </a:prstGeom>
          <a:solidFill>
            <a:schemeClr val="accent2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2403520" y="4574384"/>
            <a:ext cx="1275798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 w="28575">
            <a:solidFill>
              <a:schemeClr val="accent2">
                <a:lumMod val="60000"/>
                <a:lumOff val="40000"/>
                <a:alpha val="47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range accessible</a:t>
            </a:r>
          </a:p>
          <a:p>
            <a:r>
              <a:rPr lang="en-US" sz="1200" dirty="0"/>
              <a:t>with experiments</a:t>
            </a:r>
          </a:p>
        </p:txBody>
      </p:sp>
    </p:spTree>
    <p:extLst>
      <p:ext uri="{BB962C8B-B14F-4D97-AF65-F5344CB8AC3E}">
        <p14:creationId xmlns:p14="http://schemas.microsoft.com/office/powerpoint/2010/main" val="11699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45" grpId="0" animBg="1"/>
      <p:bldP spid="7" grpId="0" animBg="1"/>
      <p:bldP spid="46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3623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8BA1F02-C86D-4AA4-BBAB-50F3FF87D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7282" r="50212" b="22791"/>
          <a:stretch/>
        </p:blipFill>
        <p:spPr bwMode="auto">
          <a:xfrm>
            <a:off x="7441174" y="1026883"/>
            <a:ext cx="2998349" cy="509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FA0691-0EFE-491D-9DBE-7987FA89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461" y="2940478"/>
            <a:ext cx="4471713" cy="3351919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7C3953D-7BE5-4A33-BE9D-41B73C43139B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1002550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E22B2-8F41-4F72-B501-A383DC091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406" y="989112"/>
            <a:ext cx="3319926" cy="5259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73D69-1827-428F-8722-58DAECB8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818" y="3039556"/>
            <a:ext cx="4196181" cy="3208844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3B0CCF19-D645-433D-9C59-F4BB421D5E49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99979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7A69C-60C8-4224-9522-AD4D0CBD8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1" b="2342"/>
          <a:stretch/>
        </p:blipFill>
        <p:spPr>
          <a:xfrm>
            <a:off x="7063839" y="1007057"/>
            <a:ext cx="4893766" cy="32118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0FE70B-EB2F-41EA-ADA9-CE9C48057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t="10000" r="2386" b="5555"/>
          <a:stretch/>
        </p:blipFill>
        <p:spPr>
          <a:xfrm>
            <a:off x="2277312" y="3001034"/>
            <a:ext cx="4580687" cy="3284266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CE676336-DFEB-47C2-B04E-6A7A84F1B8DA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221202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7B74F-E9CD-4065-9EB7-D4D0D448D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01" y="1070447"/>
            <a:ext cx="5992529" cy="5025553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CE1F1457-21FD-41FA-8E78-7D2FD3370F24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2828696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638491-55AD-4D08-86C1-E9D60259C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21053"/>
          <a:stretch/>
        </p:blipFill>
        <p:spPr>
          <a:xfrm>
            <a:off x="7563801" y="1411771"/>
            <a:ext cx="4323399" cy="4550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B4800-79F3-4E37-87B0-877F5A3F0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544" y="2960166"/>
            <a:ext cx="4797856" cy="3241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48E00-4A4C-477E-A0B4-C7D404C5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201" y="4484789"/>
            <a:ext cx="1955132" cy="1717172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831A787B-8235-46CE-9751-9BB477BE2CE4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1678316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B4800-79F3-4E37-87B0-877F5A3F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44" y="2960166"/>
            <a:ext cx="4797856" cy="32417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8284E-973E-413C-8DF3-5FA06F0B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944124"/>
            <a:ext cx="4681836" cy="32297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6FB2DC-861A-4C7E-9810-17C0A686322A}"/>
              </a:ext>
            </a:extLst>
          </p:cNvPr>
          <p:cNvSpPr txBox="1"/>
          <p:nvPr/>
        </p:nvSpPr>
        <p:spPr>
          <a:xfrm>
            <a:off x="9931330" y="3197656"/>
            <a:ext cx="1550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27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Symbol"/>
              </a:rPr>
              <a:t>Al(p,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18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28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Si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F489811-C5B7-4E31-8ED1-ACB969C003CC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83169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4800" y="1005154"/>
            <a:ext cx="87630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  <a:sym typeface="Symbol"/>
              </a:rPr>
              <a:t>Reactions measured at CASPAR: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B(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,n)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14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N(p,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15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22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Ne(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/>
              </a:rPr>
              <a:t>γ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/>
              </a:rPr>
              <a:t>26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/>
              </a:rPr>
              <a:t>Mg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18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O(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="1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22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7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Li(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α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,</a:t>
            </a:r>
            <a:r>
              <a:rPr lang="el-GR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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11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</a:t>
            </a: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2277313" y="1466745"/>
            <a:ext cx="304800" cy="533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68362" y="1548779"/>
            <a:ext cx="19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neutron sources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2288744" y="2112258"/>
            <a:ext cx="304800" cy="10853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99846" y="2412945"/>
            <a:ext cx="2153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ym typeface="Symbol" panose="05050102010706020507" pitchFamily="18" charset="2"/>
              </a:rPr>
              <a:t>-ray spectroscopy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B4800-79F3-4E37-87B0-877F5A3F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544" y="2960166"/>
            <a:ext cx="4797856" cy="3241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085ADA-76E2-41D9-8891-AE1DC7616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944" y="2960166"/>
            <a:ext cx="4797856" cy="3282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A766B7-445F-4E6E-9BE1-09C07264A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75" y="5486400"/>
            <a:ext cx="1082650" cy="146304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8275B6C4-7378-4650-8B57-15134EEAFB52}"/>
              </a:ext>
            </a:extLst>
          </p:cNvPr>
          <p:cNvSpPr txBox="1">
            <a:spLocks/>
          </p:cNvSpPr>
          <p:nvPr/>
        </p:nvSpPr>
        <p:spPr>
          <a:xfrm>
            <a:off x="2021587" y="303312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CASPAR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186492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507" y="5334000"/>
            <a:ext cx="940234" cy="947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304800"/>
            <a:ext cx="8719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Nuclear Astrophysics is observation driven science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889575"/>
            <a:ext cx="5682237" cy="4444425"/>
          </a:xfrm>
          <a:prstGeom prst="rect">
            <a:avLst/>
          </a:prstGeom>
        </p:spPr>
      </p:pic>
      <p:pic>
        <p:nvPicPr>
          <p:cNvPr id="4" name="Immagine" descr="Immagine"/>
          <p:cNvPicPr>
            <a:picLocks noChangeAspect="1"/>
          </p:cNvPicPr>
          <p:nvPr/>
        </p:nvPicPr>
        <p:blipFill>
          <a:blip r:embed="rId4"/>
          <a:srcRect t="12987" r="1939" b="20410"/>
          <a:stretch>
            <a:fillRect/>
          </a:stretch>
        </p:blipFill>
        <p:spPr>
          <a:xfrm flipH="1">
            <a:off x="218226" y="2590800"/>
            <a:ext cx="2448773" cy="1103495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Immagine" descr="Immagi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8225" y="5105400"/>
            <a:ext cx="2448773" cy="1103381"/>
          </a:xfrm>
          <a:prstGeom prst="rect">
            <a:avLst/>
          </a:prstGeom>
          <a:ln w="3175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25" y="3815547"/>
            <a:ext cx="2454445" cy="1168600"/>
          </a:xfrm>
          <a:prstGeom prst="rect">
            <a:avLst/>
          </a:prstGeom>
        </p:spPr>
      </p:pic>
      <p:pic>
        <p:nvPicPr>
          <p:cNvPr id="8" name="Immagine" descr="Immagine"/>
          <p:cNvPicPr>
            <a:picLocks noChangeAspect="1"/>
          </p:cNvPicPr>
          <p:nvPr/>
        </p:nvPicPr>
        <p:blipFill rotWithShape="1">
          <a:blip r:embed="rId7"/>
          <a:srcRect t="21210" b="19982"/>
          <a:stretch/>
        </p:blipFill>
        <p:spPr>
          <a:xfrm>
            <a:off x="3048000" y="5486400"/>
            <a:ext cx="2448773" cy="1094005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 b="1731"/>
          <a:stretch/>
        </p:blipFill>
        <p:spPr>
          <a:xfrm>
            <a:off x="5715000" y="5490679"/>
            <a:ext cx="2667001" cy="1089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2150" t="37080" r="58065" b="29321"/>
          <a:stretch/>
        </p:blipFill>
        <p:spPr>
          <a:xfrm>
            <a:off x="8546553" y="5486399"/>
            <a:ext cx="2190814" cy="1094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079" y="4204051"/>
            <a:ext cx="2426315" cy="11299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t="12962" b="14453"/>
          <a:stretch/>
        </p:blipFill>
        <p:spPr>
          <a:xfrm>
            <a:off x="239151" y="1010827"/>
            <a:ext cx="2438398" cy="1204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1479" y="393178"/>
            <a:ext cx="1173398" cy="1120968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4008" b="10724"/>
          <a:stretch/>
        </p:blipFill>
        <p:spPr bwMode="auto">
          <a:xfrm rot="5400000">
            <a:off x="10187600" y="819699"/>
            <a:ext cx="888238" cy="243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8090" y="2636710"/>
            <a:ext cx="2462912" cy="14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7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2BB6FEDC-4E94-4B86-BEED-981DEE0E79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4" y="5490060"/>
            <a:ext cx="5234036" cy="687630"/>
          </a:xfrm>
          <a:prstGeom prst="rect">
            <a:avLst/>
          </a:prstGeom>
        </p:spPr>
      </p:pic>
      <p:pic>
        <p:nvPicPr>
          <p:cNvPr id="7" name="Picture 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F5E6A95A-E1FA-474E-88E6-B73598F24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1" b="16279"/>
          <a:stretch/>
        </p:blipFill>
        <p:spPr>
          <a:xfrm>
            <a:off x="304800" y="457200"/>
            <a:ext cx="7239000" cy="46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1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89" y="685800"/>
            <a:ext cx="9144000" cy="5372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1" y="5257801"/>
            <a:ext cx="5092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Thank you for your attention!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8507"/>
            <a:ext cx="940234" cy="9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04653"/>
              </p:ext>
            </p:extLst>
          </p:nvPr>
        </p:nvGraphicFramePr>
        <p:xfrm>
          <a:off x="-458913" y="152400"/>
          <a:ext cx="8969375" cy="643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78080" imgH="2926080" progId="Origin50.Graph">
                  <p:embed/>
                </p:oleObj>
              </mc:Choice>
              <mc:Fallback>
                <p:oleObj name="Graph" r:id="rId2" imgW="40780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8913" y="152400"/>
                        <a:ext cx="8969375" cy="643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673372" y="277782"/>
            <a:ext cx="4670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Isotopic Solar Abundances</a:t>
            </a:r>
            <a:endParaRPr lang="en-US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25B09-D7CA-49F1-BBE7-7CC6492EEB3F}"/>
              </a:ext>
            </a:extLst>
          </p:cNvPr>
          <p:cNvSpPr/>
          <p:nvPr/>
        </p:nvSpPr>
        <p:spPr>
          <a:xfrm>
            <a:off x="1447800" y="1066800"/>
            <a:ext cx="26670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82EEBE-9A12-4A4D-906B-7021953E05DF}"/>
              </a:ext>
            </a:extLst>
          </p:cNvPr>
          <p:cNvSpPr/>
          <p:nvPr/>
        </p:nvSpPr>
        <p:spPr>
          <a:xfrm>
            <a:off x="3341690" y="2187318"/>
            <a:ext cx="2906709" cy="936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7CB8B9-8014-4158-B96F-6E64F99C091B}"/>
              </a:ext>
            </a:extLst>
          </p:cNvPr>
          <p:cNvSpPr/>
          <p:nvPr/>
        </p:nvSpPr>
        <p:spPr>
          <a:xfrm>
            <a:off x="5029200" y="3124199"/>
            <a:ext cx="2022789" cy="77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048CD2-51FB-4156-A487-F90F9A500B5F}"/>
              </a:ext>
            </a:extLst>
          </p:cNvPr>
          <p:cNvSpPr/>
          <p:nvPr/>
        </p:nvSpPr>
        <p:spPr>
          <a:xfrm>
            <a:off x="2781301" y="4811293"/>
            <a:ext cx="15621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08C0C-5CB0-442A-AD41-7D3BF5326297}"/>
              </a:ext>
            </a:extLst>
          </p:cNvPr>
          <p:cNvSpPr/>
          <p:nvPr/>
        </p:nvSpPr>
        <p:spPr>
          <a:xfrm>
            <a:off x="1219200" y="4193536"/>
            <a:ext cx="15621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A1FFDE44-107C-4DA3-AEE5-8338F3F0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94" y="1173480"/>
            <a:ext cx="4682116" cy="41180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400" b="1" dirty="0"/>
              <a:t>Features:</a:t>
            </a:r>
          </a:p>
          <a:p>
            <a:pPr>
              <a:lnSpc>
                <a:spcPct val="60000"/>
              </a:lnSpc>
            </a:pPr>
            <a:endParaRPr lang="en-GB" altLang="en-US" sz="2400" dirty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distribution everywhere similar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de-DE" altLang="en-US" sz="2400" dirty="0"/>
              <a:t>12 orders-of-magnitude span</a:t>
            </a:r>
            <a:endParaRPr lang="en-GB" altLang="en-US" sz="2400" dirty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GB" altLang="en-US" sz="2400" dirty="0"/>
              <a:t>H ~ 75%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en-US" sz="2400" dirty="0"/>
              <a:t>He ~ 23%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en-US" sz="2400" dirty="0"/>
              <a:t>C </a:t>
            </a:r>
            <a:r>
              <a:rPr lang="en-GB" altLang="en-US" sz="2400" dirty="0">
                <a:sym typeface="Symbol" panose="05050102010706020507" pitchFamily="18" charset="2"/>
              </a:rPr>
              <a:t> </a:t>
            </a:r>
            <a:r>
              <a:rPr lang="en-GB" altLang="en-US" sz="2400" dirty="0"/>
              <a:t>U ~ 2% (“metals”)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en-US" sz="2400" dirty="0"/>
              <a:t>D, Li, Be, B under-abundant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en-US" sz="2400" dirty="0"/>
              <a:t>exponential decrease up to Fe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en-US" sz="2400" dirty="0"/>
              <a:t>peak near Fe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en-US" sz="2400" dirty="0"/>
              <a:t>almost flat distribution beyond Fe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3AED9-3135-475A-9417-DDC9B3CD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2461" y="1095337"/>
            <a:ext cx="4033477" cy="14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76D836-2AC3-416A-BA27-F6A02E1D2150}"/>
              </a:ext>
            </a:extLst>
          </p:cNvPr>
          <p:cNvSpPr txBox="1"/>
          <p:nvPr/>
        </p:nvSpPr>
        <p:spPr>
          <a:xfrm>
            <a:off x="3625058" y="277782"/>
            <a:ext cx="4767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Solar Absorption Spectrum</a:t>
            </a:r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358A4-2A9B-475A-91F1-0A6BED11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62557"/>
            <a:ext cx="8557682" cy="5398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50F31B-D802-4A2F-9806-CF11C937E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5299029"/>
            <a:ext cx="6846559" cy="9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1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76D836-2AC3-416A-BA27-F6A02E1D2150}"/>
              </a:ext>
            </a:extLst>
          </p:cNvPr>
          <p:cNvSpPr txBox="1"/>
          <p:nvPr/>
        </p:nvSpPr>
        <p:spPr>
          <a:xfrm>
            <a:off x="2709333" y="277782"/>
            <a:ext cx="659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What is the Origin of these Elements?</a:t>
            </a:r>
            <a:endParaRPr lang="en-US" sz="3600" b="1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086F8D8-4E57-4392-93E9-4F82889D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263" y="3486150"/>
            <a:ext cx="2332498" cy="5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  <a:buFont typeface="Monotype Sorts" pitchFamily="2" charset="2"/>
              <a:buNone/>
            </a:pPr>
            <a:r>
              <a:rPr lang="en-GB" altLang="en-US" sz="1200" dirty="0" err="1">
                <a:solidFill>
                  <a:srgbClr val="800000"/>
                </a:solidFill>
              </a:rPr>
              <a:t>Alpher</a:t>
            </a:r>
            <a:r>
              <a:rPr lang="en-GB" altLang="en-US" sz="1200" dirty="0">
                <a:solidFill>
                  <a:srgbClr val="800000"/>
                </a:solidFill>
              </a:rPr>
              <a:t>, Bethe &amp;  Gamow  (“</a:t>
            </a:r>
            <a:r>
              <a:rPr lang="en-GB" altLang="en-US" sz="1200" dirty="0">
                <a:solidFill>
                  <a:srgbClr val="800000"/>
                </a:solidFill>
                <a:sym typeface="Symbol" panose="05050102010706020507" pitchFamily="18" charset="2"/>
              </a:rPr>
              <a:t>  ”)</a:t>
            </a:r>
            <a:endParaRPr lang="en-GB" altLang="en-US" sz="1200" dirty="0">
              <a:sym typeface="Symbol" panose="05050102010706020507" pitchFamily="18" charset="2"/>
            </a:endParaRPr>
          </a:p>
          <a:p>
            <a:pPr algn="ctr" eaLnBrk="0" hangingPunct="0">
              <a:lnSpc>
                <a:spcPct val="130000"/>
              </a:lnSpc>
              <a:buFont typeface="Monotype Sorts" pitchFamily="2" charset="2"/>
              <a:buNone/>
            </a:pPr>
            <a:r>
              <a:rPr lang="en-GB" altLang="en-US" sz="1200" dirty="0"/>
              <a:t>Phys. Rev. 73 (1948) 803</a:t>
            </a:r>
            <a:endParaRPr lang="en-GB" altLang="en-US" sz="1200" dirty="0">
              <a:sym typeface="Symbol" panose="05050102010706020507" pitchFamily="18" charset="2"/>
            </a:endParaRPr>
          </a:p>
        </p:txBody>
      </p:sp>
      <p:pic>
        <p:nvPicPr>
          <p:cNvPr id="10" name="Picture 15" descr="alpher">
            <a:extLst>
              <a:ext uri="{FF2B5EF4-FFF2-40B4-BE49-F238E27FC236}">
                <a16:creationId xmlns:a16="http://schemas.microsoft.com/office/drawing/2014/main" id="{36C03533-70FF-4225-AB52-A2E4095A0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4169" r="5061" b="4169"/>
          <a:stretch>
            <a:fillRect/>
          </a:stretch>
        </p:blipFill>
        <p:spPr bwMode="auto">
          <a:xfrm>
            <a:off x="2135189" y="4206875"/>
            <a:ext cx="9366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gamov">
            <a:extLst>
              <a:ext uri="{FF2B5EF4-FFF2-40B4-BE49-F238E27FC236}">
                <a16:creationId xmlns:a16="http://schemas.microsoft.com/office/drawing/2014/main" id="{F03740C2-2C94-4DA6-8A60-55A45B0A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4169" r="5061" b="4169"/>
          <a:stretch>
            <a:fillRect/>
          </a:stretch>
        </p:blipFill>
        <p:spPr bwMode="auto">
          <a:xfrm>
            <a:off x="4438651" y="4206876"/>
            <a:ext cx="9890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bethe">
            <a:extLst>
              <a:ext uri="{FF2B5EF4-FFF2-40B4-BE49-F238E27FC236}">
                <a16:creationId xmlns:a16="http://schemas.microsoft.com/office/drawing/2014/main" id="{3C70F5FA-979F-4690-9A01-138B9E20C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4"/>
          <a:stretch>
            <a:fillRect/>
          </a:stretch>
        </p:blipFill>
        <p:spPr bwMode="auto">
          <a:xfrm>
            <a:off x="3286125" y="4206875"/>
            <a:ext cx="96678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8">
            <a:extLst>
              <a:ext uri="{FF2B5EF4-FFF2-40B4-BE49-F238E27FC236}">
                <a16:creationId xmlns:a16="http://schemas.microsoft.com/office/drawing/2014/main" id="{4DD955FC-E69C-499F-833E-59E3477114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8075" y="2824164"/>
            <a:ext cx="173038" cy="460375"/>
          </a:xfrm>
          <a:prstGeom prst="upDownArrow">
            <a:avLst>
              <a:gd name="adj1" fmla="val 50000"/>
              <a:gd name="adj2" fmla="val 53211"/>
            </a:avLst>
          </a:prstGeom>
          <a:solidFill>
            <a:srgbClr val="FFFFCC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F172837B-8B2D-49C7-B258-0E0776386F67}"/>
              </a:ext>
            </a:extLst>
          </p:cNvPr>
          <p:cNvGrpSpPr>
            <a:grpSpLocks/>
          </p:cNvGrpSpPr>
          <p:nvPr/>
        </p:nvGrpSpPr>
        <p:grpSpPr bwMode="auto">
          <a:xfrm>
            <a:off x="1493837" y="1412876"/>
            <a:ext cx="4711700" cy="1381125"/>
            <a:chOff x="2658" y="768"/>
            <a:chExt cx="2968" cy="870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F1A35A4-4866-42F9-AF8C-B4301BD49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1056"/>
              <a:ext cx="2968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>
                  <a:sym typeface="Monotype Sorts" pitchFamily="2" charset="2"/>
                </a:rPr>
                <a:t>all elements formed from protons and neutrons </a:t>
              </a:r>
            </a:p>
            <a:p>
              <a:pPr algn="ctr"/>
              <a:r>
                <a:rPr lang="en-GB" altLang="en-US">
                  <a:sym typeface="Monotype Sorts" pitchFamily="2" charset="2"/>
                </a:rPr>
                <a:t>sequence of n-captures and </a:t>
              </a:r>
              <a:r>
                <a:rPr lang="en-GB" altLang="en-US">
                  <a:sym typeface="Symbol" panose="05050102010706020507" pitchFamily="18" charset="2"/>
                </a:rPr>
                <a:t> decays</a:t>
              </a:r>
            </a:p>
            <a:p>
              <a:pPr algn="ctr"/>
              <a:r>
                <a:rPr lang="en-GB" altLang="en-US">
                  <a:sym typeface="Symbol" panose="05050102010706020507" pitchFamily="18" charset="2"/>
                </a:rPr>
                <a:t>soon after the Big Bang</a:t>
              </a:r>
              <a:endParaRPr lang="en-US" altLang="en-US">
                <a:sym typeface="Symbol" panose="05050102010706020507" pitchFamily="18" charset="2"/>
              </a:endParaRPr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8F977AA9-BAAE-4FD1-B645-B9A62D2A5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5" y="768"/>
              <a:ext cx="25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2000" b="1" dirty="0">
                  <a:solidFill>
                    <a:srgbClr val="800000"/>
                  </a:solidFill>
                </a:rPr>
                <a:t>first idea:  Big-Bang nucleosynthesis</a:t>
              </a:r>
              <a:endParaRPr lang="en-US" altLang="en-US" sz="20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4" name="Text Box 6">
            <a:extLst>
              <a:ext uri="{FF2B5EF4-FFF2-40B4-BE49-F238E27FC236}">
                <a16:creationId xmlns:a16="http://schemas.microsoft.com/office/drawing/2014/main" id="{03C39ACD-DAD1-4EA7-8966-2D388A155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3500438"/>
            <a:ext cx="322897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GB" altLang="en-US" sz="1200">
                <a:solidFill>
                  <a:srgbClr val="006600"/>
                </a:solidFill>
              </a:rPr>
              <a:t>Burbidge, Burbidge, Fowler &amp; Hoyle (B</a:t>
            </a:r>
            <a:r>
              <a:rPr lang="en-GB" altLang="en-US" sz="1200" baseline="30000">
                <a:solidFill>
                  <a:srgbClr val="006600"/>
                </a:solidFill>
              </a:rPr>
              <a:t>2</a:t>
            </a:r>
            <a:r>
              <a:rPr lang="en-GB" altLang="en-US" sz="1200">
                <a:solidFill>
                  <a:srgbClr val="006600"/>
                </a:solidFill>
              </a:rPr>
              <a:t>FH)</a:t>
            </a:r>
          </a:p>
          <a:p>
            <a:pPr algn="ctr" eaLnBrk="0" hangingPunct="0">
              <a:lnSpc>
                <a:spcPct val="130000"/>
              </a:lnSpc>
            </a:pPr>
            <a:r>
              <a:rPr lang="en-GB" altLang="en-US" sz="1200"/>
              <a:t>Rev. Mod. Phys. 29 (1957) 547  </a:t>
            </a:r>
            <a:endParaRPr lang="en-GB" altLang="en-US" sz="1200">
              <a:sym typeface="Symbol" panose="05050102010706020507" pitchFamily="18" charset="2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48877E1F-A383-4209-993F-8F410AA5C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412875"/>
            <a:ext cx="2925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altLang="en-US" b="1" dirty="0">
                <a:solidFill>
                  <a:srgbClr val="006600"/>
                </a:solidFill>
              </a:rPr>
              <a:t>later: Stellar nucleosynthesis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96BA11A6-A813-47F0-BE71-5C66AF14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0" y="1844675"/>
            <a:ext cx="340518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dirty="0"/>
              <a:t>elements synthesised inside the stars</a:t>
            </a:r>
          </a:p>
          <a:p>
            <a:pPr algn="ctr"/>
            <a:r>
              <a:rPr lang="en-GB" altLang="en-US" dirty="0"/>
              <a:t>nuclear processes</a:t>
            </a:r>
          </a:p>
          <a:p>
            <a:pPr algn="ctr"/>
            <a:r>
              <a:rPr lang="en-US" altLang="en-US" dirty="0"/>
              <a:t>well defined stages of stellar evolution</a:t>
            </a:r>
          </a:p>
        </p:txBody>
      </p:sp>
      <p:pic>
        <p:nvPicPr>
          <p:cNvPr id="20" name="Picture 11" descr="burbidge-gSml">
            <a:extLst>
              <a:ext uri="{FF2B5EF4-FFF2-40B4-BE49-F238E27FC236}">
                <a16:creationId xmlns:a16="http://schemas.microsoft.com/office/drawing/2014/main" id="{32305AD8-D53D-4390-939D-571E7845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4197350"/>
            <a:ext cx="8763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fowler_2">
            <a:extLst>
              <a:ext uri="{FF2B5EF4-FFF2-40B4-BE49-F238E27FC236}">
                <a16:creationId xmlns:a16="http://schemas.microsoft.com/office/drawing/2014/main" id="{BF276474-321D-4511-A755-BC183864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88" y="4197350"/>
            <a:ext cx="8191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hoyle">
            <a:extLst>
              <a:ext uri="{FF2B5EF4-FFF2-40B4-BE49-F238E27FC236}">
                <a16:creationId xmlns:a16="http://schemas.microsoft.com/office/drawing/2014/main" id="{681C97C9-6915-408E-A3C1-41F5F627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88" y="4197350"/>
            <a:ext cx="95091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margaret">
            <a:extLst>
              <a:ext uri="{FF2B5EF4-FFF2-40B4-BE49-F238E27FC236}">
                <a16:creationId xmlns:a16="http://schemas.microsoft.com/office/drawing/2014/main" id="{64D01D10-F361-4AB7-B782-08C1127C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6999"/>
          <a:stretch>
            <a:fillRect/>
          </a:stretch>
        </p:blipFill>
        <p:spPr bwMode="auto">
          <a:xfrm>
            <a:off x="6973888" y="4197350"/>
            <a:ext cx="8858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9">
            <a:extLst>
              <a:ext uri="{FF2B5EF4-FFF2-40B4-BE49-F238E27FC236}">
                <a16:creationId xmlns:a16="http://schemas.microsoft.com/office/drawing/2014/main" id="{65004C04-44D5-47CD-B7C9-7F9F686C82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45538" y="2824163"/>
            <a:ext cx="173037" cy="460375"/>
          </a:xfrm>
          <a:prstGeom prst="upDownArrow">
            <a:avLst>
              <a:gd name="adj1" fmla="val 50000"/>
              <a:gd name="adj2" fmla="val 53211"/>
            </a:avLst>
          </a:prstGeom>
          <a:solidFill>
            <a:srgbClr val="FFFFCC"/>
          </a:solidFill>
          <a:ln w="9525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5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-458913" y="152400"/>
          <a:ext cx="8969375" cy="643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78080" imgH="2926080" progId="Origin50.Graph">
                  <p:embed/>
                </p:oleObj>
              </mc:Choice>
              <mc:Fallback>
                <p:oleObj name="Graph" r:id="rId2" imgW="4078080" imgH="2926080" progId="Origin50.Graph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8913" y="152400"/>
                        <a:ext cx="8969375" cy="643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759714" y="277782"/>
            <a:ext cx="449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Big Bang Nucleosynthesis</a:t>
            </a:r>
            <a:endParaRPr lang="en-US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25B09-D7CA-49F1-BBE7-7CC6492EEB3F}"/>
              </a:ext>
            </a:extLst>
          </p:cNvPr>
          <p:cNvSpPr/>
          <p:nvPr/>
        </p:nvSpPr>
        <p:spPr>
          <a:xfrm>
            <a:off x="1447800" y="1066800"/>
            <a:ext cx="26670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82EEBE-9A12-4A4D-906B-7021953E05DF}"/>
              </a:ext>
            </a:extLst>
          </p:cNvPr>
          <p:cNvSpPr/>
          <p:nvPr/>
        </p:nvSpPr>
        <p:spPr>
          <a:xfrm>
            <a:off x="3341690" y="2187318"/>
            <a:ext cx="2906709" cy="936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7CB8B9-8014-4158-B96F-6E64F99C091B}"/>
              </a:ext>
            </a:extLst>
          </p:cNvPr>
          <p:cNvSpPr/>
          <p:nvPr/>
        </p:nvSpPr>
        <p:spPr>
          <a:xfrm>
            <a:off x="5029200" y="3124199"/>
            <a:ext cx="2022789" cy="773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048CD2-51FB-4156-A487-F90F9A500B5F}"/>
              </a:ext>
            </a:extLst>
          </p:cNvPr>
          <p:cNvSpPr/>
          <p:nvPr/>
        </p:nvSpPr>
        <p:spPr>
          <a:xfrm>
            <a:off x="2781301" y="4811293"/>
            <a:ext cx="15621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08C0C-5CB0-442A-AD41-7D3BF5326297}"/>
              </a:ext>
            </a:extLst>
          </p:cNvPr>
          <p:cNvSpPr/>
          <p:nvPr/>
        </p:nvSpPr>
        <p:spPr>
          <a:xfrm>
            <a:off x="1219200" y="4193536"/>
            <a:ext cx="1562100" cy="683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D0B129-F6AE-4A47-88D4-FFA41933E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110" y="808301"/>
            <a:ext cx="3483980" cy="524139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5583AFB-EF55-49F2-9BF7-CE4190971E64}"/>
              </a:ext>
            </a:extLst>
          </p:cNvPr>
          <p:cNvSpPr/>
          <p:nvPr/>
        </p:nvSpPr>
        <p:spPr>
          <a:xfrm rot="235750">
            <a:off x="952722" y="843620"/>
            <a:ext cx="494821" cy="18033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E5F8F1F-F69E-415C-8E0C-FBCD8F12AC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31"/>
          <a:stretch/>
        </p:blipFill>
        <p:spPr>
          <a:xfrm>
            <a:off x="6724766" y="2432746"/>
            <a:ext cx="1367669" cy="691452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26068A44-5304-4675-B4C7-9F27A954F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3178" y="3870370"/>
            <a:ext cx="29225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800000"/>
                </a:solidFill>
              </a:rPr>
              <a:t>t</a:t>
            </a:r>
            <a:r>
              <a:rPr lang="en-GB" altLang="en-US" dirty="0"/>
              <a:t> </a:t>
            </a:r>
            <a:r>
              <a:rPr lang="en-GB" altLang="en-US" dirty="0">
                <a:solidFill>
                  <a:srgbClr val="800000"/>
                </a:solidFill>
              </a:rPr>
              <a:t>~ 250 s  </a:t>
            </a:r>
            <a:r>
              <a:rPr lang="en-GB" altLang="en-US" dirty="0">
                <a:solidFill>
                  <a:srgbClr val="800000"/>
                </a:solidFill>
                <a:sym typeface="Symbol" panose="05050102010706020507" pitchFamily="18" charset="2"/>
              </a:rPr>
              <a:t>  </a:t>
            </a:r>
            <a:r>
              <a:rPr lang="en-GB" altLang="en-US" dirty="0">
                <a:solidFill>
                  <a:srgbClr val="800000"/>
                </a:solidFill>
              </a:rPr>
              <a:t> T ~ 10</a:t>
            </a:r>
            <a:r>
              <a:rPr lang="en-GB" altLang="en-US" baseline="30000" dirty="0">
                <a:solidFill>
                  <a:srgbClr val="800000"/>
                </a:solidFill>
              </a:rPr>
              <a:t>9</a:t>
            </a:r>
            <a:r>
              <a:rPr lang="en-GB" altLang="en-US" dirty="0">
                <a:solidFill>
                  <a:srgbClr val="800000"/>
                </a:solidFill>
              </a:rPr>
              <a:t> K            </a:t>
            </a:r>
          </a:p>
          <a:p>
            <a:r>
              <a:rPr lang="en-GB" altLang="en-US" dirty="0">
                <a:solidFill>
                  <a:srgbClr val="800000"/>
                </a:solidFill>
              </a:rPr>
              <a:t>all neutrons consumed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7C1762B6-809F-428E-94B5-F01BB5632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258" y="4495109"/>
            <a:ext cx="16176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GB" altLang="en-US" dirty="0"/>
              <a:t>n + p </a:t>
            </a:r>
            <a:r>
              <a:rPr lang="en-GB" altLang="en-US" dirty="0">
                <a:sym typeface="Wingdings" panose="05000000000000000000" pitchFamily="2" charset="2"/>
              </a:rPr>
              <a:t> d + </a:t>
            </a:r>
            <a:r>
              <a:rPr lang="en-GB" altLang="en-US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</a:p>
          <a:p>
            <a:pPr algn="r">
              <a:lnSpc>
                <a:spcPct val="110000"/>
              </a:lnSpc>
            </a:pPr>
            <a:r>
              <a:rPr lang="en-US" altLang="en-US" dirty="0">
                <a:sym typeface="Wingdings" panose="05000000000000000000" pitchFamily="2" charset="2"/>
              </a:rPr>
              <a:t>d + p  </a:t>
            </a:r>
            <a:r>
              <a:rPr lang="en-US" altLang="en-US" baseline="30000" dirty="0">
                <a:sym typeface="Wingdings" panose="05000000000000000000" pitchFamily="2" charset="2"/>
              </a:rPr>
              <a:t>3</a:t>
            </a:r>
            <a:r>
              <a:rPr lang="en-US" altLang="en-US" dirty="0">
                <a:sym typeface="Wingdings" panose="05000000000000000000" pitchFamily="2" charset="2"/>
              </a:rPr>
              <a:t>He +</a:t>
            </a:r>
            <a:r>
              <a:rPr lang="en-US" altLang="en-US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endParaRPr lang="en-US" altLang="en-US" dirty="0">
              <a:sym typeface="Wingdings" panose="05000000000000000000" pitchFamily="2" charset="2"/>
            </a:endParaRPr>
          </a:p>
          <a:p>
            <a:pPr algn="r">
              <a:lnSpc>
                <a:spcPct val="110000"/>
              </a:lnSpc>
            </a:pPr>
            <a:r>
              <a:rPr lang="en-US" altLang="en-US" baseline="30000" dirty="0">
                <a:sym typeface="Wingdings" panose="05000000000000000000" pitchFamily="2" charset="2"/>
              </a:rPr>
              <a:t>3</a:t>
            </a:r>
            <a:r>
              <a:rPr lang="en-US" altLang="en-US" dirty="0">
                <a:sym typeface="Wingdings" panose="05000000000000000000" pitchFamily="2" charset="2"/>
              </a:rPr>
              <a:t>He + n  </a:t>
            </a:r>
            <a:r>
              <a:rPr lang="en-US" altLang="en-US" baseline="30000" dirty="0">
                <a:sym typeface="Wingdings" panose="05000000000000000000" pitchFamily="2" charset="2"/>
              </a:rPr>
              <a:t>4</a:t>
            </a:r>
            <a:r>
              <a:rPr lang="en-US" altLang="en-US" dirty="0">
                <a:sym typeface="Wingdings" panose="05000000000000000000" pitchFamily="2" charset="2"/>
              </a:rPr>
              <a:t>He + </a:t>
            </a:r>
            <a:r>
              <a:rPr lang="en-US" altLang="en-US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endParaRPr lang="en-US" altLang="en-US" dirty="0">
              <a:sym typeface="Wingdings" panose="05000000000000000000" pitchFamily="2" charset="2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34072C06-A3F5-4F82-96AC-641F6D48D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791" y="405154"/>
            <a:ext cx="29225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800000"/>
                </a:solidFill>
              </a:rPr>
              <a:t>t</a:t>
            </a:r>
            <a:r>
              <a:rPr lang="en-GB" altLang="en-US" dirty="0"/>
              <a:t> </a:t>
            </a:r>
            <a:r>
              <a:rPr lang="en-GB" altLang="en-US" dirty="0">
                <a:solidFill>
                  <a:srgbClr val="800000"/>
                </a:solidFill>
              </a:rPr>
              <a:t>~ 1 s  </a:t>
            </a:r>
            <a:r>
              <a:rPr lang="en-GB" altLang="en-US" dirty="0">
                <a:solidFill>
                  <a:srgbClr val="800000"/>
                </a:solidFill>
                <a:sym typeface="Symbol" panose="05050102010706020507" pitchFamily="18" charset="2"/>
              </a:rPr>
              <a:t>  </a:t>
            </a:r>
            <a:r>
              <a:rPr lang="en-GB" altLang="en-US" dirty="0">
                <a:solidFill>
                  <a:srgbClr val="800000"/>
                </a:solidFill>
              </a:rPr>
              <a:t> T ~ 7</a:t>
            </a:r>
            <a:r>
              <a:rPr lang="en-GB" altLang="en-US" dirty="0">
                <a:solidFill>
                  <a:srgbClr val="800000"/>
                </a:solidFill>
                <a:sym typeface="Symbol" panose="05050102010706020507" pitchFamily="18" charset="2"/>
              </a:rPr>
              <a:t></a:t>
            </a:r>
            <a:r>
              <a:rPr lang="en-GB" altLang="en-US" dirty="0">
                <a:solidFill>
                  <a:srgbClr val="800000"/>
                </a:solidFill>
              </a:rPr>
              <a:t>10</a:t>
            </a:r>
            <a:r>
              <a:rPr lang="en-GB" altLang="en-US" baseline="30000" dirty="0">
                <a:solidFill>
                  <a:srgbClr val="800000"/>
                </a:solidFill>
              </a:rPr>
              <a:t>9</a:t>
            </a:r>
            <a:r>
              <a:rPr lang="en-GB" altLang="en-US" dirty="0">
                <a:solidFill>
                  <a:srgbClr val="800000"/>
                </a:solidFill>
              </a:rPr>
              <a:t> K            </a:t>
            </a:r>
          </a:p>
          <a:p>
            <a:r>
              <a:rPr lang="en-GB" altLang="en-US" dirty="0">
                <a:solidFill>
                  <a:srgbClr val="800000"/>
                </a:solidFill>
              </a:rPr>
              <a:t>sea of neutrons &amp; protons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100580-53DD-4CB6-9181-C6DF632CA0DB}"/>
              </a:ext>
            </a:extLst>
          </p:cNvPr>
          <p:cNvCxnSpPr/>
          <p:nvPr/>
        </p:nvCxnSpPr>
        <p:spPr>
          <a:xfrm flipH="1">
            <a:off x="9860891" y="1066800"/>
            <a:ext cx="421367" cy="341632"/>
          </a:xfrm>
          <a:prstGeom prst="straightConnector1">
            <a:avLst/>
          </a:prstGeom>
          <a:ln w="38100">
            <a:solidFill>
              <a:srgbClr val="BF313B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C25D58-C748-428B-805A-36C4C69A3E17}"/>
              </a:ext>
            </a:extLst>
          </p:cNvPr>
          <p:cNvCxnSpPr>
            <a:cxnSpLocks/>
          </p:cNvCxnSpPr>
          <p:nvPr/>
        </p:nvCxnSpPr>
        <p:spPr>
          <a:xfrm flipH="1" flipV="1">
            <a:off x="10002478" y="1745315"/>
            <a:ext cx="799744" cy="1987367"/>
          </a:xfrm>
          <a:prstGeom prst="straightConnector1">
            <a:avLst/>
          </a:prstGeom>
          <a:ln w="38100">
            <a:solidFill>
              <a:srgbClr val="BF313B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3D40EC-08B2-4BD2-A193-306EC212348A}"/>
              </a:ext>
            </a:extLst>
          </p:cNvPr>
          <p:cNvCxnSpPr>
            <a:cxnSpLocks/>
          </p:cNvCxnSpPr>
          <p:nvPr/>
        </p:nvCxnSpPr>
        <p:spPr>
          <a:xfrm flipV="1">
            <a:off x="8041056" y="2444914"/>
            <a:ext cx="606500" cy="148813"/>
          </a:xfrm>
          <a:prstGeom prst="straightConnector1">
            <a:avLst/>
          </a:prstGeom>
          <a:ln w="38100">
            <a:solidFill>
              <a:srgbClr val="BF313B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0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2921B-FB32-4C53-B789-DA74B01B1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8286081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3E667-C0B4-4556-94CD-408F2461C0A2}"/>
              </a:ext>
            </a:extLst>
          </p:cNvPr>
          <p:cNvSpPr txBox="1"/>
          <p:nvPr/>
        </p:nvSpPr>
        <p:spPr>
          <a:xfrm>
            <a:off x="8382000" y="1066800"/>
            <a:ext cx="3306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Galactic radioactivity </a:t>
            </a:r>
          </a:p>
          <a:p>
            <a:pPr algn="ctr"/>
            <a:r>
              <a:rPr lang="en-US" sz="2800" baseline="30000" dirty="0"/>
              <a:t>26</a:t>
            </a:r>
            <a:r>
              <a:rPr lang="en-US" sz="2800" dirty="0"/>
              <a:t>Al decay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E44A9-4B82-411F-8520-D51E72349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9" t="10000" r="42761" b="7500"/>
          <a:stretch/>
        </p:blipFill>
        <p:spPr>
          <a:xfrm>
            <a:off x="8545161" y="2020907"/>
            <a:ext cx="3238090" cy="39988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29A9E8-0636-4A20-8F30-B400CFD26690}"/>
              </a:ext>
            </a:extLst>
          </p:cNvPr>
          <p:cNvSpPr/>
          <p:nvPr/>
        </p:nvSpPr>
        <p:spPr>
          <a:xfrm>
            <a:off x="10138731" y="2427159"/>
            <a:ext cx="2022789" cy="1992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6ED3E-2E46-45FB-B4BD-5128AAB193FB}"/>
              </a:ext>
            </a:extLst>
          </p:cNvPr>
          <p:cNvSpPr txBox="1"/>
          <p:nvPr/>
        </p:nvSpPr>
        <p:spPr>
          <a:xfrm>
            <a:off x="9601200" y="2359341"/>
            <a:ext cx="6415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>
                <a:solidFill>
                  <a:srgbClr val="FF0000"/>
                </a:solidFill>
              </a:rPr>
              <a:t>26</a:t>
            </a:r>
            <a:r>
              <a:rPr lang="en-US" sz="2400" dirty="0">
                <a:solidFill>
                  <a:srgbClr val="FF0000"/>
                </a:solidFill>
              </a:rPr>
              <a:t>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7328F-CED9-457D-B51A-B952B24DAB72}"/>
              </a:ext>
            </a:extLst>
          </p:cNvPr>
          <p:cNvSpPr txBox="1"/>
          <p:nvPr/>
        </p:nvSpPr>
        <p:spPr>
          <a:xfrm>
            <a:off x="9601200" y="4020353"/>
            <a:ext cx="9541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>
                <a:solidFill>
                  <a:srgbClr val="FF0000"/>
                </a:solidFill>
              </a:rPr>
              <a:t>26</a:t>
            </a:r>
            <a:r>
              <a:rPr lang="en-US" sz="2400" dirty="0">
                <a:solidFill>
                  <a:srgbClr val="FF0000"/>
                </a:solidFill>
              </a:rPr>
              <a:t>Mg*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9370B-6F20-4EC8-9F5F-9605F53D9598}"/>
              </a:ext>
            </a:extLst>
          </p:cNvPr>
          <p:cNvSpPr txBox="1"/>
          <p:nvPr/>
        </p:nvSpPr>
        <p:spPr>
          <a:xfrm>
            <a:off x="9525000" y="5358512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>
                <a:solidFill>
                  <a:srgbClr val="FF0000"/>
                </a:solidFill>
              </a:rPr>
              <a:t>26</a:t>
            </a:r>
            <a:r>
              <a:rPr lang="en-US" sz="2400" dirty="0">
                <a:solidFill>
                  <a:srgbClr val="FF0000"/>
                </a:solidFill>
              </a:rPr>
              <a:t>Mg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A995C-780C-4F19-846E-D794783774DC}"/>
              </a:ext>
            </a:extLst>
          </p:cNvPr>
          <p:cNvSpPr txBox="1"/>
          <p:nvPr/>
        </p:nvSpPr>
        <p:spPr>
          <a:xfrm>
            <a:off x="9700969" y="2837647"/>
            <a:ext cx="1708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decay half-life:</a:t>
            </a:r>
          </a:p>
          <a:p>
            <a:pPr algn="ctr"/>
            <a:r>
              <a:rPr lang="en-US" sz="2000" dirty="0"/>
              <a:t>720,000 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0FEF1-E30C-454A-88AD-5C32DD079E08}"/>
              </a:ext>
            </a:extLst>
          </p:cNvPr>
          <p:cNvSpPr txBox="1"/>
          <p:nvPr/>
        </p:nvSpPr>
        <p:spPr>
          <a:xfrm>
            <a:off x="10555305" y="4955647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photon energy:</a:t>
            </a:r>
          </a:p>
          <a:p>
            <a:pPr algn="ctr"/>
            <a:r>
              <a:rPr lang="en-US" sz="1600" dirty="0"/>
              <a:t>1.809 MeV</a:t>
            </a:r>
          </a:p>
        </p:txBody>
      </p:sp>
    </p:spTree>
    <p:extLst>
      <p:ext uri="{BB962C8B-B14F-4D97-AF65-F5344CB8AC3E}">
        <p14:creationId xmlns:p14="http://schemas.microsoft.com/office/powerpoint/2010/main" val="23218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35"/>
          <p:cNvGrpSpPr>
            <a:grpSpLocks/>
          </p:cNvGrpSpPr>
          <p:nvPr/>
        </p:nvGrpSpPr>
        <p:grpSpPr bwMode="auto">
          <a:xfrm>
            <a:off x="520700" y="1334180"/>
            <a:ext cx="1652587" cy="1652587"/>
            <a:chOff x="347" y="709"/>
            <a:chExt cx="1041" cy="1041"/>
          </a:xfrm>
        </p:grpSpPr>
        <p:pic>
          <p:nvPicPr>
            <p:cNvPr id="27672" name="Picture 5" descr="nebul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" y="903"/>
              <a:ext cx="64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3" name="AutoShape 6"/>
            <p:cNvSpPr>
              <a:spLocks noChangeAspect="1" noChangeArrowheads="1"/>
            </p:cNvSpPr>
            <p:nvPr/>
          </p:nvSpPr>
          <p:spPr bwMode="auto">
            <a:xfrm>
              <a:off x="400" y="762"/>
              <a:ext cx="931" cy="9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5 w 21600"/>
                <a:gd name="T25" fmla="*/ 3155 h 21600"/>
                <a:gd name="T26" fmla="*/ 18445 w 21600"/>
                <a:gd name="T27" fmla="*/ 184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531" y="10800"/>
                  </a:moveTo>
                  <a:cubicBezTo>
                    <a:pt x="3531" y="14815"/>
                    <a:pt x="6785" y="18069"/>
                    <a:pt x="10800" y="18069"/>
                  </a:cubicBezTo>
                  <a:cubicBezTo>
                    <a:pt x="14815" y="18069"/>
                    <a:pt x="18069" y="14815"/>
                    <a:pt x="18069" y="10800"/>
                  </a:cubicBezTo>
                  <a:cubicBezTo>
                    <a:pt x="18069" y="6785"/>
                    <a:pt x="14815" y="3531"/>
                    <a:pt x="10800" y="3531"/>
                  </a:cubicBezTo>
                  <a:cubicBezTo>
                    <a:pt x="6785" y="3531"/>
                    <a:pt x="3531" y="6785"/>
                    <a:pt x="3531" y="10800"/>
                  </a:cubicBezTo>
                  <a:close/>
                </a:path>
              </a:pathLst>
            </a:custGeom>
            <a:solidFill>
              <a:srgbClr val="5A5C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674" name="Line 7"/>
            <p:cNvSpPr>
              <a:spLocks noChangeAspect="1" noChangeShapeType="1"/>
            </p:cNvSpPr>
            <p:nvPr/>
          </p:nvSpPr>
          <p:spPr bwMode="auto">
            <a:xfrm flipH="1">
              <a:off x="1121" y="869"/>
              <a:ext cx="107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Line 8"/>
            <p:cNvSpPr>
              <a:spLocks noChangeAspect="1" noChangeShapeType="1"/>
            </p:cNvSpPr>
            <p:nvPr/>
          </p:nvSpPr>
          <p:spPr bwMode="auto">
            <a:xfrm>
              <a:off x="347" y="1243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6" name="Line 9"/>
            <p:cNvSpPr>
              <a:spLocks noChangeAspect="1" noChangeShapeType="1"/>
            </p:cNvSpPr>
            <p:nvPr/>
          </p:nvSpPr>
          <p:spPr bwMode="auto">
            <a:xfrm flipH="1">
              <a:off x="1228" y="1243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7" name="Line 10"/>
            <p:cNvSpPr>
              <a:spLocks noChangeAspect="1" noChangeShapeType="1"/>
            </p:cNvSpPr>
            <p:nvPr/>
          </p:nvSpPr>
          <p:spPr bwMode="auto">
            <a:xfrm flipH="1" flipV="1">
              <a:off x="1147" y="1483"/>
              <a:ext cx="107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Line 11"/>
            <p:cNvSpPr>
              <a:spLocks noChangeAspect="1" noChangeShapeType="1"/>
            </p:cNvSpPr>
            <p:nvPr/>
          </p:nvSpPr>
          <p:spPr bwMode="auto">
            <a:xfrm>
              <a:off x="481" y="869"/>
              <a:ext cx="107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9" name="Line 12"/>
            <p:cNvSpPr>
              <a:spLocks noChangeAspect="1" noChangeShapeType="1"/>
            </p:cNvSpPr>
            <p:nvPr/>
          </p:nvSpPr>
          <p:spPr bwMode="auto">
            <a:xfrm flipV="1">
              <a:off x="507" y="1509"/>
              <a:ext cx="107" cy="1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0" name="Line 13"/>
            <p:cNvSpPr>
              <a:spLocks noChangeAspect="1" noChangeShapeType="1"/>
            </p:cNvSpPr>
            <p:nvPr/>
          </p:nvSpPr>
          <p:spPr bwMode="auto">
            <a:xfrm rot="-5400000">
              <a:off x="801" y="1670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1" name="Line 14"/>
            <p:cNvSpPr>
              <a:spLocks noChangeAspect="1" noChangeShapeType="1"/>
            </p:cNvSpPr>
            <p:nvPr/>
          </p:nvSpPr>
          <p:spPr bwMode="auto">
            <a:xfrm rot="5400000" flipV="1">
              <a:off x="774" y="789"/>
              <a:ext cx="1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0416" name="Text Box 16"/>
          <p:cNvSpPr txBox="1">
            <a:spLocks noChangeArrowheads="1"/>
          </p:cNvSpPr>
          <p:nvPr/>
        </p:nvSpPr>
        <p:spPr bwMode="auto">
          <a:xfrm>
            <a:off x="3122956" y="2459198"/>
            <a:ext cx="35028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800000"/>
                </a:solidFill>
              </a:rPr>
              <a:t>4H 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 </a:t>
            </a:r>
            <a:r>
              <a:rPr lang="en-GB" altLang="en-US" sz="1800" baseline="30000" dirty="0">
                <a:solidFill>
                  <a:srgbClr val="800000"/>
                </a:solidFill>
                <a:sym typeface="Wingdings" panose="05000000000000000000" pitchFamily="2" charset="2"/>
              </a:rPr>
              <a:t>4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He + 2</a:t>
            </a:r>
            <a:r>
              <a:rPr lang="en-GB" altLang="en-US" sz="1800" dirty="0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GB" altLang="en-US" sz="1800" baseline="30000" dirty="0">
                <a:solidFill>
                  <a:srgbClr val="800000"/>
                </a:solidFill>
                <a:sym typeface="Wingdings" panose="05000000000000000000" pitchFamily="2" charset="2"/>
              </a:rPr>
              <a:t>+</a:t>
            </a:r>
            <a:r>
              <a:rPr lang="en-GB" altLang="en-US" sz="1800" dirty="0">
                <a:solidFill>
                  <a:srgbClr val="800000"/>
                </a:solidFill>
                <a:sym typeface="Wingdings" panose="05000000000000000000" pitchFamily="2" charset="2"/>
              </a:rPr>
              <a:t> + 2</a:t>
            </a:r>
            <a:r>
              <a:rPr lang="en-GB" altLang="en-US" sz="1800" dirty="0">
                <a:solidFill>
                  <a:srgbClr val="8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 </a:t>
            </a:r>
            <a:r>
              <a:rPr lang="en-GB" altLang="en-US" sz="2000" dirty="0">
                <a:solidFill>
                  <a:srgbClr val="800000"/>
                </a:solidFill>
                <a:latin typeface="+mn-lt"/>
                <a:sym typeface="Wingdings" panose="05000000000000000000" pitchFamily="2" charset="2"/>
              </a:rPr>
              <a:t>+ 26 MeV  </a:t>
            </a:r>
            <a:endParaRPr lang="en-US" altLang="en-US" sz="1800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230420" name="Rectangle 20"/>
          <p:cNvSpPr>
            <a:spLocks noChangeArrowheads="1"/>
          </p:cNvSpPr>
          <p:nvPr/>
        </p:nvSpPr>
        <p:spPr bwMode="auto">
          <a:xfrm>
            <a:off x="2754656" y="1776574"/>
            <a:ext cx="4742004" cy="414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en-US" sz="1800" u="sng" dirty="0">
                <a:solidFill>
                  <a:srgbClr val="800000"/>
                </a:solidFill>
              </a:rPr>
              <a:t>HYDROGEN BURNING</a:t>
            </a:r>
            <a:r>
              <a:rPr lang="en-GB" altLang="en-US" sz="1800" dirty="0">
                <a:solidFill>
                  <a:srgbClr val="336699"/>
                </a:solidFill>
              </a:rPr>
              <a:t>        </a:t>
            </a:r>
            <a:r>
              <a:rPr lang="en-GB" altLang="en-US" sz="1800" dirty="0"/>
              <a:t>(1</a:t>
            </a:r>
            <a:r>
              <a:rPr lang="en-GB" altLang="en-US" sz="1800" baseline="30000" dirty="0"/>
              <a:t>st</a:t>
            </a:r>
            <a:r>
              <a:rPr lang="en-GB" altLang="en-US" sz="1800" dirty="0"/>
              <a:t> equilibrium)</a:t>
            </a:r>
            <a:endParaRPr lang="en-US" altLang="en-US" sz="1800" dirty="0"/>
          </a:p>
        </p:txBody>
      </p:sp>
      <p:sp>
        <p:nvSpPr>
          <p:cNvPr id="230422" name="Text Box 22"/>
          <p:cNvSpPr txBox="1">
            <a:spLocks noChangeArrowheads="1"/>
          </p:cNvSpPr>
          <p:nvPr/>
        </p:nvSpPr>
        <p:spPr bwMode="auto">
          <a:xfrm>
            <a:off x="304800" y="899204"/>
            <a:ext cx="8250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/>
              <a:t>gravitational contraction of gas (</a:t>
            </a:r>
            <a:r>
              <a:rPr lang="en-GB" altLang="en-US" sz="1800">
                <a:solidFill>
                  <a:srgbClr val="800000"/>
                </a:solidFill>
              </a:rPr>
              <a:t>mainly H</a:t>
            </a:r>
            <a:r>
              <a:rPr lang="en-GB" altLang="en-US" sz="1800"/>
              <a:t>) 	    increase of central temperature</a:t>
            </a:r>
            <a:endParaRPr lang="en-US" altLang="en-US" sz="1800"/>
          </a:p>
        </p:txBody>
      </p:sp>
      <p:sp>
        <p:nvSpPr>
          <p:cNvPr id="230423" name="Text Box 23"/>
          <p:cNvSpPr txBox="1">
            <a:spLocks noChangeArrowheads="1"/>
          </p:cNvSpPr>
          <p:nvPr/>
        </p:nvSpPr>
        <p:spPr bwMode="auto">
          <a:xfrm>
            <a:off x="2105024" y="1223054"/>
            <a:ext cx="6408806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sz="1800" dirty="0"/>
              <a:t>          if T  high enough             </a:t>
            </a:r>
            <a:r>
              <a:rPr lang="en-GB" altLang="en-US" sz="1800" dirty="0">
                <a:solidFill>
                  <a:srgbClr val="800000"/>
                </a:solidFill>
              </a:rPr>
              <a:t>“nuclear burning”  </a:t>
            </a:r>
            <a:r>
              <a:rPr lang="en-GB" altLang="en-US" sz="1800" dirty="0">
                <a:sym typeface="Symbol" panose="05050102010706020507" pitchFamily="18" charset="2"/>
              </a:rPr>
              <a:t>takes place</a:t>
            </a:r>
            <a:endParaRPr lang="en-US" altLang="en-US" sz="1800" dirty="0">
              <a:sym typeface="Symbol" panose="05050102010706020507" pitchFamily="18" charset="2"/>
            </a:endParaRPr>
          </a:p>
        </p:txBody>
      </p:sp>
      <p:sp>
        <p:nvSpPr>
          <p:cNvPr id="230426" name="AutoShape 26"/>
          <p:cNvSpPr>
            <a:spLocks noChangeAspect="1" noChangeArrowheads="1"/>
          </p:cNvSpPr>
          <p:nvPr/>
        </p:nvSpPr>
        <p:spPr bwMode="auto">
          <a:xfrm>
            <a:off x="4648199" y="1338942"/>
            <a:ext cx="347662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50C4180-0ED0-47CA-B8EC-6DB95D586D23}"/>
              </a:ext>
            </a:extLst>
          </p:cNvPr>
          <p:cNvSpPr txBox="1"/>
          <p:nvPr/>
        </p:nvSpPr>
        <p:spPr>
          <a:xfrm>
            <a:off x="1306517" y="277782"/>
            <a:ext cx="940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Stellar Nucleosynthesis - Principles of Stellar Evolution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4E1682-A075-45B8-B10B-E5F2A1C8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006" y="1130113"/>
            <a:ext cx="1477962" cy="21228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36B3B9-BBBC-48DE-B3F5-E5D40ED19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7683" y="1145064"/>
            <a:ext cx="1559785" cy="21083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CFE996-ACD1-48AD-9D83-32C315A7A638}"/>
              </a:ext>
            </a:extLst>
          </p:cNvPr>
          <p:cNvSpPr txBox="1"/>
          <p:nvPr/>
        </p:nvSpPr>
        <p:spPr>
          <a:xfrm>
            <a:off x="8971240" y="3240084"/>
            <a:ext cx="1020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Hans Bethe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67A3D4-5B5F-4372-9984-897653CE2FD2}"/>
              </a:ext>
            </a:extLst>
          </p:cNvPr>
          <p:cNvSpPr txBox="1"/>
          <p:nvPr/>
        </p:nvSpPr>
        <p:spPr>
          <a:xfrm>
            <a:off x="10447683" y="3254631"/>
            <a:ext cx="16739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C. F. von </a:t>
            </a:r>
            <a:r>
              <a:rPr lang="en-US" sz="1400" dirty="0" err="1"/>
              <a:t>Weizs</a:t>
            </a:r>
            <a:r>
              <a:rPr lang="en-US" sz="1400" dirty="0" err="1">
                <a:cs typeface="Arial" panose="020B0604020202020204" pitchFamily="34" charset="0"/>
              </a:rPr>
              <a:t>ä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cker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FA617B-33FC-4C58-89AC-C76A5B510696}"/>
              </a:ext>
            </a:extLst>
          </p:cNvPr>
          <p:cNvSpPr txBox="1"/>
          <p:nvPr/>
        </p:nvSpPr>
        <p:spPr>
          <a:xfrm>
            <a:off x="9644393" y="752102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1937 - 1939</a:t>
            </a:r>
          </a:p>
        </p:txBody>
      </p:sp>
      <p:sp>
        <p:nvSpPr>
          <p:cNvPr id="26" name="Line 17">
            <a:extLst>
              <a:ext uri="{FF2B5EF4-FFF2-40B4-BE49-F238E27FC236}">
                <a16:creationId xmlns:a16="http://schemas.microsoft.com/office/drawing/2014/main" id="{9F19BD4F-CEE7-4A0F-9CFE-A2198DBA38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1607" y="2851009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C963A9CF-22D4-49EF-8C70-3C75E4ED0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520" y="3144697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GB" altLang="en-US" sz="1800" i="1" dirty="0">
                <a:solidFill>
                  <a:srgbClr val="800000"/>
                </a:solidFill>
              </a:rPr>
              <a:t>ash </a:t>
            </a:r>
            <a:endParaRPr lang="en-GB" altLang="en-US" sz="1800" dirty="0">
              <a:solidFill>
                <a:srgbClr val="800000"/>
              </a:solidFill>
            </a:endParaRPr>
          </a:p>
          <a:p>
            <a:pPr algn="r" eaLnBrk="1" hangingPunct="1"/>
            <a:r>
              <a:rPr lang="en-GB" altLang="en-US" sz="1800" dirty="0"/>
              <a:t>of nuclear burning</a:t>
            </a:r>
            <a:endParaRPr lang="en-US" altLang="en-US" sz="1800" dirty="0"/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EE23266C-F410-4FE5-98F0-10E79E3B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19" y="3155809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i="1">
                <a:solidFill>
                  <a:srgbClr val="800000"/>
                </a:solidFill>
              </a:rPr>
              <a:t>energy source </a:t>
            </a:r>
            <a:endParaRPr lang="en-GB" altLang="en-US" sz="1800">
              <a:solidFill>
                <a:srgbClr val="800000"/>
              </a:solidFill>
            </a:endParaRPr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F42F922E-6804-4ED4-9D36-2724C5F784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49582" y="2851009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1">
            <a:extLst>
              <a:ext uri="{FF2B5EF4-FFF2-40B4-BE49-F238E27FC236}">
                <a16:creationId xmlns:a16="http://schemas.microsoft.com/office/drawing/2014/main" id="{6697BF9D-48A5-416D-AC66-1EF461B05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32" y="3911459"/>
            <a:ext cx="8722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/>
              <a:t>gravitational collapse is halted   </a:t>
            </a:r>
            <a:r>
              <a:rPr lang="en-GB" altLang="en-US" sz="1800" dirty="0">
                <a:sym typeface="Symbol" panose="05050102010706020507" pitchFamily="18" charset="2"/>
              </a:rPr>
              <a:t>   star undergoes phase of </a:t>
            </a:r>
            <a:r>
              <a:rPr lang="en-GB" altLang="en-US" sz="1800" i="1" dirty="0">
                <a:solidFill>
                  <a:srgbClr val="800000"/>
                </a:solidFill>
                <a:sym typeface="Symbol" panose="05050102010706020507" pitchFamily="18" charset="2"/>
              </a:rPr>
              <a:t>hydrostatic equilibrium</a:t>
            </a:r>
            <a:endParaRPr lang="en-US" altLang="en-US" sz="1800" i="1" dirty="0">
              <a:solidFill>
                <a:srgbClr val="800000"/>
              </a:solidFill>
            </a:endParaRPr>
          </a:p>
        </p:txBody>
      </p:sp>
      <p:sp>
        <p:nvSpPr>
          <p:cNvPr id="31" name="Text Box 32">
            <a:extLst>
              <a:ext uri="{FF2B5EF4-FFF2-40B4-BE49-F238E27FC236}">
                <a16:creationId xmlns:a16="http://schemas.microsoft.com/office/drawing/2014/main" id="{5D38F81F-2303-4F36-9E8E-78D2B6F71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658" y="4990959"/>
            <a:ext cx="2937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u="sng">
                <a:solidFill>
                  <a:srgbClr val="800000"/>
                </a:solidFill>
              </a:rPr>
              <a:t>MAIN SEQUENCE STARS</a:t>
            </a:r>
            <a:endParaRPr lang="en-US" altLang="en-US" sz="1800" u="sng">
              <a:solidFill>
                <a:srgbClr val="800000"/>
              </a:solidFill>
            </a:endParaRPr>
          </a:p>
        </p:txBody>
      </p:sp>
      <p:sp>
        <p:nvSpPr>
          <p:cNvPr id="32" name="AutoShape 33">
            <a:extLst>
              <a:ext uri="{FF2B5EF4-FFF2-40B4-BE49-F238E27FC236}">
                <a16:creationId xmlns:a16="http://schemas.microsoft.com/office/drawing/2014/main" id="{830E2182-198E-462C-BE6C-EB3AC0F1FD9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400000">
            <a:off x="4331164" y="4550429"/>
            <a:ext cx="347663" cy="161925"/>
          </a:xfrm>
          <a:prstGeom prst="notchedRightArrow">
            <a:avLst>
              <a:gd name="adj1" fmla="val 54898"/>
              <a:gd name="adj2" fmla="val 77155"/>
            </a:avLst>
          </a:prstGeom>
          <a:solidFill>
            <a:srgbClr val="800000"/>
          </a:solidFill>
          <a:ln w="127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33" name="Picture 37">
            <a:extLst>
              <a:ext uri="{FF2B5EF4-FFF2-40B4-BE49-F238E27FC236}">
                <a16:creationId xmlns:a16="http://schemas.microsoft.com/office/drawing/2014/main" id="{6E5417A7-DCC8-4099-9813-C187B7783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9450" r="15750" b="1891"/>
          <a:stretch>
            <a:fillRect/>
          </a:stretch>
        </p:blipFill>
        <p:spPr bwMode="auto">
          <a:xfrm>
            <a:off x="6746545" y="4248009"/>
            <a:ext cx="20161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955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16" grpId="0"/>
      <p:bldP spid="230420" grpId="0"/>
      <p:bldP spid="23" grpId="0"/>
      <p:bldP spid="24" grpId="0"/>
      <p:bldP spid="25" grpId="0"/>
      <p:bldP spid="26" grpId="0" animBg="1"/>
      <p:bldP spid="27" grpId="0"/>
      <p:bldP spid="28" grpId="0"/>
      <p:bldP spid="29" grpId="0" animBg="1"/>
      <p:bldP spid="30" grpId="0"/>
      <p:bldP spid="31" grpId="0"/>
      <p:bldP spid="32" grpId="0" animBg="1"/>
    </p:bldLst>
  </p:timing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8798</TotalTime>
  <Words>1363</Words>
  <Application>Microsoft Office PowerPoint</Application>
  <PresentationFormat>Widescreen</PresentationFormat>
  <Paragraphs>292</Paragraphs>
  <Slides>31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Comic Sans MS</vt:lpstr>
      <vt:lpstr>Minion Pro</vt:lpstr>
      <vt:lpstr>Monotype Sorts</vt:lpstr>
      <vt:lpstr>Myriad Pro</vt:lpstr>
      <vt:lpstr>Symbol</vt:lpstr>
      <vt:lpstr>Times New Roman</vt:lpstr>
      <vt:lpstr>Wingdings</vt:lpstr>
      <vt:lpstr>Title Slide</vt:lpstr>
      <vt:lpstr>Graph</vt:lpstr>
      <vt:lpstr>PHOTO-PAINT</vt:lpstr>
      <vt:lpstr>Grafik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slide style</dc:title>
  <dc:creator>Herman, Jade E.</dc:creator>
  <cp:lastModifiedBy>Strieder, Frank</cp:lastModifiedBy>
  <cp:revision>345</cp:revision>
  <cp:lastPrinted>2014-08-08T01:18:53Z</cp:lastPrinted>
  <dcterms:created xsi:type="dcterms:W3CDTF">2013-06-26T14:14:29Z</dcterms:created>
  <dcterms:modified xsi:type="dcterms:W3CDTF">2021-09-28T11:33:01Z</dcterms:modified>
</cp:coreProperties>
</file>