
<file path=[Content_Types].xml><?xml version="1.0" encoding="utf-8"?>
<Types xmlns="http://schemas.openxmlformats.org/package/2006/content-types">
  <Default Extension="(null)" ContentType="image/x-emf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9"/>
  </p:notesMasterIdLst>
  <p:sldIdLst>
    <p:sldId id="256" r:id="rId2"/>
    <p:sldId id="364" r:id="rId3"/>
    <p:sldId id="442" r:id="rId4"/>
    <p:sldId id="652" r:id="rId5"/>
    <p:sldId id="625" r:id="rId6"/>
    <p:sldId id="674" r:id="rId7"/>
    <p:sldId id="640" r:id="rId8"/>
    <p:sldId id="678" r:id="rId9"/>
    <p:sldId id="810" r:id="rId10"/>
    <p:sldId id="603" r:id="rId11"/>
    <p:sldId id="805" r:id="rId12"/>
    <p:sldId id="809" r:id="rId13"/>
    <p:sldId id="808" r:id="rId14"/>
    <p:sldId id="804" r:id="rId15"/>
    <p:sldId id="806" r:id="rId16"/>
    <p:sldId id="262" r:id="rId17"/>
    <p:sldId id="261" r:id="rId18"/>
    <p:sldId id="263" r:id="rId19"/>
    <p:sldId id="266" r:id="rId20"/>
    <p:sldId id="267" r:id="rId21"/>
    <p:sldId id="265" r:id="rId22"/>
    <p:sldId id="271" r:id="rId23"/>
    <p:sldId id="269" r:id="rId24"/>
    <p:sldId id="272" r:id="rId25"/>
    <p:sldId id="749" r:id="rId26"/>
    <p:sldId id="754" r:id="rId27"/>
    <p:sldId id="793" r:id="rId28"/>
    <p:sldId id="755" r:id="rId29"/>
    <p:sldId id="814" r:id="rId30"/>
    <p:sldId id="813" r:id="rId31"/>
    <p:sldId id="633" r:id="rId32"/>
    <p:sldId id="634" r:id="rId33"/>
    <p:sldId id="635" r:id="rId34"/>
    <p:sldId id="677" r:id="rId35"/>
    <p:sldId id="641" r:id="rId36"/>
    <p:sldId id="334" r:id="rId37"/>
    <p:sldId id="687" r:id="rId38"/>
    <p:sldId id="642" r:id="rId39"/>
    <p:sldId id="643" r:id="rId40"/>
    <p:sldId id="811" r:id="rId41"/>
    <p:sldId id="661" r:id="rId42"/>
    <p:sldId id="409" r:id="rId43"/>
    <p:sldId id="416" r:id="rId44"/>
    <p:sldId id="694" r:id="rId45"/>
    <p:sldId id="695" r:id="rId46"/>
    <p:sldId id="696" r:id="rId47"/>
    <p:sldId id="697" r:id="rId48"/>
    <p:sldId id="644" r:id="rId49"/>
    <p:sldId id="812" r:id="rId50"/>
    <p:sldId id="580" r:id="rId51"/>
    <p:sldId id="645" r:id="rId52"/>
    <p:sldId id="646" r:id="rId53"/>
    <p:sldId id="319" r:id="rId54"/>
    <p:sldId id="647" r:id="rId55"/>
    <p:sldId id="631" r:id="rId56"/>
    <p:sldId id="636" r:id="rId57"/>
    <p:sldId id="698" r:id="rId58"/>
    <p:sldId id="278" r:id="rId59"/>
    <p:sldId id="288" r:id="rId60"/>
    <p:sldId id="296" r:id="rId61"/>
    <p:sldId id="624" r:id="rId62"/>
    <p:sldId id="613" r:id="rId63"/>
    <p:sldId id="614" r:id="rId64"/>
    <p:sldId id="699" r:id="rId65"/>
    <p:sldId id="675" r:id="rId66"/>
    <p:sldId id="608" r:id="rId67"/>
    <p:sldId id="621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000000"/>
    <a:srgbClr val="92D050"/>
    <a:srgbClr val="F1CE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40"/>
    <p:restoredTop sz="96197"/>
  </p:normalViewPr>
  <p:slideViewPr>
    <p:cSldViewPr snapToGrid="0" snapToObjects="1">
      <p:cViewPr varScale="1">
        <p:scale>
          <a:sx n="117" d="100"/>
          <a:sy n="117" d="100"/>
        </p:scale>
        <p:origin x="20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DF0EE7-0399-464F-A6D8-4A796865AA19}" type="datetimeFigureOut">
              <a:rPr lang="en-US" smtClean="0"/>
              <a:t>9/14/21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CDF38-84D0-1345-89F4-8854017AF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19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Main idea:  10 years ago the majority of the experimental community was searching for WIMPs</a:t>
            </a:r>
          </a:p>
          <a:p>
            <a:endParaRPr lang="en-US" dirty="0"/>
          </a:p>
          <a:p>
            <a:r>
              <a:rPr lang="en-US" dirty="0"/>
              <a:t>DM Constraints:</a:t>
            </a:r>
          </a:p>
          <a:p>
            <a:r>
              <a:rPr lang="en-US" dirty="0"/>
              <a:t>	10^-22 eV:  size of the galaxy</a:t>
            </a:r>
          </a:p>
          <a:p>
            <a:r>
              <a:rPr lang="en-US" dirty="0"/>
              <a:t>	&lt; 100 eV:  Fermions are degenerate </a:t>
            </a:r>
          </a:p>
          <a:p>
            <a:r>
              <a:rPr lang="en-US" dirty="0"/>
              <a:t>	&lt; 3 </a:t>
            </a:r>
            <a:r>
              <a:rPr lang="en-US" dirty="0" err="1"/>
              <a:t>keV</a:t>
            </a:r>
            <a:r>
              <a:rPr lang="en-US" dirty="0"/>
              <a:t>: warm DM limit</a:t>
            </a:r>
          </a:p>
          <a:p>
            <a:endParaRPr lang="en-US" dirty="0"/>
          </a:p>
          <a:p>
            <a:r>
              <a:rPr lang="en-US" dirty="0"/>
              <a:t>WIMPs:  10GeV &lt; M &lt; 100TeV (above 100TeV WIMP won’t freeze out)</a:t>
            </a:r>
          </a:p>
          <a:p>
            <a:endParaRPr lang="en-US" dirty="0"/>
          </a:p>
          <a:p>
            <a:r>
              <a:rPr lang="en-US" dirty="0" err="1"/>
              <a:t>Hiearchy</a:t>
            </a:r>
            <a:r>
              <a:rPr lang="en-US" dirty="0"/>
              <a:t> problem:  </a:t>
            </a:r>
          </a:p>
          <a:p>
            <a:r>
              <a:rPr lang="en-US" dirty="0"/>
              <a:t>	- Why do different forces have such enormously different strengths</a:t>
            </a:r>
          </a:p>
          <a:p>
            <a:r>
              <a:rPr lang="en-US" dirty="0"/>
              <a:t>	- Why is the Higgs mass so much lighter than the plank scale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A3C9D-788E-9A4B-A455-EBB8579E5B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813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A3C9D-788E-9A4B-A455-EBB8579E5B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44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E4F52-0BF0-3D4A-94DD-5A3976A190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19C796-8508-B043-91FE-69D0EA087D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69639E-6480-354F-9776-AD65B5AB2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EF712-4A8F-E04B-99D0-8AAD0B15F2AE}" type="datetimeFigureOut">
              <a:rPr lang="en-US" smtClean="0"/>
              <a:t>9/14/21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4E624-12C0-CF42-87CD-9AD17DEA3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27EB2-0D1A-B241-919C-5B9555656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20ADE-4DF8-A344-AA52-1604649DB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54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FB748-F2CD-E94E-B43A-522C36976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9A8970-226B-E949-A9E5-A0EBE8071D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6762A-3FE4-4248-864C-8D34DB2CD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EF712-4A8F-E04B-99D0-8AAD0B15F2AE}" type="datetimeFigureOut">
              <a:rPr lang="en-US" smtClean="0"/>
              <a:t>9/14/21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46A12-EC47-494E-9275-105257E35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DD2BB2-773E-1C45-8341-57F9AC52C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20ADE-4DF8-A344-AA52-1604649DB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7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8B95CD-5FA5-7B4E-8CC5-6D27157A70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CAA0A3-102A-424F-8748-FFF546D622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1AE51-91C3-5041-8B96-B8B50F39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EF712-4A8F-E04B-99D0-8AAD0B15F2AE}" type="datetimeFigureOut">
              <a:rPr lang="en-US" smtClean="0"/>
              <a:t>9/14/21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EAC4C-6EDF-EF4C-8B41-018798447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7990D7-38AA-7D41-AD50-239B8B4B3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20ADE-4DF8-A344-AA52-1604649DB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09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08055047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9A245-C64B-734D-A309-358BB9B7C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3BA72-E9A8-F94D-B2AE-8C9805FFBC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5B271-CCFE-214F-9BAA-67EBA6B75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EF712-4A8F-E04B-99D0-8AAD0B15F2AE}" type="datetimeFigureOut">
              <a:rPr lang="en-US" smtClean="0"/>
              <a:t>9/14/21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8E7A6-4FE9-CB4E-A31D-3BE4E645D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54C02-5127-A941-92F8-FC3472FCC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20ADE-4DF8-A344-AA52-1604649DB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18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2315E-0EC5-DD4A-B9B6-90FAB9C61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496023-36B0-124A-AFD8-555A72D039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135F9-1BA7-324D-93A5-022BCD1B0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EF712-4A8F-E04B-99D0-8AAD0B15F2AE}" type="datetimeFigureOut">
              <a:rPr lang="en-US" smtClean="0"/>
              <a:t>9/14/21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AF420-6FCF-D04A-AC12-E4B3BBB4A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915E1-9751-AC4E-95E8-6D56FE86F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20ADE-4DF8-A344-AA52-1604649DB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924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D89F0-FE47-FB40-BFB4-8CE4274BF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19F74-0399-8E45-9755-7BB2046615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2FFE8A-510D-0D4A-BE07-92E4943CD0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4A022D-90A6-C545-9758-38ADA5E3B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EF712-4A8F-E04B-99D0-8AAD0B15F2AE}" type="datetimeFigureOut">
              <a:rPr lang="en-US" smtClean="0"/>
              <a:t>9/14/21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D9DB06-9F55-D34E-9C17-91433EAAD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440545-1549-8649-8FB9-0110B786A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20ADE-4DF8-A344-AA52-1604649DB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52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DEB7C-F878-C844-B3E0-AAAF1A896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CCCAD3-97DB-2145-9902-CB84FC82AE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E48416-E774-0A4F-8F58-81DF1D9717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F6545A-FC4E-A04D-8FA7-E9EFC595D6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18F5B9-2D15-E544-8847-2FA0DCD01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B63610-6D24-7942-A0A2-B233E6F6D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EF712-4A8F-E04B-99D0-8AAD0B15F2AE}" type="datetimeFigureOut">
              <a:rPr lang="en-US" smtClean="0"/>
              <a:t>9/14/21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4082A0-7F95-A943-90E8-AB2EF61A5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DA75D8-A5B4-8A4A-A8F7-A0592085A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20ADE-4DF8-A344-AA52-1604649DB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10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A1B19-F222-3E48-9028-0D014D6F0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DDB995-0586-2846-8284-B16621718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EF712-4A8F-E04B-99D0-8AAD0B15F2AE}" type="datetimeFigureOut">
              <a:rPr lang="en-US" smtClean="0"/>
              <a:t>9/14/21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60773F-9949-804E-9DC4-BC50A0762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74BF3C-5951-CD4E-A5C8-EEC4A3EC6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20ADE-4DF8-A344-AA52-1604649DB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61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F4C12C-7DCE-6542-BB02-3981033D4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EF712-4A8F-E04B-99D0-8AAD0B15F2AE}" type="datetimeFigureOut">
              <a:rPr lang="en-US" smtClean="0"/>
              <a:t>9/14/21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84597C-679B-CB49-9279-8ABAA6148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1A7AB-1E78-DD4E-A650-888947536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20ADE-4DF8-A344-AA52-1604649DB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10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7F38B-E1D2-6840-A686-535774766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D5E5D-5207-0144-9CAC-1E92FC6F3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81611B-70A3-E647-83E5-E13897EE4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7DB638-AACB-8840-BCD8-DF2E32738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EF712-4A8F-E04B-99D0-8AAD0B15F2AE}" type="datetimeFigureOut">
              <a:rPr lang="en-US" smtClean="0"/>
              <a:t>9/14/21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F3502-F981-C248-84E6-8BDE2D994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569B4-0543-BA4D-88E8-E91361647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20ADE-4DF8-A344-AA52-1604649DB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16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08491-EC39-7046-8138-06F56E91A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5C5900-DD7E-AE45-BDBC-5A341B2936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F0CF23-8219-9349-A90C-D12982A45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7363F0-C6B7-6C40-9D65-45DD92237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EF712-4A8F-E04B-99D0-8AAD0B15F2AE}" type="datetimeFigureOut">
              <a:rPr lang="en-US" smtClean="0"/>
              <a:t>9/14/21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76BD0F-AAD8-B143-A131-6169C8E8B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AA973E-4961-F046-B4CC-31FDFD6E5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20ADE-4DF8-A344-AA52-1604649DB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170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C65761-E1E5-4748-9006-F29E63697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07CBB-079D-6C44-87A4-8A7C81D9B9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A642DA-6CD3-F143-B085-03B7165F6C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EF712-4A8F-E04B-99D0-8AAD0B15F2AE}" type="datetimeFigureOut">
              <a:rPr lang="en-US" smtClean="0"/>
              <a:t>9/14/21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E0E9B-F521-4447-A3E1-C78FF8A4E9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EE75A-4E37-3D42-A66C-C2BBF0A999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20ADE-4DF8-A344-AA52-1604649DB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47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(null)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(null)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(null)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(null)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(null)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5.(null)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(null)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AA535-181C-8B47-B0BC-9CB1C082C8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Quantum Sensors for Rare Event Searches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3F61BE-2DEA-6748-9475-2D7E2BD307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Matt Pyle</a:t>
            </a:r>
          </a:p>
          <a:p>
            <a:r>
              <a:rPr lang="en-US" dirty="0"/>
              <a:t>9/14/21</a:t>
            </a:r>
          </a:p>
          <a:p>
            <a:r>
              <a:rPr lang="en-US" dirty="0"/>
              <a:t>QIS Collaboration Meeting 2021</a:t>
            </a:r>
          </a:p>
        </p:txBody>
      </p:sp>
    </p:spTree>
    <p:extLst>
      <p:ext uri="{BB962C8B-B14F-4D97-AF65-F5344CB8AC3E}">
        <p14:creationId xmlns:p14="http://schemas.microsoft.com/office/powerpoint/2010/main" val="3455902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729A12-5C3C-9240-911B-CFBE95ECA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16637"/>
          </a:xfrm>
        </p:spPr>
        <p:txBody>
          <a:bodyPr>
            <a:normAutofit fontScale="90000"/>
          </a:bodyPr>
          <a:lstStyle/>
          <a:p>
            <a:r>
              <a:rPr lang="en-US" dirty="0"/>
              <a:t>Everything Else Easier: Detector Size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60A552-4E4E-D04A-83E4-745F21E8E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F2E089-B47D-1740-8E2C-AC27E127D84C}"/>
              </a:ext>
            </a:extLst>
          </p:cNvPr>
          <p:cNvSpPr txBox="1"/>
          <p:nvPr/>
        </p:nvSpPr>
        <p:spPr>
          <a:xfrm>
            <a:off x="356461" y="3405791"/>
            <a:ext cx="5838394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0000"/>
                </a:solidFill>
              </a:rPr>
              <a:t>Interaction Rate scales with 1/M</a:t>
            </a:r>
            <a:r>
              <a:rPr lang="en-US" sz="4400" baseline="-25000" dirty="0">
                <a:solidFill>
                  <a:srgbClr val="FF0000"/>
                </a:solidFill>
              </a:rPr>
              <a:t>DM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0000"/>
                </a:solidFill>
              </a:rPr>
              <a:t>Light mass dark matter searches are tabletop!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200B58-4EDD-0D4F-962F-91EC8DC9E6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07" r="7889"/>
          <a:stretch/>
        </p:blipFill>
        <p:spPr>
          <a:xfrm>
            <a:off x="5585638" y="865850"/>
            <a:ext cx="5976098" cy="362828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909A087-2E00-EA47-BDA7-E67E4A95F38D}"/>
              </a:ext>
            </a:extLst>
          </p:cNvPr>
          <p:cNvSpPr/>
          <p:nvPr/>
        </p:nvSpPr>
        <p:spPr>
          <a:xfrm>
            <a:off x="1807438" y="2679990"/>
            <a:ext cx="1490114" cy="5243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D8B0DAC-9136-5244-A361-679FEEAFF60E}"/>
              </a:ext>
            </a:extLst>
          </p:cNvPr>
          <p:cNvCxnSpPr>
            <a:cxnSpLocks/>
          </p:cNvCxnSpPr>
          <p:nvPr/>
        </p:nvCxnSpPr>
        <p:spPr>
          <a:xfrm flipH="1">
            <a:off x="6194855" y="2295216"/>
            <a:ext cx="2137719" cy="0"/>
          </a:xfrm>
          <a:prstGeom prst="straightConnector1">
            <a:avLst/>
          </a:prstGeom>
          <a:ln w="63500" cmpd="sng"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3FBAA50-1919-FB4D-9B21-751D7D4C3A0B}"/>
              </a:ext>
            </a:extLst>
          </p:cNvPr>
          <p:cNvSpPr/>
          <p:nvPr/>
        </p:nvSpPr>
        <p:spPr>
          <a:xfrm>
            <a:off x="11418633" y="962247"/>
            <a:ext cx="292124" cy="29278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AC991AAD-E230-6844-9386-76FE3F90938A}"/>
              </a:ext>
            </a:extLst>
          </p:cNvPr>
          <p:cNvSpPr txBox="1">
            <a:spLocks/>
          </p:cNvSpPr>
          <p:nvPr/>
        </p:nvSpPr>
        <p:spPr>
          <a:xfrm>
            <a:off x="5882053" y="4559154"/>
            <a:ext cx="5536580" cy="1952474"/>
          </a:xfrm>
          <a:prstGeom prst="rect">
            <a:avLst/>
          </a:prstGeom>
          <a:noFill/>
          <a:ln w="25400" cap="flat" cmpd="sng" algn="ctr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</a:rPr>
              <a:t>LZ needs 10 tons to get to 10</a:t>
            </a:r>
            <a:r>
              <a:rPr lang="en-US" sz="2400" baseline="30000" dirty="0">
                <a:solidFill>
                  <a:schemeClr val="tx1"/>
                </a:solidFill>
              </a:rPr>
              <a:t>-47 </a:t>
            </a:r>
            <a:r>
              <a:rPr lang="en-US" sz="2400" dirty="0">
                <a:solidFill>
                  <a:schemeClr val="tx1"/>
                </a:solidFill>
              </a:rPr>
              <a:t>cm</a:t>
            </a:r>
            <a:r>
              <a:rPr lang="en-US" sz="2400" baseline="30000" dirty="0">
                <a:solidFill>
                  <a:schemeClr val="tx1"/>
                </a:solidFill>
              </a:rPr>
              <a:t>2</a:t>
            </a:r>
            <a:r>
              <a:rPr lang="en-US" sz="2400" dirty="0">
                <a:solidFill>
                  <a:schemeClr val="tx1"/>
                </a:solidFill>
              </a:rPr>
              <a:t> at 100GeV, Light Mass DM searches only needs 1kg to reach the same level at 10MeV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8EF1FD-9700-C64C-89E9-C9F042B30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43" y="1367669"/>
            <a:ext cx="4754432" cy="181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965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RdEr_DMBkgGnd_G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5" r="8750"/>
          <a:stretch/>
        </p:blipFill>
        <p:spPr>
          <a:xfrm>
            <a:off x="2235200" y="823794"/>
            <a:ext cx="7315200" cy="53712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54435" y="4368989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8</a:t>
            </a:r>
            <a:r>
              <a:rPr lang="en-US" dirty="0"/>
              <a:t>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85260" y="1128594"/>
            <a:ext cx="4496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18760" y="1693804"/>
            <a:ext cx="538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aseline="30000" dirty="0"/>
              <a:t>7</a:t>
            </a:r>
            <a:r>
              <a:rPr lang="en-US" sz="2000" dirty="0"/>
              <a:t>Be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0" y="6307316"/>
            <a:ext cx="91788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Smaller DM masses have less overlap with flat backgrounds!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12560" y="3475463"/>
            <a:ext cx="53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4000" y="-1372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Everything Else Easier: Flat Radiogenic Backgrounds</a:t>
            </a:r>
            <a:endParaRPr lang="en-US" sz="3200" strike="sngStrike" dirty="0"/>
          </a:p>
        </p:txBody>
      </p:sp>
      <p:sp>
        <p:nvSpPr>
          <p:cNvPr id="14" name="TextBox 13"/>
          <p:cNvSpPr txBox="1"/>
          <p:nvPr/>
        </p:nvSpPr>
        <p:spPr>
          <a:xfrm>
            <a:off x="3374000" y="4782255"/>
            <a:ext cx="1393330" cy="40011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/>
              <a:t>σ</a:t>
            </a:r>
            <a:r>
              <a:rPr lang="en-US" sz="2000" dirty="0"/>
              <a:t>=10</a:t>
            </a:r>
            <a:r>
              <a:rPr lang="en-US" sz="2000" baseline="30000" dirty="0"/>
              <a:t>-43</a:t>
            </a:r>
            <a:r>
              <a:rPr lang="en-US" sz="2000" dirty="0"/>
              <a:t>cm</a:t>
            </a:r>
            <a:r>
              <a:rPr lang="en-US" sz="2000" baseline="30000" dirty="0"/>
              <a:t>2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2314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, schematic&#10;&#10;Description automatically generated">
            <a:extLst>
              <a:ext uri="{FF2B5EF4-FFF2-40B4-BE49-F238E27FC236}">
                <a16:creationId xmlns:a16="http://schemas.microsoft.com/office/drawing/2014/main" id="{D4CF451E-A706-A44F-AE10-3EF568045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298" y="3429000"/>
            <a:ext cx="7467077" cy="3180279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18244BE0-4E19-6E4A-A326-428ADE00A088}"/>
              </a:ext>
            </a:extLst>
          </p:cNvPr>
          <p:cNvSpPr/>
          <p:nvPr/>
        </p:nvSpPr>
        <p:spPr>
          <a:xfrm>
            <a:off x="2030438" y="1243014"/>
            <a:ext cx="7894612" cy="1075809"/>
          </a:xfrm>
          <a:prstGeom prst="rect">
            <a:avLst/>
          </a:prstGeom>
          <a:solidFill>
            <a:srgbClr val="0070C0">
              <a:alpha val="1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25" y="40179"/>
            <a:ext cx="12192000" cy="904240"/>
          </a:xfrm>
        </p:spPr>
        <p:txBody>
          <a:bodyPr>
            <a:normAutofit fontScale="90000"/>
          </a:bodyPr>
          <a:lstStyle/>
          <a:p>
            <a:r>
              <a:rPr lang="en-US" dirty="0"/>
              <a:t>Ultralight DM: Minimal Radiogenic Background Overlap with Signal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B1A4D3-8252-3849-922A-5665F74DA65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AECC0E2-33AF-F647-AAE1-3A74A0077AE9}"/>
              </a:ext>
            </a:extLst>
          </p:cNvPr>
          <p:cNvGrpSpPr/>
          <p:nvPr/>
        </p:nvGrpSpPr>
        <p:grpSpPr>
          <a:xfrm>
            <a:off x="1524000" y="885998"/>
            <a:ext cx="8745704" cy="1463570"/>
            <a:chOff x="0" y="885998"/>
            <a:chExt cx="8745704" cy="1463570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E1A03CA-D418-724B-8BFB-CA02E0390A6E}"/>
                </a:ext>
              </a:extLst>
            </p:cNvPr>
            <p:cNvSpPr txBox="1"/>
            <p:nvPr/>
          </p:nvSpPr>
          <p:spPr>
            <a:xfrm>
              <a:off x="0" y="916322"/>
              <a:ext cx="1259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</a:t>
              </a:r>
              <a:r>
                <a:rPr lang="en-US" baseline="30000" dirty="0"/>
                <a:t>-22 </a:t>
              </a:r>
              <a:r>
                <a:rPr lang="en-US" dirty="0" err="1"/>
                <a:t>eV</a:t>
              </a:r>
              <a:endParaRPr lang="en-US" dirty="0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FE7BA24C-EE9B-5E42-B0D7-0763FC2B62FF}"/>
                </a:ext>
              </a:extLst>
            </p:cNvPr>
            <p:cNvSpPr txBox="1"/>
            <p:nvPr/>
          </p:nvSpPr>
          <p:spPr>
            <a:xfrm>
              <a:off x="4432078" y="885998"/>
              <a:ext cx="1259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keV</a:t>
              </a:r>
              <a:endParaRPr lang="en-US" dirty="0"/>
            </a:p>
          </p:txBody>
        </p: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44126AD5-84B8-F141-8A37-82FD15EB7B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55625" y="1315329"/>
              <a:ext cx="0" cy="54160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BB680C0A-6C95-A749-9DEB-0F5CDADDCB0A}"/>
                </a:ext>
              </a:extLst>
            </p:cNvPr>
            <p:cNvCxnSpPr/>
            <p:nvPr/>
          </p:nvCxnSpPr>
          <p:spPr>
            <a:xfrm>
              <a:off x="505944" y="1516138"/>
              <a:ext cx="8239760" cy="0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69A6D7D8-3D9B-E746-91A8-428057FFEDD8}"/>
                </a:ext>
              </a:extLst>
            </p:cNvPr>
            <p:cNvSpPr txBox="1"/>
            <p:nvPr/>
          </p:nvSpPr>
          <p:spPr>
            <a:xfrm>
              <a:off x="7330387" y="924738"/>
              <a:ext cx="1259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</a:t>
              </a:r>
              <a:r>
                <a:rPr lang="en-US" baseline="30000" dirty="0"/>
                <a:t>19 </a:t>
              </a:r>
              <a:r>
                <a:rPr lang="en-US" dirty="0" err="1"/>
                <a:t>GeV</a:t>
              </a:r>
              <a:endParaRPr lang="en-US" dirty="0"/>
            </a:p>
          </p:txBody>
        </p: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E3421550-8131-F941-8E88-64AC790FEC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88804" y="1246203"/>
              <a:ext cx="1" cy="540394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412EE523-BFA3-1943-A703-4EA617572C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6265" y="1322363"/>
              <a:ext cx="0" cy="548641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50B46E05-EB0A-3341-A895-0EE670FD12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31914" y="1312984"/>
              <a:ext cx="0" cy="54160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0230C211-6E58-3346-BECE-CC1CEC5570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9742" y="1310640"/>
              <a:ext cx="0" cy="54160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149BD082-AD72-C64B-96EE-7066BD5692B4}"/>
                </a:ext>
              </a:extLst>
            </p:cNvPr>
            <p:cNvSpPr txBox="1"/>
            <p:nvPr/>
          </p:nvSpPr>
          <p:spPr>
            <a:xfrm>
              <a:off x="5287862" y="897721"/>
              <a:ext cx="1259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 GeV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0E2C6CF9-95F7-1A40-AF91-BDC35F26886C}"/>
                </a:ext>
              </a:extLst>
            </p:cNvPr>
            <p:cNvSpPr/>
            <p:nvPr/>
          </p:nvSpPr>
          <p:spPr>
            <a:xfrm>
              <a:off x="5664200" y="1350499"/>
              <a:ext cx="370840" cy="928468"/>
            </a:xfrm>
            <a:prstGeom prst="rect">
              <a:avLst/>
            </a:prstGeom>
            <a:solidFill>
              <a:srgbClr val="D6295D">
                <a:alpha val="4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31BD569A-A37E-3F43-836F-7BA97B740286}"/>
                </a:ext>
              </a:extLst>
            </p:cNvPr>
            <p:cNvSpPr txBox="1"/>
            <p:nvPr/>
          </p:nvSpPr>
          <p:spPr>
            <a:xfrm rot="16200000">
              <a:off x="5287800" y="1587996"/>
              <a:ext cx="11538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WIMPS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D654E60-07EE-4940-9156-03603234BB2B}"/>
              </a:ext>
            </a:extLst>
          </p:cNvPr>
          <p:cNvSpPr txBox="1"/>
          <p:nvPr/>
        </p:nvSpPr>
        <p:spPr>
          <a:xfrm>
            <a:off x="2086708" y="1814734"/>
            <a:ext cx="4557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Dark Sectors: DM + New Mediators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3B8EBC-20D5-5B46-9510-0F08E27926C0}"/>
              </a:ext>
            </a:extLst>
          </p:cNvPr>
          <p:cNvSpPr txBox="1"/>
          <p:nvPr/>
        </p:nvSpPr>
        <p:spPr>
          <a:xfrm>
            <a:off x="5202788" y="2928159"/>
            <a:ext cx="1259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1meV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C71FD45-52A1-D748-8DBB-0E5F86E5D845}"/>
              </a:ext>
            </a:extLst>
          </p:cNvPr>
          <p:cNvSpPr/>
          <p:nvPr/>
        </p:nvSpPr>
        <p:spPr>
          <a:xfrm>
            <a:off x="2008518" y="2338251"/>
            <a:ext cx="3445225" cy="632324"/>
          </a:xfrm>
          <a:prstGeom prst="rect">
            <a:avLst/>
          </a:prstGeom>
          <a:solidFill>
            <a:srgbClr val="00B050">
              <a:alpha val="1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D1C99D-789C-874E-BE71-5296EAE032D7}"/>
              </a:ext>
            </a:extLst>
          </p:cNvPr>
          <p:cNvSpPr txBox="1"/>
          <p:nvPr/>
        </p:nvSpPr>
        <p:spPr>
          <a:xfrm>
            <a:off x="83625" y="2990003"/>
            <a:ext cx="529391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Experiments: DMRADIO, HAYSTAC, ADMX, ABRACADABRA, CASPER, … very vibrant scientific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Heavy use of quantum sensing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But … minimal overlap with radiogenic backgrounds -&gt; no planning for underground running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Unless your quantum sensor itself needs a low background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99248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D13CB-4075-4B4C-A2C3-B68C21FE7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3176041"/>
            <a:ext cx="12115800" cy="1325563"/>
          </a:xfrm>
        </p:spPr>
        <p:txBody>
          <a:bodyPr/>
          <a:lstStyle/>
          <a:p>
            <a:pPr algn="ctr"/>
            <a:r>
              <a:rPr lang="en-US" dirty="0"/>
              <a:t>SURF+ Quantum Sensing Sweet Spot: </a:t>
            </a:r>
            <a:br>
              <a:rPr lang="en-US" dirty="0"/>
            </a:br>
            <a:r>
              <a:rPr lang="en-US" dirty="0"/>
              <a:t>1meV &lt;M</a:t>
            </a:r>
            <a:r>
              <a:rPr lang="en-US" baseline="-25000" dirty="0"/>
              <a:t>DM</a:t>
            </a:r>
            <a:r>
              <a:rPr lang="en-US" dirty="0"/>
              <a:t>&lt; 1GeV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436F7A-22FE-EE47-AB54-A1DC14B4004D}"/>
              </a:ext>
            </a:extLst>
          </p:cNvPr>
          <p:cNvSpPr/>
          <p:nvPr/>
        </p:nvSpPr>
        <p:spPr>
          <a:xfrm>
            <a:off x="2030438" y="655185"/>
            <a:ext cx="7894612" cy="1075809"/>
          </a:xfrm>
          <a:prstGeom prst="rect">
            <a:avLst/>
          </a:prstGeom>
          <a:solidFill>
            <a:srgbClr val="0070C0">
              <a:alpha val="1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D82A8AF-1B2F-7643-B5C3-BA458DDF9558}"/>
              </a:ext>
            </a:extLst>
          </p:cNvPr>
          <p:cNvGrpSpPr/>
          <p:nvPr/>
        </p:nvGrpSpPr>
        <p:grpSpPr>
          <a:xfrm>
            <a:off x="1524000" y="298169"/>
            <a:ext cx="8745704" cy="1463570"/>
            <a:chOff x="0" y="885998"/>
            <a:chExt cx="8745704" cy="146357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F1F4A76-8171-164C-9663-325F942C182F}"/>
                </a:ext>
              </a:extLst>
            </p:cNvPr>
            <p:cNvSpPr txBox="1"/>
            <p:nvPr/>
          </p:nvSpPr>
          <p:spPr>
            <a:xfrm>
              <a:off x="0" y="916322"/>
              <a:ext cx="1259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</a:t>
              </a:r>
              <a:r>
                <a:rPr lang="en-US" baseline="30000" dirty="0"/>
                <a:t>-22 </a:t>
              </a:r>
              <a:r>
                <a:rPr lang="en-US" dirty="0" err="1"/>
                <a:t>eV</a:t>
              </a:r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9C2AC40-8AF4-D84F-BB96-4689F247C01C}"/>
                </a:ext>
              </a:extLst>
            </p:cNvPr>
            <p:cNvSpPr txBox="1"/>
            <p:nvPr/>
          </p:nvSpPr>
          <p:spPr>
            <a:xfrm>
              <a:off x="4432078" y="885998"/>
              <a:ext cx="1259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keV</a:t>
              </a:r>
              <a:endParaRPr lang="en-US" dirty="0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D07F0BB-C556-5A4B-99F9-A4B495628B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55625" y="1315329"/>
              <a:ext cx="0" cy="54160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6ABB16E-5BEB-2F4F-A92F-A0EF0CEC9012}"/>
                </a:ext>
              </a:extLst>
            </p:cNvPr>
            <p:cNvCxnSpPr/>
            <p:nvPr/>
          </p:nvCxnSpPr>
          <p:spPr>
            <a:xfrm>
              <a:off x="505944" y="1516138"/>
              <a:ext cx="8239760" cy="0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A724A18-CC50-FE4A-89DB-ACE2AE311EC0}"/>
                </a:ext>
              </a:extLst>
            </p:cNvPr>
            <p:cNvSpPr txBox="1"/>
            <p:nvPr/>
          </p:nvSpPr>
          <p:spPr>
            <a:xfrm>
              <a:off x="7330387" y="924738"/>
              <a:ext cx="1259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</a:t>
              </a:r>
              <a:r>
                <a:rPr lang="en-US" baseline="30000" dirty="0"/>
                <a:t>19 </a:t>
              </a:r>
              <a:r>
                <a:rPr lang="en-US" dirty="0" err="1"/>
                <a:t>GeV</a:t>
              </a:r>
              <a:endParaRPr lang="en-US" dirty="0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D0C1802-629B-A64C-8005-E82D1FA3B9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88804" y="1246203"/>
              <a:ext cx="1" cy="540394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495C0E3-9F66-6449-86F9-468AF30112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6265" y="1322363"/>
              <a:ext cx="0" cy="548641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AA82077-DC1D-E44F-8E7F-69DB6ADE93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31914" y="1312984"/>
              <a:ext cx="0" cy="54160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D5BAA0A-53D3-B642-815D-8D668EEB82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9742" y="1310640"/>
              <a:ext cx="0" cy="54160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2FFF606-8557-704F-A4F2-E7680B5EFCBA}"/>
                </a:ext>
              </a:extLst>
            </p:cNvPr>
            <p:cNvSpPr txBox="1"/>
            <p:nvPr/>
          </p:nvSpPr>
          <p:spPr>
            <a:xfrm>
              <a:off x="5287862" y="897721"/>
              <a:ext cx="1259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 GeV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0973CC-0419-CD42-BD8F-63144BC82308}"/>
                </a:ext>
              </a:extLst>
            </p:cNvPr>
            <p:cNvSpPr/>
            <p:nvPr/>
          </p:nvSpPr>
          <p:spPr>
            <a:xfrm>
              <a:off x="5664200" y="1350499"/>
              <a:ext cx="370840" cy="928468"/>
            </a:xfrm>
            <a:prstGeom prst="rect">
              <a:avLst/>
            </a:prstGeom>
            <a:solidFill>
              <a:srgbClr val="D6295D">
                <a:alpha val="4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359099-691C-1942-944E-8600E8648894}"/>
                </a:ext>
              </a:extLst>
            </p:cNvPr>
            <p:cNvSpPr txBox="1"/>
            <p:nvPr/>
          </p:nvSpPr>
          <p:spPr>
            <a:xfrm rot="16200000">
              <a:off x="5287800" y="1587996"/>
              <a:ext cx="11538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WIMPS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A58BB02-28CD-BC41-9D27-1CA4E6EBD084}"/>
              </a:ext>
            </a:extLst>
          </p:cNvPr>
          <p:cNvSpPr txBox="1"/>
          <p:nvPr/>
        </p:nvSpPr>
        <p:spPr>
          <a:xfrm>
            <a:off x="2086708" y="1226905"/>
            <a:ext cx="4557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Dark Sectors: DM + New Mediators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21C6CDB-2CA6-3C49-AF14-F41D3B15D366}"/>
              </a:ext>
            </a:extLst>
          </p:cNvPr>
          <p:cNvSpPr/>
          <p:nvPr/>
        </p:nvSpPr>
        <p:spPr>
          <a:xfrm>
            <a:off x="5717178" y="1750422"/>
            <a:ext cx="1305188" cy="605975"/>
          </a:xfrm>
          <a:prstGeom prst="rect">
            <a:avLst/>
          </a:prstGeom>
          <a:solidFill>
            <a:srgbClr val="00B050">
              <a:alpha val="1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99DC25-8A06-F14F-ADE5-FFB1AF7EFE3A}"/>
              </a:ext>
            </a:extLst>
          </p:cNvPr>
          <p:cNvSpPr txBox="1"/>
          <p:nvPr/>
        </p:nvSpPr>
        <p:spPr>
          <a:xfrm>
            <a:off x="6644302" y="2356397"/>
            <a:ext cx="1259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100MeV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01F21D-A990-B541-91F3-22F98F21D938}"/>
              </a:ext>
            </a:extLst>
          </p:cNvPr>
          <p:cNvSpPr txBox="1"/>
          <p:nvPr/>
        </p:nvSpPr>
        <p:spPr>
          <a:xfrm>
            <a:off x="5202788" y="2340330"/>
            <a:ext cx="1259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10meV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BDF200-2C61-A34F-A9C8-99E2CCD114E9}"/>
              </a:ext>
            </a:extLst>
          </p:cNvPr>
          <p:cNvSpPr txBox="1"/>
          <p:nvPr/>
        </p:nvSpPr>
        <p:spPr>
          <a:xfrm>
            <a:off x="5709830" y="1882276"/>
            <a:ext cx="1241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Talk</a:t>
            </a:r>
          </a:p>
        </p:txBody>
      </p:sp>
    </p:spTree>
    <p:extLst>
      <p:ext uri="{BB962C8B-B14F-4D97-AF65-F5344CB8AC3E}">
        <p14:creationId xmlns:p14="http://schemas.microsoft.com/office/powerpoint/2010/main" val="3124255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1AB64-F3D2-A54E-87AF-752EBEE68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056" y="1488558"/>
            <a:ext cx="10928498" cy="2603223"/>
          </a:xfrm>
        </p:spPr>
        <p:txBody>
          <a:bodyPr>
            <a:normAutofit/>
          </a:bodyPr>
          <a:lstStyle/>
          <a:p>
            <a:r>
              <a:rPr lang="en-US" sz="5400" dirty="0"/>
              <a:t>But … there seem to be lots of “Detector Backgrounds” &lt;100eV that aren’t flat</a:t>
            </a:r>
            <a:r>
              <a:rPr lang="en-US" sz="5400" dirty="0">
                <a:sym typeface="Wingdings" pitchFamily="2" charset="2"/>
              </a:rPr>
              <a:t>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236693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1E659-1745-4D42-AD87-2862647B7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967" y="39134"/>
            <a:ext cx="10515600" cy="1325563"/>
          </a:xfrm>
        </p:spPr>
        <p:txBody>
          <a:bodyPr/>
          <a:lstStyle/>
          <a:p>
            <a:r>
              <a:rPr lang="en-US" dirty="0"/>
              <a:t>Quantum Sensors for Light Mass Dark Matter Work Program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D77541-C3BA-2C4B-91C5-EA63B2562EC4}"/>
              </a:ext>
            </a:extLst>
          </p:cNvPr>
          <p:cNvSpPr/>
          <p:nvPr/>
        </p:nvSpPr>
        <p:spPr>
          <a:xfrm>
            <a:off x="122782" y="1364697"/>
            <a:ext cx="5651203" cy="1803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1) Understand and Mitigate Background Rates in the 1meV-100eV range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9396AB-4672-A645-9D01-E40FF716320C}"/>
              </a:ext>
            </a:extLst>
          </p:cNvPr>
          <p:cNvSpPr/>
          <p:nvPr/>
        </p:nvSpPr>
        <p:spPr>
          <a:xfrm>
            <a:off x="6012852" y="1364697"/>
            <a:ext cx="6056366" cy="1325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2) Develop Ultra-Sensitive Vibration Technologies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67BBAD-12B6-2946-A240-0594A5B5F4B8}"/>
              </a:ext>
            </a:extLst>
          </p:cNvPr>
          <p:cNvSpPr/>
          <p:nvPr/>
        </p:nvSpPr>
        <p:spPr>
          <a:xfrm>
            <a:off x="6012852" y="3030621"/>
            <a:ext cx="2303834" cy="14800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2a) TES based</a:t>
            </a:r>
          </a:p>
          <a:p>
            <a:pPr algn="ctr"/>
            <a:r>
              <a:rPr lang="en-US" sz="2400" dirty="0"/>
              <a:t>(</a:t>
            </a:r>
            <a:r>
              <a:rPr lang="en-US" sz="2400" dirty="0" err="1"/>
              <a:t>SuperCDMS</a:t>
            </a:r>
            <a:r>
              <a:rPr lang="en-US" sz="2400" dirty="0"/>
              <a:t>, SPICE, </a:t>
            </a:r>
            <a:r>
              <a:rPr lang="en-US" sz="2400" dirty="0" err="1"/>
              <a:t>HeRALD</a:t>
            </a:r>
            <a:r>
              <a:rPr lang="en-US" sz="2400" dirty="0"/>
              <a:t>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A41031-9376-1449-9540-C85AD37EE7D1}"/>
              </a:ext>
            </a:extLst>
          </p:cNvPr>
          <p:cNvSpPr/>
          <p:nvPr/>
        </p:nvSpPr>
        <p:spPr>
          <a:xfrm>
            <a:off x="9765384" y="3030622"/>
            <a:ext cx="2303834" cy="14800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2b) MKID+ Quantum Sensors</a:t>
            </a:r>
          </a:p>
        </p:txBody>
      </p:sp>
    </p:spTree>
    <p:extLst>
      <p:ext uri="{BB962C8B-B14F-4D97-AF65-F5344CB8AC3E}">
        <p14:creationId xmlns:p14="http://schemas.microsoft.com/office/powerpoint/2010/main" val="1371890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1D5BD-2EF5-8547-A7ED-1FF2C1D0D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855" y="261433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1a) Stress Related Microfracture Events</a:t>
            </a:r>
          </a:p>
        </p:txBody>
      </p:sp>
    </p:spTree>
    <p:extLst>
      <p:ext uri="{BB962C8B-B14F-4D97-AF65-F5344CB8AC3E}">
        <p14:creationId xmlns:p14="http://schemas.microsoft.com/office/powerpoint/2010/main" val="1113441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45C7A36-F3F2-B94C-B3C1-96921B0FB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705" y="602816"/>
            <a:ext cx="6185909" cy="41182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115018-17E0-8445-AC19-93339743C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34"/>
            <a:ext cx="12192000" cy="907158"/>
          </a:xfrm>
        </p:spPr>
        <p:txBody>
          <a:bodyPr/>
          <a:lstStyle/>
          <a:p>
            <a:pPr algn="ctr"/>
            <a:r>
              <a:rPr lang="en-US" dirty="0"/>
              <a:t>Cryogenic Photon Detector (CPD) @SLAC</a:t>
            </a:r>
          </a:p>
        </p:txBody>
      </p:sp>
      <p:pic>
        <p:nvPicPr>
          <p:cNvPr id="5" name="Picture 4" descr="A close up of a device&#10;&#10;Description automatically generated">
            <a:extLst>
              <a:ext uri="{FF2B5EF4-FFF2-40B4-BE49-F238E27FC236}">
                <a16:creationId xmlns:a16="http://schemas.microsoft.com/office/drawing/2014/main" id="{EBE9B848-AE7B-2C4B-AEFA-445CB6D8FF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53"/>
          <a:stretch/>
        </p:blipFill>
        <p:spPr>
          <a:xfrm>
            <a:off x="0" y="905023"/>
            <a:ext cx="4971472" cy="45202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B0041E-628A-534D-AD4C-0B1D4AA5FBDC}"/>
              </a:ext>
            </a:extLst>
          </p:cNvPr>
          <p:cNvSpPr txBox="1"/>
          <p:nvPr/>
        </p:nvSpPr>
        <p:spPr>
          <a:xfrm>
            <a:off x="6411310" y="856593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7022EA-C790-D345-AE6A-3FD8361635DD}"/>
              </a:ext>
            </a:extLst>
          </p:cNvPr>
          <p:cNvSpPr txBox="1"/>
          <p:nvPr/>
        </p:nvSpPr>
        <p:spPr>
          <a:xfrm>
            <a:off x="5725969" y="4721106"/>
            <a:ext cx="6185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11g 4.5cm</a:t>
            </a:r>
            <a:r>
              <a:rPr lang="en-US" baseline="30000" dirty="0"/>
              <a:t>3 </a:t>
            </a:r>
            <a:r>
              <a:rPr lang="en-US" dirty="0"/>
              <a:t>Si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TES based </a:t>
            </a:r>
            <a:r>
              <a:rPr lang="en-US" dirty="0" err="1"/>
              <a:t>athermal</a:t>
            </a:r>
            <a:r>
              <a:rPr lang="en-US" dirty="0"/>
              <a:t> phonon sensors (simply more mature)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sensitivity = 4eV (rms)</a:t>
            </a:r>
          </a:p>
        </p:txBody>
      </p:sp>
    </p:spTree>
    <p:extLst>
      <p:ext uri="{BB962C8B-B14F-4D97-AF65-F5344CB8AC3E}">
        <p14:creationId xmlns:p14="http://schemas.microsoft.com/office/powerpoint/2010/main" val="3002492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E6D38-D359-204A-A48B-D3C8104D1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386"/>
            <a:ext cx="10515600" cy="870608"/>
          </a:xfrm>
        </p:spPr>
        <p:txBody>
          <a:bodyPr/>
          <a:lstStyle/>
          <a:p>
            <a:r>
              <a:rPr lang="en-US" dirty="0"/>
              <a:t>Event Rate: Same @CUTE and SLAC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6C695F1F-CBC2-474E-8BF3-F6EAA1133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690"/>
            <a:ext cx="9762529" cy="64904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4A5C85-06BF-8242-9315-D72310923C2E}"/>
              </a:ext>
            </a:extLst>
          </p:cNvPr>
          <p:cNvSpPr txBox="1"/>
          <p:nvPr/>
        </p:nvSpPr>
        <p:spPr>
          <a:xfrm>
            <a:off x="4983934" y="3436412"/>
            <a:ext cx="7074715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1-5keV:  1000 </a:t>
            </a:r>
            <a:r>
              <a:rPr lang="en-US" sz="2400" dirty="0" err="1"/>
              <a:t>dru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x100 larger than CUTE 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x10 larger than any possible Radon contamination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17288A-9441-964E-A50F-F30096E689BE}"/>
              </a:ext>
            </a:extLst>
          </p:cNvPr>
          <p:cNvSpPr txBox="1"/>
          <p:nvPr/>
        </p:nvSpPr>
        <p:spPr>
          <a:xfrm>
            <a:off x="1513489" y="1008994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</a:t>
            </a:r>
          </a:p>
        </p:txBody>
      </p:sp>
    </p:spTree>
    <p:extLst>
      <p:ext uri="{BB962C8B-B14F-4D97-AF65-F5344CB8AC3E}">
        <p14:creationId xmlns:p14="http://schemas.microsoft.com/office/powerpoint/2010/main" val="2799288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71743-ECC1-FC4B-A35B-9EBAEA25A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57275"/>
          </a:xfrm>
        </p:spPr>
        <p:txBody>
          <a:bodyPr/>
          <a:lstStyle/>
          <a:p>
            <a:r>
              <a:rPr lang="en-US" dirty="0"/>
              <a:t>Rate Variation with time since cooldown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3600DA79-0F88-2B4C-BAD3-19E006756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0301"/>
            <a:ext cx="12109188" cy="56476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852891-FA29-B94A-B840-39CD6D9EF10D}"/>
              </a:ext>
            </a:extLst>
          </p:cNvPr>
          <p:cNvSpPr txBox="1"/>
          <p:nvPr/>
        </p:nvSpPr>
        <p:spPr>
          <a:xfrm>
            <a:off x="1767360" y="4952747"/>
            <a:ext cx="977299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EDELWEISS (but similar qualitative behavior seen by CPD and CRESST)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8361A3-FE0C-C942-A871-453D36652792}"/>
              </a:ext>
            </a:extLst>
          </p:cNvPr>
          <p:cNvSpPr txBox="1"/>
          <p:nvPr/>
        </p:nvSpPr>
        <p:spPr>
          <a:xfrm>
            <a:off x="9417693" y="1573585"/>
            <a:ext cx="193610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From J. </a:t>
            </a:r>
            <a:r>
              <a:rPr lang="en-US" sz="2400" dirty="0" err="1"/>
              <a:t>Billard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53143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0"/>
            <a:ext cx="9143999" cy="904240"/>
          </a:xfrm>
        </p:spPr>
        <p:txBody>
          <a:bodyPr/>
          <a:lstStyle/>
          <a:p>
            <a:r>
              <a:rPr lang="en-US" dirty="0"/>
              <a:t>10 Years Ago:  A  Focus on WIMPs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B1A4D3-8252-3849-922A-5665F74DA65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29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304" y="2880028"/>
            <a:ext cx="3895344" cy="397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6443288" y="3058992"/>
            <a:ext cx="3860800" cy="3516890"/>
          </a:xfrm>
        </p:spPr>
        <p:txBody>
          <a:bodyPr>
            <a:normAutofit/>
          </a:bodyPr>
          <a:lstStyle/>
          <a:p>
            <a:r>
              <a:rPr lang="en-US" dirty="0"/>
              <a:t>Relic DM density suggests weak-scale cross sections</a:t>
            </a:r>
          </a:p>
          <a:p>
            <a:r>
              <a:rPr lang="en-US" dirty="0"/>
              <a:t>New physics (and particles) at the weak scale could solve the hierarchy problem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0CA03C9-D673-C74E-9C45-9AC089FE3E65}"/>
              </a:ext>
            </a:extLst>
          </p:cNvPr>
          <p:cNvGrpSpPr/>
          <p:nvPr/>
        </p:nvGrpSpPr>
        <p:grpSpPr>
          <a:xfrm>
            <a:off x="1524000" y="885998"/>
            <a:ext cx="8745704" cy="1519840"/>
            <a:chOff x="0" y="885998"/>
            <a:chExt cx="8745704" cy="1519840"/>
          </a:xfrm>
        </p:grpSpPr>
        <p:sp>
          <p:nvSpPr>
            <p:cNvPr id="79" name="TextBox 78"/>
            <p:cNvSpPr txBox="1"/>
            <p:nvPr/>
          </p:nvSpPr>
          <p:spPr>
            <a:xfrm>
              <a:off x="0" y="1033298"/>
              <a:ext cx="1259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</a:t>
              </a:r>
              <a:r>
                <a:rPr lang="en-US" baseline="30000" dirty="0"/>
                <a:t>-22 </a:t>
              </a:r>
              <a:r>
                <a:rPr lang="en-US" dirty="0" err="1"/>
                <a:t>eV</a:t>
              </a:r>
              <a:endParaRPr lang="en-US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432078" y="885998"/>
              <a:ext cx="1259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keV</a:t>
              </a:r>
              <a:endParaRPr lang="en-US" dirty="0"/>
            </a:p>
          </p:txBody>
        </p:sp>
        <p:cxnSp>
          <p:nvCxnSpPr>
            <p:cNvPr id="86" name="Straight Arrow Connector 85"/>
            <p:cNvCxnSpPr>
              <a:cxnSpLocks/>
            </p:cNvCxnSpPr>
            <p:nvPr/>
          </p:nvCxnSpPr>
          <p:spPr>
            <a:xfrm flipV="1">
              <a:off x="4655625" y="1315329"/>
              <a:ext cx="0" cy="54160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>
              <a:off x="505944" y="1516138"/>
              <a:ext cx="8239760" cy="0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>
              <a:off x="7330387" y="924738"/>
              <a:ext cx="1259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</a:t>
              </a:r>
              <a:r>
                <a:rPr lang="en-US" baseline="30000" dirty="0"/>
                <a:t>19 </a:t>
              </a:r>
              <a:r>
                <a:rPr lang="en-US" dirty="0" err="1"/>
                <a:t>GeV</a:t>
              </a:r>
              <a:endParaRPr lang="en-US" dirty="0"/>
            </a:p>
          </p:txBody>
        </p:sp>
        <p:cxnSp>
          <p:nvCxnSpPr>
            <p:cNvPr id="92" name="Straight Arrow Connector 91"/>
            <p:cNvCxnSpPr>
              <a:cxnSpLocks/>
            </p:cNvCxnSpPr>
            <p:nvPr/>
          </p:nvCxnSpPr>
          <p:spPr>
            <a:xfrm flipV="1">
              <a:off x="7888804" y="1246203"/>
              <a:ext cx="1" cy="540394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>
              <a:cxnSpLocks/>
            </p:cNvCxnSpPr>
            <p:nvPr/>
          </p:nvCxnSpPr>
          <p:spPr>
            <a:xfrm flipV="1">
              <a:off x="526265" y="1322363"/>
              <a:ext cx="0" cy="548641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5A3D60F-3BA4-054B-8969-62CDD4F145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31914" y="1312984"/>
              <a:ext cx="0" cy="54160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40108FAA-500F-BF46-B350-675E154FC1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9742" y="1310640"/>
              <a:ext cx="0" cy="54160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B882C9D-ECEC-2944-B1F0-B8E365585814}"/>
                </a:ext>
              </a:extLst>
            </p:cNvPr>
            <p:cNvSpPr txBox="1"/>
            <p:nvPr/>
          </p:nvSpPr>
          <p:spPr>
            <a:xfrm>
              <a:off x="5287862" y="897721"/>
              <a:ext cx="1259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 GeV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CA043E0-1C9A-4841-9D0F-3BA8FF731611}"/>
                </a:ext>
              </a:extLst>
            </p:cNvPr>
            <p:cNvSpPr/>
            <p:nvPr/>
          </p:nvSpPr>
          <p:spPr>
            <a:xfrm>
              <a:off x="5664200" y="1193336"/>
              <a:ext cx="370840" cy="1141901"/>
            </a:xfrm>
            <a:prstGeom prst="rect">
              <a:avLst/>
            </a:prstGeom>
            <a:solidFill>
              <a:srgbClr val="D6295D">
                <a:alpha val="4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55D4AFB-546C-9249-BA8B-ED8EC548ADC6}"/>
                </a:ext>
              </a:extLst>
            </p:cNvPr>
            <p:cNvSpPr txBox="1"/>
            <p:nvPr/>
          </p:nvSpPr>
          <p:spPr>
            <a:xfrm rot="16200000">
              <a:off x="5344070" y="1700536"/>
              <a:ext cx="1041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WIMPS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8877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1E70F-7B0A-F54D-B96C-76C790B61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896145"/>
          </a:xfrm>
        </p:spPr>
        <p:txBody>
          <a:bodyPr/>
          <a:lstStyle/>
          <a:p>
            <a:r>
              <a:rPr lang="en-US" dirty="0"/>
              <a:t>Low Energy Excess Facts: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9AF5B-C37D-6F4F-8CF2-6F0C77D35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724" y="914399"/>
            <a:ext cx="11479924" cy="5749159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Same above and below ground -&gt; not sourced by neutrons or gammas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Time since cooldown variation -&gt; not sourced by neutrons or gammas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E &gt; O(10 eV) -&gt; can’t be long lived electronic states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Way worse for CPD than CDMS2 Si in 1-5keV range -&gt; CPD exasperates the problem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Zero Yield:</a:t>
            </a:r>
          </a:p>
          <a:p>
            <a:pPr lvl="1"/>
            <a:r>
              <a:rPr lang="en-US" sz="2800" dirty="0"/>
              <a:t>EDELWEISS (apples to apples)</a:t>
            </a:r>
          </a:p>
          <a:p>
            <a:pPr lvl="1"/>
            <a:r>
              <a:rPr lang="en-US" sz="2800" dirty="0" err="1"/>
              <a:t>CDMSlite</a:t>
            </a:r>
            <a:r>
              <a:rPr lang="en-US" sz="2800" dirty="0"/>
              <a:t> and CPD (not apples to apples)</a:t>
            </a:r>
          </a:p>
          <a:p>
            <a:pPr marL="0" indent="0">
              <a:buNone/>
            </a:pPr>
            <a:r>
              <a:rPr lang="en-US" sz="3200" dirty="0"/>
              <a:t>Only hypothesis that fits these facts:  </a:t>
            </a:r>
            <a:r>
              <a:rPr lang="en-US" sz="3600" b="1" dirty="0">
                <a:solidFill>
                  <a:srgbClr val="FF0000"/>
                </a:solidFill>
              </a:rPr>
              <a:t>stress induced micro-fractures</a:t>
            </a:r>
            <a:endParaRPr lang="en-US" sz="3200" b="1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46510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CD1CE-BE3A-1D43-BE6C-5BC43E584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877"/>
            <a:ext cx="10515600" cy="980199"/>
          </a:xfrm>
        </p:spPr>
        <p:txBody>
          <a:bodyPr/>
          <a:lstStyle/>
          <a:p>
            <a:r>
              <a:rPr lang="en-US" dirty="0"/>
              <a:t>Solution: Minimal Stress Holding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EE7C0-A0E4-324C-997D-93A8B3204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497" y="1093075"/>
            <a:ext cx="4595648" cy="5652048"/>
          </a:xfrm>
        </p:spPr>
        <p:txBody>
          <a:bodyPr/>
          <a:lstStyle/>
          <a:p>
            <a:r>
              <a:rPr lang="en-US" dirty="0"/>
              <a:t>The smallest possible normal force is just the weight …. don’t clamp the crystal.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1D67DF3-018B-4F44-B891-7E34748E80F0}"/>
              </a:ext>
            </a:extLst>
          </p:cNvPr>
          <p:cNvGrpSpPr/>
          <p:nvPr/>
        </p:nvGrpSpPr>
        <p:grpSpPr>
          <a:xfrm>
            <a:off x="5324474" y="1093075"/>
            <a:ext cx="6029326" cy="5257800"/>
            <a:chOff x="5324474" y="1093075"/>
            <a:chExt cx="6029326" cy="5257800"/>
          </a:xfrm>
        </p:grpSpPr>
        <p:pic>
          <p:nvPicPr>
            <p:cNvPr id="5" name="Picture 4" descr="A picture containing indoor, seat&#10;&#10;Description automatically generated">
              <a:extLst>
                <a:ext uri="{FF2B5EF4-FFF2-40B4-BE49-F238E27FC236}">
                  <a16:creationId xmlns:a16="http://schemas.microsoft.com/office/drawing/2014/main" id="{DC2CEFA7-2BA1-334C-BE0C-EF89521D31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102" t="8797" r="10869"/>
            <a:stretch/>
          </p:blipFill>
          <p:spPr>
            <a:xfrm>
              <a:off x="5324474" y="1093075"/>
              <a:ext cx="6029326" cy="52578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AB3BEA3-ACA5-414B-89A9-5C17C5B95DBF}"/>
                </a:ext>
              </a:extLst>
            </p:cNvPr>
            <p:cNvSpPr txBox="1"/>
            <p:nvPr/>
          </p:nvSpPr>
          <p:spPr>
            <a:xfrm>
              <a:off x="5816491" y="1563743"/>
              <a:ext cx="11095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glued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3303297-E311-1A47-A292-038C4B2A0F72}"/>
                </a:ext>
              </a:extLst>
            </p:cNvPr>
            <p:cNvSpPr txBox="1"/>
            <p:nvPr/>
          </p:nvSpPr>
          <p:spPr>
            <a:xfrm>
              <a:off x="8491374" y="1271355"/>
              <a:ext cx="132401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resting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4649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CD1CE-BE3A-1D43-BE6C-5BC43E584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877"/>
            <a:ext cx="10515600" cy="980199"/>
          </a:xfrm>
        </p:spPr>
        <p:txBody>
          <a:bodyPr/>
          <a:lstStyle/>
          <a:p>
            <a:r>
              <a:rPr lang="en-US" dirty="0"/>
              <a:t>Initial Results: Extremely Promising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7261A3-D9C8-B54C-A063-926AFFABF65A}"/>
              </a:ext>
            </a:extLst>
          </p:cNvPr>
          <p:cNvSpPr txBox="1"/>
          <p:nvPr/>
        </p:nvSpPr>
        <p:spPr>
          <a:xfrm>
            <a:off x="139567" y="5356943"/>
            <a:ext cx="120524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</a:rPr>
              <a:t>We’ve shown that thermal stress in GE varnish produce 5Hz/cm</a:t>
            </a:r>
            <a:r>
              <a:rPr lang="en-US" sz="3200" b="1" baseline="30000" dirty="0">
                <a:solidFill>
                  <a:srgbClr val="FF0000"/>
                </a:solidFill>
              </a:rPr>
              <a:t>2</a:t>
            </a:r>
            <a:r>
              <a:rPr lang="en-US" sz="3200" b="1" dirty="0">
                <a:solidFill>
                  <a:srgbClr val="FF0000"/>
                </a:solidFill>
              </a:rPr>
              <a:t> of low energy microfractures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Big Caveat: this is for GE varnish, not </a:t>
            </a:r>
            <a:r>
              <a:rPr lang="en-US" sz="3200" dirty="0" err="1"/>
              <a:t>cirlex</a:t>
            </a:r>
            <a:r>
              <a:rPr lang="en-US" sz="3200" dirty="0"/>
              <a:t> clamps!</a:t>
            </a:r>
          </a:p>
          <a:p>
            <a:pPr lvl="1"/>
            <a:endParaRPr lang="en-US" sz="3200" dirty="0"/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F1713B90-10EB-674D-BEA8-948D74EE6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9792"/>
            <a:ext cx="11613931" cy="45071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011602-DB8E-BC4D-86A6-1DC696B6361C}"/>
              </a:ext>
            </a:extLst>
          </p:cNvPr>
          <p:cNvSpPr txBox="1"/>
          <p:nvPr/>
        </p:nvSpPr>
        <p:spPr>
          <a:xfrm>
            <a:off x="8659782" y="1008371"/>
            <a:ext cx="1048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Glued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A6B4D3-A3BF-EF41-80FD-C1CCEE716FCF}"/>
              </a:ext>
            </a:extLst>
          </p:cNvPr>
          <p:cNvSpPr txBox="1"/>
          <p:nvPr/>
        </p:nvSpPr>
        <p:spPr>
          <a:xfrm>
            <a:off x="2283864" y="1008371"/>
            <a:ext cx="1248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Resting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E83226-D010-6B4D-B003-8595266A7DF2}"/>
              </a:ext>
            </a:extLst>
          </p:cNvPr>
          <p:cNvSpPr txBox="1"/>
          <p:nvPr/>
        </p:nvSpPr>
        <p:spPr>
          <a:xfrm>
            <a:off x="1018498" y="1085315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Bill</a:t>
            </a:r>
          </a:p>
        </p:txBody>
      </p:sp>
    </p:spTree>
    <p:extLst>
      <p:ext uri="{BB962C8B-B14F-4D97-AF65-F5344CB8AC3E}">
        <p14:creationId xmlns:p14="http://schemas.microsoft.com/office/powerpoint/2010/main" val="920739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30757-AA6B-884F-AC00-6AEDD761C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1523"/>
          </a:xfrm>
        </p:spPr>
        <p:txBody>
          <a:bodyPr/>
          <a:lstStyle/>
          <a:p>
            <a:r>
              <a:rPr lang="en-US" dirty="0"/>
              <a:t>Complications: Increased Vibration Susceptibility 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6B209A77-5377-A547-9EBA-BC9BFBC0E6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712" y="801523"/>
            <a:ext cx="6171172" cy="347044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094E38-BD12-FA4D-ABDB-CCBE5C066829}"/>
              </a:ext>
            </a:extLst>
          </p:cNvPr>
          <p:cNvSpPr txBox="1"/>
          <p:nvPr/>
        </p:nvSpPr>
        <p:spPr>
          <a:xfrm>
            <a:off x="6283884" y="1083349"/>
            <a:ext cx="59081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Resting support design significantly more susceptible to vibrational rubbing  than </a:t>
            </a:r>
            <a:r>
              <a:rPr lang="en-US" sz="2800" dirty="0" err="1"/>
              <a:t>cirlex</a:t>
            </a:r>
            <a:r>
              <a:rPr lang="en-US" sz="2800" dirty="0"/>
              <a:t> clamps or glue </a:t>
            </a:r>
            <a:r>
              <a:rPr lang="en-US" sz="2800" dirty="0">
                <a:sym typeface="Wingdings" pitchFamily="2" charset="2"/>
              </a:rPr>
              <a:t>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ym typeface="Wingdings" pitchFamily="2" charset="2"/>
              </a:rPr>
              <a:t>Seen at UCB and CUTE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ym typeface="Wingdings" pitchFamily="2" charset="2"/>
              </a:rPr>
              <a:t>PT off data good</a:t>
            </a:r>
          </a:p>
          <a:p>
            <a:endParaRPr lang="en-US" sz="2800" dirty="0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F6BA7125-332C-0D49-99F2-550809451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785" y="3330118"/>
            <a:ext cx="5731520" cy="3201530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DF1B81D4-B52C-2C43-855C-C2052CEF18B6}"/>
              </a:ext>
            </a:extLst>
          </p:cNvPr>
          <p:cNvSpPr/>
          <p:nvPr/>
        </p:nvSpPr>
        <p:spPr>
          <a:xfrm>
            <a:off x="8450317" y="4528886"/>
            <a:ext cx="315311" cy="523229"/>
          </a:xfrm>
          <a:custGeom>
            <a:avLst/>
            <a:gdLst>
              <a:gd name="connsiteX0" fmla="*/ 0 w 315311"/>
              <a:gd name="connsiteY0" fmla="*/ 158727 h 523229"/>
              <a:gd name="connsiteX1" fmla="*/ 10511 w 315311"/>
              <a:gd name="connsiteY1" fmla="*/ 43113 h 523229"/>
              <a:gd name="connsiteX2" fmla="*/ 42042 w 315311"/>
              <a:gd name="connsiteY2" fmla="*/ 1072 h 523229"/>
              <a:gd name="connsiteX3" fmla="*/ 105104 w 315311"/>
              <a:gd name="connsiteY3" fmla="*/ 11582 h 523229"/>
              <a:gd name="connsiteX4" fmla="*/ 168166 w 315311"/>
              <a:gd name="connsiteY4" fmla="*/ 32603 h 523229"/>
              <a:gd name="connsiteX5" fmla="*/ 220717 w 315311"/>
              <a:gd name="connsiteY5" fmla="*/ 137707 h 523229"/>
              <a:gd name="connsiteX6" fmla="*/ 231228 w 315311"/>
              <a:gd name="connsiteY6" fmla="*/ 221789 h 523229"/>
              <a:gd name="connsiteX7" fmla="*/ 283780 w 315311"/>
              <a:gd name="connsiteY7" fmla="*/ 347913 h 523229"/>
              <a:gd name="connsiteX8" fmla="*/ 304800 w 315311"/>
              <a:gd name="connsiteY8" fmla="*/ 421486 h 523229"/>
              <a:gd name="connsiteX9" fmla="*/ 315311 w 315311"/>
              <a:gd name="connsiteY9" fmla="*/ 474038 h 523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5311" h="523229">
                <a:moveTo>
                  <a:pt x="0" y="158727"/>
                </a:moveTo>
                <a:lnTo>
                  <a:pt x="10511" y="43113"/>
                </a:lnTo>
                <a:cubicBezTo>
                  <a:pt x="17518" y="16837"/>
                  <a:pt x="42042" y="1072"/>
                  <a:pt x="42042" y="1072"/>
                </a:cubicBezTo>
                <a:cubicBezTo>
                  <a:pt x="57807" y="-4183"/>
                  <a:pt x="105104" y="11582"/>
                  <a:pt x="105104" y="11582"/>
                </a:cubicBezTo>
                <a:cubicBezTo>
                  <a:pt x="126125" y="16837"/>
                  <a:pt x="148897" y="11582"/>
                  <a:pt x="168166" y="32603"/>
                </a:cubicBezTo>
                <a:cubicBezTo>
                  <a:pt x="187435" y="53624"/>
                  <a:pt x="210207" y="106176"/>
                  <a:pt x="220717" y="137707"/>
                </a:cubicBezTo>
                <a:cubicBezTo>
                  <a:pt x="231227" y="169238"/>
                  <a:pt x="220718" y="186755"/>
                  <a:pt x="231228" y="221789"/>
                </a:cubicBezTo>
                <a:cubicBezTo>
                  <a:pt x="241738" y="256823"/>
                  <a:pt x="271518" y="314630"/>
                  <a:pt x="283780" y="347913"/>
                </a:cubicBezTo>
                <a:cubicBezTo>
                  <a:pt x="296042" y="381196"/>
                  <a:pt x="304800" y="421486"/>
                  <a:pt x="304800" y="421486"/>
                </a:cubicBezTo>
                <a:cubicBezTo>
                  <a:pt x="310055" y="442507"/>
                  <a:pt x="306552" y="601914"/>
                  <a:pt x="315311" y="474038"/>
                </a:cubicBezTo>
              </a:path>
            </a:pathLst>
          </a:cu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051576A2-01AB-CA47-A134-EA093D07C72C}"/>
              </a:ext>
            </a:extLst>
          </p:cNvPr>
          <p:cNvSpPr/>
          <p:nvPr/>
        </p:nvSpPr>
        <p:spPr>
          <a:xfrm>
            <a:off x="10725613" y="4403712"/>
            <a:ext cx="436373" cy="252371"/>
          </a:xfrm>
          <a:custGeom>
            <a:avLst/>
            <a:gdLst>
              <a:gd name="connsiteX0" fmla="*/ 5449 w 436373"/>
              <a:gd name="connsiteY0" fmla="*/ 252371 h 252371"/>
              <a:gd name="connsiteX1" fmla="*/ 5449 w 436373"/>
              <a:gd name="connsiteY1" fmla="*/ 199819 h 252371"/>
              <a:gd name="connsiteX2" fmla="*/ 5449 w 436373"/>
              <a:gd name="connsiteY2" fmla="*/ 105226 h 252371"/>
              <a:gd name="connsiteX3" fmla="*/ 79021 w 436373"/>
              <a:gd name="connsiteY3" fmla="*/ 31654 h 252371"/>
              <a:gd name="connsiteX4" fmla="*/ 142084 w 436373"/>
              <a:gd name="connsiteY4" fmla="*/ 122 h 252371"/>
              <a:gd name="connsiteX5" fmla="*/ 226166 w 436373"/>
              <a:gd name="connsiteY5" fmla="*/ 21143 h 252371"/>
              <a:gd name="connsiteX6" fmla="*/ 299739 w 436373"/>
              <a:gd name="connsiteY6" fmla="*/ 31654 h 252371"/>
              <a:gd name="connsiteX7" fmla="*/ 383821 w 436373"/>
              <a:gd name="connsiteY7" fmla="*/ 73695 h 252371"/>
              <a:gd name="connsiteX8" fmla="*/ 404842 w 436373"/>
              <a:gd name="connsiteY8" fmla="*/ 115736 h 252371"/>
              <a:gd name="connsiteX9" fmla="*/ 436373 w 436373"/>
              <a:gd name="connsiteY9" fmla="*/ 136757 h 25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373" h="252371">
                <a:moveTo>
                  <a:pt x="5449" y="252371"/>
                </a:moveTo>
                <a:lnTo>
                  <a:pt x="5449" y="199819"/>
                </a:lnTo>
                <a:cubicBezTo>
                  <a:pt x="5449" y="175295"/>
                  <a:pt x="-6813" y="133254"/>
                  <a:pt x="5449" y="105226"/>
                </a:cubicBezTo>
                <a:cubicBezTo>
                  <a:pt x="17711" y="77198"/>
                  <a:pt x="79021" y="31654"/>
                  <a:pt x="79021" y="31654"/>
                </a:cubicBezTo>
                <a:cubicBezTo>
                  <a:pt x="101793" y="14137"/>
                  <a:pt x="117560" y="1874"/>
                  <a:pt x="142084" y="122"/>
                </a:cubicBezTo>
                <a:cubicBezTo>
                  <a:pt x="166608" y="-1630"/>
                  <a:pt x="199890" y="15888"/>
                  <a:pt x="226166" y="21143"/>
                </a:cubicBezTo>
                <a:cubicBezTo>
                  <a:pt x="252442" y="26398"/>
                  <a:pt x="273463" y="22895"/>
                  <a:pt x="299739" y="31654"/>
                </a:cubicBezTo>
                <a:cubicBezTo>
                  <a:pt x="326015" y="40413"/>
                  <a:pt x="383821" y="73695"/>
                  <a:pt x="383821" y="73695"/>
                </a:cubicBezTo>
                <a:cubicBezTo>
                  <a:pt x="401338" y="87709"/>
                  <a:pt x="404842" y="115736"/>
                  <a:pt x="404842" y="115736"/>
                </a:cubicBezTo>
                <a:cubicBezTo>
                  <a:pt x="413601" y="126246"/>
                  <a:pt x="425863" y="150771"/>
                  <a:pt x="436373" y="136757"/>
                </a:cubicBezTo>
              </a:path>
            </a:pathLst>
          </a:cu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B012F5F5-4753-9F4E-B6C1-A986514D4B6A}"/>
              </a:ext>
            </a:extLst>
          </p:cNvPr>
          <p:cNvSpPr/>
          <p:nvPr/>
        </p:nvSpPr>
        <p:spPr>
          <a:xfrm>
            <a:off x="10121268" y="5596835"/>
            <a:ext cx="436373" cy="252371"/>
          </a:xfrm>
          <a:custGeom>
            <a:avLst/>
            <a:gdLst>
              <a:gd name="connsiteX0" fmla="*/ 5449 w 436373"/>
              <a:gd name="connsiteY0" fmla="*/ 252371 h 252371"/>
              <a:gd name="connsiteX1" fmla="*/ 5449 w 436373"/>
              <a:gd name="connsiteY1" fmla="*/ 199819 h 252371"/>
              <a:gd name="connsiteX2" fmla="*/ 5449 w 436373"/>
              <a:gd name="connsiteY2" fmla="*/ 105226 h 252371"/>
              <a:gd name="connsiteX3" fmla="*/ 79021 w 436373"/>
              <a:gd name="connsiteY3" fmla="*/ 31654 h 252371"/>
              <a:gd name="connsiteX4" fmla="*/ 142084 w 436373"/>
              <a:gd name="connsiteY4" fmla="*/ 122 h 252371"/>
              <a:gd name="connsiteX5" fmla="*/ 226166 w 436373"/>
              <a:gd name="connsiteY5" fmla="*/ 21143 h 252371"/>
              <a:gd name="connsiteX6" fmla="*/ 299739 w 436373"/>
              <a:gd name="connsiteY6" fmla="*/ 31654 h 252371"/>
              <a:gd name="connsiteX7" fmla="*/ 383821 w 436373"/>
              <a:gd name="connsiteY7" fmla="*/ 73695 h 252371"/>
              <a:gd name="connsiteX8" fmla="*/ 404842 w 436373"/>
              <a:gd name="connsiteY8" fmla="*/ 115736 h 252371"/>
              <a:gd name="connsiteX9" fmla="*/ 436373 w 436373"/>
              <a:gd name="connsiteY9" fmla="*/ 136757 h 25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373" h="252371">
                <a:moveTo>
                  <a:pt x="5449" y="252371"/>
                </a:moveTo>
                <a:lnTo>
                  <a:pt x="5449" y="199819"/>
                </a:lnTo>
                <a:cubicBezTo>
                  <a:pt x="5449" y="175295"/>
                  <a:pt x="-6813" y="133254"/>
                  <a:pt x="5449" y="105226"/>
                </a:cubicBezTo>
                <a:cubicBezTo>
                  <a:pt x="17711" y="77198"/>
                  <a:pt x="79021" y="31654"/>
                  <a:pt x="79021" y="31654"/>
                </a:cubicBezTo>
                <a:cubicBezTo>
                  <a:pt x="101793" y="14137"/>
                  <a:pt x="117560" y="1874"/>
                  <a:pt x="142084" y="122"/>
                </a:cubicBezTo>
                <a:cubicBezTo>
                  <a:pt x="166608" y="-1630"/>
                  <a:pt x="199890" y="15888"/>
                  <a:pt x="226166" y="21143"/>
                </a:cubicBezTo>
                <a:cubicBezTo>
                  <a:pt x="252442" y="26398"/>
                  <a:pt x="273463" y="22895"/>
                  <a:pt x="299739" y="31654"/>
                </a:cubicBezTo>
                <a:cubicBezTo>
                  <a:pt x="326015" y="40413"/>
                  <a:pt x="383821" y="73695"/>
                  <a:pt x="383821" y="73695"/>
                </a:cubicBezTo>
                <a:cubicBezTo>
                  <a:pt x="401338" y="87709"/>
                  <a:pt x="404842" y="115736"/>
                  <a:pt x="404842" y="115736"/>
                </a:cubicBezTo>
                <a:cubicBezTo>
                  <a:pt x="413601" y="126246"/>
                  <a:pt x="425863" y="150771"/>
                  <a:pt x="436373" y="136757"/>
                </a:cubicBezTo>
              </a:path>
            </a:pathLst>
          </a:cu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EEDDCB-9CC5-D24D-B9C7-3772A9B4C2C3}"/>
              </a:ext>
            </a:extLst>
          </p:cNvPr>
          <p:cNvSpPr txBox="1"/>
          <p:nvPr/>
        </p:nvSpPr>
        <p:spPr>
          <a:xfrm>
            <a:off x="8341983" y="3314188"/>
            <a:ext cx="2820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1cm</a:t>
            </a:r>
            <a:r>
              <a:rPr lang="en-US" sz="2400" baseline="30000" dirty="0"/>
              <a:t>2</a:t>
            </a:r>
            <a:r>
              <a:rPr lang="en-US" sz="2400" dirty="0"/>
              <a:t> Hanging Design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1F717E-0A70-EA47-B78D-10390205017B}"/>
              </a:ext>
            </a:extLst>
          </p:cNvPr>
          <p:cNvSpPr txBox="1"/>
          <p:nvPr/>
        </p:nvSpPr>
        <p:spPr>
          <a:xfrm>
            <a:off x="10449139" y="6162316"/>
            <a:ext cx="1650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Siddhant/Roger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09C24D-D2C0-024D-82D5-356E2038A598}"/>
              </a:ext>
            </a:extLst>
          </p:cNvPr>
          <p:cNvSpPr txBox="1"/>
          <p:nvPr/>
        </p:nvSpPr>
        <p:spPr>
          <a:xfrm>
            <a:off x="766250" y="1106997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B43410-6274-9C42-BC7E-31B9183F5A36}"/>
              </a:ext>
            </a:extLst>
          </p:cNvPr>
          <p:cNvSpPr txBox="1"/>
          <p:nvPr/>
        </p:nvSpPr>
        <p:spPr>
          <a:xfrm>
            <a:off x="197091" y="4162076"/>
            <a:ext cx="71601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Option 1: Internal double mass vibration </a:t>
            </a:r>
          </a:p>
          <a:p>
            <a:r>
              <a:rPr lang="en-US" sz="2400" dirty="0"/>
              <a:t>       decoupler (Sam)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Option 2: hanging 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Idea: Nader &amp; Bernard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Google Sycamore Quantum Computer hangs from wire bonds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Least amount of infrastructure change at CUTE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187679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1E9B3-A51F-454A-9473-F7AEBF82A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304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1b) EMI and IR Noise Mitigation</a:t>
            </a:r>
          </a:p>
        </p:txBody>
      </p:sp>
    </p:spTree>
    <p:extLst>
      <p:ext uri="{BB962C8B-B14F-4D97-AF65-F5344CB8AC3E}">
        <p14:creationId xmlns:p14="http://schemas.microsoft.com/office/powerpoint/2010/main" val="38809659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 up of a map&#10;&#10;Description automatically generated">
            <a:extLst>
              <a:ext uri="{FF2B5EF4-FFF2-40B4-BE49-F238E27FC236}">
                <a16:creationId xmlns:a16="http://schemas.microsoft.com/office/drawing/2014/main" id="{A14181B2-AAA9-3744-ADE6-19348C8BD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674" y="670029"/>
            <a:ext cx="4321629" cy="38185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8D9628-72E7-FD40-BB46-713FCD0F2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106" y="1"/>
            <a:ext cx="8408894" cy="670028"/>
          </a:xfrm>
        </p:spPr>
        <p:txBody>
          <a:bodyPr>
            <a:noAutofit/>
          </a:bodyPr>
          <a:lstStyle/>
          <a:p>
            <a:r>
              <a:rPr lang="en-US" sz="3200" dirty="0"/>
              <a:t> Low Tc W Film Fabrication (TAMU)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897B4A-B078-8A43-AC3E-D0653537404D}"/>
              </a:ext>
            </a:extLst>
          </p:cNvPr>
          <p:cNvSpPr txBox="1"/>
          <p:nvPr/>
        </p:nvSpPr>
        <p:spPr>
          <a:xfrm>
            <a:off x="105103" y="794658"/>
            <a:ext cx="74097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What’s set W Tc? 2 crystal configurations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Alpha:  T</a:t>
            </a:r>
            <a:r>
              <a:rPr lang="en-US" sz="2000" baseline="-25000" dirty="0"/>
              <a:t>c</a:t>
            </a:r>
            <a:r>
              <a:rPr lang="en-US" sz="2000" dirty="0"/>
              <a:t>=15mK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Beta: T</a:t>
            </a:r>
            <a:r>
              <a:rPr lang="en-US" sz="2000" baseline="-25000" dirty="0"/>
              <a:t>c</a:t>
            </a:r>
            <a:r>
              <a:rPr lang="en-US" sz="2000" dirty="0"/>
              <a:t>~ 3K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Goal: produce a stress free, alpha phase W film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Bouziane et al: Xe plasma produces better alpha films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P. Brink found and developed work program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CRESST did too!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526895-B4AF-EF48-BF12-916D7A70B0F7}"/>
              </a:ext>
            </a:extLst>
          </p:cNvPr>
          <p:cNvSpPr txBox="1"/>
          <p:nvPr/>
        </p:nvSpPr>
        <p:spPr>
          <a:xfrm>
            <a:off x="199697" y="3718535"/>
            <a:ext cx="103574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TAMU: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Upgraded SEGI and AJA with Xenon gas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50 films made and Tc measured at LBL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Tc=28mK film produced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Future work program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Optimize for Tc, alpha, stress at the same time … we really want slightly compressed W (Xe) films @300K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Reproducible 15&lt;Tc&lt;20mK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EC00B8-5C49-7B41-A0E0-64A4B554B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3470-8471-6E41-A003-3C760F3D58D2}" type="slidenum">
              <a:rPr lang="en-US" smtClean="0"/>
              <a:t>25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84F39C-E389-6448-A2E0-39612C7E7683}"/>
              </a:ext>
            </a:extLst>
          </p:cNvPr>
          <p:cNvSpPr txBox="1"/>
          <p:nvPr/>
        </p:nvSpPr>
        <p:spPr>
          <a:xfrm>
            <a:off x="8283468" y="3469278"/>
            <a:ext cx="2625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 </a:t>
            </a:r>
            <a:r>
              <a:rPr lang="en-US" sz="1400" i="1" dirty="0"/>
              <a:t>Appl. Phys. A</a:t>
            </a:r>
            <a:r>
              <a:rPr lang="en-US" sz="1400" dirty="0"/>
              <a:t> </a:t>
            </a:r>
            <a:r>
              <a:rPr lang="en-US" sz="1400" b="1" dirty="0"/>
              <a:t>81, </a:t>
            </a:r>
            <a:r>
              <a:rPr lang="en-US" sz="1400" dirty="0"/>
              <a:t>209–215 (2005)</a:t>
            </a:r>
          </a:p>
        </p:txBody>
      </p:sp>
    </p:spTree>
    <p:extLst>
      <p:ext uri="{BB962C8B-B14F-4D97-AF65-F5344CB8AC3E}">
        <p14:creationId xmlns:p14="http://schemas.microsoft.com/office/powerpoint/2010/main" val="4226318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7502EF0-DC26-2049-BAE0-862CB6B91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76" y="2438750"/>
            <a:ext cx="5422024" cy="446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781D9-7CEA-E744-AECA-23E8294F9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98077"/>
            <a:ext cx="6678700" cy="3038686"/>
          </a:xfrm>
        </p:spPr>
        <p:txBody>
          <a:bodyPr>
            <a:normAutofit/>
          </a:bodyPr>
          <a:lstStyle/>
          <a:p>
            <a:r>
              <a:rPr lang="en-US" sz="2400" dirty="0"/>
              <a:t>25umx100umx40nm W TES at 59mK</a:t>
            </a:r>
          </a:p>
          <a:p>
            <a:pPr marL="285750" indent="-285750"/>
            <a:r>
              <a:rPr lang="en-US" sz="2400" dirty="0">
                <a:solidFill>
                  <a:srgbClr val="FF0000"/>
                </a:solidFill>
              </a:rPr>
              <a:t>Achieved Required Performance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Bias Power (P</a:t>
            </a:r>
            <a:r>
              <a:rPr lang="en-US" baseline="-25000" dirty="0"/>
              <a:t>0</a:t>
            </a:r>
            <a:r>
              <a:rPr lang="en-US" dirty="0"/>
              <a:t>): 20fW for 25x100</a:t>
            </a:r>
            <a:endParaRPr lang="en-US" dirty="0">
              <a:solidFill>
                <a:srgbClr val="FF0000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Falltime</a:t>
            </a:r>
            <a:r>
              <a:rPr lang="en-US" dirty="0"/>
              <a:t>: 70us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Estimated Resolution: 29meV </a:t>
            </a:r>
            <a:r>
              <a:rPr lang="en-US" dirty="0">
                <a:solidFill>
                  <a:srgbClr val="FF0000"/>
                </a:solidFill>
              </a:rPr>
              <a:t>(world leading)</a:t>
            </a:r>
          </a:p>
          <a:p>
            <a:endParaRPr lang="en-US" dirty="0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F1C5DDBD-FDB0-2447-B174-C05B22C85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343" y="629825"/>
            <a:ext cx="4881301" cy="36917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BF138C-5DBE-0843-BEB5-DB2DE3F86CA3}"/>
              </a:ext>
            </a:extLst>
          </p:cNvPr>
          <p:cNvSpPr txBox="1"/>
          <p:nvPr/>
        </p:nvSpPr>
        <p:spPr>
          <a:xfrm>
            <a:off x="2198916" y="5978520"/>
            <a:ext cx="909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PT off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FA7E9A-6FF1-5A4D-8A3B-4D89A932478B}"/>
              </a:ext>
            </a:extLst>
          </p:cNvPr>
          <p:cNvSpPr txBox="1"/>
          <p:nvPr/>
        </p:nvSpPr>
        <p:spPr>
          <a:xfrm>
            <a:off x="5842805" y="4661828"/>
            <a:ext cx="57668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x4 power ratio suggests ~&lt;2fW parasitic power on lines … much smaller bias powers possible now!</a:t>
            </a:r>
          </a:p>
          <a:p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5A6040-8AC9-BF4C-9E8D-72C0886979B3}"/>
              </a:ext>
            </a:extLst>
          </p:cNvPr>
          <p:cNvSpPr txBox="1"/>
          <p:nvPr/>
        </p:nvSpPr>
        <p:spPr>
          <a:xfrm>
            <a:off x="8028587" y="1032162"/>
            <a:ext cx="1395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23us </a:t>
            </a:r>
            <a:r>
              <a:rPr lang="en-US" dirty="0" err="1"/>
              <a:t>falltime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65B11E-B772-BC45-9830-BCE7CD9126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87" b="15507"/>
          <a:stretch/>
        </p:blipFill>
        <p:spPr>
          <a:xfrm rot="16200000">
            <a:off x="1147507" y="3307878"/>
            <a:ext cx="1598320" cy="113717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0A8F8EB-11B2-FE4D-B7C8-70565022F804}"/>
              </a:ext>
            </a:extLst>
          </p:cNvPr>
          <p:cNvSpPr txBox="1">
            <a:spLocks/>
          </p:cNvSpPr>
          <p:nvPr/>
        </p:nvSpPr>
        <p:spPr>
          <a:xfrm>
            <a:off x="1946667" y="135548"/>
            <a:ext cx="8469085" cy="4814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TES Characterization and EMI Mitigation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DAE62E-27E2-964A-A23E-952E8E0B2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3470-8471-6E41-A003-3C760F3D58D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0622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58169-E5E8-734B-8093-AD505F4CC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691" y="15853"/>
            <a:ext cx="8436423" cy="694864"/>
          </a:xfrm>
        </p:spPr>
        <p:txBody>
          <a:bodyPr>
            <a:noAutofit/>
          </a:bodyPr>
          <a:lstStyle/>
          <a:p>
            <a:r>
              <a:rPr lang="en-US" sz="2800" dirty="0"/>
              <a:t>EMI Mitigation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103CB-3E1B-F242-8850-ECBE4202C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6903" y="797151"/>
            <a:ext cx="6409991" cy="2555424"/>
          </a:xfrm>
        </p:spPr>
        <p:txBody>
          <a:bodyPr>
            <a:normAutofit/>
          </a:bodyPr>
          <a:lstStyle/>
          <a:p>
            <a:r>
              <a:rPr lang="en-US" sz="2400" dirty="0"/>
              <a:t>Measure EMI shielding effectiveness with 200Hz modulation of 800MHz EMI … </a:t>
            </a:r>
            <a:r>
              <a:rPr lang="en-US" sz="2400" dirty="0">
                <a:solidFill>
                  <a:srgbClr val="FF0000"/>
                </a:solidFill>
              </a:rPr>
              <a:t>still have leakage</a:t>
            </a:r>
          </a:p>
          <a:p>
            <a:r>
              <a:rPr lang="en-US" sz="2400" dirty="0"/>
              <a:t>300K: </a:t>
            </a:r>
          </a:p>
          <a:p>
            <a:pPr lvl="1"/>
            <a:r>
              <a:rPr lang="en-US" sz="2000" dirty="0"/>
              <a:t>Replace </a:t>
            </a:r>
            <a:r>
              <a:rPr lang="en-US" sz="2000" dirty="0" err="1"/>
              <a:t>o-rings</a:t>
            </a:r>
            <a:r>
              <a:rPr lang="en-US" sz="2000" dirty="0"/>
              <a:t> with Al gaskets </a:t>
            </a:r>
            <a:r>
              <a:rPr lang="en-US" sz="2000" dirty="0">
                <a:solidFill>
                  <a:srgbClr val="FF0000"/>
                </a:solidFill>
              </a:rPr>
              <a:t>-&gt; this run</a:t>
            </a:r>
          </a:p>
          <a:p>
            <a:pPr lvl="1"/>
            <a:r>
              <a:rPr lang="en-US" sz="2000" dirty="0"/>
              <a:t>Better filtering on fridge thermometry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989A7D1-508A-7E47-9992-7D8EFCEFD312}"/>
              </a:ext>
            </a:extLst>
          </p:cNvPr>
          <p:cNvGrpSpPr/>
          <p:nvPr/>
        </p:nvGrpSpPr>
        <p:grpSpPr>
          <a:xfrm>
            <a:off x="269701" y="556390"/>
            <a:ext cx="5712033" cy="3985054"/>
            <a:chOff x="4767941" y="1537380"/>
            <a:chExt cx="4245429" cy="3339419"/>
          </a:xfrm>
        </p:grpSpPr>
        <p:pic>
          <p:nvPicPr>
            <p:cNvPr id="4" name="Picture 3" descr="Chart, line chart, histogram&#10;&#10;Description automatically generated">
              <a:extLst>
                <a:ext uri="{FF2B5EF4-FFF2-40B4-BE49-F238E27FC236}">
                  <a16:creationId xmlns:a16="http://schemas.microsoft.com/office/drawing/2014/main" id="{FFF881D9-92CA-F94B-8E08-078CB56F8F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328" b="2371"/>
            <a:stretch/>
          </p:blipFill>
          <p:spPr>
            <a:xfrm>
              <a:off x="4767941" y="1537380"/>
              <a:ext cx="4245429" cy="3339419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709B711-E735-0749-B727-E5DB3FA22DB6}"/>
                </a:ext>
              </a:extLst>
            </p:cNvPr>
            <p:cNvGrpSpPr/>
            <p:nvPr/>
          </p:nvGrpSpPr>
          <p:grpSpPr>
            <a:xfrm>
              <a:off x="5453744" y="1761189"/>
              <a:ext cx="3287486" cy="2718790"/>
              <a:chOff x="5453744" y="1761189"/>
              <a:chExt cx="3287486" cy="2718790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782D71-6E1A-324D-9E5E-64947C13C9B5}"/>
                  </a:ext>
                </a:extLst>
              </p:cNvPr>
              <p:cNvSpPr txBox="1"/>
              <p:nvPr/>
            </p:nvSpPr>
            <p:spPr>
              <a:xfrm>
                <a:off x="5453744" y="3833648"/>
                <a:ext cx="3287486" cy="64633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200Hz amplitude modulation of 800MHz EMI</a:t>
                </a:r>
              </a:p>
            </p:txBody>
          </p: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DEEE8DE8-3551-274F-8BBD-3AC2CD4B97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90656" y="2081247"/>
                <a:ext cx="0" cy="662781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3C1736C3-E2B6-5B45-8652-ADC3E8D812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21927" y="1761189"/>
                <a:ext cx="0" cy="770568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8FE11EBF-5D63-6E49-BB47-9347440D3B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7822" y="1761189"/>
                <a:ext cx="0" cy="572571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D445512C-E61E-A243-BCB3-8375780838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23239" y="1761189"/>
                <a:ext cx="0" cy="651449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8A8CF63-1487-4E43-B582-5055BEAE2F6C}"/>
              </a:ext>
            </a:extLst>
          </p:cNvPr>
          <p:cNvGrpSpPr/>
          <p:nvPr/>
        </p:nvGrpSpPr>
        <p:grpSpPr>
          <a:xfrm>
            <a:off x="6570392" y="3136610"/>
            <a:ext cx="4928314" cy="3705537"/>
            <a:chOff x="5552050" y="3093421"/>
            <a:chExt cx="4928314" cy="3705537"/>
          </a:xfrm>
        </p:grpSpPr>
        <p:pic>
          <p:nvPicPr>
            <p:cNvPr id="12" name="Picture 11" descr="A picture containing indoor, table, sitting, man&#10;&#10;Description automatically generated">
              <a:extLst>
                <a:ext uri="{FF2B5EF4-FFF2-40B4-BE49-F238E27FC236}">
                  <a16:creationId xmlns:a16="http://schemas.microsoft.com/office/drawing/2014/main" id="{C6443CE9-FA9D-B848-8B95-FCAE72A3A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88188" y="3254829"/>
              <a:ext cx="2892176" cy="3544128"/>
            </a:xfrm>
            <a:prstGeom prst="rect">
              <a:avLst/>
            </a:prstGeom>
          </p:spPr>
        </p:pic>
        <p:pic>
          <p:nvPicPr>
            <p:cNvPr id="13" name="Picture 12" descr="A circuit board on a wooden surface&#10;&#10;Description automatically generated">
              <a:extLst>
                <a:ext uri="{FF2B5EF4-FFF2-40B4-BE49-F238E27FC236}">
                  <a16:creationId xmlns:a16="http://schemas.microsoft.com/office/drawing/2014/main" id="{E984D8EE-1CFE-1D48-8637-4A2AF09A6E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238" t="4568" r="42857" b="15574"/>
            <a:stretch/>
          </p:blipFill>
          <p:spPr>
            <a:xfrm rot="5400000">
              <a:off x="5895150" y="4857417"/>
              <a:ext cx="1598441" cy="228464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558C077-A9F3-7C4F-8FE1-32AFA48A61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7556" y="3439011"/>
              <a:ext cx="2790682" cy="1761507"/>
            </a:xfrm>
            <a:prstGeom prst="line">
              <a:avLst/>
            </a:prstGeom>
            <a:ln w="31750">
              <a:solidFill>
                <a:srgbClr val="FF0000"/>
              </a:solidFill>
              <a:headEnd type="none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E8722F8-24EB-8E48-ACAD-C7E835204D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36690" y="4541444"/>
              <a:ext cx="541548" cy="619584"/>
            </a:xfrm>
            <a:prstGeom prst="line">
              <a:avLst/>
            </a:prstGeom>
            <a:ln w="31750">
              <a:solidFill>
                <a:srgbClr val="FF0000"/>
              </a:solidFill>
              <a:headEnd type="none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3EEF99-2368-B34C-A79A-ADC497CD04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39495" y="3093421"/>
              <a:ext cx="0" cy="3427465"/>
            </a:xfrm>
            <a:prstGeom prst="line">
              <a:avLst/>
            </a:prstGeom>
            <a:ln w="50800">
              <a:solidFill>
                <a:srgbClr val="FF8415"/>
              </a:solidFill>
              <a:headEnd type="none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4BCF873-AC21-0946-934A-2D73CCB49C1C}"/>
                </a:ext>
              </a:extLst>
            </p:cNvPr>
            <p:cNvSpPr/>
            <p:nvPr/>
          </p:nvSpPr>
          <p:spPr>
            <a:xfrm>
              <a:off x="8378238" y="3439010"/>
              <a:ext cx="522514" cy="1016000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100000">
                  <a:schemeClr val="bg1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9AF5504-95F3-BA4A-9900-91AA5A1FBF0B}"/>
              </a:ext>
            </a:extLst>
          </p:cNvPr>
          <p:cNvSpPr txBox="1"/>
          <p:nvPr/>
        </p:nvSpPr>
        <p:spPr>
          <a:xfrm>
            <a:off x="362996" y="4621417"/>
            <a:ext cx="5733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Make the 4K thermal shields into Faraday cages with line filtering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Steal copper powder filter from Martinis, </a:t>
            </a:r>
            <a:r>
              <a:rPr lang="en-US" sz="2400" dirty="0" err="1"/>
              <a:t>Devoret</a:t>
            </a:r>
            <a:r>
              <a:rPr lang="en-US" sz="2400" dirty="0"/>
              <a:t>, Clarke (PRB 35.4682 1987)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AD10730-D876-0A45-A4B7-062BEF497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3470-8471-6E41-A003-3C760F3D58D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79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A5443-8FA5-F74C-AA41-0F254F491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1566" y="0"/>
            <a:ext cx="8746435" cy="651164"/>
          </a:xfrm>
        </p:spPr>
        <p:txBody>
          <a:bodyPr>
            <a:normAutofit fontScale="90000"/>
          </a:bodyPr>
          <a:lstStyle/>
          <a:p>
            <a:r>
              <a:rPr lang="en-US" dirty="0"/>
              <a:t>Near Term Future: decrease volume/T</a:t>
            </a:r>
            <a:r>
              <a:rPr lang="en-US" baseline="-25000" dirty="0"/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50E978-1152-C046-9D81-7C381BF86C5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24000" y="870858"/>
                <a:ext cx="9144000" cy="4658655"/>
              </a:xfrm>
            </p:spPr>
            <p:txBody>
              <a:bodyPr>
                <a:normAutofit/>
              </a:bodyPr>
              <a:lstStyle/>
              <a:p>
                <a:endParaRPr lang="en-US" dirty="0"/>
              </a:p>
              <a:p>
                <a:r>
                  <a:rPr lang="en-US" dirty="0"/>
                  <a:t> Sept ‘21: 28mK 25umx25umx40nm W TES (TAMU):</a:t>
                </a:r>
              </a:p>
              <a:p>
                <a:pPr lvl="1"/>
                <a:r>
                  <a:rPr lang="en-US" dirty="0"/>
                  <a:t>Estimated P</a:t>
                </a:r>
                <a:r>
                  <a:rPr lang="en-US" baseline="-25000" dirty="0"/>
                  <a:t>0</a:t>
                </a:r>
                <a:r>
                  <a:rPr lang="en-US" dirty="0"/>
                  <a:t> ~ 100aW </a:t>
                </a:r>
                <a:r>
                  <a:rPr lang="en-US" dirty="0">
                    <a:solidFill>
                      <a:srgbClr val="FF0000"/>
                    </a:solidFill>
                  </a:rPr>
                  <a:t>-&gt; x180 smaller than current performance</a:t>
                </a:r>
                <a:endParaRPr lang="en-US" dirty="0"/>
              </a:p>
              <a:p>
                <a:pPr lvl="1"/>
                <a:r>
                  <a:rPr lang="en-US" dirty="0"/>
                  <a:t>Estimated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US" b="0" dirty="0"/>
                  <a:t> ~ </a:t>
                </a:r>
                <a:r>
                  <a:rPr lang="en-US" dirty="0"/>
                  <a:t>1.5</a:t>
                </a:r>
                <a:r>
                  <a:rPr lang="en-US" b="0" dirty="0"/>
                  <a:t>meV </a:t>
                </a:r>
                <a:r>
                  <a:rPr lang="en-US" dirty="0">
                    <a:solidFill>
                      <a:srgbClr val="FF0000"/>
                    </a:solidFill>
                  </a:rPr>
                  <a:t>-&gt; x20 smaller than current performance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Of course, it may take us a while to achieve this performance … but we’ll have the device to do it.</a:t>
                </a:r>
                <a:endParaRPr lang="en-US" dirty="0"/>
              </a:p>
              <a:p>
                <a:pPr lvl="1"/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50E978-1152-C046-9D81-7C381BF86C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0" y="870858"/>
                <a:ext cx="9144000" cy="4658655"/>
              </a:xfrm>
              <a:blipFill>
                <a:blip r:embed="rId2"/>
                <a:stretch>
                  <a:fillRect l="-1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744B796D-B88C-D045-A5B3-363F99723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164" y="768928"/>
            <a:ext cx="4203700" cy="5207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504AB9-2F79-644B-A051-A6FF74A7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3470-8471-6E41-A003-3C760F3D58D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555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5BF32-A0E1-4F41-A7A6-A2FA83828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755"/>
            <a:ext cx="10515600" cy="962932"/>
          </a:xfrm>
        </p:spPr>
        <p:txBody>
          <a:bodyPr/>
          <a:lstStyle/>
          <a:p>
            <a:r>
              <a:rPr lang="en-US" dirty="0"/>
              <a:t>Summary: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7F697-CE74-1A4C-BA12-1D846C143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6543"/>
            <a:ext cx="10515600" cy="4990420"/>
          </a:xfrm>
        </p:spPr>
        <p:txBody>
          <a:bodyPr/>
          <a:lstStyle/>
          <a:p>
            <a:r>
              <a:rPr lang="en-US" dirty="0"/>
              <a:t>10meV-100MeV Dark Matter</a:t>
            </a:r>
          </a:p>
          <a:p>
            <a:pPr lvl="1"/>
            <a:r>
              <a:rPr lang="en-US" dirty="0"/>
              <a:t>Theoretically well motivated</a:t>
            </a:r>
          </a:p>
          <a:p>
            <a:pPr lvl="1"/>
            <a:r>
              <a:rPr lang="en-US" dirty="0" err="1"/>
              <a:t>Low’ish</a:t>
            </a:r>
            <a:r>
              <a:rPr lang="en-US" dirty="0"/>
              <a:t> radiogenic backgrounds -&gt; perfect for SURF</a:t>
            </a:r>
          </a:p>
          <a:p>
            <a:pPr lvl="1"/>
            <a:r>
              <a:rPr lang="en-US" dirty="0"/>
              <a:t>Single phonon/photon sensitivity needed -&gt; quantum sensors</a:t>
            </a:r>
          </a:p>
          <a:p>
            <a:pPr lvl="1"/>
            <a:r>
              <a:rPr lang="en-US" dirty="0"/>
              <a:t>Small 100g-1kg</a:t>
            </a:r>
          </a:p>
          <a:p>
            <a:r>
              <a:rPr lang="en-US" dirty="0"/>
              <a:t>Work Program:</a:t>
            </a:r>
          </a:p>
          <a:p>
            <a:pPr lvl="1"/>
            <a:r>
              <a:rPr lang="en-US" dirty="0"/>
              <a:t>Detector Backgrounds / Dark Counts </a:t>
            </a:r>
          </a:p>
          <a:p>
            <a:pPr lvl="1"/>
            <a:r>
              <a:rPr lang="en-US" dirty="0"/>
              <a:t>Improve Sensing Technology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853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107">
            <a:extLst>
              <a:ext uri="{FF2B5EF4-FFF2-40B4-BE49-F238E27FC236}">
                <a16:creationId xmlns:a16="http://schemas.microsoft.com/office/drawing/2014/main" id="{18244BE0-4E19-6E4A-A326-428ADE00A088}"/>
              </a:ext>
            </a:extLst>
          </p:cNvPr>
          <p:cNvSpPr/>
          <p:nvPr/>
        </p:nvSpPr>
        <p:spPr>
          <a:xfrm>
            <a:off x="2030438" y="1243014"/>
            <a:ext cx="7894612" cy="1075809"/>
          </a:xfrm>
          <a:prstGeom prst="rect">
            <a:avLst/>
          </a:prstGeom>
          <a:solidFill>
            <a:srgbClr val="0070C0">
              <a:alpha val="1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0"/>
            <a:ext cx="9143999" cy="904240"/>
          </a:xfrm>
        </p:spPr>
        <p:txBody>
          <a:bodyPr>
            <a:normAutofit fontScale="90000"/>
          </a:bodyPr>
          <a:lstStyle/>
          <a:p>
            <a:r>
              <a:rPr lang="en-US" dirty="0"/>
              <a:t>Today: Search for Dark Matter  Everywhere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B1A4D3-8252-3849-922A-5665F74DA65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24000" y="5218688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US Cosmic Visions: New Ideas in Dark Matter: </a:t>
            </a:r>
            <a:r>
              <a:rPr lang="is-IS" sz="2800" dirty="0"/>
              <a:t>1707.04591</a:t>
            </a:r>
          </a:p>
          <a:p>
            <a:pPr algn="ctr"/>
            <a:endParaRPr lang="is-IS" sz="28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F00360-A645-9342-AC53-BE5E1648FAB1}"/>
              </a:ext>
            </a:extLst>
          </p:cNvPr>
          <p:cNvSpPr txBox="1"/>
          <p:nvPr/>
        </p:nvSpPr>
        <p:spPr>
          <a:xfrm>
            <a:off x="1524000" y="4057651"/>
            <a:ext cx="9144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Many Well Motivated DM Models at Light Mass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AECC0E2-33AF-F647-AAE1-3A74A0077AE9}"/>
              </a:ext>
            </a:extLst>
          </p:cNvPr>
          <p:cNvGrpSpPr/>
          <p:nvPr/>
        </p:nvGrpSpPr>
        <p:grpSpPr>
          <a:xfrm>
            <a:off x="1524000" y="885998"/>
            <a:ext cx="8745704" cy="1463570"/>
            <a:chOff x="0" y="885998"/>
            <a:chExt cx="8745704" cy="1463570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E1A03CA-D418-724B-8BFB-CA02E0390A6E}"/>
                </a:ext>
              </a:extLst>
            </p:cNvPr>
            <p:cNvSpPr txBox="1"/>
            <p:nvPr/>
          </p:nvSpPr>
          <p:spPr>
            <a:xfrm>
              <a:off x="0" y="916322"/>
              <a:ext cx="1259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</a:t>
              </a:r>
              <a:r>
                <a:rPr lang="en-US" baseline="30000" dirty="0"/>
                <a:t>-22 </a:t>
              </a:r>
              <a:r>
                <a:rPr lang="en-US" dirty="0" err="1"/>
                <a:t>eV</a:t>
              </a:r>
              <a:endParaRPr lang="en-US" dirty="0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FE7BA24C-EE9B-5E42-B0D7-0763FC2B62FF}"/>
                </a:ext>
              </a:extLst>
            </p:cNvPr>
            <p:cNvSpPr txBox="1"/>
            <p:nvPr/>
          </p:nvSpPr>
          <p:spPr>
            <a:xfrm>
              <a:off x="4432078" y="885998"/>
              <a:ext cx="1259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keV</a:t>
              </a:r>
              <a:endParaRPr lang="en-US" dirty="0"/>
            </a:p>
          </p:txBody>
        </p: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44126AD5-84B8-F141-8A37-82FD15EB7B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55625" y="1315329"/>
              <a:ext cx="0" cy="54160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BB680C0A-6C95-A749-9DEB-0F5CDADDCB0A}"/>
                </a:ext>
              </a:extLst>
            </p:cNvPr>
            <p:cNvCxnSpPr/>
            <p:nvPr/>
          </p:nvCxnSpPr>
          <p:spPr>
            <a:xfrm>
              <a:off x="505944" y="1516138"/>
              <a:ext cx="8239760" cy="0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69A6D7D8-3D9B-E746-91A8-428057FFEDD8}"/>
                </a:ext>
              </a:extLst>
            </p:cNvPr>
            <p:cNvSpPr txBox="1"/>
            <p:nvPr/>
          </p:nvSpPr>
          <p:spPr>
            <a:xfrm>
              <a:off x="7330387" y="924738"/>
              <a:ext cx="1259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</a:t>
              </a:r>
              <a:r>
                <a:rPr lang="en-US" baseline="30000" dirty="0"/>
                <a:t>19 </a:t>
              </a:r>
              <a:r>
                <a:rPr lang="en-US" dirty="0" err="1"/>
                <a:t>GeV</a:t>
              </a:r>
              <a:endParaRPr lang="en-US" dirty="0"/>
            </a:p>
          </p:txBody>
        </p: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E3421550-8131-F941-8E88-64AC790FEC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88804" y="1246203"/>
              <a:ext cx="1" cy="540394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412EE523-BFA3-1943-A703-4EA617572C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6265" y="1322363"/>
              <a:ext cx="0" cy="548641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50B46E05-EB0A-3341-A895-0EE670FD12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31914" y="1312984"/>
              <a:ext cx="0" cy="54160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0230C211-6E58-3346-BECE-CC1CEC5570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9742" y="1310640"/>
              <a:ext cx="0" cy="54160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149BD082-AD72-C64B-96EE-7066BD5692B4}"/>
                </a:ext>
              </a:extLst>
            </p:cNvPr>
            <p:cNvSpPr txBox="1"/>
            <p:nvPr/>
          </p:nvSpPr>
          <p:spPr>
            <a:xfrm>
              <a:off x="5287862" y="897721"/>
              <a:ext cx="1259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 GeV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0E2C6CF9-95F7-1A40-AF91-BDC35F26886C}"/>
                </a:ext>
              </a:extLst>
            </p:cNvPr>
            <p:cNvSpPr/>
            <p:nvPr/>
          </p:nvSpPr>
          <p:spPr>
            <a:xfrm>
              <a:off x="5664200" y="1350499"/>
              <a:ext cx="370840" cy="928468"/>
            </a:xfrm>
            <a:prstGeom prst="rect">
              <a:avLst/>
            </a:prstGeom>
            <a:solidFill>
              <a:srgbClr val="D6295D">
                <a:alpha val="4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31BD569A-A37E-3F43-836F-7BA97B740286}"/>
                </a:ext>
              </a:extLst>
            </p:cNvPr>
            <p:cNvSpPr txBox="1"/>
            <p:nvPr/>
          </p:nvSpPr>
          <p:spPr>
            <a:xfrm rot="16200000">
              <a:off x="5287800" y="1587996"/>
              <a:ext cx="11538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WIMPS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D654E60-07EE-4940-9156-03603234BB2B}"/>
              </a:ext>
            </a:extLst>
          </p:cNvPr>
          <p:cNvSpPr txBox="1"/>
          <p:nvPr/>
        </p:nvSpPr>
        <p:spPr>
          <a:xfrm>
            <a:off x="2086708" y="1814734"/>
            <a:ext cx="4557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Dark Sectors: DM + New Mediators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5CD5F6-7D0C-C14A-813F-39B51E3269E1}"/>
              </a:ext>
            </a:extLst>
          </p:cNvPr>
          <p:cNvSpPr/>
          <p:nvPr/>
        </p:nvSpPr>
        <p:spPr>
          <a:xfrm>
            <a:off x="5717178" y="2338251"/>
            <a:ext cx="1305188" cy="605975"/>
          </a:xfrm>
          <a:prstGeom prst="rect">
            <a:avLst/>
          </a:prstGeom>
          <a:solidFill>
            <a:srgbClr val="00B050">
              <a:alpha val="1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EA9CC9-1F10-9D47-B9DC-8AFA2F9BA9A3}"/>
              </a:ext>
            </a:extLst>
          </p:cNvPr>
          <p:cNvSpPr txBox="1"/>
          <p:nvPr/>
        </p:nvSpPr>
        <p:spPr>
          <a:xfrm>
            <a:off x="6644302" y="2944226"/>
            <a:ext cx="1259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100MeV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3B8EBC-20D5-5B46-9510-0F08E27926C0}"/>
              </a:ext>
            </a:extLst>
          </p:cNvPr>
          <p:cNvSpPr txBox="1"/>
          <p:nvPr/>
        </p:nvSpPr>
        <p:spPr>
          <a:xfrm>
            <a:off x="5202788" y="2928159"/>
            <a:ext cx="1259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1meV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C24757-33F5-0642-A585-832D750C414B}"/>
              </a:ext>
            </a:extLst>
          </p:cNvPr>
          <p:cNvSpPr txBox="1"/>
          <p:nvPr/>
        </p:nvSpPr>
        <p:spPr>
          <a:xfrm>
            <a:off x="5709830" y="2470105"/>
            <a:ext cx="1241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Talk</a:t>
            </a:r>
          </a:p>
        </p:txBody>
      </p:sp>
    </p:spTree>
    <p:extLst>
      <p:ext uri="{BB962C8B-B14F-4D97-AF65-F5344CB8AC3E}">
        <p14:creationId xmlns:p14="http://schemas.microsoft.com/office/powerpoint/2010/main" val="25600594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06B1B-617C-9A4B-BAE1-A9ED2EA62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64695-596C-CD4F-B02B-0BFC15E46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0806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Content Placeholder 4">
            <a:extLst>
              <a:ext uri="{FF2B5EF4-FFF2-40B4-BE49-F238E27FC236}">
                <a16:creationId xmlns:a16="http://schemas.microsoft.com/office/drawing/2014/main" id="{D9B4CE72-C2EB-AE4C-822B-0D094E7A1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636" y="2564461"/>
            <a:ext cx="5876365" cy="3997119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9B0BC293-8CFE-2F40-81F6-6BAD70FD0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650" y="0"/>
            <a:ext cx="8229600" cy="755374"/>
          </a:xfrm>
        </p:spPr>
        <p:txBody>
          <a:bodyPr>
            <a:normAutofit/>
          </a:bodyPr>
          <a:lstStyle/>
          <a:p>
            <a:r>
              <a:rPr lang="en-US" dirty="0"/>
              <a:t> Optical Phonons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07EDC8-BCBF-6B42-B528-96A2CFCC811D}"/>
              </a:ext>
            </a:extLst>
          </p:cNvPr>
          <p:cNvSpPr txBox="1"/>
          <p:nvPr/>
        </p:nvSpPr>
        <p:spPr>
          <a:xfrm>
            <a:off x="1752600" y="870858"/>
            <a:ext cx="13151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Acoustic: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Optical: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0F288A0-DB31-2042-8322-48520D330EB6}"/>
              </a:ext>
            </a:extLst>
          </p:cNvPr>
          <p:cNvGrpSpPr/>
          <p:nvPr/>
        </p:nvGrpSpPr>
        <p:grpSpPr>
          <a:xfrm>
            <a:off x="3439886" y="870857"/>
            <a:ext cx="664029" cy="740228"/>
            <a:chOff x="1926771" y="740229"/>
            <a:chExt cx="664029" cy="74022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A6B8FAF-4B5A-7B4C-9C3B-2DE5A49738EE}"/>
                </a:ext>
              </a:extLst>
            </p:cNvPr>
            <p:cNvSpPr/>
            <p:nvPr/>
          </p:nvSpPr>
          <p:spPr>
            <a:xfrm>
              <a:off x="1992086" y="783771"/>
              <a:ext cx="217714" cy="239486"/>
            </a:xfrm>
            <a:prstGeom prst="ellipse">
              <a:avLst/>
            </a:prstGeom>
            <a:solidFill>
              <a:srgbClr val="49C43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2202269-2322-324A-80E5-FC1DB215FDC6}"/>
                </a:ext>
              </a:extLst>
            </p:cNvPr>
            <p:cNvSpPr/>
            <p:nvPr/>
          </p:nvSpPr>
          <p:spPr>
            <a:xfrm>
              <a:off x="2318658" y="1012371"/>
              <a:ext cx="217714" cy="239486"/>
            </a:xfrm>
            <a:prstGeom prst="ellipse">
              <a:avLst/>
            </a:prstGeom>
            <a:solidFill>
              <a:srgbClr val="AB21E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93C6E0D-461E-2545-AC16-5BB70155F3F9}"/>
                </a:ext>
              </a:extLst>
            </p:cNvPr>
            <p:cNvSpPr/>
            <p:nvPr/>
          </p:nvSpPr>
          <p:spPr>
            <a:xfrm>
              <a:off x="1926771" y="740229"/>
              <a:ext cx="664029" cy="566056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304A25F-6C4C-8F4E-97D9-6E49AF1214F3}"/>
                </a:ext>
              </a:extLst>
            </p:cNvPr>
            <p:cNvCxnSpPr>
              <a:cxnSpLocks/>
            </p:cNvCxnSpPr>
            <p:nvPr/>
          </p:nvCxnSpPr>
          <p:spPr>
            <a:xfrm>
              <a:off x="2100943" y="903514"/>
              <a:ext cx="0" cy="315686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218AB06-E188-994C-B5DC-ED9BEB401AEE}"/>
                </a:ext>
              </a:extLst>
            </p:cNvPr>
            <p:cNvCxnSpPr>
              <a:cxnSpLocks/>
            </p:cNvCxnSpPr>
            <p:nvPr/>
          </p:nvCxnSpPr>
          <p:spPr>
            <a:xfrm>
              <a:off x="2427515" y="1164771"/>
              <a:ext cx="0" cy="315686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FB93166-E988-5049-8235-DDA52E0D453C}"/>
              </a:ext>
            </a:extLst>
          </p:cNvPr>
          <p:cNvGrpSpPr/>
          <p:nvPr/>
        </p:nvGrpSpPr>
        <p:grpSpPr>
          <a:xfrm>
            <a:off x="4201887" y="555173"/>
            <a:ext cx="664029" cy="696685"/>
            <a:chOff x="2830286" y="620486"/>
            <a:chExt cx="664029" cy="696685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8BABB63-CA29-054E-97D0-B2028E212357}"/>
                </a:ext>
              </a:extLst>
            </p:cNvPr>
            <p:cNvSpPr/>
            <p:nvPr/>
          </p:nvSpPr>
          <p:spPr>
            <a:xfrm>
              <a:off x="2895601" y="794657"/>
              <a:ext cx="217714" cy="239486"/>
            </a:xfrm>
            <a:prstGeom prst="ellipse">
              <a:avLst/>
            </a:prstGeom>
            <a:solidFill>
              <a:srgbClr val="49C43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ABB6F65-9740-7342-A3B8-CCAD0FBD3F2C}"/>
                </a:ext>
              </a:extLst>
            </p:cNvPr>
            <p:cNvSpPr/>
            <p:nvPr/>
          </p:nvSpPr>
          <p:spPr>
            <a:xfrm>
              <a:off x="3222173" y="1023257"/>
              <a:ext cx="217714" cy="239486"/>
            </a:xfrm>
            <a:prstGeom prst="ellipse">
              <a:avLst/>
            </a:prstGeom>
            <a:solidFill>
              <a:srgbClr val="AB21E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634F3B7-28D7-C441-A6F4-170FFE0D055C}"/>
                </a:ext>
              </a:extLst>
            </p:cNvPr>
            <p:cNvSpPr/>
            <p:nvPr/>
          </p:nvSpPr>
          <p:spPr>
            <a:xfrm>
              <a:off x="2830286" y="751115"/>
              <a:ext cx="664029" cy="566056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CEBE939-1FF4-D242-9007-05A3A993A3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4458" y="620486"/>
              <a:ext cx="0" cy="283028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DBFCEE9-FEE8-754D-A37E-8A54A42AC2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31030" y="827314"/>
              <a:ext cx="0" cy="348343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AED30B9-27A3-744F-B38E-C18A3D0FBF1F}"/>
              </a:ext>
            </a:extLst>
          </p:cNvPr>
          <p:cNvGrpSpPr/>
          <p:nvPr/>
        </p:nvGrpSpPr>
        <p:grpSpPr>
          <a:xfrm>
            <a:off x="4942114" y="925286"/>
            <a:ext cx="664029" cy="740228"/>
            <a:chOff x="1926771" y="740229"/>
            <a:chExt cx="664029" cy="740228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DB439BB-4BD7-B84E-B12F-05B4B6CDF26C}"/>
                </a:ext>
              </a:extLst>
            </p:cNvPr>
            <p:cNvSpPr/>
            <p:nvPr/>
          </p:nvSpPr>
          <p:spPr>
            <a:xfrm>
              <a:off x="1992086" y="783771"/>
              <a:ext cx="217714" cy="239486"/>
            </a:xfrm>
            <a:prstGeom prst="ellipse">
              <a:avLst/>
            </a:prstGeom>
            <a:solidFill>
              <a:srgbClr val="49C43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D8A080B-822A-CD42-BAD6-B270F746446C}"/>
                </a:ext>
              </a:extLst>
            </p:cNvPr>
            <p:cNvSpPr/>
            <p:nvPr/>
          </p:nvSpPr>
          <p:spPr>
            <a:xfrm>
              <a:off x="2318658" y="1012371"/>
              <a:ext cx="217714" cy="239486"/>
            </a:xfrm>
            <a:prstGeom prst="ellipse">
              <a:avLst/>
            </a:prstGeom>
            <a:solidFill>
              <a:srgbClr val="AB21E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828D3ED-1AE6-734B-BB52-24621B835028}"/>
                </a:ext>
              </a:extLst>
            </p:cNvPr>
            <p:cNvSpPr/>
            <p:nvPr/>
          </p:nvSpPr>
          <p:spPr>
            <a:xfrm>
              <a:off x="1926771" y="740229"/>
              <a:ext cx="664029" cy="566056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BC17DC7-89E2-1241-A7D3-B87D098BFE4E}"/>
                </a:ext>
              </a:extLst>
            </p:cNvPr>
            <p:cNvCxnSpPr>
              <a:cxnSpLocks/>
            </p:cNvCxnSpPr>
            <p:nvPr/>
          </p:nvCxnSpPr>
          <p:spPr>
            <a:xfrm>
              <a:off x="2100943" y="903514"/>
              <a:ext cx="0" cy="315686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8B3742C-A03A-C54F-8B18-62A106A59838}"/>
                </a:ext>
              </a:extLst>
            </p:cNvPr>
            <p:cNvCxnSpPr>
              <a:cxnSpLocks/>
            </p:cNvCxnSpPr>
            <p:nvPr/>
          </p:nvCxnSpPr>
          <p:spPr>
            <a:xfrm>
              <a:off x="2427515" y="1164771"/>
              <a:ext cx="0" cy="315686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DE010DF-0F2E-234E-BB5E-2F6A587D1273}"/>
              </a:ext>
            </a:extLst>
          </p:cNvPr>
          <p:cNvGrpSpPr/>
          <p:nvPr/>
        </p:nvGrpSpPr>
        <p:grpSpPr>
          <a:xfrm>
            <a:off x="5704115" y="609602"/>
            <a:ext cx="664029" cy="696685"/>
            <a:chOff x="2830286" y="620486"/>
            <a:chExt cx="664029" cy="696685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50427E1-C2B4-D448-BC0F-1EAA50741F03}"/>
                </a:ext>
              </a:extLst>
            </p:cNvPr>
            <p:cNvSpPr/>
            <p:nvPr/>
          </p:nvSpPr>
          <p:spPr>
            <a:xfrm>
              <a:off x="2895601" y="794657"/>
              <a:ext cx="217714" cy="239486"/>
            </a:xfrm>
            <a:prstGeom prst="ellipse">
              <a:avLst/>
            </a:prstGeom>
            <a:solidFill>
              <a:srgbClr val="49C43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D0D8424-49BD-F24C-8287-FC9FDF782479}"/>
                </a:ext>
              </a:extLst>
            </p:cNvPr>
            <p:cNvSpPr/>
            <p:nvPr/>
          </p:nvSpPr>
          <p:spPr>
            <a:xfrm>
              <a:off x="3222173" y="1023257"/>
              <a:ext cx="217714" cy="239486"/>
            </a:xfrm>
            <a:prstGeom prst="ellipse">
              <a:avLst/>
            </a:prstGeom>
            <a:solidFill>
              <a:srgbClr val="AB21E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5410DF1-37FD-BC49-9CB8-1C8FF98C2BC0}"/>
                </a:ext>
              </a:extLst>
            </p:cNvPr>
            <p:cNvSpPr/>
            <p:nvPr/>
          </p:nvSpPr>
          <p:spPr>
            <a:xfrm>
              <a:off x="2830286" y="751115"/>
              <a:ext cx="664029" cy="566056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4D66D49A-D541-A94B-80F4-51DD3E88CC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4458" y="620486"/>
              <a:ext cx="0" cy="283028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60206928-44D8-BA44-B121-1DC429EFFE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31030" y="827314"/>
              <a:ext cx="0" cy="348343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45DD5A3-6EAB-E248-89AD-2E1F1E6762CE}"/>
              </a:ext>
            </a:extLst>
          </p:cNvPr>
          <p:cNvGrpSpPr/>
          <p:nvPr/>
        </p:nvGrpSpPr>
        <p:grpSpPr>
          <a:xfrm>
            <a:off x="6596743" y="968828"/>
            <a:ext cx="664029" cy="740228"/>
            <a:chOff x="1926771" y="740229"/>
            <a:chExt cx="664029" cy="740228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A69CA5-C9E9-A249-902C-F7C2E2BDE089}"/>
                </a:ext>
              </a:extLst>
            </p:cNvPr>
            <p:cNvSpPr/>
            <p:nvPr/>
          </p:nvSpPr>
          <p:spPr>
            <a:xfrm>
              <a:off x="1992086" y="783771"/>
              <a:ext cx="217714" cy="239486"/>
            </a:xfrm>
            <a:prstGeom prst="ellipse">
              <a:avLst/>
            </a:prstGeom>
            <a:solidFill>
              <a:srgbClr val="49C43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3CEF158-3B82-B54E-8D77-B719C14DE73C}"/>
                </a:ext>
              </a:extLst>
            </p:cNvPr>
            <p:cNvSpPr/>
            <p:nvPr/>
          </p:nvSpPr>
          <p:spPr>
            <a:xfrm>
              <a:off x="2318658" y="1012371"/>
              <a:ext cx="217714" cy="239486"/>
            </a:xfrm>
            <a:prstGeom prst="ellipse">
              <a:avLst/>
            </a:prstGeom>
            <a:solidFill>
              <a:srgbClr val="AB21E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53D1381-4A92-894B-89FC-CB5F76E826B7}"/>
                </a:ext>
              </a:extLst>
            </p:cNvPr>
            <p:cNvSpPr/>
            <p:nvPr/>
          </p:nvSpPr>
          <p:spPr>
            <a:xfrm>
              <a:off x="1926771" y="740229"/>
              <a:ext cx="664029" cy="566056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B5E397D4-577B-134F-91FB-061464B0B7B4}"/>
                </a:ext>
              </a:extLst>
            </p:cNvPr>
            <p:cNvCxnSpPr>
              <a:cxnSpLocks/>
            </p:cNvCxnSpPr>
            <p:nvPr/>
          </p:nvCxnSpPr>
          <p:spPr>
            <a:xfrm>
              <a:off x="2100943" y="903514"/>
              <a:ext cx="0" cy="315686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66562218-6606-644E-AFA9-F6FC0B810B36}"/>
                </a:ext>
              </a:extLst>
            </p:cNvPr>
            <p:cNvCxnSpPr>
              <a:cxnSpLocks/>
            </p:cNvCxnSpPr>
            <p:nvPr/>
          </p:nvCxnSpPr>
          <p:spPr>
            <a:xfrm>
              <a:off x="2427515" y="1164771"/>
              <a:ext cx="0" cy="315686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4BF6A5F-350C-1842-ADFF-4E59ACD36EDE}"/>
              </a:ext>
            </a:extLst>
          </p:cNvPr>
          <p:cNvGrpSpPr/>
          <p:nvPr/>
        </p:nvGrpSpPr>
        <p:grpSpPr>
          <a:xfrm>
            <a:off x="7358744" y="653144"/>
            <a:ext cx="664029" cy="696685"/>
            <a:chOff x="2830286" y="620486"/>
            <a:chExt cx="664029" cy="696685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B8FC098-E6CD-A245-8716-2FEBBA73779E}"/>
                </a:ext>
              </a:extLst>
            </p:cNvPr>
            <p:cNvSpPr/>
            <p:nvPr/>
          </p:nvSpPr>
          <p:spPr>
            <a:xfrm>
              <a:off x="2895601" y="794657"/>
              <a:ext cx="217714" cy="239486"/>
            </a:xfrm>
            <a:prstGeom prst="ellipse">
              <a:avLst/>
            </a:prstGeom>
            <a:solidFill>
              <a:srgbClr val="49C43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3B1C625-4855-914B-8029-809438C1968A}"/>
                </a:ext>
              </a:extLst>
            </p:cNvPr>
            <p:cNvSpPr/>
            <p:nvPr/>
          </p:nvSpPr>
          <p:spPr>
            <a:xfrm>
              <a:off x="3222173" y="1023257"/>
              <a:ext cx="217714" cy="239486"/>
            </a:xfrm>
            <a:prstGeom prst="ellipse">
              <a:avLst/>
            </a:prstGeom>
            <a:solidFill>
              <a:srgbClr val="AB21E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1FAA3B7-D6AE-5A43-A268-6A2BD7406C4A}"/>
                </a:ext>
              </a:extLst>
            </p:cNvPr>
            <p:cNvSpPr/>
            <p:nvPr/>
          </p:nvSpPr>
          <p:spPr>
            <a:xfrm>
              <a:off x="2830286" y="751115"/>
              <a:ext cx="664029" cy="566056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F299B605-BFD4-8449-9FDF-97808FC127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4458" y="620486"/>
              <a:ext cx="0" cy="283028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7FF401A4-3500-3A4F-BC13-B43CD7E475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31030" y="827314"/>
              <a:ext cx="0" cy="348343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7F15E10-F31C-224C-83BD-9BEDB41C87A8}"/>
              </a:ext>
            </a:extLst>
          </p:cNvPr>
          <p:cNvGrpSpPr/>
          <p:nvPr/>
        </p:nvGrpSpPr>
        <p:grpSpPr>
          <a:xfrm>
            <a:off x="3450772" y="1807028"/>
            <a:ext cx="664029" cy="566056"/>
            <a:chOff x="1926771" y="740229"/>
            <a:chExt cx="664029" cy="56605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B232A18-12ED-8543-8E33-CAAAEDCF1F15}"/>
                </a:ext>
              </a:extLst>
            </p:cNvPr>
            <p:cNvSpPr/>
            <p:nvPr/>
          </p:nvSpPr>
          <p:spPr>
            <a:xfrm>
              <a:off x="1992086" y="783771"/>
              <a:ext cx="217714" cy="239486"/>
            </a:xfrm>
            <a:prstGeom prst="ellipse">
              <a:avLst/>
            </a:prstGeom>
            <a:solidFill>
              <a:srgbClr val="49C43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B0AC390-3ABF-6B42-8311-E6A510BA48C2}"/>
                </a:ext>
              </a:extLst>
            </p:cNvPr>
            <p:cNvSpPr/>
            <p:nvPr/>
          </p:nvSpPr>
          <p:spPr>
            <a:xfrm>
              <a:off x="2318658" y="1012371"/>
              <a:ext cx="217714" cy="239486"/>
            </a:xfrm>
            <a:prstGeom prst="ellipse">
              <a:avLst/>
            </a:prstGeom>
            <a:solidFill>
              <a:srgbClr val="AB21E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6256B696-2ABB-534F-8F4C-5F4EB5EEF614}"/>
                </a:ext>
              </a:extLst>
            </p:cNvPr>
            <p:cNvSpPr/>
            <p:nvPr/>
          </p:nvSpPr>
          <p:spPr>
            <a:xfrm>
              <a:off x="1926771" y="740229"/>
              <a:ext cx="664029" cy="566056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0DDE5362-CA4A-2C47-A6D9-3133E46AD4CC}"/>
                </a:ext>
              </a:extLst>
            </p:cNvPr>
            <p:cNvCxnSpPr>
              <a:cxnSpLocks/>
            </p:cNvCxnSpPr>
            <p:nvPr/>
          </p:nvCxnSpPr>
          <p:spPr>
            <a:xfrm>
              <a:off x="2100943" y="903514"/>
              <a:ext cx="0" cy="315686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D345F240-2683-0148-BE33-BB104DBA1E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7515" y="794658"/>
              <a:ext cx="0" cy="370113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1C8F7E1-865D-744E-B611-EF007F5AFEE1}"/>
              </a:ext>
            </a:extLst>
          </p:cNvPr>
          <p:cNvGrpSpPr/>
          <p:nvPr/>
        </p:nvGrpSpPr>
        <p:grpSpPr>
          <a:xfrm>
            <a:off x="4201886" y="1807028"/>
            <a:ext cx="664029" cy="566056"/>
            <a:chOff x="1926771" y="740229"/>
            <a:chExt cx="664029" cy="566056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5651086-EA6D-2E4D-8A8E-FD10D656D7E5}"/>
                </a:ext>
              </a:extLst>
            </p:cNvPr>
            <p:cNvSpPr/>
            <p:nvPr/>
          </p:nvSpPr>
          <p:spPr>
            <a:xfrm>
              <a:off x="1992086" y="783771"/>
              <a:ext cx="217714" cy="239486"/>
            </a:xfrm>
            <a:prstGeom prst="ellipse">
              <a:avLst/>
            </a:prstGeom>
            <a:solidFill>
              <a:srgbClr val="49C43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A0CD595-6877-1C4A-B8CA-3DC17CC905D1}"/>
                </a:ext>
              </a:extLst>
            </p:cNvPr>
            <p:cNvSpPr/>
            <p:nvPr/>
          </p:nvSpPr>
          <p:spPr>
            <a:xfrm>
              <a:off x="2318658" y="1012371"/>
              <a:ext cx="217714" cy="239486"/>
            </a:xfrm>
            <a:prstGeom prst="ellipse">
              <a:avLst/>
            </a:prstGeom>
            <a:solidFill>
              <a:srgbClr val="AB21E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9BB5237-794B-F140-BAF7-217EB276D78B}"/>
                </a:ext>
              </a:extLst>
            </p:cNvPr>
            <p:cNvSpPr/>
            <p:nvPr/>
          </p:nvSpPr>
          <p:spPr>
            <a:xfrm>
              <a:off x="1926771" y="740229"/>
              <a:ext cx="664029" cy="566056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DF5419CE-762E-9E42-9A7D-3E82B17A3A62}"/>
                </a:ext>
              </a:extLst>
            </p:cNvPr>
            <p:cNvCxnSpPr>
              <a:cxnSpLocks/>
            </p:cNvCxnSpPr>
            <p:nvPr/>
          </p:nvCxnSpPr>
          <p:spPr>
            <a:xfrm>
              <a:off x="2100943" y="903514"/>
              <a:ext cx="0" cy="315686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6B626895-1ECB-B64D-8AFD-5F1827BA3B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7515" y="794658"/>
              <a:ext cx="0" cy="370113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5F954DB-F5B4-8A49-B7EE-D17B1399809E}"/>
              </a:ext>
            </a:extLst>
          </p:cNvPr>
          <p:cNvGrpSpPr/>
          <p:nvPr/>
        </p:nvGrpSpPr>
        <p:grpSpPr>
          <a:xfrm>
            <a:off x="4953000" y="1807028"/>
            <a:ext cx="664029" cy="566056"/>
            <a:chOff x="1926771" y="740229"/>
            <a:chExt cx="664029" cy="566056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79AA225D-2BAF-3B43-B9E9-826A03EF57B8}"/>
                </a:ext>
              </a:extLst>
            </p:cNvPr>
            <p:cNvSpPr/>
            <p:nvPr/>
          </p:nvSpPr>
          <p:spPr>
            <a:xfrm>
              <a:off x="1992086" y="783771"/>
              <a:ext cx="217714" cy="239486"/>
            </a:xfrm>
            <a:prstGeom prst="ellipse">
              <a:avLst/>
            </a:prstGeom>
            <a:solidFill>
              <a:srgbClr val="49C43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01FB4479-0D6A-CF41-8803-F59B1009037A}"/>
                </a:ext>
              </a:extLst>
            </p:cNvPr>
            <p:cNvSpPr/>
            <p:nvPr/>
          </p:nvSpPr>
          <p:spPr>
            <a:xfrm>
              <a:off x="2318658" y="1012371"/>
              <a:ext cx="217714" cy="239486"/>
            </a:xfrm>
            <a:prstGeom prst="ellipse">
              <a:avLst/>
            </a:prstGeom>
            <a:solidFill>
              <a:srgbClr val="AB21E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687219AC-ED9F-C246-A952-66026589A05B}"/>
                </a:ext>
              </a:extLst>
            </p:cNvPr>
            <p:cNvSpPr/>
            <p:nvPr/>
          </p:nvSpPr>
          <p:spPr>
            <a:xfrm>
              <a:off x="1926771" y="740229"/>
              <a:ext cx="664029" cy="566056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BEDEA01B-058B-DA4C-ABD9-50C66AA017AC}"/>
                </a:ext>
              </a:extLst>
            </p:cNvPr>
            <p:cNvCxnSpPr>
              <a:cxnSpLocks/>
            </p:cNvCxnSpPr>
            <p:nvPr/>
          </p:nvCxnSpPr>
          <p:spPr>
            <a:xfrm>
              <a:off x="2100943" y="903514"/>
              <a:ext cx="0" cy="315686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ACA86EFF-C358-3C44-B729-432508B8B9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7515" y="794658"/>
              <a:ext cx="0" cy="370113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B666222-0064-F549-9F4A-C3CA0B381942}"/>
              </a:ext>
            </a:extLst>
          </p:cNvPr>
          <p:cNvGrpSpPr/>
          <p:nvPr/>
        </p:nvGrpSpPr>
        <p:grpSpPr>
          <a:xfrm>
            <a:off x="5682343" y="1807028"/>
            <a:ext cx="664029" cy="566056"/>
            <a:chOff x="1926771" y="740229"/>
            <a:chExt cx="664029" cy="566056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6550E17E-7650-3945-A3CB-F4D757F6E7B2}"/>
                </a:ext>
              </a:extLst>
            </p:cNvPr>
            <p:cNvSpPr/>
            <p:nvPr/>
          </p:nvSpPr>
          <p:spPr>
            <a:xfrm>
              <a:off x="1992086" y="783771"/>
              <a:ext cx="217714" cy="239486"/>
            </a:xfrm>
            <a:prstGeom prst="ellipse">
              <a:avLst/>
            </a:prstGeom>
            <a:solidFill>
              <a:srgbClr val="49C43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C98045F4-53A2-5747-B71B-A855C18F1B65}"/>
                </a:ext>
              </a:extLst>
            </p:cNvPr>
            <p:cNvSpPr/>
            <p:nvPr/>
          </p:nvSpPr>
          <p:spPr>
            <a:xfrm>
              <a:off x="2318658" y="1012371"/>
              <a:ext cx="217714" cy="239486"/>
            </a:xfrm>
            <a:prstGeom prst="ellipse">
              <a:avLst/>
            </a:prstGeom>
            <a:solidFill>
              <a:srgbClr val="AB21E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049415DE-15F3-CB47-A37F-3C8DAC61CB04}"/>
                </a:ext>
              </a:extLst>
            </p:cNvPr>
            <p:cNvSpPr/>
            <p:nvPr/>
          </p:nvSpPr>
          <p:spPr>
            <a:xfrm>
              <a:off x="1926771" y="740229"/>
              <a:ext cx="664029" cy="566056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22073A29-5DEF-BF41-A35E-3B697C1644C7}"/>
                </a:ext>
              </a:extLst>
            </p:cNvPr>
            <p:cNvCxnSpPr>
              <a:cxnSpLocks/>
            </p:cNvCxnSpPr>
            <p:nvPr/>
          </p:nvCxnSpPr>
          <p:spPr>
            <a:xfrm>
              <a:off x="2100943" y="903514"/>
              <a:ext cx="0" cy="315686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5FA1D292-91D6-4548-9CA7-5B00D8633B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7515" y="794658"/>
              <a:ext cx="0" cy="370113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27B4307-019C-A144-9774-A252CDBBAB27}"/>
              </a:ext>
            </a:extLst>
          </p:cNvPr>
          <p:cNvGrpSpPr/>
          <p:nvPr/>
        </p:nvGrpSpPr>
        <p:grpSpPr>
          <a:xfrm>
            <a:off x="6422572" y="1807028"/>
            <a:ext cx="664029" cy="566056"/>
            <a:chOff x="1926771" y="740229"/>
            <a:chExt cx="664029" cy="566056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E85C2614-6CE2-0E4E-9C2D-B305E0555BC1}"/>
                </a:ext>
              </a:extLst>
            </p:cNvPr>
            <p:cNvSpPr/>
            <p:nvPr/>
          </p:nvSpPr>
          <p:spPr>
            <a:xfrm>
              <a:off x="1992086" y="783771"/>
              <a:ext cx="217714" cy="239486"/>
            </a:xfrm>
            <a:prstGeom prst="ellipse">
              <a:avLst/>
            </a:prstGeom>
            <a:solidFill>
              <a:srgbClr val="49C43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F3F24AA3-9831-0049-B955-4D3347AEE0D8}"/>
                </a:ext>
              </a:extLst>
            </p:cNvPr>
            <p:cNvSpPr/>
            <p:nvPr/>
          </p:nvSpPr>
          <p:spPr>
            <a:xfrm>
              <a:off x="2318658" y="1012371"/>
              <a:ext cx="217714" cy="239486"/>
            </a:xfrm>
            <a:prstGeom prst="ellipse">
              <a:avLst/>
            </a:prstGeom>
            <a:solidFill>
              <a:srgbClr val="AB21E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D65DB303-F41F-2E41-8F93-CE80D8625C84}"/>
                </a:ext>
              </a:extLst>
            </p:cNvPr>
            <p:cNvSpPr/>
            <p:nvPr/>
          </p:nvSpPr>
          <p:spPr>
            <a:xfrm>
              <a:off x="1926771" y="740229"/>
              <a:ext cx="664029" cy="566056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30D5548C-F5B4-EA44-A520-FB7F09D8B29B}"/>
                </a:ext>
              </a:extLst>
            </p:cNvPr>
            <p:cNvCxnSpPr>
              <a:cxnSpLocks/>
            </p:cNvCxnSpPr>
            <p:nvPr/>
          </p:nvCxnSpPr>
          <p:spPr>
            <a:xfrm>
              <a:off x="2100943" y="903514"/>
              <a:ext cx="0" cy="315686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A394C7FD-8407-C346-A808-69433A3A44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7515" y="794658"/>
              <a:ext cx="0" cy="370113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5236B0E-9C44-CE45-9CC3-1CC083DA84EC}"/>
              </a:ext>
            </a:extLst>
          </p:cNvPr>
          <p:cNvGrpSpPr/>
          <p:nvPr/>
        </p:nvGrpSpPr>
        <p:grpSpPr>
          <a:xfrm>
            <a:off x="7184571" y="1807028"/>
            <a:ext cx="664029" cy="566056"/>
            <a:chOff x="1926771" y="740229"/>
            <a:chExt cx="664029" cy="566056"/>
          </a:xfrm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82137958-9C47-D346-97DC-1A5F1654E691}"/>
                </a:ext>
              </a:extLst>
            </p:cNvPr>
            <p:cNvSpPr/>
            <p:nvPr/>
          </p:nvSpPr>
          <p:spPr>
            <a:xfrm>
              <a:off x="1992086" y="783771"/>
              <a:ext cx="217714" cy="239486"/>
            </a:xfrm>
            <a:prstGeom prst="ellipse">
              <a:avLst/>
            </a:prstGeom>
            <a:solidFill>
              <a:srgbClr val="49C43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925EFCC2-71A3-A246-AA41-88292318AA58}"/>
                </a:ext>
              </a:extLst>
            </p:cNvPr>
            <p:cNvSpPr/>
            <p:nvPr/>
          </p:nvSpPr>
          <p:spPr>
            <a:xfrm>
              <a:off x="2318658" y="1012371"/>
              <a:ext cx="217714" cy="239486"/>
            </a:xfrm>
            <a:prstGeom prst="ellipse">
              <a:avLst/>
            </a:prstGeom>
            <a:solidFill>
              <a:srgbClr val="AB21E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DF4FC716-BB35-594E-9638-5233FE4AA62E}"/>
                </a:ext>
              </a:extLst>
            </p:cNvPr>
            <p:cNvSpPr/>
            <p:nvPr/>
          </p:nvSpPr>
          <p:spPr>
            <a:xfrm>
              <a:off x="1926771" y="740229"/>
              <a:ext cx="664029" cy="566056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C6086333-C8A4-6949-B1CC-1CC42344661A}"/>
                </a:ext>
              </a:extLst>
            </p:cNvPr>
            <p:cNvCxnSpPr>
              <a:cxnSpLocks/>
            </p:cNvCxnSpPr>
            <p:nvPr/>
          </p:nvCxnSpPr>
          <p:spPr>
            <a:xfrm>
              <a:off x="2100943" y="903514"/>
              <a:ext cx="0" cy="315686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8A94E271-0BF7-4D4D-A5D1-1E1FFAE7BD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7515" y="794658"/>
              <a:ext cx="0" cy="370113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13F5EE8A-4276-E647-AD23-3791F3B5A503}"/>
              </a:ext>
            </a:extLst>
          </p:cNvPr>
          <p:cNvSpPr txBox="1"/>
          <p:nvPr/>
        </p:nvSpPr>
        <p:spPr>
          <a:xfrm>
            <a:off x="1736036" y="2734224"/>
            <a:ext cx="290222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Due to their gapped nature, optical phonons are kinematically  matched to IR and light mass DM! </a:t>
            </a:r>
          </a:p>
          <a:p>
            <a:endParaRPr lang="en-US" sz="2800" dirty="0"/>
          </a:p>
          <a:p>
            <a:r>
              <a:rPr lang="en-US" sz="2400" dirty="0" err="1"/>
              <a:t>Knapen</a:t>
            </a:r>
            <a:r>
              <a:rPr lang="en-US" sz="2400" dirty="0"/>
              <a:t>, Lin, Pyle, &amp; Zurek: 1712.06598</a:t>
            </a:r>
          </a:p>
          <a:p>
            <a:endParaRPr lang="en-US" sz="2800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E52F1BB-0CCD-B34F-8896-B5A24ED68CD3}"/>
              </a:ext>
            </a:extLst>
          </p:cNvPr>
          <p:cNvSpPr txBox="1"/>
          <p:nvPr/>
        </p:nvSpPr>
        <p:spPr>
          <a:xfrm>
            <a:off x="5450542" y="6173415"/>
            <a:ext cx="521745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Momentum  </a:t>
            </a:r>
          </a:p>
        </p:txBody>
      </p:sp>
      <p:sp>
        <p:nvSpPr>
          <p:cNvPr id="99" name="Arc 98">
            <a:extLst>
              <a:ext uri="{FF2B5EF4-FFF2-40B4-BE49-F238E27FC236}">
                <a16:creationId xmlns:a16="http://schemas.microsoft.com/office/drawing/2014/main" id="{2E4CC4A8-BC3B-8047-AAE3-C317BD23EF0B}"/>
              </a:ext>
            </a:extLst>
          </p:cNvPr>
          <p:cNvSpPr/>
          <p:nvPr/>
        </p:nvSpPr>
        <p:spPr>
          <a:xfrm>
            <a:off x="4091355" y="-482686"/>
            <a:ext cx="2104549" cy="6930377"/>
          </a:xfrm>
          <a:prstGeom prst="arc">
            <a:avLst>
              <a:gd name="adj1" fmla="val 1915156"/>
              <a:gd name="adj2" fmla="val 6642752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01" name="Shape 391">
            <a:extLst>
              <a:ext uri="{FF2B5EF4-FFF2-40B4-BE49-F238E27FC236}">
                <a16:creationId xmlns:a16="http://schemas.microsoft.com/office/drawing/2014/main" id="{3FF165CB-45D5-E746-AABB-A4C3EA62728D}"/>
              </a:ext>
            </a:extLst>
          </p:cNvPr>
          <p:cNvSpPr/>
          <p:nvPr/>
        </p:nvSpPr>
        <p:spPr>
          <a:xfrm>
            <a:off x="6049432" y="3494481"/>
            <a:ext cx="251380" cy="275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70C0"/>
          </a:solidFill>
          <a:ln w="3175" cap="flat">
            <a:solidFill>
              <a:srgbClr val="4A7EBB"/>
            </a:solidFill>
            <a:prstDash val="solid"/>
            <a:beve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</p:spPr>
        <p:txBody>
          <a:bodyPr wrap="square" lIns="0" tIns="0" rIns="0" bIns="0" numCol="1" anchor="ctr">
            <a:noAutofit/>
          </a:bodyPr>
          <a:lstStyle/>
          <a:p>
            <a:pPr lvl="0">
              <a:def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000"/>
          </a:p>
        </p:txBody>
      </p:sp>
      <p:sp>
        <p:nvSpPr>
          <p:cNvPr id="102" name="Shape 391">
            <a:extLst>
              <a:ext uri="{FF2B5EF4-FFF2-40B4-BE49-F238E27FC236}">
                <a16:creationId xmlns:a16="http://schemas.microsoft.com/office/drawing/2014/main" id="{E57B4098-D030-2049-9381-B05938434E09}"/>
              </a:ext>
            </a:extLst>
          </p:cNvPr>
          <p:cNvSpPr/>
          <p:nvPr/>
        </p:nvSpPr>
        <p:spPr>
          <a:xfrm>
            <a:off x="5426609" y="6025466"/>
            <a:ext cx="251380" cy="275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70C0"/>
          </a:solidFill>
          <a:ln w="3175" cap="flat">
            <a:solidFill>
              <a:srgbClr val="4A7EBB"/>
            </a:solidFill>
            <a:prstDash val="solid"/>
            <a:beve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</p:spPr>
        <p:txBody>
          <a:bodyPr wrap="square" lIns="0" tIns="0" rIns="0" bIns="0" numCol="1" anchor="ctr">
            <a:noAutofit/>
          </a:bodyPr>
          <a:lstStyle/>
          <a:p>
            <a:pPr lvl="0">
              <a:def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00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F3DC158-0CAF-C84B-B7B4-D35EEF332A64}"/>
              </a:ext>
            </a:extLst>
          </p:cNvPr>
          <p:cNvSpPr txBox="1"/>
          <p:nvPr/>
        </p:nvSpPr>
        <p:spPr>
          <a:xfrm rot="16200000">
            <a:off x="3287801" y="4179802"/>
            <a:ext cx="311971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Energy [</a:t>
            </a:r>
            <a:r>
              <a:rPr lang="en-US" sz="2400" dirty="0" err="1"/>
              <a:t>meV</a:t>
            </a:r>
            <a:r>
              <a:rPr lang="en-US" sz="2400" dirty="0"/>
              <a:t>]</a:t>
            </a: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B0DF3497-6D65-7241-BEE0-F7D7ABD0A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6836" y="249892"/>
            <a:ext cx="2531165" cy="22485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F4969B-7150-254B-8C29-900C56EA9589}"/>
              </a:ext>
            </a:extLst>
          </p:cNvPr>
          <p:cNvSpPr txBox="1"/>
          <p:nvPr/>
        </p:nvSpPr>
        <p:spPr>
          <a:xfrm>
            <a:off x="7227893" y="2407416"/>
            <a:ext cx="128669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Sapphire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B7DBDC-FF13-0A46-BD93-EF8896209385}"/>
              </a:ext>
            </a:extLst>
          </p:cNvPr>
          <p:cNvSpPr/>
          <p:nvPr/>
        </p:nvSpPr>
        <p:spPr>
          <a:xfrm>
            <a:off x="9105827" y="5775499"/>
            <a:ext cx="1295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1712.06598</a:t>
            </a:r>
          </a:p>
        </p:txBody>
      </p:sp>
    </p:spTree>
    <p:extLst>
      <p:ext uri="{BB962C8B-B14F-4D97-AF65-F5344CB8AC3E}">
        <p14:creationId xmlns:p14="http://schemas.microsoft.com/office/powerpoint/2010/main" val="4987207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34C6C-B5F3-1E43-BEC8-C2677578A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Dark Photon Couplings: Polar Crystals 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8542EF92-92E0-294E-89EC-0FBC0BB96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685" y="948227"/>
            <a:ext cx="1888231" cy="1677378"/>
          </a:xfrm>
          <a:prstGeom prst="rect">
            <a:avLst/>
          </a:prstGeom>
        </p:spPr>
      </p:pic>
      <p:pic>
        <p:nvPicPr>
          <p:cNvPr id="6" name="Picture 5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06200DBD-2787-194C-AC0B-43C7CBBA4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72" y="3108086"/>
            <a:ext cx="5850228" cy="37499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E6363D-DEE7-4744-810A-AF453B25E62B}"/>
              </a:ext>
            </a:extLst>
          </p:cNvPr>
          <p:cNvSpPr txBox="1"/>
          <p:nvPr/>
        </p:nvSpPr>
        <p:spPr>
          <a:xfrm>
            <a:off x="6417275" y="2928550"/>
            <a:ext cx="3403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Scattering via Light Dark Photon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B72BC2-C2F0-8B44-A1FB-C9DA0D3FB944}"/>
              </a:ext>
            </a:extLst>
          </p:cNvPr>
          <p:cNvSpPr txBox="1"/>
          <p:nvPr/>
        </p:nvSpPr>
        <p:spPr>
          <a:xfrm>
            <a:off x="7368745" y="5684109"/>
            <a:ext cx="16740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Exposure: 1kgyr</a:t>
            </a:r>
          </a:p>
          <a:p>
            <a:r>
              <a:rPr lang="en-US" dirty="0"/>
              <a:t>1910.10716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7286E-18B7-EB4C-A1BF-9CFC10895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328357"/>
            <a:ext cx="3627120" cy="4937760"/>
          </a:xfrm>
        </p:spPr>
        <p:txBody>
          <a:bodyPr>
            <a:normAutofit/>
          </a:bodyPr>
          <a:lstStyle/>
          <a:p>
            <a:r>
              <a:rPr lang="en-US" dirty="0"/>
              <a:t>In ionic crystals, optical phonons are oscillating electric dipoles!</a:t>
            </a:r>
          </a:p>
          <a:p>
            <a:r>
              <a:rPr lang="en-US" dirty="0"/>
              <a:t>Very large coupling to photons (black in the IR)… Very large coupling to the dark photons</a:t>
            </a:r>
          </a:p>
          <a:p>
            <a:r>
              <a:rPr lang="en-US" dirty="0">
                <a:solidFill>
                  <a:srgbClr val="FF0000"/>
                </a:solidFill>
              </a:rPr>
              <a:t>30-100meV phonon sensitivities required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7435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DCD4C-0E8E-A245-B5A8-F845CF07B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0858" y="147918"/>
            <a:ext cx="8229600" cy="781276"/>
          </a:xfrm>
        </p:spPr>
        <p:txBody>
          <a:bodyPr>
            <a:noAutofit/>
          </a:bodyPr>
          <a:lstStyle/>
          <a:p>
            <a:r>
              <a:rPr lang="en-US" sz="3600" dirty="0"/>
              <a:t>Sapphire: Lot’s of Optical Phonon Bands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0F938F-B232-3747-9E78-D4B2550982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1" y="822996"/>
            <a:ext cx="4444061" cy="3022862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872D30-61DE-F540-8AF7-9F5AFA12125D}"/>
              </a:ext>
            </a:extLst>
          </p:cNvPr>
          <p:cNvSpPr txBox="1"/>
          <p:nvPr/>
        </p:nvSpPr>
        <p:spPr>
          <a:xfrm>
            <a:off x="1524000" y="3980930"/>
            <a:ext cx="39756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aseline="30000" dirty="0">
                <a:solidFill>
                  <a:srgbClr val="FF0000"/>
                </a:solidFill>
              </a:rPr>
              <a:t>To search for thermal DM down to </a:t>
            </a:r>
            <a:r>
              <a:rPr lang="en-US" sz="3600" baseline="30000" dirty="0" err="1">
                <a:solidFill>
                  <a:srgbClr val="FF0000"/>
                </a:solidFill>
              </a:rPr>
              <a:t>keV</a:t>
            </a:r>
            <a:r>
              <a:rPr lang="en-US" sz="3600" baseline="30000" dirty="0">
                <a:solidFill>
                  <a:srgbClr val="FF0000"/>
                </a:solidFill>
              </a:rPr>
              <a:t>  masses via scattering and ultracold bosonic DM to 30 </a:t>
            </a:r>
            <a:r>
              <a:rPr lang="en-US" sz="3600" baseline="30000" dirty="0" err="1">
                <a:solidFill>
                  <a:srgbClr val="FF0000"/>
                </a:solidFill>
              </a:rPr>
              <a:t>meV</a:t>
            </a:r>
            <a:r>
              <a:rPr lang="en-US" sz="3600" baseline="30000" dirty="0">
                <a:solidFill>
                  <a:srgbClr val="FF0000"/>
                </a:solidFill>
              </a:rPr>
              <a:t>, we need a detector sensitive to a single optical phonon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CF1DEB-4CFE-7F41-B631-873BF80A95A5}"/>
              </a:ext>
            </a:extLst>
          </p:cNvPr>
          <p:cNvSpPr txBox="1"/>
          <p:nvPr/>
        </p:nvSpPr>
        <p:spPr>
          <a:xfrm>
            <a:off x="6186859" y="1089211"/>
            <a:ext cx="41820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Sapphire is a complex crystal with 10 atoms in its unit cell.  Dark Matter can interact with lots of different modes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1A3836-5621-4A42-AA50-B1195CAE6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064" y="771772"/>
            <a:ext cx="1272249" cy="1130181"/>
          </a:xfrm>
          <a:prstGeom prst="rect">
            <a:avLst/>
          </a:prstGeom>
        </p:spPr>
      </p:pic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6EEA7F17-1593-E844-A3C8-87F354FE56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03" b="5193"/>
          <a:stretch/>
        </p:blipFill>
        <p:spPr>
          <a:xfrm>
            <a:off x="5638800" y="3566351"/>
            <a:ext cx="5029200" cy="32916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2198AF-700E-4840-82F9-0AB5E55A2450}"/>
              </a:ext>
            </a:extLst>
          </p:cNvPr>
          <p:cNvSpPr txBox="1"/>
          <p:nvPr/>
        </p:nvSpPr>
        <p:spPr>
          <a:xfrm>
            <a:off x="6639699" y="3286897"/>
            <a:ext cx="3641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Dark Photon Dark Matter Absorption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0913F1-6552-FC43-AA27-EDDE3F9F2D48}"/>
              </a:ext>
            </a:extLst>
          </p:cNvPr>
          <p:cNvSpPr txBox="1"/>
          <p:nvPr/>
        </p:nvSpPr>
        <p:spPr>
          <a:xfrm>
            <a:off x="6380207" y="3793524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1807.10291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4D849E-B34D-6743-A482-9CF6737B7628}"/>
              </a:ext>
            </a:extLst>
          </p:cNvPr>
          <p:cNvSpPr txBox="1"/>
          <p:nvPr/>
        </p:nvSpPr>
        <p:spPr>
          <a:xfrm>
            <a:off x="2096532" y="967946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1807.10291</a:t>
            </a:r>
          </a:p>
        </p:txBody>
      </p:sp>
    </p:spTree>
    <p:extLst>
      <p:ext uri="{BB962C8B-B14F-4D97-AF65-F5344CB8AC3E}">
        <p14:creationId xmlns:p14="http://schemas.microsoft.com/office/powerpoint/2010/main" val="41597911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54C83-DDF7-F440-9B3C-A4439B717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491" y="221464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Other Signal Channels for Interacting with Light Mass Dark Matter</a:t>
            </a:r>
          </a:p>
        </p:txBody>
      </p:sp>
    </p:spTree>
    <p:extLst>
      <p:ext uri="{BB962C8B-B14F-4D97-AF65-F5344CB8AC3E}">
        <p14:creationId xmlns:p14="http://schemas.microsoft.com/office/powerpoint/2010/main" val="33116550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01918"/>
            <a:ext cx="9144000" cy="969645"/>
          </a:xfrm>
        </p:spPr>
        <p:txBody>
          <a:bodyPr>
            <a:normAutofit/>
          </a:bodyPr>
          <a:lstStyle/>
          <a:p>
            <a:r>
              <a:rPr lang="en-US" dirty="0"/>
              <a:t>Inelastic e</a:t>
            </a:r>
            <a:r>
              <a:rPr lang="en-US" baseline="30000" dirty="0"/>
              <a:t>-</a:t>
            </a:r>
            <a:r>
              <a:rPr lang="en-US" dirty="0"/>
              <a:t> Recoils in Semiconductors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6FABC9-E67E-064A-9ECC-B981D3A21C84}"/>
              </a:ext>
            </a:extLst>
          </p:cNvPr>
          <p:cNvSpPr txBox="1"/>
          <p:nvPr/>
        </p:nvSpPr>
        <p:spPr>
          <a:xfrm rot="16200000">
            <a:off x="887089" y="2373160"/>
            <a:ext cx="1643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Energy [eV]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A38A6F-A409-9D40-B354-E05087F279E0}"/>
              </a:ext>
            </a:extLst>
          </p:cNvPr>
          <p:cNvSpPr txBox="1"/>
          <p:nvPr/>
        </p:nvSpPr>
        <p:spPr>
          <a:xfrm>
            <a:off x="2145651" y="4792034"/>
            <a:ext cx="1412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Momentum 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3FA2ED-C9AD-484E-BA9D-C61884632DC6}"/>
              </a:ext>
            </a:extLst>
          </p:cNvPr>
          <p:cNvGrpSpPr/>
          <p:nvPr/>
        </p:nvGrpSpPr>
        <p:grpSpPr>
          <a:xfrm>
            <a:off x="1902280" y="879282"/>
            <a:ext cx="4178105" cy="3953117"/>
            <a:chOff x="323170" y="1151604"/>
            <a:chExt cx="4178105" cy="395311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F08E1D1-5AC9-9548-824D-66B3E7A476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7703"/>
            <a:stretch/>
          </p:blipFill>
          <p:spPr>
            <a:xfrm>
              <a:off x="323170" y="1159557"/>
              <a:ext cx="4178105" cy="3945164"/>
            </a:xfrm>
            <a:prstGeom prst="rect">
              <a:avLst/>
            </a:prstGeom>
          </p:spPr>
        </p:pic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6187041-2AB6-A24B-A788-0046265294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77082" y="3061607"/>
              <a:ext cx="1153884" cy="238081"/>
            </a:xfrm>
            <a:prstGeom prst="straightConnector1">
              <a:avLst/>
            </a:prstGeom>
            <a:ln w="66675" cmpd="sng">
              <a:solidFill>
                <a:srgbClr val="FF000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A978C75-BBCD-0D4C-B6F0-4080B9B53A90}"/>
                </a:ext>
              </a:extLst>
            </p:cNvPr>
            <p:cNvSpPr txBox="1"/>
            <p:nvPr/>
          </p:nvSpPr>
          <p:spPr>
            <a:xfrm>
              <a:off x="1389093" y="1151604"/>
              <a:ext cx="20773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Band Diagram for Si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F93EDA9B-0481-8846-91C8-95151C13B7D3}"/>
              </a:ext>
            </a:extLst>
          </p:cNvPr>
          <p:cNvSpPr txBox="1"/>
          <p:nvPr/>
        </p:nvSpPr>
        <p:spPr>
          <a:xfrm>
            <a:off x="1631252" y="5042118"/>
            <a:ext cx="45827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Detector Requirement: Sensitivity to single e/h pairs (1 eV ) with negligible dark count rate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C4A33A1-1BD0-1B42-9D29-7AC7442BF8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246" r="4049" b="21498"/>
          <a:stretch/>
        </p:blipFill>
        <p:spPr>
          <a:xfrm>
            <a:off x="6123886" y="3410174"/>
            <a:ext cx="4544115" cy="3447826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0BAFFCD7-D5A0-F849-9EBA-1E43EE9283A8}"/>
              </a:ext>
            </a:extLst>
          </p:cNvPr>
          <p:cNvSpPr/>
          <p:nvPr/>
        </p:nvSpPr>
        <p:spPr>
          <a:xfrm>
            <a:off x="8247529" y="3641052"/>
            <a:ext cx="2274002" cy="898676"/>
          </a:xfrm>
          <a:prstGeom prst="rect">
            <a:avLst/>
          </a:prstGeom>
          <a:solidFill>
            <a:srgbClr val="FF0000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E6CEB27-7DFB-6D42-A9EC-95E805BED952}"/>
              </a:ext>
            </a:extLst>
          </p:cNvPr>
          <p:cNvCxnSpPr>
            <a:cxnSpLocks/>
          </p:cNvCxnSpPr>
          <p:nvPr/>
        </p:nvCxnSpPr>
        <p:spPr>
          <a:xfrm>
            <a:off x="6641276" y="4550484"/>
            <a:ext cx="3897632" cy="0"/>
          </a:xfrm>
          <a:prstGeom prst="line">
            <a:avLst/>
          </a:prstGeom>
          <a:ln w="31750"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5E75B41-7DA2-734A-AC6E-84DDC9E2151E}"/>
              </a:ext>
            </a:extLst>
          </p:cNvPr>
          <p:cNvCxnSpPr>
            <a:cxnSpLocks/>
          </p:cNvCxnSpPr>
          <p:nvPr/>
        </p:nvCxnSpPr>
        <p:spPr>
          <a:xfrm flipV="1">
            <a:off x="8281595" y="3637878"/>
            <a:ext cx="0" cy="2838227"/>
          </a:xfrm>
          <a:prstGeom prst="line">
            <a:avLst/>
          </a:prstGeom>
          <a:ln w="31750"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F507EB5B-2716-B545-9402-6AD61CE28216}"/>
              </a:ext>
            </a:extLst>
          </p:cNvPr>
          <p:cNvSpPr txBox="1"/>
          <p:nvPr/>
        </p:nvSpPr>
        <p:spPr>
          <a:xfrm>
            <a:off x="7513520" y="6031189"/>
            <a:ext cx="1013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&lt;v&gt;</a:t>
            </a:r>
            <a:endParaRPr lang="en-US" sz="2000" baseline="-250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38AD70F-CA2F-CF4C-8A2C-DEC1128031D5}"/>
              </a:ext>
            </a:extLst>
          </p:cNvPr>
          <p:cNvSpPr txBox="1"/>
          <p:nvPr/>
        </p:nvSpPr>
        <p:spPr>
          <a:xfrm>
            <a:off x="7297930" y="4923501"/>
            <a:ext cx="1013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v</a:t>
            </a:r>
            <a:r>
              <a:rPr lang="en-US" sz="2000" baseline="-25000" dirty="0" err="1"/>
              <a:t>esc</a:t>
            </a:r>
            <a:endParaRPr lang="en-US" sz="2000" baseline="-25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C1AD99-688A-8243-A2DB-F3751C94C1BD}"/>
              </a:ext>
            </a:extLst>
          </p:cNvPr>
          <p:cNvSpPr txBox="1"/>
          <p:nvPr/>
        </p:nvSpPr>
        <p:spPr>
          <a:xfrm>
            <a:off x="6255025" y="1259113"/>
            <a:ext cx="42141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e- excitation momentum and energy scales in semiconductors well matched to 1 MeV-100MeV DM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Essig et al: 1108.5383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2507606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58738"/>
            <a:ext cx="9144000" cy="611822"/>
          </a:xfrm>
        </p:spPr>
        <p:txBody>
          <a:bodyPr>
            <a:normAutofit fontScale="90000"/>
          </a:bodyPr>
          <a:lstStyle/>
          <a:p>
            <a:r>
              <a:rPr lang="en-US" dirty="0"/>
              <a:t>Inelastic e- Recoils: Scintillating Crystals </a:t>
            </a:r>
          </a:p>
        </p:txBody>
      </p:sp>
      <p:pic>
        <p:nvPicPr>
          <p:cNvPr id="3" name="Picture 2" descr="1607.01009v1 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270" y="3251200"/>
            <a:ext cx="5388731" cy="36068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712687" y="2423887"/>
            <a:ext cx="3851849" cy="2936965"/>
            <a:chOff x="342900" y="1203235"/>
            <a:chExt cx="3851849" cy="2936965"/>
          </a:xfrm>
        </p:grpSpPr>
        <p:sp>
          <p:nvSpPr>
            <p:cNvPr id="29" name="Rectangle 28"/>
            <p:cNvSpPr/>
            <p:nvPr/>
          </p:nvSpPr>
          <p:spPr>
            <a:xfrm>
              <a:off x="346648" y="1203235"/>
              <a:ext cx="3848100" cy="2936965"/>
            </a:xfrm>
            <a:prstGeom prst="rect">
              <a:avLst/>
            </a:prstGeom>
            <a:solidFill>
              <a:srgbClr val="CCFFCC"/>
            </a:solidFill>
            <a:ln w="57150" cmpd="sng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0" name="Explosion 2 29"/>
            <p:cNvSpPr/>
            <p:nvPr/>
          </p:nvSpPr>
          <p:spPr>
            <a:xfrm>
              <a:off x="1866359" y="2058571"/>
              <a:ext cx="458281" cy="570329"/>
            </a:xfrm>
            <a:prstGeom prst="irregularSeal2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/>
            <p:cNvCxnSpPr>
              <a:cxnSpLocks/>
              <a:endCxn id="29" idx="3"/>
            </p:cNvCxnSpPr>
            <p:nvPr/>
          </p:nvCxnSpPr>
          <p:spPr>
            <a:xfrm>
              <a:off x="2099248" y="2371467"/>
              <a:ext cx="2095500" cy="300251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cxnSpLocks/>
              <a:stCxn id="29" idx="3"/>
              <a:endCxn id="29" idx="2"/>
            </p:cNvCxnSpPr>
            <p:nvPr/>
          </p:nvCxnSpPr>
          <p:spPr>
            <a:xfrm flipH="1">
              <a:off x="2270698" y="2671718"/>
              <a:ext cx="1924050" cy="1468482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346648" y="1485900"/>
              <a:ext cx="1519711" cy="736084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cxnSpLocks/>
              <a:stCxn id="29" idx="2"/>
            </p:cNvCxnSpPr>
            <p:nvPr/>
          </p:nvCxnSpPr>
          <p:spPr>
            <a:xfrm flipH="1" flipV="1">
              <a:off x="342900" y="2221984"/>
              <a:ext cx="1927798" cy="1918216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Picture 37" descr="iZIP_plus_phonon_mask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1" y="1217522"/>
              <a:ext cx="3851848" cy="268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Explosion 2 44"/>
            <p:cNvSpPr/>
            <p:nvPr/>
          </p:nvSpPr>
          <p:spPr>
            <a:xfrm>
              <a:off x="1751788" y="1217522"/>
              <a:ext cx="229141" cy="285164"/>
            </a:xfrm>
            <a:prstGeom prst="irregularSeal2">
              <a:avLst/>
            </a:prstGeom>
            <a:solidFill>
              <a:schemeClr val="accent6"/>
            </a:solidFill>
            <a:ln>
              <a:solidFill>
                <a:srgbClr val="F7964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5835904" y="699007"/>
            <a:ext cx="48320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Use a low bandgap scintillating crystal (GaAs, </a:t>
            </a:r>
            <a:r>
              <a:rPr lang="en-US" sz="2400" dirty="0" err="1"/>
              <a:t>NaI</a:t>
            </a:r>
            <a:r>
              <a:rPr lang="en-US" sz="2400" dirty="0"/>
              <a:t>) and couple to a single photon sensitive large area detector with no dark count rate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Penalty:  Scintillation Production Efficiency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13040" y="5720080"/>
            <a:ext cx="2705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Derenzo</a:t>
            </a:r>
            <a:r>
              <a:rPr lang="en-US" dirty="0"/>
              <a:t> et al: 1607.01009 </a:t>
            </a:r>
          </a:p>
        </p:txBody>
      </p:sp>
    </p:spTree>
    <p:extLst>
      <p:ext uri="{BB962C8B-B14F-4D97-AF65-F5344CB8AC3E}">
        <p14:creationId xmlns:p14="http://schemas.microsoft.com/office/powerpoint/2010/main" val="4193615181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3C8874E-88DA-2640-800D-6120AC5ED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Optical/IR </a:t>
            </a:r>
            <a:r>
              <a:rPr lang="en-US" dirty="0" err="1"/>
              <a:t>Haloscope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0280AF-8F9A-4048-A880-9FC3A36DF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595595"/>
            <a:ext cx="5245413" cy="513067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30A8D07-E4FB-EF47-8B00-2F4CE09B5F53}"/>
              </a:ext>
            </a:extLst>
          </p:cNvPr>
          <p:cNvSpPr txBox="1"/>
          <p:nvPr/>
        </p:nvSpPr>
        <p:spPr>
          <a:xfrm>
            <a:off x="6777925" y="1689316"/>
            <a:ext cx="33624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Baryakhtar</a:t>
            </a:r>
            <a:r>
              <a:rPr lang="en-US" dirty="0"/>
              <a:t>, Huang, </a:t>
            </a:r>
            <a:r>
              <a:rPr lang="en-US" dirty="0" err="1"/>
              <a:t>Lasenby</a:t>
            </a:r>
            <a:endParaRPr lang="en-US" dirty="0"/>
          </a:p>
          <a:p>
            <a:r>
              <a:rPr lang="en-US" dirty="0"/>
              <a:t>1803.11455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Momentum matching via multilayer stack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Requirements: Single photon sensitivity with no dark counts</a:t>
            </a:r>
          </a:p>
        </p:txBody>
      </p:sp>
    </p:spTree>
    <p:extLst>
      <p:ext uri="{BB962C8B-B14F-4D97-AF65-F5344CB8AC3E}">
        <p14:creationId xmlns:p14="http://schemas.microsoft.com/office/powerpoint/2010/main" val="418782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4C5BA-47B6-7F4F-A83A-2F3EC9328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461" y="2646777"/>
            <a:ext cx="8229600" cy="1143000"/>
          </a:xfrm>
        </p:spPr>
        <p:txBody>
          <a:bodyPr>
            <a:noAutofit/>
          </a:bodyPr>
          <a:lstStyle/>
          <a:p>
            <a:r>
              <a:rPr lang="en-US" sz="6000" dirty="0"/>
              <a:t>Building Detectors with Sensitivity to Single Phonons, Single IR Photons, and Single e/h (without Luke-</a:t>
            </a:r>
            <a:r>
              <a:rPr lang="en-US" sz="6000" dirty="0" err="1"/>
              <a:t>Neganov</a:t>
            </a:r>
            <a:r>
              <a:rPr lang="en-US" sz="6000" dirty="0"/>
              <a:t> Gain)</a:t>
            </a:r>
          </a:p>
        </p:txBody>
      </p:sp>
    </p:spTree>
    <p:extLst>
      <p:ext uri="{BB962C8B-B14F-4D97-AF65-F5344CB8AC3E}">
        <p14:creationId xmlns:p14="http://schemas.microsoft.com/office/powerpoint/2010/main" val="21707646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DEC54-3D6E-1049-9EA1-8536C59A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667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100meV Excitation Sensitivity -&gt; Low Temperature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8ADA1-8300-D943-A328-CBB6869C9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1" y="1070113"/>
            <a:ext cx="5493026" cy="5622235"/>
          </a:xfrm>
        </p:spPr>
        <p:txBody>
          <a:bodyPr>
            <a:normAutofit/>
          </a:bodyPr>
          <a:lstStyle/>
          <a:p>
            <a:r>
              <a:rPr lang="en-US" dirty="0"/>
              <a:t>300K = 26meV</a:t>
            </a:r>
          </a:p>
          <a:p>
            <a:r>
              <a:rPr lang="en-US" dirty="0"/>
              <a:t>To sense 100meV excitations we’ll need to cool the detector down to near absolute zero</a:t>
            </a:r>
          </a:p>
          <a:p>
            <a:r>
              <a:rPr lang="en-US" dirty="0"/>
              <a:t>Use superconducting detector technology</a:t>
            </a:r>
          </a:p>
          <a:p>
            <a:pPr lvl="1"/>
            <a:r>
              <a:rPr lang="en-US" dirty="0"/>
              <a:t>MKIDs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Transition edge sensors</a:t>
            </a:r>
          </a:p>
          <a:p>
            <a:pPr lvl="1"/>
            <a:r>
              <a:rPr lang="en-US" dirty="0"/>
              <a:t>SNSPD (only for photon applications)</a:t>
            </a:r>
          </a:p>
        </p:txBody>
      </p:sp>
      <p:pic>
        <p:nvPicPr>
          <p:cNvPr id="4" name="Content Placeholder 4" descr="BFUS0614-03.1 7.pdf">
            <a:extLst>
              <a:ext uri="{FF2B5EF4-FFF2-40B4-BE49-F238E27FC236}">
                <a16:creationId xmlns:a16="http://schemas.microsoft.com/office/drawing/2014/main" id="{7262E2AF-6036-394E-BF98-0AC4C97FC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1" b="18471"/>
          <a:stretch>
            <a:fillRect/>
          </a:stretch>
        </p:blipFill>
        <p:spPr>
          <a:xfrm>
            <a:off x="7224862" y="1503024"/>
            <a:ext cx="3443138" cy="410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32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9CF18-CB5A-C944-BFF1-818A6A394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-32657"/>
            <a:ext cx="9144000" cy="925551"/>
          </a:xfrm>
        </p:spPr>
        <p:txBody>
          <a:bodyPr>
            <a:noAutofit/>
          </a:bodyPr>
          <a:lstStyle/>
          <a:p>
            <a:r>
              <a:rPr lang="en-US" sz="3600" dirty="0"/>
              <a:t> Kinematics: 2 Body Elastic Nuclear  Scattering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242FDF1-94EF-E94B-9090-5B4FA886F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8" t="45738" r="53286" b="24180"/>
          <a:stretch/>
        </p:blipFill>
        <p:spPr>
          <a:xfrm>
            <a:off x="1933143" y="988825"/>
            <a:ext cx="3270228" cy="2975822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792AD3D-6023-2849-B726-F83417E5AD45}"/>
              </a:ext>
            </a:extLst>
          </p:cNvPr>
          <p:cNvCxnSpPr>
            <a:cxnSpLocks/>
          </p:cNvCxnSpPr>
          <p:nvPr/>
        </p:nvCxnSpPr>
        <p:spPr>
          <a:xfrm flipH="1">
            <a:off x="2198914" y="2263085"/>
            <a:ext cx="1053636" cy="349487"/>
          </a:xfrm>
          <a:prstGeom prst="straightConnector1">
            <a:avLst/>
          </a:prstGeom>
          <a:ln w="76200" cmpd="sng">
            <a:solidFill>
              <a:srgbClr val="0432FF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5C36E23-163A-5440-B861-131E9D7E3087}"/>
              </a:ext>
            </a:extLst>
          </p:cNvPr>
          <p:cNvCxnSpPr>
            <a:cxnSpLocks/>
          </p:cNvCxnSpPr>
          <p:nvPr/>
        </p:nvCxnSpPr>
        <p:spPr>
          <a:xfrm>
            <a:off x="2293434" y="1063312"/>
            <a:ext cx="983166" cy="1222689"/>
          </a:xfrm>
          <a:prstGeom prst="straightConnector1">
            <a:avLst/>
          </a:prstGeom>
          <a:ln w="76200" cmpd="sng">
            <a:solidFill>
              <a:srgbClr val="0432FF"/>
            </a:solidFill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7B655A0-989B-CC4C-B13E-80175870CAE4}"/>
              </a:ext>
            </a:extLst>
          </p:cNvPr>
          <p:cNvSpPr txBox="1"/>
          <p:nvPr/>
        </p:nvSpPr>
        <p:spPr>
          <a:xfrm>
            <a:off x="5965372" y="5083812"/>
            <a:ext cx="47026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Recoil Energy Scales as M</a:t>
            </a:r>
            <a:r>
              <a:rPr lang="en-US" sz="2800" baseline="-25000" dirty="0">
                <a:solidFill>
                  <a:srgbClr val="FF0000"/>
                </a:solidFill>
              </a:rPr>
              <a:t>DM</a:t>
            </a:r>
            <a:r>
              <a:rPr lang="en-US" sz="2800" baseline="30000" dirty="0">
                <a:solidFill>
                  <a:srgbClr val="FF0000"/>
                </a:solidFill>
              </a:rPr>
              <a:t>2</a:t>
            </a:r>
            <a:r>
              <a:rPr lang="en-US" sz="2800" dirty="0">
                <a:solidFill>
                  <a:srgbClr val="FF0000"/>
                </a:solidFill>
              </a:rPr>
              <a:t>. Transfer of DM kinetic energy is really inefficient for elastic 2 Body Scatters when M</a:t>
            </a:r>
            <a:r>
              <a:rPr lang="en-US" sz="2800" baseline="-25000" dirty="0">
                <a:solidFill>
                  <a:srgbClr val="FF0000"/>
                </a:solidFill>
              </a:rPr>
              <a:t>n</a:t>
            </a:r>
            <a:r>
              <a:rPr lang="en-US" sz="2800" dirty="0">
                <a:solidFill>
                  <a:srgbClr val="FF0000"/>
                </a:solidFill>
              </a:rPr>
              <a:t> &gt;&gt; M</a:t>
            </a:r>
            <a:r>
              <a:rPr lang="en-US" sz="2800" baseline="-25000" dirty="0">
                <a:solidFill>
                  <a:srgbClr val="FF0000"/>
                </a:solidFill>
              </a:rPr>
              <a:t>DM</a:t>
            </a:r>
          </a:p>
        </p:txBody>
      </p:sp>
      <p:sp>
        <p:nvSpPr>
          <p:cNvPr id="5" name="Shape 388">
            <a:extLst>
              <a:ext uri="{FF2B5EF4-FFF2-40B4-BE49-F238E27FC236}">
                <a16:creationId xmlns:a16="http://schemas.microsoft.com/office/drawing/2014/main" id="{8B2D2D53-9377-2F46-BD5C-3B36771F1264}"/>
              </a:ext>
            </a:extLst>
          </p:cNvPr>
          <p:cNvSpPr/>
          <p:nvPr/>
        </p:nvSpPr>
        <p:spPr>
          <a:xfrm>
            <a:off x="2003472" y="812477"/>
            <a:ext cx="566544" cy="574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00FF"/>
          </a:solidFill>
          <a:ln w="3175" cap="flat">
            <a:solidFill>
              <a:srgbClr val="4A7EBB"/>
            </a:solidFill>
            <a:prstDash val="solid"/>
            <a:beve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</p:spPr>
        <p:txBody>
          <a:bodyPr wrap="square" lIns="0" tIns="0" rIns="0" bIns="0" numCol="1" anchor="ctr">
            <a:noAutofit/>
          </a:bodyPr>
          <a:lstStyle/>
          <a:p>
            <a:pPr lvl="0">
              <a:defRPr sz="2000">
                <a:solidFill>
                  <a:srgbClr val="0000FF">
                    <a:alpha val="0"/>
                  </a:srgbClr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EEA9B7-6041-8740-8470-FC4244F89132}"/>
              </a:ext>
            </a:extLst>
          </p:cNvPr>
          <p:cNvSpPr txBox="1"/>
          <p:nvPr/>
        </p:nvSpPr>
        <p:spPr>
          <a:xfrm>
            <a:off x="1984124" y="865342"/>
            <a:ext cx="636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58E3A8-3531-A044-8C88-C75EE6E81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1" y="4205871"/>
            <a:ext cx="3722914" cy="7643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3389EC1-E1E4-2E43-A64F-3695DB3A488A}"/>
              </a:ext>
            </a:extLst>
          </p:cNvPr>
          <p:cNvSpPr txBox="1"/>
          <p:nvPr/>
        </p:nvSpPr>
        <p:spPr>
          <a:xfrm>
            <a:off x="2177144" y="4942115"/>
            <a:ext cx="2385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When M</a:t>
            </a:r>
            <a:r>
              <a:rPr lang="en-US" sz="2400" baseline="-25000" dirty="0"/>
              <a:t>n</a:t>
            </a:r>
            <a:r>
              <a:rPr lang="en-US" sz="2400" dirty="0"/>
              <a:t>&gt;&gt; M</a:t>
            </a:r>
            <a:r>
              <a:rPr lang="en-US" sz="2400" baseline="-25000" dirty="0"/>
              <a:t>DM</a:t>
            </a:r>
            <a:r>
              <a:rPr lang="en-US" sz="2400" dirty="0"/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BDA9FE-20EC-E543-A32A-1094C3570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360" y="5529944"/>
            <a:ext cx="3622636" cy="685800"/>
          </a:xfrm>
          <a:prstGeom prst="rect">
            <a:avLst/>
          </a:prstGeom>
        </p:spPr>
      </p:pic>
      <p:pic>
        <p:nvPicPr>
          <p:cNvPr id="20" name="Picture 19" descr="A close up of a map&#10;&#10;Description automatically generated">
            <a:extLst>
              <a:ext uri="{FF2B5EF4-FFF2-40B4-BE49-F238E27FC236}">
                <a16:creationId xmlns:a16="http://schemas.microsoft.com/office/drawing/2014/main" id="{8A3A45F9-1829-E547-B854-B6B8DE110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7200" y="851807"/>
            <a:ext cx="5130800" cy="400050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4EFB470B-B3C6-774B-8059-88052C8CE465}"/>
              </a:ext>
            </a:extLst>
          </p:cNvPr>
          <p:cNvSpPr/>
          <p:nvPr/>
        </p:nvSpPr>
        <p:spPr>
          <a:xfrm>
            <a:off x="2525487" y="5442857"/>
            <a:ext cx="805543" cy="54428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902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616982"/>
          </a:xfrm>
        </p:spPr>
        <p:txBody>
          <a:bodyPr>
            <a:noAutofit/>
          </a:bodyPr>
          <a:lstStyle/>
          <a:p>
            <a:r>
              <a:rPr lang="en-US" sz="3600" dirty="0"/>
              <a:t>The Simplest Thermal Calorimeter</a:t>
            </a:r>
          </a:p>
        </p:txBody>
      </p:sp>
      <p:pic>
        <p:nvPicPr>
          <p:cNvPr id="9" name="Picture 8" descr="CGmodel_SimpTE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763" y="1109156"/>
            <a:ext cx="2961781" cy="1908428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2405961" y="697676"/>
            <a:ext cx="908392" cy="555382"/>
          </a:xfrm>
          <a:prstGeom prst="straightConnector1">
            <a:avLst/>
          </a:prstGeom>
          <a:ln w="34925" cap="flat" cmpd="sng" algn="ctr">
            <a:solidFill>
              <a:srgbClr val="FF6600"/>
            </a:solidFill>
            <a:prstDash val="solid"/>
            <a:round/>
            <a:headEnd type="none" w="med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Explosion 2 10"/>
          <p:cNvSpPr/>
          <p:nvPr/>
        </p:nvSpPr>
        <p:spPr>
          <a:xfrm>
            <a:off x="3265418" y="1198692"/>
            <a:ext cx="343711" cy="427747"/>
          </a:xfrm>
          <a:prstGeom prst="irregularSeal2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2" name="Group 34"/>
          <p:cNvGrpSpPr/>
          <p:nvPr/>
        </p:nvGrpSpPr>
        <p:grpSpPr>
          <a:xfrm>
            <a:off x="6811618" y="1245704"/>
            <a:ext cx="2927193" cy="2002649"/>
            <a:chOff x="5011758" y="1092201"/>
            <a:chExt cx="1109641" cy="1039194"/>
          </a:xfrm>
        </p:grpSpPr>
        <p:sp>
          <p:nvSpPr>
            <p:cNvPr id="13" name="Line 11"/>
            <p:cNvSpPr>
              <a:spLocks noChangeShapeType="1"/>
            </p:cNvSpPr>
            <p:nvPr/>
          </p:nvSpPr>
          <p:spPr bwMode="auto">
            <a:xfrm flipV="1">
              <a:off x="5138162" y="1092201"/>
              <a:ext cx="0" cy="9602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5011758" y="1443980"/>
              <a:ext cx="434975" cy="1307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lIns="67865" tIns="33338" rIns="67865" bIns="33338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>
                  <a:latin typeface="Times New Roman" charset="0"/>
                </a:rPr>
                <a:t>R</a:t>
              </a: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5622549" y="2000633"/>
              <a:ext cx="359619" cy="1307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lIns="67865" tIns="33338" rIns="67865" bIns="33338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>
                  <a:latin typeface="Times New Roman" charset="0"/>
                </a:rPr>
                <a:t>T</a:t>
              </a:r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>
              <a:off x="5144126" y="1891359"/>
              <a:ext cx="247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>
              <a:off x="5144126" y="1732086"/>
              <a:ext cx="247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5144126" y="1732086"/>
              <a:ext cx="247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5144126" y="1571882"/>
              <a:ext cx="247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>
              <a:off x="5144126" y="1571882"/>
              <a:ext cx="247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5144126" y="1412609"/>
              <a:ext cx="247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5144126" y="1412609"/>
              <a:ext cx="247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5144126" y="1251474"/>
              <a:ext cx="247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>
              <a:off x="5144126" y="1251474"/>
              <a:ext cx="247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5144126" y="1092201"/>
              <a:ext cx="247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>
              <a:off x="5148386" y="2047838"/>
              <a:ext cx="96704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 flipV="1">
              <a:off x="5305159" y="2013375"/>
              <a:ext cx="0" cy="344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auto">
            <a:xfrm flipV="1">
              <a:off x="5467896" y="2013375"/>
              <a:ext cx="0" cy="344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Line 27"/>
            <p:cNvSpPr>
              <a:spLocks noChangeShapeType="1"/>
            </p:cNvSpPr>
            <p:nvPr/>
          </p:nvSpPr>
          <p:spPr bwMode="auto">
            <a:xfrm flipV="1">
              <a:off x="5631484" y="2013375"/>
              <a:ext cx="0" cy="344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 flipV="1">
              <a:off x="5794222" y="2013375"/>
              <a:ext cx="0" cy="344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" name="Line 29"/>
            <p:cNvSpPr>
              <a:spLocks noChangeShapeType="1"/>
            </p:cNvSpPr>
            <p:nvPr/>
          </p:nvSpPr>
          <p:spPr bwMode="auto">
            <a:xfrm flipV="1">
              <a:off x="5958662" y="2013375"/>
              <a:ext cx="0" cy="344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Line 30"/>
            <p:cNvSpPr>
              <a:spLocks noChangeShapeType="1"/>
            </p:cNvSpPr>
            <p:nvPr/>
          </p:nvSpPr>
          <p:spPr bwMode="auto">
            <a:xfrm flipV="1">
              <a:off x="6121399" y="2013375"/>
              <a:ext cx="0" cy="344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auto">
            <a:xfrm>
              <a:off x="5142422" y="1113624"/>
              <a:ext cx="858841" cy="928626"/>
            </a:xfrm>
            <a:custGeom>
              <a:avLst/>
              <a:gdLst/>
              <a:ahLst/>
              <a:cxnLst>
                <a:cxn ang="0">
                  <a:pos x="0" y="1068"/>
                </a:cxn>
                <a:cxn ang="0">
                  <a:pos x="384" y="1006"/>
                </a:cxn>
                <a:cxn ang="0">
                  <a:pos x="548" y="763"/>
                </a:cxn>
                <a:cxn ang="0">
                  <a:pos x="680" y="375"/>
                </a:cxn>
                <a:cxn ang="0">
                  <a:pos x="780" y="168"/>
                </a:cxn>
                <a:cxn ang="0">
                  <a:pos x="940" y="27"/>
                </a:cxn>
                <a:cxn ang="0">
                  <a:pos x="1128" y="7"/>
                </a:cxn>
              </a:cxnLst>
              <a:rect l="0" t="0" r="r" b="b"/>
              <a:pathLst>
                <a:path w="1128" h="1068">
                  <a:moveTo>
                    <a:pt x="0" y="1068"/>
                  </a:moveTo>
                  <a:cubicBezTo>
                    <a:pt x="64" y="1058"/>
                    <a:pt x="293" y="1057"/>
                    <a:pt x="384" y="1006"/>
                  </a:cubicBezTo>
                  <a:cubicBezTo>
                    <a:pt x="475" y="955"/>
                    <a:pt x="499" y="868"/>
                    <a:pt x="548" y="763"/>
                  </a:cubicBezTo>
                  <a:cubicBezTo>
                    <a:pt x="597" y="658"/>
                    <a:pt x="641" y="474"/>
                    <a:pt x="680" y="375"/>
                  </a:cubicBezTo>
                  <a:cubicBezTo>
                    <a:pt x="719" y="276"/>
                    <a:pt x="737" y="226"/>
                    <a:pt x="780" y="168"/>
                  </a:cubicBezTo>
                  <a:cubicBezTo>
                    <a:pt x="823" y="110"/>
                    <a:pt x="882" y="54"/>
                    <a:pt x="940" y="27"/>
                  </a:cubicBezTo>
                  <a:cubicBezTo>
                    <a:pt x="998" y="0"/>
                    <a:pt x="1089" y="11"/>
                    <a:pt x="1128" y="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Line 34"/>
            <p:cNvSpPr>
              <a:spLocks noChangeShapeType="1"/>
            </p:cNvSpPr>
            <p:nvPr/>
          </p:nvSpPr>
          <p:spPr bwMode="auto">
            <a:xfrm flipV="1">
              <a:off x="5514951" y="1446861"/>
              <a:ext cx="79398" cy="287825"/>
            </a:xfrm>
            <a:prstGeom prst="line">
              <a:avLst/>
            </a:prstGeom>
            <a:noFill/>
            <a:ln w="22225">
              <a:solidFill>
                <a:srgbClr val="3366FF"/>
              </a:solidFill>
              <a:round/>
              <a:headEnd/>
              <a:tailEnd type="arrow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5521527" y="1713759"/>
              <a:ext cx="95046" cy="9052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Line 34"/>
            <p:cNvSpPr>
              <a:spLocks noChangeShapeType="1"/>
            </p:cNvSpPr>
            <p:nvPr/>
          </p:nvSpPr>
          <p:spPr bwMode="auto">
            <a:xfrm flipH="1">
              <a:off x="5635624" y="1511300"/>
              <a:ext cx="66675" cy="263524"/>
            </a:xfrm>
            <a:prstGeom prst="line">
              <a:avLst/>
            </a:prstGeom>
            <a:noFill/>
            <a:ln w="22225">
              <a:solidFill>
                <a:srgbClr val="3366FF"/>
              </a:solidFill>
              <a:round/>
              <a:headEnd/>
              <a:tailEnd type="arrow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pic>
        <p:nvPicPr>
          <p:cNvPr id="38" name="Picture 3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462" y="1626436"/>
            <a:ext cx="1236996" cy="666750"/>
          </a:xfrm>
          <a:prstGeom prst="rect">
            <a:avLst/>
          </a:prstGeom>
        </p:spPr>
      </p:pic>
      <p:pic>
        <p:nvPicPr>
          <p:cNvPr id="39" name="Picture 38" descr="imag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345" y="1264611"/>
            <a:ext cx="163019" cy="629119"/>
          </a:xfrm>
          <a:prstGeom prst="rect">
            <a:avLst/>
          </a:prstGeom>
        </p:spPr>
      </p:pic>
      <p:pic>
        <p:nvPicPr>
          <p:cNvPr id="40" name="Picture 39" descr="1_T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107" y="3667271"/>
            <a:ext cx="1776441" cy="2580378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524001" y="2887682"/>
            <a:ext cx="607711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Transition Edge Sensor (TES):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00" dirty="0"/>
              <a:t>A superconducting metal film (W) that is externally biased so as to be within its superconducting/normal transition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00" dirty="0"/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1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100" dirty="0"/>
          </a:p>
          <a:p>
            <a:pPr lvl="1"/>
            <a:endParaRPr lang="en-US" sz="21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00" dirty="0"/>
              <a:t>Must use low Tc and very small volume TES -&gt; </a:t>
            </a:r>
            <a:r>
              <a:rPr lang="en-US" sz="2100" dirty="0">
                <a:solidFill>
                  <a:srgbClr val="FF0000"/>
                </a:solidFill>
              </a:rPr>
              <a:t>hard to get gram-day exposures when your TES (25umx25umx40nm) is 500fg … only directly useful for IR </a:t>
            </a:r>
            <a:r>
              <a:rPr lang="en-US" sz="2100" dirty="0" err="1">
                <a:solidFill>
                  <a:srgbClr val="FF0000"/>
                </a:solidFill>
              </a:rPr>
              <a:t>Haloscope</a:t>
            </a:r>
            <a:endParaRPr lang="en-US" sz="21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EAE5C9-6FC9-854F-96FE-A30C14D0F9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8687" y="4322785"/>
            <a:ext cx="2681514" cy="98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774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89791"/>
            <a:ext cx="7772400" cy="89878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9042CA-ED6D-864C-ABC5-7B11B31028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87" b="15507"/>
          <a:stretch/>
        </p:blipFill>
        <p:spPr>
          <a:xfrm rot="16200000">
            <a:off x="671834" y="1803025"/>
            <a:ext cx="5907143" cy="42028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3A920C-DB1B-FB4C-BFC1-F51538A00D76}"/>
              </a:ext>
            </a:extLst>
          </p:cNvPr>
          <p:cNvSpPr txBox="1"/>
          <p:nvPr/>
        </p:nvSpPr>
        <p:spPr>
          <a:xfrm>
            <a:off x="1524000" y="159657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R&amp;D: ultra sensitive TES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451B3BD-5092-AA40-8524-54C2D4D4F266}"/>
              </a:ext>
            </a:extLst>
          </p:cNvPr>
          <p:cNvSpPr txBox="1">
            <a:spLocks/>
          </p:cNvSpPr>
          <p:nvPr/>
        </p:nvSpPr>
        <p:spPr>
          <a:xfrm>
            <a:off x="5820230" y="957944"/>
            <a:ext cx="4847771" cy="55009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Build and test simple TES test structures for noise is performance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Tests at SLAC </a:t>
            </a:r>
            <a:r>
              <a:rPr lang="en-US" sz="3600" dirty="0" err="1">
                <a:solidFill>
                  <a:schemeClr val="tx1"/>
                </a:solidFill>
              </a:rPr>
              <a:t>SuperCDMS</a:t>
            </a:r>
            <a:r>
              <a:rPr lang="en-US" sz="3600" dirty="0">
                <a:solidFill>
                  <a:schemeClr val="tx1"/>
                </a:solidFill>
              </a:rPr>
              <a:t> test facility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2004.10257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Tungsten TES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 Tc= 41mK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40nm thick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80812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A20E5B9-2E36-304E-9C4B-F4CB3C7B7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280" y="976798"/>
            <a:ext cx="4763573" cy="29193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13A4C9-C7EF-9648-9A49-9F192892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40" y="0"/>
            <a:ext cx="8229600" cy="802322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100um x400um </a:t>
            </a:r>
            <a:r>
              <a:rPr lang="en-US" dirty="0"/>
              <a:t>TES Characterization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4D3615-8F33-034A-83D6-0E019EB8EF8B}"/>
              </a:ext>
            </a:extLst>
          </p:cNvPr>
          <p:cNvSpPr txBox="1"/>
          <p:nvPr/>
        </p:nvSpPr>
        <p:spPr>
          <a:xfrm>
            <a:off x="2367281" y="711200"/>
            <a:ext cx="297363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TES Power vs TES Bias Voltage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F4940C-6BC7-1A46-82F5-9DBB5A6C4A43}"/>
              </a:ext>
            </a:extLst>
          </p:cNvPr>
          <p:cNvSpPr txBox="1"/>
          <p:nvPr/>
        </p:nvSpPr>
        <p:spPr>
          <a:xfrm>
            <a:off x="6614161" y="3342640"/>
            <a:ext cx="351474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TES Response to Square Wave Jitter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3FDD8C-E3CF-2B49-8409-B3A685A7C40B}"/>
              </a:ext>
            </a:extLst>
          </p:cNvPr>
          <p:cNvSpPr txBox="1"/>
          <p:nvPr/>
        </p:nvSpPr>
        <p:spPr>
          <a:xfrm>
            <a:off x="6222274" y="1269999"/>
            <a:ext cx="45899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Normal Resistance: 630mOhm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Bias Power: 35fW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Your average CMB TES:  1 </a:t>
            </a:r>
            <a:r>
              <a:rPr lang="en-US" sz="2400" dirty="0" err="1"/>
              <a:t>pW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Slight calibration error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DA0EB3-66C1-E940-A927-8FE927EE4FB4}"/>
              </a:ext>
            </a:extLst>
          </p:cNvPr>
          <p:cNvSpPr txBox="1"/>
          <p:nvPr/>
        </p:nvSpPr>
        <p:spPr>
          <a:xfrm>
            <a:off x="1971040" y="4432664"/>
            <a:ext cx="35298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Complex Impedance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Simple 2 pole TES dynamical model perfectly fits 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TES </a:t>
            </a:r>
            <a:r>
              <a:rPr lang="en-US" sz="2000" dirty="0" err="1"/>
              <a:t>falltime</a:t>
            </a:r>
            <a:r>
              <a:rPr lang="en-US" sz="2000" dirty="0"/>
              <a:t>: ~66us (2.4kHz)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Relatively fast </a:t>
            </a:r>
          </a:p>
          <a:p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330B47-010C-2742-BAD9-4169F98EA8C6}"/>
              </a:ext>
            </a:extLst>
          </p:cNvPr>
          <p:cNvSpPr txBox="1"/>
          <p:nvPr/>
        </p:nvSpPr>
        <p:spPr>
          <a:xfrm rot="16200000">
            <a:off x="843461" y="2080591"/>
            <a:ext cx="173041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Bias Power (</a:t>
            </a:r>
            <a:r>
              <a:rPr lang="en-US" dirty="0" err="1"/>
              <a:t>pW</a:t>
            </a:r>
            <a:r>
              <a:rPr lang="en-US" dirty="0"/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436308-D180-4F4D-A486-EB161DE2C4B0}"/>
              </a:ext>
            </a:extLst>
          </p:cNvPr>
          <p:cNvSpPr txBox="1"/>
          <p:nvPr/>
        </p:nvSpPr>
        <p:spPr>
          <a:xfrm>
            <a:off x="3061252" y="3697356"/>
            <a:ext cx="17668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Bias Voltage (</a:t>
            </a:r>
            <a:r>
              <a:rPr lang="en-US" dirty="0" err="1"/>
              <a:t>uV</a:t>
            </a:r>
            <a:r>
              <a:rPr lang="en-US" dirty="0"/>
              <a:t>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0F872DD-170F-9A41-A475-816AFAB8473F}"/>
              </a:ext>
            </a:extLst>
          </p:cNvPr>
          <p:cNvCxnSpPr/>
          <p:nvPr/>
        </p:nvCxnSpPr>
        <p:spPr>
          <a:xfrm>
            <a:off x="4227444" y="2729948"/>
            <a:ext cx="2001079" cy="0"/>
          </a:xfrm>
          <a:prstGeom prst="line">
            <a:avLst/>
          </a:prstGeom>
          <a:ln w="317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1A76F02B-353C-984F-914E-F1952484C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" t="11909" r="7410" b="3873"/>
          <a:stretch/>
        </p:blipFill>
        <p:spPr>
          <a:xfrm>
            <a:off x="5862122" y="3869636"/>
            <a:ext cx="4805879" cy="28359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5EC545F-D22F-024F-A529-C531306C51A9}"/>
              </a:ext>
            </a:extLst>
          </p:cNvPr>
          <p:cNvSpPr txBox="1"/>
          <p:nvPr/>
        </p:nvSpPr>
        <p:spPr>
          <a:xfrm>
            <a:off x="8123583" y="6488668"/>
            <a:ext cx="10550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Time (us)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101C61-E045-1C49-B1BF-3C8449D1E785}"/>
              </a:ext>
            </a:extLst>
          </p:cNvPr>
          <p:cNvSpPr txBox="1"/>
          <p:nvPr/>
        </p:nvSpPr>
        <p:spPr>
          <a:xfrm rot="16200000">
            <a:off x="4823795" y="5088834"/>
            <a:ext cx="172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 Current (</a:t>
            </a:r>
            <a:r>
              <a:rPr lang="en-US" dirty="0" err="1"/>
              <a:t>uA</a:t>
            </a:r>
            <a:r>
              <a:rPr lang="en-US" dirty="0"/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3856B1-D8A8-254F-9871-6B1CC2A441D1}"/>
              </a:ext>
            </a:extLst>
          </p:cNvPr>
          <p:cNvSpPr/>
          <p:nvPr/>
        </p:nvSpPr>
        <p:spPr>
          <a:xfrm>
            <a:off x="2121134" y="3233318"/>
            <a:ext cx="1295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2004.10257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664ED5-AC9A-9E47-AE74-58CAA10DB346}"/>
              </a:ext>
            </a:extLst>
          </p:cNvPr>
          <p:cNvSpPr/>
          <p:nvPr/>
        </p:nvSpPr>
        <p:spPr>
          <a:xfrm>
            <a:off x="9214160" y="6106884"/>
            <a:ext cx="1295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2004.10257</a:t>
            </a:r>
          </a:p>
        </p:txBody>
      </p:sp>
    </p:spTree>
    <p:extLst>
      <p:ext uri="{BB962C8B-B14F-4D97-AF65-F5344CB8AC3E}">
        <p14:creationId xmlns:p14="http://schemas.microsoft.com/office/powerpoint/2010/main" val="28364747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DFFCF3-AF60-AF45-A360-0E25B35BA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16422"/>
            <a:ext cx="9123972" cy="5350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31C998-9BA0-A643-8A6B-7590508B6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720" y="0"/>
            <a:ext cx="8229600" cy="893762"/>
          </a:xfrm>
        </p:spPr>
        <p:txBody>
          <a:bodyPr/>
          <a:lstStyle/>
          <a:p>
            <a:r>
              <a:rPr lang="en-US" dirty="0"/>
              <a:t>100um x400um TES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DC9E0-D726-6E4F-A4BF-69B41C41F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1321" y="1127762"/>
            <a:ext cx="6187251" cy="1963781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Noise matches theory to within x2.5</a:t>
            </a:r>
          </a:p>
          <a:p>
            <a:pPr lvl="1"/>
            <a:r>
              <a:rPr lang="en-US" sz="2000" dirty="0" err="1"/>
              <a:t>S</a:t>
            </a:r>
            <a:r>
              <a:rPr lang="en-US" sz="2000" baseline="-25000" dirty="0" err="1"/>
              <a:t>ptot</a:t>
            </a:r>
            <a:r>
              <a:rPr lang="en-US" sz="2000" dirty="0"/>
              <a:t> = 1.5x10</a:t>
            </a:r>
            <a:r>
              <a:rPr lang="en-US" sz="2000" baseline="30000" dirty="0"/>
              <a:t>-18</a:t>
            </a:r>
            <a:r>
              <a:rPr lang="en-US" sz="2000" dirty="0"/>
              <a:t> W/</a:t>
            </a:r>
            <a:r>
              <a:rPr lang="en-US" sz="2000" dirty="0" err="1"/>
              <a:t>rtHz</a:t>
            </a:r>
            <a:endParaRPr lang="en-US" sz="2000" dirty="0"/>
          </a:p>
          <a:p>
            <a:r>
              <a:rPr lang="en-US" sz="2400" dirty="0"/>
              <a:t>Relatively high sensor bandwidth (2.4kHz)</a:t>
            </a:r>
          </a:p>
          <a:p>
            <a:r>
              <a:rPr lang="en-US" sz="2400" dirty="0"/>
              <a:t>𝛔</a:t>
            </a:r>
            <a:r>
              <a:rPr lang="en-US" sz="2400" baseline="-25000" dirty="0"/>
              <a:t>E</a:t>
            </a:r>
            <a:r>
              <a:rPr lang="en-US" sz="2400" dirty="0"/>
              <a:t> = 40 </a:t>
            </a:r>
            <a:r>
              <a:rPr lang="en-US" sz="2400" dirty="0" err="1"/>
              <a:t>meV</a:t>
            </a:r>
            <a:endParaRPr lang="en-US" sz="2400" dirty="0"/>
          </a:p>
          <a:p>
            <a:r>
              <a:rPr lang="en-US" sz="2400" dirty="0"/>
              <a:t>Lots of environmental noise mitigation work to do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C4E5DF-EF1F-A947-A3BB-7F5A6A77AE4F}"/>
              </a:ext>
            </a:extLst>
          </p:cNvPr>
          <p:cNvSpPr/>
          <p:nvPr/>
        </p:nvSpPr>
        <p:spPr>
          <a:xfrm>
            <a:off x="7882956" y="5128220"/>
            <a:ext cx="1295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2004.10257</a:t>
            </a:r>
          </a:p>
        </p:txBody>
      </p:sp>
    </p:spTree>
    <p:extLst>
      <p:ext uri="{BB962C8B-B14F-4D97-AF65-F5344CB8AC3E}">
        <p14:creationId xmlns:p14="http://schemas.microsoft.com/office/powerpoint/2010/main" val="42891807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D9628-72E7-FD40-BB46-713FCD0F2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714" y="1"/>
            <a:ext cx="8229600" cy="986971"/>
          </a:xfrm>
        </p:spPr>
        <p:txBody>
          <a:bodyPr>
            <a:normAutofit fontScale="90000"/>
          </a:bodyPr>
          <a:lstStyle/>
          <a:p>
            <a:r>
              <a:rPr lang="en-US" dirty="0"/>
              <a:t>More Sensitivity -&gt; Decrease Volume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9A305B-21B7-0141-93CF-7749EA45E8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1"/>
          <a:stretch/>
        </p:blipFill>
        <p:spPr>
          <a:xfrm>
            <a:off x="1732249" y="864588"/>
            <a:ext cx="3101009" cy="4270215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DE5D3A6-6560-144E-AD75-9A1563906F54}"/>
              </a:ext>
            </a:extLst>
          </p:cNvPr>
          <p:cNvGraphicFramePr>
            <a:graphicFrameLocks noGrp="1"/>
          </p:cNvGraphicFramePr>
          <p:nvPr/>
        </p:nvGraphicFramePr>
        <p:xfrm>
          <a:off x="4920346" y="1524002"/>
          <a:ext cx="5602515" cy="27712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7505">
                  <a:extLst>
                    <a:ext uri="{9D8B030D-6E8A-4147-A177-3AD203B41FA5}">
                      <a16:colId xmlns:a16="http://schemas.microsoft.com/office/drawing/2014/main" val="1852164807"/>
                    </a:ext>
                  </a:extLst>
                </a:gridCol>
                <a:gridCol w="1867505">
                  <a:extLst>
                    <a:ext uri="{9D8B030D-6E8A-4147-A177-3AD203B41FA5}">
                      <a16:colId xmlns:a16="http://schemas.microsoft.com/office/drawing/2014/main" val="2738784848"/>
                    </a:ext>
                  </a:extLst>
                </a:gridCol>
                <a:gridCol w="1867505">
                  <a:extLst>
                    <a:ext uri="{9D8B030D-6E8A-4147-A177-3AD203B41FA5}">
                      <a16:colId xmlns:a16="http://schemas.microsoft.com/office/drawing/2014/main" val="1172131686"/>
                    </a:ext>
                  </a:extLst>
                </a:gridCol>
              </a:tblGrid>
              <a:tr h="942483">
                <a:tc>
                  <a:txBody>
                    <a:bodyPr/>
                    <a:lstStyle/>
                    <a:p>
                      <a:r>
                        <a:rPr lang="en-US" sz="2400" dirty="0"/>
                        <a:t>Volume </a:t>
                      </a:r>
                    </a:p>
                    <a:p>
                      <a:r>
                        <a:rPr lang="en-US" sz="2400" dirty="0"/>
                        <a:t>(40nm thick)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Bias Power 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Expected Sensitivity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936229"/>
                  </a:ext>
                </a:extLst>
              </a:tr>
              <a:tr h="403008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25x25um</a:t>
                      </a:r>
                      <a:r>
                        <a:rPr lang="en-US" sz="2400" baseline="30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0.5 </a:t>
                      </a:r>
                      <a:r>
                        <a:rPr lang="en-US" sz="24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fW</a:t>
                      </a:r>
                      <a:endParaRPr lang="en-US" sz="2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5meV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4715364"/>
                  </a:ext>
                </a:extLst>
              </a:tr>
              <a:tr h="403008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100x25um</a:t>
                      </a:r>
                      <a:r>
                        <a:rPr lang="en-US" sz="2400" baseline="30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2.2 </a:t>
                      </a:r>
                      <a:r>
                        <a:rPr lang="en-US" sz="24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fW</a:t>
                      </a:r>
                      <a:endParaRPr lang="en-US" sz="2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5549067"/>
                  </a:ext>
                </a:extLst>
              </a:tr>
              <a:tr h="40300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200x50um</a:t>
                      </a:r>
                      <a:r>
                        <a:rPr lang="en-US" sz="2400" baseline="300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9 </a:t>
                      </a:r>
                      <a:r>
                        <a:rPr lang="en-US" sz="24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fW</a:t>
                      </a:r>
                      <a:endParaRPr lang="en-US" sz="2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20meV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330124"/>
                  </a:ext>
                </a:extLst>
              </a:tr>
              <a:tr h="40300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400x100um</a:t>
                      </a:r>
                      <a:r>
                        <a:rPr lang="en-US" sz="24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35 </a:t>
                      </a:r>
                      <a:r>
                        <a:rPr lang="en-US" sz="2400" dirty="0" err="1"/>
                        <a:t>fW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40meV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950682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D2CB0C6C-1B38-0145-BBA2-7068E0D2B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328" y="891721"/>
            <a:ext cx="3022600" cy="5461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721162-2982-C04B-9BC5-EA28746547F6}"/>
              </a:ext>
            </a:extLst>
          </p:cNvPr>
          <p:cNvCxnSpPr>
            <a:cxnSpLocks/>
          </p:cNvCxnSpPr>
          <p:nvPr/>
        </p:nvCxnSpPr>
        <p:spPr>
          <a:xfrm>
            <a:off x="2618976" y="1116746"/>
            <a:ext cx="1313329" cy="842682"/>
          </a:xfrm>
          <a:prstGeom prst="line">
            <a:avLst/>
          </a:prstGeom>
          <a:ln w="31750">
            <a:solidFill>
              <a:srgbClr val="00B050"/>
            </a:solidFill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952C6A-46B3-D548-B6E4-0CD151535ED0}"/>
              </a:ext>
            </a:extLst>
          </p:cNvPr>
          <p:cNvCxnSpPr>
            <a:cxnSpLocks/>
          </p:cNvCxnSpPr>
          <p:nvPr/>
        </p:nvCxnSpPr>
        <p:spPr>
          <a:xfrm flipV="1">
            <a:off x="2641386" y="1152604"/>
            <a:ext cx="1264024" cy="793378"/>
          </a:xfrm>
          <a:prstGeom prst="line">
            <a:avLst/>
          </a:prstGeom>
          <a:ln w="31750">
            <a:solidFill>
              <a:srgbClr val="00B050"/>
            </a:solidFill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B99FCDC-2FB5-F54B-911C-651954148162}"/>
              </a:ext>
            </a:extLst>
          </p:cNvPr>
          <p:cNvCxnSpPr>
            <a:cxnSpLocks/>
          </p:cNvCxnSpPr>
          <p:nvPr/>
        </p:nvCxnSpPr>
        <p:spPr>
          <a:xfrm>
            <a:off x="2626233" y="2096460"/>
            <a:ext cx="1313329" cy="842682"/>
          </a:xfrm>
          <a:prstGeom prst="line">
            <a:avLst/>
          </a:prstGeom>
          <a:ln w="31750">
            <a:solidFill>
              <a:srgbClr val="00B050"/>
            </a:solidFill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6DD51E6-3271-B84A-A271-B2FB0E23ECEA}"/>
              </a:ext>
            </a:extLst>
          </p:cNvPr>
          <p:cNvCxnSpPr>
            <a:cxnSpLocks/>
          </p:cNvCxnSpPr>
          <p:nvPr/>
        </p:nvCxnSpPr>
        <p:spPr>
          <a:xfrm flipV="1">
            <a:off x="2648643" y="2132318"/>
            <a:ext cx="1264024" cy="793378"/>
          </a:xfrm>
          <a:prstGeom prst="line">
            <a:avLst/>
          </a:prstGeom>
          <a:ln w="31750">
            <a:solidFill>
              <a:srgbClr val="00B050"/>
            </a:solidFill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F84758B-B2DA-6F48-A0FA-15BD7BA1F29E}"/>
              </a:ext>
            </a:extLst>
          </p:cNvPr>
          <p:cNvSpPr txBox="1"/>
          <p:nvPr/>
        </p:nvSpPr>
        <p:spPr>
          <a:xfrm>
            <a:off x="5254173" y="4673601"/>
            <a:ext cx="4344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200x500: barely operates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100x25um: completely normal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B78F93-6774-6549-8715-FEEBBAE832E0}"/>
              </a:ext>
            </a:extLst>
          </p:cNvPr>
          <p:cNvSpPr txBox="1"/>
          <p:nvPr/>
        </p:nvSpPr>
        <p:spPr>
          <a:xfrm>
            <a:off x="1606738" y="5617030"/>
            <a:ext cx="9061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We have 5 </a:t>
            </a:r>
            <a:r>
              <a:rPr lang="en-US" sz="2400" dirty="0" err="1">
                <a:solidFill>
                  <a:srgbClr val="FF0000"/>
                </a:solidFill>
              </a:rPr>
              <a:t>fW</a:t>
            </a:r>
            <a:r>
              <a:rPr lang="en-US" sz="2400" dirty="0">
                <a:solidFill>
                  <a:srgbClr val="FF0000"/>
                </a:solidFill>
              </a:rPr>
              <a:t> of DC environmental parasitic power hitting our TES. Our current primary challenge is to continue to improve environmental isolation!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2C366C-174E-2A4F-B4EE-B238BF9B7547}"/>
              </a:ext>
            </a:extLst>
          </p:cNvPr>
          <p:cNvSpPr/>
          <p:nvPr/>
        </p:nvSpPr>
        <p:spPr>
          <a:xfrm>
            <a:off x="9372454" y="6488668"/>
            <a:ext cx="1295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2004.10257</a:t>
            </a:r>
          </a:p>
        </p:txBody>
      </p:sp>
    </p:spTree>
    <p:extLst>
      <p:ext uri="{BB962C8B-B14F-4D97-AF65-F5344CB8AC3E}">
        <p14:creationId xmlns:p14="http://schemas.microsoft.com/office/powerpoint/2010/main" val="11126308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A picture containing toy, table&#10;&#10;Description automatically generated">
            <a:extLst>
              <a:ext uri="{FF2B5EF4-FFF2-40B4-BE49-F238E27FC236}">
                <a16:creationId xmlns:a16="http://schemas.microsoft.com/office/drawing/2014/main" id="{10C92D30-DDDA-E241-8180-D6430AFC94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44" t="16152" r="31518" b="31467"/>
          <a:stretch/>
        </p:blipFill>
        <p:spPr>
          <a:xfrm>
            <a:off x="6168572" y="667657"/>
            <a:ext cx="3918857" cy="47552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718933-63C6-BF43-A65E-52F74DF23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697819"/>
          </a:xfrm>
        </p:spPr>
        <p:txBody>
          <a:bodyPr>
            <a:normAutofit/>
          </a:bodyPr>
          <a:lstStyle/>
          <a:p>
            <a:r>
              <a:rPr lang="en-US" dirty="0"/>
              <a:t>Faraday Cage #1 -&gt; Dilution Fridge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EF503-07A1-4246-BBBB-EC33D4548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667658"/>
            <a:ext cx="3316514" cy="3803877"/>
          </a:xfrm>
        </p:spPr>
        <p:txBody>
          <a:bodyPr>
            <a:normAutofit/>
          </a:bodyPr>
          <a:lstStyle/>
          <a:p>
            <a:r>
              <a:rPr lang="en-US" dirty="0"/>
              <a:t>If your E&amp;M signal can get out, the environmental EMI can get in!</a:t>
            </a:r>
          </a:p>
          <a:p>
            <a:r>
              <a:rPr lang="en-US" dirty="0"/>
              <a:t>Need to carefully filter all signal lines breaching the faraday cage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D706C5A4-0A98-684E-BF6C-87C0109847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4F248D3-90FE-904D-912F-461AF019FC3A}"/>
              </a:ext>
            </a:extLst>
          </p:cNvPr>
          <p:cNvCxnSpPr>
            <a:cxnSpLocks/>
          </p:cNvCxnSpPr>
          <p:nvPr/>
        </p:nvCxnSpPr>
        <p:spPr>
          <a:xfrm flipV="1">
            <a:off x="8418287" y="4441372"/>
            <a:ext cx="769257" cy="319315"/>
          </a:xfrm>
          <a:prstGeom prst="straightConnector1">
            <a:avLst/>
          </a:prstGeom>
          <a:ln w="31750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BB37E39-65A4-2846-9577-4AEC532788AB}"/>
              </a:ext>
            </a:extLst>
          </p:cNvPr>
          <p:cNvSpPr txBox="1"/>
          <p:nvPr/>
        </p:nvSpPr>
        <p:spPr>
          <a:xfrm>
            <a:off x="7576458" y="4818744"/>
            <a:ext cx="15792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3MHz Pi Filters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2ED9B83-7C77-BC4B-9542-9255B182EA57}"/>
              </a:ext>
            </a:extLst>
          </p:cNvPr>
          <p:cNvCxnSpPr>
            <a:cxnSpLocks/>
          </p:cNvCxnSpPr>
          <p:nvPr/>
        </p:nvCxnSpPr>
        <p:spPr>
          <a:xfrm flipV="1">
            <a:off x="9245600" y="2133601"/>
            <a:ext cx="0" cy="2278744"/>
          </a:xfrm>
          <a:prstGeom prst="line">
            <a:avLst/>
          </a:prstGeom>
          <a:ln w="50800">
            <a:solidFill>
              <a:srgbClr val="FF8415"/>
            </a:solidFill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4072768-5875-FD43-9FD3-62DB6FB7CBA6}"/>
              </a:ext>
            </a:extLst>
          </p:cNvPr>
          <p:cNvCxnSpPr>
            <a:cxnSpLocks/>
          </p:cNvCxnSpPr>
          <p:nvPr/>
        </p:nvCxnSpPr>
        <p:spPr>
          <a:xfrm flipH="1" flipV="1">
            <a:off x="8752115" y="1698172"/>
            <a:ext cx="515259" cy="442689"/>
          </a:xfrm>
          <a:prstGeom prst="line">
            <a:avLst/>
          </a:prstGeom>
          <a:ln w="50800">
            <a:solidFill>
              <a:srgbClr val="FF8415"/>
            </a:solidFill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7AD4CD3-401C-F04D-B888-9699CDCF9EA0}"/>
              </a:ext>
            </a:extLst>
          </p:cNvPr>
          <p:cNvCxnSpPr>
            <a:cxnSpLocks/>
          </p:cNvCxnSpPr>
          <p:nvPr/>
        </p:nvCxnSpPr>
        <p:spPr>
          <a:xfrm flipH="1">
            <a:off x="6705600" y="1727200"/>
            <a:ext cx="2002972" cy="0"/>
          </a:xfrm>
          <a:prstGeom prst="line">
            <a:avLst/>
          </a:prstGeom>
          <a:ln w="50800">
            <a:solidFill>
              <a:srgbClr val="FF8415"/>
            </a:solidFill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0309AB9-1235-7149-BC30-E587143D849C}"/>
              </a:ext>
            </a:extLst>
          </p:cNvPr>
          <p:cNvCxnSpPr>
            <a:cxnSpLocks/>
          </p:cNvCxnSpPr>
          <p:nvPr/>
        </p:nvCxnSpPr>
        <p:spPr>
          <a:xfrm flipV="1">
            <a:off x="7982858" y="2358575"/>
            <a:ext cx="950685" cy="1066797"/>
          </a:xfrm>
          <a:prstGeom prst="straightConnector1">
            <a:avLst/>
          </a:prstGeom>
          <a:ln w="31750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7F3C775-E37F-4242-8E15-2F0381FAA0B3}"/>
              </a:ext>
            </a:extLst>
          </p:cNvPr>
          <p:cNvSpPr txBox="1"/>
          <p:nvPr/>
        </p:nvSpPr>
        <p:spPr>
          <a:xfrm>
            <a:off x="6291944" y="3432631"/>
            <a:ext cx="197682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ISO K Al gaskets</a:t>
            </a:r>
          </a:p>
          <a:p>
            <a:r>
              <a:rPr lang="en-US" dirty="0">
                <a:solidFill>
                  <a:srgbClr val="FF0000"/>
                </a:solidFill>
              </a:rPr>
              <a:t>(Not rubber </a:t>
            </a:r>
            <a:r>
              <a:rPr lang="en-US" dirty="0" err="1">
                <a:solidFill>
                  <a:srgbClr val="FF0000"/>
                </a:solidFill>
              </a:rPr>
              <a:t>o-ring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8F5C6F8-B2FF-4E4F-AD18-68555E13953A}"/>
              </a:ext>
            </a:extLst>
          </p:cNvPr>
          <p:cNvCxnSpPr>
            <a:cxnSpLocks/>
          </p:cNvCxnSpPr>
          <p:nvPr/>
        </p:nvCxnSpPr>
        <p:spPr>
          <a:xfrm flipH="1" flipV="1">
            <a:off x="7692571" y="1857830"/>
            <a:ext cx="261258" cy="1553029"/>
          </a:xfrm>
          <a:prstGeom prst="straightConnector1">
            <a:avLst/>
          </a:prstGeom>
          <a:ln w="31750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DE2D636-D08A-7844-BDDF-BFED96E8A73D}"/>
              </a:ext>
            </a:extLst>
          </p:cNvPr>
          <p:cNvCxnSpPr>
            <a:cxnSpLocks/>
          </p:cNvCxnSpPr>
          <p:nvPr/>
        </p:nvCxnSpPr>
        <p:spPr>
          <a:xfrm flipV="1">
            <a:off x="7997371" y="1901373"/>
            <a:ext cx="522516" cy="1480457"/>
          </a:xfrm>
          <a:prstGeom prst="straightConnector1">
            <a:avLst/>
          </a:prstGeom>
          <a:ln w="31750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469F75D-C4A6-AC47-999C-4DDFE2A6754D}"/>
              </a:ext>
            </a:extLst>
          </p:cNvPr>
          <p:cNvCxnSpPr>
            <a:cxnSpLocks/>
            <a:stCxn id="31" idx="3"/>
          </p:cNvCxnSpPr>
          <p:nvPr/>
        </p:nvCxnSpPr>
        <p:spPr>
          <a:xfrm>
            <a:off x="8268767" y="3755797"/>
            <a:ext cx="439805" cy="583975"/>
          </a:xfrm>
          <a:prstGeom prst="straightConnector1">
            <a:avLst/>
          </a:prstGeom>
          <a:ln w="31750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6C5ACB98-C1B0-C647-A4A9-61FA14C69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4441371"/>
            <a:ext cx="4893423" cy="2416629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BC2E574E-BD28-CE43-A15B-5CBD6E2270BA}"/>
              </a:ext>
            </a:extLst>
          </p:cNvPr>
          <p:cNvSpPr txBox="1"/>
          <p:nvPr/>
        </p:nvSpPr>
        <p:spPr>
          <a:xfrm>
            <a:off x="3077028" y="4455886"/>
            <a:ext cx="20708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Eccosorb</a:t>
            </a:r>
            <a:r>
              <a:rPr lang="en-US" dirty="0"/>
              <a:t> reflectivity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E273362-B091-2242-81CE-5567610B0958}"/>
              </a:ext>
            </a:extLst>
          </p:cNvPr>
          <p:cNvSpPr/>
          <p:nvPr/>
        </p:nvSpPr>
        <p:spPr>
          <a:xfrm>
            <a:off x="8723087" y="3178629"/>
            <a:ext cx="986971" cy="4499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FF0000"/>
                </a:solidFill>
              </a:rPr>
              <a:t>Eccosorb</a:t>
            </a:r>
            <a:r>
              <a:rPr lang="en-US" sz="1600" dirty="0">
                <a:solidFill>
                  <a:srgbClr val="FF0000"/>
                </a:solidFill>
              </a:rPr>
              <a:t> AN79</a:t>
            </a:r>
          </a:p>
        </p:txBody>
      </p:sp>
    </p:spTree>
    <p:extLst>
      <p:ext uri="{BB962C8B-B14F-4D97-AF65-F5344CB8AC3E}">
        <p14:creationId xmlns:p14="http://schemas.microsoft.com/office/powerpoint/2010/main" val="4213604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C7B16-5DA0-2049-BFA1-83B68D342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7039429" cy="551543"/>
          </a:xfrm>
        </p:spPr>
        <p:txBody>
          <a:bodyPr>
            <a:normAutofit fontScale="90000"/>
          </a:bodyPr>
          <a:lstStyle/>
          <a:p>
            <a:r>
              <a:rPr lang="en-US" dirty="0"/>
              <a:t>Faraday Cages 2 &amp; 3: 4K &amp; 10mK</a:t>
            </a:r>
          </a:p>
        </p:txBody>
      </p:sp>
      <p:pic>
        <p:nvPicPr>
          <p:cNvPr id="8" name="Content Placeholder 7" descr="A picture containing indoor, table, man, sitting&#10;&#10;Description automatically generated">
            <a:extLst>
              <a:ext uri="{FF2B5EF4-FFF2-40B4-BE49-F238E27FC236}">
                <a16:creationId xmlns:a16="http://schemas.microsoft.com/office/drawing/2014/main" id="{BF38D551-74AB-8D44-BF4A-C591ED1163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6950" y="3837781"/>
            <a:ext cx="38100" cy="50800"/>
          </a:xfrm>
        </p:spPr>
      </p:pic>
      <p:pic>
        <p:nvPicPr>
          <p:cNvPr id="10" name="Picture 9" descr="A picture containing indoor, table, man, sitting&#10;&#10;Description automatically generated">
            <a:extLst>
              <a:ext uri="{FF2B5EF4-FFF2-40B4-BE49-F238E27FC236}">
                <a16:creationId xmlns:a16="http://schemas.microsoft.com/office/drawing/2014/main" id="{13002C25-2BB2-E643-B9A1-C42FE28C8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950" y="3403600"/>
            <a:ext cx="38100" cy="50800"/>
          </a:xfrm>
          <a:prstGeom prst="rect">
            <a:avLst/>
          </a:prstGeom>
        </p:spPr>
      </p:pic>
      <p:pic>
        <p:nvPicPr>
          <p:cNvPr id="14" name="Picture 13" descr="A picture containing indoor, table, mirror, small&#10;&#10;Description automatically generated">
            <a:extLst>
              <a:ext uri="{FF2B5EF4-FFF2-40B4-BE49-F238E27FC236}">
                <a16:creationId xmlns:a16="http://schemas.microsoft.com/office/drawing/2014/main" id="{22910074-8944-4644-A58D-537A23125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50" y="3403600"/>
            <a:ext cx="38100" cy="50800"/>
          </a:xfrm>
          <a:prstGeom prst="rect">
            <a:avLst/>
          </a:prstGeom>
        </p:spPr>
      </p:pic>
      <p:pic>
        <p:nvPicPr>
          <p:cNvPr id="16" name="Picture 15" descr="A picture containing indoor, table, man, sitting&#10;&#10;Description automatically generated">
            <a:extLst>
              <a:ext uri="{FF2B5EF4-FFF2-40B4-BE49-F238E27FC236}">
                <a16:creationId xmlns:a16="http://schemas.microsoft.com/office/drawing/2014/main" id="{82044A05-D7FD-9240-8967-ECF614E06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950" y="3403600"/>
            <a:ext cx="38100" cy="50800"/>
          </a:xfrm>
          <a:prstGeom prst="rect">
            <a:avLst/>
          </a:prstGeom>
        </p:spPr>
      </p:pic>
      <p:pic>
        <p:nvPicPr>
          <p:cNvPr id="17" name="Picture 16" descr="A picture containing indoor, table, sitting, man&#10;&#10;Description automatically generated">
            <a:extLst>
              <a:ext uri="{FF2B5EF4-FFF2-40B4-BE49-F238E27FC236}">
                <a16:creationId xmlns:a16="http://schemas.microsoft.com/office/drawing/2014/main" id="{964862E9-71ED-924E-BE0C-1CC9B23F8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721" y="870858"/>
            <a:ext cx="4299496" cy="5268685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7E3B3A0-7668-804E-834C-D7C09322BE86}"/>
              </a:ext>
            </a:extLst>
          </p:cNvPr>
          <p:cNvCxnSpPr>
            <a:cxnSpLocks/>
          </p:cNvCxnSpPr>
          <p:nvPr/>
        </p:nvCxnSpPr>
        <p:spPr>
          <a:xfrm flipV="1">
            <a:off x="7663542" y="638630"/>
            <a:ext cx="0" cy="5065485"/>
          </a:xfrm>
          <a:prstGeom prst="line">
            <a:avLst/>
          </a:prstGeom>
          <a:ln w="50800">
            <a:solidFill>
              <a:srgbClr val="FF8415"/>
            </a:solidFill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C3DB228-518B-354D-8575-E382C257E5C2}"/>
              </a:ext>
            </a:extLst>
          </p:cNvPr>
          <p:cNvSpPr txBox="1"/>
          <p:nvPr/>
        </p:nvSpPr>
        <p:spPr>
          <a:xfrm>
            <a:off x="1524000" y="638626"/>
            <a:ext cx="4165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Inner thermal shields  would act as additional </a:t>
            </a:r>
            <a:r>
              <a:rPr lang="en-US" sz="2400" dirty="0" err="1"/>
              <a:t>Farday</a:t>
            </a:r>
            <a:r>
              <a:rPr lang="en-US" sz="2400" dirty="0"/>
              <a:t> Cages … if there were filters on all the lines.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Bock Black for IR light leaks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Steal copper powder filter from Martinis, </a:t>
            </a:r>
            <a:r>
              <a:rPr lang="en-US" sz="2400" dirty="0" err="1"/>
              <a:t>Devoret</a:t>
            </a:r>
            <a:r>
              <a:rPr lang="en-US" sz="2400"/>
              <a:t>, Clarke </a:t>
            </a:r>
            <a:r>
              <a:rPr lang="en-US" sz="2400" dirty="0"/>
              <a:t>(PRB 35.4682 1987)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7B67124-F694-244A-B662-3EA8E6963D2C}"/>
              </a:ext>
            </a:extLst>
          </p:cNvPr>
          <p:cNvCxnSpPr>
            <a:cxnSpLocks/>
          </p:cNvCxnSpPr>
          <p:nvPr/>
        </p:nvCxnSpPr>
        <p:spPr>
          <a:xfrm flipH="1">
            <a:off x="6226630" y="1103087"/>
            <a:ext cx="1" cy="5341257"/>
          </a:xfrm>
          <a:prstGeom prst="line">
            <a:avLst/>
          </a:prstGeom>
          <a:ln w="50800">
            <a:solidFill>
              <a:schemeClr val="bg2">
                <a:lumMod val="50000"/>
              </a:schemeClr>
            </a:solidFill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471D2E6-92EA-0642-87FD-9DCC4332B35A}"/>
              </a:ext>
            </a:extLst>
          </p:cNvPr>
          <p:cNvCxnSpPr>
            <a:cxnSpLocks/>
          </p:cNvCxnSpPr>
          <p:nvPr/>
        </p:nvCxnSpPr>
        <p:spPr>
          <a:xfrm>
            <a:off x="10508343" y="1074057"/>
            <a:ext cx="0" cy="5457372"/>
          </a:xfrm>
          <a:prstGeom prst="line">
            <a:avLst/>
          </a:prstGeom>
          <a:ln w="50800">
            <a:solidFill>
              <a:schemeClr val="bg2">
                <a:lumMod val="50000"/>
              </a:schemeClr>
            </a:solidFill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409FB92-3B1F-664E-819E-6A24DDE9E781}"/>
              </a:ext>
            </a:extLst>
          </p:cNvPr>
          <p:cNvCxnSpPr>
            <a:cxnSpLocks/>
          </p:cNvCxnSpPr>
          <p:nvPr/>
        </p:nvCxnSpPr>
        <p:spPr>
          <a:xfrm>
            <a:off x="6197600" y="6531429"/>
            <a:ext cx="4354286" cy="0"/>
          </a:xfrm>
          <a:prstGeom prst="line">
            <a:avLst/>
          </a:prstGeom>
          <a:ln w="50800">
            <a:solidFill>
              <a:schemeClr val="bg2">
                <a:lumMod val="50000"/>
              </a:schemeClr>
            </a:solidFill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A circuit board on a wooden surface&#10;&#10;Description automatically generated">
            <a:extLst>
              <a:ext uri="{FF2B5EF4-FFF2-40B4-BE49-F238E27FC236}">
                <a16:creationId xmlns:a16="http://schemas.microsoft.com/office/drawing/2014/main" id="{13CDB07D-BEFF-7942-9947-628CD024E1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38" t="4568" r="42857" b="15574"/>
          <a:stretch/>
        </p:blipFill>
        <p:spPr>
          <a:xfrm rot="5400000">
            <a:off x="2803306" y="3553953"/>
            <a:ext cx="2376241" cy="3396346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CEC6128-DE5A-8342-BF46-6C28A47779B0}"/>
              </a:ext>
            </a:extLst>
          </p:cNvPr>
          <p:cNvCxnSpPr>
            <a:cxnSpLocks/>
          </p:cNvCxnSpPr>
          <p:nvPr/>
        </p:nvCxnSpPr>
        <p:spPr>
          <a:xfrm>
            <a:off x="6799943" y="1153886"/>
            <a:ext cx="1748972" cy="0"/>
          </a:xfrm>
          <a:prstGeom prst="line">
            <a:avLst/>
          </a:prstGeom>
          <a:ln w="50800">
            <a:solidFill>
              <a:schemeClr val="bg2">
                <a:lumMod val="50000"/>
              </a:schemeClr>
            </a:solidFill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8BEC7AA3-3E86-7741-AF3B-6B6AB681B5ED}"/>
              </a:ext>
            </a:extLst>
          </p:cNvPr>
          <p:cNvSpPr/>
          <p:nvPr/>
        </p:nvSpPr>
        <p:spPr>
          <a:xfrm>
            <a:off x="7416800" y="1190172"/>
            <a:ext cx="522514" cy="1016000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973BE6A-BB84-214D-AB78-B6FCDEFA4603}"/>
              </a:ext>
            </a:extLst>
          </p:cNvPr>
          <p:cNvCxnSpPr>
            <a:cxnSpLocks/>
          </p:cNvCxnSpPr>
          <p:nvPr/>
        </p:nvCxnSpPr>
        <p:spPr>
          <a:xfrm flipV="1">
            <a:off x="5660572" y="1132115"/>
            <a:ext cx="1973943" cy="2946401"/>
          </a:xfrm>
          <a:prstGeom prst="line">
            <a:avLst/>
          </a:prstGeom>
          <a:ln w="31750">
            <a:solidFill>
              <a:srgbClr val="FF0000"/>
            </a:solidFill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009A1FF-4272-7F46-96D0-7B0188A5174B}"/>
              </a:ext>
            </a:extLst>
          </p:cNvPr>
          <p:cNvCxnSpPr>
            <a:cxnSpLocks/>
            <a:endCxn id="38" idx="2"/>
          </p:cNvCxnSpPr>
          <p:nvPr/>
        </p:nvCxnSpPr>
        <p:spPr>
          <a:xfrm flipV="1">
            <a:off x="5747657" y="2206172"/>
            <a:ext cx="1930400" cy="4194630"/>
          </a:xfrm>
          <a:prstGeom prst="line">
            <a:avLst/>
          </a:prstGeom>
          <a:ln w="31750">
            <a:solidFill>
              <a:srgbClr val="FF0000"/>
            </a:solidFill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6853CBDF-7645-8647-AB87-0206472593CF}"/>
              </a:ext>
            </a:extLst>
          </p:cNvPr>
          <p:cNvSpPr/>
          <p:nvPr/>
        </p:nvSpPr>
        <p:spPr>
          <a:xfrm>
            <a:off x="7206342" y="4651828"/>
            <a:ext cx="522514" cy="1016000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C09E9B4-0FB3-C14D-B97D-3B815E0B589A}"/>
              </a:ext>
            </a:extLst>
          </p:cNvPr>
          <p:cNvSpPr/>
          <p:nvPr/>
        </p:nvSpPr>
        <p:spPr>
          <a:xfrm>
            <a:off x="7736114" y="4325257"/>
            <a:ext cx="595086" cy="1335314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0E81603-A665-154D-BB8B-790F0C40C9BE}"/>
              </a:ext>
            </a:extLst>
          </p:cNvPr>
          <p:cNvSpPr txBox="1"/>
          <p:nvPr/>
        </p:nvSpPr>
        <p:spPr>
          <a:xfrm rot="16200000">
            <a:off x="7547429" y="4847772"/>
            <a:ext cx="1037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SENSORS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89FC155-DF62-3044-9EF2-1B2A9D0375F7}"/>
              </a:ext>
            </a:extLst>
          </p:cNvPr>
          <p:cNvSpPr/>
          <p:nvPr/>
        </p:nvSpPr>
        <p:spPr>
          <a:xfrm>
            <a:off x="6270172" y="6066972"/>
            <a:ext cx="4165600" cy="435429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Bock Black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D586517-292D-FB4D-BF96-ECE948272A02}"/>
              </a:ext>
            </a:extLst>
          </p:cNvPr>
          <p:cNvSpPr/>
          <p:nvPr/>
        </p:nvSpPr>
        <p:spPr>
          <a:xfrm>
            <a:off x="7641772" y="4005943"/>
            <a:ext cx="703943" cy="290285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Bock Black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099B1EB-1B0A-614B-A6E3-EBCC7E7AC7C3}"/>
              </a:ext>
            </a:extLst>
          </p:cNvPr>
          <p:cNvSpPr/>
          <p:nvPr/>
        </p:nvSpPr>
        <p:spPr>
          <a:xfrm>
            <a:off x="7721600" y="5428343"/>
            <a:ext cx="595087" cy="253998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Bock Black</a:t>
            </a:r>
          </a:p>
        </p:txBody>
      </p:sp>
    </p:spTree>
    <p:extLst>
      <p:ext uri="{BB962C8B-B14F-4D97-AF65-F5344CB8AC3E}">
        <p14:creationId xmlns:p14="http://schemas.microsoft.com/office/powerpoint/2010/main" val="15743570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2E992-F78C-5C40-892F-8CD15B5A8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87210"/>
            <a:ext cx="8229600" cy="915533"/>
          </a:xfrm>
        </p:spPr>
        <p:txBody>
          <a:bodyPr/>
          <a:lstStyle/>
          <a:p>
            <a:r>
              <a:rPr lang="en-US" dirty="0"/>
              <a:t>Phonon Detectors</a:t>
            </a:r>
          </a:p>
        </p:txBody>
      </p:sp>
    </p:spTree>
    <p:extLst>
      <p:ext uri="{BB962C8B-B14F-4D97-AF65-F5344CB8AC3E}">
        <p14:creationId xmlns:p14="http://schemas.microsoft.com/office/powerpoint/2010/main" val="40397034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B2E86-DBF2-3546-9112-06E39EFFD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948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trike="sngStrike" dirty="0"/>
              <a:t>2</a:t>
            </a:r>
            <a:r>
              <a:rPr lang="en-US" strike="sngStrike" baseline="30000" dirty="0"/>
              <a:t>nd</a:t>
            </a:r>
            <a:r>
              <a:rPr lang="en-US" strike="sngStrike" dirty="0"/>
              <a:t> most simple thermal calorimeter</a:t>
            </a:r>
          </a:p>
        </p:txBody>
      </p:sp>
      <p:pic>
        <p:nvPicPr>
          <p:cNvPr id="4" name="Content Placeholder 3" descr="2Dthermal_diag.pdf">
            <a:extLst>
              <a:ext uri="{FF2B5EF4-FFF2-40B4-BE49-F238E27FC236}">
                <a16:creationId xmlns:a16="http://schemas.microsoft.com/office/drawing/2014/main" id="{0DB6A949-46EF-FD46-88DE-00850B1085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29"/>
          <a:stretch/>
        </p:blipFill>
        <p:spPr>
          <a:xfrm>
            <a:off x="1524000" y="854304"/>
            <a:ext cx="3339548" cy="626288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5BF275C-BFE3-DD41-9212-603DA29ABA4B}"/>
              </a:ext>
            </a:extLst>
          </p:cNvPr>
          <p:cNvSpPr txBox="1"/>
          <p:nvPr/>
        </p:nvSpPr>
        <p:spPr>
          <a:xfrm>
            <a:off x="5473148" y="3034747"/>
            <a:ext cx="50358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Couple the sensor to a large volume insulator -&gt; low heat capacity</a:t>
            </a:r>
          </a:p>
        </p:txBody>
      </p:sp>
    </p:spTree>
    <p:extLst>
      <p:ext uri="{BB962C8B-B14F-4D97-AF65-F5344CB8AC3E}">
        <p14:creationId xmlns:p14="http://schemas.microsoft.com/office/powerpoint/2010/main" val="17058572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-145773"/>
            <a:ext cx="9144000" cy="1458153"/>
          </a:xfrm>
        </p:spPr>
        <p:txBody>
          <a:bodyPr>
            <a:normAutofit/>
          </a:bodyPr>
          <a:lstStyle/>
          <a:p>
            <a:r>
              <a:rPr lang="en-US" dirty="0"/>
              <a:t>Problem: Decoupling between the Sensor and Absorber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9497" y="3657600"/>
            <a:ext cx="4598503" cy="30612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As T is decreased, it’s harder and harder to keep the sensor thermally coupled to the absorber</a:t>
            </a:r>
          </a:p>
          <a:p>
            <a:r>
              <a:rPr lang="en-US" sz="2400" dirty="0">
                <a:solidFill>
                  <a:srgbClr val="FF0000"/>
                </a:solidFill>
              </a:rPr>
              <a:t>Energy leaks out of the absorber through G</a:t>
            </a:r>
            <a:r>
              <a:rPr lang="en-US" sz="2400" baseline="-25000" dirty="0">
                <a:solidFill>
                  <a:srgbClr val="FF0000"/>
                </a:solidFill>
              </a:rPr>
              <a:t>ab</a:t>
            </a:r>
            <a:r>
              <a:rPr lang="en-US" sz="2400" dirty="0">
                <a:solidFill>
                  <a:srgbClr val="FF0000"/>
                </a:solidFill>
              </a:rPr>
              <a:t> before its measured</a:t>
            </a:r>
          </a:p>
          <a:p>
            <a:r>
              <a:rPr lang="en-US" sz="2400" dirty="0">
                <a:solidFill>
                  <a:srgbClr val="FF0000"/>
                </a:solidFill>
              </a:rPr>
              <a:t>TES sensitive to power fluctuations through </a:t>
            </a:r>
            <a:r>
              <a:rPr lang="en-US" sz="2400" dirty="0" err="1">
                <a:solidFill>
                  <a:srgbClr val="FF0000"/>
                </a:solidFill>
              </a:rPr>
              <a:t>G</a:t>
            </a:r>
            <a:r>
              <a:rPr lang="en-US" sz="2400" baseline="-25000" dirty="0" err="1">
                <a:solidFill>
                  <a:srgbClr val="FF0000"/>
                </a:solidFill>
              </a:rPr>
              <a:t>tb</a:t>
            </a:r>
            <a:endParaRPr lang="en-US" sz="2400" baseline="-25000" dirty="0">
              <a:solidFill>
                <a:srgbClr val="FF0000"/>
              </a:solidFill>
            </a:endParaRPr>
          </a:p>
        </p:txBody>
      </p:sp>
      <p:pic>
        <p:nvPicPr>
          <p:cNvPr id="4" name="Picture 3" descr="2Dthermal_dia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785" y="1142991"/>
            <a:ext cx="4275422" cy="52975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21253" y="6073170"/>
            <a:ext cx="1466850" cy="78483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/>
              <a:t>Physical clamps that support the absorber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57535" y="1401063"/>
            <a:ext cx="3680377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57175" indent="-257175">
              <a:buFont typeface="Arial"/>
              <a:buChar char="•"/>
            </a:pPr>
            <a:r>
              <a:rPr lang="en-US" sz="2400" dirty="0" err="1"/>
              <a:t>Kapitza</a:t>
            </a:r>
            <a:r>
              <a:rPr lang="en-US" sz="2400" dirty="0"/>
              <a:t> boundary conductance scale as as T</a:t>
            </a:r>
            <a:r>
              <a:rPr lang="en-US" sz="2400" baseline="30000" dirty="0"/>
              <a:t>3</a:t>
            </a:r>
            <a:r>
              <a:rPr lang="en-US" sz="2400" dirty="0"/>
              <a:t> </a:t>
            </a:r>
          </a:p>
          <a:p>
            <a:pPr marL="257175" indent="-257175">
              <a:buFont typeface="Arial"/>
              <a:buChar char="•"/>
            </a:pPr>
            <a:r>
              <a:rPr lang="en-US" sz="2400" dirty="0"/>
              <a:t>e</a:t>
            </a:r>
            <a:r>
              <a:rPr lang="en-US" sz="2400" baseline="30000" dirty="0"/>
              <a:t>-</a:t>
            </a:r>
            <a:r>
              <a:rPr lang="en-US" sz="2400" dirty="0"/>
              <a:t>/phonon  thermal conductance scales as T</a:t>
            </a:r>
            <a:r>
              <a:rPr lang="en-US" sz="2400" baseline="30000" dirty="0"/>
              <a:t>4</a:t>
            </a:r>
            <a:endParaRPr lang="en-US" sz="2400" dirty="0"/>
          </a:p>
          <a:p>
            <a:pPr marL="257175" indent="-257175">
              <a:buFont typeface="Arial"/>
              <a:buChar char="•"/>
            </a:pPr>
            <a:endParaRPr lang="en-US" sz="2400" dirty="0"/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V="1">
            <a:off x="4731027" y="5261113"/>
            <a:ext cx="689113" cy="808382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 flipH="1">
            <a:off x="4982818" y="2862471"/>
            <a:ext cx="1696278" cy="834887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847C0C8-185D-3446-8ACC-D1309DD5DB65}"/>
              </a:ext>
            </a:extLst>
          </p:cNvPr>
          <p:cNvCxnSpPr>
            <a:cxnSpLocks/>
          </p:cNvCxnSpPr>
          <p:nvPr/>
        </p:nvCxnSpPr>
        <p:spPr>
          <a:xfrm flipH="1">
            <a:off x="5373757" y="1974574"/>
            <a:ext cx="1146313" cy="549966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53A3EAD-8124-1D41-8DAA-2FA434F5539D}"/>
              </a:ext>
            </a:extLst>
          </p:cNvPr>
          <p:cNvCxnSpPr>
            <a:cxnSpLocks/>
          </p:cNvCxnSpPr>
          <p:nvPr/>
        </p:nvCxnSpPr>
        <p:spPr>
          <a:xfrm flipH="1">
            <a:off x="5221357" y="2232993"/>
            <a:ext cx="762000" cy="2299251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711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B4DC3717-6EBE-154D-B5F1-39EFF37E22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43" r="6549" b="1228"/>
          <a:stretch/>
        </p:blipFill>
        <p:spPr>
          <a:xfrm>
            <a:off x="1524000" y="778925"/>
            <a:ext cx="8199908" cy="55783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99CF18-CB5A-C944-BFF1-818A6A394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783771"/>
          </a:xfrm>
        </p:spPr>
        <p:txBody>
          <a:bodyPr>
            <a:noAutofit/>
          </a:bodyPr>
          <a:lstStyle/>
          <a:p>
            <a:r>
              <a:rPr lang="en-US" sz="3200" dirty="0"/>
              <a:t> Light Mass Dark Matter: Elastic Nuclear  Scattering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579313-EE14-8A42-9ACB-2CE6B4A13899}"/>
              </a:ext>
            </a:extLst>
          </p:cNvPr>
          <p:cNvSpPr txBox="1"/>
          <p:nvPr/>
        </p:nvSpPr>
        <p:spPr>
          <a:xfrm>
            <a:off x="2821574" y="775567"/>
            <a:ext cx="1161714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&lt;v&gt;</a:t>
            </a:r>
          </a:p>
          <a:p>
            <a:r>
              <a:rPr lang="en-US" sz="3200" baseline="-25000" dirty="0"/>
              <a:t>𝛳=0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A334F4A-0F57-C84B-879E-EFA83B1E61DB}"/>
              </a:ext>
            </a:extLst>
          </p:cNvPr>
          <p:cNvCxnSpPr>
            <a:cxnSpLocks/>
          </p:cNvCxnSpPr>
          <p:nvPr/>
        </p:nvCxnSpPr>
        <p:spPr>
          <a:xfrm>
            <a:off x="7896699" y="704058"/>
            <a:ext cx="0" cy="4984541"/>
          </a:xfrm>
          <a:prstGeom prst="line">
            <a:avLst/>
          </a:prstGeom>
          <a:ln w="31750">
            <a:solidFill>
              <a:schemeClr val="bg1">
                <a:lumMod val="75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A710C62-1141-1D45-BAF7-B890EA2E83ED}"/>
              </a:ext>
            </a:extLst>
          </p:cNvPr>
          <p:cNvCxnSpPr>
            <a:cxnSpLocks/>
          </p:cNvCxnSpPr>
          <p:nvPr/>
        </p:nvCxnSpPr>
        <p:spPr>
          <a:xfrm flipH="1">
            <a:off x="2693233" y="2263078"/>
            <a:ext cx="5187206" cy="0"/>
          </a:xfrm>
          <a:prstGeom prst="line">
            <a:avLst/>
          </a:prstGeom>
          <a:ln w="31750">
            <a:solidFill>
              <a:schemeClr val="bg1">
                <a:lumMod val="75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092CC86-D90A-FE46-A1F0-D30FF50E3197}"/>
              </a:ext>
            </a:extLst>
          </p:cNvPr>
          <p:cNvSpPr txBox="1"/>
          <p:nvPr/>
        </p:nvSpPr>
        <p:spPr>
          <a:xfrm>
            <a:off x="1861459" y="6211670"/>
            <a:ext cx="8490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Energy Sensitivity is Primary Design Driver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D2F5B5-E844-904F-9B1F-2BE151B16A0A}"/>
              </a:ext>
            </a:extLst>
          </p:cNvPr>
          <p:cNvSpPr txBox="1"/>
          <p:nvPr/>
        </p:nvSpPr>
        <p:spPr>
          <a:xfrm>
            <a:off x="2790093" y="4689233"/>
            <a:ext cx="10518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 </a:t>
            </a:r>
            <a:r>
              <a:rPr lang="en-US" sz="2400" dirty="0" err="1">
                <a:solidFill>
                  <a:srgbClr val="FF0000"/>
                </a:solidFill>
              </a:rPr>
              <a:t>meV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Yikes!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E8AE21C-4A98-9344-B663-8E646241060D}"/>
              </a:ext>
            </a:extLst>
          </p:cNvPr>
          <p:cNvSpPr/>
          <p:nvPr/>
        </p:nvSpPr>
        <p:spPr>
          <a:xfrm>
            <a:off x="2044841" y="5290457"/>
            <a:ext cx="805543" cy="54428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191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602074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Athermal</a:t>
            </a:r>
            <a:r>
              <a:rPr lang="en-US" dirty="0"/>
              <a:t> Phonon Sensor Technology</a:t>
            </a:r>
          </a:p>
        </p:txBody>
      </p:sp>
      <p:pic>
        <p:nvPicPr>
          <p:cNvPr id="36" name="Picture 39" descr="QET_Egap_cs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3857" y="3126937"/>
            <a:ext cx="2106829" cy="136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>
            <a:off x="1740452" y="4342295"/>
            <a:ext cx="41567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Collect and Concentrate </a:t>
            </a:r>
            <a:r>
              <a:rPr lang="en-US" sz="2400" dirty="0" err="1"/>
              <a:t>Athermal</a:t>
            </a:r>
            <a:r>
              <a:rPr lang="en-US" sz="2400" dirty="0"/>
              <a:t> Phonon Energy into Sensor</a:t>
            </a:r>
          </a:p>
          <a:p>
            <a:endParaRPr lang="en-US" sz="2400" dirty="0"/>
          </a:p>
        </p:txBody>
      </p:sp>
      <p:grpSp>
        <p:nvGrpSpPr>
          <p:cNvPr id="39" name="Group 34"/>
          <p:cNvGrpSpPr/>
          <p:nvPr/>
        </p:nvGrpSpPr>
        <p:grpSpPr>
          <a:xfrm>
            <a:off x="8398234" y="4953442"/>
            <a:ext cx="2019300" cy="1811763"/>
            <a:chOff x="5011758" y="1092201"/>
            <a:chExt cx="1109641" cy="1115254"/>
          </a:xfrm>
        </p:grpSpPr>
        <p:sp>
          <p:nvSpPr>
            <p:cNvPr id="40" name="Line 11"/>
            <p:cNvSpPr>
              <a:spLocks noChangeShapeType="1"/>
            </p:cNvSpPr>
            <p:nvPr/>
          </p:nvSpPr>
          <p:spPr bwMode="auto">
            <a:xfrm flipV="1">
              <a:off x="5138162" y="1092201"/>
              <a:ext cx="0" cy="9602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Rectangle 12"/>
            <p:cNvSpPr>
              <a:spLocks noChangeArrowheads="1"/>
            </p:cNvSpPr>
            <p:nvPr/>
          </p:nvSpPr>
          <p:spPr bwMode="auto">
            <a:xfrm>
              <a:off x="5011758" y="1443980"/>
              <a:ext cx="434975" cy="20682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lIns="90487" tIns="44450" rIns="90487" bIns="44450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latin typeface="Times New Roman" charset="0"/>
                </a:rPr>
                <a:t>R</a:t>
              </a:r>
            </a:p>
          </p:txBody>
        </p:sp>
        <p:sp>
          <p:nvSpPr>
            <p:cNvPr id="42" name="Rectangle 13"/>
            <p:cNvSpPr>
              <a:spLocks noChangeArrowheads="1"/>
            </p:cNvSpPr>
            <p:nvPr/>
          </p:nvSpPr>
          <p:spPr bwMode="auto">
            <a:xfrm>
              <a:off x="5622549" y="2000633"/>
              <a:ext cx="359619" cy="20682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lIns="90487" tIns="44450" rIns="90487" bIns="44450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latin typeface="Times New Roman" charset="0"/>
                </a:rPr>
                <a:t>T</a:t>
              </a:r>
            </a:p>
          </p:txBody>
        </p:sp>
        <p:sp>
          <p:nvSpPr>
            <p:cNvPr id="43" name="Line 14"/>
            <p:cNvSpPr>
              <a:spLocks noChangeShapeType="1"/>
            </p:cNvSpPr>
            <p:nvPr/>
          </p:nvSpPr>
          <p:spPr bwMode="auto">
            <a:xfrm>
              <a:off x="5144126" y="1891359"/>
              <a:ext cx="247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15"/>
            <p:cNvSpPr>
              <a:spLocks noChangeShapeType="1"/>
            </p:cNvSpPr>
            <p:nvPr/>
          </p:nvSpPr>
          <p:spPr bwMode="auto">
            <a:xfrm>
              <a:off x="5144126" y="1732086"/>
              <a:ext cx="247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16"/>
            <p:cNvSpPr>
              <a:spLocks noChangeShapeType="1"/>
            </p:cNvSpPr>
            <p:nvPr/>
          </p:nvSpPr>
          <p:spPr bwMode="auto">
            <a:xfrm>
              <a:off x="5144126" y="1732086"/>
              <a:ext cx="247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17"/>
            <p:cNvSpPr>
              <a:spLocks noChangeShapeType="1"/>
            </p:cNvSpPr>
            <p:nvPr/>
          </p:nvSpPr>
          <p:spPr bwMode="auto">
            <a:xfrm>
              <a:off x="5144126" y="1571882"/>
              <a:ext cx="247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18"/>
            <p:cNvSpPr>
              <a:spLocks noChangeShapeType="1"/>
            </p:cNvSpPr>
            <p:nvPr/>
          </p:nvSpPr>
          <p:spPr bwMode="auto">
            <a:xfrm>
              <a:off x="5144126" y="1571882"/>
              <a:ext cx="247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19"/>
            <p:cNvSpPr>
              <a:spLocks noChangeShapeType="1"/>
            </p:cNvSpPr>
            <p:nvPr/>
          </p:nvSpPr>
          <p:spPr bwMode="auto">
            <a:xfrm>
              <a:off x="5144126" y="1412609"/>
              <a:ext cx="247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ine 20"/>
            <p:cNvSpPr>
              <a:spLocks noChangeShapeType="1"/>
            </p:cNvSpPr>
            <p:nvPr/>
          </p:nvSpPr>
          <p:spPr bwMode="auto">
            <a:xfrm>
              <a:off x="5144126" y="1412609"/>
              <a:ext cx="247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Line 21"/>
            <p:cNvSpPr>
              <a:spLocks noChangeShapeType="1"/>
            </p:cNvSpPr>
            <p:nvPr/>
          </p:nvSpPr>
          <p:spPr bwMode="auto">
            <a:xfrm>
              <a:off x="5144126" y="1251474"/>
              <a:ext cx="247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Line 22"/>
            <p:cNvSpPr>
              <a:spLocks noChangeShapeType="1"/>
            </p:cNvSpPr>
            <p:nvPr/>
          </p:nvSpPr>
          <p:spPr bwMode="auto">
            <a:xfrm>
              <a:off x="5144126" y="1251474"/>
              <a:ext cx="247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Line 23"/>
            <p:cNvSpPr>
              <a:spLocks noChangeShapeType="1"/>
            </p:cNvSpPr>
            <p:nvPr/>
          </p:nvSpPr>
          <p:spPr bwMode="auto">
            <a:xfrm>
              <a:off x="5144126" y="1092201"/>
              <a:ext cx="247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Line 24"/>
            <p:cNvSpPr>
              <a:spLocks noChangeShapeType="1"/>
            </p:cNvSpPr>
            <p:nvPr/>
          </p:nvSpPr>
          <p:spPr bwMode="auto">
            <a:xfrm>
              <a:off x="5148386" y="2047838"/>
              <a:ext cx="96704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Line 25"/>
            <p:cNvSpPr>
              <a:spLocks noChangeShapeType="1"/>
            </p:cNvSpPr>
            <p:nvPr/>
          </p:nvSpPr>
          <p:spPr bwMode="auto">
            <a:xfrm flipV="1">
              <a:off x="5305159" y="2013375"/>
              <a:ext cx="0" cy="344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Line 26"/>
            <p:cNvSpPr>
              <a:spLocks noChangeShapeType="1"/>
            </p:cNvSpPr>
            <p:nvPr/>
          </p:nvSpPr>
          <p:spPr bwMode="auto">
            <a:xfrm flipV="1">
              <a:off x="5467896" y="2013375"/>
              <a:ext cx="0" cy="344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Line 27"/>
            <p:cNvSpPr>
              <a:spLocks noChangeShapeType="1"/>
            </p:cNvSpPr>
            <p:nvPr/>
          </p:nvSpPr>
          <p:spPr bwMode="auto">
            <a:xfrm flipV="1">
              <a:off x="5631484" y="2013375"/>
              <a:ext cx="0" cy="344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Line 28"/>
            <p:cNvSpPr>
              <a:spLocks noChangeShapeType="1"/>
            </p:cNvSpPr>
            <p:nvPr/>
          </p:nvSpPr>
          <p:spPr bwMode="auto">
            <a:xfrm flipV="1">
              <a:off x="5794222" y="2013375"/>
              <a:ext cx="0" cy="344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Line 29"/>
            <p:cNvSpPr>
              <a:spLocks noChangeShapeType="1"/>
            </p:cNvSpPr>
            <p:nvPr/>
          </p:nvSpPr>
          <p:spPr bwMode="auto">
            <a:xfrm flipV="1">
              <a:off x="5958662" y="2013375"/>
              <a:ext cx="0" cy="344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Line 30"/>
            <p:cNvSpPr>
              <a:spLocks noChangeShapeType="1"/>
            </p:cNvSpPr>
            <p:nvPr/>
          </p:nvSpPr>
          <p:spPr bwMode="auto">
            <a:xfrm flipV="1">
              <a:off x="6121399" y="2013375"/>
              <a:ext cx="0" cy="344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1"/>
            <p:cNvSpPr>
              <a:spLocks/>
            </p:cNvSpPr>
            <p:nvPr/>
          </p:nvSpPr>
          <p:spPr bwMode="auto">
            <a:xfrm>
              <a:off x="5142422" y="1113624"/>
              <a:ext cx="858841" cy="928626"/>
            </a:xfrm>
            <a:custGeom>
              <a:avLst/>
              <a:gdLst/>
              <a:ahLst/>
              <a:cxnLst>
                <a:cxn ang="0">
                  <a:pos x="0" y="1068"/>
                </a:cxn>
                <a:cxn ang="0">
                  <a:pos x="384" y="1006"/>
                </a:cxn>
                <a:cxn ang="0">
                  <a:pos x="548" y="763"/>
                </a:cxn>
                <a:cxn ang="0">
                  <a:pos x="680" y="375"/>
                </a:cxn>
                <a:cxn ang="0">
                  <a:pos x="780" y="168"/>
                </a:cxn>
                <a:cxn ang="0">
                  <a:pos x="940" y="27"/>
                </a:cxn>
                <a:cxn ang="0">
                  <a:pos x="1128" y="7"/>
                </a:cxn>
              </a:cxnLst>
              <a:rect l="0" t="0" r="r" b="b"/>
              <a:pathLst>
                <a:path w="1128" h="1068">
                  <a:moveTo>
                    <a:pt x="0" y="1068"/>
                  </a:moveTo>
                  <a:cubicBezTo>
                    <a:pt x="64" y="1058"/>
                    <a:pt x="293" y="1057"/>
                    <a:pt x="384" y="1006"/>
                  </a:cubicBezTo>
                  <a:cubicBezTo>
                    <a:pt x="475" y="955"/>
                    <a:pt x="499" y="868"/>
                    <a:pt x="548" y="763"/>
                  </a:cubicBezTo>
                  <a:cubicBezTo>
                    <a:pt x="597" y="658"/>
                    <a:pt x="641" y="474"/>
                    <a:pt x="680" y="375"/>
                  </a:cubicBezTo>
                  <a:cubicBezTo>
                    <a:pt x="719" y="276"/>
                    <a:pt x="737" y="226"/>
                    <a:pt x="780" y="168"/>
                  </a:cubicBezTo>
                  <a:cubicBezTo>
                    <a:pt x="823" y="110"/>
                    <a:pt x="882" y="54"/>
                    <a:pt x="940" y="27"/>
                  </a:cubicBezTo>
                  <a:cubicBezTo>
                    <a:pt x="998" y="0"/>
                    <a:pt x="1089" y="11"/>
                    <a:pt x="1128" y="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Line 34"/>
            <p:cNvSpPr>
              <a:spLocks noChangeShapeType="1"/>
            </p:cNvSpPr>
            <p:nvPr/>
          </p:nvSpPr>
          <p:spPr bwMode="auto">
            <a:xfrm flipV="1">
              <a:off x="5514951" y="1446861"/>
              <a:ext cx="79398" cy="287825"/>
            </a:xfrm>
            <a:prstGeom prst="line">
              <a:avLst/>
            </a:prstGeom>
            <a:noFill/>
            <a:ln w="22225">
              <a:solidFill>
                <a:srgbClr val="3366FF"/>
              </a:solidFill>
              <a:round/>
              <a:headEnd/>
              <a:tailEnd type="arrow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Oval 33"/>
            <p:cNvSpPr>
              <a:spLocks noChangeArrowheads="1"/>
            </p:cNvSpPr>
            <p:nvPr/>
          </p:nvSpPr>
          <p:spPr bwMode="auto">
            <a:xfrm>
              <a:off x="5521527" y="1713759"/>
              <a:ext cx="95046" cy="9052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Line 34"/>
            <p:cNvSpPr>
              <a:spLocks noChangeShapeType="1"/>
            </p:cNvSpPr>
            <p:nvPr/>
          </p:nvSpPr>
          <p:spPr bwMode="auto">
            <a:xfrm flipH="1">
              <a:off x="5635624" y="1511300"/>
              <a:ext cx="66675" cy="263524"/>
            </a:xfrm>
            <a:prstGeom prst="line">
              <a:avLst/>
            </a:prstGeom>
            <a:noFill/>
            <a:ln w="22225">
              <a:solidFill>
                <a:srgbClr val="3366FF"/>
              </a:solidFill>
              <a:round/>
              <a:headEnd/>
              <a:tailEnd type="arrow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Picture 2" descr="Ptemplate_Trace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7222" r="9027" b="10185"/>
          <a:stretch/>
        </p:blipFill>
        <p:spPr>
          <a:xfrm>
            <a:off x="5615388" y="4957236"/>
            <a:ext cx="2407919" cy="1900764"/>
          </a:xfrm>
          <a:prstGeom prst="rect">
            <a:avLst/>
          </a:prstGeom>
        </p:spPr>
      </p:pic>
      <p:pic>
        <p:nvPicPr>
          <p:cNvPr id="65" name="Content Placeholder 4">
            <a:extLst>
              <a:ext uri="{FF2B5EF4-FFF2-40B4-BE49-F238E27FC236}">
                <a16:creationId xmlns:a16="http://schemas.microsoft.com/office/drawing/2014/main" id="{BEB961BF-2D29-544A-88A8-157399C7DB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865"/>
          <a:stretch/>
        </p:blipFill>
        <p:spPr>
          <a:xfrm>
            <a:off x="1669774" y="662608"/>
            <a:ext cx="8168960" cy="3218640"/>
          </a:xfrm>
          <a:prstGeom prst="rect">
            <a:avLst/>
          </a:prstGeom>
        </p:spPr>
      </p:pic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A518F2E-7DDD-8D48-8A75-4E2BC5CEA52C}"/>
              </a:ext>
            </a:extLst>
          </p:cNvPr>
          <p:cNvCxnSpPr>
            <a:cxnSpLocks/>
          </p:cNvCxnSpPr>
          <p:nvPr/>
        </p:nvCxnSpPr>
        <p:spPr>
          <a:xfrm flipV="1">
            <a:off x="3063757" y="3127514"/>
            <a:ext cx="845635" cy="682273"/>
          </a:xfrm>
          <a:prstGeom prst="straightConnector1">
            <a:avLst/>
          </a:prstGeom>
          <a:ln>
            <a:solidFill>
              <a:schemeClr val="bg2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C55F5F0F-41CE-F74E-B234-74745F815880}"/>
              </a:ext>
            </a:extLst>
          </p:cNvPr>
          <p:cNvCxnSpPr>
            <a:cxnSpLocks/>
          </p:cNvCxnSpPr>
          <p:nvPr/>
        </p:nvCxnSpPr>
        <p:spPr>
          <a:xfrm>
            <a:off x="2141606" y="3508356"/>
            <a:ext cx="879890" cy="268515"/>
          </a:xfrm>
          <a:prstGeom prst="straightConnector1">
            <a:avLst/>
          </a:prstGeom>
          <a:ln>
            <a:solidFill>
              <a:schemeClr val="bg2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B470A956-A37F-AF48-A928-349D03CA3A59}"/>
              </a:ext>
            </a:extLst>
          </p:cNvPr>
          <p:cNvCxnSpPr>
            <a:cxnSpLocks/>
          </p:cNvCxnSpPr>
          <p:nvPr/>
        </p:nvCxnSpPr>
        <p:spPr>
          <a:xfrm flipH="1">
            <a:off x="2115453" y="2400228"/>
            <a:ext cx="367116" cy="1127889"/>
          </a:xfrm>
          <a:prstGeom prst="straightConnector1">
            <a:avLst/>
          </a:prstGeom>
          <a:ln>
            <a:solidFill>
              <a:schemeClr val="bg2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Explosion 1 72">
            <a:extLst>
              <a:ext uri="{FF2B5EF4-FFF2-40B4-BE49-F238E27FC236}">
                <a16:creationId xmlns:a16="http://schemas.microsoft.com/office/drawing/2014/main" id="{BB99F9F1-8D11-5848-A3C5-E4738B534FD9}"/>
              </a:ext>
            </a:extLst>
          </p:cNvPr>
          <p:cNvSpPr/>
          <p:nvPr/>
        </p:nvSpPr>
        <p:spPr>
          <a:xfrm>
            <a:off x="1692723" y="2514476"/>
            <a:ext cx="723900" cy="578154"/>
          </a:xfrm>
          <a:prstGeom prst="irregularSeal1">
            <a:avLst/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689EB5D2-BCB3-A24F-93F5-C7EC788D072A}"/>
              </a:ext>
            </a:extLst>
          </p:cNvPr>
          <p:cNvCxnSpPr>
            <a:cxnSpLocks/>
          </p:cNvCxnSpPr>
          <p:nvPr/>
        </p:nvCxnSpPr>
        <p:spPr>
          <a:xfrm flipV="1">
            <a:off x="2026556" y="2392478"/>
            <a:ext cx="448264" cy="486673"/>
          </a:xfrm>
          <a:prstGeom prst="straightConnector1">
            <a:avLst/>
          </a:prstGeom>
          <a:ln>
            <a:solidFill>
              <a:schemeClr val="bg2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B87E0B55-E781-B44E-A20B-6D9ED04D6DC3}"/>
              </a:ext>
            </a:extLst>
          </p:cNvPr>
          <p:cNvCxnSpPr>
            <a:cxnSpLocks/>
          </p:cNvCxnSpPr>
          <p:nvPr/>
        </p:nvCxnSpPr>
        <p:spPr>
          <a:xfrm flipH="1" flipV="1">
            <a:off x="3216157" y="2769705"/>
            <a:ext cx="679983" cy="357808"/>
          </a:xfrm>
          <a:prstGeom prst="straightConnector1">
            <a:avLst/>
          </a:prstGeom>
          <a:ln>
            <a:solidFill>
              <a:schemeClr val="bg2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6380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0638"/>
            <a:ext cx="9144000" cy="842962"/>
          </a:xfrm>
        </p:spPr>
        <p:txBody>
          <a:bodyPr>
            <a:normAutofit/>
          </a:bodyPr>
          <a:lstStyle/>
          <a:p>
            <a:r>
              <a:rPr lang="en-US" dirty="0"/>
              <a:t>Excitation Detectors &amp; Volume Scaling</a:t>
            </a:r>
          </a:p>
        </p:txBody>
      </p:sp>
      <p:pic>
        <p:nvPicPr>
          <p:cNvPr id="4" name="Picture 3" descr="Screen Shot 2016-06-16 at 7.09.2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448" y="3759200"/>
            <a:ext cx="3878922" cy="3124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35200" y="1110218"/>
            <a:ext cx="787400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PMT</a:t>
            </a:r>
          </a:p>
        </p:txBody>
      </p:sp>
      <p:sp>
        <p:nvSpPr>
          <p:cNvPr id="6" name="Rectangle 5"/>
          <p:cNvSpPr/>
          <p:nvPr/>
        </p:nvSpPr>
        <p:spPr>
          <a:xfrm>
            <a:off x="3020216" y="1021318"/>
            <a:ext cx="1187232" cy="546100"/>
          </a:xfrm>
          <a:prstGeom prst="rect">
            <a:avLst/>
          </a:prstGeom>
          <a:solidFill>
            <a:srgbClr val="CCFFCC"/>
          </a:solidFill>
          <a:ln w="571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51748" y="1109702"/>
            <a:ext cx="118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Scintillator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80516" y="1567418"/>
            <a:ext cx="103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Reflector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12900" y="2051307"/>
            <a:ext cx="4749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Will these detectors have the same energy sensitivity?</a:t>
            </a:r>
          </a:p>
          <a:p>
            <a:r>
              <a:rPr lang="en-US" sz="2800" dirty="0"/>
              <a:t>Yes, if: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/>
              <a:t>	Lifetime of the </a:t>
            </a:r>
            <a:r>
              <a:rPr lang="en-US" sz="2800" dirty="0" err="1"/>
              <a:t>athermal</a:t>
            </a:r>
            <a:r>
              <a:rPr lang="en-US" sz="2800" dirty="0"/>
              <a:t> excitation (photon) is really long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/>
              <a:t>Excitation absorption dominated by sensor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strike="sngStrike" dirty="0"/>
              <a:t>Position Sensitivity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575300" y="1542534"/>
            <a:ext cx="787400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PMT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66448" y="863600"/>
            <a:ext cx="3848100" cy="2781300"/>
          </a:xfrm>
          <a:prstGeom prst="rect">
            <a:avLst/>
          </a:prstGeom>
          <a:solidFill>
            <a:srgbClr val="CCFFCC"/>
          </a:solidFill>
          <a:ln w="5715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8585200" y="2254250"/>
            <a:ext cx="1629348" cy="1390650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366448" y="818118"/>
            <a:ext cx="118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Scintillator</a:t>
            </a:r>
          </a:p>
        </p:txBody>
      </p:sp>
      <p:sp>
        <p:nvSpPr>
          <p:cNvPr id="20" name="Explosion 2 19"/>
          <p:cNvSpPr/>
          <p:nvPr/>
        </p:nvSpPr>
        <p:spPr>
          <a:xfrm>
            <a:off x="7886160" y="1563272"/>
            <a:ext cx="458281" cy="570329"/>
          </a:xfrm>
          <a:prstGeom prst="irregularSeal2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endCxn id="14" idx="3"/>
          </p:cNvCxnSpPr>
          <p:nvPr/>
        </p:nvCxnSpPr>
        <p:spPr>
          <a:xfrm>
            <a:off x="8119048" y="1876168"/>
            <a:ext cx="2095500" cy="378083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7553680" y="2878138"/>
            <a:ext cx="1031520" cy="766763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7553680" y="1358900"/>
            <a:ext cx="2660868" cy="1519238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8236168" y="916266"/>
            <a:ext cx="1978380" cy="442635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6362700" y="916267"/>
            <a:ext cx="1873468" cy="1961871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362700" y="2878138"/>
            <a:ext cx="1282700" cy="766762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13" idx="3"/>
          </p:cNvCxnSpPr>
          <p:nvPr/>
        </p:nvCxnSpPr>
        <p:spPr>
          <a:xfrm flipH="1" flipV="1">
            <a:off x="6362700" y="1726684"/>
            <a:ext cx="1232118" cy="1918216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68377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294" y="857251"/>
            <a:ext cx="8976707" cy="773084"/>
          </a:xfrm>
        </p:spPr>
        <p:txBody>
          <a:bodyPr>
            <a:normAutofit/>
          </a:bodyPr>
          <a:lstStyle/>
          <a:p>
            <a:r>
              <a:rPr lang="en-US" sz="3000" dirty="0"/>
              <a:t>Optimizing the </a:t>
            </a:r>
            <a:r>
              <a:rPr lang="en-US" sz="3000" dirty="0" err="1"/>
              <a:t>Athermal</a:t>
            </a:r>
            <a:r>
              <a:rPr lang="en-US" sz="3000" dirty="0"/>
              <a:t> Phonon Excitation Detectors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885604" y="1691135"/>
            <a:ext cx="3291840" cy="2183636"/>
            <a:chOff x="232309" y="928966"/>
            <a:chExt cx="4406939" cy="2826783"/>
          </a:xfrm>
        </p:grpSpPr>
        <p:sp>
          <p:nvSpPr>
            <p:cNvPr id="6" name="Rectangle 5"/>
            <p:cNvSpPr/>
            <p:nvPr/>
          </p:nvSpPr>
          <p:spPr>
            <a:xfrm>
              <a:off x="232309" y="1674118"/>
              <a:ext cx="555091" cy="12956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TES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791148" y="974448"/>
              <a:ext cx="3848100" cy="2781300"/>
            </a:xfrm>
            <a:prstGeom prst="rect">
              <a:avLst/>
            </a:prstGeom>
            <a:solidFill>
              <a:srgbClr val="CCFFCC"/>
            </a:solidFill>
            <a:ln w="57150" cmpd="sng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rgbClr val="000000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>
              <a:off x="3009900" y="2365098"/>
              <a:ext cx="1629348" cy="139065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91149" y="928966"/>
              <a:ext cx="1115241" cy="388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000000"/>
                  </a:solidFill>
                </a:rPr>
                <a:t>Absorber</a:t>
              </a:r>
            </a:p>
          </p:txBody>
        </p:sp>
        <p:sp>
          <p:nvSpPr>
            <p:cNvPr id="10" name="Explosion 2 9"/>
            <p:cNvSpPr/>
            <p:nvPr/>
          </p:nvSpPr>
          <p:spPr>
            <a:xfrm>
              <a:off x="2310859" y="1674119"/>
              <a:ext cx="458281" cy="570329"/>
            </a:xfrm>
            <a:prstGeom prst="irregularSeal2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1" name="Straight Arrow Connector 10"/>
            <p:cNvCxnSpPr>
              <a:endCxn id="10" idx="3"/>
            </p:cNvCxnSpPr>
            <p:nvPr/>
          </p:nvCxnSpPr>
          <p:spPr>
            <a:xfrm>
              <a:off x="2543748" y="1987015"/>
              <a:ext cx="2095500" cy="378083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 flipV="1">
              <a:off x="1978380" y="2988985"/>
              <a:ext cx="1031520" cy="766763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1978380" y="1469748"/>
              <a:ext cx="2660868" cy="1519238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 flipV="1">
              <a:off x="2660868" y="1027113"/>
              <a:ext cx="1978380" cy="442635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787400" y="1027114"/>
              <a:ext cx="1873468" cy="1961871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787400" y="2988986"/>
              <a:ext cx="1282700" cy="766762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endCxn id="9" idx="3"/>
            </p:cNvCxnSpPr>
            <p:nvPr/>
          </p:nvCxnSpPr>
          <p:spPr>
            <a:xfrm flipH="1" flipV="1">
              <a:off x="1906390" y="1123199"/>
              <a:ext cx="113128" cy="263255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6449292" y="1691135"/>
            <a:ext cx="3129742" cy="2146229"/>
            <a:chOff x="6567055" y="1111846"/>
            <a:chExt cx="4172989" cy="2861638"/>
          </a:xfrm>
        </p:grpSpPr>
        <p:sp>
          <p:nvSpPr>
            <p:cNvPr id="19" name="Rectangle 18"/>
            <p:cNvSpPr/>
            <p:nvPr/>
          </p:nvSpPr>
          <p:spPr>
            <a:xfrm>
              <a:off x="6567055" y="1679170"/>
              <a:ext cx="349135" cy="28263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TES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876064" y="1157328"/>
              <a:ext cx="3848100" cy="2781300"/>
            </a:xfrm>
            <a:prstGeom prst="rect">
              <a:avLst/>
            </a:prstGeom>
            <a:solidFill>
              <a:srgbClr val="CCFFCC"/>
            </a:solidFill>
            <a:ln w="57150" cmpd="sng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rgbClr val="000000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>
              <a:off x="9094816" y="2547978"/>
              <a:ext cx="1629348" cy="139065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6876064" y="1111846"/>
              <a:ext cx="111073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000000"/>
                  </a:solidFill>
                </a:rPr>
                <a:t>Absorber</a:t>
              </a:r>
            </a:p>
          </p:txBody>
        </p:sp>
        <p:sp>
          <p:nvSpPr>
            <p:cNvPr id="23" name="Explosion 2 22"/>
            <p:cNvSpPr/>
            <p:nvPr/>
          </p:nvSpPr>
          <p:spPr>
            <a:xfrm>
              <a:off x="8395775" y="1856999"/>
              <a:ext cx="458281" cy="570329"/>
            </a:xfrm>
            <a:prstGeom prst="irregularSeal2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4" name="Straight Arrow Connector 23"/>
            <p:cNvCxnSpPr>
              <a:endCxn id="23" idx="3"/>
            </p:cNvCxnSpPr>
            <p:nvPr/>
          </p:nvCxnSpPr>
          <p:spPr>
            <a:xfrm>
              <a:off x="8628664" y="2169895"/>
              <a:ext cx="2095500" cy="378083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 flipV="1">
              <a:off x="8063296" y="3171865"/>
              <a:ext cx="1031520" cy="766763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8063296" y="1652628"/>
              <a:ext cx="2660868" cy="1519238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 flipV="1">
              <a:off x="8745784" y="1209993"/>
              <a:ext cx="1978380" cy="442635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>
              <a:off x="6872316" y="1209994"/>
              <a:ext cx="1873468" cy="1961871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6872316" y="3171866"/>
              <a:ext cx="1282700" cy="766762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endCxn id="22" idx="3"/>
            </p:cNvCxnSpPr>
            <p:nvPr/>
          </p:nvCxnSpPr>
          <p:spPr>
            <a:xfrm flipH="1" flipV="1">
              <a:off x="7986796" y="1311901"/>
              <a:ext cx="117640" cy="2626727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6916189" y="1197033"/>
              <a:ext cx="2892829" cy="88115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9592887" y="1197033"/>
              <a:ext cx="199506" cy="2776451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9676015" y="3275216"/>
              <a:ext cx="1064029" cy="665017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endCxn id="20" idx="1"/>
            </p:cNvCxnSpPr>
            <p:nvPr/>
          </p:nvCxnSpPr>
          <p:spPr>
            <a:xfrm flipH="1" flipV="1">
              <a:off x="6876064" y="2547978"/>
              <a:ext cx="3863980" cy="710611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20" idx="1"/>
            </p:cNvCxnSpPr>
            <p:nvPr/>
          </p:nvCxnSpPr>
          <p:spPr>
            <a:xfrm flipV="1">
              <a:off x="6876064" y="1163782"/>
              <a:ext cx="1353536" cy="1384196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8262851" y="1197033"/>
              <a:ext cx="149629" cy="274320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H="1" flipV="1">
              <a:off x="6916189" y="1712422"/>
              <a:ext cx="1496291" cy="2227812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/>
          <p:cNvSpPr txBox="1"/>
          <p:nvPr/>
        </p:nvSpPr>
        <p:spPr>
          <a:xfrm>
            <a:off x="1910543" y="4423411"/>
            <a:ext cx="8291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Minimize the number/volume of the TES sensors instrumented on the surface  to the point that you begin to see the bare surface </a:t>
            </a:r>
            <a:r>
              <a:rPr lang="en-US" sz="2400" dirty="0" err="1"/>
              <a:t>thermalization</a:t>
            </a:r>
            <a:r>
              <a:rPr lang="en-US" sz="2400" dirty="0"/>
              <a:t> rate </a:t>
            </a:r>
          </a:p>
        </p:txBody>
      </p:sp>
    </p:spTree>
    <p:extLst>
      <p:ext uri="{BB962C8B-B14F-4D97-AF65-F5344CB8AC3E}">
        <p14:creationId xmlns:p14="http://schemas.microsoft.com/office/powerpoint/2010/main" val="21849995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en-US" sz="4000" dirty="0" err="1"/>
              <a:t>Athermal</a:t>
            </a:r>
            <a:r>
              <a:rPr lang="en-US" sz="4000" dirty="0"/>
              <a:t> Phonon Sensor Sensitivity Scaling</a:t>
            </a:r>
          </a:p>
        </p:txBody>
      </p:sp>
      <p:pic>
        <p:nvPicPr>
          <p:cNvPr id="10" name="Picture 9" descr="NEP_Tc.pdf"/>
          <p:cNvPicPr>
            <a:picLocks noChangeAspect="1"/>
          </p:cNvPicPr>
          <p:nvPr/>
        </p:nvPicPr>
        <p:blipFill rotWithShape="1">
          <a:blip r:embed="rId2"/>
          <a:srcRect l="11936" t="4108"/>
          <a:stretch/>
        </p:blipFill>
        <p:spPr>
          <a:xfrm>
            <a:off x="1785113" y="987552"/>
            <a:ext cx="5569641" cy="49377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60880" y="1863344"/>
            <a:ext cx="558800" cy="34544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264" y="1322833"/>
            <a:ext cx="866983" cy="2438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98800" y="750824"/>
            <a:ext cx="26102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Power Noise for various G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-724505" y="3192369"/>
            <a:ext cx="4897120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Phonon Power Noise [W/</a:t>
            </a:r>
            <a:r>
              <a:rPr lang="en-US" sz="2000" dirty="0" err="1"/>
              <a:t>rtHz</a:t>
            </a:r>
            <a:r>
              <a:rPr lang="en-US" sz="2000" dirty="0"/>
              <a:t>]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541016" y="1611376"/>
            <a:ext cx="0" cy="37185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6200000">
            <a:off x="6416626" y="3848609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B1A4D3-8252-3849-922A-5665F74DA65C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783" y="883042"/>
            <a:ext cx="2691412" cy="2270879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604761" y="3758185"/>
            <a:ext cx="2971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Lower 𝑣</a:t>
            </a:r>
            <a:r>
              <a:rPr lang="en-US" baseline="-25000" dirty="0"/>
              <a:t>sensor</a:t>
            </a:r>
            <a:r>
              <a:rPr lang="en-US" dirty="0"/>
              <a:t> (lower T</a:t>
            </a:r>
            <a:r>
              <a:rPr lang="en-US" baseline="-25000" dirty="0"/>
              <a:t>c</a:t>
            </a:r>
            <a:r>
              <a:rPr lang="en-US" dirty="0"/>
              <a:t>) if 𝑣</a:t>
            </a:r>
            <a:r>
              <a:rPr lang="en-US" baseline="-25000" dirty="0"/>
              <a:t>signal</a:t>
            </a:r>
            <a:r>
              <a:rPr lang="en-US" dirty="0"/>
              <a:t> &lt; 𝑣</a:t>
            </a:r>
            <a:r>
              <a:rPr lang="en-US" baseline="-25000" dirty="0"/>
              <a:t>sensor</a:t>
            </a:r>
            <a:r>
              <a:rPr lang="en-US" dirty="0"/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Lower 𝑣</a:t>
            </a:r>
            <a:r>
              <a:rPr lang="en-US" baseline="-25000" dirty="0"/>
              <a:t>signal</a:t>
            </a:r>
            <a:r>
              <a:rPr lang="en-US" dirty="0"/>
              <a:t> (decrease Al coverage) if 𝑣</a:t>
            </a:r>
            <a:r>
              <a:rPr lang="en-US" baseline="-25000" dirty="0"/>
              <a:t>signal</a:t>
            </a:r>
            <a:r>
              <a:rPr lang="en-US" dirty="0"/>
              <a:t> &gt; 𝑣</a:t>
            </a:r>
            <a:r>
              <a:rPr lang="en-US" baseline="-25000" dirty="0"/>
              <a:t>sensor</a:t>
            </a:r>
            <a:r>
              <a:rPr lang="en-US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9800" y="5780782"/>
            <a:ext cx="81930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/>
              <a:t>You can always say on VT</a:t>
            </a:r>
            <a:r>
              <a:rPr lang="en-US" sz="3200" baseline="-25000" dirty="0"/>
              <a:t>c</a:t>
            </a:r>
            <a:r>
              <a:rPr lang="en-US" sz="3200" baseline="30000" dirty="0"/>
              <a:t>3 </a:t>
            </a:r>
            <a:r>
              <a:rPr lang="en-US" sz="3200" dirty="0"/>
              <a:t>scaling (in principle)</a:t>
            </a:r>
          </a:p>
          <a:p>
            <a:pPr lvl="0"/>
            <a:r>
              <a:rPr lang="en-US" sz="3200" dirty="0"/>
              <a:t>45mK-&gt; 10mK:  2eV -&gt; 20meV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142353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748118"/>
          </a:xfrm>
        </p:spPr>
        <p:txBody>
          <a:bodyPr>
            <a:normAutofit/>
          </a:bodyPr>
          <a:lstStyle/>
          <a:p>
            <a:r>
              <a:rPr lang="en-US" dirty="0" err="1"/>
              <a:t>Athermal</a:t>
            </a:r>
            <a:r>
              <a:rPr lang="en-US" dirty="0"/>
              <a:t> Phonon Thermalization at Surfaces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138" y="1817252"/>
            <a:ext cx="2943863" cy="5040749"/>
          </a:xfrm>
        </p:spPr>
      </p:pic>
      <p:sp>
        <p:nvSpPr>
          <p:cNvPr id="6" name="TextBox 5"/>
          <p:cNvSpPr txBox="1"/>
          <p:nvPr/>
        </p:nvSpPr>
        <p:spPr>
          <a:xfrm>
            <a:off x="1710059" y="1456522"/>
            <a:ext cx="5411586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 err="1"/>
              <a:t>Athermal</a:t>
            </a:r>
            <a:r>
              <a:rPr lang="en-US" sz="2700" dirty="0"/>
              <a:t> phonon surface thermalization probability found to  depend upon</a:t>
            </a:r>
          </a:p>
          <a:p>
            <a:pPr marL="671513" lvl="1" indent="-214313">
              <a:buFont typeface="Arial" charset="0"/>
              <a:buChar char="•"/>
            </a:pPr>
            <a:r>
              <a:rPr lang="en-US" sz="2700" dirty="0"/>
              <a:t>Crystal</a:t>
            </a:r>
          </a:p>
          <a:p>
            <a:pPr marL="671513" lvl="1" indent="-214313">
              <a:buFont typeface="Arial" charset="0"/>
              <a:buChar char="•"/>
            </a:pPr>
            <a:r>
              <a:rPr lang="en-US" sz="2700" dirty="0"/>
              <a:t>Surface roughness</a:t>
            </a:r>
          </a:p>
          <a:p>
            <a:pPr marL="671513" lvl="1" indent="-214313">
              <a:buFont typeface="Arial" charset="0"/>
              <a:buChar char="•"/>
            </a:pPr>
            <a:r>
              <a:rPr lang="en-US" sz="2700" dirty="0"/>
              <a:t>Surface cleanliness</a:t>
            </a:r>
          </a:p>
          <a:p>
            <a:r>
              <a:rPr lang="en-US" sz="2800" dirty="0"/>
              <a:t>    </a:t>
            </a:r>
            <a:r>
              <a:rPr lang="en-US" sz="2000" dirty="0"/>
              <a:t>(W. </a:t>
            </a:r>
            <a:r>
              <a:rPr lang="en-US" sz="2000" dirty="0" err="1"/>
              <a:t>Knaak</a:t>
            </a:r>
            <a:r>
              <a:rPr lang="en-US" sz="2000" dirty="0"/>
              <a:t> et al, Phonon Scattering in Condensed Matter V,1986)</a:t>
            </a:r>
            <a:endParaRPr lang="en-US" sz="2700" dirty="0"/>
          </a:p>
          <a:p>
            <a:pPr marL="214313" indent="-214313">
              <a:buFont typeface="Arial" charset="0"/>
              <a:buChar char="•"/>
            </a:pPr>
            <a:r>
              <a:rPr lang="en-US" sz="2700" dirty="0">
                <a:solidFill>
                  <a:srgbClr val="FF0000"/>
                </a:solidFill>
              </a:rPr>
              <a:t>0.1%-1% of the crystal surface covered with </a:t>
            </a:r>
            <a:r>
              <a:rPr lang="en-US" sz="2700" dirty="0" err="1">
                <a:solidFill>
                  <a:srgbClr val="FF0000"/>
                </a:solidFill>
              </a:rPr>
              <a:t>athermal</a:t>
            </a:r>
            <a:r>
              <a:rPr lang="en-US" sz="2700" dirty="0">
                <a:solidFill>
                  <a:srgbClr val="FF0000"/>
                </a:solidFill>
              </a:rPr>
              <a:t> phonon sensors … 1/1000-1/100 thermalization probability needed</a:t>
            </a:r>
          </a:p>
          <a:p>
            <a:pPr marL="214313" indent="-214313">
              <a:buFont typeface="Arial" charset="0"/>
              <a:buChar char="•"/>
            </a:pPr>
            <a:r>
              <a:rPr lang="en-US" sz="2700" dirty="0">
                <a:solidFill>
                  <a:srgbClr val="FF0000"/>
                </a:solidFill>
              </a:rPr>
              <a:t>Si, Ge -&gt; 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2169592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F5BCC-CDE8-CD4A-8B5F-DC65EB250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Step 2: Make the </a:t>
            </a:r>
            <a:r>
              <a:rPr lang="en-US" dirty="0" err="1"/>
              <a:t>Athermal</a:t>
            </a:r>
            <a:r>
              <a:rPr lang="en-US" dirty="0"/>
              <a:t> Phonon Sensor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061B55A-3E55-694E-AB59-FE25721045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26" r="38430"/>
          <a:stretch/>
        </p:blipFill>
        <p:spPr>
          <a:xfrm>
            <a:off x="1706881" y="3953356"/>
            <a:ext cx="2004011" cy="3218640"/>
          </a:xfrm>
          <a:prstGeom prst="rect">
            <a:avLst/>
          </a:prstGeom>
        </p:spPr>
      </p:pic>
      <p:pic>
        <p:nvPicPr>
          <p:cNvPr id="5" name="Picture 39" descr="QET_Egap_cs.pdf">
            <a:extLst>
              <a:ext uri="{FF2B5EF4-FFF2-40B4-BE49-F238E27FC236}">
                <a16:creationId xmlns:a16="http://schemas.microsoft.com/office/drawing/2014/main" id="{5998D51C-302C-A449-9BE0-0F79B5D19D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74406" y="5219736"/>
            <a:ext cx="2535214" cy="1638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944D0E6E-795D-7C49-A9AC-CB308C7623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789" t="37911" b="28170"/>
          <a:stretch/>
        </p:blipFill>
        <p:spPr>
          <a:xfrm>
            <a:off x="3616546" y="4232365"/>
            <a:ext cx="4596895" cy="17112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DB0026-F67F-CB4C-B6AE-019D11D7AA6B}"/>
              </a:ext>
            </a:extLst>
          </p:cNvPr>
          <p:cNvSpPr txBox="1"/>
          <p:nvPr/>
        </p:nvSpPr>
        <p:spPr>
          <a:xfrm>
            <a:off x="1719944" y="1149532"/>
            <a:ext cx="89480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Measured Phonon Collection Efficiency = 20% -&gt; 40% (theoretical limit)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R&amp;D Work Plan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Optimize Collector/TES (W/Al) interface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Improve quasi-particle trapping in collector fin		</a:t>
            </a:r>
          </a:p>
        </p:txBody>
      </p:sp>
    </p:spTree>
    <p:extLst>
      <p:ext uri="{BB962C8B-B14F-4D97-AF65-F5344CB8AC3E}">
        <p14:creationId xmlns:p14="http://schemas.microsoft.com/office/powerpoint/2010/main" val="5045614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FD300-5777-4442-B4FD-7BF0246A6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Step 3: Fabricate Sensors on Crystal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FEC3FD-136F-EE46-9696-ADF0FF5AEA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506" r="65337"/>
          <a:stretch/>
        </p:blipFill>
        <p:spPr>
          <a:xfrm>
            <a:off x="7710811" y="4467068"/>
            <a:ext cx="2807288" cy="2172370"/>
          </a:xfrm>
          <a:prstGeom prst="rect">
            <a:avLst/>
          </a:prstGeom>
        </p:spPr>
      </p:pic>
      <p:pic>
        <p:nvPicPr>
          <p:cNvPr id="6" name="Picture 5" descr="A picture containing case, table, indoor, piece&#10;&#10;Description automatically generated">
            <a:extLst>
              <a:ext uri="{FF2B5EF4-FFF2-40B4-BE49-F238E27FC236}">
                <a16:creationId xmlns:a16="http://schemas.microsoft.com/office/drawing/2014/main" id="{E56838F7-A997-B44E-A27B-699F853F229A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" t="9550" r="6487" b="13693"/>
          <a:stretch/>
        </p:blipFill>
        <p:spPr>
          <a:xfrm>
            <a:off x="1756227" y="1364342"/>
            <a:ext cx="5384801" cy="317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293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89791"/>
            <a:ext cx="7772400" cy="2775660"/>
          </a:xfrm>
        </p:spPr>
        <p:txBody>
          <a:bodyPr>
            <a:normAutofit/>
          </a:bodyPr>
          <a:lstStyle/>
          <a:p>
            <a:r>
              <a:rPr lang="en-US" dirty="0" err="1"/>
              <a:t>Athermal</a:t>
            </a:r>
            <a:r>
              <a:rPr lang="en-US" dirty="0"/>
              <a:t> Phonon R&amp;D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8664" y="2759259"/>
            <a:ext cx="4306494" cy="367901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Matt Pyle</a:t>
            </a:r>
          </a:p>
          <a:p>
            <a:r>
              <a:rPr lang="en-US" sz="2600" dirty="0">
                <a:solidFill>
                  <a:schemeClr val="bg1">
                    <a:lumMod val="65000"/>
                  </a:schemeClr>
                </a:solidFill>
              </a:rPr>
              <a:t>For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r>
              <a:rPr lang="en-US" sz="3000" dirty="0">
                <a:solidFill>
                  <a:schemeClr val="bg1">
                    <a:lumMod val="65000"/>
                  </a:schemeClr>
                </a:solidFill>
              </a:rPr>
              <a:t>T. </a:t>
            </a:r>
            <a:r>
              <a:rPr lang="en-US" sz="3000" dirty="0" err="1">
                <a:solidFill>
                  <a:schemeClr val="bg1">
                    <a:lumMod val="65000"/>
                  </a:schemeClr>
                </a:solidFill>
              </a:rPr>
              <a:t>Aramaki</a:t>
            </a:r>
            <a:r>
              <a:rPr lang="en-US" sz="3000" dirty="0">
                <a:solidFill>
                  <a:schemeClr val="bg1">
                    <a:lumMod val="65000"/>
                  </a:schemeClr>
                </a:solidFill>
              </a:rPr>
              <a:t>, P. Brink, J. Camilleri, C. Fink, R. Harris, Y. </a:t>
            </a:r>
            <a:r>
              <a:rPr lang="en-US" sz="3000" dirty="0" err="1">
                <a:solidFill>
                  <a:schemeClr val="bg1">
                    <a:lumMod val="65000"/>
                  </a:schemeClr>
                </a:solidFill>
              </a:rPr>
              <a:t>Kolomensky</a:t>
            </a:r>
            <a:r>
              <a:rPr lang="en-US" sz="3000" dirty="0">
                <a:solidFill>
                  <a:schemeClr val="bg1">
                    <a:lumMod val="65000"/>
                  </a:schemeClr>
                </a:solidFill>
              </a:rPr>
              <a:t>, R. Mahapatra, N. </a:t>
            </a:r>
            <a:r>
              <a:rPr lang="en-US" sz="3000" dirty="0" err="1">
                <a:solidFill>
                  <a:schemeClr val="bg1">
                    <a:lumMod val="65000"/>
                  </a:schemeClr>
                </a:solidFill>
              </a:rPr>
              <a:t>Mirabolfathi</a:t>
            </a:r>
            <a:r>
              <a:rPr lang="en-US" sz="3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3000" dirty="0" err="1">
                <a:solidFill>
                  <a:schemeClr val="bg1">
                    <a:lumMod val="65000"/>
                  </a:schemeClr>
                </a:solidFill>
              </a:rPr>
              <a:t>R.Partridge</a:t>
            </a:r>
            <a:r>
              <a:rPr lang="en-US" sz="3000" dirty="0">
                <a:solidFill>
                  <a:schemeClr val="bg1">
                    <a:lumMod val="65000"/>
                  </a:schemeClr>
                </a:solidFill>
              </a:rPr>
              <a:t>, M. Platt, B. </a:t>
            </a:r>
            <a:r>
              <a:rPr lang="en-US" sz="3000" dirty="0" err="1">
                <a:solidFill>
                  <a:schemeClr val="bg1">
                    <a:lumMod val="65000"/>
                  </a:schemeClr>
                </a:solidFill>
              </a:rPr>
              <a:t>Sadoulet</a:t>
            </a:r>
            <a:r>
              <a:rPr lang="en-US" sz="3000" dirty="0">
                <a:solidFill>
                  <a:schemeClr val="bg1">
                    <a:lumMod val="65000"/>
                  </a:schemeClr>
                </a:solidFill>
              </a:rPr>
              <a:t>, B. </a:t>
            </a:r>
            <a:r>
              <a:rPr lang="en-US" sz="3000" dirty="0" err="1">
                <a:solidFill>
                  <a:schemeClr val="bg1">
                    <a:lumMod val="65000"/>
                  </a:schemeClr>
                </a:solidFill>
              </a:rPr>
              <a:t>Serfass</a:t>
            </a:r>
            <a:r>
              <a:rPr lang="en-US" sz="3000" dirty="0">
                <a:solidFill>
                  <a:schemeClr val="bg1">
                    <a:lumMod val="65000"/>
                  </a:schemeClr>
                </a:solidFill>
              </a:rPr>
              <a:t>, S. Watkins, T. Yu</a:t>
            </a:r>
          </a:p>
          <a:p>
            <a:endParaRPr lang="en-US" dirty="0"/>
          </a:p>
        </p:txBody>
      </p:sp>
      <p:pic>
        <p:nvPicPr>
          <p:cNvPr id="5" name="Picture 4" descr="A picture containing case, table, indoor, piece&#10;&#10;Description automatically generated">
            <a:extLst>
              <a:ext uri="{FF2B5EF4-FFF2-40B4-BE49-F238E27FC236}">
                <a16:creationId xmlns:a16="http://schemas.microsoft.com/office/drawing/2014/main" id="{DAD5A8AF-D868-8B41-B4B5-1F17BA56C610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" t="7147" r="-867" b="13692"/>
          <a:stretch/>
        </p:blipFill>
        <p:spPr>
          <a:xfrm>
            <a:off x="1524000" y="3087975"/>
            <a:ext cx="4527030" cy="36051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E8D78A-D21F-F140-8B4F-AB34436D2F30}"/>
              </a:ext>
            </a:extLst>
          </p:cNvPr>
          <p:cNvSpPr txBox="1"/>
          <p:nvPr/>
        </p:nvSpPr>
        <p:spPr>
          <a:xfrm>
            <a:off x="9372454" y="6488668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2007.14289</a:t>
            </a:r>
          </a:p>
        </p:txBody>
      </p:sp>
    </p:spTree>
    <p:extLst>
      <p:ext uri="{BB962C8B-B14F-4D97-AF65-F5344CB8AC3E}">
        <p14:creationId xmlns:p14="http://schemas.microsoft.com/office/powerpoint/2010/main" val="20483321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case, table, indoor, piece&#10;&#10;Description automatically generated">
            <a:extLst>
              <a:ext uri="{FF2B5EF4-FFF2-40B4-BE49-F238E27FC236}">
                <a16:creationId xmlns:a16="http://schemas.microsoft.com/office/drawing/2014/main" id="{01B21B66-AA2A-4A4F-8A0E-4AB6CE916FA0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" t="7147" r="-867" b="13692"/>
          <a:stretch/>
        </p:blipFill>
        <p:spPr>
          <a:xfrm>
            <a:off x="1524000" y="3087975"/>
            <a:ext cx="4527030" cy="36051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00723"/>
            <a:ext cx="9144000" cy="602074"/>
          </a:xfrm>
        </p:spPr>
        <p:txBody>
          <a:bodyPr>
            <a:normAutofit fontScale="90000"/>
          </a:bodyPr>
          <a:lstStyle/>
          <a:p>
            <a:r>
              <a:rPr lang="en-US" dirty="0"/>
              <a:t>Cryogenic Photon Detector (CPD)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B1A4D3-8252-3849-922A-5665F74DA65C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24" name="Picture 23" descr="qetfinal.JPG">
            <a:extLst>
              <a:ext uri="{FF2B5EF4-FFF2-40B4-BE49-F238E27FC236}">
                <a16:creationId xmlns:a16="http://schemas.microsoft.com/office/drawing/2014/main" id="{F6DE663F-D6BE-6242-A8AB-40091CCF6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223" y="4387849"/>
            <a:ext cx="2373384" cy="1962799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C6437C-0728-A241-83E7-632FE61E5D80}"/>
              </a:ext>
            </a:extLst>
          </p:cNvPr>
          <p:cNvCxnSpPr>
            <a:cxnSpLocks/>
            <a:stCxn id="28" idx="6"/>
          </p:cNvCxnSpPr>
          <p:nvPr/>
        </p:nvCxnSpPr>
        <p:spPr>
          <a:xfrm flipV="1">
            <a:off x="4722233" y="4572000"/>
            <a:ext cx="3191551" cy="671624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A2E39A5-B008-534E-841F-AA6E726E3E51}"/>
              </a:ext>
            </a:extLst>
          </p:cNvPr>
          <p:cNvCxnSpPr>
            <a:cxnSpLocks/>
          </p:cNvCxnSpPr>
          <p:nvPr/>
        </p:nvCxnSpPr>
        <p:spPr>
          <a:xfrm flipH="1" flipV="1">
            <a:off x="4729909" y="5431317"/>
            <a:ext cx="3264757" cy="697827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F47A2B0A-77B6-F643-A961-D043761417F7}"/>
              </a:ext>
            </a:extLst>
          </p:cNvPr>
          <p:cNvSpPr/>
          <p:nvPr/>
        </p:nvSpPr>
        <p:spPr>
          <a:xfrm rot="16200000">
            <a:off x="4617368" y="5252674"/>
            <a:ext cx="209726" cy="19162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0D48D4-B13E-3348-9D70-815D27F64D64}"/>
              </a:ext>
            </a:extLst>
          </p:cNvPr>
          <p:cNvSpPr/>
          <p:nvPr/>
        </p:nvSpPr>
        <p:spPr>
          <a:xfrm>
            <a:off x="5809562" y="645026"/>
            <a:ext cx="485843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3” diameter Si wafer (45.6 cm^2)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1mm thick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Distributed </a:t>
            </a:r>
            <a:r>
              <a:rPr lang="en-US" sz="2400" dirty="0" err="1"/>
              <a:t>athermal</a:t>
            </a:r>
            <a:r>
              <a:rPr lang="en-US" sz="2400" dirty="0"/>
              <a:t> phonon sensors minimize phonon collection time (as fast as it can be for its size)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Athermal</a:t>
            </a:r>
            <a:r>
              <a:rPr lang="en-US" sz="2400" dirty="0"/>
              <a:t> Phonon collection time estimated to be  ~20us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2.5% sensor coverage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C5B5B4-859B-6247-A184-A729E15E71BB}"/>
              </a:ext>
            </a:extLst>
          </p:cNvPr>
          <p:cNvSpPr txBox="1"/>
          <p:nvPr/>
        </p:nvSpPr>
        <p:spPr>
          <a:xfrm>
            <a:off x="8391953" y="6334432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2007.14289</a:t>
            </a:r>
          </a:p>
        </p:txBody>
      </p:sp>
    </p:spTree>
    <p:extLst>
      <p:ext uri="{BB962C8B-B14F-4D97-AF65-F5344CB8AC3E}">
        <p14:creationId xmlns:p14="http://schemas.microsoft.com/office/powerpoint/2010/main" val="7485414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208" y="3951514"/>
            <a:ext cx="4226792" cy="26778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806" y="4033508"/>
            <a:ext cx="4400107" cy="28244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Measured Performance: Tc &amp; IV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3371" y="827316"/>
            <a:ext cx="4724400" cy="3386728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T</a:t>
            </a:r>
            <a:r>
              <a:rPr lang="en-US" baseline="-25000" dirty="0"/>
              <a:t>c</a:t>
            </a:r>
            <a:r>
              <a:rPr lang="en-US" dirty="0"/>
              <a:t>= 41.5mK</a:t>
            </a:r>
          </a:p>
          <a:p>
            <a:pPr lvl="1"/>
            <a:r>
              <a:rPr lang="en-US" dirty="0"/>
              <a:t>IV curves show that the detector and electronics are behaving well</a:t>
            </a:r>
          </a:p>
          <a:p>
            <a:pPr lvl="2"/>
            <a:r>
              <a:rPr lang="en-US" dirty="0"/>
              <a:t>Rn = 88 </a:t>
            </a:r>
            <a:r>
              <a:rPr lang="en-US" dirty="0" err="1"/>
              <a:t>mOhms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(300mOhm Expected … TES too wide!)</a:t>
            </a:r>
          </a:p>
          <a:p>
            <a:pPr lvl="2"/>
            <a:r>
              <a:rPr lang="en-US" dirty="0" err="1"/>
              <a:t>Rp</a:t>
            </a:r>
            <a:r>
              <a:rPr lang="en-US" dirty="0"/>
              <a:t> = 8 </a:t>
            </a:r>
            <a:r>
              <a:rPr lang="en-US" dirty="0" err="1"/>
              <a:t>mOhms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Bias Power (P</a:t>
            </a:r>
            <a:r>
              <a:rPr lang="en-US" baseline="-25000" dirty="0"/>
              <a:t>0</a:t>
            </a:r>
            <a:r>
              <a:rPr lang="en-US" dirty="0"/>
              <a:t>) = 3.9 </a:t>
            </a:r>
            <a:r>
              <a:rPr lang="en-US" dirty="0" err="1"/>
              <a:t>pW</a:t>
            </a:r>
            <a:r>
              <a:rPr lang="en-US" dirty="0"/>
              <a:t>  </a:t>
            </a:r>
            <a:r>
              <a:rPr lang="en-US" dirty="0">
                <a:solidFill>
                  <a:srgbClr val="FF0000"/>
                </a:solidFill>
              </a:rPr>
              <a:t>(1.4pW expected)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0E7D8-3D21-4DBE-A1F8-EB42A7413FBB}" type="slidenum">
              <a:rPr lang="en-US" smtClean="0"/>
              <a:t>59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102" y="1144260"/>
            <a:ext cx="3904691" cy="2469797"/>
          </a:xfrm>
          <a:prstGeom prst="rect">
            <a:avLst/>
          </a:prstGeom>
        </p:spPr>
      </p:pic>
      <p:sp>
        <p:nvSpPr>
          <p:cNvPr id="12" name="Donut 11"/>
          <p:cNvSpPr/>
          <p:nvPr/>
        </p:nvSpPr>
        <p:spPr>
          <a:xfrm>
            <a:off x="4756551" y="6196251"/>
            <a:ext cx="533400" cy="195943"/>
          </a:xfrm>
          <a:prstGeom prst="donut">
            <a:avLst>
              <a:gd name="adj" fmla="val 6706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12207" y="4383170"/>
            <a:ext cx="2473754" cy="380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sz="1050" dirty="0">
                <a:solidFill>
                  <a:srgbClr val="C00000"/>
                </a:solidFill>
              </a:rPr>
              <a:t>Rn does not vary as a function of QET bias</a:t>
            </a:r>
          </a:p>
          <a:p>
            <a:endParaRPr lang="en-US" sz="825" dirty="0">
              <a:solidFill>
                <a:srgbClr val="C00000"/>
              </a:solidFill>
            </a:endParaRPr>
          </a:p>
        </p:txBody>
      </p:sp>
      <p:sp>
        <p:nvSpPr>
          <p:cNvPr id="15" name="Donut 14">
            <a:extLst>
              <a:ext uri="{FF2B5EF4-FFF2-40B4-BE49-F238E27FC236}">
                <a16:creationId xmlns:a16="http://schemas.microsoft.com/office/drawing/2014/main" id="{0925524B-7826-2547-8698-56568CB54165}"/>
              </a:ext>
            </a:extLst>
          </p:cNvPr>
          <p:cNvSpPr/>
          <p:nvPr/>
        </p:nvSpPr>
        <p:spPr>
          <a:xfrm>
            <a:off x="6814457" y="4125687"/>
            <a:ext cx="2373086" cy="239485"/>
          </a:xfrm>
          <a:prstGeom prst="donut">
            <a:avLst>
              <a:gd name="adj" fmla="val 6706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C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6443FF-2A69-1C4C-B6ED-80597E4130D9}"/>
              </a:ext>
            </a:extLst>
          </p:cNvPr>
          <p:cNvSpPr txBox="1"/>
          <p:nvPr/>
        </p:nvSpPr>
        <p:spPr>
          <a:xfrm>
            <a:off x="4547979" y="5885399"/>
            <a:ext cx="1372492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solidFill>
                  <a:srgbClr val="C00000"/>
                </a:solidFill>
              </a:rPr>
              <a:t>Bias power flat in transition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97EA06-FA32-9C43-AAC5-C97EC81FD7CE}"/>
              </a:ext>
            </a:extLst>
          </p:cNvPr>
          <p:cNvSpPr txBox="1"/>
          <p:nvPr/>
        </p:nvSpPr>
        <p:spPr>
          <a:xfrm>
            <a:off x="9372454" y="6576803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2007.14289</a:t>
            </a:r>
          </a:p>
        </p:txBody>
      </p:sp>
    </p:spTree>
    <p:extLst>
      <p:ext uri="{BB962C8B-B14F-4D97-AF65-F5344CB8AC3E}">
        <p14:creationId xmlns:p14="http://schemas.microsoft.com/office/powerpoint/2010/main" val="3734876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B4DC3717-6EBE-154D-B5F1-39EFF37E22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43" r="6549" b="1228"/>
          <a:stretch/>
        </p:blipFill>
        <p:spPr>
          <a:xfrm>
            <a:off x="1524000" y="644013"/>
            <a:ext cx="8199908" cy="55783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99CF18-CB5A-C944-BFF1-818A6A394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783771"/>
          </a:xfrm>
        </p:spPr>
        <p:txBody>
          <a:bodyPr>
            <a:noAutofit/>
          </a:bodyPr>
          <a:lstStyle/>
          <a:p>
            <a:r>
              <a:rPr lang="en-US" sz="3200" dirty="0"/>
              <a:t> Ionization Production in eV Scale Nuclear Recoils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579313-EE14-8A42-9ACB-2CE6B4A13899}"/>
              </a:ext>
            </a:extLst>
          </p:cNvPr>
          <p:cNvSpPr txBox="1"/>
          <p:nvPr/>
        </p:nvSpPr>
        <p:spPr>
          <a:xfrm>
            <a:off x="2791594" y="730598"/>
            <a:ext cx="2015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&lt;v&gt;, 𝛳=0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A334F4A-0F57-C84B-879E-EFA83B1E61DB}"/>
              </a:ext>
            </a:extLst>
          </p:cNvPr>
          <p:cNvCxnSpPr>
            <a:cxnSpLocks/>
          </p:cNvCxnSpPr>
          <p:nvPr/>
        </p:nvCxnSpPr>
        <p:spPr>
          <a:xfrm>
            <a:off x="7466743" y="675506"/>
            <a:ext cx="0" cy="4984541"/>
          </a:xfrm>
          <a:prstGeom prst="line">
            <a:avLst/>
          </a:prstGeom>
          <a:ln w="31750">
            <a:solidFill>
              <a:schemeClr val="bg1">
                <a:lumMod val="75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A710C62-1141-1D45-BAF7-B890EA2E83ED}"/>
              </a:ext>
            </a:extLst>
          </p:cNvPr>
          <p:cNvCxnSpPr>
            <a:cxnSpLocks/>
          </p:cNvCxnSpPr>
          <p:nvPr/>
        </p:nvCxnSpPr>
        <p:spPr>
          <a:xfrm flipH="1">
            <a:off x="2664061" y="2502920"/>
            <a:ext cx="6804726" cy="0"/>
          </a:xfrm>
          <a:prstGeom prst="line">
            <a:avLst/>
          </a:prstGeom>
          <a:ln w="31750">
            <a:solidFill>
              <a:schemeClr val="bg1">
                <a:lumMod val="75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092CC86-D90A-FE46-A1F0-D30FF50E3197}"/>
              </a:ext>
            </a:extLst>
          </p:cNvPr>
          <p:cNvSpPr txBox="1"/>
          <p:nvPr/>
        </p:nvSpPr>
        <p:spPr>
          <a:xfrm>
            <a:off x="1628933" y="6273226"/>
            <a:ext cx="8828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For DM &lt;~ 200MeV, no ionization expected from NR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7B28AC-7D1D-294B-A59E-AE2E5DB3369C}"/>
              </a:ext>
            </a:extLst>
          </p:cNvPr>
          <p:cNvCxnSpPr>
            <a:cxnSpLocks/>
          </p:cNvCxnSpPr>
          <p:nvPr/>
        </p:nvCxnSpPr>
        <p:spPr>
          <a:xfrm flipH="1">
            <a:off x="2666560" y="3299898"/>
            <a:ext cx="6804726" cy="0"/>
          </a:xfrm>
          <a:prstGeom prst="line">
            <a:avLst/>
          </a:prstGeom>
          <a:ln w="31750">
            <a:solidFill>
              <a:schemeClr val="bg1">
                <a:lumMod val="75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3480503-0782-F34C-B54D-49D5A5E6DBCD}"/>
              </a:ext>
            </a:extLst>
          </p:cNvPr>
          <p:cNvCxnSpPr>
            <a:cxnSpLocks/>
          </p:cNvCxnSpPr>
          <p:nvPr/>
        </p:nvCxnSpPr>
        <p:spPr>
          <a:xfrm>
            <a:off x="6571736" y="664441"/>
            <a:ext cx="0" cy="4984541"/>
          </a:xfrm>
          <a:prstGeom prst="line">
            <a:avLst/>
          </a:prstGeom>
          <a:ln w="31750">
            <a:solidFill>
              <a:schemeClr val="bg1">
                <a:lumMod val="75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AF948B8-7387-514B-9354-07F02418F1F6}"/>
              </a:ext>
            </a:extLst>
          </p:cNvPr>
          <p:cNvSpPr/>
          <p:nvPr/>
        </p:nvSpPr>
        <p:spPr>
          <a:xfrm>
            <a:off x="6598885" y="704539"/>
            <a:ext cx="836951" cy="4916773"/>
          </a:xfrm>
          <a:prstGeom prst="rect">
            <a:avLst/>
          </a:prstGeom>
          <a:solidFill>
            <a:schemeClr val="bg1">
              <a:lumMod val="75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C5FFF8-8226-CA49-BEF3-55816405688F}"/>
              </a:ext>
            </a:extLst>
          </p:cNvPr>
          <p:cNvSpPr txBox="1"/>
          <p:nvPr/>
        </p:nvSpPr>
        <p:spPr>
          <a:xfrm>
            <a:off x="2723214" y="3642611"/>
            <a:ext cx="257830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Electronic Bandgap in Silicon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85ADE8-39D5-1D4B-BBE5-E114EEB79B1A}"/>
              </a:ext>
            </a:extLst>
          </p:cNvPr>
          <p:cNvSpPr txBox="1"/>
          <p:nvPr/>
        </p:nvSpPr>
        <p:spPr>
          <a:xfrm>
            <a:off x="3092139" y="1336624"/>
            <a:ext cx="343024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Frenkel Defect Dislocation Energy in Si:  ~ 15 eV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2ED2EF5-B6B9-3F43-A81C-36F1BD0A834B}"/>
              </a:ext>
            </a:extLst>
          </p:cNvPr>
          <p:cNvCxnSpPr>
            <a:cxnSpLocks/>
          </p:cNvCxnSpPr>
          <p:nvPr/>
        </p:nvCxnSpPr>
        <p:spPr>
          <a:xfrm flipH="1">
            <a:off x="2708224" y="2068644"/>
            <a:ext cx="599607" cy="449705"/>
          </a:xfrm>
          <a:prstGeom prst="straightConnector1">
            <a:avLst/>
          </a:prstGeom>
          <a:ln w="31750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254D9DF-E43E-2140-AC22-EA199987C1A2}"/>
              </a:ext>
            </a:extLst>
          </p:cNvPr>
          <p:cNvCxnSpPr>
            <a:cxnSpLocks/>
          </p:cNvCxnSpPr>
          <p:nvPr/>
        </p:nvCxnSpPr>
        <p:spPr>
          <a:xfrm flipH="1" flipV="1">
            <a:off x="2665752" y="3315327"/>
            <a:ext cx="492176" cy="462195"/>
          </a:xfrm>
          <a:prstGeom prst="straightConnector1">
            <a:avLst/>
          </a:prstGeom>
          <a:ln w="31750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3544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E1F7AF0-7B81-184E-B4F0-E0BDB6864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495" y="3490332"/>
            <a:ext cx="4867506" cy="32450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114493-9144-8547-A1B4-93AAF25FEC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6"/>
          <a:stretch/>
        </p:blipFill>
        <p:spPr>
          <a:xfrm>
            <a:off x="1524001" y="667380"/>
            <a:ext cx="4699930" cy="29010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6185DF-2EB3-3940-BEB0-DB517407D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678" y="0"/>
            <a:ext cx="7543800" cy="730340"/>
          </a:xfrm>
        </p:spPr>
        <p:txBody>
          <a:bodyPr>
            <a:normAutofit/>
          </a:bodyPr>
          <a:lstStyle/>
          <a:p>
            <a:r>
              <a:rPr lang="en-US" dirty="0"/>
              <a:t>Measured Performance: </a:t>
            </a:r>
            <a:r>
              <a:rPr lang="en-US" dirty="0" err="1"/>
              <a:t>dIdV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0E0BF-3A80-DD4F-A67F-7DC7770DC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1688" y="814040"/>
            <a:ext cx="4226312" cy="3356518"/>
          </a:xfrm>
        </p:spPr>
        <p:txBody>
          <a:bodyPr>
            <a:normAutofit/>
          </a:bodyPr>
          <a:lstStyle/>
          <a:p>
            <a:r>
              <a:rPr lang="en-US" dirty="0"/>
              <a:t>TES sensor pretty fast @ 60us. However, it’s not as fast as the estimated </a:t>
            </a:r>
            <a:r>
              <a:rPr lang="en-US" dirty="0" err="1"/>
              <a:t>athermal</a:t>
            </a:r>
            <a:r>
              <a:rPr lang="en-US" dirty="0"/>
              <a:t> phonon collection (20us)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A74626-2694-BC4D-9EB2-8B315A754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770F6-B8BD-4A3A-99E3-CA6B8D6A416A}" type="slidenum">
              <a:rPr lang="en-US" smtClean="0"/>
              <a:t>60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EB98E4-4E22-ED46-AB80-EBDB80C445F7}"/>
              </a:ext>
            </a:extLst>
          </p:cNvPr>
          <p:cNvSpPr txBox="1">
            <a:spLocks/>
          </p:cNvSpPr>
          <p:nvPr/>
        </p:nvSpPr>
        <p:spPr>
          <a:xfrm>
            <a:off x="1754458" y="3397406"/>
            <a:ext cx="4226312" cy="33565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Therefore, we expect phonon signals to have a 20us rise time (</a:t>
            </a:r>
            <a:r>
              <a:rPr lang="en-US" sz="2400" dirty="0" err="1"/>
              <a:t>athermal</a:t>
            </a:r>
            <a:r>
              <a:rPr lang="en-US" sz="2400" dirty="0"/>
              <a:t> phonon collection) and a 60us fall time.  </a:t>
            </a:r>
            <a:r>
              <a:rPr lang="en-US" sz="2400" b="1" dirty="0">
                <a:solidFill>
                  <a:srgbClr val="C00000"/>
                </a:solidFill>
              </a:rPr>
              <a:t>Seen for low energy </a:t>
            </a:r>
            <a:r>
              <a:rPr lang="en-US" sz="2400" b="1" dirty="0" err="1">
                <a:solidFill>
                  <a:srgbClr val="C00000"/>
                </a:solidFill>
              </a:rPr>
              <a:t>comptons</a:t>
            </a:r>
            <a:r>
              <a:rPr lang="en-US" sz="2400" b="1" dirty="0">
                <a:solidFill>
                  <a:srgbClr val="C00000"/>
                </a:solidFill>
              </a:rPr>
              <a:t> in average pulse shape!</a:t>
            </a:r>
          </a:p>
          <a:p>
            <a:r>
              <a:rPr lang="en-US" sz="2400" dirty="0"/>
              <a:t>Pulse shape varies with energy due to local TES saturation.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489F29-D2FE-604B-8B88-8936A4DEB3F4}"/>
              </a:ext>
            </a:extLst>
          </p:cNvPr>
          <p:cNvSpPr txBox="1"/>
          <p:nvPr/>
        </p:nvSpPr>
        <p:spPr>
          <a:xfrm>
            <a:off x="8678391" y="6488668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2007.14289</a:t>
            </a:r>
          </a:p>
        </p:txBody>
      </p:sp>
    </p:spTree>
    <p:extLst>
      <p:ext uri="{BB962C8B-B14F-4D97-AF65-F5344CB8AC3E}">
        <p14:creationId xmlns:p14="http://schemas.microsoft.com/office/powerpoint/2010/main" val="16673564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037CD6F-DDE7-F848-BDDA-AFFE1ED85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62" t="7323" r="8584" b="3370"/>
          <a:stretch/>
        </p:blipFill>
        <p:spPr>
          <a:xfrm>
            <a:off x="1524000" y="624053"/>
            <a:ext cx="8540685" cy="592280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82E520-9405-F54A-B817-30B4C3EF0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773" y="1"/>
            <a:ext cx="8229600" cy="857839"/>
          </a:xfrm>
        </p:spPr>
        <p:txBody>
          <a:bodyPr/>
          <a:lstStyle/>
          <a:p>
            <a:r>
              <a:rPr lang="en-US" dirty="0"/>
              <a:t>Measured/Theoretical Noise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A7C413-335D-AB4F-9B9A-86526CFAB521}"/>
              </a:ext>
            </a:extLst>
          </p:cNvPr>
          <p:cNvSpPr txBox="1"/>
          <p:nvPr/>
        </p:nvSpPr>
        <p:spPr>
          <a:xfrm>
            <a:off x="2626938" y="4053526"/>
            <a:ext cx="4835951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Noise </a:t>
            </a:r>
            <a:r>
              <a:rPr lang="en-US" sz="2000"/>
              <a:t>~x1.5 </a:t>
            </a:r>
            <a:r>
              <a:rPr lang="en-US" sz="2000" dirty="0"/>
              <a:t>worse than theoretical expectations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Lots of lines from pulse tube and turbo pump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TFN seems too large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9" name="AutoShape 2" descr="PToff_currentnoise.png">
            <a:extLst>
              <a:ext uri="{FF2B5EF4-FFF2-40B4-BE49-F238E27FC236}">
                <a16:creationId xmlns:a16="http://schemas.microsoft.com/office/drawing/2014/main" id="{527D352B-14E6-6F4F-994D-76893845B3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FB51D8-2B59-5442-879B-411F4E618ADC}"/>
              </a:ext>
            </a:extLst>
          </p:cNvPr>
          <p:cNvSpPr txBox="1"/>
          <p:nvPr/>
        </p:nvSpPr>
        <p:spPr>
          <a:xfrm>
            <a:off x="2310642" y="969218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2007.14289</a:t>
            </a:r>
          </a:p>
        </p:txBody>
      </p:sp>
    </p:spTree>
    <p:extLst>
      <p:ext uri="{BB962C8B-B14F-4D97-AF65-F5344CB8AC3E}">
        <p14:creationId xmlns:p14="http://schemas.microsoft.com/office/powerpoint/2010/main" val="16538062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280C8EF-03BC-0643-BF80-869DF41767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8"/>
          <a:stretch/>
        </p:blipFill>
        <p:spPr>
          <a:xfrm>
            <a:off x="1618593" y="1801668"/>
            <a:ext cx="6947337" cy="49827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FFC4ED-F413-4F42-963F-70D143D3AF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20" t="11043" r="8537"/>
          <a:stretch/>
        </p:blipFill>
        <p:spPr>
          <a:xfrm rot="16200000">
            <a:off x="6287584" y="3391980"/>
            <a:ext cx="5481146" cy="16190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0D5111-99CD-4847-AAA6-7394C8ED2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26984"/>
          </a:xfrm>
        </p:spPr>
        <p:txBody>
          <a:bodyPr>
            <a:noAutofit/>
          </a:bodyPr>
          <a:lstStyle/>
          <a:p>
            <a:r>
              <a:rPr lang="en-US" sz="3200" dirty="0"/>
              <a:t>Integral Estimators for relative </a:t>
            </a:r>
            <a:r>
              <a:rPr lang="en-US" sz="3200" baseline="30000" dirty="0"/>
              <a:t>55</a:t>
            </a:r>
            <a:r>
              <a:rPr lang="en-US" sz="3200" dirty="0"/>
              <a:t>Fe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617F7-2966-4B4A-8C4F-03B4D1AB1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2182" y="667024"/>
            <a:ext cx="7833156" cy="1256368"/>
          </a:xfrm>
        </p:spPr>
        <p:txBody>
          <a:bodyPr>
            <a:normAutofit/>
          </a:bodyPr>
          <a:lstStyle/>
          <a:p>
            <a:r>
              <a:rPr lang="en-US" sz="2400" dirty="0"/>
              <a:t>Since pulse shape has significant variation with energy, we must use noisy but minimally biased DC estimators to fit the </a:t>
            </a:r>
            <a:r>
              <a:rPr lang="en-US" sz="2400" baseline="30000" dirty="0"/>
              <a:t>55</a:t>
            </a:r>
            <a:r>
              <a:rPr lang="en-US" sz="2400" dirty="0"/>
              <a:t>Fe calibration lines</a:t>
            </a:r>
          </a:p>
        </p:txBody>
      </p:sp>
      <p:sp>
        <p:nvSpPr>
          <p:cNvPr id="7" name="AutoShape 4" descr="Screen Shot 2018-09-10 at 5.02.58 PM.png">
            <a:extLst>
              <a:ext uri="{FF2B5EF4-FFF2-40B4-BE49-F238E27FC236}">
                <a16:creationId xmlns:a16="http://schemas.microsoft.com/office/drawing/2014/main" id="{495DD08A-C89F-A441-95AF-0E0FFEC2FA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2A8D19-815B-6346-8B81-8622E654B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372" y="4089379"/>
            <a:ext cx="3218473" cy="21601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B44F98-A96A-E846-80F0-555CE49218F6}"/>
              </a:ext>
            </a:extLst>
          </p:cNvPr>
          <p:cNvSpPr txBox="1"/>
          <p:nvPr/>
        </p:nvSpPr>
        <p:spPr>
          <a:xfrm>
            <a:off x="2276515" y="4040330"/>
            <a:ext cx="1349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 </a:t>
            </a:r>
            <a:r>
              <a:rPr lang="en-US" dirty="0" err="1"/>
              <a:t>Fluoresence</a:t>
            </a:r>
            <a:r>
              <a:rPr lang="en-US" dirty="0"/>
              <a:t> @ 1.49 </a:t>
            </a:r>
            <a:r>
              <a:rPr lang="en-US" dirty="0" err="1"/>
              <a:t>keV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DBAA25-5E23-F945-8EDF-8B5BF2E8579F}"/>
              </a:ext>
            </a:extLst>
          </p:cNvPr>
          <p:cNvSpPr txBox="1"/>
          <p:nvPr/>
        </p:nvSpPr>
        <p:spPr>
          <a:xfrm>
            <a:off x="5773256" y="2403154"/>
            <a:ext cx="1810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55</a:t>
            </a:r>
            <a:r>
              <a:rPr lang="en-US" dirty="0"/>
              <a:t>Fe K</a:t>
            </a:r>
            <a:r>
              <a:rPr lang="en-US" baseline="-25000" dirty="0"/>
              <a:t>𝛼</a:t>
            </a:r>
          </a:p>
          <a:p>
            <a:r>
              <a:rPr lang="en-US" dirty="0"/>
              <a:t>@5.9keV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CE03418-4F3B-004D-A090-A2EB9327D396}"/>
              </a:ext>
            </a:extLst>
          </p:cNvPr>
          <p:cNvCxnSpPr>
            <a:cxnSpLocks/>
          </p:cNvCxnSpPr>
          <p:nvPr/>
        </p:nvCxnSpPr>
        <p:spPr>
          <a:xfrm>
            <a:off x="2921877" y="4971394"/>
            <a:ext cx="588579" cy="336331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24C31F4-690C-3641-AE8C-6763656932EF}"/>
              </a:ext>
            </a:extLst>
          </p:cNvPr>
          <p:cNvSpPr txBox="1"/>
          <p:nvPr/>
        </p:nvSpPr>
        <p:spPr>
          <a:xfrm>
            <a:off x="3292816" y="2994298"/>
            <a:ext cx="2204224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17% </a:t>
            </a:r>
            <a:r>
              <a:rPr lang="en-US" sz="2000" dirty="0" err="1">
                <a:solidFill>
                  <a:srgbClr val="FF0000"/>
                </a:solidFill>
              </a:rPr>
              <a:t>Athermal</a:t>
            </a:r>
            <a:r>
              <a:rPr lang="en-US" sz="2000" dirty="0">
                <a:solidFill>
                  <a:srgbClr val="FF0000"/>
                </a:solidFill>
              </a:rPr>
              <a:t> Phonon Collection Efficiency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5D025CB-54B8-C643-95ED-D460A407A554}"/>
              </a:ext>
            </a:extLst>
          </p:cNvPr>
          <p:cNvCxnSpPr>
            <a:cxnSpLocks/>
          </p:cNvCxnSpPr>
          <p:nvPr/>
        </p:nvCxnSpPr>
        <p:spPr>
          <a:xfrm>
            <a:off x="6726621" y="2752303"/>
            <a:ext cx="609600" cy="0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0966142-B734-604F-B9F3-692C6E080963}"/>
              </a:ext>
            </a:extLst>
          </p:cNvPr>
          <p:cNvCxnSpPr>
            <a:cxnSpLocks/>
          </p:cNvCxnSpPr>
          <p:nvPr/>
        </p:nvCxnSpPr>
        <p:spPr>
          <a:xfrm flipH="1" flipV="1">
            <a:off x="4858217" y="2416227"/>
            <a:ext cx="256477" cy="178418"/>
          </a:xfrm>
          <a:prstGeom prst="straightConnector1">
            <a:avLst/>
          </a:prstGeom>
          <a:ln w="3175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545E0C6-9EB5-3E4F-B0F3-767A107073DA}"/>
              </a:ext>
            </a:extLst>
          </p:cNvPr>
          <p:cNvSpPr txBox="1"/>
          <p:nvPr/>
        </p:nvSpPr>
        <p:spPr>
          <a:xfrm>
            <a:off x="2608097" y="5959859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2007.14289</a:t>
            </a:r>
          </a:p>
        </p:txBody>
      </p:sp>
    </p:spTree>
    <p:extLst>
      <p:ext uri="{BB962C8B-B14F-4D97-AF65-F5344CB8AC3E}">
        <p14:creationId xmlns:p14="http://schemas.microsoft.com/office/powerpoint/2010/main" val="35012948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7F215E-689E-6C4C-9AB8-CD293C6E5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769882"/>
            <a:ext cx="8229600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9073A3-5C7F-7540-9D56-60BF89144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199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Calibrating Pulse Shape Dependent Energy Estimators to the DC estimator (Pulse Tube On)</a:t>
            </a:r>
          </a:p>
        </p:txBody>
      </p:sp>
      <p:sp>
        <p:nvSpPr>
          <p:cNvPr id="4" name="AutoShape 2" descr="Screen Shot 2018-09-10 at 5.01.50 PM.png">
            <a:extLst>
              <a:ext uri="{FF2B5EF4-FFF2-40B4-BE49-F238E27FC236}">
                <a16:creationId xmlns:a16="http://schemas.microsoft.com/office/drawing/2014/main" id="{26265E00-651A-7F40-AECB-C5BB55619A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Screen Shot 2018-09-10 at 5.12.15 PM.png">
            <a:extLst>
              <a:ext uri="{FF2B5EF4-FFF2-40B4-BE49-F238E27FC236}">
                <a16:creationId xmlns:a16="http://schemas.microsoft.com/office/drawing/2014/main" id="{2848C328-99D8-DF4C-B7C7-CF57EF42B8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 descr="Integral_vs_OFint_full.png">
            <a:extLst>
              <a:ext uri="{FF2B5EF4-FFF2-40B4-BE49-F238E27FC236}">
                <a16:creationId xmlns:a16="http://schemas.microsoft.com/office/drawing/2014/main" id="{EC985CF2-7AF8-494B-A48E-EC0C31FC73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DA5C74-1B16-114B-B53C-965AF12618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55" t="6730" r="8333" b="3846"/>
          <a:stretch/>
        </p:blipFill>
        <p:spPr>
          <a:xfrm>
            <a:off x="3044807" y="2099103"/>
            <a:ext cx="3268245" cy="22626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2C0120-B8F0-2B49-A556-10BF19C11B30}"/>
              </a:ext>
            </a:extLst>
          </p:cNvPr>
          <p:cNvSpPr txBox="1"/>
          <p:nvPr/>
        </p:nvSpPr>
        <p:spPr>
          <a:xfrm>
            <a:off x="3284605" y="3422831"/>
            <a:ext cx="30739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𝜎</a:t>
            </a:r>
            <a:r>
              <a:rPr lang="en-US" baseline="-25000" dirty="0">
                <a:solidFill>
                  <a:srgbClr val="FF0000"/>
                </a:solidFill>
              </a:rPr>
              <a:t>E</a:t>
            </a:r>
            <a:r>
              <a:rPr lang="en-US" dirty="0">
                <a:solidFill>
                  <a:srgbClr val="FF0000"/>
                </a:solidFill>
              </a:rPr>
              <a:t> =3.9 ± 0.25 eV (stat)</a:t>
            </a:r>
            <a:r>
              <a:rPr lang="en-US" baseline="-25000" dirty="0">
                <a:solidFill>
                  <a:srgbClr val="FF0000"/>
                </a:solidFill>
              </a:rPr>
              <a:t>-0.7 </a:t>
            </a:r>
            <a:r>
              <a:rPr lang="en-US" dirty="0">
                <a:solidFill>
                  <a:srgbClr val="FF0000"/>
                </a:solidFill>
              </a:rPr>
              <a:t>(sys) </a:t>
            </a:r>
          </a:p>
          <a:p>
            <a:r>
              <a:rPr lang="en-US" dirty="0">
                <a:solidFill>
                  <a:srgbClr val="FF0000"/>
                </a:solidFill>
              </a:rPr>
              <a:t>Baseline Resolution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CF4CC0-114C-444C-85E8-A5C4FD0CB871}"/>
              </a:ext>
            </a:extLst>
          </p:cNvPr>
          <p:cNvSpPr txBox="1"/>
          <p:nvPr/>
        </p:nvSpPr>
        <p:spPr>
          <a:xfrm>
            <a:off x="5393474" y="3265641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-25000" dirty="0">
                <a:solidFill>
                  <a:srgbClr val="FF0000"/>
                </a:solidFill>
              </a:rPr>
              <a:t>+0.0 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D6EC87-1BD4-0140-8CBE-CCDD2F6E23A3}"/>
              </a:ext>
            </a:extLst>
          </p:cNvPr>
          <p:cNvSpPr txBox="1"/>
          <p:nvPr/>
        </p:nvSpPr>
        <p:spPr>
          <a:xfrm>
            <a:off x="9372454" y="6488668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2007.14289</a:t>
            </a:r>
          </a:p>
        </p:txBody>
      </p:sp>
    </p:spTree>
    <p:extLst>
      <p:ext uri="{BB962C8B-B14F-4D97-AF65-F5344CB8AC3E}">
        <p14:creationId xmlns:p14="http://schemas.microsoft.com/office/powerpoint/2010/main" val="8050315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6975DF-5075-E643-B6A0-51AE81060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766" y="1981200"/>
            <a:ext cx="7325235" cy="4876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1C6758-3385-714D-8C7F-85144BE3E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111" y="1"/>
            <a:ext cx="8229600" cy="854439"/>
          </a:xfrm>
        </p:spPr>
        <p:txBody>
          <a:bodyPr>
            <a:normAutofit/>
          </a:bodyPr>
          <a:lstStyle/>
          <a:p>
            <a:r>
              <a:rPr lang="en-US" dirty="0"/>
              <a:t>First Dark Matter Search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E0A905-7ED6-EB4D-B5CA-0C3C2F93BFD1}"/>
              </a:ext>
            </a:extLst>
          </p:cNvPr>
          <p:cNvSpPr txBox="1"/>
          <p:nvPr/>
        </p:nvSpPr>
        <p:spPr>
          <a:xfrm>
            <a:off x="9095010" y="2293768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2007.14289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B00EC1-D79F-F546-B107-5B731DAB4082}"/>
              </a:ext>
            </a:extLst>
          </p:cNvPr>
          <p:cNvSpPr txBox="1"/>
          <p:nvPr/>
        </p:nvSpPr>
        <p:spPr>
          <a:xfrm>
            <a:off x="1524000" y="646176"/>
            <a:ext cx="891051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collaboration with </a:t>
            </a:r>
            <a:r>
              <a:rPr lang="en-US" dirty="0" err="1"/>
              <a:t>SuperCDMS</a:t>
            </a:r>
            <a:r>
              <a:rPr lang="en-US" dirty="0"/>
              <a:t>, we ran the CPD detector at the SLAC surface test facility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Significantly limited by cosmogenic backgrounds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10gd exposure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World leading DM sensitivity from 87-140 MeV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Just </a:t>
            </a:r>
            <a:r>
              <a:rPr lang="en-US"/>
              <a:t>the beginning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3477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C6758-3385-714D-8C7F-85144BE3E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111" y="1"/>
            <a:ext cx="8229600" cy="854439"/>
          </a:xfrm>
        </p:spPr>
        <p:txBody>
          <a:bodyPr>
            <a:normAutofit/>
          </a:bodyPr>
          <a:lstStyle/>
          <a:p>
            <a:r>
              <a:rPr lang="en-US" dirty="0"/>
              <a:t>First Dark Matter Search</a:t>
            </a:r>
          </a:p>
        </p:txBody>
      </p:sp>
      <p:pic>
        <p:nvPicPr>
          <p:cNvPr id="4" name="Picture 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449F3462-5B5D-5A4B-93B5-5C6D5C5219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43" r="6549" b="1228"/>
          <a:stretch/>
        </p:blipFill>
        <p:spPr>
          <a:xfrm>
            <a:off x="1524001" y="1167690"/>
            <a:ext cx="8364511" cy="569031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B40E958-E00D-CC46-8CFD-8A31B5A6A00A}"/>
              </a:ext>
            </a:extLst>
          </p:cNvPr>
          <p:cNvCxnSpPr>
            <a:cxnSpLocks/>
          </p:cNvCxnSpPr>
          <p:nvPr/>
        </p:nvCxnSpPr>
        <p:spPr>
          <a:xfrm>
            <a:off x="7791768" y="1243704"/>
            <a:ext cx="0" cy="4984541"/>
          </a:xfrm>
          <a:prstGeom prst="line">
            <a:avLst/>
          </a:prstGeom>
          <a:ln w="31750">
            <a:solidFill>
              <a:schemeClr val="bg1">
                <a:lumMod val="75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708585D-CF5B-2841-A2E0-925C6532F25C}"/>
              </a:ext>
            </a:extLst>
          </p:cNvPr>
          <p:cNvCxnSpPr>
            <a:cxnSpLocks/>
          </p:cNvCxnSpPr>
          <p:nvPr/>
        </p:nvCxnSpPr>
        <p:spPr>
          <a:xfrm flipH="1">
            <a:off x="2708227" y="2907655"/>
            <a:ext cx="5111643" cy="0"/>
          </a:xfrm>
          <a:prstGeom prst="line">
            <a:avLst/>
          </a:prstGeom>
          <a:ln w="31750">
            <a:solidFill>
              <a:schemeClr val="bg1">
                <a:lumMod val="75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6429903-25BC-D74E-8A1C-C60F842FAAB5}"/>
              </a:ext>
            </a:extLst>
          </p:cNvPr>
          <p:cNvSpPr txBox="1"/>
          <p:nvPr/>
        </p:nvSpPr>
        <p:spPr>
          <a:xfrm>
            <a:off x="2858125" y="704537"/>
            <a:ext cx="49917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20 gram-day DM search completed at SLAC in collaboration with </a:t>
            </a:r>
            <a:r>
              <a:rPr lang="en-US" sz="2800" b="1" dirty="0" err="1">
                <a:solidFill>
                  <a:srgbClr val="FF0000"/>
                </a:solidFill>
              </a:rPr>
              <a:t>SuperCDMS</a:t>
            </a:r>
            <a:r>
              <a:rPr lang="en-US" sz="2800" b="1" dirty="0">
                <a:solidFill>
                  <a:srgbClr val="FF0000"/>
                </a:solidFill>
              </a:rPr>
              <a:t> … results any day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D2CE76-98E9-A24D-A322-C0D0B6814E64}"/>
              </a:ext>
            </a:extLst>
          </p:cNvPr>
          <p:cNvSpPr txBox="1"/>
          <p:nvPr/>
        </p:nvSpPr>
        <p:spPr>
          <a:xfrm>
            <a:off x="7115333" y="3540178"/>
            <a:ext cx="37500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Now Running in SNOLAB CUTE Facility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E0A905-7ED6-EB4D-B5CA-0C3C2F93BFD1}"/>
              </a:ext>
            </a:extLst>
          </p:cNvPr>
          <p:cNvSpPr txBox="1"/>
          <p:nvPr/>
        </p:nvSpPr>
        <p:spPr>
          <a:xfrm>
            <a:off x="9229234" y="5783589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2007.14289</a:t>
            </a:r>
          </a:p>
        </p:txBody>
      </p:sp>
    </p:spTree>
    <p:extLst>
      <p:ext uri="{BB962C8B-B14F-4D97-AF65-F5344CB8AC3E}">
        <p14:creationId xmlns:p14="http://schemas.microsoft.com/office/powerpoint/2010/main" val="32279219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0A21A-065C-CF4B-BFA7-32FAF5DFF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8705" y="602185"/>
            <a:ext cx="4374108" cy="1417684"/>
          </a:xfrm>
        </p:spPr>
        <p:txBody>
          <a:bodyPr>
            <a:normAutofit fontScale="90000"/>
          </a:bodyPr>
          <a:lstStyle/>
          <a:p>
            <a:r>
              <a:rPr lang="en-US" dirty="0"/>
              <a:t>Prototype Design Estimated Sensitivities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3F7B22-C033-BD49-A4E2-53B3F1E62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117" y="377743"/>
            <a:ext cx="4366024" cy="2848955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EAA24E9-C38F-0444-BC7A-E6C5F595B716}"/>
              </a:ext>
            </a:extLst>
          </p:cNvPr>
          <p:cNvGraphicFramePr>
            <a:graphicFrameLocks noGrp="1"/>
          </p:cNvGraphicFramePr>
          <p:nvPr/>
        </p:nvGraphicFramePr>
        <p:xfrm>
          <a:off x="6964475" y="2889661"/>
          <a:ext cx="3076298" cy="3650283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535002">
                  <a:extLst>
                    <a:ext uri="{9D8B030D-6E8A-4147-A177-3AD203B41FA5}">
                      <a16:colId xmlns:a16="http://schemas.microsoft.com/office/drawing/2014/main" val="557217897"/>
                    </a:ext>
                  </a:extLst>
                </a:gridCol>
                <a:gridCol w="1541296">
                  <a:extLst>
                    <a:ext uri="{9D8B030D-6E8A-4147-A177-3AD203B41FA5}">
                      <a16:colId xmlns:a16="http://schemas.microsoft.com/office/drawing/2014/main" val="3104500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200" dirty="0"/>
                        <a:t># TES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87984906"/>
                  </a:ext>
                </a:extLst>
              </a:tr>
              <a:tr h="352953">
                <a:tc>
                  <a:txBody>
                    <a:bodyPr/>
                    <a:lstStyle/>
                    <a:p>
                      <a:r>
                        <a:rPr lang="en-US" sz="1200" dirty="0"/>
                        <a:t>TES Dimensions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50um x 2um x40 nm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74866628"/>
                  </a:ext>
                </a:extLst>
              </a:tr>
              <a:tr h="224308">
                <a:tc>
                  <a:txBody>
                    <a:bodyPr/>
                    <a:lstStyle/>
                    <a:p>
                      <a:r>
                        <a:rPr lang="en-US" sz="1200" dirty="0"/>
                        <a:t>TES Rn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320mOhm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43358450"/>
                  </a:ext>
                </a:extLst>
              </a:tr>
              <a:tr h="224308">
                <a:tc>
                  <a:txBody>
                    <a:bodyPr/>
                    <a:lstStyle/>
                    <a:p>
                      <a:r>
                        <a:rPr lang="en-US" sz="1200" dirty="0"/>
                        <a:t>Fin Length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125um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33043220"/>
                  </a:ext>
                </a:extLst>
              </a:tr>
              <a:tr h="224308">
                <a:tc>
                  <a:txBody>
                    <a:bodyPr/>
                    <a:lstStyle/>
                    <a:p>
                      <a:r>
                        <a:rPr lang="en-US" sz="1200" dirty="0"/>
                        <a:t>W/Al Overlap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15um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98131131"/>
                  </a:ext>
                </a:extLst>
              </a:tr>
              <a:tr h="299925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Fractional Al Coverage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1%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8237805"/>
                  </a:ext>
                </a:extLst>
              </a:tr>
              <a:tr h="224308">
                <a:tc>
                  <a:txBody>
                    <a:bodyPr/>
                    <a:lstStyle/>
                    <a:p>
                      <a:r>
                        <a:rPr lang="en-US" sz="1200" dirty="0"/>
                        <a:t>Tc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40mK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40577382"/>
                  </a:ext>
                </a:extLst>
              </a:tr>
              <a:tr h="224308">
                <a:tc>
                  <a:txBody>
                    <a:bodyPr/>
                    <a:lstStyle/>
                    <a:p>
                      <a:r>
                        <a:rPr lang="en-US" sz="1200" dirty="0"/>
                        <a:t>Bias Power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48fW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48886190"/>
                  </a:ext>
                </a:extLst>
              </a:tr>
              <a:tr h="224308">
                <a:tc>
                  <a:txBody>
                    <a:bodyPr/>
                    <a:lstStyle/>
                    <a:p>
                      <a:r>
                        <a:rPr lang="en-US" sz="1200" dirty="0"/>
                        <a:t>Power Noise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5.1e-19 W/</a:t>
                      </a:r>
                      <a:r>
                        <a:rPr lang="en-US" sz="1200" dirty="0" err="1"/>
                        <a:t>rtHz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70542364"/>
                  </a:ext>
                </a:extLst>
              </a:tr>
              <a:tr h="299925">
                <a:tc>
                  <a:txBody>
                    <a:bodyPr/>
                    <a:lstStyle/>
                    <a:p>
                      <a:r>
                        <a:rPr lang="en-US" sz="1200" dirty="0"/>
                        <a:t>Phonon absorption time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106us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01426129"/>
                  </a:ext>
                </a:extLst>
              </a:tr>
              <a:tr h="224308">
                <a:tc>
                  <a:txBody>
                    <a:bodyPr/>
                    <a:lstStyle/>
                    <a:p>
                      <a:r>
                        <a:rPr lang="en-US" sz="1200" dirty="0"/>
                        <a:t>Sensor fall time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97us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94015939"/>
                  </a:ext>
                </a:extLst>
              </a:tr>
              <a:tr h="299925">
                <a:tc>
                  <a:txBody>
                    <a:bodyPr/>
                    <a:lstStyle/>
                    <a:p>
                      <a:r>
                        <a:rPr lang="en-US" sz="1200" dirty="0"/>
                        <a:t>Collection efficiency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19%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71983736"/>
                  </a:ext>
                </a:extLst>
              </a:tr>
              <a:tr h="224308"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solidFill>
                            <a:srgbClr val="C00000"/>
                          </a:solidFill>
                        </a:rPr>
                        <a:t>σ</a:t>
                      </a:r>
                      <a:r>
                        <a:rPr lang="en-US" sz="1200" b="1" baseline="-25000" dirty="0" err="1">
                          <a:solidFill>
                            <a:srgbClr val="C00000"/>
                          </a:solidFill>
                        </a:rPr>
                        <a:t>E</a:t>
                      </a:r>
                      <a:endParaRPr lang="en-US" sz="1200" b="1" baseline="-25000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C00000"/>
                          </a:solidFill>
                        </a:rPr>
                        <a:t>219 </a:t>
                      </a:r>
                      <a:r>
                        <a:rPr lang="en-US" sz="1200" b="1" dirty="0" err="1">
                          <a:solidFill>
                            <a:srgbClr val="C00000"/>
                          </a:solidFill>
                        </a:rPr>
                        <a:t>meV</a:t>
                      </a:r>
                      <a:endParaRPr lang="en-US" sz="12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8193451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26A1332-3432-CA48-A048-B9B31A633E7E}"/>
              </a:ext>
            </a:extLst>
          </p:cNvPr>
          <p:cNvSpPr txBox="1"/>
          <p:nvPr/>
        </p:nvSpPr>
        <p:spPr>
          <a:xfrm>
            <a:off x="6969971" y="2460660"/>
            <a:ext cx="2958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New 1cm</a:t>
            </a:r>
            <a:r>
              <a:rPr lang="en-US" sz="1600" baseline="30000" dirty="0"/>
              <a:t>3 </a:t>
            </a:r>
            <a:r>
              <a:rPr lang="en-US" sz="1600" dirty="0"/>
              <a:t>Prototype Test Design</a:t>
            </a:r>
            <a:r>
              <a:rPr lang="en-US" sz="1600" baseline="30000" dirty="0"/>
              <a:t> </a:t>
            </a:r>
            <a:r>
              <a:rPr lang="en-US" sz="16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0CB9D1-1CA6-1A46-A7A1-8FB5A0C4AD60}"/>
              </a:ext>
            </a:extLst>
          </p:cNvPr>
          <p:cNvSpPr txBox="1"/>
          <p:nvPr/>
        </p:nvSpPr>
        <p:spPr>
          <a:xfrm>
            <a:off x="1716195" y="4358815"/>
            <a:ext cx="51184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 a Si Absorber: single e/h sensitivity without Luke-</a:t>
            </a:r>
            <a:r>
              <a:rPr lang="en-US" dirty="0" err="1"/>
              <a:t>Neganov</a:t>
            </a:r>
            <a:r>
              <a:rPr lang="en-US" dirty="0"/>
              <a:t> gain. Can be used for inelastic electronic recoil DM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World Leading Elastic Nuclear Recoil DM search potential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3214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35D65-D4CD-0743-8DE9-B07557BCF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Summary: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62035-72CA-E746-B0D4-7AB52C475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985838"/>
            <a:ext cx="7200900" cy="560070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Far IR photon detectors, and </a:t>
            </a:r>
            <a:r>
              <a:rPr lang="en-US" dirty="0" err="1"/>
              <a:t>Athermal</a:t>
            </a:r>
            <a:r>
              <a:rPr lang="en-US" dirty="0"/>
              <a:t> Phonon Small Volume detectors are a promising technique to search for 10meV-100meV Dark Matter</a:t>
            </a:r>
          </a:p>
          <a:p>
            <a:r>
              <a:rPr lang="en-US" dirty="0"/>
              <a:t>Current Progress:</a:t>
            </a:r>
          </a:p>
          <a:p>
            <a:pPr lvl="1"/>
            <a:r>
              <a:rPr lang="en-US" dirty="0"/>
              <a:t>3” large are photon detector 3.9eV resolution</a:t>
            </a:r>
          </a:p>
          <a:p>
            <a:pPr lvl="1"/>
            <a:r>
              <a:rPr lang="en-US" dirty="0"/>
              <a:t>100x400um TES test chip:  40meV resolution</a:t>
            </a:r>
          </a:p>
          <a:p>
            <a:pPr lvl="1"/>
            <a:r>
              <a:rPr lang="en-US" dirty="0"/>
              <a:t>Running photon detector at CUTE soon</a:t>
            </a:r>
          </a:p>
          <a:p>
            <a:r>
              <a:rPr lang="en-US" dirty="0"/>
              <a:t>R&amp;D Plan:  Towards single phonon/single phonon sensing</a:t>
            </a:r>
          </a:p>
          <a:p>
            <a:pPr lvl="1"/>
            <a:r>
              <a:rPr lang="en-US" dirty="0"/>
              <a:t>Decrease environmental noise</a:t>
            </a:r>
          </a:p>
          <a:p>
            <a:pPr lvl="1"/>
            <a:r>
              <a:rPr lang="en-US" dirty="0"/>
              <a:t>Increase TES sensitivity:  lower Tc</a:t>
            </a:r>
          </a:p>
          <a:p>
            <a:pPr lvl="1"/>
            <a:r>
              <a:rPr lang="en-US" dirty="0"/>
              <a:t>Fabricate on a variety of crystal substrates (SiO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Study how phonon  surface </a:t>
            </a:r>
            <a:r>
              <a:rPr lang="en-US" dirty="0" err="1"/>
              <a:t>themalization</a:t>
            </a:r>
            <a:r>
              <a:rPr lang="en-US" dirty="0"/>
              <a:t> depends on surface roughness.</a:t>
            </a:r>
          </a:p>
          <a:p>
            <a:pPr lvl="1"/>
            <a:r>
              <a:rPr lang="en-US" dirty="0"/>
              <a:t>Improve Collection efficiency: optimize W/Al interface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 descr="A picture containing child, boy, young, little&#10;&#10;Description automatically generated">
            <a:extLst>
              <a:ext uri="{FF2B5EF4-FFF2-40B4-BE49-F238E27FC236}">
                <a16:creationId xmlns:a16="http://schemas.microsoft.com/office/drawing/2014/main" id="{0A73160C-9140-2F4C-BBC7-5D9548738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33" t="22083" r="28045" b="25417"/>
          <a:stretch/>
        </p:blipFill>
        <p:spPr>
          <a:xfrm>
            <a:off x="8439152" y="1819277"/>
            <a:ext cx="2228849" cy="346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01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0E1E3FD3-4CF0-1742-BD5C-9D1EA49520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43" r="6549" b="1228"/>
          <a:stretch/>
        </p:blipFill>
        <p:spPr>
          <a:xfrm>
            <a:off x="2264229" y="751113"/>
            <a:ext cx="7456714" cy="50727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99CF18-CB5A-C944-BFF1-818A6A394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925551"/>
          </a:xfrm>
        </p:spPr>
        <p:txBody>
          <a:bodyPr>
            <a:normAutofit/>
          </a:bodyPr>
          <a:lstStyle/>
          <a:p>
            <a:r>
              <a:rPr lang="en-US" dirty="0"/>
              <a:t>Coherent Vibrational Excitation Regime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92CC86-D90A-FE46-A1F0-D30FF50E3197}"/>
              </a:ext>
            </a:extLst>
          </p:cNvPr>
          <p:cNvSpPr txBox="1"/>
          <p:nvPr/>
        </p:nvSpPr>
        <p:spPr>
          <a:xfrm>
            <a:off x="1524000" y="5791922"/>
            <a:ext cx="905123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Below O(10 MeV), we need to start thinking about  DM nucleus interactions in terms of coherent vibrational mode production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C81B778-6D45-294B-8888-CE17581A2FEA}"/>
              </a:ext>
            </a:extLst>
          </p:cNvPr>
          <p:cNvSpPr/>
          <p:nvPr/>
        </p:nvSpPr>
        <p:spPr>
          <a:xfrm>
            <a:off x="3298373" y="3831772"/>
            <a:ext cx="6179549" cy="1445836"/>
          </a:xfrm>
          <a:prstGeom prst="rect">
            <a:avLst/>
          </a:prstGeom>
          <a:solidFill>
            <a:srgbClr val="FF0000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D24081-9B9F-6F4D-B149-367B8643CD26}"/>
              </a:ext>
            </a:extLst>
          </p:cNvPr>
          <p:cNvSpPr txBox="1"/>
          <p:nvPr/>
        </p:nvSpPr>
        <p:spPr>
          <a:xfrm>
            <a:off x="6372876" y="3855435"/>
            <a:ext cx="2822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Coherent Vibrational modes</a:t>
            </a:r>
          </a:p>
        </p:txBody>
      </p:sp>
    </p:spTree>
    <p:extLst>
      <p:ext uri="{BB962C8B-B14F-4D97-AF65-F5344CB8AC3E}">
        <p14:creationId xmlns:p14="http://schemas.microsoft.com/office/powerpoint/2010/main" val="1904110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4B277A0B-6771-6C47-AD87-CAB632160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53885"/>
            <a:ext cx="6406473" cy="39535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614A9E-9B83-7145-B43B-C884C7858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007390"/>
          </a:xfrm>
        </p:spPr>
        <p:txBody>
          <a:bodyPr/>
          <a:lstStyle/>
          <a:p>
            <a:r>
              <a:rPr lang="en-US" dirty="0"/>
              <a:t>Phonon Sensitivity Curves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BDAB27-06AE-CA44-8ECC-3F39DD2F56AA}"/>
              </a:ext>
            </a:extLst>
          </p:cNvPr>
          <p:cNvSpPr txBox="1"/>
          <p:nvPr/>
        </p:nvSpPr>
        <p:spPr>
          <a:xfrm>
            <a:off x="7779657" y="1285179"/>
            <a:ext cx="27023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Zurek, Griffin, et al: 1910.10716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Exposure: 1kgyr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 Backgrounds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A6E401-42A7-1B48-9CE0-4C50FFE558A9}"/>
              </a:ext>
            </a:extLst>
          </p:cNvPr>
          <p:cNvSpPr/>
          <p:nvPr/>
        </p:nvSpPr>
        <p:spPr>
          <a:xfrm>
            <a:off x="6295892" y="4115582"/>
            <a:ext cx="1295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1910.10716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261EB9-5265-E24B-AE9B-4C8577736ADA}"/>
              </a:ext>
            </a:extLst>
          </p:cNvPr>
          <p:cNvSpPr txBox="1"/>
          <p:nvPr/>
        </p:nvSpPr>
        <p:spPr>
          <a:xfrm>
            <a:off x="2624381" y="821410"/>
            <a:ext cx="4575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Heavy Mediator Single Phonon Sensitivity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D337C5-F22A-9245-8BA7-6F44271AF8B7}"/>
              </a:ext>
            </a:extLst>
          </p:cNvPr>
          <p:cNvSpPr/>
          <p:nvPr/>
        </p:nvSpPr>
        <p:spPr>
          <a:xfrm>
            <a:off x="2409372" y="1262742"/>
            <a:ext cx="1524000" cy="3222172"/>
          </a:xfrm>
          <a:prstGeom prst="rect">
            <a:avLst/>
          </a:prstGeom>
          <a:solidFill>
            <a:srgbClr val="92D050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40CF5C-E98D-F541-8A7A-B82E84BCED75}"/>
              </a:ext>
            </a:extLst>
          </p:cNvPr>
          <p:cNvSpPr txBox="1"/>
          <p:nvPr/>
        </p:nvSpPr>
        <p:spPr>
          <a:xfrm>
            <a:off x="1799773" y="5384802"/>
            <a:ext cx="80844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Detectors with ~20meV single phonon sensitivity needed to really probe this space</a:t>
            </a:r>
          </a:p>
        </p:txBody>
      </p:sp>
    </p:spTree>
    <p:extLst>
      <p:ext uri="{BB962C8B-B14F-4D97-AF65-F5344CB8AC3E}">
        <p14:creationId xmlns:p14="http://schemas.microsoft.com/office/powerpoint/2010/main" val="662567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BBB5D-51DA-7E4E-A252-D52F3A208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en-US" dirty="0"/>
              <a:t>Single phonon sensitivity -&gt; quantum sensing technology</a:t>
            </a:r>
          </a:p>
        </p:txBody>
      </p:sp>
    </p:spTree>
    <p:extLst>
      <p:ext uri="{BB962C8B-B14F-4D97-AF65-F5344CB8AC3E}">
        <p14:creationId xmlns:p14="http://schemas.microsoft.com/office/powerpoint/2010/main" val="9171839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7719</TotalTime>
  <Words>2950</Words>
  <Application>Microsoft Macintosh PowerPoint</Application>
  <PresentationFormat>Widescreen</PresentationFormat>
  <Paragraphs>495</Paragraphs>
  <Slides>67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3" baseType="lpstr">
      <vt:lpstr>Arial</vt:lpstr>
      <vt:lpstr>Calibri</vt:lpstr>
      <vt:lpstr>Calibri Light</vt:lpstr>
      <vt:lpstr>Cambria Math</vt:lpstr>
      <vt:lpstr>Times New Roman</vt:lpstr>
      <vt:lpstr>Office Theme</vt:lpstr>
      <vt:lpstr>Quantum Sensors for Rare Event Searches</vt:lpstr>
      <vt:lpstr>10 Years Ago:  A  Focus on WIMPs</vt:lpstr>
      <vt:lpstr>Today: Search for Dark Matter  Everywhere </vt:lpstr>
      <vt:lpstr> Kinematics: 2 Body Elastic Nuclear  Scattering</vt:lpstr>
      <vt:lpstr> Light Mass Dark Matter: Elastic Nuclear  Scattering</vt:lpstr>
      <vt:lpstr> Ionization Production in eV Scale Nuclear Recoils</vt:lpstr>
      <vt:lpstr>Coherent Vibrational Excitation Regime</vt:lpstr>
      <vt:lpstr>Phonon Sensitivity Curves</vt:lpstr>
      <vt:lpstr>Single phonon sensitivity -&gt; quantum sensing technology</vt:lpstr>
      <vt:lpstr>Everything Else Easier: Detector Size</vt:lpstr>
      <vt:lpstr>PowerPoint Presentation</vt:lpstr>
      <vt:lpstr>Ultralight DM: Minimal Radiogenic Background Overlap with Signal</vt:lpstr>
      <vt:lpstr>SURF+ Quantum Sensing Sweet Spot:  1meV &lt;MDM&lt; 1GeV</vt:lpstr>
      <vt:lpstr>But … there seem to be lots of “Detector Backgrounds” &lt;100eV that aren’t flat</vt:lpstr>
      <vt:lpstr>Quantum Sensors for Light Mass Dark Matter Work Program</vt:lpstr>
      <vt:lpstr>1a) Stress Related Microfracture Events</vt:lpstr>
      <vt:lpstr>Cryogenic Photon Detector (CPD) @SLAC</vt:lpstr>
      <vt:lpstr>Event Rate: Same @CUTE and SLAC</vt:lpstr>
      <vt:lpstr>Rate Variation with time since cooldown</vt:lpstr>
      <vt:lpstr>Low Energy Excess Facts:</vt:lpstr>
      <vt:lpstr>Solution: Minimal Stress Holding Strategies</vt:lpstr>
      <vt:lpstr>Initial Results: Extremely Promising</vt:lpstr>
      <vt:lpstr>Complications: Increased Vibration Susceptibility </vt:lpstr>
      <vt:lpstr>1b) EMI and IR Noise Mitigation</vt:lpstr>
      <vt:lpstr> Low Tc W Film Fabrication (TAMU)</vt:lpstr>
      <vt:lpstr>PowerPoint Presentation</vt:lpstr>
      <vt:lpstr>EMI Mitigation Improvements</vt:lpstr>
      <vt:lpstr>Near Term Future: decrease volume/Tc</vt:lpstr>
      <vt:lpstr>Summary: </vt:lpstr>
      <vt:lpstr>Backup</vt:lpstr>
      <vt:lpstr> Optical Phonons</vt:lpstr>
      <vt:lpstr>Dark Photon Couplings: Polar Crystals </vt:lpstr>
      <vt:lpstr>Sapphire: Lot’s of Optical Phonon Bands</vt:lpstr>
      <vt:lpstr>Other Signal Channels for Interacting with Light Mass Dark Matter</vt:lpstr>
      <vt:lpstr>Inelastic e- Recoils in Semiconductors</vt:lpstr>
      <vt:lpstr>Inelastic e- Recoils: Scintillating Crystals </vt:lpstr>
      <vt:lpstr>Optical/IR Haloscope</vt:lpstr>
      <vt:lpstr>Building Detectors with Sensitivity to Single Phonons, Single IR Photons, and Single e/h (without Luke-Neganov Gain)</vt:lpstr>
      <vt:lpstr>100meV Excitation Sensitivity -&gt; Low Temperature Detectors</vt:lpstr>
      <vt:lpstr>The Simplest Thermal Calorimeter</vt:lpstr>
      <vt:lpstr> </vt:lpstr>
      <vt:lpstr>100um x400um TES Characterization</vt:lpstr>
      <vt:lpstr>100um x400um TES Noise</vt:lpstr>
      <vt:lpstr>More Sensitivity -&gt; Decrease Volume</vt:lpstr>
      <vt:lpstr>Faraday Cage #1 -&gt; Dilution Fridge</vt:lpstr>
      <vt:lpstr>Faraday Cages 2 &amp; 3: 4K &amp; 10mK</vt:lpstr>
      <vt:lpstr>Phonon Detectors</vt:lpstr>
      <vt:lpstr>2nd most simple thermal calorimeter</vt:lpstr>
      <vt:lpstr>Problem: Decoupling between the Sensor and Absorber</vt:lpstr>
      <vt:lpstr>Athermal Phonon Sensor Technology</vt:lpstr>
      <vt:lpstr>Excitation Detectors &amp; Volume Scaling</vt:lpstr>
      <vt:lpstr>Optimizing the Athermal Phonon Excitation Detectors </vt:lpstr>
      <vt:lpstr>Athermal Phonon Sensor Sensitivity Scaling</vt:lpstr>
      <vt:lpstr>Athermal Phonon Thermalization at Surfaces</vt:lpstr>
      <vt:lpstr>Step 2: Make the Athermal Phonon Sensor</vt:lpstr>
      <vt:lpstr>Step 3: Fabricate Sensors on Crystal </vt:lpstr>
      <vt:lpstr>Athermal Phonon R&amp;D </vt:lpstr>
      <vt:lpstr>Cryogenic Photon Detector (CPD)</vt:lpstr>
      <vt:lpstr>Measured Performance: Tc &amp; IV</vt:lpstr>
      <vt:lpstr>Measured Performance: dIdV</vt:lpstr>
      <vt:lpstr>Measured/Theoretical Noise</vt:lpstr>
      <vt:lpstr>Integral Estimators for relative 55Fe calibration</vt:lpstr>
      <vt:lpstr>Calibrating Pulse Shape Dependent Energy Estimators to the DC estimator (Pulse Tube On)</vt:lpstr>
      <vt:lpstr>First Dark Matter Search</vt:lpstr>
      <vt:lpstr>First Dark Matter Search</vt:lpstr>
      <vt:lpstr>Prototype Design Estimated Sensitivities</vt:lpstr>
      <vt:lpstr>Summary: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Berkeley up to?</dc:title>
  <dc:creator>Matt Pyle</dc:creator>
  <cp:lastModifiedBy>Matt Pyle</cp:lastModifiedBy>
  <cp:revision>54</cp:revision>
  <dcterms:created xsi:type="dcterms:W3CDTF">2021-08-07T00:39:51Z</dcterms:created>
  <dcterms:modified xsi:type="dcterms:W3CDTF">2021-09-15T18:40:33Z</dcterms:modified>
</cp:coreProperties>
</file>