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487" r:id="rId3"/>
    <p:sldId id="365" r:id="rId4"/>
    <p:sldId id="346" r:id="rId5"/>
    <p:sldId id="371" r:id="rId6"/>
    <p:sldId id="283" r:id="rId7"/>
    <p:sldId id="271" r:id="rId8"/>
    <p:sldId id="478" r:id="rId9"/>
    <p:sldId id="260" r:id="rId10"/>
    <p:sldId id="374" r:id="rId11"/>
    <p:sldId id="479" r:id="rId12"/>
    <p:sldId id="488" r:id="rId13"/>
    <p:sldId id="489" r:id="rId14"/>
    <p:sldId id="307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9A21B-7EAD-4161-8468-54C034AC5976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4F96C-1FB5-407A-866B-657CAAE8A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7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9EC34-1864-433B-A7EF-047C38ABAF2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BD5040-63F0-470E-8168-0FCC6859B9B1}" type="slidenum">
              <a:rPr lang="en-US"/>
              <a:pPr/>
              <a:t>6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AED1-8593-4256-AE26-BD20603B9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B39AA-B1A3-4143-8691-7FDFE5800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1DF2A-C445-43E4-A082-D9F885E6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FB4A8-E830-478C-81C9-2F27BADA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D2FE-F943-4D1B-A7FA-126833FC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CD25-45A8-48BB-90D5-0E826B2F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52F92-6F44-435D-9DC3-589986A40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D126-1463-4C13-A12A-974C1FDC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09715-8FCD-4F92-9E35-65A25EC6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EBA47-8EF9-4670-B65D-18B67974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9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03F32-6434-4A42-8D4E-8493A7E41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C2726-726D-48EA-9C7E-0C333622B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62562-DBBF-4AB0-AE11-BCB22066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3D235-ECA3-42B8-8FA5-2029924B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8FB2-BA3A-4742-B658-0D8C3B4E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6D593-8123-4BE0-A0C4-3BCAFFAF8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E3B9D-11D9-405E-8001-3095BCF03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D2A68-3903-470F-9AD5-8DF4E6FF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80A39-0700-42D8-B8AF-11D4B961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FC9A3-6B29-4725-A715-633353C6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9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8B8B-A212-4DE7-A03F-7EDBFCCF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ABC38-1D66-43EE-952F-EF8DC43E7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AAA8-A5F1-4100-B555-845390F0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885FF-7D1E-4B96-903B-0B6DF881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8B12E-6097-42FD-9A87-064EF78E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94C8-2909-433B-B15E-BA49760F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03E69-E33C-48C0-9E14-4062FCC3E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323D1-FB56-4B45-B74C-3CDC8E647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1B82D-BB6B-40E1-9F52-FB0209EA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D57DB-AE2C-4BBD-A00A-47946E88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4A222-70B5-4BC1-9E65-FAB9B923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50A2-0BA2-400D-9BAD-F3B72BA0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AFC03-F8AC-40D4-99D8-665F7D941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00C3F-87C3-442B-AD23-240B7660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A2318B-6A7E-434D-B87A-C6FB4DB6C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BAD7D-5F53-464B-9DF6-BEEE0EE8D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0FBD2-987F-417F-A730-C1F643D42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723C95-EFFD-46D9-8DF0-819AC8ABA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8364C-AB98-478E-AD3C-3092C354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B0E8-AA45-470C-8113-B5338F40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73629-4D31-40E0-AD18-4C909B7F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A369-0F90-48AA-BBD5-8861D9D3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D92BE-6C70-49BF-B625-BC48E3C5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3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5620A4-410C-4BFA-824E-B5222F0B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6E23C-67A4-479A-A35B-52E91FC1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189BB-A64E-4588-B0B5-E4C670D9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1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2297-4B5A-4C1D-9464-0AB48A8E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E2E16-CF33-41DD-9797-23483EAE9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1F5BE-0139-40EF-A96D-E6B3DEBFC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D48D-3660-4F9A-B3C8-856F0782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B81F0-5E83-4FDC-B144-2582D430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1ACD8-07D6-4014-B995-99B421EA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9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D563-AF2E-4B66-A011-24548306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E1731D-2078-45FE-8F33-DEA850110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01FBE-699B-4C74-AA37-36F9AE5D5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A24DD-372F-49AE-B252-86C9F7F9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1CAFC-ACB4-440E-BDF7-68A0CF37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C401F-7238-4B16-85B2-96EBFB0C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5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2F4BD-9D7E-46AC-9397-F6CCC806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471C5-E98B-4B13-B933-E5016100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0453E-B655-4997-A0FC-6A8814352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87D39-C564-4A09-BE15-42B2E7D663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0C4DA-7969-4311-8BD4-1C985C4E2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CD2F-A2B5-4639-ADBA-D0CC0F0AF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2FD58-B87F-4545-9525-3CFDE1670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9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under-secretary-science-and-energy/subsurface-science-technology-engineering-and-rd-crosscut-subte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ibrary.seg.org/doi/abs/10.1190/1.3626490" TargetMode="External"/><Relationship Id="rId4" Type="http://schemas.openxmlformats.org/officeDocument/2006/relationships/hyperlink" Target="https://www.energy.gov/eere/forge/forge-hom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010_Copiap%C3%B3_mining_accident#cite_note-mineros2-1" TargetMode="External"/><Relationship Id="rId2" Type="http://schemas.openxmlformats.org/officeDocument/2006/relationships/hyperlink" Target="https://en.wikipedia.org/wiki/2010_Copiap%C3%B3_mining_accide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s://en.wikipedia.org/wiki/NAS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usgs.gov/news/interior-releases-2018-s-final-list-35-minerals-deemed-critical-us-national-security-and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srm.net/page/show/1614?tab=161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F01C-92D7-4106-8D27-801851496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637" y="5101332"/>
            <a:ext cx="9344025" cy="1081088"/>
          </a:xfrm>
        </p:spPr>
        <p:txBody>
          <a:bodyPr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Sanford Lab,  Sept 15, 2021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A06B2-30BF-4FCE-B01C-BC8E89134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588" y="2953544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 Fairhurst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Emeritus, Univ. of Minnesota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EFAE6-82C3-452D-9B6E-FDAEDFA03144}"/>
              </a:ext>
            </a:extLst>
          </p:cNvPr>
          <p:cNvSpPr txBox="1"/>
          <p:nvPr/>
        </p:nvSpPr>
        <p:spPr>
          <a:xfrm>
            <a:off x="481012" y="1216124"/>
            <a:ext cx="11001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Comments on the  </a:t>
            </a: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of Rock Mechanics/Rock Engineering   </a:t>
            </a:r>
          </a:p>
        </p:txBody>
      </p:sp>
    </p:spTree>
    <p:extLst>
      <p:ext uri="{BB962C8B-B14F-4D97-AF65-F5344CB8AC3E}">
        <p14:creationId xmlns:p14="http://schemas.microsoft.com/office/powerpoint/2010/main" val="281639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343" y="1108364"/>
            <a:ext cx="5399314" cy="402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80872" y="5202188"/>
            <a:ext cx="5597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See also 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https://www.energy.gov/under-secretary-science-and-energy/subsurface-science-technology-engineering-and-rd-crosscut-subter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  <a:hlinkClick r:id="rId4"/>
              </a:rPr>
              <a:t>https://www.energy.gov/eere/forge/forge-home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Pettitt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 W et al;(2011). ”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Fracture network engineering for hydraulic fracturing.”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      The Leading Edge, 30(8), 844-853. </a:t>
            </a:r>
            <a:r>
              <a:rPr lang="en-US" sz="1200" dirty="0">
                <a:latin typeface="Times New Roman" pitchFamily="18" charset="0"/>
                <a:cs typeface="Times New Roman" pitchFamily="18" charset="0"/>
                <a:hlinkClick r:id="rId5"/>
              </a:rPr>
              <a:t>https://library.seg.org/doi/abs/10.1190/1.3626490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B050-CA13-4642-AD57-4027D795144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68DF0-29EC-4EC6-A7AB-DA0C77F44E86}"/>
              </a:ext>
            </a:extLst>
          </p:cNvPr>
          <p:cNvSpPr txBox="1"/>
          <p:nvPr/>
        </p:nvSpPr>
        <p:spPr>
          <a:xfrm>
            <a:off x="4890654" y="521414"/>
            <a:ext cx="241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              </a:t>
            </a:r>
            <a:r>
              <a:rPr lang="en-US" sz="2800" b="1" i="1" dirty="0" err="1">
                <a:latin typeface="Times" panose="02020603050405020304" pitchFamily="18" charset="0"/>
                <a:ea typeface="STZhongsong" panose="02010600040101010101" pitchFamily="2" charset="-122"/>
                <a:cs typeface="Times" panose="02020603050405020304" pitchFamily="18" charset="0"/>
              </a:rPr>
              <a:t>SubTer</a:t>
            </a:r>
            <a:r>
              <a:rPr lang="en-US" sz="2000" b="1" i="1" dirty="0">
                <a:latin typeface="Times" panose="02020603050405020304" pitchFamily="18" charset="0"/>
                <a:ea typeface="STZhongsong" panose="02010600040101010101" pitchFamily="2" charset="-122"/>
                <a:cs typeface="Times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005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CCA960-E931-4A1C-86AF-951C5DCAA24C}"/>
              </a:ext>
            </a:extLst>
          </p:cNvPr>
          <p:cNvSpPr txBox="1"/>
          <p:nvPr/>
        </p:nvSpPr>
        <p:spPr>
          <a:xfrm>
            <a:off x="2495550" y="3695700"/>
            <a:ext cx="68199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https://en.wikipedia.org/wiki/2010_Copiap%C3%B3_mining_accident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5F6A6-877F-4585-9A9B-6D1142FE91DB}"/>
              </a:ext>
            </a:extLst>
          </p:cNvPr>
          <p:cNvSpPr txBox="1"/>
          <p:nvPr/>
        </p:nvSpPr>
        <p:spPr>
          <a:xfrm>
            <a:off x="1504950" y="105013"/>
            <a:ext cx="9667875" cy="582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“One small step for man; one giant leap for mankind!”</a:t>
            </a:r>
          </a:p>
          <a:p>
            <a:pPr algn="ctr"/>
            <a:endParaRPr lang="en-US" sz="2400" b="1" i="1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Seen and heard in real time on TV from Moon ( 384.000 km from Earth ) July 24, 1964   </a:t>
            </a:r>
          </a:p>
          <a:p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sz="18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Chilean Mine Accident </a:t>
            </a:r>
          </a:p>
          <a:p>
            <a:pPr algn="ctr"/>
            <a:r>
              <a:rPr lang="en-US" b="1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en-US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5, - Oct  19, 2010  (46 years later) </a:t>
            </a:r>
            <a:endParaRPr lang="en-US" sz="1800" b="0" i="1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i="1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Thirty-three men, trapped 700 meters (2,300 ft) underground and 5 kilometers (3 mi) from the mine's entrance. were rescued after 69 days.</a:t>
            </a:r>
            <a:r>
              <a:rPr lang="en-US" sz="1600" b="1" i="1" u="none" strike="noStrike" baseline="30000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  <a:hlinkClick r:id="rId3"/>
              </a:rPr>
              <a:t>[</a:t>
            </a:r>
            <a:endParaRPr lang="en-US" sz="1600" b="1" i="1" u="none" strike="noStrike" baseline="30000" dirty="0">
              <a:solidFill>
                <a:srgbClr val="0645AD"/>
              </a:solidFill>
              <a:effectLst/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sz="1600" i="1" baseline="30000" dirty="0">
              <a:solidFill>
                <a:srgbClr val="0645AD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6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Three separate drilling rig teams, nearly every Chilean government ministry, the United</a:t>
            </a:r>
          </a:p>
          <a:p>
            <a:pPr algn="ctr"/>
            <a:r>
              <a:rPr lang="en-US" sz="16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States's</a:t>
            </a:r>
            <a:r>
              <a:rPr lang="en-US" sz="16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 space agency, </a:t>
            </a:r>
            <a:r>
              <a:rPr lang="en-US" sz="1600" b="0" i="1" u="none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  <a:hlinkClick r:id="rId4" tooltip="NASA"/>
              </a:rPr>
              <a:t>NASA</a:t>
            </a:r>
            <a:r>
              <a:rPr lang="en-US" sz="16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, and a dozen corporations from around the world cooperated in completing the rescue.</a:t>
            </a:r>
          </a:p>
          <a:p>
            <a:endParaRPr lang="en-US" dirty="0">
              <a:solidFill>
                <a:srgbClr val="202122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\</a:t>
            </a:r>
          </a:p>
          <a:p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202122"/>
              </a:solidFill>
              <a:effectLst/>
              <a:latin typeface="STZhongsong" panose="020B0503020204020204" pitchFamily="2" charset="-122"/>
              <a:ea typeface="STZhongsong" panose="020B0503020204020204" pitchFamily="2" charset="-122"/>
            </a:endParaRPr>
          </a:p>
          <a:p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2" descr="Chile trapped miners">
            <a:extLst>
              <a:ext uri="{FF2B5EF4-FFF2-40B4-BE49-F238E27FC236}">
                <a16:creationId xmlns:a16="http://schemas.microsoft.com/office/drawing/2014/main" id="{56D1BF70-362E-441C-9CA8-31D3BCE4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4464436"/>
            <a:ext cx="3715826" cy="22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FDAEC0-DB21-409D-B476-F6D33E08DEC5}"/>
              </a:ext>
            </a:extLst>
          </p:cNvPr>
          <p:cNvSpPr txBox="1"/>
          <p:nvPr/>
        </p:nvSpPr>
        <p:spPr>
          <a:xfrm>
            <a:off x="6263148" y="4316362"/>
            <a:ext cx="41688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President of Chile announcing </a:t>
            </a:r>
            <a:r>
              <a:rPr lang="en-US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"Estamos bien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refugio</a:t>
            </a:r>
            <a:r>
              <a:rPr lang="en-US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los 33"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are well in the shelter, the 33 of us</a:t>
            </a:r>
            <a:r>
              <a:rPr lang="en-US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/>
              <a:t>” </a:t>
            </a:r>
          </a:p>
          <a:p>
            <a:pPr algn="ctr"/>
            <a:endParaRPr lang="en-US" i="1" dirty="0"/>
          </a:p>
          <a:p>
            <a:pPr algn="ctr"/>
            <a:r>
              <a:rPr lang="en-US" b="1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Seventeen days after the accident, a note was found taped to a drill bit pulled back to the surface. 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82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B642F-6ED1-42EA-8122-7C4778B3CC10}"/>
              </a:ext>
            </a:extLst>
          </p:cNvPr>
          <p:cNvSpPr txBox="1"/>
          <p:nvPr/>
        </p:nvSpPr>
        <p:spPr>
          <a:xfrm>
            <a:off x="866775" y="304800"/>
            <a:ext cx="115919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Unlike fossil fuels, there are no alternatives to  minerals.</a:t>
            </a:r>
          </a:p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Critical minerals 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are essential to a wide range of leading technologies, ranging from aircraft and automotive components to electronics and telecommunications devices, and from displays to photovoltaics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A584E-ABBA-4A61-9DBE-33E79D273401}"/>
              </a:ext>
            </a:extLst>
          </p:cNvPr>
          <p:cNvSpPr txBox="1"/>
          <p:nvPr/>
        </p:nvSpPr>
        <p:spPr>
          <a:xfrm>
            <a:off x="585789" y="3608188"/>
            <a:ext cx="72675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dependent on 35 minerals critical to economy &amp; national security.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heavily dependent on imports for these minerals.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has been aware of this vulnerability for 50 years.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Main import countries    China, Canada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For details see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800" i="1" dirty="0">
                <a:latin typeface="Times New Roman" pitchFamily="18" charset="0"/>
                <a:cs typeface="Times New Roman" pitchFamily="18" charset="0"/>
                <a:hlinkClick r:id="rId2"/>
              </a:rPr>
              <a:t>https://www.usgs.gov/news/interior-releases-2018-s-final-list-35-minerals-deemed-critical-us-national-security-and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0024D-B99D-45F1-9093-606C6465D0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2424" y="2451954"/>
            <a:ext cx="3352800" cy="45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9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ADB784-6CD2-4C12-97C3-AD71E3ADA984}"/>
              </a:ext>
            </a:extLst>
          </p:cNvPr>
          <p:cNvSpPr txBox="1"/>
          <p:nvPr/>
        </p:nvSpPr>
        <p:spPr>
          <a:xfrm>
            <a:off x="2762250" y="1952625"/>
            <a:ext cx="78200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has been no advance in tunneling in past 50 years!</a:t>
            </a: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aim is to increase rate of excavation, and reduce cost of excavation,</a:t>
            </a: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by a factor of ten     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\                       Elon Musk  (Founder of The Boring Company)   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2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-304800"/>
            <a:ext cx="585654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2575" y="6211669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i="1" dirty="0"/>
              <a:t>Why are we limited to ratio  </a:t>
            </a:r>
          </a:p>
          <a:p>
            <a:r>
              <a:rPr lang="en-US" i="1" dirty="0"/>
              <a:t>         burden /diameter ~1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B050-CA13-4642-AD57-4027D795144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e_second_short">
            <a:hlinkClick r:id="" action="ppaction://media"/>
            <a:extLst>
              <a:ext uri="{FF2B5EF4-FFF2-40B4-BE49-F238E27FC236}">
                <a16:creationId xmlns:a16="http://schemas.microsoft.com/office/drawing/2014/main" id="{8DCA1C9D-7061-4368-B437-F5E1AA392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57400" y="1143001"/>
            <a:ext cx="8077200" cy="45434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B050-CA13-4642-AD57-4027D795144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E4A89D-F6E0-48CA-8D46-459BFCBFABA3}"/>
              </a:ext>
            </a:extLst>
          </p:cNvPr>
          <p:cNvSpPr txBox="1"/>
          <p:nvPr/>
        </p:nvSpPr>
        <p:spPr>
          <a:xfrm>
            <a:off x="1228725" y="1200151"/>
            <a:ext cx="7915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0E4E4-EE2B-4A3C-A243-B20F2FD0FB3C}"/>
              </a:ext>
            </a:extLst>
          </p:cNvPr>
          <p:cNvSpPr txBox="1"/>
          <p:nvPr/>
        </p:nvSpPr>
        <p:spPr>
          <a:xfrm>
            <a:off x="914400" y="1476375"/>
            <a:ext cx="108013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2400" b="1" i="1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5D196-9A06-41D7-8782-CDBA74280668}"/>
              </a:ext>
            </a:extLst>
          </p:cNvPr>
          <p:cNvSpPr txBox="1"/>
          <p:nvPr/>
        </p:nvSpPr>
        <p:spPr>
          <a:xfrm flipH="1">
            <a:off x="1228723" y="266700"/>
            <a:ext cx="9734551" cy="591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Earthquake Prediction.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Frank Press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American, May 1975. Volume 232, No. 5 pp.14-23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“Recent technical advances have brought this long-sought goal within reach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With adequate funding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several countries including the United States could achieve reliable long-term and short-term forecasts in a decade.”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Earthquake Prediction -still not possible. almost 50 years later.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\</a:t>
            </a:r>
            <a:endParaRPr lang="en-US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Large earthquake very likely in Southern California  within next several years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\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Computed Tomography (CT scan) and MRI were introduced in the mid 1970’s.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6985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D9CE-6433-439C-A0E8-C8677772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Field is the Laboratory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D646-65A5-45DC-A608-660BCA414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577974"/>
            <a:ext cx="10515600" cy="4803775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projects in rock are usually large –scale; 3D discontinuities (joints, faults) play important role in engineering response.   </a:t>
            </a:r>
          </a:p>
          <a:p>
            <a:r>
              <a:rPr lang="en-US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is also heterogeneous. In some regions it is ‘critically stressed’ –in others it is very stable      </a:t>
            </a:r>
          </a:p>
          <a:p>
            <a:r>
              <a:rPr lang="en-US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in-situ is subject to tectonic and gravitational stresses (also heterogeneous) - and has been for many millions of years.  </a:t>
            </a:r>
          </a:p>
          <a:p>
            <a:r>
              <a:rPr lang="en-US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Cannot test engineering design in such situations in a classical lab.</a:t>
            </a:r>
          </a:p>
          <a:p>
            <a:r>
              <a:rPr lang="en-US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 test these designs by computer models -optimize design, then apply and observe in the field. </a:t>
            </a:r>
          </a:p>
          <a:p>
            <a:pPr marL="0" indent="0">
              <a:buNone/>
            </a:pPr>
            <a:r>
              <a:rPr lang="en-US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5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</a:p>
          <a:p>
            <a:pPr marL="0" indent="0" algn="ctr">
              <a:buNone/>
            </a:pPr>
            <a:r>
              <a:rPr lang="en-US" sz="7200" b="0" i="1" dirty="0">
                <a:solidFill>
                  <a:srgbClr val="5859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Christine </a:t>
            </a:r>
            <a:r>
              <a:rPr lang="en-US" sz="7200" b="0" i="1" dirty="0" err="1">
                <a:solidFill>
                  <a:srgbClr val="5859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Detournay</a:t>
            </a:r>
            <a:r>
              <a:rPr lang="en-US" sz="7200" b="0" i="1" dirty="0">
                <a:solidFill>
                  <a:srgbClr val="5859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"Findings from Numerical Modeling at the Site of a High Dam* on the Jinsha River". </a:t>
            </a:r>
          </a:p>
          <a:p>
            <a:pPr marL="0" indent="0" algn="ctr">
              <a:buNone/>
            </a:pPr>
            <a:r>
              <a:rPr lang="en-US" sz="7200" b="0" i="1" dirty="0">
                <a:solidFill>
                  <a:srgbClr val="5859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i="1" dirty="0">
                <a:solidFill>
                  <a:srgbClr val="5859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b="0" i="1" dirty="0">
                <a:solidFill>
                  <a:srgbClr val="58595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Sept.16th 10 A.M. GMT.– and available for viewing later at  </a:t>
            </a:r>
            <a:r>
              <a:rPr lang="en-US" sz="72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https://isrm.net/page/show/1614?tab=1615</a:t>
            </a:r>
            <a:r>
              <a:rPr lang="en-US" sz="7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endParaRPr lang="en-US" sz="7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6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Baihetan</a:t>
            </a:r>
            <a:r>
              <a:rPr lang="en-US" sz="6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Dam -16,000MW (World’s largest Concrete Arch Dam)</a:t>
            </a:r>
          </a:p>
          <a:p>
            <a:pPr marL="0" indent="0" algn="ctr">
              <a:buNone/>
            </a:pPr>
            <a:r>
              <a:rPr lang="en-US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956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upload.wikimedia.org/wikipedia/commons/thumb/8/8a/Plates_tect2_en.svg/1280px-Plates_tect2_e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8525" y="409576"/>
            <a:ext cx="7779375" cy="531185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43100" y="5786704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Tectonic Plates and Boundary Motions –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origin of  lateral * stresses in rock</a:t>
            </a:r>
          </a:p>
          <a:p>
            <a:pPr algn="ctr"/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(* Gravity generates vertical  stresses)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9050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FF0000"/>
                </a:solidFill>
              </a:rPr>
              <a:t>             China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34500" y="1600200"/>
            <a:ext cx="87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i="1" dirty="0">
              <a:solidFill>
                <a:srgbClr val="FF0000"/>
              </a:solidFill>
            </a:endParaRPr>
          </a:p>
          <a:p>
            <a:r>
              <a:rPr lang="en-US" sz="1100" b="1" i="1" dirty="0">
                <a:solidFill>
                  <a:srgbClr val="FF0000"/>
                </a:solidFill>
              </a:rPr>
              <a:t> China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066801"/>
            <a:ext cx="6477000" cy="55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067800" y="19050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Limestone</a:t>
            </a:r>
          </a:p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&gt; 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458200" y="2286000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67800" y="3009097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Argillite </a:t>
            </a:r>
          </a:p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indurated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clay)</a:t>
            </a:r>
          </a:p>
          <a:p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= 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=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7800" y="4114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 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Limestone</a:t>
            </a:r>
          </a:p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&gt; 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&gt;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1400" b="1" baseline="-25000" dirty="0">
                <a:latin typeface="Times New Roman" pitchFamily="18" charset="0"/>
                <a:cs typeface="Times New Roman" pitchFamily="18" charset="0"/>
              </a:rPr>
              <a:t>h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382000" y="3238500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458200" y="4267200"/>
            <a:ext cx="609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8500" y="6062484"/>
            <a:ext cx="441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In Situ Stresses Change with Rock Type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(Underground Research Laboratory,  </a:t>
            </a:r>
            <a:r>
              <a:rPr lang="en-US" sz="1200" b="1" i="1" dirty="0" err="1">
                <a:latin typeface="Times New Roman" pitchFamily="18" charset="0"/>
                <a:cs typeface="Times New Roman" pitchFamily="18" charset="0"/>
              </a:rPr>
              <a:t>Bure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. France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4800600"/>
            <a:ext cx="2514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Earth is </a:t>
            </a:r>
          </a:p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‘Critically Stressed’  </a:t>
            </a:r>
          </a:p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some places -  </a:t>
            </a:r>
          </a:p>
          <a:p>
            <a:pPr algn="ctr"/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but not everywhere!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Rock has had many millions of years</a:t>
            </a: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to adjust to imposed stresses.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38401" y="1066800"/>
            <a:ext cx="717026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638300" y="5943600"/>
            <a:ext cx="883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Normal Stress 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Thrust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Fault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URL,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Pinawa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Canada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6000" y="16764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867400" y="1676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9800" y="1371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1400" dirty="0"/>
              <a:t>20m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705473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4600" y="381001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Propagation of Hydraulic Fracture in Jointed Rock</a:t>
            </a: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96375" y="3741747"/>
            <a:ext cx="2971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Two-Dimensional     </a:t>
            </a: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Simulatio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B050-CA13-4642-AD57-4027D795144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8200" y="4495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Borehole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injection</a:t>
            </a:r>
            <a:r>
              <a:rPr lang="en-US" sz="1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5715000" y="3810000"/>
            <a:ext cx="3810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C9A9CB8-DE03-4826-BE2D-A40F2D2CECBA}"/>
              </a:ext>
            </a:extLst>
          </p:cNvPr>
          <p:cNvSpPr txBox="1"/>
          <p:nvPr/>
        </p:nvSpPr>
        <p:spPr>
          <a:xfrm>
            <a:off x="8724900" y="2219750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are Three-Dimensional !!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F video very slow">
            <a:hlinkClick r:id="" action="ppaction://media"/>
            <a:extLst>
              <a:ext uri="{FF2B5EF4-FFF2-40B4-BE49-F238E27FC236}">
                <a16:creationId xmlns:a16="http://schemas.microsoft.com/office/drawing/2014/main" id="{E7F55F46-9C75-47F4-A1B1-7BF0C65C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-7706"/>
            <a:ext cx="6096000" cy="6095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0"/>
            <a:ext cx="3048000" cy="795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Three-Dimensional </a:t>
            </a: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Propagation </a:t>
            </a: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Hydraulic Fractures </a:t>
            </a: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Jointed Rock</a:t>
            </a: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……………</a:t>
            </a: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Initial View - from Side</a:t>
            </a:r>
          </a:p>
          <a:p>
            <a:pPr algn="ctr"/>
            <a:endParaRPr lang="en-US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Pre-existing crack –Vertical (red)</a:t>
            </a:r>
          </a:p>
          <a:p>
            <a:pPr algn="ctr"/>
            <a:endParaRPr lang="en-US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Propagating Crack - Horizontal </a:t>
            </a:r>
          </a:p>
          <a:p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Damjanac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B.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C.Detournay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P.A. </a:t>
            </a:r>
            <a:r>
              <a:rPr lang="en-US" sz="1100" dirty="0" err="1">
                <a:latin typeface="Times New Roman" pitchFamily="18" charset="0"/>
                <a:cs typeface="Times New Roman" pitchFamily="18" charset="0"/>
              </a:rPr>
              <a:t>Cunda</a:t>
            </a:r>
            <a:r>
              <a:rPr lang="en-US" sz="1100" i="1" dirty="0" err="1"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(2015) </a:t>
            </a:r>
            <a:r>
              <a:rPr lang="en-US" sz="1100" i="1" dirty="0">
                <a:latin typeface="Times New Roman" pitchFamily="18" charset="0"/>
                <a:cs typeface="Times New Roman" pitchFamily="18" charset="0"/>
              </a:rPr>
              <a:t>Application of particle and lattice codes to simulation of hydraulic fracturing.</a:t>
            </a:r>
          </a:p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Computational Particle Mechanics, Nov 2015   </a:t>
            </a:r>
          </a:p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ISSN 2196-4378 Comp. Part. Mech. DOI 10.1007/</a:t>
            </a:r>
          </a:p>
          <a:p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s40571-015-0085-0</a:t>
            </a:r>
          </a:p>
          <a:p>
            <a:pPr algn="ctr"/>
            <a:endParaRPr lang="en-US" sz="1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9B050-CA13-4642-AD57-4027D79514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4275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943288"/>
              </p:ext>
            </p:extLst>
          </p:nvPr>
        </p:nvGraphicFramePr>
        <p:xfrm>
          <a:off x="2009775" y="-780752"/>
          <a:ext cx="8990697" cy="665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0340" imgH="3427372" progId="PowerPoint.Slide.12">
                  <p:embed/>
                </p:oleObj>
              </mc:Choice>
              <mc:Fallback>
                <p:oleObj name="Slide" r:id="rId2" imgW="4570340" imgH="3427372" progId="PowerPoint.Slide.12">
                  <p:embed/>
                  <p:pic>
                    <p:nvPicPr>
                      <p:cNvPr id="84275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5" y="-780752"/>
                        <a:ext cx="8990697" cy="6657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4850" y="5780782"/>
            <a:ext cx="1092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Hypothetical Design of an EGS Project.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FORGE (Frontier Observatory for Research in Geothermal Energy) Univ. of Utah  (2018)  [$140 million]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956</Words>
  <Application>Microsoft Office PowerPoint</Application>
  <PresentationFormat>Widescreen</PresentationFormat>
  <Paragraphs>160</Paragraphs>
  <Slides>15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STZhongsong</vt:lpstr>
      <vt:lpstr>Arial</vt:lpstr>
      <vt:lpstr>Calibri</vt:lpstr>
      <vt:lpstr>Calibri Light</vt:lpstr>
      <vt:lpstr>Roboto</vt:lpstr>
      <vt:lpstr>Times</vt:lpstr>
      <vt:lpstr>Times New Roman</vt:lpstr>
      <vt:lpstr>Office Theme</vt:lpstr>
      <vt:lpstr>Slide</vt:lpstr>
      <vt:lpstr>Sanford Lab,  Sept 15, 2021. </vt:lpstr>
      <vt:lpstr>PowerPoint Presentation</vt:lpstr>
      <vt:lpstr>       The Field is the Laboratory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Sanford Lab,  Sept 15, 2021. </dc:title>
  <dc:creator>Charles Fairhurst</dc:creator>
  <cp:lastModifiedBy>Charles Fairhurst</cp:lastModifiedBy>
  <cp:revision>13</cp:revision>
  <dcterms:created xsi:type="dcterms:W3CDTF">2021-09-14T21:20:12Z</dcterms:created>
  <dcterms:modified xsi:type="dcterms:W3CDTF">2021-09-15T14:39:49Z</dcterms:modified>
</cp:coreProperties>
</file>