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64" r:id="rId3"/>
    <p:sldId id="273" r:id="rId4"/>
    <p:sldId id="539" r:id="rId5"/>
    <p:sldId id="275" r:id="rId6"/>
    <p:sldId id="541" r:id="rId7"/>
    <p:sldId id="542" r:id="rId8"/>
    <p:sldId id="536" r:id="rId9"/>
    <p:sldId id="538" r:id="rId10"/>
    <p:sldId id="543" r:id="rId11"/>
    <p:sldId id="544" r:id="rId12"/>
    <p:sldId id="54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A7E5"/>
    <a:srgbClr val="3C3C3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0088" autoAdjust="0"/>
  </p:normalViewPr>
  <p:slideViewPr>
    <p:cSldViewPr snapToGrid="0">
      <p:cViewPr varScale="1">
        <p:scale>
          <a:sx n="93" d="100"/>
          <a:sy n="93" d="100"/>
        </p:scale>
        <p:origin x="1952"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07443-422F-4C30-B24F-D783A36BD207}" type="datetimeFigureOut">
              <a:rPr lang="en-US" smtClean="0"/>
              <a:t>9/14/21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023FA-C800-4BBD-BFAA-D1E34F480857}" type="slidenum">
              <a:rPr lang="en-US" smtClean="0"/>
              <a:t>‹#›</a:t>
            </a:fld>
            <a:endParaRPr lang="en-US"/>
          </a:p>
        </p:txBody>
      </p:sp>
    </p:spTree>
    <p:extLst>
      <p:ext uri="{BB962C8B-B14F-4D97-AF65-F5344CB8AC3E}">
        <p14:creationId xmlns:p14="http://schemas.microsoft.com/office/powerpoint/2010/main" val="333242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Pleasure to be here this morning…in this underground </a:t>
            </a:r>
            <a:r>
              <a:rPr lang="en-US" dirty="0" err="1"/>
              <a:t>scinalthough</a:t>
            </a:r>
            <a:r>
              <a:rPr lang="en-US" dirty="0"/>
              <a:t> in Armenia it is already evening…I am in Armenia….and my colleague Michael </a:t>
            </a:r>
            <a:r>
              <a:rPr lang="en-US" dirty="0" err="1"/>
              <a:t>Wiescher</a:t>
            </a:r>
            <a:r>
              <a:rPr lang="en-US" dirty="0"/>
              <a:t> is at the University of Notre Dame in South Bend, IN…</a:t>
            </a:r>
          </a:p>
          <a:p>
            <a:endParaRPr lang="en-US" dirty="0"/>
          </a:p>
          <a:p>
            <a:r>
              <a:rPr lang="en-US" dirty="0"/>
              <a:t>We are both experimental nuclear astrophysicists…working on different ends of creation/birth of stars and death of stars….</a:t>
            </a:r>
          </a:p>
          <a:p>
            <a:r>
              <a:rPr lang="en-US" dirty="0"/>
              <a:t>We have split our presentations accordingly….</a:t>
            </a:r>
          </a:p>
          <a:p>
            <a:endParaRPr lang="en-US" dirty="0"/>
          </a:p>
          <a:p>
            <a:r>
              <a:rPr lang="en-US" dirty="0"/>
              <a:t>I am in Armenia on a Fulbright to bring tools of experimental nuclear physics to the launch of nuclear medicine in Armenia….</a:t>
            </a:r>
          </a:p>
          <a:p>
            <a:endParaRPr lang="en-US" dirty="0"/>
          </a:p>
        </p:txBody>
      </p:sp>
      <p:sp>
        <p:nvSpPr>
          <p:cNvPr id="4" name="Slide Number Placeholder 3"/>
          <p:cNvSpPr>
            <a:spLocks noGrp="1"/>
          </p:cNvSpPr>
          <p:nvPr>
            <p:ph type="sldNum" sz="quarter" idx="5"/>
          </p:nvPr>
        </p:nvSpPr>
        <p:spPr/>
        <p:txBody>
          <a:bodyPr/>
          <a:lstStyle/>
          <a:p>
            <a:fld id="{841023FA-C800-4BBD-BFAA-D1E34F480857}" type="slidenum">
              <a:rPr lang="en-US" smtClean="0"/>
              <a:t>1</a:t>
            </a:fld>
            <a:endParaRPr lang="en-US"/>
          </a:p>
        </p:txBody>
      </p:sp>
    </p:spTree>
    <p:extLst>
      <p:ext uri="{BB962C8B-B14F-4D97-AF65-F5344CB8AC3E}">
        <p14:creationId xmlns:p14="http://schemas.microsoft.com/office/powerpoint/2010/main" val="1733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023FA-C800-4BBD-BFAA-D1E34F480857}" type="slidenum">
              <a:rPr lang="en-US" smtClean="0"/>
              <a:t>12</a:t>
            </a:fld>
            <a:endParaRPr lang="en-US"/>
          </a:p>
        </p:txBody>
      </p:sp>
    </p:spTree>
    <p:extLst>
      <p:ext uri="{BB962C8B-B14F-4D97-AF65-F5344CB8AC3E}">
        <p14:creationId xmlns:p14="http://schemas.microsoft.com/office/powerpoint/2010/main" val="334692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by Laura </a:t>
            </a:r>
            <a:r>
              <a:rPr lang="en-US" dirty="0" err="1"/>
              <a:t>Baudis</a:t>
            </a:r>
            <a:r>
              <a:rPr lang="en-US" dirty="0"/>
              <a:t> and others…the energy distribution of the cosmos….leaves us less than 5%  of the visible universe to solve the </a:t>
            </a:r>
          </a:p>
          <a:p>
            <a:r>
              <a:rPr lang="en-US" dirty="0"/>
              <a:t>the overarching astrophysical  questions…..</a:t>
            </a:r>
          </a:p>
        </p:txBody>
      </p:sp>
      <p:sp>
        <p:nvSpPr>
          <p:cNvPr id="4" name="Slide Number Placeholder 3"/>
          <p:cNvSpPr>
            <a:spLocks noGrp="1"/>
          </p:cNvSpPr>
          <p:nvPr>
            <p:ph type="sldNum" sz="quarter" idx="5"/>
          </p:nvPr>
        </p:nvSpPr>
        <p:spPr/>
        <p:txBody>
          <a:bodyPr/>
          <a:lstStyle/>
          <a:p>
            <a:fld id="{841023FA-C800-4BBD-BFAA-D1E34F480857}" type="slidenum">
              <a:rPr lang="en-US" smtClean="0"/>
              <a:t>2</a:t>
            </a:fld>
            <a:endParaRPr lang="en-US"/>
          </a:p>
        </p:txBody>
      </p:sp>
    </p:spTree>
    <p:extLst>
      <p:ext uri="{BB962C8B-B14F-4D97-AF65-F5344CB8AC3E}">
        <p14:creationId xmlns:p14="http://schemas.microsoft.com/office/powerpoint/2010/main" val="154919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appreciated the talks of Derek and Hunter to start explaining what is an earthquake…</a:t>
            </a:r>
          </a:p>
          <a:p>
            <a:r>
              <a:rPr lang="en-US" dirty="0"/>
              <a:t>Nuclear astrophysics ….is the engine of the universe…it operates in the broad spectra of cosmic events to yield the chemical elements and the signatures resulting from the chemical elements in the universe.</a:t>
            </a:r>
          </a:p>
        </p:txBody>
      </p:sp>
      <p:sp>
        <p:nvSpPr>
          <p:cNvPr id="4" name="Slide Number Placeholder 3"/>
          <p:cNvSpPr>
            <a:spLocks noGrp="1"/>
          </p:cNvSpPr>
          <p:nvPr>
            <p:ph type="sldNum" sz="quarter" idx="5"/>
          </p:nvPr>
        </p:nvSpPr>
        <p:spPr/>
        <p:txBody>
          <a:bodyPr/>
          <a:lstStyle/>
          <a:p>
            <a:fld id="{841023FA-C800-4BBD-BFAA-D1E34F480857}" type="slidenum">
              <a:rPr lang="en-US" smtClean="0"/>
              <a:t>3</a:t>
            </a:fld>
            <a:endParaRPr lang="en-US"/>
          </a:p>
        </p:txBody>
      </p:sp>
    </p:spTree>
    <p:extLst>
      <p:ext uri="{BB962C8B-B14F-4D97-AF65-F5344CB8AC3E}">
        <p14:creationId xmlns:p14="http://schemas.microsoft.com/office/powerpoint/2010/main" val="382201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round table discussion is specifically about the </a:t>
            </a:r>
            <a:r>
              <a:rPr lang="en-US" b="1" dirty="0"/>
              <a:t>future of nuclear astrophysics underground at SURF….</a:t>
            </a:r>
          </a:p>
          <a:p>
            <a:endParaRPr lang="en-US" dirty="0"/>
          </a:p>
          <a:p>
            <a:r>
              <a:rPr lang="en-US" dirty="0"/>
              <a:t>This picture is the accelerator hall where our 1 MV accelerator named CASPAR was located and the results of the first experiments are already at hand….</a:t>
            </a:r>
          </a:p>
        </p:txBody>
      </p:sp>
      <p:sp>
        <p:nvSpPr>
          <p:cNvPr id="4" name="Slide Number Placeholder 3"/>
          <p:cNvSpPr>
            <a:spLocks noGrp="1"/>
          </p:cNvSpPr>
          <p:nvPr>
            <p:ph type="sldNum" sz="quarter" idx="5"/>
          </p:nvPr>
        </p:nvSpPr>
        <p:spPr/>
        <p:txBody>
          <a:bodyPr/>
          <a:lstStyle/>
          <a:p>
            <a:fld id="{841023FA-C800-4BBD-BFAA-D1E34F480857}" type="slidenum">
              <a:rPr lang="en-US" smtClean="0"/>
              <a:t>4</a:t>
            </a:fld>
            <a:endParaRPr lang="en-US"/>
          </a:p>
        </p:txBody>
      </p:sp>
    </p:spTree>
    <p:extLst>
      <p:ext uri="{BB962C8B-B14F-4D97-AF65-F5344CB8AC3E}">
        <p14:creationId xmlns:p14="http://schemas.microsoft.com/office/powerpoint/2010/main" val="78722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localizing our focus…..on underground nuclear astrophysics… the science questions?</a:t>
            </a:r>
          </a:p>
        </p:txBody>
      </p:sp>
      <p:sp>
        <p:nvSpPr>
          <p:cNvPr id="4" name="Slide Number Placeholder 3"/>
          <p:cNvSpPr>
            <a:spLocks noGrp="1"/>
          </p:cNvSpPr>
          <p:nvPr>
            <p:ph type="sldNum" sz="quarter" idx="5"/>
          </p:nvPr>
        </p:nvSpPr>
        <p:spPr/>
        <p:txBody>
          <a:bodyPr/>
          <a:lstStyle/>
          <a:p>
            <a:fld id="{841023FA-C800-4BBD-BFAA-D1E34F480857}" type="slidenum">
              <a:rPr lang="en-US" smtClean="0"/>
              <a:t>5</a:t>
            </a:fld>
            <a:endParaRPr lang="en-US"/>
          </a:p>
        </p:txBody>
      </p:sp>
    </p:spTree>
    <p:extLst>
      <p:ext uri="{BB962C8B-B14F-4D97-AF65-F5344CB8AC3E}">
        <p14:creationId xmlns:p14="http://schemas.microsoft.com/office/powerpoint/2010/main" val="262079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Nuclear astrophysics side of concern is the source of the neutrons….</a:t>
            </a:r>
          </a:p>
        </p:txBody>
      </p:sp>
      <p:sp>
        <p:nvSpPr>
          <p:cNvPr id="4" name="Slide Number Placeholder 3"/>
          <p:cNvSpPr>
            <a:spLocks noGrp="1"/>
          </p:cNvSpPr>
          <p:nvPr>
            <p:ph type="sldNum" sz="quarter" idx="5"/>
          </p:nvPr>
        </p:nvSpPr>
        <p:spPr/>
        <p:txBody>
          <a:bodyPr/>
          <a:lstStyle/>
          <a:p>
            <a:fld id="{841023FA-C800-4BBD-BFAA-D1E34F480857}" type="slidenum">
              <a:rPr lang="en-US" smtClean="0"/>
              <a:t>7</a:t>
            </a:fld>
            <a:endParaRPr lang="en-US"/>
          </a:p>
        </p:txBody>
      </p:sp>
    </p:spTree>
    <p:extLst>
      <p:ext uri="{BB962C8B-B14F-4D97-AF65-F5344CB8AC3E}">
        <p14:creationId xmlns:p14="http://schemas.microsoft.com/office/powerpoint/2010/main" val="13174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Luminosity of neutrinos as a function of time for some supernova models…is shown here….from Frank </a:t>
            </a:r>
            <a:r>
              <a:rPr lang="en-US" dirty="0" err="1"/>
              <a:t>Timmes</a:t>
            </a:r>
            <a:r>
              <a:rPr lang="en-US" dirty="0"/>
              <a:t>…</a:t>
            </a:r>
          </a:p>
        </p:txBody>
      </p:sp>
      <p:sp>
        <p:nvSpPr>
          <p:cNvPr id="4" name="Slide Number Placeholder 3"/>
          <p:cNvSpPr>
            <a:spLocks noGrp="1"/>
          </p:cNvSpPr>
          <p:nvPr>
            <p:ph type="sldNum" sz="quarter" idx="5"/>
          </p:nvPr>
        </p:nvSpPr>
        <p:spPr/>
        <p:txBody>
          <a:bodyPr/>
          <a:lstStyle/>
          <a:p>
            <a:fld id="{841023FA-C800-4BBD-BFAA-D1E34F480857}" type="slidenum">
              <a:rPr lang="en-US" smtClean="0"/>
              <a:t>8</a:t>
            </a:fld>
            <a:endParaRPr lang="en-US"/>
          </a:p>
        </p:txBody>
      </p:sp>
    </p:spTree>
    <p:extLst>
      <p:ext uri="{BB962C8B-B14F-4D97-AF65-F5344CB8AC3E}">
        <p14:creationId xmlns:p14="http://schemas.microsoft.com/office/powerpoint/2010/main" val="283528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Josh mentioned yesterday…when we have advance notice of an impending supernova….a day or 10 </a:t>
            </a:r>
            <a:r>
              <a:rPr lang="en-US" dirty="0" err="1"/>
              <a:t>hrs</a:t>
            </a:r>
            <a:r>
              <a:rPr lang="en-US" dirty="0"/>
              <a:t> ahead </a:t>
            </a:r>
          </a:p>
        </p:txBody>
      </p:sp>
      <p:sp>
        <p:nvSpPr>
          <p:cNvPr id="4" name="Slide Number Placeholder 3"/>
          <p:cNvSpPr>
            <a:spLocks noGrp="1"/>
          </p:cNvSpPr>
          <p:nvPr>
            <p:ph type="sldNum" sz="quarter" idx="5"/>
          </p:nvPr>
        </p:nvSpPr>
        <p:spPr/>
        <p:txBody>
          <a:bodyPr/>
          <a:lstStyle/>
          <a:p>
            <a:fld id="{841023FA-C800-4BBD-BFAA-D1E34F480857}" type="slidenum">
              <a:rPr lang="en-US" smtClean="0"/>
              <a:t>9</a:t>
            </a:fld>
            <a:endParaRPr lang="en-US"/>
          </a:p>
        </p:txBody>
      </p:sp>
    </p:spTree>
    <p:extLst>
      <p:ext uri="{BB962C8B-B14F-4D97-AF65-F5344CB8AC3E}">
        <p14:creationId xmlns:p14="http://schemas.microsoft.com/office/powerpoint/2010/main" val="388966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023FA-C800-4BBD-BFAA-D1E34F480857}" type="slidenum">
              <a:rPr lang="en-US" smtClean="0"/>
              <a:t>11</a:t>
            </a:fld>
            <a:endParaRPr lang="en-US"/>
          </a:p>
        </p:txBody>
      </p:sp>
    </p:spTree>
    <p:extLst>
      <p:ext uri="{BB962C8B-B14F-4D97-AF65-F5344CB8AC3E}">
        <p14:creationId xmlns:p14="http://schemas.microsoft.com/office/powerpoint/2010/main" val="42360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348BF-D79F-488A-8554-5F9542CFC85C}"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183090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348BF-D79F-488A-8554-5F9542CFC85C}"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108956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348BF-D79F-488A-8554-5F9542CFC85C}"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348795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348BF-D79F-488A-8554-5F9542CFC85C}"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350487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7348BF-D79F-488A-8554-5F9542CFC85C}"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135026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7348BF-D79F-488A-8554-5F9542CFC85C}"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1844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7348BF-D79F-488A-8554-5F9542CFC85C}" type="datetimeFigureOut">
              <a:rPr lang="en-US" smtClean="0"/>
              <a:t>9/14/21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254573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7348BF-D79F-488A-8554-5F9542CFC85C}" type="datetimeFigureOut">
              <a:rPr lang="en-US" smtClean="0"/>
              <a:t>9/14/21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275848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348BF-D79F-488A-8554-5F9542CFC85C}" type="datetimeFigureOut">
              <a:rPr lang="en-US" smtClean="0"/>
              <a:t>9/14/21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144002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348BF-D79F-488A-8554-5F9542CFC85C}"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231668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348BF-D79F-488A-8554-5F9542CFC85C}"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D31D9-0F6B-4474-A2B5-02851103A0DA}" type="slidenum">
              <a:rPr lang="en-US" smtClean="0"/>
              <a:t>‹#›</a:t>
            </a:fld>
            <a:endParaRPr lang="en-US"/>
          </a:p>
        </p:txBody>
      </p:sp>
    </p:spTree>
    <p:extLst>
      <p:ext uri="{BB962C8B-B14F-4D97-AF65-F5344CB8AC3E}">
        <p14:creationId xmlns:p14="http://schemas.microsoft.com/office/powerpoint/2010/main" val="37279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348BF-D79F-488A-8554-5F9542CFC85C}" type="datetimeFigureOut">
              <a:rPr lang="en-US" smtClean="0"/>
              <a:t>9/14/21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D31D9-0F6B-4474-A2B5-02851103A0DA}" type="slidenum">
              <a:rPr lang="en-US" smtClean="0"/>
              <a:t>‹#›</a:t>
            </a:fld>
            <a:endParaRPr lang="en-US"/>
          </a:p>
        </p:txBody>
      </p:sp>
    </p:spTree>
    <p:extLst>
      <p:ext uri="{BB962C8B-B14F-4D97-AF65-F5344CB8AC3E}">
        <p14:creationId xmlns:p14="http://schemas.microsoft.com/office/powerpoint/2010/main" val="1962363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FE47-9CA5-8F45-987F-1F28FEBB4C08}"/>
              </a:ext>
            </a:extLst>
          </p:cNvPr>
          <p:cNvSpPr>
            <a:spLocks noGrp="1"/>
          </p:cNvSpPr>
          <p:nvPr>
            <p:ph type="ctrTitle"/>
          </p:nvPr>
        </p:nvSpPr>
        <p:spPr>
          <a:xfrm>
            <a:off x="685800" y="207716"/>
            <a:ext cx="7772400" cy="2387600"/>
          </a:xfrm>
        </p:spPr>
        <p:txBody>
          <a:bodyPr/>
          <a:lstStyle/>
          <a:p>
            <a:r>
              <a:rPr lang="en-US" dirty="0"/>
              <a:t>Nuclear Astrophysics</a:t>
            </a:r>
            <a:br>
              <a:rPr lang="en-US" dirty="0"/>
            </a:br>
            <a:r>
              <a:rPr lang="en-US" dirty="0"/>
              <a:t>and</a:t>
            </a:r>
            <a:br>
              <a:rPr lang="en-US" dirty="0"/>
            </a:br>
            <a:r>
              <a:rPr lang="en-US" dirty="0"/>
              <a:t>Underground Science</a:t>
            </a:r>
          </a:p>
        </p:txBody>
      </p:sp>
      <p:sp>
        <p:nvSpPr>
          <p:cNvPr id="3" name="Subtitle 2">
            <a:extLst>
              <a:ext uri="{FF2B5EF4-FFF2-40B4-BE49-F238E27FC236}">
                <a16:creationId xmlns:a16="http://schemas.microsoft.com/office/drawing/2014/main" id="{9BACABCE-CE4C-AB45-86FA-7E67ED9E2C82}"/>
              </a:ext>
            </a:extLst>
          </p:cNvPr>
          <p:cNvSpPr>
            <a:spLocks noGrp="1"/>
          </p:cNvSpPr>
          <p:nvPr>
            <p:ph type="subTitle" idx="1"/>
          </p:nvPr>
        </p:nvSpPr>
        <p:spPr>
          <a:xfrm>
            <a:off x="1410081" y="3906838"/>
            <a:ext cx="6858000" cy="1655762"/>
          </a:xfrm>
        </p:spPr>
        <p:txBody>
          <a:bodyPr>
            <a:noAutofit/>
          </a:bodyPr>
          <a:lstStyle/>
          <a:p>
            <a:r>
              <a:rPr lang="en-US" sz="3600" dirty="0">
                <a:solidFill>
                  <a:srgbClr val="7030A0"/>
                </a:solidFill>
              </a:rPr>
              <a:t>Ani </a:t>
            </a:r>
            <a:r>
              <a:rPr lang="en-US" sz="3600" dirty="0" err="1">
                <a:solidFill>
                  <a:srgbClr val="7030A0"/>
                </a:solidFill>
              </a:rPr>
              <a:t>Aprahamian</a:t>
            </a:r>
            <a:endParaRPr lang="en-US" sz="3600" dirty="0">
              <a:solidFill>
                <a:srgbClr val="7030A0"/>
              </a:solidFill>
            </a:endParaRPr>
          </a:p>
          <a:p>
            <a:r>
              <a:rPr lang="en-US" sz="2000" dirty="0"/>
              <a:t>University of Notre Dame</a:t>
            </a:r>
          </a:p>
          <a:p>
            <a:r>
              <a:rPr lang="en-US" sz="2000" dirty="0"/>
              <a:t>and </a:t>
            </a:r>
          </a:p>
          <a:p>
            <a:pPr marL="457200" indent="-457200">
              <a:buAutoNum type="alphaUcPeriod"/>
            </a:pPr>
            <a:r>
              <a:rPr lang="en-US" sz="2000" dirty="0" err="1"/>
              <a:t>Alikhanyan</a:t>
            </a:r>
            <a:r>
              <a:rPr lang="en-US" sz="2000" dirty="0"/>
              <a:t> National Science Laboratory of Armenia</a:t>
            </a:r>
          </a:p>
          <a:p>
            <a:r>
              <a:rPr lang="en-US" sz="3600" dirty="0">
                <a:solidFill>
                  <a:srgbClr val="C00000"/>
                </a:solidFill>
              </a:rPr>
              <a:t>Michael </a:t>
            </a:r>
            <a:r>
              <a:rPr lang="en-US" sz="3600" dirty="0" err="1">
                <a:solidFill>
                  <a:srgbClr val="C00000"/>
                </a:solidFill>
              </a:rPr>
              <a:t>Wiescher</a:t>
            </a:r>
            <a:endParaRPr lang="en-US" sz="3600" dirty="0">
              <a:solidFill>
                <a:srgbClr val="C00000"/>
              </a:solidFill>
            </a:endParaRPr>
          </a:p>
          <a:p>
            <a:r>
              <a:rPr lang="en-US" sz="2000" dirty="0"/>
              <a:t>University of Notre Dame</a:t>
            </a:r>
          </a:p>
          <a:p>
            <a:pPr marL="457200" indent="-457200">
              <a:buAutoNum type="alphaUcPeriod"/>
            </a:pPr>
            <a:endParaRPr lang="en-US" sz="2000" dirty="0"/>
          </a:p>
          <a:p>
            <a:endParaRPr lang="en-US" sz="2000" dirty="0"/>
          </a:p>
        </p:txBody>
      </p:sp>
      <p:pic>
        <p:nvPicPr>
          <p:cNvPr id="4" name="Picture 3">
            <a:extLst>
              <a:ext uri="{FF2B5EF4-FFF2-40B4-BE49-F238E27FC236}">
                <a16:creationId xmlns:a16="http://schemas.microsoft.com/office/drawing/2014/main" id="{6AEFBBA8-8D48-884F-8073-701B609DB277}"/>
              </a:ext>
            </a:extLst>
          </p:cNvPr>
          <p:cNvPicPr>
            <a:picLocks noChangeAspect="1"/>
          </p:cNvPicPr>
          <p:nvPr/>
        </p:nvPicPr>
        <p:blipFill>
          <a:blip r:embed="rId3"/>
          <a:stretch>
            <a:fillRect/>
          </a:stretch>
        </p:blipFill>
        <p:spPr>
          <a:xfrm>
            <a:off x="6517152" y="2700338"/>
            <a:ext cx="2672588" cy="2757240"/>
          </a:xfrm>
          <a:prstGeom prst="rect">
            <a:avLst/>
          </a:prstGeom>
          <a:effectLst>
            <a:softEdge rad="190500"/>
          </a:effectLst>
        </p:spPr>
      </p:pic>
      <p:pic>
        <p:nvPicPr>
          <p:cNvPr id="5" name="Picture 4">
            <a:extLst>
              <a:ext uri="{FF2B5EF4-FFF2-40B4-BE49-F238E27FC236}">
                <a16:creationId xmlns:a16="http://schemas.microsoft.com/office/drawing/2014/main" id="{224DCEDF-533E-F742-9681-098D3979CCC0}"/>
              </a:ext>
            </a:extLst>
          </p:cNvPr>
          <p:cNvPicPr>
            <a:picLocks noChangeAspect="1"/>
          </p:cNvPicPr>
          <p:nvPr/>
        </p:nvPicPr>
        <p:blipFill>
          <a:blip r:embed="rId4"/>
          <a:stretch>
            <a:fillRect/>
          </a:stretch>
        </p:blipFill>
        <p:spPr>
          <a:xfrm>
            <a:off x="-109982" y="2700338"/>
            <a:ext cx="3365500" cy="2413000"/>
          </a:xfrm>
          <a:prstGeom prst="rect">
            <a:avLst/>
          </a:prstGeom>
          <a:effectLst>
            <a:softEdge rad="152400"/>
          </a:effectLst>
        </p:spPr>
      </p:pic>
    </p:spTree>
    <p:extLst>
      <p:ext uri="{BB962C8B-B14F-4D97-AF65-F5344CB8AC3E}">
        <p14:creationId xmlns:p14="http://schemas.microsoft.com/office/powerpoint/2010/main" val="383225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CB1A-3549-4615-8C3C-078ABC5D3F9C}"/>
              </a:ext>
            </a:extLst>
          </p:cNvPr>
          <p:cNvSpPr>
            <a:spLocks noGrp="1"/>
          </p:cNvSpPr>
          <p:nvPr>
            <p:ph type="title"/>
          </p:nvPr>
        </p:nvSpPr>
        <p:spPr/>
        <p:txBody>
          <a:bodyPr>
            <a:normAutofit fontScale="90000"/>
          </a:bodyPr>
          <a:lstStyle/>
          <a:p>
            <a:r>
              <a:rPr lang="en-US" dirty="0"/>
              <a:t>Abundances from other neutron induced nucleosynthesis processes</a:t>
            </a:r>
          </a:p>
        </p:txBody>
      </p:sp>
      <p:pic>
        <p:nvPicPr>
          <p:cNvPr id="4" name="Picture 3">
            <a:extLst>
              <a:ext uri="{FF2B5EF4-FFF2-40B4-BE49-F238E27FC236}">
                <a16:creationId xmlns:a16="http://schemas.microsoft.com/office/drawing/2014/main" id="{7FF92FEA-0E49-45B9-A294-A110836441D5}"/>
              </a:ext>
            </a:extLst>
          </p:cNvPr>
          <p:cNvPicPr>
            <a:picLocks noChangeAspect="1"/>
          </p:cNvPicPr>
          <p:nvPr/>
        </p:nvPicPr>
        <p:blipFill rotWithShape="1">
          <a:blip r:embed="rId2">
            <a:extLst>
              <a:ext uri="{28A0092B-C50C-407E-A947-70E740481C1C}">
                <a14:useLocalDpi xmlns:a14="http://schemas.microsoft.com/office/drawing/2010/main" val="0"/>
              </a:ext>
            </a:extLst>
          </a:blip>
          <a:srcRect l="50628" r="3128"/>
          <a:stretch/>
        </p:blipFill>
        <p:spPr>
          <a:xfrm>
            <a:off x="4287492" y="1597998"/>
            <a:ext cx="4836908" cy="3888401"/>
          </a:xfrm>
          <a:prstGeom prst="rect">
            <a:avLst/>
          </a:prstGeom>
        </p:spPr>
      </p:pic>
      <p:pic>
        <p:nvPicPr>
          <p:cNvPr id="6" name="Picture 5">
            <a:extLst>
              <a:ext uri="{FF2B5EF4-FFF2-40B4-BE49-F238E27FC236}">
                <a16:creationId xmlns:a16="http://schemas.microsoft.com/office/drawing/2014/main" id="{58DEE3BD-5FB0-47C7-833E-4AE05CAA4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4" y="1925021"/>
            <a:ext cx="4249408" cy="3653110"/>
          </a:xfrm>
          <a:prstGeom prst="rect">
            <a:avLst/>
          </a:prstGeom>
        </p:spPr>
      </p:pic>
      <p:sp>
        <p:nvSpPr>
          <p:cNvPr id="3" name="TextBox 2"/>
          <p:cNvSpPr txBox="1"/>
          <p:nvPr/>
        </p:nvSpPr>
        <p:spPr>
          <a:xfrm>
            <a:off x="267789" y="5720731"/>
            <a:ext cx="4428308" cy="923330"/>
          </a:xfrm>
          <a:prstGeom prst="rect">
            <a:avLst/>
          </a:prstGeom>
          <a:noFill/>
        </p:spPr>
        <p:txBody>
          <a:bodyPr wrap="square" rtlCol="0">
            <a:spAutoFit/>
          </a:bodyPr>
          <a:lstStyle/>
          <a:p>
            <a:r>
              <a:rPr lang="en-US" dirty="0"/>
              <a:t>The </a:t>
            </a:r>
            <a:r>
              <a:rPr lang="en-US" dirty="0">
                <a:solidFill>
                  <a:srgbClr val="C00000"/>
                </a:solidFill>
              </a:rPr>
              <a:t>s-process </a:t>
            </a:r>
            <a:r>
              <a:rPr lang="en-US" dirty="0"/>
              <a:t>in comparison to the r-process.</a:t>
            </a:r>
          </a:p>
          <a:p>
            <a:r>
              <a:rPr lang="en-US" dirty="0"/>
              <a:t>The scaling depends on the strength of the </a:t>
            </a:r>
          </a:p>
          <a:p>
            <a:r>
              <a:rPr lang="en-US" dirty="0"/>
              <a:t>s-process neutron source</a:t>
            </a:r>
            <a:endParaRPr lang="de-DE" dirty="0"/>
          </a:p>
        </p:txBody>
      </p:sp>
      <p:sp>
        <p:nvSpPr>
          <p:cNvPr id="5" name="TextBox 4"/>
          <p:cNvSpPr txBox="1"/>
          <p:nvPr/>
        </p:nvSpPr>
        <p:spPr>
          <a:xfrm>
            <a:off x="4846320" y="5720731"/>
            <a:ext cx="4219303" cy="646331"/>
          </a:xfrm>
          <a:prstGeom prst="rect">
            <a:avLst/>
          </a:prstGeom>
          <a:noFill/>
        </p:spPr>
        <p:txBody>
          <a:bodyPr wrap="square" rtlCol="0">
            <a:spAutoFit/>
          </a:bodyPr>
          <a:lstStyle/>
          <a:p>
            <a:r>
              <a:rPr lang="en-US" dirty="0"/>
              <a:t>The </a:t>
            </a:r>
            <a:r>
              <a:rPr lang="en-US" dirty="0" err="1">
                <a:solidFill>
                  <a:srgbClr val="C00000"/>
                </a:solidFill>
              </a:rPr>
              <a:t>i</a:t>
            </a:r>
            <a:r>
              <a:rPr lang="en-US" dirty="0">
                <a:solidFill>
                  <a:srgbClr val="C00000"/>
                </a:solidFill>
              </a:rPr>
              <a:t>-process in CEMP stars</a:t>
            </a:r>
            <a:r>
              <a:rPr lang="en-US" dirty="0"/>
              <a:t>, again the scale depends on the strength of neutron source</a:t>
            </a:r>
            <a:endParaRPr lang="de-DE" dirty="0"/>
          </a:p>
        </p:txBody>
      </p:sp>
    </p:spTree>
    <p:extLst>
      <p:ext uri="{BB962C8B-B14F-4D97-AF65-F5344CB8AC3E}">
        <p14:creationId xmlns:p14="http://schemas.microsoft.com/office/powerpoint/2010/main" val="123447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DE486-0BF9-40E1-B1A4-6E681F872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682" y="398681"/>
            <a:ext cx="5223318" cy="2676525"/>
          </a:xfrm>
          <a:prstGeom prst="rect">
            <a:avLst/>
          </a:prstGeom>
        </p:spPr>
      </p:pic>
      <p:sp>
        <p:nvSpPr>
          <p:cNvPr id="2" name="Title 1"/>
          <p:cNvSpPr>
            <a:spLocks noGrp="1"/>
          </p:cNvSpPr>
          <p:nvPr>
            <p:ph type="title"/>
          </p:nvPr>
        </p:nvSpPr>
        <p:spPr>
          <a:xfrm>
            <a:off x="537213" y="97341"/>
            <a:ext cx="6861114" cy="1325563"/>
          </a:xfrm>
          <a:solidFill>
            <a:schemeClr val="bg1"/>
          </a:solidFill>
          <a:effectLst>
            <a:softEdge rad="317500"/>
          </a:effectLst>
        </p:spPr>
        <p:txBody>
          <a:bodyPr/>
          <a:lstStyle/>
          <a:p>
            <a:r>
              <a:rPr lang="en-US" dirty="0">
                <a:solidFill>
                  <a:srgbClr val="C00000"/>
                </a:solidFill>
              </a:rPr>
              <a:t>Neutron Sources?</a:t>
            </a:r>
            <a:br>
              <a:rPr lang="en-US" dirty="0">
                <a:solidFill>
                  <a:srgbClr val="C00000"/>
                </a:solidFill>
              </a:rPr>
            </a:br>
            <a:r>
              <a:rPr lang="en-US" dirty="0">
                <a:solidFill>
                  <a:srgbClr val="C00000"/>
                </a:solidFill>
              </a:rPr>
              <a:t>First stars </a:t>
            </a:r>
            <a:endParaRPr lang="de-DE" dirty="0">
              <a:solidFill>
                <a:srgbClr val="C00000"/>
              </a:solidFill>
            </a:endParaRPr>
          </a:p>
        </p:txBody>
      </p:sp>
      <p:pic>
        <p:nvPicPr>
          <p:cNvPr id="4" name="Picture 3">
            <a:extLst>
              <a:ext uri="{FF2B5EF4-FFF2-40B4-BE49-F238E27FC236}">
                <a16:creationId xmlns:a16="http://schemas.microsoft.com/office/drawing/2014/main" id="{09E57D85-B095-426B-B54F-E31575378E40}"/>
              </a:ext>
            </a:extLst>
          </p:cNvPr>
          <p:cNvPicPr>
            <a:picLocks noChangeAspect="1"/>
          </p:cNvPicPr>
          <p:nvPr/>
        </p:nvPicPr>
        <p:blipFill>
          <a:blip r:embed="rId4"/>
          <a:stretch>
            <a:fillRect/>
          </a:stretch>
        </p:blipFill>
        <p:spPr>
          <a:xfrm>
            <a:off x="86998" y="3075206"/>
            <a:ext cx="5542277" cy="3621500"/>
          </a:xfrm>
          <a:prstGeom prst="rect">
            <a:avLst/>
          </a:prstGeom>
        </p:spPr>
      </p:pic>
      <p:sp>
        <p:nvSpPr>
          <p:cNvPr id="5" name="TextBox 4"/>
          <p:cNvSpPr txBox="1"/>
          <p:nvPr/>
        </p:nvSpPr>
        <p:spPr>
          <a:xfrm>
            <a:off x="589461" y="1371600"/>
            <a:ext cx="3506289" cy="1477328"/>
          </a:xfrm>
          <a:prstGeom prst="rect">
            <a:avLst/>
          </a:prstGeom>
          <a:noFill/>
        </p:spPr>
        <p:txBody>
          <a:bodyPr wrap="square" rtlCol="0">
            <a:spAutoFit/>
          </a:bodyPr>
          <a:lstStyle/>
          <a:p>
            <a:r>
              <a:rPr lang="en-US" dirty="0"/>
              <a:t>Depends on seed material X in stellar environment and reaction rates for </a:t>
            </a:r>
            <a:r>
              <a:rPr lang="en-US" b="1" dirty="0"/>
              <a:t>X(</a:t>
            </a:r>
            <a:r>
              <a:rPr lang="en-US" b="1" dirty="0">
                <a:sym typeface="Symbol" panose="05050102010706020507" pitchFamily="18" charset="2"/>
              </a:rPr>
              <a:t>,n) reactions</a:t>
            </a:r>
            <a:r>
              <a:rPr lang="en-US" dirty="0">
                <a:sym typeface="Symbol" panose="05050102010706020507" pitchFamily="18" charset="2"/>
              </a:rPr>
              <a:t>. The </a:t>
            </a:r>
          </a:p>
          <a:p>
            <a:r>
              <a:rPr lang="en-US" dirty="0">
                <a:sym typeface="Symbol" panose="05050102010706020507" pitchFamily="18" charset="2"/>
              </a:rPr>
              <a:t>goal is to map the reaction cross sections to stellar energies.</a:t>
            </a:r>
            <a:endParaRPr lang="de-DE" dirty="0"/>
          </a:p>
        </p:txBody>
      </p:sp>
      <p:pic>
        <p:nvPicPr>
          <p:cNvPr id="6" name="Picture 5">
            <a:extLst>
              <a:ext uri="{FF2B5EF4-FFF2-40B4-BE49-F238E27FC236}">
                <a16:creationId xmlns:a16="http://schemas.microsoft.com/office/drawing/2014/main" id="{47CA8C53-A61B-4BC6-B035-20CF5039B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700" y="3161211"/>
            <a:ext cx="3177939" cy="3153864"/>
          </a:xfrm>
          <a:prstGeom prst="rect">
            <a:avLst/>
          </a:prstGeom>
        </p:spPr>
      </p:pic>
    </p:spTree>
    <p:extLst>
      <p:ext uri="{BB962C8B-B14F-4D97-AF65-F5344CB8AC3E}">
        <p14:creationId xmlns:p14="http://schemas.microsoft.com/office/powerpoint/2010/main" val="233851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8155-D526-2240-A708-65C4EA41C8A8}"/>
              </a:ext>
            </a:extLst>
          </p:cNvPr>
          <p:cNvSpPr>
            <a:spLocks noGrp="1"/>
          </p:cNvSpPr>
          <p:nvPr>
            <p:ph type="title"/>
          </p:nvPr>
        </p:nvSpPr>
        <p:spPr/>
        <p:txBody>
          <a:bodyPr/>
          <a:lstStyle/>
          <a:p>
            <a:r>
              <a:rPr lang="en-US" dirty="0">
                <a:solidFill>
                  <a:srgbClr val="C00000"/>
                </a:solidFill>
              </a:rPr>
              <a:t>			Thank you</a:t>
            </a:r>
          </a:p>
        </p:txBody>
      </p:sp>
      <p:sp>
        <p:nvSpPr>
          <p:cNvPr id="3" name="Content Placeholder 2">
            <a:extLst>
              <a:ext uri="{FF2B5EF4-FFF2-40B4-BE49-F238E27FC236}">
                <a16:creationId xmlns:a16="http://schemas.microsoft.com/office/drawing/2014/main" id="{31EF42B0-3E6B-6240-B845-9B4EB8C50D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637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908757B-EC3B-45D3-B524-0C7FBBA57DCF}"/>
              </a:ext>
            </a:extLst>
          </p:cNvPr>
          <p:cNvGrpSpPr/>
          <p:nvPr/>
        </p:nvGrpSpPr>
        <p:grpSpPr>
          <a:xfrm>
            <a:off x="-431442" y="-79564"/>
            <a:ext cx="9849324" cy="7321679"/>
            <a:chOff x="-530350" y="-407976"/>
            <a:chExt cx="9849324" cy="7321679"/>
          </a:xfrm>
        </p:grpSpPr>
        <p:grpSp>
          <p:nvGrpSpPr>
            <p:cNvPr id="14" name="Group 13">
              <a:extLst>
                <a:ext uri="{FF2B5EF4-FFF2-40B4-BE49-F238E27FC236}">
                  <a16:creationId xmlns:a16="http://schemas.microsoft.com/office/drawing/2014/main" id="{04615431-C7F3-40EE-A0E3-594FDD2D527D}"/>
                </a:ext>
              </a:extLst>
            </p:cNvPr>
            <p:cNvGrpSpPr/>
            <p:nvPr/>
          </p:nvGrpSpPr>
          <p:grpSpPr>
            <a:xfrm>
              <a:off x="-363092" y="-407975"/>
              <a:ext cx="9514808" cy="6927964"/>
              <a:chOff x="295824" y="1553036"/>
              <a:chExt cx="8690567" cy="6421573"/>
            </a:xfrm>
          </p:grpSpPr>
          <p:pic>
            <p:nvPicPr>
              <p:cNvPr id="21" name="Picture 20">
                <a:extLst>
                  <a:ext uri="{FF2B5EF4-FFF2-40B4-BE49-F238E27FC236}">
                    <a16:creationId xmlns:a16="http://schemas.microsoft.com/office/drawing/2014/main" id="{CF207F5D-ED41-4DFF-8D77-0A95E1F45858}"/>
                  </a:ext>
                </a:extLst>
              </p:cNvPr>
              <p:cNvPicPr>
                <a:picLocks noChangeAspect="1"/>
              </p:cNvPicPr>
              <p:nvPr/>
            </p:nvPicPr>
            <p:blipFill rotWithShape="1">
              <a:blip r:embed="rId3"/>
              <a:srcRect l="1354" t="22644" r="1558" b="5324"/>
              <a:stretch/>
            </p:blipFill>
            <p:spPr>
              <a:xfrm>
                <a:off x="295824" y="1617886"/>
                <a:ext cx="8690567" cy="6356723"/>
              </a:xfrm>
              <a:prstGeom prst="rect">
                <a:avLst/>
              </a:prstGeom>
            </p:spPr>
          </p:pic>
          <p:pic>
            <p:nvPicPr>
              <p:cNvPr id="22" name="Picture 21">
                <a:extLst>
                  <a:ext uri="{FF2B5EF4-FFF2-40B4-BE49-F238E27FC236}">
                    <a16:creationId xmlns:a16="http://schemas.microsoft.com/office/drawing/2014/main" id="{74F2917D-1892-49BD-BB66-6B028FF2B3AB}"/>
                  </a:ext>
                </a:extLst>
              </p:cNvPr>
              <p:cNvPicPr>
                <a:picLocks noChangeAspect="1"/>
              </p:cNvPicPr>
              <p:nvPr/>
            </p:nvPicPr>
            <p:blipFill rotWithShape="1">
              <a:blip r:embed="rId3"/>
              <a:srcRect l="1354" t="88545" r="57982" b="5324"/>
              <a:stretch/>
            </p:blipFill>
            <p:spPr>
              <a:xfrm rot="10800000">
                <a:off x="4641108" y="1553036"/>
                <a:ext cx="3826185" cy="846221"/>
              </a:xfrm>
              <a:prstGeom prst="rect">
                <a:avLst/>
              </a:prstGeom>
              <a:effectLst>
                <a:softEdge rad="63500"/>
              </a:effectLst>
            </p:spPr>
          </p:pic>
        </p:grpSp>
        <p:sp>
          <p:nvSpPr>
            <p:cNvPr id="15" name="TextBox 14">
              <a:extLst>
                <a:ext uri="{FF2B5EF4-FFF2-40B4-BE49-F238E27FC236}">
                  <a16:creationId xmlns:a16="http://schemas.microsoft.com/office/drawing/2014/main" id="{6A474614-7BAC-40F7-91E4-96F7118F6F6A}"/>
                </a:ext>
              </a:extLst>
            </p:cNvPr>
            <p:cNvSpPr txBox="1"/>
            <p:nvPr/>
          </p:nvSpPr>
          <p:spPr>
            <a:xfrm>
              <a:off x="1100478" y="2039381"/>
              <a:ext cx="6999673" cy="2062103"/>
            </a:xfrm>
            <a:prstGeom prst="rect">
              <a:avLst/>
            </a:prstGeom>
            <a:solidFill>
              <a:srgbClr val="3C3C3C"/>
            </a:solidFill>
            <a:effectLst>
              <a:softEdge rad="317500"/>
            </a:effectLst>
          </p:spPr>
          <p:txBody>
            <a:bodyPr wrap="none" rtlCol="0">
              <a:spAutoFit/>
            </a:bodyPr>
            <a:lstStyle/>
            <a:p>
              <a:pPr marL="342900" indent="-342900">
                <a:buFont typeface="+mj-lt"/>
                <a:buAutoNum type="arabicPeriod"/>
              </a:pPr>
              <a:r>
                <a:rPr lang="en-US" sz="3200" dirty="0">
                  <a:solidFill>
                    <a:schemeClr val="bg1"/>
                  </a:solidFill>
                </a:rPr>
                <a:t>The fate of baryonic matter</a:t>
              </a:r>
            </a:p>
            <a:p>
              <a:pPr marL="342900" indent="-342900">
                <a:buFont typeface="+mj-lt"/>
                <a:buAutoNum type="arabicPeriod"/>
              </a:pPr>
              <a:r>
                <a:rPr lang="en-US" sz="3200" dirty="0">
                  <a:solidFill>
                    <a:schemeClr val="bg1"/>
                  </a:solidFill>
                </a:rPr>
                <a:t>The origin of biological elements</a:t>
              </a:r>
            </a:p>
            <a:p>
              <a:pPr marL="342900" indent="-342900">
                <a:buFont typeface="+mj-lt"/>
                <a:buAutoNum type="arabicPeriod"/>
              </a:pPr>
              <a:r>
                <a:rPr lang="en-US" sz="3200" dirty="0">
                  <a:solidFill>
                    <a:schemeClr val="bg1"/>
                  </a:solidFill>
                </a:rPr>
                <a:t>The chemical evolution of our universe</a:t>
              </a:r>
            </a:p>
            <a:p>
              <a:pPr marL="342900" indent="-342900">
                <a:buFont typeface="+mj-lt"/>
                <a:buAutoNum type="arabicPeriod"/>
              </a:pPr>
              <a:r>
                <a:rPr lang="en-US" sz="3200" dirty="0">
                  <a:solidFill>
                    <a:schemeClr val="bg1"/>
                  </a:solidFill>
                </a:rPr>
                <a:t>Neutrino origins and signatures</a:t>
              </a:r>
            </a:p>
          </p:txBody>
        </p:sp>
        <p:pic>
          <p:nvPicPr>
            <p:cNvPr id="16" name="Picture 15">
              <a:extLst>
                <a:ext uri="{FF2B5EF4-FFF2-40B4-BE49-F238E27FC236}">
                  <a16:creationId xmlns:a16="http://schemas.microsoft.com/office/drawing/2014/main" id="{CFB4FFEB-D919-475B-872C-5F8199E12CF8}"/>
                </a:ext>
              </a:extLst>
            </p:cNvPr>
            <p:cNvPicPr>
              <a:picLocks noChangeAspect="1"/>
            </p:cNvPicPr>
            <p:nvPr/>
          </p:nvPicPr>
          <p:blipFill rotWithShape="1">
            <a:blip r:embed="rId3"/>
            <a:srcRect l="50688" t="88558" r="2356" b="8145"/>
            <a:stretch/>
          </p:blipFill>
          <p:spPr>
            <a:xfrm>
              <a:off x="3754466" y="6219637"/>
              <a:ext cx="5564508" cy="694066"/>
            </a:xfrm>
            <a:prstGeom prst="rect">
              <a:avLst/>
            </a:prstGeom>
            <a:effectLst>
              <a:softEdge rad="63500"/>
            </a:effectLst>
          </p:spPr>
        </p:pic>
        <p:pic>
          <p:nvPicPr>
            <p:cNvPr id="17" name="Picture 16">
              <a:extLst>
                <a:ext uri="{FF2B5EF4-FFF2-40B4-BE49-F238E27FC236}">
                  <a16:creationId xmlns:a16="http://schemas.microsoft.com/office/drawing/2014/main" id="{C2379B7C-9BF0-4447-8C25-9180D707F140}"/>
                </a:ext>
              </a:extLst>
            </p:cNvPr>
            <p:cNvPicPr>
              <a:picLocks noChangeAspect="1"/>
            </p:cNvPicPr>
            <p:nvPr/>
          </p:nvPicPr>
          <p:blipFill rotWithShape="1">
            <a:blip r:embed="rId3"/>
            <a:srcRect l="1354" t="88545" r="50822" b="8158"/>
            <a:stretch/>
          </p:blipFill>
          <p:spPr>
            <a:xfrm>
              <a:off x="-530350" y="6219637"/>
              <a:ext cx="5356769" cy="694066"/>
            </a:xfrm>
            <a:prstGeom prst="rect">
              <a:avLst/>
            </a:prstGeom>
            <a:effectLst>
              <a:softEdge rad="63500"/>
            </a:effectLst>
          </p:spPr>
        </p:pic>
        <p:sp>
          <p:nvSpPr>
            <p:cNvPr id="18" name="TextBox 17">
              <a:extLst>
                <a:ext uri="{FF2B5EF4-FFF2-40B4-BE49-F238E27FC236}">
                  <a16:creationId xmlns:a16="http://schemas.microsoft.com/office/drawing/2014/main" id="{63EADFD0-449E-4D1A-B404-0170A214F59B}"/>
                </a:ext>
              </a:extLst>
            </p:cNvPr>
            <p:cNvSpPr txBox="1"/>
            <p:nvPr/>
          </p:nvSpPr>
          <p:spPr>
            <a:xfrm>
              <a:off x="3236630" y="6099343"/>
              <a:ext cx="2207656" cy="461665"/>
            </a:xfrm>
            <a:prstGeom prst="rect">
              <a:avLst/>
            </a:prstGeom>
            <a:noFill/>
          </p:spPr>
          <p:txBody>
            <a:bodyPr wrap="none" rtlCol="0">
              <a:spAutoFit/>
            </a:bodyPr>
            <a:lstStyle/>
            <a:p>
              <a:r>
                <a:rPr lang="en-US" sz="24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Baryonic Matter</a:t>
              </a:r>
            </a:p>
          </p:txBody>
        </p:sp>
        <p:pic>
          <p:nvPicPr>
            <p:cNvPr id="19" name="Picture 18">
              <a:extLst>
                <a:ext uri="{FF2B5EF4-FFF2-40B4-BE49-F238E27FC236}">
                  <a16:creationId xmlns:a16="http://schemas.microsoft.com/office/drawing/2014/main" id="{81D6C76D-DC6B-4D08-8F0A-DD147D992C0D}"/>
                </a:ext>
              </a:extLst>
            </p:cNvPr>
            <p:cNvPicPr>
              <a:picLocks noChangeAspect="1"/>
            </p:cNvPicPr>
            <p:nvPr/>
          </p:nvPicPr>
          <p:blipFill rotWithShape="1">
            <a:blip r:embed="rId3"/>
            <a:srcRect l="1354" t="88545" r="57982" b="5324"/>
            <a:stretch/>
          </p:blipFill>
          <p:spPr>
            <a:xfrm rot="10800000" flipH="1">
              <a:off x="439675" y="-407976"/>
              <a:ext cx="4189073" cy="842986"/>
            </a:xfrm>
            <a:prstGeom prst="rect">
              <a:avLst/>
            </a:prstGeom>
            <a:effectLst>
              <a:softEdge rad="63500"/>
            </a:effectLst>
          </p:spPr>
        </p:pic>
        <p:sp>
          <p:nvSpPr>
            <p:cNvPr id="20" name="TextBox 19">
              <a:extLst>
                <a:ext uri="{FF2B5EF4-FFF2-40B4-BE49-F238E27FC236}">
                  <a16:creationId xmlns:a16="http://schemas.microsoft.com/office/drawing/2014/main" id="{AB995F05-F194-43AD-A236-0950C1E8E3A7}"/>
                </a:ext>
              </a:extLst>
            </p:cNvPr>
            <p:cNvSpPr txBox="1"/>
            <p:nvPr/>
          </p:nvSpPr>
          <p:spPr>
            <a:xfrm>
              <a:off x="58810" y="-87306"/>
              <a:ext cx="8788624" cy="830997"/>
            </a:xfrm>
            <a:prstGeom prst="rect">
              <a:avLst/>
            </a:prstGeom>
            <a:noFill/>
          </p:spPr>
          <p:txBody>
            <a:bodyPr wrap="none" rtlCol="0">
              <a:spAutoFit/>
            </a:bodyPr>
            <a:lstStyle/>
            <a:p>
              <a:r>
                <a:rPr lang="en-US" sz="4800" dirty="0">
                  <a:solidFill>
                    <a:srgbClr val="00B0F0"/>
                  </a:solidFill>
                </a:rPr>
                <a:t>Big Overarching Science Questions</a:t>
              </a:r>
            </a:p>
          </p:txBody>
        </p:sp>
      </p:grpSp>
    </p:spTree>
    <p:extLst>
      <p:ext uri="{BB962C8B-B14F-4D97-AF65-F5344CB8AC3E}">
        <p14:creationId xmlns:p14="http://schemas.microsoft.com/office/powerpoint/2010/main" val="280451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780F-4E84-124D-9A1E-61FA29B99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FBA1E9-2F79-C347-8A84-5DB1900D4EE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E4F80E-048D-F74E-B0D1-29F9FFCC9DFE}"/>
              </a:ext>
            </a:extLst>
          </p:cNvPr>
          <p:cNvPicPr>
            <a:picLocks noChangeAspect="1"/>
          </p:cNvPicPr>
          <p:nvPr/>
        </p:nvPicPr>
        <p:blipFill>
          <a:blip r:embed="rId3"/>
          <a:stretch>
            <a:fillRect/>
          </a:stretch>
        </p:blipFill>
        <p:spPr>
          <a:xfrm>
            <a:off x="0" y="1"/>
            <a:ext cx="9230090" cy="6857999"/>
          </a:xfrm>
          <a:prstGeom prst="rect">
            <a:avLst/>
          </a:prstGeom>
        </p:spPr>
      </p:pic>
      <p:sp>
        <p:nvSpPr>
          <p:cNvPr id="5" name="TextBox 4">
            <a:extLst>
              <a:ext uri="{FF2B5EF4-FFF2-40B4-BE49-F238E27FC236}">
                <a16:creationId xmlns:a16="http://schemas.microsoft.com/office/drawing/2014/main" id="{A8B85248-43AB-E641-A452-2469896C1513}"/>
              </a:ext>
            </a:extLst>
          </p:cNvPr>
          <p:cNvSpPr txBox="1"/>
          <p:nvPr/>
        </p:nvSpPr>
        <p:spPr>
          <a:xfrm>
            <a:off x="1377696" y="2340864"/>
            <a:ext cx="6252930" cy="2123658"/>
          </a:xfrm>
          <a:prstGeom prst="rect">
            <a:avLst/>
          </a:prstGeom>
          <a:noFill/>
        </p:spPr>
        <p:txBody>
          <a:bodyPr wrap="none" rtlCol="0">
            <a:spAutoFit/>
          </a:bodyPr>
          <a:lstStyle/>
          <a:p>
            <a:pPr algn="ctr"/>
            <a:r>
              <a:rPr lang="en-US" sz="4400" dirty="0">
                <a:solidFill>
                  <a:srgbClr val="00B0F0"/>
                </a:solidFill>
              </a:rPr>
              <a:t>Nuclear Astrophysics </a:t>
            </a:r>
          </a:p>
          <a:p>
            <a:pPr algn="ctr"/>
            <a:r>
              <a:rPr lang="en-US" sz="4400" dirty="0">
                <a:solidFill>
                  <a:srgbClr val="00B0F0"/>
                </a:solidFill>
              </a:rPr>
              <a:t>is </a:t>
            </a:r>
          </a:p>
          <a:p>
            <a:pPr algn="ctr"/>
            <a:r>
              <a:rPr lang="en-US" sz="4400" dirty="0">
                <a:solidFill>
                  <a:srgbClr val="00B0F0"/>
                </a:solidFill>
              </a:rPr>
              <a:t>the Engine of the Universe</a:t>
            </a:r>
          </a:p>
        </p:txBody>
      </p:sp>
    </p:spTree>
    <p:extLst>
      <p:ext uri="{BB962C8B-B14F-4D97-AF65-F5344CB8AC3E}">
        <p14:creationId xmlns:p14="http://schemas.microsoft.com/office/powerpoint/2010/main" val="233296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866B-57E7-49EA-BD7A-44155149722A}"/>
              </a:ext>
            </a:extLst>
          </p:cNvPr>
          <p:cNvSpPr>
            <a:spLocks noGrp="1"/>
          </p:cNvSpPr>
          <p:nvPr>
            <p:ph type="ctrTitle"/>
          </p:nvPr>
        </p:nvSpPr>
        <p:spPr>
          <a:xfrm>
            <a:off x="1127225" y="619125"/>
            <a:ext cx="6858000" cy="895350"/>
          </a:xfrm>
        </p:spPr>
        <p:txBody>
          <a:bodyPr>
            <a:noAutofit/>
          </a:bodyPr>
          <a:lstStyle/>
          <a:p>
            <a:r>
              <a:rPr lang="en-US" sz="4800" dirty="0">
                <a:solidFill>
                  <a:srgbClr val="C00000"/>
                </a:solidFill>
              </a:rPr>
              <a:t>Nuclear Astrophysics (CASPAR) at SURF</a:t>
            </a:r>
          </a:p>
        </p:txBody>
      </p:sp>
      <p:sp>
        <p:nvSpPr>
          <p:cNvPr id="3" name="Subtitle 2">
            <a:extLst>
              <a:ext uri="{FF2B5EF4-FFF2-40B4-BE49-F238E27FC236}">
                <a16:creationId xmlns:a16="http://schemas.microsoft.com/office/drawing/2014/main" id="{E0C77CE4-B778-487C-8AFC-972234B4F982}"/>
              </a:ext>
            </a:extLst>
          </p:cNvPr>
          <p:cNvSpPr>
            <a:spLocks noGrp="1"/>
          </p:cNvSpPr>
          <p:nvPr>
            <p:ph type="subTitle" idx="1"/>
          </p:nvPr>
        </p:nvSpPr>
        <p:spPr>
          <a:xfrm>
            <a:off x="1285875" y="4429125"/>
            <a:ext cx="6858000" cy="1977628"/>
          </a:xfrm>
        </p:spPr>
        <p:txBody>
          <a:bodyPr>
            <a:normAutofit fontScale="92500" lnSpcReduction="10000"/>
          </a:bodyPr>
          <a:lstStyle/>
          <a:p>
            <a:r>
              <a:rPr lang="en-US" b="1" dirty="0"/>
              <a:t>Vision and goals of underground accelerators I</a:t>
            </a:r>
          </a:p>
          <a:p>
            <a:endParaRPr lang="en-US" dirty="0"/>
          </a:p>
          <a:p>
            <a:r>
              <a:rPr lang="en-US" dirty="0"/>
              <a:t>Ani </a:t>
            </a:r>
            <a:r>
              <a:rPr lang="en-US" dirty="0" err="1"/>
              <a:t>Aprahamian</a:t>
            </a:r>
            <a:endParaRPr lang="en-US" dirty="0"/>
          </a:p>
          <a:p>
            <a:r>
              <a:rPr lang="en-US" dirty="0"/>
              <a:t>University of Notre Dame </a:t>
            </a:r>
          </a:p>
          <a:p>
            <a:r>
              <a:rPr lang="en-US" dirty="0" err="1"/>
              <a:t>Alikanyan</a:t>
            </a:r>
            <a:r>
              <a:rPr lang="en-US" dirty="0"/>
              <a:t> National Laboratory of Armenia (AANL)</a:t>
            </a:r>
          </a:p>
        </p:txBody>
      </p:sp>
      <p:pic>
        <p:nvPicPr>
          <p:cNvPr id="7" name="Picture 6">
            <a:extLst>
              <a:ext uri="{FF2B5EF4-FFF2-40B4-BE49-F238E27FC236}">
                <a16:creationId xmlns:a16="http://schemas.microsoft.com/office/drawing/2014/main" id="{9AC4E56A-C579-4EC8-A946-FEF4ECFB5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473" b="18888"/>
          <a:stretch/>
        </p:blipFill>
        <p:spPr>
          <a:xfrm>
            <a:off x="0" y="1514475"/>
            <a:ext cx="9175550" cy="2778920"/>
          </a:xfrm>
          <a:prstGeom prst="rect">
            <a:avLst/>
          </a:prstGeom>
        </p:spPr>
      </p:pic>
    </p:spTree>
    <p:extLst>
      <p:ext uri="{BB962C8B-B14F-4D97-AF65-F5344CB8AC3E}">
        <p14:creationId xmlns:p14="http://schemas.microsoft.com/office/powerpoint/2010/main" val="311239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CA1FF-1B37-1F48-A073-CB06EDD20842}"/>
              </a:ext>
            </a:extLst>
          </p:cNvPr>
          <p:cNvSpPr>
            <a:spLocks noGrp="1"/>
          </p:cNvSpPr>
          <p:nvPr>
            <p:ph idx="1"/>
          </p:nvPr>
        </p:nvSpPr>
        <p:spPr/>
        <p:txBody>
          <a:bodyPr/>
          <a:lstStyle/>
          <a:p>
            <a:endParaRPr lang="en-US" dirty="0"/>
          </a:p>
        </p:txBody>
      </p:sp>
      <p:sp>
        <p:nvSpPr>
          <p:cNvPr id="4" name="Rectangle 1">
            <a:extLst>
              <a:ext uri="{FF2B5EF4-FFF2-40B4-BE49-F238E27FC236}">
                <a16:creationId xmlns:a16="http://schemas.microsoft.com/office/drawing/2014/main" id="{A8471250-59F3-8449-BA3B-2C6C88C93809}"/>
              </a:ext>
            </a:extLst>
          </p:cNvPr>
          <p:cNvSpPr>
            <a:spLocks noChangeArrowheads="1"/>
          </p:cNvSpPr>
          <p:nvPr/>
        </p:nvSpPr>
        <p:spPr bwMode="auto">
          <a:xfrm>
            <a:off x="0" y="0"/>
            <a:ext cx="438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81B75E63-19B5-6944-847F-3B233315F029}"/>
              </a:ext>
            </a:extLst>
          </p:cNvPr>
          <p:cNvSpPr>
            <a:spLocks noChangeArrowheads="1"/>
          </p:cNvSpPr>
          <p:nvPr/>
        </p:nvSpPr>
        <p:spPr bwMode="auto">
          <a:xfrm>
            <a:off x="0" y="0"/>
            <a:ext cx="6032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122E7358-C74D-7C4D-A18A-2A0F7DCBD803}"/>
              </a:ext>
            </a:extLst>
          </p:cNvPr>
          <p:cNvSpPr>
            <a:spLocks noChangeArrowheads="1"/>
          </p:cNvSpPr>
          <p:nvPr/>
        </p:nvSpPr>
        <p:spPr bwMode="auto">
          <a:xfrm>
            <a:off x="0" y="0"/>
            <a:ext cx="2667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86E8BA5B-A5D6-544D-9C52-9189AEF16E43}"/>
              </a:ext>
            </a:extLst>
          </p:cNvPr>
          <p:cNvSpPr>
            <a:spLocks noChangeArrowheads="1"/>
          </p:cNvSpPr>
          <p:nvPr/>
        </p:nvSpPr>
        <p:spPr bwMode="auto">
          <a:xfrm>
            <a:off x="0" y="0"/>
            <a:ext cx="2667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A2BAA501-251B-554B-A3C8-463B02FD574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3136" tIns="0" rIns="50784"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EA542299-C17E-E44F-A999-ADA161B01D9D}"/>
              </a:ext>
            </a:extLst>
          </p:cNvPr>
          <p:cNvPicPr>
            <a:picLocks noChangeAspect="1"/>
          </p:cNvPicPr>
          <p:nvPr/>
        </p:nvPicPr>
        <p:blipFill>
          <a:blip r:embed="rId3"/>
          <a:stretch>
            <a:fillRect/>
          </a:stretch>
        </p:blipFill>
        <p:spPr>
          <a:xfrm>
            <a:off x="-33020" y="-32004"/>
            <a:ext cx="9241536" cy="6958012"/>
          </a:xfrm>
          <a:prstGeom prst="rect">
            <a:avLst/>
          </a:prstGeom>
        </p:spPr>
      </p:pic>
      <p:sp>
        <p:nvSpPr>
          <p:cNvPr id="79" name="Content Placeholder 2">
            <a:extLst>
              <a:ext uri="{FF2B5EF4-FFF2-40B4-BE49-F238E27FC236}">
                <a16:creationId xmlns:a16="http://schemas.microsoft.com/office/drawing/2014/main" id="{D443B446-490D-374C-8DA2-6687F0F87541}"/>
              </a:ext>
            </a:extLst>
          </p:cNvPr>
          <p:cNvSpPr txBox="1">
            <a:spLocks/>
          </p:cNvSpPr>
          <p:nvPr/>
        </p:nvSpPr>
        <p:spPr>
          <a:xfrm>
            <a:off x="615587" y="1074960"/>
            <a:ext cx="8528413" cy="564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dirty="0">
                <a:solidFill>
                  <a:srgbClr val="FFFF00"/>
                </a:solidFill>
              </a:rPr>
              <a:t>Formation of elements beyond Fe</a:t>
            </a:r>
          </a:p>
          <a:p>
            <a:pPr lvl="1"/>
            <a:r>
              <a:rPr lang="en-US" dirty="0">
                <a:solidFill>
                  <a:schemeClr val="bg1"/>
                </a:solidFill>
              </a:rPr>
              <a:t>Identification and quantification of neutron induced processes: r-, weak r-, n-, </a:t>
            </a:r>
            <a:r>
              <a:rPr lang="en-US" dirty="0" err="1">
                <a:solidFill>
                  <a:schemeClr val="bg1"/>
                </a:solidFill>
              </a:rPr>
              <a:t>i</a:t>
            </a:r>
            <a:r>
              <a:rPr lang="en-US" dirty="0">
                <a:solidFill>
                  <a:schemeClr val="bg1"/>
                </a:solidFill>
              </a:rPr>
              <a:t>-, s- weak s-processes</a:t>
            </a:r>
          </a:p>
          <a:p>
            <a:pPr lvl="1"/>
            <a:r>
              <a:rPr lang="en-US" dirty="0">
                <a:solidFill>
                  <a:schemeClr val="bg1"/>
                </a:solidFill>
              </a:rPr>
              <a:t>The identification of neutron sources for stellar environments</a:t>
            </a:r>
            <a:endParaRPr lang="de-DE" dirty="0">
              <a:solidFill>
                <a:schemeClr val="bg1"/>
              </a:solidFill>
            </a:endParaRPr>
          </a:p>
          <a:p>
            <a:pPr marL="514350" indent="-514350">
              <a:buFont typeface="+mj-lt"/>
              <a:buAutoNum type="arabicPeriod"/>
            </a:pPr>
            <a:r>
              <a:rPr lang="en-US" b="1" dirty="0">
                <a:solidFill>
                  <a:srgbClr val="FFFF00"/>
                </a:solidFill>
              </a:rPr>
              <a:t>Nucleosynthesis in First Stars</a:t>
            </a:r>
          </a:p>
          <a:p>
            <a:pPr lvl="1"/>
            <a:r>
              <a:rPr lang="en-US" dirty="0">
                <a:solidFill>
                  <a:schemeClr val="bg1"/>
                </a:solidFill>
              </a:rPr>
              <a:t>The emergence of biological elements C, O</a:t>
            </a:r>
          </a:p>
          <a:p>
            <a:pPr lvl="1"/>
            <a:r>
              <a:rPr lang="en-US" dirty="0">
                <a:solidFill>
                  <a:schemeClr val="bg1"/>
                </a:solidFill>
              </a:rPr>
              <a:t>Nuclear clusters as stepping stones</a:t>
            </a:r>
          </a:p>
          <a:p>
            <a:pPr marL="514350" indent="-514350">
              <a:buFont typeface="+mj-lt"/>
              <a:buAutoNum type="arabicPeriod"/>
            </a:pPr>
            <a:r>
              <a:rPr lang="en-US" b="1" dirty="0">
                <a:solidFill>
                  <a:srgbClr val="FFFF00"/>
                </a:solidFill>
              </a:rPr>
              <a:t>The Solar Metallicity and the Standard Solar Model</a:t>
            </a:r>
          </a:p>
          <a:p>
            <a:pPr lvl="1"/>
            <a:r>
              <a:rPr lang="en-US" dirty="0">
                <a:solidFill>
                  <a:schemeClr val="bg1"/>
                </a:solidFill>
              </a:rPr>
              <a:t>The origin of the CNO neutrino flux</a:t>
            </a:r>
          </a:p>
          <a:p>
            <a:pPr lvl="1"/>
            <a:r>
              <a:rPr lang="en-US" dirty="0" err="1">
                <a:solidFill>
                  <a:schemeClr val="bg1"/>
                </a:solidFill>
              </a:rPr>
              <a:t>Branchings</a:t>
            </a:r>
            <a:r>
              <a:rPr lang="en-US" dirty="0">
                <a:solidFill>
                  <a:schemeClr val="bg1"/>
                </a:solidFill>
              </a:rPr>
              <a:t> and equilibrium in the CNO cycles</a:t>
            </a:r>
          </a:p>
          <a:p>
            <a:pPr marL="514350" indent="-514350">
              <a:buFont typeface="+mj-lt"/>
              <a:buAutoNum type="arabicPeriod"/>
            </a:pPr>
            <a:r>
              <a:rPr lang="en-US" b="1" dirty="0">
                <a:solidFill>
                  <a:srgbClr val="FFFF00"/>
                </a:solidFill>
              </a:rPr>
              <a:t>He-burning and C/O production for late stellar evolution and the end of stellar life</a:t>
            </a:r>
          </a:p>
          <a:p>
            <a:pPr marL="514350" indent="-514350">
              <a:buFont typeface="+mj-lt"/>
              <a:buAutoNum type="arabicPeriod"/>
            </a:pPr>
            <a:r>
              <a:rPr lang="en-US" b="1" dirty="0">
                <a:solidFill>
                  <a:srgbClr val="FFFF00"/>
                </a:solidFill>
              </a:rPr>
              <a:t>The endpoint of nova nucleosynthesis</a:t>
            </a:r>
          </a:p>
        </p:txBody>
      </p:sp>
      <p:sp>
        <p:nvSpPr>
          <p:cNvPr id="80" name="TextBox 79">
            <a:extLst>
              <a:ext uri="{FF2B5EF4-FFF2-40B4-BE49-F238E27FC236}">
                <a16:creationId xmlns:a16="http://schemas.microsoft.com/office/drawing/2014/main" id="{F1673051-2DF8-4344-918C-E144C6A9F64F}"/>
              </a:ext>
            </a:extLst>
          </p:cNvPr>
          <p:cNvSpPr txBox="1"/>
          <p:nvPr/>
        </p:nvSpPr>
        <p:spPr>
          <a:xfrm>
            <a:off x="2960021" y="0"/>
            <a:ext cx="3604961" cy="830997"/>
          </a:xfrm>
          <a:prstGeom prst="rect">
            <a:avLst/>
          </a:prstGeom>
          <a:noFill/>
        </p:spPr>
        <p:txBody>
          <a:bodyPr wrap="none" rtlCol="0">
            <a:spAutoFit/>
          </a:bodyPr>
          <a:lstStyle/>
          <a:p>
            <a:r>
              <a:rPr lang="en-US" sz="4800" dirty="0">
                <a:solidFill>
                  <a:srgbClr val="FFFF00"/>
                </a:solidFill>
              </a:rPr>
              <a:t>Big Questions</a:t>
            </a:r>
          </a:p>
        </p:txBody>
      </p:sp>
    </p:spTree>
    <p:extLst>
      <p:ext uri="{BB962C8B-B14F-4D97-AF65-F5344CB8AC3E}">
        <p14:creationId xmlns:p14="http://schemas.microsoft.com/office/powerpoint/2010/main" val="269900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778"/>
            <a:ext cx="7886700" cy="1325563"/>
          </a:xfrm>
        </p:spPr>
        <p:txBody>
          <a:bodyPr>
            <a:normAutofit fontScale="90000"/>
          </a:bodyPr>
          <a:lstStyle/>
          <a:p>
            <a:r>
              <a:rPr lang="en-US" dirty="0"/>
              <a:t>The large question over the last decade – the nature of the r-process</a:t>
            </a:r>
            <a:endParaRPr lang="de-DE" dirty="0"/>
          </a:p>
        </p:txBody>
      </p:sp>
      <p:sp>
        <p:nvSpPr>
          <p:cNvPr id="3" name="Content Placeholder 2"/>
          <p:cNvSpPr>
            <a:spLocks noGrp="1"/>
          </p:cNvSpPr>
          <p:nvPr>
            <p:ph idx="1"/>
          </p:nvPr>
        </p:nvSpPr>
        <p:spPr>
          <a:xfrm>
            <a:off x="274319" y="1415161"/>
            <a:ext cx="8510451" cy="720615"/>
          </a:xfrm>
        </p:spPr>
        <p:txBody>
          <a:bodyPr>
            <a:normAutofit/>
          </a:bodyPr>
          <a:lstStyle/>
          <a:p>
            <a:pPr marL="0" indent="0">
              <a:buNone/>
            </a:pPr>
            <a:r>
              <a:rPr lang="en-US" sz="2000" dirty="0">
                <a:solidFill>
                  <a:srgbClr val="0000FF"/>
                </a:solidFill>
              </a:rPr>
              <a:t>Merging neutron stars </a:t>
            </a:r>
            <a:r>
              <a:rPr lang="en-US" sz="2000" dirty="0"/>
              <a:t>versus </a:t>
            </a:r>
            <a:r>
              <a:rPr lang="en-US" sz="2000" dirty="0">
                <a:solidFill>
                  <a:srgbClr val="0000FF"/>
                </a:solidFill>
              </a:rPr>
              <a:t>core collapse supernovae</a:t>
            </a:r>
            <a:r>
              <a:rPr lang="en-US" sz="2000" dirty="0"/>
              <a:t>, gravitational wave detection identified neutron star mergers as source of the very heavy elements!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786" t="10285"/>
          <a:stretch/>
        </p:blipFill>
        <p:spPr>
          <a:xfrm>
            <a:off x="4727460" y="2203788"/>
            <a:ext cx="3176861" cy="43434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64" r="50095" b="222"/>
          <a:stretch/>
        </p:blipFill>
        <p:spPr>
          <a:xfrm>
            <a:off x="524692" y="2135776"/>
            <a:ext cx="3322319" cy="4479425"/>
          </a:xfrm>
          <a:prstGeom prst="rect">
            <a:avLst/>
          </a:prstGeom>
        </p:spPr>
      </p:pic>
      <p:grpSp>
        <p:nvGrpSpPr>
          <p:cNvPr id="8" name="Group 7"/>
          <p:cNvGrpSpPr/>
          <p:nvPr/>
        </p:nvGrpSpPr>
        <p:grpSpPr>
          <a:xfrm>
            <a:off x="524692" y="4558688"/>
            <a:ext cx="7379629" cy="2214404"/>
            <a:chOff x="524692" y="4558688"/>
            <a:chExt cx="7379629" cy="2214404"/>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762" r="51601" b="35047"/>
            <a:stretch/>
          </p:blipFill>
          <p:spPr>
            <a:xfrm>
              <a:off x="524692" y="4558688"/>
              <a:ext cx="3093719" cy="221440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8570" t="18762" b="35047"/>
            <a:stretch/>
          </p:blipFill>
          <p:spPr>
            <a:xfrm>
              <a:off x="4616835" y="4558688"/>
              <a:ext cx="3287486" cy="2214404"/>
            </a:xfrm>
            <a:prstGeom prst="rect">
              <a:avLst/>
            </a:prstGeom>
          </p:spPr>
        </p:pic>
      </p:grpSp>
    </p:spTree>
    <p:extLst>
      <p:ext uri="{BB962C8B-B14F-4D97-AF65-F5344CB8AC3E}">
        <p14:creationId xmlns:p14="http://schemas.microsoft.com/office/powerpoint/2010/main" val="12566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642AF6-FBAD-48F7-8833-C9430842F760}"/>
              </a:ext>
            </a:extLst>
          </p:cNvPr>
          <p:cNvSpPr>
            <a:spLocks noGrp="1"/>
          </p:cNvSpPr>
          <p:nvPr>
            <p:ph type="title"/>
          </p:nvPr>
        </p:nvSpPr>
        <p:spPr>
          <a:xfrm>
            <a:off x="628650" y="55398"/>
            <a:ext cx="7886700" cy="1325563"/>
          </a:xfrm>
        </p:spPr>
        <p:txBody>
          <a:bodyPr/>
          <a:lstStyle/>
          <a:p>
            <a:r>
              <a:rPr lang="en-US" dirty="0"/>
              <a:t>Stellar Neutron Sources?</a:t>
            </a:r>
          </a:p>
        </p:txBody>
      </p:sp>
      <p:sp>
        <p:nvSpPr>
          <p:cNvPr id="9" name="Content Placeholder 2">
            <a:extLst>
              <a:ext uri="{FF2B5EF4-FFF2-40B4-BE49-F238E27FC236}">
                <a16:creationId xmlns:a16="http://schemas.microsoft.com/office/drawing/2014/main" id="{82ABBD18-DB52-4DFE-8A18-E6CEBC7EBC74}"/>
              </a:ext>
            </a:extLst>
          </p:cNvPr>
          <p:cNvSpPr>
            <a:spLocks noGrp="1"/>
          </p:cNvSpPr>
          <p:nvPr>
            <p:ph idx="1"/>
          </p:nvPr>
        </p:nvSpPr>
        <p:spPr>
          <a:xfrm>
            <a:off x="332555" y="1533023"/>
            <a:ext cx="7886700" cy="4959851"/>
          </a:xfrm>
        </p:spPr>
        <p:txBody>
          <a:bodyPr>
            <a:normAutofit fontScale="85000" lnSpcReduction="20000"/>
          </a:bodyPr>
          <a:lstStyle/>
          <a:p>
            <a:pPr marL="0" indent="0">
              <a:spcBef>
                <a:spcPts val="0"/>
              </a:spcBef>
              <a:spcAft>
                <a:spcPts val="1200"/>
              </a:spcAft>
              <a:buNone/>
            </a:pPr>
            <a:r>
              <a:rPr lang="en-US" sz="4100" dirty="0">
                <a:latin typeface="+mj-lt"/>
              </a:rPr>
              <a:t>The chemical evolution of heavy elements requires stellar neutron sources. </a:t>
            </a:r>
          </a:p>
          <a:p>
            <a:pPr marL="0" indent="0">
              <a:spcBef>
                <a:spcPts val="0"/>
              </a:spcBef>
              <a:spcAft>
                <a:spcPts val="1200"/>
              </a:spcAft>
              <a:buNone/>
            </a:pPr>
            <a:endParaRPr lang="en-US" dirty="0">
              <a:latin typeface="+mj-lt"/>
            </a:endParaRPr>
          </a:p>
          <a:p>
            <a:pPr algn="ctr">
              <a:spcBef>
                <a:spcPts val="0"/>
              </a:spcBef>
              <a:spcAft>
                <a:spcPts val="1800"/>
              </a:spcAft>
            </a:pPr>
            <a:r>
              <a:rPr lang="en-US" sz="3300" dirty="0">
                <a:latin typeface="+mj-lt"/>
              </a:rPr>
              <a:t>Merging neutron stars for r-process</a:t>
            </a:r>
          </a:p>
          <a:p>
            <a:pPr algn="ctr">
              <a:spcBef>
                <a:spcPts val="0"/>
              </a:spcBef>
              <a:spcAft>
                <a:spcPts val="1800"/>
              </a:spcAft>
            </a:pPr>
            <a:r>
              <a:rPr lang="en-US" sz="3300" dirty="0">
                <a:solidFill>
                  <a:srgbClr val="0000FF"/>
                </a:solidFill>
                <a:latin typeface="+mj-lt"/>
              </a:rPr>
              <a:t>Supernovae</a:t>
            </a:r>
            <a:r>
              <a:rPr lang="en-US" sz="3300" dirty="0">
                <a:latin typeface="+mj-lt"/>
              </a:rPr>
              <a:t> for weak r-process</a:t>
            </a:r>
          </a:p>
          <a:p>
            <a:pPr algn="ctr">
              <a:spcBef>
                <a:spcPts val="0"/>
              </a:spcBef>
              <a:spcAft>
                <a:spcPts val="1800"/>
              </a:spcAft>
            </a:pPr>
            <a:r>
              <a:rPr lang="en-US" sz="3300" dirty="0">
                <a:solidFill>
                  <a:srgbClr val="0000FF"/>
                </a:solidFill>
                <a:latin typeface="+mj-lt"/>
              </a:rPr>
              <a:t>Supernova shock </a:t>
            </a:r>
            <a:r>
              <a:rPr lang="en-US" sz="3300" dirty="0">
                <a:latin typeface="+mj-lt"/>
              </a:rPr>
              <a:t>for n-process</a:t>
            </a:r>
          </a:p>
          <a:p>
            <a:pPr algn="ctr">
              <a:spcBef>
                <a:spcPts val="0"/>
              </a:spcBef>
              <a:spcAft>
                <a:spcPts val="1800"/>
              </a:spcAft>
            </a:pPr>
            <a:r>
              <a:rPr lang="en-US" sz="3300" dirty="0">
                <a:solidFill>
                  <a:srgbClr val="0000FF"/>
                </a:solidFill>
                <a:latin typeface="+mj-lt"/>
              </a:rPr>
              <a:t>Early stars </a:t>
            </a:r>
            <a:r>
              <a:rPr lang="en-US" sz="3300" dirty="0">
                <a:latin typeface="+mj-lt"/>
              </a:rPr>
              <a:t>for </a:t>
            </a:r>
            <a:r>
              <a:rPr lang="en-US" sz="3300" dirty="0" err="1">
                <a:latin typeface="+mj-lt"/>
              </a:rPr>
              <a:t>i</a:t>
            </a:r>
            <a:r>
              <a:rPr lang="en-US" sz="3300" dirty="0">
                <a:latin typeface="+mj-lt"/>
              </a:rPr>
              <a:t>-process</a:t>
            </a:r>
          </a:p>
          <a:p>
            <a:pPr algn="ctr">
              <a:spcBef>
                <a:spcPts val="0"/>
              </a:spcBef>
              <a:spcAft>
                <a:spcPts val="1800"/>
              </a:spcAft>
            </a:pPr>
            <a:r>
              <a:rPr lang="en-US" sz="3300" dirty="0">
                <a:latin typeface="+mj-lt"/>
              </a:rPr>
              <a:t>AGB stars for s-process</a:t>
            </a:r>
          </a:p>
          <a:p>
            <a:pPr algn="ctr">
              <a:spcBef>
                <a:spcPts val="0"/>
              </a:spcBef>
              <a:spcAft>
                <a:spcPts val="1800"/>
              </a:spcAft>
            </a:pPr>
            <a:r>
              <a:rPr lang="en-US" sz="3300" dirty="0">
                <a:latin typeface="+mj-lt"/>
              </a:rPr>
              <a:t>RGB stars for weak s-process</a:t>
            </a:r>
          </a:p>
          <a:p>
            <a:pPr marL="0" indent="0">
              <a:spcBef>
                <a:spcPts val="0"/>
              </a:spcBef>
              <a:spcAft>
                <a:spcPts val="1200"/>
              </a:spcAft>
              <a:buNone/>
            </a:pPr>
            <a:endParaRPr lang="en-US" dirty="0">
              <a:latin typeface="+mj-lt"/>
            </a:endParaRPr>
          </a:p>
        </p:txBody>
      </p:sp>
      <p:pic>
        <p:nvPicPr>
          <p:cNvPr id="3" name="Picture 2">
            <a:extLst>
              <a:ext uri="{FF2B5EF4-FFF2-40B4-BE49-F238E27FC236}">
                <a16:creationId xmlns:a16="http://schemas.microsoft.com/office/drawing/2014/main" id="{A1DC41D1-ABBD-47E1-94DA-C12D8221F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542" y="1690689"/>
            <a:ext cx="2956458" cy="1579858"/>
          </a:xfrm>
          <a:prstGeom prst="ellipse">
            <a:avLst/>
          </a:prstGeom>
          <a:ln>
            <a:noFill/>
          </a:ln>
          <a:effectLst>
            <a:softEdge rad="112500"/>
          </a:effectLst>
        </p:spPr>
      </p:pic>
      <p:pic>
        <p:nvPicPr>
          <p:cNvPr id="5" name="Picture 4">
            <a:extLst>
              <a:ext uri="{FF2B5EF4-FFF2-40B4-BE49-F238E27FC236}">
                <a16:creationId xmlns:a16="http://schemas.microsoft.com/office/drawing/2014/main" id="{23DE027A-1A9D-4DB2-AF2E-6E0449CCD6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31" r="7992"/>
          <a:stretch/>
        </p:blipFill>
        <p:spPr>
          <a:xfrm>
            <a:off x="-95794" y="2752406"/>
            <a:ext cx="2229394" cy="1579858"/>
          </a:xfrm>
          <a:prstGeom prst="ellipse">
            <a:avLst/>
          </a:prstGeom>
          <a:ln>
            <a:noFill/>
          </a:ln>
          <a:effectLst>
            <a:softEdge rad="112500"/>
          </a:effectLst>
        </p:spPr>
      </p:pic>
      <p:pic>
        <p:nvPicPr>
          <p:cNvPr id="11" name="Picture 10">
            <a:extLst>
              <a:ext uri="{FF2B5EF4-FFF2-40B4-BE49-F238E27FC236}">
                <a16:creationId xmlns:a16="http://schemas.microsoft.com/office/drawing/2014/main" id="{E0EA2895-ADDE-4685-9944-FB4C3C1D05AE}"/>
              </a:ext>
            </a:extLst>
          </p:cNvPr>
          <p:cNvPicPr>
            <a:picLocks noChangeAspect="1"/>
          </p:cNvPicPr>
          <p:nvPr/>
        </p:nvPicPr>
        <p:blipFill rotWithShape="1">
          <a:blip r:embed="rId5"/>
          <a:srcRect l="10389" r="8795"/>
          <a:stretch/>
        </p:blipFill>
        <p:spPr>
          <a:xfrm>
            <a:off x="-157978" y="4158705"/>
            <a:ext cx="2699551" cy="1748741"/>
          </a:xfrm>
          <a:prstGeom prst="ellipse">
            <a:avLst/>
          </a:prstGeom>
          <a:ln>
            <a:noFill/>
          </a:ln>
          <a:effectLst>
            <a:softEdge rad="63500"/>
          </a:effectLst>
        </p:spPr>
      </p:pic>
      <p:pic>
        <p:nvPicPr>
          <p:cNvPr id="13" name="Picture 12">
            <a:extLst>
              <a:ext uri="{FF2B5EF4-FFF2-40B4-BE49-F238E27FC236}">
                <a16:creationId xmlns:a16="http://schemas.microsoft.com/office/drawing/2014/main" id="{5C70B4EC-A2AF-4584-9704-8466DF5301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36" t="-5910"/>
          <a:stretch/>
        </p:blipFill>
        <p:spPr>
          <a:xfrm rot="2861955">
            <a:off x="6468820" y="5018647"/>
            <a:ext cx="1747790" cy="1733068"/>
          </a:xfrm>
          <a:prstGeom prst="ellipse">
            <a:avLst/>
          </a:prstGeom>
          <a:ln>
            <a:noFill/>
          </a:ln>
          <a:effectLst>
            <a:softEdge rad="31750"/>
          </a:effectLst>
        </p:spPr>
      </p:pic>
      <p:pic>
        <p:nvPicPr>
          <p:cNvPr id="10" name="Picture 9">
            <a:extLst>
              <a:ext uri="{FF2B5EF4-FFF2-40B4-BE49-F238E27FC236}">
                <a16:creationId xmlns:a16="http://schemas.microsoft.com/office/drawing/2014/main" id="{9FC57F8B-B46F-47B5-B0DB-ECB54641C6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1833" y="3818006"/>
            <a:ext cx="1967767" cy="1967767"/>
          </a:xfrm>
          <a:prstGeom prst="ellipse">
            <a:avLst/>
          </a:prstGeom>
          <a:ln>
            <a:noFill/>
          </a:ln>
          <a:effectLst>
            <a:softEdge rad="63500"/>
          </a:effectLst>
        </p:spPr>
      </p:pic>
      <p:pic>
        <p:nvPicPr>
          <p:cNvPr id="7" name="Picture 6">
            <a:extLst>
              <a:ext uri="{FF2B5EF4-FFF2-40B4-BE49-F238E27FC236}">
                <a16:creationId xmlns:a16="http://schemas.microsoft.com/office/drawing/2014/main" id="{515BD521-5404-4838-B8E6-4400BE3785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9004" y="2858586"/>
            <a:ext cx="1967767" cy="1967767"/>
          </a:xfrm>
          <a:prstGeom prst="ellipse">
            <a:avLst/>
          </a:prstGeom>
          <a:ln>
            <a:noFill/>
          </a:ln>
          <a:effectLst>
            <a:softEdge rad="63500"/>
          </a:effectLst>
        </p:spPr>
      </p:pic>
    </p:spTree>
    <p:extLst>
      <p:ext uri="{BB962C8B-B14F-4D97-AF65-F5344CB8AC3E}">
        <p14:creationId xmlns:p14="http://schemas.microsoft.com/office/powerpoint/2010/main" val="415870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B21DA-C8B6-7944-97FF-68D6584AFE56}"/>
              </a:ext>
            </a:extLst>
          </p:cNvPr>
          <p:cNvPicPr>
            <a:picLocks noChangeAspect="1"/>
          </p:cNvPicPr>
          <p:nvPr/>
        </p:nvPicPr>
        <p:blipFill>
          <a:blip r:embed="rId3"/>
          <a:stretch>
            <a:fillRect/>
          </a:stretch>
        </p:blipFill>
        <p:spPr>
          <a:xfrm>
            <a:off x="1438656" y="1096496"/>
            <a:ext cx="7679944" cy="5717054"/>
          </a:xfrm>
          <a:prstGeom prst="rect">
            <a:avLst/>
          </a:prstGeom>
        </p:spPr>
      </p:pic>
      <p:pic>
        <p:nvPicPr>
          <p:cNvPr id="5" name="Picture 4">
            <a:extLst>
              <a:ext uri="{FF2B5EF4-FFF2-40B4-BE49-F238E27FC236}">
                <a16:creationId xmlns:a16="http://schemas.microsoft.com/office/drawing/2014/main" id="{E4BFAF73-CD83-244B-B523-1D576E4511AC}"/>
              </a:ext>
            </a:extLst>
          </p:cNvPr>
          <p:cNvPicPr>
            <a:picLocks noChangeAspect="1"/>
          </p:cNvPicPr>
          <p:nvPr/>
        </p:nvPicPr>
        <p:blipFill>
          <a:blip r:embed="rId4"/>
          <a:stretch>
            <a:fillRect/>
          </a:stretch>
        </p:blipFill>
        <p:spPr>
          <a:xfrm>
            <a:off x="139700" y="14330"/>
            <a:ext cx="8978900" cy="1130300"/>
          </a:xfrm>
          <a:prstGeom prst="rect">
            <a:avLst/>
          </a:prstGeom>
        </p:spPr>
      </p:pic>
      <p:sp>
        <p:nvSpPr>
          <p:cNvPr id="2" name="TextBox 1">
            <a:extLst>
              <a:ext uri="{FF2B5EF4-FFF2-40B4-BE49-F238E27FC236}">
                <a16:creationId xmlns:a16="http://schemas.microsoft.com/office/drawing/2014/main" id="{96A1C9F2-9BCA-0549-B569-93C2D13BF042}"/>
              </a:ext>
            </a:extLst>
          </p:cNvPr>
          <p:cNvSpPr txBox="1"/>
          <p:nvPr/>
        </p:nvSpPr>
        <p:spPr>
          <a:xfrm>
            <a:off x="139700" y="1035781"/>
            <a:ext cx="1638397" cy="523220"/>
          </a:xfrm>
          <a:prstGeom prst="rect">
            <a:avLst/>
          </a:prstGeom>
          <a:noFill/>
        </p:spPr>
        <p:txBody>
          <a:bodyPr wrap="none" rtlCol="0">
            <a:spAutoFit/>
          </a:bodyPr>
          <a:lstStyle/>
          <a:p>
            <a:r>
              <a:rPr lang="en-US" sz="2800" dirty="0">
                <a:solidFill>
                  <a:srgbClr val="00A7E5"/>
                </a:solidFill>
              </a:rPr>
              <a:t>F. </a:t>
            </a:r>
            <a:r>
              <a:rPr lang="en-US" sz="2800" dirty="0" err="1">
                <a:solidFill>
                  <a:srgbClr val="00A7E5"/>
                </a:solidFill>
              </a:rPr>
              <a:t>Timmes</a:t>
            </a:r>
            <a:endParaRPr lang="en-US" sz="2800" dirty="0">
              <a:solidFill>
                <a:srgbClr val="00A7E5"/>
              </a:solidFill>
            </a:endParaRPr>
          </a:p>
        </p:txBody>
      </p:sp>
    </p:spTree>
    <p:extLst>
      <p:ext uri="{BB962C8B-B14F-4D97-AF65-F5344CB8AC3E}">
        <p14:creationId xmlns:p14="http://schemas.microsoft.com/office/powerpoint/2010/main" val="398321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5937-E27A-FA4B-916D-3F401DBD80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6C74EA-88B0-994B-9E46-3FEE0C8E2E4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85583B-F888-0E44-A1F9-1438ECD3123C}"/>
              </a:ext>
            </a:extLst>
          </p:cNvPr>
          <p:cNvPicPr>
            <a:picLocks noChangeAspect="1"/>
          </p:cNvPicPr>
          <p:nvPr/>
        </p:nvPicPr>
        <p:blipFill>
          <a:blip r:embed="rId3"/>
          <a:stretch>
            <a:fillRect/>
          </a:stretch>
        </p:blipFill>
        <p:spPr>
          <a:xfrm>
            <a:off x="38100" y="38100"/>
            <a:ext cx="9067800" cy="6781800"/>
          </a:xfrm>
          <a:prstGeom prst="rect">
            <a:avLst/>
          </a:prstGeom>
        </p:spPr>
      </p:pic>
      <p:sp>
        <p:nvSpPr>
          <p:cNvPr id="5" name="TextBox 4">
            <a:extLst>
              <a:ext uri="{FF2B5EF4-FFF2-40B4-BE49-F238E27FC236}">
                <a16:creationId xmlns:a16="http://schemas.microsoft.com/office/drawing/2014/main" id="{487C9480-7A18-CE46-A2F1-1F992BBE2716}"/>
              </a:ext>
            </a:extLst>
          </p:cNvPr>
          <p:cNvSpPr txBox="1"/>
          <p:nvPr/>
        </p:nvSpPr>
        <p:spPr>
          <a:xfrm>
            <a:off x="7054416" y="1153871"/>
            <a:ext cx="1638397" cy="523220"/>
          </a:xfrm>
          <a:prstGeom prst="rect">
            <a:avLst/>
          </a:prstGeom>
          <a:noFill/>
        </p:spPr>
        <p:txBody>
          <a:bodyPr wrap="none" rtlCol="0">
            <a:spAutoFit/>
          </a:bodyPr>
          <a:lstStyle/>
          <a:p>
            <a:r>
              <a:rPr lang="en-US" sz="2800" dirty="0">
                <a:solidFill>
                  <a:srgbClr val="00A7E5"/>
                </a:solidFill>
              </a:rPr>
              <a:t>F. </a:t>
            </a:r>
            <a:r>
              <a:rPr lang="en-US" sz="2800" dirty="0" err="1">
                <a:solidFill>
                  <a:srgbClr val="00A7E5"/>
                </a:solidFill>
              </a:rPr>
              <a:t>Timmes</a:t>
            </a:r>
            <a:endParaRPr lang="en-US" sz="2800" dirty="0">
              <a:solidFill>
                <a:srgbClr val="00A7E5"/>
              </a:solidFill>
            </a:endParaRPr>
          </a:p>
        </p:txBody>
      </p:sp>
    </p:spTree>
    <p:extLst>
      <p:ext uri="{BB962C8B-B14F-4D97-AF65-F5344CB8AC3E}">
        <p14:creationId xmlns:p14="http://schemas.microsoft.com/office/powerpoint/2010/main" val="208688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2377</TotalTime>
  <Words>652</Words>
  <Application>Microsoft Macintosh PowerPoint</Application>
  <PresentationFormat>On-screen Show (4:3)</PresentationFormat>
  <Paragraphs>84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Nuclear Astrophysics and Underground Science</vt:lpstr>
      <vt:lpstr>PowerPoint Presentation</vt:lpstr>
      <vt:lpstr>PowerPoint Presentation</vt:lpstr>
      <vt:lpstr>Nuclear Astrophysics (CASPAR) at SURF</vt:lpstr>
      <vt:lpstr>PowerPoint Presentation</vt:lpstr>
      <vt:lpstr>The large question over the last decade – the nature of the r-process</vt:lpstr>
      <vt:lpstr>Stellar Neutron Sources?</vt:lpstr>
      <vt:lpstr>PowerPoint Presentation</vt:lpstr>
      <vt:lpstr>PowerPoint Presentation</vt:lpstr>
      <vt:lpstr>Abundances from other neutron induced nucleosynthesis processes</vt:lpstr>
      <vt:lpstr>Neutron Sources? First stars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CASPAR at SURF</dc:title>
  <dc:creator>Michael Wiescher</dc:creator>
  <cp:lastModifiedBy>Microsoft Office User</cp:lastModifiedBy>
  <cp:revision>79</cp:revision>
  <dcterms:created xsi:type="dcterms:W3CDTF">2021-09-06T17:00:49Z</dcterms:created>
  <dcterms:modified xsi:type="dcterms:W3CDTF">2021-09-15T14:23:44Z</dcterms:modified>
</cp:coreProperties>
</file>