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545" r:id="rId2"/>
    <p:sldId id="264" r:id="rId3"/>
    <p:sldId id="556" r:id="rId4"/>
    <p:sldId id="557" r:id="rId5"/>
    <p:sldId id="546" r:id="rId6"/>
    <p:sldId id="547" r:id="rId7"/>
    <p:sldId id="548" r:id="rId8"/>
    <p:sldId id="549" r:id="rId9"/>
    <p:sldId id="555" r:id="rId10"/>
    <p:sldId id="550" r:id="rId11"/>
    <p:sldId id="551" r:id="rId12"/>
    <p:sldId id="552" r:id="rId13"/>
    <p:sldId id="55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C3C3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0868" autoAdjust="0"/>
  </p:normalViewPr>
  <p:slideViewPr>
    <p:cSldViewPr snapToGrid="0">
      <p:cViewPr varScale="1">
        <p:scale>
          <a:sx n="110" d="100"/>
          <a:sy n="110" d="100"/>
        </p:scale>
        <p:origin x="55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D07443-422F-4C30-B24F-D783A36BD207}" type="datetimeFigureOut">
              <a:rPr lang="en-US" smtClean="0"/>
              <a:t>9/15/2021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023FA-C800-4BBD-BFAA-D1E34F480857}" type="slidenum">
              <a:rPr lang="en-US" smtClean="0"/>
              <a:t>‹#›</a:t>
            </a:fld>
            <a:endParaRPr lang="en-US"/>
          </a:p>
        </p:txBody>
      </p:sp>
    </p:spTree>
    <p:extLst>
      <p:ext uri="{BB962C8B-B14F-4D97-AF65-F5344CB8AC3E}">
        <p14:creationId xmlns:p14="http://schemas.microsoft.com/office/powerpoint/2010/main" val="3332423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1023FA-C800-4BBD-BFAA-D1E34F480857}" type="slidenum">
              <a:rPr lang="en-US" smtClean="0"/>
              <a:t>5</a:t>
            </a:fld>
            <a:endParaRPr lang="en-US"/>
          </a:p>
        </p:txBody>
      </p:sp>
    </p:spTree>
    <p:extLst>
      <p:ext uri="{BB962C8B-B14F-4D97-AF65-F5344CB8AC3E}">
        <p14:creationId xmlns:p14="http://schemas.microsoft.com/office/powerpoint/2010/main" val="1845924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348BF-D79F-488A-8554-5F9542CFC85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183090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348BF-D79F-488A-8554-5F9542CFC85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108956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348BF-D79F-488A-8554-5F9542CFC85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348795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348BF-D79F-488A-8554-5F9542CFC85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350487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7348BF-D79F-488A-8554-5F9542CFC85C}" type="datetimeFigureOut">
              <a:rPr lang="en-US" smtClean="0"/>
              <a:t>9/15/2021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135026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7348BF-D79F-488A-8554-5F9542CFC85C}"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184400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7348BF-D79F-488A-8554-5F9542CFC85C}" type="datetimeFigureOut">
              <a:rPr lang="en-US" smtClean="0"/>
              <a:t>9/15/2021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2545737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7348BF-D79F-488A-8554-5F9542CFC85C}" type="datetimeFigureOut">
              <a:rPr lang="en-US" smtClean="0"/>
              <a:t>9/15/2021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2758482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348BF-D79F-488A-8554-5F9542CFC85C}" type="datetimeFigureOut">
              <a:rPr lang="en-US" smtClean="0"/>
              <a:t>9/15/2021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1440029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348BF-D79F-488A-8554-5F9542CFC85C}"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2316686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348BF-D79F-488A-8554-5F9542CFC85C}" type="datetimeFigureOut">
              <a:rPr lang="en-US" smtClean="0"/>
              <a:t>9/15/2021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FD31D9-0F6B-4474-A2B5-02851103A0DA}" type="slidenum">
              <a:rPr lang="en-US" smtClean="0"/>
              <a:t>‹#›</a:t>
            </a:fld>
            <a:endParaRPr lang="en-US"/>
          </a:p>
        </p:txBody>
      </p:sp>
    </p:spTree>
    <p:extLst>
      <p:ext uri="{BB962C8B-B14F-4D97-AF65-F5344CB8AC3E}">
        <p14:creationId xmlns:p14="http://schemas.microsoft.com/office/powerpoint/2010/main" val="37279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348BF-D79F-488A-8554-5F9542CFC85C}" type="datetimeFigureOut">
              <a:rPr lang="en-US" smtClean="0"/>
              <a:t>9/15/2021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D31D9-0F6B-4474-A2B5-02851103A0DA}" type="slidenum">
              <a:rPr lang="en-US" smtClean="0"/>
              <a:t>‹#›</a:t>
            </a:fld>
            <a:endParaRPr lang="en-US"/>
          </a:p>
        </p:txBody>
      </p:sp>
    </p:spTree>
    <p:extLst>
      <p:ext uri="{BB962C8B-B14F-4D97-AF65-F5344CB8AC3E}">
        <p14:creationId xmlns:p14="http://schemas.microsoft.com/office/powerpoint/2010/main" val="1962363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emf"/><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emf"/><Relationship Id="rId4" Type="http://schemas.openxmlformats.org/officeDocument/2006/relationships/image" Target="../media/image11.jp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jpg"/><Relationship Id="rId2" Type="http://schemas.openxmlformats.org/officeDocument/2006/relationships/notesSlide" Target="../notesSlides/notesSlide1.xml"/><Relationship Id="rId16"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BA866B-57E7-49EA-BD7A-44155149722A}"/>
              </a:ext>
            </a:extLst>
          </p:cNvPr>
          <p:cNvSpPr txBox="1">
            <a:spLocks/>
          </p:cNvSpPr>
          <p:nvPr/>
        </p:nvSpPr>
        <p:spPr>
          <a:xfrm>
            <a:off x="1158775" y="341491"/>
            <a:ext cx="6858000" cy="895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dirty="0"/>
              <a:t>CASPAR at SURF</a:t>
            </a:r>
          </a:p>
        </p:txBody>
      </p:sp>
      <p:sp>
        <p:nvSpPr>
          <p:cNvPr id="5" name="Subtitle 2">
            <a:extLst>
              <a:ext uri="{FF2B5EF4-FFF2-40B4-BE49-F238E27FC236}">
                <a16:creationId xmlns:a16="http://schemas.microsoft.com/office/drawing/2014/main" id="{E0C77CE4-B778-487C-8AFC-972234B4F982}"/>
              </a:ext>
            </a:extLst>
          </p:cNvPr>
          <p:cNvSpPr txBox="1">
            <a:spLocks/>
          </p:cNvSpPr>
          <p:nvPr/>
        </p:nvSpPr>
        <p:spPr>
          <a:xfrm>
            <a:off x="1285875" y="4429125"/>
            <a:ext cx="6858000" cy="197762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mj-lt"/>
              </a:rPr>
              <a:t>Program and goals of underground accelerators II</a:t>
            </a:r>
          </a:p>
          <a:p>
            <a:endParaRPr lang="en-US" dirty="0">
              <a:latin typeface="+mj-lt"/>
            </a:endParaRPr>
          </a:p>
          <a:p>
            <a:pPr marL="0" indent="0" algn="ctr">
              <a:buNone/>
            </a:pPr>
            <a:r>
              <a:rPr lang="en-US" dirty="0">
                <a:latin typeface="+mj-lt"/>
              </a:rPr>
              <a:t>Michael Wiescher</a:t>
            </a:r>
          </a:p>
          <a:p>
            <a:pPr marL="0" indent="0" algn="ctr">
              <a:buNone/>
            </a:pPr>
            <a:r>
              <a:rPr lang="en-US" dirty="0">
                <a:latin typeface="+mj-lt"/>
              </a:rPr>
              <a:t>University of Notre Dame </a:t>
            </a:r>
          </a:p>
          <a:p>
            <a:pPr marL="0" indent="0" algn="ctr">
              <a:buNone/>
            </a:pPr>
            <a:r>
              <a:rPr lang="en-US" dirty="0">
                <a:latin typeface="+mj-lt"/>
              </a:rPr>
              <a:t>Joint Institute for Nuclear Astrophysics (JINA)</a:t>
            </a:r>
          </a:p>
        </p:txBody>
      </p:sp>
      <p:pic>
        <p:nvPicPr>
          <p:cNvPr id="6" name="Picture 5">
            <a:extLst>
              <a:ext uri="{FF2B5EF4-FFF2-40B4-BE49-F238E27FC236}">
                <a16:creationId xmlns:a16="http://schemas.microsoft.com/office/drawing/2014/main" id="{9AC4E56A-C579-4EC8-A946-FEF4ECFB5B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8473" b="18888"/>
          <a:stretch/>
        </p:blipFill>
        <p:spPr>
          <a:xfrm>
            <a:off x="0" y="1514475"/>
            <a:ext cx="9175550" cy="2778920"/>
          </a:xfrm>
          <a:prstGeom prst="rect">
            <a:avLst/>
          </a:prstGeom>
        </p:spPr>
      </p:pic>
      <p:pic>
        <p:nvPicPr>
          <p:cNvPr id="7" name="Picture 6">
            <a:extLst>
              <a:ext uri="{FF2B5EF4-FFF2-40B4-BE49-F238E27FC236}">
                <a16:creationId xmlns:a16="http://schemas.microsoft.com/office/drawing/2014/main" id="{F37C9E63-AB8C-4E0E-9AB4-B515B92BDEE0}"/>
              </a:ext>
            </a:extLst>
          </p:cNvPr>
          <p:cNvPicPr>
            <a:picLocks noChangeAspect="1"/>
          </p:cNvPicPr>
          <p:nvPr/>
        </p:nvPicPr>
        <p:blipFill>
          <a:blip r:embed="rId3"/>
          <a:stretch>
            <a:fillRect/>
          </a:stretch>
        </p:blipFill>
        <p:spPr>
          <a:xfrm>
            <a:off x="7633746" y="4848663"/>
            <a:ext cx="1510254" cy="1558090"/>
          </a:xfrm>
          <a:prstGeom prst="rect">
            <a:avLst/>
          </a:prstGeom>
          <a:effectLst>
            <a:softEdge rad="114300"/>
          </a:effectLst>
        </p:spPr>
      </p:pic>
    </p:spTree>
    <p:extLst>
      <p:ext uri="{BB962C8B-B14F-4D97-AF65-F5344CB8AC3E}">
        <p14:creationId xmlns:p14="http://schemas.microsoft.com/office/powerpoint/2010/main" val="3076063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01939-7989-4830-BE99-795FFC20D1E3}"/>
              </a:ext>
            </a:extLst>
          </p:cNvPr>
          <p:cNvSpPr>
            <a:spLocks noGrp="1"/>
          </p:cNvSpPr>
          <p:nvPr>
            <p:ph type="title"/>
          </p:nvPr>
        </p:nvSpPr>
        <p:spPr>
          <a:xfrm>
            <a:off x="628650" y="377318"/>
            <a:ext cx="7886700" cy="1325563"/>
          </a:xfrm>
        </p:spPr>
        <p:txBody>
          <a:bodyPr>
            <a:normAutofit fontScale="90000"/>
          </a:bodyPr>
          <a:lstStyle/>
          <a:p>
            <a:r>
              <a:rPr lang="en-US" dirty="0">
                <a:solidFill>
                  <a:srgbClr val="C00000"/>
                </a:solidFill>
              </a:rPr>
              <a:t>What are the approaches to address these questions?</a:t>
            </a:r>
            <a:br>
              <a:rPr lang="en-US" dirty="0">
                <a:solidFill>
                  <a:srgbClr val="C00000"/>
                </a:solidFill>
              </a:rPr>
            </a:br>
            <a:endParaRPr lang="en-US" dirty="0">
              <a:solidFill>
                <a:srgbClr val="C00000"/>
              </a:solidFill>
            </a:endParaRPr>
          </a:p>
        </p:txBody>
      </p:sp>
      <p:sp>
        <p:nvSpPr>
          <p:cNvPr id="3" name="Content Placeholder 2">
            <a:extLst>
              <a:ext uri="{FF2B5EF4-FFF2-40B4-BE49-F238E27FC236}">
                <a16:creationId xmlns:a16="http://schemas.microsoft.com/office/drawing/2014/main" id="{FA9A9513-3D91-4EBC-AF48-A300C57BD569}"/>
              </a:ext>
            </a:extLst>
          </p:cNvPr>
          <p:cNvSpPr>
            <a:spLocks noGrp="1"/>
          </p:cNvSpPr>
          <p:nvPr>
            <p:ph idx="1"/>
          </p:nvPr>
        </p:nvSpPr>
        <p:spPr>
          <a:xfrm>
            <a:off x="385205" y="1939131"/>
            <a:ext cx="4806017" cy="4351338"/>
          </a:xfrm>
        </p:spPr>
        <p:txBody>
          <a:bodyPr>
            <a:normAutofit/>
          </a:bodyPr>
          <a:lstStyle/>
          <a:p>
            <a:pPr marL="0" indent="0">
              <a:buNone/>
            </a:pPr>
            <a:r>
              <a:rPr lang="en-US" sz="2400" dirty="0">
                <a:latin typeface="+mj-lt"/>
              </a:rPr>
              <a:t>Operation of a low energy accelerator with high p and </a:t>
            </a:r>
            <a:r>
              <a:rPr lang="en-US" sz="2400" dirty="0">
                <a:latin typeface="+mj-lt"/>
                <a:cs typeface="Calibri" panose="020F0502020204030204" pitchFamily="34" charset="0"/>
              </a:rPr>
              <a:t>ɑ</a:t>
            </a:r>
            <a:r>
              <a:rPr lang="en-US" sz="2400" dirty="0">
                <a:latin typeface="+mj-lt"/>
              </a:rPr>
              <a:t> intensities for extended periods of time to measure low energy cross sections in a CR free environment. New detection systems are being developed to complement the passive CR background shield with active background shielding through coincidence techniques.</a:t>
            </a:r>
          </a:p>
          <a:p>
            <a:pPr marL="0" indent="0">
              <a:buNone/>
            </a:pPr>
            <a:endParaRPr lang="en-US" dirty="0">
              <a:latin typeface="+mj-lt"/>
            </a:endParaRPr>
          </a:p>
        </p:txBody>
      </p:sp>
      <p:pic>
        <p:nvPicPr>
          <p:cNvPr id="4" name="Picture 3">
            <a:extLst>
              <a:ext uri="{FF2B5EF4-FFF2-40B4-BE49-F238E27FC236}">
                <a16:creationId xmlns:a16="http://schemas.microsoft.com/office/drawing/2014/main" id="{4743B09F-6021-4399-9E68-EF1C5FE7D3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83" r="23042"/>
          <a:stretch/>
        </p:blipFill>
        <p:spPr>
          <a:xfrm>
            <a:off x="5310231" y="789877"/>
            <a:ext cx="3509516" cy="3324923"/>
          </a:xfrm>
          <a:prstGeom prst="rect">
            <a:avLst/>
          </a:prstGeom>
        </p:spPr>
      </p:pic>
      <p:grpSp>
        <p:nvGrpSpPr>
          <p:cNvPr id="5" name="Group 4">
            <a:extLst>
              <a:ext uri="{FF2B5EF4-FFF2-40B4-BE49-F238E27FC236}">
                <a16:creationId xmlns:a16="http://schemas.microsoft.com/office/drawing/2014/main" id="{3FF83C72-8E61-423D-B2AC-92B8D1F61250}"/>
              </a:ext>
            </a:extLst>
          </p:cNvPr>
          <p:cNvGrpSpPr/>
          <p:nvPr/>
        </p:nvGrpSpPr>
        <p:grpSpPr>
          <a:xfrm>
            <a:off x="5024638" y="4170041"/>
            <a:ext cx="3892859" cy="2610874"/>
            <a:chOff x="1382763" y="1066800"/>
            <a:chExt cx="7304839" cy="5562600"/>
          </a:xfrm>
          <a:solidFill>
            <a:schemeClr val="bg1"/>
          </a:solidFill>
        </p:grpSpPr>
        <p:grpSp>
          <p:nvGrpSpPr>
            <p:cNvPr id="6" name="Group 5">
              <a:extLst>
                <a:ext uri="{FF2B5EF4-FFF2-40B4-BE49-F238E27FC236}">
                  <a16:creationId xmlns:a16="http://schemas.microsoft.com/office/drawing/2014/main" id="{E10EE8FE-750C-416C-B7E7-3D4C49C223BA}"/>
                </a:ext>
              </a:extLst>
            </p:cNvPr>
            <p:cNvGrpSpPr/>
            <p:nvPr/>
          </p:nvGrpSpPr>
          <p:grpSpPr>
            <a:xfrm>
              <a:off x="1382763" y="1066800"/>
              <a:ext cx="7304839" cy="5562600"/>
              <a:chOff x="1382763" y="1066800"/>
              <a:chExt cx="7304839" cy="5562600"/>
            </a:xfrm>
            <a:grpFill/>
          </p:grpSpPr>
          <p:sp>
            <p:nvSpPr>
              <p:cNvPr id="9" name="Text Box 15">
                <a:extLst>
                  <a:ext uri="{FF2B5EF4-FFF2-40B4-BE49-F238E27FC236}">
                    <a16:creationId xmlns:a16="http://schemas.microsoft.com/office/drawing/2014/main" id="{50F9AF6C-EDA9-44D9-A4EA-F37A52DA0F9B}"/>
                  </a:ext>
                </a:extLst>
              </p:cNvPr>
              <p:cNvSpPr txBox="1">
                <a:spLocks noChangeArrowheads="1"/>
              </p:cNvSpPr>
              <p:nvPr/>
            </p:nvSpPr>
            <p:spPr bwMode="auto">
              <a:xfrm>
                <a:off x="2844630" y="2000209"/>
                <a:ext cx="965369" cy="1836053"/>
              </a:xfrm>
              <a:prstGeom prst="rect">
                <a:avLst/>
              </a:prstGeom>
              <a:grpFill/>
              <a:ln w="9525">
                <a:noFill/>
                <a:miter lim="800000"/>
                <a:headEnd/>
                <a:tailEnd/>
              </a:ln>
            </p:spPr>
            <p:txBody>
              <a:bodyPr wrap="square">
                <a:spAutoFit/>
              </a:bodyPr>
              <a:lstStyle/>
              <a:p>
                <a:pPr eaLnBrk="0" hangingPunct="0">
                  <a:spcBef>
                    <a:spcPct val="50000"/>
                  </a:spcBef>
                </a:pPr>
                <a:r>
                  <a:rPr lang="en-US" sz="1000" dirty="0">
                    <a:solidFill>
                      <a:srgbClr val="FF0F1B"/>
                    </a:solidFill>
                    <a:latin typeface="Trebuchet MS" pitchFamily="34" charset="0"/>
                  </a:rPr>
                  <a:t>CR induced </a:t>
                </a:r>
                <a:r>
                  <a:rPr lang="en-US" sz="1000" dirty="0">
                    <a:solidFill>
                      <a:srgbClr val="FF0F1B"/>
                    </a:solidFill>
                    <a:latin typeface="Trebuchet MS" pitchFamily="34" charset="0"/>
                    <a:sym typeface="Symbol"/>
                  </a:rPr>
                  <a:t> </a:t>
                </a:r>
                <a:r>
                  <a:rPr lang="en-US" sz="1000" dirty="0">
                    <a:solidFill>
                      <a:srgbClr val="FF0F1B"/>
                    </a:solidFill>
                    <a:latin typeface="Trebuchet MS" pitchFamily="34" charset="0"/>
                  </a:rPr>
                  <a:t>spectrum</a:t>
                </a:r>
                <a:endParaRPr lang="en-US" sz="1000" dirty="0">
                  <a:latin typeface="Trebuchet MS" pitchFamily="34" charset="0"/>
                </a:endParaRPr>
              </a:p>
            </p:txBody>
          </p:sp>
          <p:pic>
            <p:nvPicPr>
              <p:cNvPr id="10" name="Picture 20" descr="bck-comparison.jpg">
                <a:extLst>
                  <a:ext uri="{FF2B5EF4-FFF2-40B4-BE49-F238E27FC236}">
                    <a16:creationId xmlns:a16="http://schemas.microsoft.com/office/drawing/2014/main" id="{19140380-DC6A-46FF-8BFA-89E74ED2F418}"/>
                  </a:ext>
                </a:extLst>
              </p:cNvPr>
              <p:cNvPicPr>
                <a:picLocks noChangeAspect="1"/>
              </p:cNvPicPr>
              <p:nvPr/>
            </p:nvPicPr>
            <p:blipFill>
              <a:blip r:embed="rId3" cstate="print"/>
              <a:srcRect b="-113"/>
              <a:stretch>
                <a:fillRect/>
              </a:stretch>
            </p:blipFill>
            <p:spPr bwMode="auto">
              <a:xfrm>
                <a:off x="1383452" y="1066800"/>
                <a:ext cx="3748082" cy="2750343"/>
              </a:xfrm>
              <a:prstGeom prst="rect">
                <a:avLst/>
              </a:prstGeom>
              <a:grpFill/>
              <a:ln w="9525">
                <a:noFill/>
                <a:miter lim="800000"/>
                <a:headEnd/>
                <a:tailEnd/>
              </a:ln>
            </p:spPr>
          </p:pic>
          <p:sp>
            <p:nvSpPr>
              <p:cNvPr id="11" name="Text Box 13">
                <a:extLst>
                  <a:ext uri="{FF2B5EF4-FFF2-40B4-BE49-F238E27FC236}">
                    <a16:creationId xmlns:a16="http://schemas.microsoft.com/office/drawing/2014/main" id="{E70A569E-7FAB-4A57-8D2C-7F1763F5D6DE}"/>
                  </a:ext>
                </a:extLst>
              </p:cNvPr>
              <p:cNvSpPr txBox="1">
                <a:spLocks noChangeArrowheads="1"/>
              </p:cNvSpPr>
              <p:nvPr/>
            </p:nvSpPr>
            <p:spPr bwMode="auto">
              <a:xfrm>
                <a:off x="2670178" y="1278903"/>
                <a:ext cx="1905255" cy="721307"/>
              </a:xfrm>
              <a:prstGeom prst="rect">
                <a:avLst/>
              </a:prstGeom>
              <a:grpFill/>
              <a:ln w="9525">
                <a:noFill/>
                <a:miter lim="800000"/>
                <a:headEnd/>
                <a:tailEnd/>
              </a:ln>
            </p:spPr>
            <p:txBody>
              <a:bodyPr>
                <a:spAutoFit/>
              </a:bodyPr>
              <a:lstStyle/>
              <a:p>
                <a:pPr eaLnBrk="0" hangingPunct="0">
                  <a:spcBef>
                    <a:spcPct val="50000"/>
                  </a:spcBef>
                </a:pPr>
                <a:r>
                  <a:rPr lang="en-US" sz="800" dirty="0">
                    <a:solidFill>
                      <a:srgbClr val="FF0F1B"/>
                    </a:solidFill>
                    <a:latin typeface="Trebuchet MS" pitchFamily="34" charset="0"/>
                  </a:rPr>
                  <a:t>Environmental Radioactivity</a:t>
                </a:r>
                <a:endParaRPr lang="en-US" sz="800" dirty="0">
                  <a:latin typeface="Trebuchet MS" pitchFamily="34" charset="0"/>
                </a:endParaRPr>
              </a:p>
            </p:txBody>
          </p:sp>
          <p:cxnSp>
            <p:nvCxnSpPr>
              <p:cNvPr id="12" name="AutoShape 14">
                <a:extLst>
                  <a:ext uri="{FF2B5EF4-FFF2-40B4-BE49-F238E27FC236}">
                    <a16:creationId xmlns:a16="http://schemas.microsoft.com/office/drawing/2014/main" id="{9BD73D4C-39D4-42EF-977A-21D6B20AF420}"/>
                  </a:ext>
                </a:extLst>
              </p:cNvPr>
              <p:cNvCxnSpPr>
                <a:cxnSpLocks noChangeShapeType="1"/>
              </p:cNvCxnSpPr>
              <p:nvPr/>
            </p:nvCxnSpPr>
            <p:spPr bwMode="auto">
              <a:xfrm rot="10800000" flipV="1">
                <a:off x="2280200" y="1738060"/>
                <a:ext cx="492369" cy="239024"/>
              </a:xfrm>
              <a:prstGeom prst="straightConnector1">
                <a:avLst/>
              </a:prstGeom>
              <a:grpFill/>
              <a:ln w="9525">
                <a:solidFill>
                  <a:srgbClr val="FF0F1B"/>
                </a:solidFill>
                <a:round/>
                <a:headEnd/>
                <a:tailEnd type="triangle" w="med" len="med"/>
              </a:ln>
            </p:spPr>
          </p:cxnSp>
          <p:cxnSp>
            <p:nvCxnSpPr>
              <p:cNvPr id="13" name="AutoShape 18">
                <a:extLst>
                  <a:ext uri="{FF2B5EF4-FFF2-40B4-BE49-F238E27FC236}">
                    <a16:creationId xmlns:a16="http://schemas.microsoft.com/office/drawing/2014/main" id="{F5911B40-D743-4A12-8441-72E62617E1D5}"/>
                  </a:ext>
                </a:extLst>
              </p:cNvPr>
              <p:cNvCxnSpPr>
                <a:cxnSpLocks noChangeShapeType="1"/>
              </p:cNvCxnSpPr>
              <p:nvPr/>
            </p:nvCxnSpPr>
            <p:spPr bwMode="auto">
              <a:xfrm>
                <a:off x="3554509" y="2116299"/>
                <a:ext cx="284392" cy="427889"/>
              </a:xfrm>
              <a:prstGeom prst="straightConnector1">
                <a:avLst/>
              </a:prstGeom>
              <a:grpFill/>
              <a:ln w="9525">
                <a:solidFill>
                  <a:srgbClr val="FF0F1B"/>
                </a:solidFill>
                <a:round/>
                <a:headEnd/>
                <a:tailEnd type="triangle" w="med" len="med"/>
              </a:ln>
            </p:spPr>
          </p:cxnSp>
          <p:pic>
            <p:nvPicPr>
              <p:cNvPr id="14" name="Picture 16" descr="bck-shield.jpg">
                <a:extLst>
                  <a:ext uri="{FF2B5EF4-FFF2-40B4-BE49-F238E27FC236}">
                    <a16:creationId xmlns:a16="http://schemas.microsoft.com/office/drawing/2014/main" id="{1C26E209-47B1-4307-958F-323111B242FB}"/>
                  </a:ext>
                </a:extLst>
              </p:cNvPr>
              <p:cNvPicPr>
                <a:picLocks noChangeAspect="1"/>
              </p:cNvPicPr>
              <p:nvPr/>
            </p:nvPicPr>
            <p:blipFill>
              <a:blip r:embed="rId4" cstate="print"/>
              <a:srcRect t="2338"/>
              <a:stretch>
                <a:fillRect/>
              </a:stretch>
            </p:blipFill>
            <p:spPr bwMode="auto">
              <a:xfrm>
                <a:off x="1382763" y="3952352"/>
                <a:ext cx="3717288" cy="2677048"/>
              </a:xfrm>
              <a:prstGeom prst="rect">
                <a:avLst/>
              </a:prstGeom>
              <a:grpFill/>
              <a:ln w="9525">
                <a:noFill/>
                <a:miter lim="800000"/>
                <a:headEnd/>
                <a:tailEnd/>
              </a:ln>
            </p:spPr>
          </p:pic>
          <p:grpSp>
            <p:nvGrpSpPr>
              <p:cNvPr id="15" name="Group 14">
                <a:extLst>
                  <a:ext uri="{FF2B5EF4-FFF2-40B4-BE49-F238E27FC236}">
                    <a16:creationId xmlns:a16="http://schemas.microsoft.com/office/drawing/2014/main" id="{FA8C9A93-CA40-4CC0-AFB8-436CCA29F2E7}"/>
                  </a:ext>
                </a:extLst>
              </p:cNvPr>
              <p:cNvGrpSpPr/>
              <p:nvPr/>
            </p:nvGrpSpPr>
            <p:grpSpPr>
              <a:xfrm>
                <a:off x="5107078" y="1066800"/>
                <a:ext cx="3580524" cy="2641091"/>
                <a:chOff x="4593731" y="1023595"/>
                <a:chExt cx="3580524" cy="2641091"/>
              </a:xfrm>
              <a:grpFill/>
            </p:grpSpPr>
            <p:pic>
              <p:nvPicPr>
                <p:cNvPr id="20" name="Picture 3">
                  <a:extLst>
                    <a:ext uri="{FF2B5EF4-FFF2-40B4-BE49-F238E27FC236}">
                      <a16:creationId xmlns:a16="http://schemas.microsoft.com/office/drawing/2014/main" id="{741F276D-1524-448A-89E3-6F2D4144785F}"/>
                    </a:ext>
                  </a:extLst>
                </p:cNvPr>
                <p:cNvPicPr>
                  <a:picLocks noChangeAspect="1" noChangeArrowheads="1"/>
                </p:cNvPicPr>
                <p:nvPr/>
              </p:nvPicPr>
              <p:blipFill>
                <a:blip r:embed="rId5" cstate="print"/>
                <a:srcRect t="66630" r="25573"/>
                <a:stretch>
                  <a:fillRect/>
                </a:stretch>
              </p:blipFill>
              <p:spPr bwMode="auto">
                <a:xfrm>
                  <a:off x="4593731" y="1023595"/>
                  <a:ext cx="3580524" cy="2641091"/>
                </a:xfrm>
                <a:prstGeom prst="rect">
                  <a:avLst/>
                </a:prstGeom>
                <a:grpFill/>
                <a:ln w="9525">
                  <a:noFill/>
                  <a:miter lim="800000"/>
                  <a:headEnd/>
                  <a:tailEnd/>
                </a:ln>
              </p:spPr>
            </p:pic>
            <p:sp>
              <p:nvSpPr>
                <p:cNvPr id="21" name="TextBox 20">
                  <a:extLst>
                    <a:ext uri="{FF2B5EF4-FFF2-40B4-BE49-F238E27FC236}">
                      <a16:creationId xmlns:a16="http://schemas.microsoft.com/office/drawing/2014/main" id="{B164C832-9F8A-4B9E-8FD5-75B5C585B2DC}"/>
                    </a:ext>
                  </a:extLst>
                </p:cNvPr>
                <p:cNvSpPr txBox="1"/>
                <p:nvPr/>
              </p:nvSpPr>
              <p:spPr>
                <a:xfrm>
                  <a:off x="5277859" y="1285169"/>
                  <a:ext cx="2728847" cy="459014"/>
                </a:xfrm>
                <a:prstGeom prst="rect">
                  <a:avLst/>
                </a:prstGeom>
                <a:grpFill/>
              </p:spPr>
              <p:txBody>
                <a:bodyPr wrap="none" rtlCol="0">
                  <a:spAutoFit/>
                </a:bodyPr>
                <a:lstStyle/>
                <a:p>
                  <a:r>
                    <a:rPr lang="en-US" sz="800" dirty="0">
                      <a:solidFill>
                        <a:srgbClr val="0070C0"/>
                      </a:solidFill>
                    </a:rPr>
                    <a:t>CR induced neutron spectrum </a:t>
                  </a:r>
                </a:p>
              </p:txBody>
            </p:sp>
          </p:grpSp>
          <p:grpSp>
            <p:nvGrpSpPr>
              <p:cNvPr id="16" name="Group 15">
                <a:extLst>
                  <a:ext uri="{FF2B5EF4-FFF2-40B4-BE49-F238E27FC236}">
                    <a16:creationId xmlns:a16="http://schemas.microsoft.com/office/drawing/2014/main" id="{BC4BBF91-4A9A-42A7-B102-1873CB1FC353}"/>
                  </a:ext>
                </a:extLst>
              </p:cNvPr>
              <p:cNvGrpSpPr/>
              <p:nvPr/>
            </p:nvGrpSpPr>
            <p:grpSpPr>
              <a:xfrm>
                <a:off x="5105920" y="3962401"/>
                <a:ext cx="3581682" cy="2532283"/>
                <a:chOff x="4592573" y="3505201"/>
                <a:chExt cx="3581682" cy="2532283"/>
              </a:xfrm>
              <a:grpFill/>
            </p:grpSpPr>
            <p:pic>
              <p:nvPicPr>
                <p:cNvPr id="17" name="Picture 2">
                  <a:extLst>
                    <a:ext uri="{FF2B5EF4-FFF2-40B4-BE49-F238E27FC236}">
                      <a16:creationId xmlns:a16="http://schemas.microsoft.com/office/drawing/2014/main" id="{38F3A4BB-104D-4D67-B2ED-A28A07A0CB4F}"/>
                    </a:ext>
                  </a:extLst>
                </p:cNvPr>
                <p:cNvPicPr>
                  <a:picLocks noChangeAspect="1" noChangeArrowheads="1"/>
                </p:cNvPicPr>
                <p:nvPr/>
              </p:nvPicPr>
              <p:blipFill rotWithShape="1">
                <a:blip r:embed="rId6" cstate="print"/>
                <a:srcRect l="-353" t="68332" r="25984"/>
                <a:stretch/>
              </p:blipFill>
              <p:spPr bwMode="auto">
                <a:xfrm>
                  <a:off x="4592573" y="3505201"/>
                  <a:ext cx="3581682" cy="2532283"/>
                </a:xfrm>
                <a:prstGeom prst="rect">
                  <a:avLst/>
                </a:prstGeom>
                <a:grpFill/>
                <a:ln w="9525">
                  <a:noFill/>
                  <a:miter lim="800000"/>
                  <a:headEnd/>
                  <a:tailEnd/>
                </a:ln>
              </p:spPr>
            </p:pic>
            <p:sp>
              <p:nvSpPr>
                <p:cNvPr id="18" name="TextBox 14">
                  <a:extLst>
                    <a:ext uri="{FF2B5EF4-FFF2-40B4-BE49-F238E27FC236}">
                      <a16:creationId xmlns:a16="http://schemas.microsoft.com/office/drawing/2014/main" id="{C91A60AC-13F9-45F4-8F2B-763AD30FEF4C}"/>
                    </a:ext>
                  </a:extLst>
                </p:cNvPr>
                <p:cNvSpPr txBox="1"/>
                <p:nvPr/>
              </p:nvSpPr>
              <p:spPr>
                <a:xfrm>
                  <a:off x="5139223" y="3751925"/>
                  <a:ext cx="2851607" cy="459014"/>
                </a:xfrm>
                <a:prstGeom prst="rect">
                  <a:avLst/>
                </a:prstGeom>
                <a:noFill/>
              </p:spPr>
              <p:txBody>
                <a:bodyPr wrap="square" rtlCol="0">
                  <a:spAutoFit/>
                </a:bodyPr>
                <a:lstStyle/>
                <a:p>
                  <a:pPr algn="r"/>
                  <a:r>
                    <a:rPr lang="en-US" sz="800" dirty="0">
                      <a:solidFill>
                        <a:srgbClr val="0070C0"/>
                      </a:solidFill>
                    </a:rPr>
                    <a:t>underground neutron spectrum</a:t>
                  </a:r>
                </a:p>
              </p:txBody>
            </p:sp>
          </p:grpSp>
        </p:grpSp>
        <p:sp>
          <p:nvSpPr>
            <p:cNvPr id="7" name="Rectangle 6">
              <a:extLst>
                <a:ext uri="{FF2B5EF4-FFF2-40B4-BE49-F238E27FC236}">
                  <a16:creationId xmlns:a16="http://schemas.microsoft.com/office/drawing/2014/main" id="{CAC0A92E-FBBE-4705-B980-1284B146E769}"/>
                </a:ext>
              </a:extLst>
            </p:cNvPr>
            <p:cNvSpPr/>
            <p:nvPr/>
          </p:nvSpPr>
          <p:spPr bwMode="auto">
            <a:xfrm>
              <a:off x="2895600" y="4081790"/>
              <a:ext cx="1167497" cy="33781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charset="0"/>
              </a:endParaRPr>
            </a:p>
          </p:txBody>
        </p:sp>
        <p:sp>
          <p:nvSpPr>
            <p:cNvPr id="8" name="TextBox 14">
              <a:extLst>
                <a:ext uri="{FF2B5EF4-FFF2-40B4-BE49-F238E27FC236}">
                  <a16:creationId xmlns:a16="http://schemas.microsoft.com/office/drawing/2014/main" id="{36E08909-3F34-4573-AB58-ED0CE2D9B3E6}"/>
                </a:ext>
              </a:extLst>
            </p:cNvPr>
            <p:cNvSpPr txBox="1"/>
            <p:nvPr/>
          </p:nvSpPr>
          <p:spPr>
            <a:xfrm>
              <a:off x="2895601" y="4060838"/>
              <a:ext cx="2026895" cy="721307"/>
            </a:xfrm>
            <a:prstGeom prst="rect">
              <a:avLst/>
            </a:prstGeom>
            <a:solidFill>
              <a:schemeClr val="bg1"/>
            </a:solidFill>
          </p:spPr>
          <p:txBody>
            <a:bodyPr wrap="square" rtlCol="0">
              <a:spAutoFit/>
            </a:bodyPr>
            <a:lstStyle/>
            <a:p>
              <a:pPr algn="r"/>
              <a:r>
                <a:rPr lang="en-US" sz="800" dirty="0">
                  <a:solidFill>
                    <a:srgbClr val="0070C0"/>
                  </a:solidFill>
                </a:rPr>
                <a:t>underground gamma spectrum </a:t>
              </a:r>
            </a:p>
          </p:txBody>
        </p:sp>
      </p:grpSp>
      <p:pic>
        <p:nvPicPr>
          <p:cNvPr id="24" name="Picture 23">
            <a:extLst>
              <a:ext uri="{FF2B5EF4-FFF2-40B4-BE49-F238E27FC236}">
                <a16:creationId xmlns:a16="http://schemas.microsoft.com/office/drawing/2014/main" id="{A1D174A5-162C-4C83-9312-9D7321B4A7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6268" y="5096634"/>
            <a:ext cx="2201211" cy="1422608"/>
          </a:xfrm>
          <a:prstGeom prst="rect">
            <a:avLst/>
          </a:prstGeom>
        </p:spPr>
      </p:pic>
      <p:pic>
        <p:nvPicPr>
          <p:cNvPr id="25" name="Picture 29" descr="P1000801[1].JPG">
            <a:extLst>
              <a:ext uri="{FF2B5EF4-FFF2-40B4-BE49-F238E27FC236}">
                <a16:creationId xmlns:a16="http://schemas.microsoft.com/office/drawing/2014/main" id="{9E7529D3-2A18-4E89-A5D4-53E8846364C6}"/>
              </a:ext>
            </a:extLst>
          </p:cNvPr>
          <p:cNvPicPr>
            <a:picLocks noChangeAspect="1"/>
          </p:cNvPicPr>
          <p:nvPr/>
        </p:nvPicPr>
        <p:blipFill rotWithShape="1">
          <a:blip r:embed="rId8" cstate="print"/>
          <a:srcRect l="9512" t="18308" r="3763" b="4095"/>
          <a:stretch/>
        </p:blipFill>
        <p:spPr bwMode="auto">
          <a:xfrm>
            <a:off x="2733687" y="5101523"/>
            <a:ext cx="2193201" cy="1417719"/>
          </a:xfrm>
          <a:prstGeom prst="rect">
            <a:avLst/>
          </a:prstGeom>
          <a:noFill/>
          <a:ln w="9525">
            <a:noFill/>
            <a:miter lim="800000"/>
            <a:headEnd/>
            <a:tailEnd/>
          </a:ln>
        </p:spPr>
      </p:pic>
    </p:spTree>
    <p:extLst>
      <p:ext uri="{BB962C8B-B14F-4D97-AF65-F5344CB8AC3E}">
        <p14:creationId xmlns:p14="http://schemas.microsoft.com/office/powerpoint/2010/main" val="3176693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95758-5903-42F8-A898-FE41059600D4}"/>
              </a:ext>
            </a:extLst>
          </p:cNvPr>
          <p:cNvSpPr>
            <a:spLocks noGrp="1"/>
          </p:cNvSpPr>
          <p:nvPr>
            <p:ph type="title"/>
          </p:nvPr>
        </p:nvSpPr>
        <p:spPr/>
        <p:txBody>
          <a:bodyPr>
            <a:noAutofit/>
          </a:bodyPr>
          <a:lstStyle/>
          <a:p>
            <a:r>
              <a:rPr lang="en-US" sz="4000" dirty="0"/>
              <a:t>Are there particular facility design aspects that will benefit this research</a:t>
            </a:r>
          </a:p>
        </p:txBody>
      </p:sp>
      <p:pic>
        <p:nvPicPr>
          <p:cNvPr id="4" name="Content Placeholder 6">
            <a:extLst>
              <a:ext uri="{FF2B5EF4-FFF2-40B4-BE49-F238E27FC236}">
                <a16:creationId xmlns:a16="http://schemas.microsoft.com/office/drawing/2014/main" id="{6A200E6D-B8A0-4F1C-B7C2-03CAC56E96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36" t="15380" r="4277" b="4011"/>
          <a:stretch/>
        </p:blipFill>
        <p:spPr>
          <a:xfrm>
            <a:off x="3751898" y="1870746"/>
            <a:ext cx="5226180" cy="3363036"/>
          </a:xfrm>
          <a:prstGeom prst="rect">
            <a:avLst/>
          </a:prstGeom>
        </p:spPr>
      </p:pic>
      <p:sp>
        <p:nvSpPr>
          <p:cNvPr id="3" name="Content Placeholder 2">
            <a:extLst>
              <a:ext uri="{FF2B5EF4-FFF2-40B4-BE49-F238E27FC236}">
                <a16:creationId xmlns:a16="http://schemas.microsoft.com/office/drawing/2014/main" id="{F9DC672E-E119-4087-A5C6-E63EF31DBA0B}"/>
              </a:ext>
            </a:extLst>
          </p:cNvPr>
          <p:cNvSpPr>
            <a:spLocks noGrp="1"/>
          </p:cNvSpPr>
          <p:nvPr>
            <p:ph idx="1"/>
          </p:nvPr>
        </p:nvSpPr>
        <p:spPr>
          <a:xfrm>
            <a:off x="309901" y="1766250"/>
            <a:ext cx="3943350" cy="3871742"/>
          </a:xfrm>
        </p:spPr>
        <p:txBody>
          <a:bodyPr>
            <a:noAutofit/>
          </a:bodyPr>
          <a:lstStyle/>
          <a:p>
            <a:pPr marL="0" indent="0">
              <a:lnSpc>
                <a:spcPct val="100000"/>
              </a:lnSpc>
              <a:spcBef>
                <a:spcPts val="0"/>
              </a:spcBef>
              <a:buNone/>
            </a:pPr>
            <a:r>
              <a:rPr lang="en-US" sz="2000" dirty="0">
                <a:latin typeface="+mj-lt"/>
              </a:rPr>
              <a:t>The facility should be in the 3000 to 5000 ft depth range, but equally important would be a low level radiogenic rock environment to reduce the overall background. Support requires power, liquid nitrogen delivery access such as developed for CASPAR. Experiments are long duration runs, with access for personnel for maintenance and operation. Specific locations for this type of facility are best isolated from larger particle detection experiments. </a:t>
            </a:r>
          </a:p>
          <a:p>
            <a:pPr marL="0" indent="0">
              <a:lnSpc>
                <a:spcPct val="100000"/>
              </a:lnSpc>
              <a:spcBef>
                <a:spcPts val="0"/>
              </a:spcBef>
              <a:buNone/>
            </a:pPr>
            <a:r>
              <a:rPr lang="en-US" sz="2000" dirty="0">
                <a:solidFill>
                  <a:srgbClr val="00B050"/>
                </a:solidFill>
                <a:latin typeface="+mj-lt"/>
              </a:rPr>
              <a:t>Access to a SURF workshop above ground would be desirable!</a:t>
            </a:r>
          </a:p>
        </p:txBody>
      </p:sp>
      <p:sp>
        <p:nvSpPr>
          <p:cNvPr id="5" name="TextBox 4">
            <a:extLst>
              <a:ext uri="{FF2B5EF4-FFF2-40B4-BE49-F238E27FC236}">
                <a16:creationId xmlns:a16="http://schemas.microsoft.com/office/drawing/2014/main" id="{D948F1BE-BCC7-4E3E-9606-03C54CF05056}"/>
              </a:ext>
            </a:extLst>
          </p:cNvPr>
          <p:cNvSpPr txBox="1"/>
          <p:nvPr/>
        </p:nvSpPr>
        <p:spPr>
          <a:xfrm>
            <a:off x="4375788" y="5338338"/>
            <a:ext cx="4415516" cy="1015663"/>
          </a:xfrm>
          <a:prstGeom prst="rect">
            <a:avLst/>
          </a:prstGeom>
          <a:noFill/>
        </p:spPr>
        <p:txBody>
          <a:bodyPr wrap="square" rtlCol="0">
            <a:spAutoFit/>
          </a:bodyPr>
          <a:lstStyle/>
          <a:p>
            <a:r>
              <a:rPr lang="en-US" sz="2000" dirty="0">
                <a:solidFill>
                  <a:srgbClr val="FF0000"/>
                </a:solidFill>
                <a:latin typeface="+mj-lt"/>
              </a:rPr>
              <a:t>Location at lower depth but with reduced radiogenic background conditions might be advantageous!</a:t>
            </a:r>
          </a:p>
        </p:txBody>
      </p:sp>
      <p:sp>
        <p:nvSpPr>
          <p:cNvPr id="6" name="Arrow: Right 5">
            <a:extLst>
              <a:ext uri="{FF2B5EF4-FFF2-40B4-BE49-F238E27FC236}">
                <a16:creationId xmlns:a16="http://schemas.microsoft.com/office/drawing/2014/main" id="{3A213847-6783-459A-8C11-C804719CCB0F}"/>
              </a:ext>
            </a:extLst>
          </p:cNvPr>
          <p:cNvSpPr/>
          <p:nvPr/>
        </p:nvSpPr>
        <p:spPr>
          <a:xfrm rot="13528921">
            <a:off x="5486651" y="4070233"/>
            <a:ext cx="1576858" cy="96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4592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EA8C-FEC4-48F2-AE3D-BBF12DD1BF03}"/>
              </a:ext>
            </a:extLst>
          </p:cNvPr>
          <p:cNvSpPr>
            <a:spLocks noGrp="1"/>
          </p:cNvSpPr>
          <p:nvPr>
            <p:ph type="title"/>
          </p:nvPr>
        </p:nvSpPr>
        <p:spPr>
          <a:xfrm>
            <a:off x="628650" y="229990"/>
            <a:ext cx="7886700" cy="1325563"/>
          </a:xfrm>
        </p:spPr>
        <p:txBody>
          <a:bodyPr/>
          <a:lstStyle/>
          <a:p>
            <a:r>
              <a:rPr lang="en-US" dirty="0">
                <a:solidFill>
                  <a:srgbClr val="C00000"/>
                </a:solidFill>
              </a:rPr>
              <a:t>What are the international efforts</a:t>
            </a:r>
          </a:p>
        </p:txBody>
      </p:sp>
      <p:sp>
        <p:nvSpPr>
          <p:cNvPr id="4" name="TextBox 3">
            <a:extLst>
              <a:ext uri="{FF2B5EF4-FFF2-40B4-BE49-F238E27FC236}">
                <a16:creationId xmlns:a16="http://schemas.microsoft.com/office/drawing/2014/main" id="{45E82574-ACA8-45D7-B40B-9DCFB280DF2A}"/>
              </a:ext>
            </a:extLst>
          </p:cNvPr>
          <p:cNvSpPr txBox="1"/>
          <p:nvPr/>
        </p:nvSpPr>
        <p:spPr>
          <a:xfrm>
            <a:off x="962483" y="1356485"/>
            <a:ext cx="2951834" cy="369332"/>
          </a:xfrm>
          <a:prstGeom prst="rect">
            <a:avLst/>
          </a:prstGeom>
          <a:noFill/>
        </p:spPr>
        <p:txBody>
          <a:bodyPr wrap="none" rtlCol="0">
            <a:spAutoFit/>
          </a:bodyPr>
          <a:lstStyle/>
          <a:p>
            <a:r>
              <a:rPr lang="en-US" dirty="0"/>
              <a:t>LUNA @ Gran </a:t>
            </a:r>
            <a:r>
              <a:rPr lang="en-US" dirty="0" err="1"/>
              <a:t>Sasso</a:t>
            </a:r>
            <a:r>
              <a:rPr lang="en-US" dirty="0"/>
              <a:t> (</a:t>
            </a:r>
            <a:r>
              <a:rPr lang="en-US" dirty="0" err="1"/>
              <a:t>EU,Italy</a:t>
            </a:r>
            <a:r>
              <a:rPr lang="en-US" dirty="0"/>
              <a:t>)</a:t>
            </a:r>
          </a:p>
        </p:txBody>
      </p:sp>
      <p:sp>
        <p:nvSpPr>
          <p:cNvPr id="5" name="TextBox 4">
            <a:extLst>
              <a:ext uri="{FF2B5EF4-FFF2-40B4-BE49-F238E27FC236}">
                <a16:creationId xmlns:a16="http://schemas.microsoft.com/office/drawing/2014/main" id="{6C17B143-4EA7-4055-8D7C-57FF7C54A6C8}"/>
              </a:ext>
            </a:extLst>
          </p:cNvPr>
          <p:cNvSpPr txBox="1"/>
          <p:nvPr/>
        </p:nvSpPr>
        <p:spPr>
          <a:xfrm>
            <a:off x="5725073" y="1370284"/>
            <a:ext cx="2168927" cy="369332"/>
          </a:xfrm>
          <a:prstGeom prst="rect">
            <a:avLst/>
          </a:prstGeom>
          <a:noFill/>
        </p:spPr>
        <p:txBody>
          <a:bodyPr wrap="none" rtlCol="0">
            <a:spAutoFit/>
          </a:bodyPr>
          <a:lstStyle/>
          <a:p>
            <a:r>
              <a:rPr lang="en-US" dirty="0"/>
              <a:t>JUNA @ CJUL (China)</a:t>
            </a:r>
          </a:p>
        </p:txBody>
      </p:sp>
      <p:pic>
        <p:nvPicPr>
          <p:cNvPr id="6" name="Picture 5">
            <a:extLst>
              <a:ext uri="{FF2B5EF4-FFF2-40B4-BE49-F238E27FC236}">
                <a16:creationId xmlns:a16="http://schemas.microsoft.com/office/drawing/2014/main" id="{823E0A79-FEE4-4D61-B2FE-4ABAE52B7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923678"/>
            <a:ext cx="4267200" cy="2238375"/>
          </a:xfrm>
          <a:prstGeom prst="rect">
            <a:avLst/>
          </a:prstGeom>
        </p:spPr>
      </p:pic>
      <p:pic>
        <p:nvPicPr>
          <p:cNvPr id="8" name="Picture 7">
            <a:extLst>
              <a:ext uri="{FF2B5EF4-FFF2-40B4-BE49-F238E27FC236}">
                <a16:creationId xmlns:a16="http://schemas.microsoft.com/office/drawing/2014/main" id="{464913A5-CEFF-4F4D-82D4-4312E800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287" y="1899289"/>
            <a:ext cx="2984501" cy="2238376"/>
          </a:xfrm>
          <a:prstGeom prst="rect">
            <a:avLst/>
          </a:prstGeom>
        </p:spPr>
      </p:pic>
      <p:sp>
        <p:nvSpPr>
          <p:cNvPr id="9" name="TextBox 8">
            <a:extLst>
              <a:ext uri="{FF2B5EF4-FFF2-40B4-BE49-F238E27FC236}">
                <a16:creationId xmlns:a16="http://schemas.microsoft.com/office/drawing/2014/main" id="{C72AF412-8B99-4FA9-A2C9-B0867CBB20F7}"/>
              </a:ext>
            </a:extLst>
          </p:cNvPr>
          <p:cNvSpPr txBox="1"/>
          <p:nvPr/>
        </p:nvSpPr>
        <p:spPr>
          <a:xfrm>
            <a:off x="551705" y="1963519"/>
            <a:ext cx="3833037" cy="707886"/>
          </a:xfrm>
          <a:prstGeom prst="rect">
            <a:avLst/>
          </a:prstGeom>
          <a:noFill/>
        </p:spPr>
        <p:txBody>
          <a:bodyPr wrap="none" rtlCol="0">
            <a:spAutoFit/>
          </a:bodyPr>
          <a:lstStyle/>
          <a:p>
            <a:r>
              <a:rPr lang="en-US" sz="2000" dirty="0">
                <a:solidFill>
                  <a:schemeClr val="bg1"/>
                </a:solidFill>
                <a:latin typeface="+mj-lt"/>
              </a:rPr>
              <a:t>400 keV HV accelerator for </a:t>
            </a:r>
          </a:p>
          <a:p>
            <a:r>
              <a:rPr lang="en-US" sz="2000" dirty="0">
                <a:solidFill>
                  <a:schemeClr val="bg1"/>
                </a:solidFill>
                <a:latin typeface="+mj-lt"/>
              </a:rPr>
              <a:t>proton and alpha induced reactions</a:t>
            </a:r>
          </a:p>
        </p:txBody>
      </p:sp>
      <p:sp>
        <p:nvSpPr>
          <p:cNvPr id="10" name="TextBox 9">
            <a:extLst>
              <a:ext uri="{FF2B5EF4-FFF2-40B4-BE49-F238E27FC236}">
                <a16:creationId xmlns:a16="http://schemas.microsoft.com/office/drawing/2014/main" id="{2AB26CE6-B6CB-416C-801E-0A92695778C0}"/>
              </a:ext>
            </a:extLst>
          </p:cNvPr>
          <p:cNvSpPr txBox="1"/>
          <p:nvPr/>
        </p:nvSpPr>
        <p:spPr>
          <a:xfrm>
            <a:off x="4894894" y="4331155"/>
            <a:ext cx="4182620" cy="707886"/>
          </a:xfrm>
          <a:prstGeom prst="rect">
            <a:avLst/>
          </a:prstGeom>
          <a:noFill/>
        </p:spPr>
        <p:txBody>
          <a:bodyPr wrap="none" rtlCol="0">
            <a:spAutoFit/>
          </a:bodyPr>
          <a:lstStyle/>
          <a:p>
            <a:r>
              <a:rPr lang="en-US" sz="2000" dirty="0">
                <a:latin typeface="+mj-lt"/>
              </a:rPr>
              <a:t>400 keV open platform accelerator</a:t>
            </a:r>
          </a:p>
          <a:p>
            <a:r>
              <a:rPr lang="en-US" sz="2000" dirty="0">
                <a:latin typeface="+mj-lt"/>
              </a:rPr>
              <a:t>for proton and alpha induced reactions</a:t>
            </a:r>
          </a:p>
        </p:txBody>
      </p:sp>
      <p:pic>
        <p:nvPicPr>
          <p:cNvPr id="12" name="Picture 11">
            <a:extLst>
              <a:ext uri="{FF2B5EF4-FFF2-40B4-BE49-F238E27FC236}">
                <a16:creationId xmlns:a16="http://schemas.microsoft.com/office/drawing/2014/main" id="{083C0628-6F82-4298-B504-0179BA5CBD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575" b="19502"/>
          <a:stretch/>
        </p:blipFill>
        <p:spPr>
          <a:xfrm>
            <a:off x="304800" y="4331155"/>
            <a:ext cx="4267200" cy="2365829"/>
          </a:xfrm>
          <a:prstGeom prst="rect">
            <a:avLst/>
          </a:prstGeom>
        </p:spPr>
      </p:pic>
      <p:sp>
        <p:nvSpPr>
          <p:cNvPr id="13" name="TextBox 12">
            <a:extLst>
              <a:ext uri="{FF2B5EF4-FFF2-40B4-BE49-F238E27FC236}">
                <a16:creationId xmlns:a16="http://schemas.microsoft.com/office/drawing/2014/main" id="{E94E06AC-E00D-40A5-8BF7-31E383A7EAF3}"/>
              </a:ext>
            </a:extLst>
          </p:cNvPr>
          <p:cNvSpPr txBox="1"/>
          <p:nvPr/>
        </p:nvSpPr>
        <p:spPr>
          <a:xfrm>
            <a:off x="386864" y="5979549"/>
            <a:ext cx="3906967" cy="707886"/>
          </a:xfrm>
          <a:prstGeom prst="rect">
            <a:avLst/>
          </a:prstGeom>
          <a:noFill/>
        </p:spPr>
        <p:txBody>
          <a:bodyPr wrap="none" rtlCol="0">
            <a:spAutoFit/>
          </a:bodyPr>
          <a:lstStyle/>
          <a:p>
            <a:r>
              <a:rPr lang="en-US" sz="2000" dirty="0">
                <a:solidFill>
                  <a:schemeClr val="bg1"/>
                </a:solidFill>
                <a:latin typeface="+mj-lt"/>
              </a:rPr>
              <a:t>3.5 MV HV accelerator for</a:t>
            </a:r>
          </a:p>
          <a:p>
            <a:r>
              <a:rPr lang="en-US" sz="2000" dirty="0">
                <a:solidFill>
                  <a:schemeClr val="bg1"/>
                </a:solidFill>
                <a:latin typeface="+mj-lt"/>
              </a:rPr>
              <a:t>alpha and carbon induced reactions</a:t>
            </a:r>
          </a:p>
        </p:txBody>
      </p:sp>
      <p:sp>
        <p:nvSpPr>
          <p:cNvPr id="14" name="TextBox 13">
            <a:extLst>
              <a:ext uri="{FF2B5EF4-FFF2-40B4-BE49-F238E27FC236}">
                <a16:creationId xmlns:a16="http://schemas.microsoft.com/office/drawing/2014/main" id="{B7FAD20D-4E5B-42E5-A6CC-D4ADAE7012B0}"/>
              </a:ext>
            </a:extLst>
          </p:cNvPr>
          <p:cNvSpPr txBox="1"/>
          <p:nvPr/>
        </p:nvSpPr>
        <p:spPr>
          <a:xfrm>
            <a:off x="4894895" y="5514069"/>
            <a:ext cx="3944306" cy="1015663"/>
          </a:xfrm>
          <a:prstGeom prst="rect">
            <a:avLst/>
          </a:prstGeom>
          <a:noFill/>
        </p:spPr>
        <p:txBody>
          <a:bodyPr wrap="square" rtlCol="0">
            <a:spAutoFit/>
          </a:bodyPr>
          <a:lstStyle/>
          <a:p>
            <a:r>
              <a:rPr lang="en-US" sz="2000" dirty="0">
                <a:latin typeface="+mj-lt"/>
              </a:rPr>
              <a:t>LUNA-MV becomes </a:t>
            </a:r>
            <a:r>
              <a:rPr lang="en-US" sz="2000" dirty="0" err="1">
                <a:latin typeface="+mj-lt"/>
              </a:rPr>
              <a:t>operationable</a:t>
            </a:r>
            <a:r>
              <a:rPr lang="en-US" sz="2000" dirty="0">
                <a:latin typeface="+mj-lt"/>
              </a:rPr>
              <a:t> in 2022. Upgrade for JUNA to MeV range energies is being proposed!</a:t>
            </a:r>
          </a:p>
        </p:txBody>
      </p:sp>
    </p:spTree>
    <p:extLst>
      <p:ext uri="{BB962C8B-B14F-4D97-AF65-F5344CB8AC3E}">
        <p14:creationId xmlns:p14="http://schemas.microsoft.com/office/powerpoint/2010/main" val="3862168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60FB-4483-4957-9AFD-70EDAA22E3CA}"/>
              </a:ext>
            </a:extLst>
          </p:cNvPr>
          <p:cNvSpPr>
            <a:spLocks noGrp="1"/>
          </p:cNvSpPr>
          <p:nvPr>
            <p:ph type="title"/>
          </p:nvPr>
        </p:nvSpPr>
        <p:spPr>
          <a:xfrm>
            <a:off x="628650" y="83772"/>
            <a:ext cx="7886700" cy="1325563"/>
          </a:xfrm>
        </p:spPr>
        <p:txBody>
          <a:bodyPr/>
          <a:lstStyle/>
          <a:p>
            <a:r>
              <a:rPr lang="en-US" dirty="0"/>
              <a:t>Closing</a:t>
            </a:r>
          </a:p>
        </p:txBody>
      </p:sp>
      <p:sp>
        <p:nvSpPr>
          <p:cNvPr id="3" name="TextBox 2">
            <a:extLst>
              <a:ext uri="{FF2B5EF4-FFF2-40B4-BE49-F238E27FC236}">
                <a16:creationId xmlns:a16="http://schemas.microsoft.com/office/drawing/2014/main" id="{B6329512-F37D-4158-A387-A6491791C587}"/>
              </a:ext>
            </a:extLst>
          </p:cNvPr>
          <p:cNvSpPr txBox="1"/>
          <p:nvPr/>
        </p:nvSpPr>
        <p:spPr>
          <a:xfrm>
            <a:off x="400594" y="1305341"/>
            <a:ext cx="6376723" cy="3939540"/>
          </a:xfrm>
          <a:prstGeom prst="rect">
            <a:avLst/>
          </a:prstGeom>
          <a:noFill/>
        </p:spPr>
        <p:txBody>
          <a:bodyPr wrap="square" rtlCol="0">
            <a:spAutoFit/>
          </a:bodyPr>
          <a:lstStyle/>
          <a:p>
            <a:pPr>
              <a:spcAft>
                <a:spcPts val="1200"/>
              </a:spcAft>
            </a:pPr>
            <a:r>
              <a:rPr lang="en-US" sz="2000" dirty="0">
                <a:latin typeface="+mj-lt"/>
              </a:rPr>
              <a:t>Low energy reaction studies probe the quantum mechanics at the threshold and the associated reaction dynamic. This is not known and represents the main source of uncertainty in the field. We don’t know the physics at the threshold!</a:t>
            </a:r>
          </a:p>
          <a:p>
            <a:pPr>
              <a:spcAft>
                <a:spcPts val="1200"/>
              </a:spcAft>
            </a:pPr>
            <a:r>
              <a:rPr lang="en-US" sz="2000" dirty="0">
                <a:latin typeface="+mj-lt"/>
              </a:rPr>
              <a:t>The emergence of cluster configurations in the reaction compound</a:t>
            </a:r>
          </a:p>
          <a:p>
            <a:pPr>
              <a:spcAft>
                <a:spcPts val="1200"/>
              </a:spcAft>
            </a:pPr>
            <a:r>
              <a:rPr lang="en-US" sz="2000" dirty="0">
                <a:latin typeface="+mj-lt"/>
              </a:rPr>
              <a:t>Interference and other coupling effects between bound and unbound regions of the nucleus changing the wave functions</a:t>
            </a:r>
          </a:p>
          <a:p>
            <a:pPr>
              <a:spcAft>
                <a:spcPts val="1200"/>
              </a:spcAft>
            </a:pPr>
            <a:r>
              <a:rPr lang="en-US" sz="2000" dirty="0">
                <a:latin typeface="+mj-lt"/>
              </a:rPr>
              <a:t>How well do we know the Coulomb barrier at the threshold? What is the impact of screening through the electron cloud in cold materials and hot plasmas.</a:t>
            </a:r>
          </a:p>
        </p:txBody>
      </p:sp>
      <p:pic>
        <p:nvPicPr>
          <p:cNvPr id="4" name="Picture 3">
            <a:extLst>
              <a:ext uri="{FF2B5EF4-FFF2-40B4-BE49-F238E27FC236}">
                <a16:creationId xmlns:a16="http://schemas.microsoft.com/office/drawing/2014/main" id="{5B2894F3-2DB7-4105-9C28-F3C52B8AD30F}"/>
              </a:ext>
            </a:extLst>
          </p:cNvPr>
          <p:cNvPicPr>
            <a:picLocks noChangeAspect="1"/>
          </p:cNvPicPr>
          <p:nvPr/>
        </p:nvPicPr>
        <p:blipFill>
          <a:blip r:embed="rId2"/>
          <a:stretch>
            <a:fillRect/>
          </a:stretch>
        </p:blipFill>
        <p:spPr>
          <a:xfrm>
            <a:off x="6777317" y="3130011"/>
            <a:ext cx="2263239" cy="2294393"/>
          </a:xfrm>
          <a:prstGeom prst="rect">
            <a:avLst/>
          </a:prstGeom>
        </p:spPr>
      </p:pic>
      <p:sp>
        <p:nvSpPr>
          <p:cNvPr id="5" name="TextBox 4">
            <a:extLst>
              <a:ext uri="{FF2B5EF4-FFF2-40B4-BE49-F238E27FC236}">
                <a16:creationId xmlns:a16="http://schemas.microsoft.com/office/drawing/2014/main" id="{73AD2A4A-7185-496C-A525-F7E8B2D69522}"/>
              </a:ext>
            </a:extLst>
          </p:cNvPr>
          <p:cNvSpPr txBox="1"/>
          <p:nvPr/>
        </p:nvSpPr>
        <p:spPr>
          <a:xfrm>
            <a:off x="400594" y="5503570"/>
            <a:ext cx="8619216" cy="1015663"/>
          </a:xfrm>
          <a:prstGeom prst="rect">
            <a:avLst/>
          </a:prstGeom>
          <a:noFill/>
        </p:spPr>
        <p:txBody>
          <a:bodyPr wrap="square" rtlCol="0">
            <a:spAutoFit/>
          </a:bodyPr>
          <a:lstStyle/>
          <a:p>
            <a:pPr>
              <a:spcAft>
                <a:spcPts val="1200"/>
              </a:spcAft>
            </a:pPr>
            <a:r>
              <a:rPr lang="en-US" sz="2000" dirty="0">
                <a:solidFill>
                  <a:srgbClr val="FF0000"/>
                </a:solidFill>
                <a:latin typeface="+mj-lt"/>
              </a:rPr>
              <a:t>The continuous effort to push the experimental data to ever lower limit is not a moot and boring exercise, it remains an essential  effort to solidify the foundations of the field and put the models on reliable ground!</a:t>
            </a:r>
          </a:p>
        </p:txBody>
      </p:sp>
      <p:pic>
        <p:nvPicPr>
          <p:cNvPr id="7" name="Picture 6">
            <a:extLst>
              <a:ext uri="{FF2B5EF4-FFF2-40B4-BE49-F238E27FC236}">
                <a16:creationId xmlns:a16="http://schemas.microsoft.com/office/drawing/2014/main" id="{4C37F2B9-5BA8-4132-827A-3ABE0F2660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964" b="3592"/>
          <a:stretch/>
        </p:blipFill>
        <p:spPr>
          <a:xfrm>
            <a:off x="6777317" y="846598"/>
            <a:ext cx="2263240" cy="1092929"/>
          </a:xfrm>
          <a:prstGeom prst="rect">
            <a:avLst/>
          </a:prstGeom>
        </p:spPr>
      </p:pic>
      <p:pic>
        <p:nvPicPr>
          <p:cNvPr id="8" name="Picture 7">
            <a:extLst>
              <a:ext uri="{FF2B5EF4-FFF2-40B4-BE49-F238E27FC236}">
                <a16:creationId xmlns:a16="http://schemas.microsoft.com/office/drawing/2014/main" id="{108518CD-C8F2-4953-8947-2583405C481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55" t="31306" r="65329"/>
          <a:stretch/>
        </p:blipFill>
        <p:spPr bwMode="auto">
          <a:xfrm>
            <a:off x="6697733" y="2098295"/>
            <a:ext cx="1123766" cy="101566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8BCE1EF5-FACD-442B-B338-B060384E69C4}"/>
              </a:ext>
            </a:extLst>
          </p:cNvPr>
          <p:cNvPicPr>
            <a:picLocks noChangeAspect="1"/>
          </p:cNvPicPr>
          <p:nvPr/>
        </p:nvPicPr>
        <p:blipFill rotWithShape="1">
          <a:blip r:embed="rId5"/>
          <a:srcRect l="-605" t="57166" r="3091" b="9631"/>
          <a:stretch/>
        </p:blipFill>
        <p:spPr>
          <a:xfrm>
            <a:off x="7597804" y="2420593"/>
            <a:ext cx="1518880" cy="831026"/>
          </a:xfrm>
          <a:prstGeom prst="ellipse">
            <a:avLst/>
          </a:prstGeom>
          <a:ln>
            <a:noFill/>
          </a:ln>
          <a:effectLst>
            <a:softEdge rad="112500"/>
          </a:effectLst>
        </p:spPr>
      </p:pic>
      <p:pic>
        <p:nvPicPr>
          <p:cNvPr id="10" name="Picture 9">
            <a:extLst>
              <a:ext uri="{FF2B5EF4-FFF2-40B4-BE49-F238E27FC236}">
                <a16:creationId xmlns:a16="http://schemas.microsoft.com/office/drawing/2014/main" id="{4B2B7197-91C9-4822-B318-F0C5B57C6619}"/>
              </a:ext>
            </a:extLst>
          </p:cNvPr>
          <p:cNvPicPr>
            <a:picLocks noChangeAspect="1"/>
          </p:cNvPicPr>
          <p:nvPr/>
        </p:nvPicPr>
        <p:blipFill rotWithShape="1">
          <a:blip r:embed="rId5"/>
          <a:srcRect l="6180" t="8460" r="6180" b="59213"/>
          <a:stretch/>
        </p:blipFill>
        <p:spPr>
          <a:xfrm>
            <a:off x="7651405" y="1866075"/>
            <a:ext cx="1241583" cy="735893"/>
          </a:xfrm>
          <a:prstGeom prst="ellipse">
            <a:avLst/>
          </a:prstGeom>
          <a:ln>
            <a:noFill/>
          </a:ln>
          <a:effectLst>
            <a:softEdge rad="112500"/>
          </a:effectLst>
        </p:spPr>
      </p:pic>
    </p:spTree>
    <p:extLst>
      <p:ext uri="{BB962C8B-B14F-4D97-AF65-F5344CB8AC3E}">
        <p14:creationId xmlns:p14="http://schemas.microsoft.com/office/powerpoint/2010/main" val="3065224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7587772-38A7-4346-8D9D-DE6A379831D7}"/>
              </a:ext>
            </a:extLst>
          </p:cNvPr>
          <p:cNvGrpSpPr/>
          <p:nvPr/>
        </p:nvGrpSpPr>
        <p:grpSpPr>
          <a:xfrm>
            <a:off x="-530350" y="-407976"/>
            <a:ext cx="9849324" cy="7321679"/>
            <a:chOff x="-530350" y="-407976"/>
            <a:chExt cx="9849324" cy="7321679"/>
          </a:xfrm>
        </p:grpSpPr>
        <p:grpSp>
          <p:nvGrpSpPr>
            <p:cNvPr id="7" name="Group 6">
              <a:extLst>
                <a:ext uri="{FF2B5EF4-FFF2-40B4-BE49-F238E27FC236}">
                  <a16:creationId xmlns:a16="http://schemas.microsoft.com/office/drawing/2014/main" id="{0A1B622C-FD68-4754-B223-C1091A84D6A7}"/>
                </a:ext>
              </a:extLst>
            </p:cNvPr>
            <p:cNvGrpSpPr/>
            <p:nvPr/>
          </p:nvGrpSpPr>
          <p:grpSpPr>
            <a:xfrm>
              <a:off x="-363092" y="-407975"/>
              <a:ext cx="9514808" cy="6927964"/>
              <a:chOff x="295824" y="1553036"/>
              <a:chExt cx="8690567" cy="6421573"/>
            </a:xfrm>
          </p:grpSpPr>
          <p:pic>
            <p:nvPicPr>
              <p:cNvPr id="4" name="Picture 3">
                <a:extLst>
                  <a:ext uri="{FF2B5EF4-FFF2-40B4-BE49-F238E27FC236}">
                    <a16:creationId xmlns:a16="http://schemas.microsoft.com/office/drawing/2014/main" id="{06BBDD44-DF6D-445F-B43D-FB29C7ADA209}"/>
                  </a:ext>
                </a:extLst>
              </p:cNvPr>
              <p:cNvPicPr>
                <a:picLocks noChangeAspect="1"/>
              </p:cNvPicPr>
              <p:nvPr/>
            </p:nvPicPr>
            <p:blipFill rotWithShape="1">
              <a:blip r:embed="rId2"/>
              <a:srcRect l="1354" t="22644" r="1558" b="5324"/>
              <a:stretch/>
            </p:blipFill>
            <p:spPr>
              <a:xfrm>
                <a:off x="295824" y="1617886"/>
                <a:ext cx="8690567" cy="6356723"/>
              </a:xfrm>
              <a:prstGeom prst="rect">
                <a:avLst/>
              </a:prstGeom>
            </p:spPr>
          </p:pic>
          <p:pic>
            <p:nvPicPr>
              <p:cNvPr id="6" name="Picture 5">
                <a:extLst>
                  <a:ext uri="{FF2B5EF4-FFF2-40B4-BE49-F238E27FC236}">
                    <a16:creationId xmlns:a16="http://schemas.microsoft.com/office/drawing/2014/main" id="{583944B0-D99E-4143-8D2C-ED47D0371DDF}"/>
                  </a:ext>
                </a:extLst>
              </p:cNvPr>
              <p:cNvPicPr>
                <a:picLocks noChangeAspect="1"/>
              </p:cNvPicPr>
              <p:nvPr/>
            </p:nvPicPr>
            <p:blipFill rotWithShape="1">
              <a:blip r:embed="rId2"/>
              <a:srcRect l="1354" t="88545" r="57982" b="5324"/>
              <a:stretch/>
            </p:blipFill>
            <p:spPr>
              <a:xfrm rot="10800000">
                <a:off x="4641108" y="1553036"/>
                <a:ext cx="3826185" cy="846221"/>
              </a:xfrm>
              <a:prstGeom prst="rect">
                <a:avLst/>
              </a:prstGeom>
              <a:effectLst>
                <a:softEdge rad="63500"/>
              </a:effectLst>
            </p:spPr>
          </p:pic>
        </p:grpSp>
        <p:sp>
          <p:nvSpPr>
            <p:cNvPr id="8" name="TextBox 7">
              <a:extLst>
                <a:ext uri="{FF2B5EF4-FFF2-40B4-BE49-F238E27FC236}">
                  <a16:creationId xmlns:a16="http://schemas.microsoft.com/office/drawing/2014/main" id="{FA7E7D98-ADFF-42F0-ACE9-8094B00A70E3}"/>
                </a:ext>
              </a:extLst>
            </p:cNvPr>
            <p:cNvSpPr txBox="1"/>
            <p:nvPr/>
          </p:nvSpPr>
          <p:spPr>
            <a:xfrm>
              <a:off x="1100478" y="2039381"/>
              <a:ext cx="6999673" cy="2062103"/>
            </a:xfrm>
            <a:prstGeom prst="rect">
              <a:avLst/>
            </a:prstGeom>
            <a:solidFill>
              <a:srgbClr val="3C3C3C"/>
            </a:solidFill>
            <a:effectLst>
              <a:softEdge rad="317500"/>
            </a:effectLst>
          </p:spPr>
          <p:txBody>
            <a:bodyPr wrap="none" rtlCol="0">
              <a:spAutoFit/>
            </a:bodyPr>
            <a:lstStyle/>
            <a:p>
              <a:pPr marL="342900" indent="-342900">
                <a:buFont typeface="+mj-lt"/>
                <a:buAutoNum type="arabicPeriod"/>
              </a:pPr>
              <a:r>
                <a:rPr lang="en-US" sz="3200" dirty="0">
                  <a:solidFill>
                    <a:schemeClr val="bg1"/>
                  </a:solidFill>
                </a:rPr>
                <a:t>The fate of baryonic matter</a:t>
              </a:r>
            </a:p>
            <a:p>
              <a:pPr marL="342900" indent="-342900">
                <a:buFont typeface="+mj-lt"/>
                <a:buAutoNum type="arabicPeriod"/>
              </a:pPr>
              <a:r>
                <a:rPr lang="en-US" sz="3200" dirty="0">
                  <a:solidFill>
                    <a:schemeClr val="bg1"/>
                  </a:solidFill>
                </a:rPr>
                <a:t>The origin of biological elements</a:t>
              </a:r>
            </a:p>
            <a:p>
              <a:pPr marL="342900" indent="-342900">
                <a:buFont typeface="+mj-lt"/>
                <a:buAutoNum type="arabicPeriod"/>
              </a:pPr>
              <a:r>
                <a:rPr lang="en-US" sz="3200" dirty="0">
                  <a:solidFill>
                    <a:schemeClr val="bg1"/>
                  </a:solidFill>
                </a:rPr>
                <a:t>The chemical evolution of our universe</a:t>
              </a:r>
            </a:p>
            <a:p>
              <a:pPr marL="342900" indent="-342900">
                <a:buFont typeface="+mj-lt"/>
                <a:buAutoNum type="arabicPeriod"/>
              </a:pPr>
              <a:r>
                <a:rPr lang="en-US" sz="3200" dirty="0">
                  <a:solidFill>
                    <a:schemeClr val="bg1"/>
                  </a:solidFill>
                </a:rPr>
                <a:t>Neutrino origins and signatures</a:t>
              </a:r>
            </a:p>
          </p:txBody>
        </p:sp>
        <p:pic>
          <p:nvPicPr>
            <p:cNvPr id="9" name="Picture 8">
              <a:extLst>
                <a:ext uri="{FF2B5EF4-FFF2-40B4-BE49-F238E27FC236}">
                  <a16:creationId xmlns:a16="http://schemas.microsoft.com/office/drawing/2014/main" id="{48F0AA30-BC43-4E07-A6FF-080FB774BBDE}"/>
                </a:ext>
              </a:extLst>
            </p:cNvPr>
            <p:cNvPicPr>
              <a:picLocks noChangeAspect="1"/>
            </p:cNvPicPr>
            <p:nvPr/>
          </p:nvPicPr>
          <p:blipFill rotWithShape="1">
            <a:blip r:embed="rId2"/>
            <a:srcRect l="50688" t="88558" r="2356" b="8145"/>
            <a:stretch/>
          </p:blipFill>
          <p:spPr>
            <a:xfrm>
              <a:off x="3754466" y="6219637"/>
              <a:ext cx="5564508" cy="694066"/>
            </a:xfrm>
            <a:prstGeom prst="rect">
              <a:avLst/>
            </a:prstGeom>
            <a:effectLst>
              <a:softEdge rad="63500"/>
            </a:effectLst>
          </p:spPr>
        </p:pic>
        <p:pic>
          <p:nvPicPr>
            <p:cNvPr id="10" name="Picture 9">
              <a:extLst>
                <a:ext uri="{FF2B5EF4-FFF2-40B4-BE49-F238E27FC236}">
                  <a16:creationId xmlns:a16="http://schemas.microsoft.com/office/drawing/2014/main" id="{07627DAB-FEFC-45E8-8D6F-8B461F9A1382}"/>
                </a:ext>
              </a:extLst>
            </p:cNvPr>
            <p:cNvPicPr>
              <a:picLocks noChangeAspect="1"/>
            </p:cNvPicPr>
            <p:nvPr/>
          </p:nvPicPr>
          <p:blipFill rotWithShape="1">
            <a:blip r:embed="rId2"/>
            <a:srcRect l="1354" t="88545" r="50822" b="8158"/>
            <a:stretch/>
          </p:blipFill>
          <p:spPr>
            <a:xfrm>
              <a:off x="-530350" y="6219637"/>
              <a:ext cx="5356769" cy="694066"/>
            </a:xfrm>
            <a:prstGeom prst="rect">
              <a:avLst/>
            </a:prstGeom>
            <a:effectLst>
              <a:softEdge rad="63500"/>
            </a:effectLst>
          </p:spPr>
        </p:pic>
        <p:sp>
          <p:nvSpPr>
            <p:cNvPr id="11" name="TextBox 10">
              <a:extLst>
                <a:ext uri="{FF2B5EF4-FFF2-40B4-BE49-F238E27FC236}">
                  <a16:creationId xmlns:a16="http://schemas.microsoft.com/office/drawing/2014/main" id="{B958D463-57F3-4E8B-9200-40CE0E560987}"/>
                </a:ext>
              </a:extLst>
            </p:cNvPr>
            <p:cNvSpPr txBox="1"/>
            <p:nvPr/>
          </p:nvSpPr>
          <p:spPr>
            <a:xfrm>
              <a:off x="3236630" y="6099343"/>
              <a:ext cx="2207656" cy="461665"/>
            </a:xfrm>
            <a:prstGeom prst="rect">
              <a:avLst/>
            </a:prstGeom>
            <a:noFill/>
          </p:spPr>
          <p:txBody>
            <a:bodyPr wrap="none" rtlCol="0">
              <a:spAutoFit/>
            </a:bodyPr>
            <a:lstStyle/>
            <a:p>
              <a:r>
                <a:rPr lang="en-US" sz="2400" dirty="0">
                  <a:solidFill>
                    <a:schemeClr val="bg1">
                      <a:lumMod val="9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Baryonic Matter</a:t>
              </a:r>
            </a:p>
          </p:txBody>
        </p:sp>
        <p:pic>
          <p:nvPicPr>
            <p:cNvPr id="12" name="Picture 11">
              <a:extLst>
                <a:ext uri="{FF2B5EF4-FFF2-40B4-BE49-F238E27FC236}">
                  <a16:creationId xmlns:a16="http://schemas.microsoft.com/office/drawing/2014/main" id="{908D272B-3659-4647-A74E-6D15718FEA71}"/>
                </a:ext>
              </a:extLst>
            </p:cNvPr>
            <p:cNvPicPr>
              <a:picLocks noChangeAspect="1"/>
            </p:cNvPicPr>
            <p:nvPr/>
          </p:nvPicPr>
          <p:blipFill rotWithShape="1">
            <a:blip r:embed="rId2"/>
            <a:srcRect l="1354" t="88545" r="57982" b="5324"/>
            <a:stretch/>
          </p:blipFill>
          <p:spPr>
            <a:xfrm rot="10800000" flipH="1">
              <a:off x="439675" y="-407976"/>
              <a:ext cx="4189073" cy="842986"/>
            </a:xfrm>
            <a:prstGeom prst="rect">
              <a:avLst/>
            </a:prstGeom>
            <a:effectLst>
              <a:softEdge rad="63500"/>
            </a:effectLst>
          </p:spPr>
        </p:pic>
        <p:sp>
          <p:nvSpPr>
            <p:cNvPr id="13" name="TextBox 12">
              <a:extLst>
                <a:ext uri="{FF2B5EF4-FFF2-40B4-BE49-F238E27FC236}">
                  <a16:creationId xmlns:a16="http://schemas.microsoft.com/office/drawing/2014/main" id="{FBD2C542-E00A-4742-941F-55DACD48BF54}"/>
                </a:ext>
              </a:extLst>
            </p:cNvPr>
            <p:cNvSpPr txBox="1"/>
            <p:nvPr/>
          </p:nvSpPr>
          <p:spPr>
            <a:xfrm>
              <a:off x="58810" y="-87306"/>
              <a:ext cx="8788624" cy="830997"/>
            </a:xfrm>
            <a:prstGeom prst="rect">
              <a:avLst/>
            </a:prstGeom>
            <a:noFill/>
          </p:spPr>
          <p:txBody>
            <a:bodyPr wrap="none" rtlCol="0">
              <a:spAutoFit/>
            </a:bodyPr>
            <a:lstStyle/>
            <a:p>
              <a:r>
                <a:rPr lang="en-US" sz="4800" dirty="0">
                  <a:solidFill>
                    <a:srgbClr val="00B0F0"/>
                  </a:solidFill>
                </a:rPr>
                <a:t>Big Overarching Science Questions</a:t>
              </a:r>
            </a:p>
          </p:txBody>
        </p:sp>
      </p:grpSp>
    </p:spTree>
    <p:extLst>
      <p:ext uri="{BB962C8B-B14F-4D97-AF65-F5344CB8AC3E}">
        <p14:creationId xmlns:p14="http://schemas.microsoft.com/office/powerpoint/2010/main" val="280451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C8DF-049C-4056-80E2-9380B52CD07F}"/>
              </a:ext>
            </a:extLst>
          </p:cNvPr>
          <p:cNvSpPr>
            <a:spLocks noGrp="1"/>
          </p:cNvSpPr>
          <p:nvPr>
            <p:ph type="title"/>
          </p:nvPr>
        </p:nvSpPr>
        <p:spPr>
          <a:xfrm>
            <a:off x="628650" y="203837"/>
            <a:ext cx="7886700" cy="1325563"/>
          </a:xfrm>
        </p:spPr>
        <p:txBody>
          <a:bodyPr/>
          <a:lstStyle/>
          <a:p>
            <a:r>
              <a:rPr lang="en-US" dirty="0"/>
              <a:t>The quantum mechanics at the threshold remains unknown!</a:t>
            </a:r>
          </a:p>
        </p:txBody>
      </p:sp>
      <p:sp>
        <p:nvSpPr>
          <p:cNvPr id="3" name="Content Placeholder 2">
            <a:extLst>
              <a:ext uri="{FF2B5EF4-FFF2-40B4-BE49-F238E27FC236}">
                <a16:creationId xmlns:a16="http://schemas.microsoft.com/office/drawing/2014/main" id="{7C6527CC-17B2-453B-A977-EFE8CB6F6D0F}"/>
              </a:ext>
            </a:extLst>
          </p:cNvPr>
          <p:cNvSpPr>
            <a:spLocks noGrp="1"/>
          </p:cNvSpPr>
          <p:nvPr>
            <p:ph idx="1"/>
          </p:nvPr>
        </p:nvSpPr>
        <p:spPr>
          <a:xfrm>
            <a:off x="684741" y="2917310"/>
            <a:ext cx="6253941" cy="3267491"/>
          </a:xfrm>
        </p:spPr>
        <p:txBody>
          <a:bodyPr>
            <a:noAutofit/>
          </a:bodyPr>
          <a:lstStyle/>
          <a:p>
            <a:r>
              <a:rPr lang="en-US" sz="2200" dirty="0">
                <a:latin typeface="+mj-lt"/>
              </a:rPr>
              <a:t>Unexplored regions in the nucleus energy scheme</a:t>
            </a:r>
          </a:p>
          <a:p>
            <a:r>
              <a:rPr lang="en-US" sz="2200" dirty="0">
                <a:latin typeface="+mj-lt"/>
              </a:rPr>
              <a:t>Emergence of cluster configurations</a:t>
            </a:r>
          </a:p>
          <a:p>
            <a:r>
              <a:rPr lang="en-US" sz="2200" dirty="0">
                <a:latin typeface="+mj-lt"/>
              </a:rPr>
              <a:t>Interference between bound and unbound state causing drastic cross section changes</a:t>
            </a:r>
          </a:p>
          <a:p>
            <a:r>
              <a:rPr lang="en-US" sz="2200" dirty="0">
                <a:latin typeface="+mj-lt"/>
              </a:rPr>
              <a:t>Coupling of bound state wave functions to the continuum</a:t>
            </a:r>
          </a:p>
          <a:p>
            <a:r>
              <a:rPr lang="en-US" sz="2200" dirty="0">
                <a:latin typeface="+mj-lt"/>
              </a:rPr>
              <a:t>Modifications in the Coulomb barrier by potential model effects</a:t>
            </a:r>
          </a:p>
          <a:p>
            <a:r>
              <a:rPr lang="en-US" sz="2200" dirty="0">
                <a:latin typeface="+mj-lt"/>
              </a:rPr>
              <a:t>Modifications in the Coulomb barrier by electron screening effects </a:t>
            </a:r>
          </a:p>
        </p:txBody>
      </p:sp>
      <p:grpSp>
        <p:nvGrpSpPr>
          <p:cNvPr id="8" name="Group 7">
            <a:extLst>
              <a:ext uri="{FF2B5EF4-FFF2-40B4-BE49-F238E27FC236}">
                <a16:creationId xmlns:a16="http://schemas.microsoft.com/office/drawing/2014/main" id="{5AED6E5D-5273-4BE0-8798-B3C366292C0A}"/>
              </a:ext>
            </a:extLst>
          </p:cNvPr>
          <p:cNvGrpSpPr/>
          <p:nvPr/>
        </p:nvGrpSpPr>
        <p:grpSpPr>
          <a:xfrm>
            <a:off x="6763248" y="2891093"/>
            <a:ext cx="2199029" cy="1089881"/>
            <a:chOff x="6649390" y="2203269"/>
            <a:chExt cx="2033566" cy="890236"/>
          </a:xfrm>
        </p:grpSpPr>
        <p:sp>
          <p:nvSpPr>
            <p:cNvPr id="6" name="Rectangle 5">
              <a:extLst>
                <a:ext uri="{FF2B5EF4-FFF2-40B4-BE49-F238E27FC236}">
                  <a16:creationId xmlns:a16="http://schemas.microsoft.com/office/drawing/2014/main" id="{E9E247BF-23BA-47ED-BEF7-AE30271B3C88}"/>
                </a:ext>
              </a:extLst>
            </p:cNvPr>
            <p:cNvSpPr/>
            <p:nvPr/>
          </p:nvSpPr>
          <p:spPr>
            <a:xfrm>
              <a:off x="7524636" y="2218573"/>
              <a:ext cx="1122975" cy="8749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5FB3F18-E98D-4CCE-95EE-AB74AAB33F9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624" t="31306" r="68114" b="11001"/>
            <a:stretch/>
          </p:blipFill>
          <p:spPr bwMode="auto">
            <a:xfrm>
              <a:off x="6649390" y="2203269"/>
              <a:ext cx="875246" cy="89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4F07628-41BA-4341-838F-C84FBAA179DA}"/>
                </a:ext>
              </a:extLst>
            </p:cNvPr>
            <p:cNvPicPr>
              <a:picLocks noChangeAspect="1"/>
            </p:cNvPicPr>
            <p:nvPr/>
          </p:nvPicPr>
          <p:blipFill rotWithShape="1">
            <a:blip r:embed="rId3"/>
            <a:srcRect l="6180" t="8460" r="6180" b="59213"/>
            <a:stretch/>
          </p:blipFill>
          <p:spPr>
            <a:xfrm>
              <a:off x="7357030" y="2263097"/>
              <a:ext cx="1325926" cy="785884"/>
            </a:xfrm>
            <a:prstGeom prst="ellipse">
              <a:avLst/>
            </a:prstGeom>
            <a:ln>
              <a:noFill/>
            </a:ln>
            <a:effectLst>
              <a:softEdge rad="112500"/>
            </a:effectLst>
          </p:spPr>
        </p:pic>
      </p:grpSp>
      <p:sp>
        <p:nvSpPr>
          <p:cNvPr id="7" name="TextBox 6">
            <a:extLst>
              <a:ext uri="{FF2B5EF4-FFF2-40B4-BE49-F238E27FC236}">
                <a16:creationId xmlns:a16="http://schemas.microsoft.com/office/drawing/2014/main" id="{884ABCE4-0012-43C8-9092-EA48DBF8BD46}"/>
              </a:ext>
            </a:extLst>
          </p:cNvPr>
          <p:cNvSpPr txBox="1"/>
          <p:nvPr/>
        </p:nvSpPr>
        <p:spPr>
          <a:xfrm>
            <a:off x="684741" y="1631416"/>
            <a:ext cx="6406341" cy="1200329"/>
          </a:xfrm>
          <a:prstGeom prst="rect">
            <a:avLst/>
          </a:prstGeom>
          <a:noFill/>
        </p:spPr>
        <p:txBody>
          <a:bodyPr wrap="square" rtlCol="0">
            <a:spAutoFit/>
          </a:bodyPr>
          <a:lstStyle/>
          <a:p>
            <a:r>
              <a:rPr lang="en-US" sz="2400" dirty="0">
                <a:latin typeface="+mj-lt"/>
              </a:rPr>
              <a:t>Stars are cold! Nuclear reactions occur at low energies (10-100 keV) very much below the Coulomb energy</a:t>
            </a:r>
          </a:p>
        </p:txBody>
      </p:sp>
      <p:pic>
        <p:nvPicPr>
          <p:cNvPr id="11" name="Picture 10">
            <a:extLst>
              <a:ext uri="{FF2B5EF4-FFF2-40B4-BE49-F238E27FC236}">
                <a16:creationId xmlns:a16="http://schemas.microsoft.com/office/drawing/2014/main" id="{D3C43524-9CA8-4552-B9D4-AF904446EF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802" y="5208476"/>
            <a:ext cx="2260475" cy="1306052"/>
          </a:xfrm>
          <a:prstGeom prst="rect">
            <a:avLst/>
          </a:prstGeom>
        </p:spPr>
      </p:pic>
      <p:pic>
        <p:nvPicPr>
          <p:cNvPr id="13" name="Picture 12">
            <a:extLst>
              <a:ext uri="{FF2B5EF4-FFF2-40B4-BE49-F238E27FC236}">
                <a16:creationId xmlns:a16="http://schemas.microsoft.com/office/drawing/2014/main" id="{FB8D7523-EC68-46AF-9951-0F59D9F8B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3249" y="1699483"/>
            <a:ext cx="2160807" cy="1132263"/>
          </a:xfrm>
          <a:prstGeom prst="rect">
            <a:avLst/>
          </a:prstGeom>
        </p:spPr>
      </p:pic>
      <p:grpSp>
        <p:nvGrpSpPr>
          <p:cNvPr id="10" name="Group 9"/>
          <p:cNvGrpSpPr/>
          <p:nvPr/>
        </p:nvGrpSpPr>
        <p:grpSpPr>
          <a:xfrm>
            <a:off x="6763247" y="4115811"/>
            <a:ext cx="2160809" cy="993720"/>
            <a:chOff x="6763247" y="4102749"/>
            <a:chExt cx="2160809" cy="993720"/>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7536" t="50324" r="37679" b="29250"/>
            <a:stretch/>
          </p:blipFill>
          <p:spPr>
            <a:xfrm>
              <a:off x="7850777" y="4102749"/>
              <a:ext cx="1073279" cy="993720"/>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47750" t="27791" r="37465" b="51783"/>
            <a:stretch/>
          </p:blipFill>
          <p:spPr>
            <a:xfrm>
              <a:off x="6763247" y="4102749"/>
              <a:ext cx="1087529" cy="992960"/>
            </a:xfrm>
            <a:prstGeom prst="rect">
              <a:avLst/>
            </a:prstGeom>
          </p:spPr>
        </p:pic>
      </p:grpSp>
    </p:spTree>
    <p:extLst>
      <p:ext uri="{BB962C8B-B14F-4D97-AF65-F5344CB8AC3E}">
        <p14:creationId xmlns:p14="http://schemas.microsoft.com/office/powerpoint/2010/main" val="2013712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5" descr="sloan-zoom_Page_06">
            <a:extLst>
              <a:ext uri="{FF2B5EF4-FFF2-40B4-BE49-F238E27FC236}">
                <a16:creationId xmlns:a16="http://schemas.microsoft.com/office/drawing/2014/main" id="{F75191DC-77B7-42E6-BE5A-52CA1A5A2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 t="17873" r="918" b="2232"/>
          <a:stretch/>
        </p:blipFill>
        <p:spPr bwMode="auto">
          <a:xfrm>
            <a:off x="-20882" y="1390282"/>
            <a:ext cx="9144000" cy="549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F62384-AA4F-4E57-B3C6-C515EAF781A9}"/>
              </a:ext>
            </a:extLst>
          </p:cNvPr>
          <p:cNvSpPr>
            <a:spLocks noGrp="1"/>
          </p:cNvSpPr>
          <p:nvPr>
            <p:ph type="title"/>
          </p:nvPr>
        </p:nvSpPr>
        <p:spPr>
          <a:xfrm>
            <a:off x="0" y="283046"/>
            <a:ext cx="9127674" cy="1325563"/>
          </a:xfrm>
        </p:spPr>
        <p:txBody>
          <a:bodyPr/>
          <a:lstStyle/>
          <a:p>
            <a:r>
              <a:rPr lang="en-US" dirty="0"/>
              <a:t>Stellar Burning and Cosmic Observables</a:t>
            </a:r>
          </a:p>
        </p:txBody>
      </p:sp>
      <p:grpSp>
        <p:nvGrpSpPr>
          <p:cNvPr id="38" name="Group 37">
            <a:extLst>
              <a:ext uri="{FF2B5EF4-FFF2-40B4-BE49-F238E27FC236}">
                <a16:creationId xmlns:a16="http://schemas.microsoft.com/office/drawing/2014/main" id="{E6FD47F8-4A46-4D64-955C-E7F144742E1B}"/>
              </a:ext>
            </a:extLst>
          </p:cNvPr>
          <p:cNvGrpSpPr/>
          <p:nvPr/>
        </p:nvGrpSpPr>
        <p:grpSpPr>
          <a:xfrm>
            <a:off x="275344" y="1506071"/>
            <a:ext cx="4628349" cy="4009425"/>
            <a:chOff x="0" y="1870261"/>
            <a:chExt cx="5408023" cy="4867600"/>
          </a:xfrm>
        </p:grpSpPr>
        <p:pic>
          <p:nvPicPr>
            <p:cNvPr id="37" name="Picture 5" descr="sloan-zoom_Page_06">
              <a:extLst>
                <a:ext uri="{FF2B5EF4-FFF2-40B4-BE49-F238E27FC236}">
                  <a16:creationId xmlns:a16="http://schemas.microsoft.com/office/drawing/2014/main" id="{FDBDB6BA-A97B-44B5-87FE-13DBFFB1AC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47" t="17873" r="26113" b="2232"/>
            <a:stretch/>
          </p:blipFill>
          <p:spPr bwMode="auto">
            <a:xfrm>
              <a:off x="0" y="1870261"/>
              <a:ext cx="5408023" cy="480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
              <a:extLst>
                <a:ext uri="{FF2B5EF4-FFF2-40B4-BE49-F238E27FC236}">
                  <a16:creationId xmlns:a16="http://schemas.microsoft.com/office/drawing/2014/main" id="{9F2E5F8D-8184-47E9-B8CD-ADEAD98E986B}"/>
                </a:ext>
              </a:extLst>
            </p:cNvPr>
            <p:cNvGrpSpPr>
              <a:grpSpLocks/>
            </p:cNvGrpSpPr>
            <p:nvPr/>
          </p:nvGrpSpPr>
          <p:grpSpPr bwMode="auto">
            <a:xfrm>
              <a:off x="163868" y="2049260"/>
              <a:ext cx="4662374" cy="4688601"/>
              <a:chOff x="511174" y="2708275"/>
              <a:chExt cx="4213226" cy="4215944"/>
            </a:xfrm>
          </p:grpSpPr>
          <p:sp>
            <p:nvSpPr>
              <p:cNvPr id="5" name="Text Box 21">
                <a:extLst>
                  <a:ext uri="{FF2B5EF4-FFF2-40B4-BE49-F238E27FC236}">
                    <a16:creationId xmlns:a16="http://schemas.microsoft.com/office/drawing/2014/main" id="{614CD597-3ED2-4191-AA7F-CE00430A4771}"/>
                  </a:ext>
                </a:extLst>
              </p:cNvPr>
              <p:cNvSpPr txBox="1">
                <a:spLocks noChangeArrowheads="1"/>
              </p:cNvSpPr>
              <p:nvPr/>
            </p:nvSpPr>
            <p:spPr bwMode="auto">
              <a:xfrm>
                <a:off x="2285999" y="6527344"/>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dirty="0">
                    <a:solidFill>
                      <a:schemeClr val="bg1"/>
                    </a:solidFill>
                  </a:rPr>
                  <a:t>log (</a:t>
                </a:r>
                <a:r>
                  <a:rPr lang="en-US" altLang="en-US" sz="2000" dirty="0">
                    <a:solidFill>
                      <a:schemeClr val="bg1"/>
                    </a:solidFill>
                    <a:sym typeface="Symbol" pitchFamily="18" charset="2"/>
                  </a:rPr>
                  <a:t></a:t>
                </a:r>
                <a:r>
                  <a:rPr lang="en-US" altLang="en-US" baseline="-25000" dirty="0">
                    <a:solidFill>
                      <a:schemeClr val="bg1"/>
                    </a:solidFill>
                    <a:sym typeface="Symbol" pitchFamily="18" charset="2"/>
                  </a:rPr>
                  <a:t>c</a:t>
                </a:r>
                <a:r>
                  <a:rPr lang="en-US" altLang="en-US" dirty="0">
                    <a:solidFill>
                      <a:schemeClr val="bg1"/>
                    </a:solidFill>
                    <a:sym typeface="Symbol" pitchFamily="18" charset="2"/>
                  </a:rPr>
                  <a:t>)</a:t>
                </a:r>
                <a:r>
                  <a:rPr lang="en-US" altLang="en-US" dirty="0">
                    <a:solidFill>
                      <a:schemeClr val="bg1"/>
                    </a:solidFill>
                  </a:rPr>
                  <a:t> </a:t>
                </a:r>
              </a:p>
            </p:txBody>
          </p:sp>
          <p:sp>
            <p:nvSpPr>
              <p:cNvPr id="6" name="Text Box 22">
                <a:extLst>
                  <a:ext uri="{FF2B5EF4-FFF2-40B4-BE49-F238E27FC236}">
                    <a16:creationId xmlns:a16="http://schemas.microsoft.com/office/drawing/2014/main" id="{B8BB4828-1DCB-47A4-B4C1-D6BBF72FE300}"/>
                  </a:ext>
                </a:extLst>
              </p:cNvPr>
              <p:cNvSpPr txBox="1">
                <a:spLocks noChangeArrowheads="1"/>
              </p:cNvSpPr>
              <p:nvPr/>
            </p:nvSpPr>
            <p:spPr bwMode="auto">
              <a:xfrm>
                <a:off x="2671763" y="3413125"/>
                <a:ext cx="8334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200">
                    <a:solidFill>
                      <a:schemeClr val="bg1"/>
                    </a:solidFill>
                  </a:rPr>
                  <a:t>O-ignition</a:t>
                </a:r>
              </a:p>
            </p:txBody>
          </p:sp>
          <p:sp>
            <p:nvSpPr>
              <p:cNvPr id="7" name="Text Box 24">
                <a:extLst>
                  <a:ext uri="{FF2B5EF4-FFF2-40B4-BE49-F238E27FC236}">
                    <a16:creationId xmlns:a16="http://schemas.microsoft.com/office/drawing/2014/main" id="{426AD1FF-DEC5-4DAE-BB38-2E52B4542974}"/>
                  </a:ext>
                </a:extLst>
              </p:cNvPr>
              <p:cNvSpPr txBox="1">
                <a:spLocks noChangeArrowheads="1"/>
              </p:cNvSpPr>
              <p:nvPr/>
            </p:nvSpPr>
            <p:spPr bwMode="auto">
              <a:xfrm>
                <a:off x="2824163" y="3184525"/>
                <a:ext cx="849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200">
                    <a:solidFill>
                      <a:schemeClr val="bg1"/>
                    </a:solidFill>
                  </a:rPr>
                  <a:t>Si-ignition</a:t>
                </a:r>
              </a:p>
            </p:txBody>
          </p:sp>
          <p:sp>
            <p:nvSpPr>
              <p:cNvPr id="8" name="Freeform 25">
                <a:extLst>
                  <a:ext uri="{FF2B5EF4-FFF2-40B4-BE49-F238E27FC236}">
                    <a16:creationId xmlns:a16="http://schemas.microsoft.com/office/drawing/2014/main" id="{473EFEB0-F7FD-4160-8090-FC6B4FCF37CA}"/>
                  </a:ext>
                </a:extLst>
              </p:cNvPr>
              <p:cNvSpPr>
                <a:spLocks/>
              </p:cNvSpPr>
              <p:nvPr/>
            </p:nvSpPr>
            <p:spPr bwMode="auto">
              <a:xfrm>
                <a:off x="3579813" y="3795713"/>
                <a:ext cx="330200" cy="136525"/>
              </a:xfrm>
              <a:custGeom>
                <a:avLst/>
                <a:gdLst>
                  <a:gd name="T0" fmla="*/ 47625 w 208"/>
                  <a:gd name="T1" fmla="*/ 122238 h 86"/>
                  <a:gd name="T2" fmla="*/ 19050 w 208"/>
                  <a:gd name="T3" fmla="*/ 103188 h 86"/>
                  <a:gd name="T4" fmla="*/ 0 w 208"/>
                  <a:gd name="T5" fmla="*/ 47625 h 86"/>
                  <a:gd name="T6" fmla="*/ 84138 w 208"/>
                  <a:gd name="T7" fmla="*/ 0 h 86"/>
                  <a:gd name="T8" fmla="*/ 330200 w 208"/>
                  <a:gd name="T9" fmla="*/ 28575 h 86"/>
                  <a:gd name="T10" fmla="*/ 47625 w 208"/>
                  <a:gd name="T11" fmla="*/ 122238 h 86"/>
                  <a:gd name="T12" fmla="*/ 0 60000 65536"/>
                  <a:gd name="T13" fmla="*/ 0 60000 65536"/>
                  <a:gd name="T14" fmla="*/ 0 60000 65536"/>
                  <a:gd name="T15" fmla="*/ 0 60000 65536"/>
                  <a:gd name="T16" fmla="*/ 0 60000 65536"/>
                  <a:gd name="T17" fmla="*/ 0 60000 65536"/>
                  <a:gd name="T18" fmla="*/ 0 w 208"/>
                  <a:gd name="T19" fmla="*/ 0 h 86"/>
                  <a:gd name="T20" fmla="*/ 208 w 208"/>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208" h="86">
                    <a:moveTo>
                      <a:pt x="30" y="77"/>
                    </a:moveTo>
                    <a:cubicBezTo>
                      <a:pt x="24" y="73"/>
                      <a:pt x="16" y="71"/>
                      <a:pt x="12" y="65"/>
                    </a:cubicBezTo>
                    <a:cubicBezTo>
                      <a:pt x="5" y="55"/>
                      <a:pt x="0" y="30"/>
                      <a:pt x="0" y="30"/>
                    </a:cubicBezTo>
                    <a:cubicBezTo>
                      <a:pt x="15" y="7"/>
                      <a:pt x="28" y="8"/>
                      <a:pt x="53" y="0"/>
                    </a:cubicBezTo>
                    <a:cubicBezTo>
                      <a:pt x="106" y="11"/>
                      <a:pt x="153" y="14"/>
                      <a:pt x="208" y="18"/>
                    </a:cubicBezTo>
                    <a:cubicBezTo>
                      <a:pt x="191" y="86"/>
                      <a:pt x="80" y="77"/>
                      <a:pt x="30" y="7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26">
                <a:extLst>
                  <a:ext uri="{FF2B5EF4-FFF2-40B4-BE49-F238E27FC236}">
                    <a16:creationId xmlns:a16="http://schemas.microsoft.com/office/drawing/2014/main" id="{FC372A04-8C45-4A2C-AFF1-D812B223E006}"/>
                  </a:ext>
                </a:extLst>
              </p:cNvPr>
              <p:cNvSpPr>
                <a:spLocks/>
              </p:cNvSpPr>
              <p:nvPr/>
            </p:nvSpPr>
            <p:spPr bwMode="auto">
              <a:xfrm>
                <a:off x="3903663" y="3484563"/>
                <a:ext cx="307975" cy="227013"/>
              </a:xfrm>
              <a:custGeom>
                <a:avLst/>
                <a:gdLst>
                  <a:gd name="T0" fmla="*/ 42863 w 194"/>
                  <a:gd name="T1" fmla="*/ 0 h 143"/>
                  <a:gd name="T2" fmla="*/ 269875 w 194"/>
                  <a:gd name="T3" fmla="*/ 150813 h 143"/>
                  <a:gd name="T4" fmla="*/ 307975 w 194"/>
                  <a:gd name="T5" fmla="*/ 141288 h 143"/>
                  <a:gd name="T6" fmla="*/ 212725 w 194"/>
                  <a:gd name="T7" fmla="*/ 0 h 143"/>
                  <a:gd name="T8" fmla="*/ 42863 w 194"/>
                  <a:gd name="T9" fmla="*/ 0 h 143"/>
                  <a:gd name="T10" fmla="*/ 0 60000 65536"/>
                  <a:gd name="T11" fmla="*/ 0 60000 65536"/>
                  <a:gd name="T12" fmla="*/ 0 60000 65536"/>
                  <a:gd name="T13" fmla="*/ 0 60000 65536"/>
                  <a:gd name="T14" fmla="*/ 0 60000 65536"/>
                  <a:gd name="T15" fmla="*/ 0 w 194"/>
                  <a:gd name="T16" fmla="*/ 0 h 143"/>
                  <a:gd name="T17" fmla="*/ 194 w 194"/>
                  <a:gd name="T18" fmla="*/ 143 h 143"/>
                </a:gdLst>
                <a:ahLst/>
                <a:cxnLst>
                  <a:cxn ang="T10">
                    <a:pos x="T0" y="T1"/>
                  </a:cxn>
                  <a:cxn ang="T11">
                    <a:pos x="T2" y="T3"/>
                  </a:cxn>
                  <a:cxn ang="T12">
                    <a:pos x="T4" y="T5"/>
                  </a:cxn>
                  <a:cxn ang="T13">
                    <a:pos x="T6" y="T7"/>
                  </a:cxn>
                  <a:cxn ang="T14">
                    <a:pos x="T8" y="T9"/>
                  </a:cxn>
                </a:cxnLst>
                <a:rect l="T15" t="T16" r="T17" b="T18"/>
                <a:pathLst>
                  <a:path w="194" h="143">
                    <a:moveTo>
                      <a:pt x="27" y="0"/>
                    </a:moveTo>
                    <a:cubicBezTo>
                      <a:pt x="35" y="143"/>
                      <a:pt x="0" y="108"/>
                      <a:pt x="170" y="95"/>
                    </a:cubicBezTo>
                    <a:cubicBezTo>
                      <a:pt x="178" y="94"/>
                      <a:pt x="186" y="91"/>
                      <a:pt x="194" y="89"/>
                    </a:cubicBezTo>
                    <a:cubicBezTo>
                      <a:pt x="187" y="23"/>
                      <a:pt x="192" y="19"/>
                      <a:pt x="134" y="0"/>
                    </a:cubicBezTo>
                    <a:cubicBezTo>
                      <a:pt x="30" y="6"/>
                      <a:pt x="57" y="30"/>
                      <a:pt x="27" y="0"/>
                    </a:cubicBezTo>
                    <a:close/>
                  </a:path>
                </a:pathLst>
              </a:custGeom>
              <a:solidFill>
                <a:schemeClr val="tx1"/>
              </a:solidFill>
              <a:ln w="9525">
                <a:solidFill>
                  <a:schemeClr val="bg1"/>
                </a:solidFill>
                <a:round/>
                <a:headEnd/>
                <a:tailEnd/>
              </a:ln>
            </p:spPr>
            <p:txBody>
              <a:bodyPr/>
              <a:lstStyle/>
              <a:p>
                <a:endParaRPr lang="en-US"/>
              </a:p>
            </p:txBody>
          </p:sp>
          <p:pic>
            <p:nvPicPr>
              <p:cNvPr id="10" name="Picture 29" descr="betelgeuse">
                <a:extLst>
                  <a:ext uri="{FF2B5EF4-FFF2-40B4-BE49-F238E27FC236}">
                    <a16:creationId xmlns:a16="http://schemas.microsoft.com/office/drawing/2014/main" id="{DA8A7F2F-CD6C-410D-BC1C-C934788C3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92" t="13637" r="69630" b="54546"/>
              <a:stretch>
                <a:fillRect/>
              </a:stretch>
            </p:blipFill>
            <p:spPr bwMode="auto">
              <a:xfrm>
                <a:off x="1752600" y="4410173"/>
                <a:ext cx="1054233" cy="92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9B97588-B9C8-4897-A151-F500991EF0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277" t="12853" r="17743" b="20156"/>
              <a:stretch/>
            </p:blipFill>
            <p:spPr>
              <a:xfrm>
                <a:off x="2500147" y="3743821"/>
                <a:ext cx="1079666" cy="904379"/>
              </a:xfrm>
              <a:prstGeom prst="ellipse">
                <a:avLst/>
              </a:prstGeom>
              <a:ln>
                <a:noFill/>
              </a:ln>
              <a:effectLst>
                <a:softEdge rad="112500"/>
              </a:effectLst>
            </p:spPr>
          </p:pic>
          <p:sp>
            <p:nvSpPr>
              <p:cNvPr id="12" name="Text Box 27">
                <a:extLst>
                  <a:ext uri="{FF2B5EF4-FFF2-40B4-BE49-F238E27FC236}">
                    <a16:creationId xmlns:a16="http://schemas.microsoft.com/office/drawing/2014/main" id="{EB5A2471-5827-4237-B578-250169154A34}"/>
                  </a:ext>
                </a:extLst>
              </p:cNvPr>
              <p:cNvSpPr txBox="1">
                <a:spLocks noChangeArrowheads="1"/>
              </p:cNvSpPr>
              <p:nvPr/>
            </p:nvSpPr>
            <p:spPr bwMode="auto">
              <a:xfrm rot="16200000">
                <a:off x="179387" y="4410270"/>
                <a:ext cx="106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dirty="0">
                    <a:solidFill>
                      <a:schemeClr val="bg1"/>
                    </a:solidFill>
                  </a:rPr>
                  <a:t>log (</a:t>
                </a:r>
                <a:r>
                  <a:rPr lang="en-US" altLang="en-US" sz="2000" dirty="0" err="1">
                    <a:solidFill>
                      <a:schemeClr val="bg1"/>
                    </a:solidFill>
                    <a:sym typeface="Symbol" pitchFamily="18" charset="2"/>
                  </a:rPr>
                  <a:t>T</a:t>
                </a:r>
                <a:r>
                  <a:rPr lang="en-US" altLang="en-US" baseline="-25000" dirty="0" err="1">
                    <a:solidFill>
                      <a:schemeClr val="bg1"/>
                    </a:solidFill>
                    <a:sym typeface="Symbol" pitchFamily="18" charset="2"/>
                  </a:rPr>
                  <a:t>c</a:t>
                </a:r>
                <a:r>
                  <a:rPr lang="en-US" altLang="en-US" dirty="0">
                    <a:solidFill>
                      <a:schemeClr val="bg1"/>
                    </a:solidFill>
                    <a:sym typeface="Symbol" pitchFamily="18" charset="2"/>
                  </a:rPr>
                  <a:t>)</a:t>
                </a:r>
                <a:r>
                  <a:rPr lang="en-US" altLang="en-US" dirty="0"/>
                  <a:t> </a:t>
                </a:r>
              </a:p>
            </p:txBody>
          </p:sp>
          <p:sp>
            <p:nvSpPr>
              <p:cNvPr id="13" name="Rectangle 28">
                <a:extLst>
                  <a:ext uri="{FF2B5EF4-FFF2-40B4-BE49-F238E27FC236}">
                    <a16:creationId xmlns:a16="http://schemas.microsoft.com/office/drawing/2014/main" id="{394EDB02-BE22-474E-B6D0-D5FD342983C9}"/>
                  </a:ext>
                </a:extLst>
              </p:cNvPr>
              <p:cNvSpPr>
                <a:spLocks noChangeArrowheads="1"/>
              </p:cNvSpPr>
              <p:nvPr/>
            </p:nvSpPr>
            <p:spPr bwMode="auto">
              <a:xfrm>
                <a:off x="1050925" y="2959099"/>
                <a:ext cx="3451225" cy="3381375"/>
              </a:xfrm>
              <a:prstGeom prst="rect">
                <a:avLst/>
              </a:prstGeom>
              <a:noFill/>
              <a:ln w="19050">
                <a:solidFill>
                  <a:srgbClr val="EAEAE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endParaRPr lang="en-US" altLang="en-US"/>
              </a:p>
            </p:txBody>
          </p:sp>
          <p:pic>
            <p:nvPicPr>
              <p:cNvPr id="14" name="Picture 30" descr="star">
                <a:extLst>
                  <a:ext uri="{FF2B5EF4-FFF2-40B4-BE49-F238E27FC236}">
                    <a16:creationId xmlns:a16="http://schemas.microsoft.com/office/drawing/2014/main" id="{40451F72-3433-49D2-8D6E-E2436D4B4E1E}"/>
                  </a:ext>
                </a:extLst>
              </p:cNvPr>
              <p:cNvPicPr>
                <a:picLocks noChangeAspect="1" noChangeArrowheads="1"/>
              </p:cNvPicPr>
              <p:nvPr/>
            </p:nvPicPr>
            <p:blipFill>
              <a:blip r:embed="rId5">
                <a:clrChange>
                  <a:clrFrom>
                    <a:srgbClr val="16202A"/>
                  </a:clrFrom>
                  <a:clrTo>
                    <a:srgbClr val="16202A">
                      <a:alpha val="0"/>
                    </a:srgbClr>
                  </a:clrTo>
                </a:clrChange>
                <a:extLst>
                  <a:ext uri="{28A0092B-C50C-407E-A947-70E740481C1C}">
                    <a14:useLocalDpi xmlns:a14="http://schemas.microsoft.com/office/drawing/2010/main" val="0"/>
                  </a:ext>
                </a:extLst>
              </a:blip>
              <a:srcRect l="14128" t="66327" r="67822" b="1021"/>
              <a:stretch>
                <a:fillRect/>
              </a:stretch>
            </p:blipFill>
            <p:spPr bwMode="auto">
              <a:xfrm>
                <a:off x="1143000" y="5222875"/>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4">
                <a:extLst>
                  <a:ext uri="{FF2B5EF4-FFF2-40B4-BE49-F238E27FC236}">
                    <a16:creationId xmlns:a16="http://schemas.microsoft.com/office/drawing/2014/main" id="{CDB4ECFF-5304-4478-9814-3F750F549771}"/>
                  </a:ext>
                </a:extLst>
              </p:cNvPr>
              <p:cNvSpPr txBox="1">
                <a:spLocks noChangeArrowheads="1"/>
              </p:cNvSpPr>
              <p:nvPr/>
            </p:nvSpPr>
            <p:spPr bwMode="auto">
              <a:xfrm>
                <a:off x="1600200" y="5908675"/>
                <a:ext cx="823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200">
                    <a:solidFill>
                      <a:schemeClr val="bg1"/>
                    </a:solidFill>
                  </a:rPr>
                  <a:t>H-ignition</a:t>
                </a:r>
              </a:p>
            </p:txBody>
          </p:sp>
          <p:sp>
            <p:nvSpPr>
              <p:cNvPr id="16" name="Text Box 35">
                <a:extLst>
                  <a:ext uri="{FF2B5EF4-FFF2-40B4-BE49-F238E27FC236}">
                    <a16:creationId xmlns:a16="http://schemas.microsoft.com/office/drawing/2014/main" id="{016241C0-1C32-427B-A819-EB72305E4679}"/>
                  </a:ext>
                </a:extLst>
              </p:cNvPr>
              <p:cNvSpPr txBox="1">
                <a:spLocks noChangeArrowheads="1"/>
              </p:cNvSpPr>
              <p:nvPr/>
            </p:nvSpPr>
            <p:spPr bwMode="auto">
              <a:xfrm>
                <a:off x="2438400" y="491807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200">
                    <a:solidFill>
                      <a:schemeClr val="bg1"/>
                    </a:solidFill>
                  </a:rPr>
                  <a:t>He-ignition</a:t>
                </a:r>
              </a:p>
            </p:txBody>
          </p:sp>
          <p:sp>
            <p:nvSpPr>
              <p:cNvPr id="17" name="Text Box 36">
                <a:extLst>
                  <a:ext uri="{FF2B5EF4-FFF2-40B4-BE49-F238E27FC236}">
                    <a16:creationId xmlns:a16="http://schemas.microsoft.com/office/drawing/2014/main" id="{2FF47B9B-0450-4499-8C96-B96DCE7B416E}"/>
                  </a:ext>
                </a:extLst>
              </p:cNvPr>
              <p:cNvSpPr txBox="1">
                <a:spLocks noChangeArrowheads="1"/>
              </p:cNvSpPr>
              <p:nvPr/>
            </p:nvSpPr>
            <p:spPr bwMode="auto">
              <a:xfrm>
                <a:off x="2062163" y="4022725"/>
                <a:ext cx="823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200">
                    <a:solidFill>
                      <a:schemeClr val="bg1"/>
                    </a:solidFill>
                  </a:rPr>
                  <a:t>C-ignition</a:t>
                </a:r>
              </a:p>
            </p:txBody>
          </p:sp>
          <p:sp>
            <p:nvSpPr>
              <p:cNvPr id="18" name="Text Box 37">
                <a:extLst>
                  <a:ext uri="{FF2B5EF4-FFF2-40B4-BE49-F238E27FC236}">
                    <a16:creationId xmlns:a16="http://schemas.microsoft.com/office/drawing/2014/main" id="{FA41DC27-AED7-40E1-81D8-ACFD2FA10E30}"/>
                  </a:ext>
                </a:extLst>
              </p:cNvPr>
              <p:cNvSpPr txBox="1">
                <a:spLocks noChangeArrowheads="1"/>
              </p:cNvSpPr>
              <p:nvPr/>
            </p:nvSpPr>
            <p:spPr bwMode="auto">
              <a:xfrm>
                <a:off x="822325" y="62134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7</a:t>
                </a:r>
              </a:p>
            </p:txBody>
          </p:sp>
          <p:sp>
            <p:nvSpPr>
              <p:cNvPr id="19" name="Text Box 38">
                <a:extLst>
                  <a:ext uri="{FF2B5EF4-FFF2-40B4-BE49-F238E27FC236}">
                    <a16:creationId xmlns:a16="http://schemas.microsoft.com/office/drawing/2014/main" id="{3DEFE76A-7FD2-4991-A47D-EC5A7AE80FED}"/>
                  </a:ext>
                </a:extLst>
              </p:cNvPr>
              <p:cNvSpPr txBox="1">
                <a:spLocks noChangeArrowheads="1"/>
              </p:cNvSpPr>
              <p:nvPr/>
            </p:nvSpPr>
            <p:spPr bwMode="auto">
              <a:xfrm>
                <a:off x="822325" y="51466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8</a:t>
                </a:r>
              </a:p>
            </p:txBody>
          </p:sp>
          <p:sp>
            <p:nvSpPr>
              <p:cNvPr id="20" name="Text Box 39">
                <a:extLst>
                  <a:ext uri="{FF2B5EF4-FFF2-40B4-BE49-F238E27FC236}">
                    <a16:creationId xmlns:a16="http://schemas.microsoft.com/office/drawing/2014/main" id="{00EA7989-A2A4-430D-8044-1B607BC4D6AE}"/>
                  </a:ext>
                </a:extLst>
              </p:cNvPr>
              <p:cNvSpPr txBox="1">
                <a:spLocks noChangeArrowheads="1"/>
              </p:cNvSpPr>
              <p:nvPr/>
            </p:nvSpPr>
            <p:spPr bwMode="auto">
              <a:xfrm>
                <a:off x="746125" y="2860675"/>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10</a:t>
                </a:r>
              </a:p>
            </p:txBody>
          </p:sp>
          <p:sp>
            <p:nvSpPr>
              <p:cNvPr id="21" name="Text Box 40">
                <a:extLst>
                  <a:ext uri="{FF2B5EF4-FFF2-40B4-BE49-F238E27FC236}">
                    <a16:creationId xmlns:a16="http://schemas.microsoft.com/office/drawing/2014/main" id="{BB9E9F1B-A0E1-4FF1-A219-EA611011FE53}"/>
                  </a:ext>
                </a:extLst>
              </p:cNvPr>
              <p:cNvSpPr txBox="1">
                <a:spLocks noChangeArrowheads="1"/>
              </p:cNvSpPr>
              <p:nvPr/>
            </p:nvSpPr>
            <p:spPr bwMode="auto">
              <a:xfrm>
                <a:off x="822325" y="40036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9</a:t>
                </a:r>
              </a:p>
            </p:txBody>
          </p:sp>
          <p:sp>
            <p:nvSpPr>
              <p:cNvPr id="22" name="Text Box 41">
                <a:extLst>
                  <a:ext uri="{FF2B5EF4-FFF2-40B4-BE49-F238E27FC236}">
                    <a16:creationId xmlns:a16="http://schemas.microsoft.com/office/drawing/2014/main" id="{AB42047F-EB6F-4795-908A-C3A691E5E501}"/>
                  </a:ext>
                </a:extLst>
              </p:cNvPr>
              <p:cNvSpPr txBox="1">
                <a:spLocks noChangeArrowheads="1"/>
              </p:cNvSpPr>
              <p:nvPr/>
            </p:nvSpPr>
            <p:spPr bwMode="auto">
              <a:xfrm>
                <a:off x="1203325" y="63658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0</a:t>
                </a:r>
              </a:p>
            </p:txBody>
          </p:sp>
          <p:sp>
            <p:nvSpPr>
              <p:cNvPr id="23" name="Text Box 42">
                <a:extLst>
                  <a:ext uri="{FF2B5EF4-FFF2-40B4-BE49-F238E27FC236}">
                    <a16:creationId xmlns:a16="http://schemas.microsoft.com/office/drawing/2014/main" id="{C88715AE-91C9-486C-9D1B-A523C5FAC797}"/>
                  </a:ext>
                </a:extLst>
              </p:cNvPr>
              <p:cNvSpPr txBox="1">
                <a:spLocks noChangeArrowheads="1"/>
              </p:cNvSpPr>
              <p:nvPr/>
            </p:nvSpPr>
            <p:spPr bwMode="auto">
              <a:xfrm>
                <a:off x="2498725" y="63658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4</a:t>
                </a:r>
              </a:p>
            </p:txBody>
          </p:sp>
          <p:sp>
            <p:nvSpPr>
              <p:cNvPr id="24" name="Text Box 43">
                <a:extLst>
                  <a:ext uri="{FF2B5EF4-FFF2-40B4-BE49-F238E27FC236}">
                    <a16:creationId xmlns:a16="http://schemas.microsoft.com/office/drawing/2014/main" id="{8DB56F95-9CF0-4ED3-848C-14E99C611E89}"/>
                  </a:ext>
                </a:extLst>
              </p:cNvPr>
              <p:cNvSpPr txBox="1">
                <a:spLocks noChangeArrowheads="1"/>
              </p:cNvSpPr>
              <p:nvPr/>
            </p:nvSpPr>
            <p:spPr bwMode="auto">
              <a:xfrm>
                <a:off x="1889125" y="63658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2</a:t>
                </a:r>
              </a:p>
            </p:txBody>
          </p:sp>
          <p:sp>
            <p:nvSpPr>
              <p:cNvPr id="25" name="Text Box 44">
                <a:extLst>
                  <a:ext uri="{FF2B5EF4-FFF2-40B4-BE49-F238E27FC236}">
                    <a16:creationId xmlns:a16="http://schemas.microsoft.com/office/drawing/2014/main" id="{E33C6A4D-48A4-415F-AA1F-5E28853CF728}"/>
                  </a:ext>
                </a:extLst>
              </p:cNvPr>
              <p:cNvSpPr txBox="1">
                <a:spLocks noChangeArrowheads="1"/>
              </p:cNvSpPr>
              <p:nvPr/>
            </p:nvSpPr>
            <p:spPr bwMode="auto">
              <a:xfrm>
                <a:off x="3717925" y="63658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8</a:t>
                </a:r>
              </a:p>
            </p:txBody>
          </p:sp>
          <p:sp>
            <p:nvSpPr>
              <p:cNvPr id="26" name="Text Box 45">
                <a:extLst>
                  <a:ext uri="{FF2B5EF4-FFF2-40B4-BE49-F238E27FC236}">
                    <a16:creationId xmlns:a16="http://schemas.microsoft.com/office/drawing/2014/main" id="{C8D5B90C-D471-4477-BF2C-955FCC7BFB03}"/>
                  </a:ext>
                </a:extLst>
              </p:cNvPr>
              <p:cNvSpPr txBox="1">
                <a:spLocks noChangeArrowheads="1"/>
              </p:cNvSpPr>
              <p:nvPr/>
            </p:nvSpPr>
            <p:spPr bwMode="auto">
              <a:xfrm>
                <a:off x="4327525" y="6365875"/>
                <a:ext cx="323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dirty="0">
                    <a:solidFill>
                      <a:schemeClr val="bg1"/>
                    </a:solidFill>
                  </a:rPr>
                  <a:t>10</a:t>
                </a:r>
              </a:p>
            </p:txBody>
          </p:sp>
          <p:sp>
            <p:nvSpPr>
              <p:cNvPr id="27" name="Text Box 46">
                <a:extLst>
                  <a:ext uri="{FF2B5EF4-FFF2-40B4-BE49-F238E27FC236}">
                    <a16:creationId xmlns:a16="http://schemas.microsoft.com/office/drawing/2014/main" id="{8914EE93-350E-4CCA-944C-78EB348AA0BF}"/>
                  </a:ext>
                </a:extLst>
              </p:cNvPr>
              <p:cNvSpPr txBox="1">
                <a:spLocks noChangeArrowheads="1"/>
              </p:cNvSpPr>
              <p:nvPr/>
            </p:nvSpPr>
            <p:spPr bwMode="auto">
              <a:xfrm>
                <a:off x="2498725" y="63658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4</a:t>
                </a:r>
              </a:p>
            </p:txBody>
          </p:sp>
          <p:sp>
            <p:nvSpPr>
              <p:cNvPr id="28" name="Text Box 47">
                <a:extLst>
                  <a:ext uri="{FF2B5EF4-FFF2-40B4-BE49-F238E27FC236}">
                    <a16:creationId xmlns:a16="http://schemas.microsoft.com/office/drawing/2014/main" id="{600FEC4F-B07A-45C0-9673-41EC81B39815}"/>
                  </a:ext>
                </a:extLst>
              </p:cNvPr>
              <p:cNvSpPr txBox="1">
                <a:spLocks noChangeArrowheads="1"/>
              </p:cNvSpPr>
              <p:nvPr/>
            </p:nvSpPr>
            <p:spPr bwMode="auto">
              <a:xfrm>
                <a:off x="3108325" y="636587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r>
                  <a:rPr lang="en-US" altLang="en-US" sz="1000">
                    <a:solidFill>
                      <a:schemeClr val="bg1"/>
                    </a:solidFill>
                  </a:rPr>
                  <a:t>6</a:t>
                </a:r>
              </a:p>
            </p:txBody>
          </p:sp>
          <p:pic>
            <p:nvPicPr>
              <p:cNvPr id="29" name="Picture 51" descr="chandra-silicon">
                <a:extLst>
                  <a:ext uri="{FF2B5EF4-FFF2-40B4-BE49-F238E27FC236}">
                    <a16:creationId xmlns:a16="http://schemas.microsoft.com/office/drawing/2014/main" id="{3869EA1B-C029-4920-B955-AA4EB981FE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7274" t="13167" r="15109" b="21698"/>
              <a:stretch>
                <a:fillRect/>
              </a:stretch>
            </p:blipFill>
            <p:spPr bwMode="auto">
              <a:xfrm>
                <a:off x="3581400" y="2708275"/>
                <a:ext cx="1143000"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33">
                <a:extLst>
                  <a:ext uri="{FF2B5EF4-FFF2-40B4-BE49-F238E27FC236}">
                    <a16:creationId xmlns:a16="http://schemas.microsoft.com/office/drawing/2014/main" id="{B645B84E-489E-482E-9273-C9A73C31ACCD}"/>
                  </a:ext>
                </a:extLst>
              </p:cNvPr>
              <p:cNvSpPr>
                <a:spLocks/>
              </p:cNvSpPr>
              <p:nvPr/>
            </p:nvSpPr>
            <p:spPr bwMode="auto">
              <a:xfrm>
                <a:off x="1068388" y="3271838"/>
                <a:ext cx="3228975" cy="3065463"/>
              </a:xfrm>
              <a:custGeom>
                <a:avLst/>
                <a:gdLst>
                  <a:gd name="T0" fmla="*/ 0 w 1668"/>
                  <a:gd name="T1" fmla="*/ 4405889 h 1610"/>
                  <a:gd name="T2" fmla="*/ 476216 w 1668"/>
                  <a:gd name="T3" fmla="*/ 3836589 h 1610"/>
                  <a:gd name="T4" fmla="*/ 698837 w 1668"/>
                  <a:gd name="T5" fmla="*/ 3503386 h 1610"/>
                  <a:gd name="T6" fmla="*/ 795629 w 1668"/>
                  <a:gd name="T7" fmla="*/ 3352969 h 1610"/>
                  <a:gd name="T8" fmla="*/ 1207962 w 1668"/>
                  <a:gd name="T9" fmla="*/ 2968358 h 1610"/>
                  <a:gd name="T10" fmla="*/ 1602872 w 1668"/>
                  <a:gd name="T11" fmla="*/ 2638964 h 1610"/>
                  <a:gd name="T12" fmla="*/ 1775162 w 1668"/>
                  <a:gd name="T13" fmla="*/ 2385730 h 1610"/>
                  <a:gd name="T14" fmla="*/ 1864210 w 1668"/>
                  <a:gd name="T15" fmla="*/ 2208657 h 1610"/>
                  <a:gd name="T16" fmla="*/ 2175880 w 1668"/>
                  <a:gd name="T17" fmla="*/ 1827854 h 1610"/>
                  <a:gd name="T18" fmla="*/ 2452705 w 1668"/>
                  <a:gd name="T19" fmla="*/ 1603180 h 1610"/>
                  <a:gd name="T20" fmla="*/ 2764374 w 1668"/>
                  <a:gd name="T21" fmla="*/ 1405163 h 1610"/>
                  <a:gd name="T22" fmla="*/ 2793412 w 1668"/>
                  <a:gd name="T23" fmla="*/ 1292826 h 1610"/>
                  <a:gd name="T24" fmla="*/ 2936664 w 1668"/>
                  <a:gd name="T25" fmla="*/ 1249033 h 1610"/>
                  <a:gd name="T26" fmla="*/ 3041199 w 1668"/>
                  <a:gd name="T27" fmla="*/ 1287114 h 1610"/>
                  <a:gd name="T28" fmla="*/ 3151542 w 1668"/>
                  <a:gd name="T29" fmla="*/ 1203337 h 1610"/>
                  <a:gd name="T30" fmla="*/ 3261884 w 1668"/>
                  <a:gd name="T31" fmla="*/ 1155737 h 1610"/>
                  <a:gd name="T32" fmla="*/ 3449660 w 1668"/>
                  <a:gd name="T33" fmla="*/ 1127176 h 1610"/>
                  <a:gd name="T34" fmla="*/ 3606463 w 1668"/>
                  <a:gd name="T35" fmla="*/ 1043400 h 1610"/>
                  <a:gd name="T36" fmla="*/ 3643244 w 1668"/>
                  <a:gd name="T37" fmla="*/ 919639 h 1610"/>
                  <a:gd name="T38" fmla="*/ 3606463 w 1668"/>
                  <a:gd name="T39" fmla="*/ 847286 h 1610"/>
                  <a:gd name="T40" fmla="*/ 3513543 w 1668"/>
                  <a:gd name="T41" fmla="*/ 866327 h 1610"/>
                  <a:gd name="T42" fmla="*/ 3670346 w 1668"/>
                  <a:gd name="T43" fmla="*/ 896791 h 1610"/>
                  <a:gd name="T44" fmla="*/ 3724549 w 1668"/>
                  <a:gd name="T45" fmla="*/ 780646 h 1610"/>
                  <a:gd name="T46" fmla="*/ 3670346 w 1668"/>
                  <a:gd name="T47" fmla="*/ 710197 h 1610"/>
                  <a:gd name="T48" fmla="*/ 3670346 w 1668"/>
                  <a:gd name="T49" fmla="*/ 622613 h 1610"/>
                  <a:gd name="T50" fmla="*/ 3774881 w 1668"/>
                  <a:gd name="T51" fmla="*/ 609285 h 1610"/>
                  <a:gd name="T52" fmla="*/ 3815533 w 1668"/>
                  <a:gd name="T53" fmla="*/ 714005 h 1610"/>
                  <a:gd name="T54" fmla="*/ 3904582 w 1668"/>
                  <a:gd name="T55" fmla="*/ 643557 h 1610"/>
                  <a:gd name="T56" fmla="*/ 4022668 w 1668"/>
                  <a:gd name="T57" fmla="*/ 609285 h 1610"/>
                  <a:gd name="T58" fmla="*/ 4173663 w 1668"/>
                  <a:gd name="T59" fmla="*/ 470292 h 1610"/>
                  <a:gd name="T60" fmla="*/ 4249161 w 1668"/>
                  <a:gd name="T61" fmla="*/ 361763 h 1610"/>
                  <a:gd name="T62" fmla="*/ 4154305 w 1668"/>
                  <a:gd name="T63" fmla="*/ 316066 h 1610"/>
                  <a:gd name="T64" fmla="*/ 4036219 w 1668"/>
                  <a:gd name="T65" fmla="*/ 367475 h 1610"/>
                  <a:gd name="T66" fmla="*/ 3937491 w 1668"/>
                  <a:gd name="T67" fmla="*/ 300834 h 1610"/>
                  <a:gd name="T68" fmla="*/ 4051705 w 1668"/>
                  <a:gd name="T69" fmla="*/ 283698 h 1610"/>
                  <a:gd name="T70" fmla="*/ 4160112 w 1668"/>
                  <a:gd name="T71" fmla="*/ 262754 h 1610"/>
                  <a:gd name="T72" fmla="*/ 4299492 w 1668"/>
                  <a:gd name="T73" fmla="*/ 190401 h 1610"/>
                  <a:gd name="T74" fmla="*/ 4514370 w 1668"/>
                  <a:gd name="T75" fmla="*/ 150417 h 1610"/>
                  <a:gd name="T76" fmla="*/ 4678916 w 1668"/>
                  <a:gd name="T77" fmla="*/ 43792 h 1610"/>
                  <a:gd name="T78" fmla="*/ 4800874 w 1668"/>
                  <a:gd name="T79" fmla="*/ 0 h 16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68"/>
                  <a:gd name="T121" fmla="*/ 0 h 1610"/>
                  <a:gd name="T122" fmla="*/ 1668 w 1668"/>
                  <a:gd name="T123" fmla="*/ 1610 h 16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68" h="1610">
                    <a:moveTo>
                      <a:pt x="22" y="1610"/>
                    </a:moveTo>
                    <a:lnTo>
                      <a:pt x="0" y="1608"/>
                    </a:lnTo>
                    <a:cubicBezTo>
                      <a:pt x="14" y="1586"/>
                      <a:pt x="76" y="1512"/>
                      <a:pt x="104" y="1478"/>
                    </a:cubicBezTo>
                    <a:cubicBezTo>
                      <a:pt x="132" y="1444"/>
                      <a:pt x="148" y="1425"/>
                      <a:pt x="166" y="1401"/>
                    </a:cubicBezTo>
                    <a:cubicBezTo>
                      <a:pt x="184" y="1377"/>
                      <a:pt x="196" y="1354"/>
                      <a:pt x="209" y="1334"/>
                    </a:cubicBezTo>
                    <a:cubicBezTo>
                      <a:pt x="222" y="1314"/>
                      <a:pt x="237" y="1291"/>
                      <a:pt x="243" y="1279"/>
                    </a:cubicBezTo>
                    <a:cubicBezTo>
                      <a:pt x="249" y="1267"/>
                      <a:pt x="238" y="1273"/>
                      <a:pt x="243" y="1264"/>
                    </a:cubicBezTo>
                    <a:cubicBezTo>
                      <a:pt x="248" y="1255"/>
                      <a:pt x="258" y="1245"/>
                      <a:pt x="276" y="1224"/>
                    </a:cubicBezTo>
                    <a:cubicBezTo>
                      <a:pt x="294" y="1203"/>
                      <a:pt x="327" y="1163"/>
                      <a:pt x="351" y="1140"/>
                    </a:cubicBezTo>
                    <a:cubicBezTo>
                      <a:pt x="375" y="1117"/>
                      <a:pt x="397" y="1103"/>
                      <a:pt x="420" y="1084"/>
                    </a:cubicBezTo>
                    <a:cubicBezTo>
                      <a:pt x="443" y="1065"/>
                      <a:pt x="467" y="1049"/>
                      <a:pt x="490" y="1029"/>
                    </a:cubicBezTo>
                    <a:cubicBezTo>
                      <a:pt x="513" y="1009"/>
                      <a:pt x="537" y="987"/>
                      <a:pt x="557" y="964"/>
                    </a:cubicBezTo>
                    <a:cubicBezTo>
                      <a:pt x="577" y="941"/>
                      <a:pt x="600" y="903"/>
                      <a:pt x="610" y="888"/>
                    </a:cubicBezTo>
                    <a:cubicBezTo>
                      <a:pt x="620" y="873"/>
                      <a:pt x="617" y="877"/>
                      <a:pt x="617" y="871"/>
                    </a:cubicBezTo>
                    <a:cubicBezTo>
                      <a:pt x="617" y="865"/>
                      <a:pt x="607" y="860"/>
                      <a:pt x="612" y="849"/>
                    </a:cubicBezTo>
                    <a:cubicBezTo>
                      <a:pt x="617" y="838"/>
                      <a:pt x="630" y="829"/>
                      <a:pt x="648" y="806"/>
                    </a:cubicBezTo>
                    <a:cubicBezTo>
                      <a:pt x="666" y="783"/>
                      <a:pt x="702" y="735"/>
                      <a:pt x="720" y="712"/>
                    </a:cubicBezTo>
                    <a:cubicBezTo>
                      <a:pt x="738" y="689"/>
                      <a:pt x="739" y="684"/>
                      <a:pt x="756" y="667"/>
                    </a:cubicBezTo>
                    <a:cubicBezTo>
                      <a:pt x="773" y="650"/>
                      <a:pt x="808" y="621"/>
                      <a:pt x="824" y="607"/>
                    </a:cubicBezTo>
                    <a:cubicBezTo>
                      <a:pt x="840" y="593"/>
                      <a:pt x="835" y="598"/>
                      <a:pt x="852" y="585"/>
                    </a:cubicBezTo>
                    <a:cubicBezTo>
                      <a:pt x="869" y="572"/>
                      <a:pt x="909" y="544"/>
                      <a:pt x="927" y="532"/>
                    </a:cubicBezTo>
                    <a:cubicBezTo>
                      <a:pt x="945" y="520"/>
                      <a:pt x="953" y="519"/>
                      <a:pt x="960" y="513"/>
                    </a:cubicBezTo>
                    <a:cubicBezTo>
                      <a:pt x="967" y="507"/>
                      <a:pt x="966" y="501"/>
                      <a:pt x="968" y="494"/>
                    </a:cubicBezTo>
                    <a:cubicBezTo>
                      <a:pt x="970" y="487"/>
                      <a:pt x="966" y="478"/>
                      <a:pt x="970" y="472"/>
                    </a:cubicBezTo>
                    <a:cubicBezTo>
                      <a:pt x="974" y="466"/>
                      <a:pt x="981" y="459"/>
                      <a:pt x="989" y="456"/>
                    </a:cubicBezTo>
                    <a:cubicBezTo>
                      <a:pt x="997" y="453"/>
                      <a:pt x="1012" y="454"/>
                      <a:pt x="1020" y="456"/>
                    </a:cubicBezTo>
                    <a:cubicBezTo>
                      <a:pt x="1028" y="458"/>
                      <a:pt x="1034" y="468"/>
                      <a:pt x="1040" y="470"/>
                    </a:cubicBezTo>
                    <a:cubicBezTo>
                      <a:pt x="1046" y="472"/>
                      <a:pt x="1051" y="473"/>
                      <a:pt x="1056" y="470"/>
                    </a:cubicBezTo>
                    <a:cubicBezTo>
                      <a:pt x="1061" y="467"/>
                      <a:pt x="1067" y="458"/>
                      <a:pt x="1073" y="453"/>
                    </a:cubicBezTo>
                    <a:cubicBezTo>
                      <a:pt x="1079" y="448"/>
                      <a:pt x="1088" y="443"/>
                      <a:pt x="1095" y="439"/>
                    </a:cubicBezTo>
                    <a:cubicBezTo>
                      <a:pt x="1102" y="435"/>
                      <a:pt x="1108" y="432"/>
                      <a:pt x="1114" y="429"/>
                    </a:cubicBezTo>
                    <a:cubicBezTo>
                      <a:pt x="1120" y="426"/>
                      <a:pt x="1123" y="423"/>
                      <a:pt x="1133" y="422"/>
                    </a:cubicBezTo>
                    <a:cubicBezTo>
                      <a:pt x="1143" y="421"/>
                      <a:pt x="1161" y="424"/>
                      <a:pt x="1172" y="422"/>
                    </a:cubicBezTo>
                    <a:cubicBezTo>
                      <a:pt x="1183" y="420"/>
                      <a:pt x="1190" y="416"/>
                      <a:pt x="1198" y="412"/>
                    </a:cubicBezTo>
                    <a:cubicBezTo>
                      <a:pt x="1206" y="408"/>
                      <a:pt x="1213" y="403"/>
                      <a:pt x="1222" y="398"/>
                    </a:cubicBezTo>
                    <a:cubicBezTo>
                      <a:pt x="1231" y="393"/>
                      <a:pt x="1246" y="387"/>
                      <a:pt x="1253" y="381"/>
                    </a:cubicBezTo>
                    <a:cubicBezTo>
                      <a:pt x="1260" y="375"/>
                      <a:pt x="1263" y="369"/>
                      <a:pt x="1265" y="362"/>
                    </a:cubicBezTo>
                    <a:cubicBezTo>
                      <a:pt x="1267" y="355"/>
                      <a:pt x="1265" y="343"/>
                      <a:pt x="1265" y="336"/>
                    </a:cubicBezTo>
                    <a:cubicBezTo>
                      <a:pt x="1265" y="329"/>
                      <a:pt x="1267" y="323"/>
                      <a:pt x="1265" y="319"/>
                    </a:cubicBezTo>
                    <a:cubicBezTo>
                      <a:pt x="1263" y="315"/>
                      <a:pt x="1258" y="311"/>
                      <a:pt x="1253" y="309"/>
                    </a:cubicBezTo>
                    <a:cubicBezTo>
                      <a:pt x="1248" y="307"/>
                      <a:pt x="1241" y="308"/>
                      <a:pt x="1236" y="309"/>
                    </a:cubicBezTo>
                    <a:cubicBezTo>
                      <a:pt x="1231" y="310"/>
                      <a:pt x="1218" y="313"/>
                      <a:pt x="1220" y="316"/>
                    </a:cubicBezTo>
                    <a:cubicBezTo>
                      <a:pt x="1222" y="319"/>
                      <a:pt x="1237" y="326"/>
                      <a:pt x="1246" y="328"/>
                    </a:cubicBezTo>
                    <a:cubicBezTo>
                      <a:pt x="1255" y="330"/>
                      <a:pt x="1267" y="330"/>
                      <a:pt x="1275" y="328"/>
                    </a:cubicBezTo>
                    <a:cubicBezTo>
                      <a:pt x="1283" y="326"/>
                      <a:pt x="1291" y="321"/>
                      <a:pt x="1294" y="314"/>
                    </a:cubicBezTo>
                    <a:cubicBezTo>
                      <a:pt x="1297" y="307"/>
                      <a:pt x="1294" y="292"/>
                      <a:pt x="1294" y="285"/>
                    </a:cubicBezTo>
                    <a:cubicBezTo>
                      <a:pt x="1294" y="278"/>
                      <a:pt x="1297" y="275"/>
                      <a:pt x="1294" y="271"/>
                    </a:cubicBezTo>
                    <a:cubicBezTo>
                      <a:pt x="1291" y="267"/>
                      <a:pt x="1281" y="261"/>
                      <a:pt x="1275" y="259"/>
                    </a:cubicBezTo>
                    <a:cubicBezTo>
                      <a:pt x="1269" y="257"/>
                      <a:pt x="1260" y="264"/>
                      <a:pt x="1260" y="259"/>
                    </a:cubicBezTo>
                    <a:cubicBezTo>
                      <a:pt x="1260" y="254"/>
                      <a:pt x="1269" y="234"/>
                      <a:pt x="1275" y="228"/>
                    </a:cubicBezTo>
                    <a:cubicBezTo>
                      <a:pt x="1281" y="222"/>
                      <a:pt x="1290" y="224"/>
                      <a:pt x="1296" y="223"/>
                    </a:cubicBezTo>
                    <a:cubicBezTo>
                      <a:pt x="1302" y="222"/>
                      <a:pt x="1309" y="219"/>
                      <a:pt x="1311" y="223"/>
                    </a:cubicBezTo>
                    <a:cubicBezTo>
                      <a:pt x="1313" y="227"/>
                      <a:pt x="1306" y="243"/>
                      <a:pt x="1308" y="249"/>
                    </a:cubicBezTo>
                    <a:cubicBezTo>
                      <a:pt x="1310" y="255"/>
                      <a:pt x="1320" y="262"/>
                      <a:pt x="1325" y="261"/>
                    </a:cubicBezTo>
                    <a:cubicBezTo>
                      <a:pt x="1330" y="260"/>
                      <a:pt x="1335" y="248"/>
                      <a:pt x="1340" y="244"/>
                    </a:cubicBezTo>
                    <a:cubicBezTo>
                      <a:pt x="1345" y="240"/>
                      <a:pt x="1351" y="235"/>
                      <a:pt x="1356" y="235"/>
                    </a:cubicBezTo>
                    <a:cubicBezTo>
                      <a:pt x="1361" y="235"/>
                      <a:pt x="1366" y="246"/>
                      <a:pt x="1373" y="244"/>
                    </a:cubicBezTo>
                    <a:cubicBezTo>
                      <a:pt x="1380" y="242"/>
                      <a:pt x="1388" y="231"/>
                      <a:pt x="1397" y="223"/>
                    </a:cubicBezTo>
                    <a:cubicBezTo>
                      <a:pt x="1406" y="215"/>
                      <a:pt x="1417" y="204"/>
                      <a:pt x="1426" y="196"/>
                    </a:cubicBezTo>
                    <a:cubicBezTo>
                      <a:pt x="1435" y="188"/>
                      <a:pt x="1442" y="180"/>
                      <a:pt x="1450" y="172"/>
                    </a:cubicBezTo>
                    <a:cubicBezTo>
                      <a:pt x="1458" y="164"/>
                      <a:pt x="1470" y="155"/>
                      <a:pt x="1474" y="148"/>
                    </a:cubicBezTo>
                    <a:cubicBezTo>
                      <a:pt x="1478" y="141"/>
                      <a:pt x="1478" y="137"/>
                      <a:pt x="1476" y="132"/>
                    </a:cubicBezTo>
                    <a:cubicBezTo>
                      <a:pt x="1474" y="127"/>
                      <a:pt x="1465" y="118"/>
                      <a:pt x="1460" y="115"/>
                    </a:cubicBezTo>
                    <a:cubicBezTo>
                      <a:pt x="1455" y="112"/>
                      <a:pt x="1450" y="115"/>
                      <a:pt x="1443" y="115"/>
                    </a:cubicBezTo>
                    <a:cubicBezTo>
                      <a:pt x="1436" y="115"/>
                      <a:pt x="1423" y="114"/>
                      <a:pt x="1416" y="117"/>
                    </a:cubicBezTo>
                    <a:cubicBezTo>
                      <a:pt x="1409" y="120"/>
                      <a:pt x="1408" y="133"/>
                      <a:pt x="1402" y="134"/>
                    </a:cubicBezTo>
                    <a:cubicBezTo>
                      <a:pt x="1396" y="135"/>
                      <a:pt x="1384" y="126"/>
                      <a:pt x="1378" y="122"/>
                    </a:cubicBezTo>
                    <a:cubicBezTo>
                      <a:pt x="1372" y="118"/>
                      <a:pt x="1366" y="113"/>
                      <a:pt x="1368" y="110"/>
                    </a:cubicBezTo>
                    <a:cubicBezTo>
                      <a:pt x="1370" y="107"/>
                      <a:pt x="1382" y="104"/>
                      <a:pt x="1388" y="103"/>
                    </a:cubicBezTo>
                    <a:cubicBezTo>
                      <a:pt x="1394" y="102"/>
                      <a:pt x="1400" y="103"/>
                      <a:pt x="1407" y="103"/>
                    </a:cubicBezTo>
                    <a:cubicBezTo>
                      <a:pt x="1414" y="103"/>
                      <a:pt x="1422" y="104"/>
                      <a:pt x="1428" y="103"/>
                    </a:cubicBezTo>
                    <a:cubicBezTo>
                      <a:pt x="1434" y="102"/>
                      <a:pt x="1439" y="100"/>
                      <a:pt x="1445" y="96"/>
                    </a:cubicBezTo>
                    <a:cubicBezTo>
                      <a:pt x="1451" y="92"/>
                      <a:pt x="1459" y="85"/>
                      <a:pt x="1467" y="81"/>
                    </a:cubicBezTo>
                    <a:cubicBezTo>
                      <a:pt x="1475" y="77"/>
                      <a:pt x="1484" y="72"/>
                      <a:pt x="1493" y="69"/>
                    </a:cubicBezTo>
                    <a:cubicBezTo>
                      <a:pt x="1502" y="66"/>
                      <a:pt x="1508" y="66"/>
                      <a:pt x="1520" y="64"/>
                    </a:cubicBezTo>
                    <a:cubicBezTo>
                      <a:pt x="1532" y="62"/>
                      <a:pt x="1553" y="60"/>
                      <a:pt x="1568" y="55"/>
                    </a:cubicBezTo>
                    <a:cubicBezTo>
                      <a:pt x="1583" y="50"/>
                      <a:pt x="1604" y="39"/>
                      <a:pt x="1613" y="33"/>
                    </a:cubicBezTo>
                    <a:cubicBezTo>
                      <a:pt x="1622" y="27"/>
                      <a:pt x="1619" y="19"/>
                      <a:pt x="1625" y="16"/>
                    </a:cubicBezTo>
                    <a:cubicBezTo>
                      <a:pt x="1631" y="13"/>
                      <a:pt x="1642" y="17"/>
                      <a:pt x="1649" y="14"/>
                    </a:cubicBezTo>
                    <a:cubicBezTo>
                      <a:pt x="1656" y="11"/>
                      <a:pt x="1667" y="6"/>
                      <a:pt x="1668" y="0"/>
                    </a:cubicBezTo>
                  </a:path>
                </a:pathLst>
              </a:custGeom>
              <a:noFill/>
              <a:ln w="28575" cmpd="sng">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Text Box 23">
                <a:extLst>
                  <a:ext uri="{FF2B5EF4-FFF2-40B4-BE49-F238E27FC236}">
                    <a16:creationId xmlns:a16="http://schemas.microsoft.com/office/drawing/2014/main" id="{279BB6A7-1287-459F-A354-ED95493EBB83}"/>
                  </a:ext>
                </a:extLst>
              </p:cNvPr>
              <p:cNvSpPr txBox="1">
                <a:spLocks noChangeArrowheads="1"/>
              </p:cNvSpPr>
              <p:nvPr/>
            </p:nvSpPr>
            <p:spPr bwMode="auto">
              <a:xfrm>
                <a:off x="2366963" y="3717925"/>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en-US" sz="1200">
                    <a:solidFill>
                      <a:schemeClr val="bg1"/>
                    </a:solidFill>
                  </a:rPr>
                  <a:t>Ne-ignition</a:t>
                </a:r>
              </a:p>
            </p:txBody>
          </p:sp>
        </p:grpSp>
        <p:grpSp>
          <p:nvGrpSpPr>
            <p:cNvPr id="32" name="Group 35">
              <a:extLst>
                <a:ext uri="{FF2B5EF4-FFF2-40B4-BE49-F238E27FC236}">
                  <a16:creationId xmlns:a16="http://schemas.microsoft.com/office/drawing/2014/main" id="{8EBB22F3-A425-4D90-B7C7-AD46CDEB02F0}"/>
                </a:ext>
              </a:extLst>
            </p:cNvPr>
            <p:cNvGrpSpPr>
              <a:grpSpLocks/>
            </p:cNvGrpSpPr>
            <p:nvPr/>
          </p:nvGrpSpPr>
          <p:grpSpPr bwMode="auto">
            <a:xfrm>
              <a:off x="4273902" y="3997476"/>
              <a:ext cx="539854" cy="1520687"/>
              <a:chOff x="1632" y="3119"/>
              <a:chExt cx="437" cy="1184"/>
            </a:xfrm>
          </p:grpSpPr>
          <p:pic>
            <p:nvPicPr>
              <p:cNvPr id="33" name="Picture 37" descr="supernova">
                <a:extLst>
                  <a:ext uri="{FF2B5EF4-FFF2-40B4-BE49-F238E27FC236}">
                    <a16:creationId xmlns:a16="http://schemas.microsoft.com/office/drawing/2014/main" id="{B4E46C33-9BCB-4D16-B569-615A6B249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5756" b="16000"/>
              <a:stretch>
                <a:fillRect/>
              </a:stretch>
            </p:blipFill>
            <p:spPr bwMode="auto">
              <a:xfrm>
                <a:off x="1632" y="3120"/>
                <a:ext cx="171" cy="118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8" descr="supernova">
                <a:extLst>
                  <a:ext uri="{FF2B5EF4-FFF2-40B4-BE49-F238E27FC236}">
                    <a16:creationId xmlns:a16="http://schemas.microsoft.com/office/drawing/2014/main" id="{4587698E-9AA0-4484-A6D9-D7D2E21673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260"/>
              <a:stretch>
                <a:fillRect/>
              </a:stretch>
            </p:blipFill>
            <p:spPr bwMode="auto">
              <a:xfrm>
                <a:off x="1803" y="3119"/>
                <a:ext cx="266" cy="11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34">
              <a:extLst>
                <a:ext uri="{FF2B5EF4-FFF2-40B4-BE49-F238E27FC236}">
                  <a16:creationId xmlns:a16="http://schemas.microsoft.com/office/drawing/2014/main" id="{6A2A8838-CC92-42EB-9C37-B31174D335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r="5643"/>
            <a:stretch/>
          </p:blipFill>
          <p:spPr>
            <a:xfrm>
              <a:off x="3339646" y="4382544"/>
              <a:ext cx="1210379" cy="791711"/>
            </a:xfrm>
            <a:prstGeom prst="rect">
              <a:avLst/>
            </a:prstGeom>
            <a:effectLst>
              <a:softEdge rad="127000"/>
            </a:effectLst>
          </p:spPr>
        </p:pic>
        <p:sp>
          <p:nvSpPr>
            <p:cNvPr id="36" name="Freeform 37">
              <a:extLst>
                <a:ext uri="{FF2B5EF4-FFF2-40B4-BE49-F238E27FC236}">
                  <a16:creationId xmlns:a16="http://schemas.microsoft.com/office/drawing/2014/main" id="{FA4DFD70-8876-4541-A41A-84CCA66221B5}"/>
                </a:ext>
              </a:extLst>
            </p:cNvPr>
            <p:cNvSpPr/>
            <p:nvPr/>
          </p:nvSpPr>
          <p:spPr>
            <a:xfrm>
              <a:off x="2303292" y="4029207"/>
              <a:ext cx="1656927" cy="689416"/>
            </a:xfrm>
            <a:custGeom>
              <a:avLst/>
              <a:gdLst>
                <a:gd name="connsiteX0" fmla="*/ 0 w 1497407"/>
                <a:gd name="connsiteY0" fmla="*/ 177970 h 619828"/>
                <a:gd name="connsiteX1" fmla="*/ 79780 w 1497407"/>
                <a:gd name="connsiteY1" fmla="*/ 135012 h 619828"/>
                <a:gd name="connsiteX2" fmla="*/ 196381 w 1497407"/>
                <a:gd name="connsiteY2" fmla="*/ 92054 h 619828"/>
                <a:gd name="connsiteX3" fmla="*/ 288435 w 1497407"/>
                <a:gd name="connsiteY3" fmla="*/ 61369 h 619828"/>
                <a:gd name="connsiteX4" fmla="*/ 460269 w 1497407"/>
                <a:gd name="connsiteY4" fmla="*/ 24548 h 619828"/>
                <a:gd name="connsiteX5" fmla="*/ 650513 w 1497407"/>
                <a:gd name="connsiteY5" fmla="*/ 0 h 619828"/>
                <a:gd name="connsiteX6" fmla="*/ 853031 w 1497407"/>
                <a:gd name="connsiteY6" fmla="*/ 0 h 619828"/>
                <a:gd name="connsiteX7" fmla="*/ 1018728 w 1497407"/>
                <a:gd name="connsiteY7" fmla="*/ 36821 h 619828"/>
                <a:gd name="connsiteX8" fmla="*/ 1153740 w 1497407"/>
                <a:gd name="connsiteY8" fmla="*/ 128875 h 619828"/>
                <a:gd name="connsiteX9" fmla="*/ 1307163 w 1497407"/>
                <a:gd name="connsiteY9" fmla="*/ 270024 h 619828"/>
                <a:gd name="connsiteX10" fmla="*/ 1417627 w 1497407"/>
                <a:gd name="connsiteY10" fmla="*/ 466405 h 619828"/>
                <a:gd name="connsiteX11" fmla="*/ 1497407 w 1497407"/>
                <a:gd name="connsiteY11" fmla="*/ 619828 h 61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407" h="619828">
                  <a:moveTo>
                    <a:pt x="0" y="177970"/>
                  </a:moveTo>
                  <a:lnTo>
                    <a:pt x="79780" y="135012"/>
                  </a:lnTo>
                  <a:lnTo>
                    <a:pt x="196381" y="92054"/>
                  </a:lnTo>
                  <a:lnTo>
                    <a:pt x="288435" y="61369"/>
                  </a:lnTo>
                  <a:lnTo>
                    <a:pt x="460269" y="24548"/>
                  </a:lnTo>
                  <a:lnTo>
                    <a:pt x="650513" y="0"/>
                  </a:lnTo>
                  <a:lnTo>
                    <a:pt x="853031" y="0"/>
                  </a:lnTo>
                  <a:lnTo>
                    <a:pt x="1018728" y="36821"/>
                  </a:lnTo>
                  <a:lnTo>
                    <a:pt x="1153740" y="128875"/>
                  </a:lnTo>
                  <a:lnTo>
                    <a:pt x="1307163" y="270024"/>
                  </a:lnTo>
                  <a:lnTo>
                    <a:pt x="1417627" y="466405"/>
                  </a:lnTo>
                  <a:lnTo>
                    <a:pt x="1497407" y="619828"/>
                  </a:lnTo>
                </a:path>
              </a:pathLst>
            </a:custGeom>
            <a:noFill/>
            <a:ln w="19050">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0" name="Picture 39">
            <a:extLst>
              <a:ext uri="{FF2B5EF4-FFF2-40B4-BE49-F238E27FC236}">
                <a16:creationId xmlns:a16="http://schemas.microsoft.com/office/drawing/2014/main" id="{69FB35A4-62C1-465F-AE26-A95E0FE19064}"/>
              </a:ext>
            </a:extLst>
          </p:cNvPr>
          <p:cNvPicPr>
            <a:picLocks noChangeAspect="1"/>
          </p:cNvPicPr>
          <p:nvPr/>
        </p:nvPicPr>
        <p:blipFill>
          <a:blip r:embed="rId10"/>
          <a:stretch>
            <a:fillRect/>
          </a:stretch>
        </p:blipFill>
        <p:spPr>
          <a:xfrm>
            <a:off x="5252832" y="1782048"/>
            <a:ext cx="3664456" cy="5089399"/>
          </a:xfrm>
          <a:prstGeom prst="rect">
            <a:avLst/>
          </a:prstGeom>
        </p:spPr>
      </p:pic>
      <p:sp>
        <p:nvSpPr>
          <p:cNvPr id="41" name="TextBox 40">
            <a:extLst>
              <a:ext uri="{FF2B5EF4-FFF2-40B4-BE49-F238E27FC236}">
                <a16:creationId xmlns:a16="http://schemas.microsoft.com/office/drawing/2014/main" id="{1385D3D5-152A-4BE1-867E-40ECFB4ABBC6}"/>
              </a:ext>
            </a:extLst>
          </p:cNvPr>
          <p:cNvSpPr txBox="1"/>
          <p:nvPr/>
        </p:nvSpPr>
        <p:spPr>
          <a:xfrm>
            <a:off x="175800" y="5615718"/>
            <a:ext cx="3211777" cy="923330"/>
          </a:xfrm>
          <a:prstGeom prst="rect">
            <a:avLst/>
          </a:prstGeom>
          <a:noFill/>
        </p:spPr>
        <p:txBody>
          <a:bodyPr wrap="none" rtlCol="0">
            <a:spAutoFit/>
          </a:bodyPr>
          <a:lstStyle/>
          <a:p>
            <a:pPr marL="342900" indent="-342900">
              <a:buAutoNum type="arabicPeriod"/>
            </a:pPr>
            <a:r>
              <a:rPr lang="en-US" dirty="0">
                <a:solidFill>
                  <a:schemeClr val="bg1"/>
                </a:solidFill>
                <a:latin typeface="+mj-lt"/>
              </a:rPr>
              <a:t>evolution time scale</a:t>
            </a:r>
          </a:p>
          <a:p>
            <a:pPr marL="342900" indent="-342900">
              <a:buAutoNum type="arabicPeriod"/>
            </a:pPr>
            <a:r>
              <a:rPr lang="en-US" dirty="0">
                <a:solidFill>
                  <a:schemeClr val="bg1"/>
                </a:solidFill>
                <a:latin typeface="+mj-lt"/>
              </a:rPr>
              <a:t>seed abundance distribution</a:t>
            </a:r>
          </a:p>
          <a:p>
            <a:pPr marL="342900" indent="-342900">
              <a:buAutoNum type="arabicPeriod"/>
            </a:pPr>
            <a:r>
              <a:rPr lang="en-US" dirty="0">
                <a:solidFill>
                  <a:schemeClr val="bg1"/>
                </a:solidFill>
                <a:latin typeface="+mj-lt"/>
              </a:rPr>
              <a:t>ignition conditions for SN</a:t>
            </a:r>
          </a:p>
        </p:txBody>
      </p:sp>
      <p:sp>
        <p:nvSpPr>
          <p:cNvPr id="42" name="TextBox 41">
            <a:extLst>
              <a:ext uri="{FF2B5EF4-FFF2-40B4-BE49-F238E27FC236}">
                <a16:creationId xmlns:a16="http://schemas.microsoft.com/office/drawing/2014/main" id="{B2DE8C15-C687-4EBD-B3E9-09EAC1ECC2C2}"/>
              </a:ext>
            </a:extLst>
          </p:cNvPr>
          <p:cNvSpPr txBox="1"/>
          <p:nvPr/>
        </p:nvSpPr>
        <p:spPr>
          <a:xfrm>
            <a:off x="51686" y="1336630"/>
            <a:ext cx="7354321" cy="830997"/>
          </a:xfrm>
          <a:prstGeom prst="rect">
            <a:avLst/>
          </a:prstGeom>
          <a:noFill/>
        </p:spPr>
        <p:txBody>
          <a:bodyPr wrap="none" rtlCol="0">
            <a:spAutoFit/>
          </a:bodyPr>
          <a:lstStyle/>
          <a:p>
            <a:r>
              <a:rPr lang="en-US" sz="2400" dirty="0">
                <a:solidFill>
                  <a:schemeClr val="bg1"/>
                </a:solidFill>
                <a:latin typeface="+mj-lt"/>
              </a:rPr>
              <a:t>Low energy nuclear reactions determine stellar evolution: </a:t>
            </a:r>
          </a:p>
          <a:p>
            <a:endParaRPr lang="en-US" sz="2400" dirty="0">
              <a:solidFill>
                <a:schemeClr val="bg1"/>
              </a:solidFill>
              <a:latin typeface="+mj-lt"/>
            </a:endParaRPr>
          </a:p>
        </p:txBody>
      </p:sp>
      <p:sp>
        <p:nvSpPr>
          <p:cNvPr id="43" name="TextBox 42">
            <a:extLst>
              <a:ext uri="{FF2B5EF4-FFF2-40B4-BE49-F238E27FC236}">
                <a16:creationId xmlns:a16="http://schemas.microsoft.com/office/drawing/2014/main" id="{1B608BA3-357F-454F-B9BE-703E397F513F}"/>
              </a:ext>
            </a:extLst>
          </p:cNvPr>
          <p:cNvSpPr txBox="1"/>
          <p:nvPr/>
        </p:nvSpPr>
        <p:spPr>
          <a:xfrm>
            <a:off x="3408620" y="5620579"/>
            <a:ext cx="2586157" cy="1508105"/>
          </a:xfrm>
          <a:prstGeom prst="rect">
            <a:avLst/>
          </a:prstGeom>
          <a:noFill/>
        </p:spPr>
        <p:txBody>
          <a:bodyPr wrap="none" rtlCol="0">
            <a:spAutoFit/>
          </a:bodyPr>
          <a:lstStyle/>
          <a:p>
            <a:r>
              <a:rPr lang="en-US" dirty="0">
                <a:solidFill>
                  <a:schemeClr val="bg1"/>
                </a:solidFill>
                <a:latin typeface="+mj-lt"/>
              </a:rPr>
              <a:t>4.   Black hole mass range</a:t>
            </a:r>
          </a:p>
          <a:p>
            <a:pPr marL="342900" indent="-342900">
              <a:buAutoNum type="arabicPeriod" startAt="5"/>
            </a:pPr>
            <a:r>
              <a:rPr lang="en-US" dirty="0">
                <a:solidFill>
                  <a:schemeClr val="bg1"/>
                </a:solidFill>
                <a:latin typeface="+mj-lt"/>
              </a:rPr>
              <a:t>Black hole occurrence</a:t>
            </a:r>
          </a:p>
          <a:p>
            <a:pPr marL="342900" indent="-342900">
              <a:buFontTx/>
              <a:buAutoNum type="arabicPeriod" startAt="5"/>
            </a:pPr>
            <a:r>
              <a:rPr lang="en-US" dirty="0">
                <a:solidFill>
                  <a:schemeClr val="bg1"/>
                </a:solidFill>
                <a:latin typeface="+mj-lt"/>
              </a:rPr>
              <a:t>Neutrino signals!</a:t>
            </a:r>
          </a:p>
          <a:p>
            <a:endParaRPr lang="en-US" dirty="0">
              <a:solidFill>
                <a:schemeClr val="bg1"/>
              </a:solidFill>
              <a:latin typeface="+mj-lt"/>
            </a:endParaRPr>
          </a:p>
          <a:p>
            <a:endParaRPr lang="en-US" dirty="0">
              <a:solidFill>
                <a:schemeClr val="bg1"/>
              </a:solidFill>
              <a:latin typeface="+mj-lt"/>
            </a:endParaRPr>
          </a:p>
        </p:txBody>
      </p:sp>
    </p:spTree>
    <p:extLst>
      <p:ext uri="{BB962C8B-B14F-4D97-AF65-F5344CB8AC3E}">
        <p14:creationId xmlns:p14="http://schemas.microsoft.com/office/powerpoint/2010/main" val="1966153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0B0D-22B3-4671-A77D-D2073EDFDA21}"/>
              </a:ext>
            </a:extLst>
          </p:cNvPr>
          <p:cNvSpPr>
            <a:spLocks noGrp="1"/>
          </p:cNvSpPr>
          <p:nvPr>
            <p:ph type="title"/>
          </p:nvPr>
        </p:nvSpPr>
        <p:spPr>
          <a:xfrm>
            <a:off x="1262757" y="235792"/>
            <a:ext cx="7886700" cy="1325563"/>
          </a:xfrm>
        </p:spPr>
        <p:txBody>
          <a:bodyPr/>
          <a:lstStyle/>
          <a:p>
            <a:r>
              <a:rPr lang="en-US" dirty="0"/>
              <a:t>First Stars and the emergence of the biological elements C and O</a:t>
            </a:r>
          </a:p>
        </p:txBody>
      </p:sp>
      <p:sp>
        <p:nvSpPr>
          <p:cNvPr id="3" name="Content Placeholder 2">
            <a:extLst>
              <a:ext uri="{FF2B5EF4-FFF2-40B4-BE49-F238E27FC236}">
                <a16:creationId xmlns:a16="http://schemas.microsoft.com/office/drawing/2014/main" id="{54C31C03-1613-4095-B122-088EC0565FCE}"/>
              </a:ext>
            </a:extLst>
          </p:cNvPr>
          <p:cNvSpPr>
            <a:spLocks noGrp="1"/>
          </p:cNvSpPr>
          <p:nvPr>
            <p:ph idx="1"/>
          </p:nvPr>
        </p:nvSpPr>
        <p:spPr>
          <a:xfrm>
            <a:off x="225767" y="1776711"/>
            <a:ext cx="8558544" cy="1319209"/>
          </a:xfrm>
        </p:spPr>
        <p:txBody>
          <a:bodyPr>
            <a:normAutofit fontScale="77500" lnSpcReduction="20000"/>
          </a:bodyPr>
          <a:lstStyle/>
          <a:p>
            <a:r>
              <a:rPr lang="en-US" dirty="0">
                <a:latin typeface="+mj-lt"/>
              </a:rPr>
              <a:t>From primordial Big Bang to First Stars</a:t>
            </a:r>
          </a:p>
          <a:p>
            <a:r>
              <a:rPr lang="en-US" dirty="0">
                <a:latin typeface="+mj-lt"/>
              </a:rPr>
              <a:t>Crossing the A=5&amp;8 gaps: from primordial H, He to stellar C, O elements</a:t>
            </a:r>
          </a:p>
          <a:p>
            <a:r>
              <a:rPr lang="en-US" dirty="0">
                <a:latin typeface="+mj-lt"/>
              </a:rPr>
              <a:t>Explaining the Li problem by first star nucleosynthesis</a:t>
            </a:r>
          </a:p>
        </p:txBody>
      </p:sp>
      <p:pic>
        <p:nvPicPr>
          <p:cNvPr id="6" name="Picture 5">
            <a:extLst>
              <a:ext uri="{FF2B5EF4-FFF2-40B4-BE49-F238E27FC236}">
                <a16:creationId xmlns:a16="http://schemas.microsoft.com/office/drawing/2014/main" id="{68187F1C-6179-4A00-A38B-B816DF8EBC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854" y="3071492"/>
            <a:ext cx="3536274" cy="3536274"/>
          </a:xfrm>
          <a:prstGeom prst="rect">
            <a:avLst/>
          </a:prstGeom>
        </p:spPr>
      </p:pic>
      <p:pic>
        <p:nvPicPr>
          <p:cNvPr id="7" name="Picture 6">
            <a:extLst>
              <a:ext uri="{FF2B5EF4-FFF2-40B4-BE49-F238E27FC236}">
                <a16:creationId xmlns:a16="http://schemas.microsoft.com/office/drawing/2014/main" id="{07F07AE7-2716-48A1-B1C0-AA1212B09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3314" y="3067323"/>
            <a:ext cx="2224554" cy="1708177"/>
          </a:xfrm>
          <a:prstGeom prst="rect">
            <a:avLst/>
          </a:prstGeom>
        </p:spPr>
      </p:pic>
      <p:grpSp>
        <p:nvGrpSpPr>
          <p:cNvPr id="92" name="Group 91">
            <a:extLst>
              <a:ext uri="{FF2B5EF4-FFF2-40B4-BE49-F238E27FC236}">
                <a16:creationId xmlns:a16="http://schemas.microsoft.com/office/drawing/2014/main" id="{6F5DAE95-83A8-44BE-84F7-48C240034CDE}"/>
              </a:ext>
            </a:extLst>
          </p:cNvPr>
          <p:cNvGrpSpPr/>
          <p:nvPr/>
        </p:nvGrpSpPr>
        <p:grpSpPr>
          <a:xfrm>
            <a:off x="3994604" y="4746955"/>
            <a:ext cx="3896937" cy="2014936"/>
            <a:chOff x="3806372" y="4816766"/>
            <a:chExt cx="3896937" cy="2014936"/>
          </a:xfrm>
        </p:grpSpPr>
        <p:pic>
          <p:nvPicPr>
            <p:cNvPr id="26" name="Picture 25">
              <a:extLst>
                <a:ext uri="{FF2B5EF4-FFF2-40B4-BE49-F238E27FC236}">
                  <a16:creationId xmlns:a16="http://schemas.microsoft.com/office/drawing/2014/main" id="{1379A3AF-E410-4C33-A050-F0C24C6375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3" t="1396" r="84710" b="89577"/>
            <a:stretch/>
          </p:blipFill>
          <p:spPr>
            <a:xfrm rot="5595570">
              <a:off x="6279961" y="4826864"/>
              <a:ext cx="178107" cy="158328"/>
            </a:xfrm>
            <a:prstGeom prst="rect">
              <a:avLst/>
            </a:prstGeom>
          </p:spPr>
        </p:pic>
        <p:pic>
          <p:nvPicPr>
            <p:cNvPr id="27" name="Picture 26">
              <a:extLst>
                <a:ext uri="{FF2B5EF4-FFF2-40B4-BE49-F238E27FC236}">
                  <a16:creationId xmlns:a16="http://schemas.microsoft.com/office/drawing/2014/main" id="{66B64854-BC1B-4CB0-9702-99E9370FFF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93" t="8528" r="22374" b="85490"/>
            <a:stretch/>
          </p:blipFill>
          <p:spPr>
            <a:xfrm>
              <a:off x="6438935" y="6594656"/>
              <a:ext cx="187699" cy="160645"/>
            </a:xfrm>
            <a:prstGeom prst="rect">
              <a:avLst/>
            </a:prstGeom>
          </p:spPr>
        </p:pic>
        <p:grpSp>
          <p:nvGrpSpPr>
            <p:cNvPr id="28" name="Group 27">
              <a:extLst>
                <a:ext uri="{FF2B5EF4-FFF2-40B4-BE49-F238E27FC236}">
                  <a16:creationId xmlns:a16="http://schemas.microsoft.com/office/drawing/2014/main" id="{EA680C0B-15A0-4F06-AB71-F7157F17F809}"/>
                </a:ext>
              </a:extLst>
            </p:cNvPr>
            <p:cNvGrpSpPr/>
            <p:nvPr/>
          </p:nvGrpSpPr>
          <p:grpSpPr>
            <a:xfrm rot="1011716">
              <a:off x="5363582" y="5941224"/>
              <a:ext cx="398711" cy="544798"/>
              <a:chOff x="6838790" y="4295375"/>
              <a:chExt cx="875980" cy="1198709"/>
            </a:xfrm>
          </p:grpSpPr>
          <p:pic>
            <p:nvPicPr>
              <p:cNvPr id="76" name="Picture 75">
                <a:extLst>
                  <a:ext uri="{FF2B5EF4-FFF2-40B4-BE49-F238E27FC236}">
                    <a16:creationId xmlns:a16="http://schemas.microsoft.com/office/drawing/2014/main" id="{E1228762-B3FB-4F1D-B383-AAC60A989DB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72" t="34432" r="49115" b="40643"/>
              <a:stretch/>
            </p:blipFill>
            <p:spPr>
              <a:xfrm rot="1984806" flipH="1" flipV="1">
                <a:off x="6981838" y="4360688"/>
                <a:ext cx="647207" cy="960505"/>
              </a:xfrm>
              <a:prstGeom prst="rect">
                <a:avLst/>
              </a:prstGeom>
            </p:spPr>
          </p:pic>
          <p:sp>
            <p:nvSpPr>
              <p:cNvPr id="77" name="Freeform 51">
                <a:extLst>
                  <a:ext uri="{FF2B5EF4-FFF2-40B4-BE49-F238E27FC236}">
                    <a16:creationId xmlns:a16="http://schemas.microsoft.com/office/drawing/2014/main" id="{B5D28ACF-851C-48B8-A50D-A57806EF2EAC}"/>
                  </a:ext>
                </a:extLst>
              </p:cNvPr>
              <p:cNvSpPr/>
              <p:nvPr/>
            </p:nvSpPr>
            <p:spPr>
              <a:xfrm>
                <a:off x="7123099" y="5109882"/>
                <a:ext cx="414938" cy="384202"/>
              </a:xfrm>
              <a:custGeom>
                <a:avLst/>
                <a:gdLst>
                  <a:gd name="connsiteX0" fmla="*/ 0 w 414938"/>
                  <a:gd name="connsiteY0" fmla="*/ 253573 h 384202"/>
                  <a:gd name="connsiteX1" fmla="*/ 184417 w 414938"/>
                  <a:gd name="connsiteY1" fmla="*/ 0 h 384202"/>
                  <a:gd name="connsiteX2" fmla="*/ 414938 w 414938"/>
                  <a:gd name="connsiteY2" fmla="*/ 153681 h 384202"/>
                  <a:gd name="connsiteX3" fmla="*/ 199785 w 414938"/>
                  <a:gd name="connsiteY3" fmla="*/ 384202 h 384202"/>
                  <a:gd name="connsiteX4" fmla="*/ 0 w 414938"/>
                  <a:gd name="connsiteY4" fmla="*/ 253573 h 38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38" h="384202">
                    <a:moveTo>
                      <a:pt x="0" y="253573"/>
                    </a:moveTo>
                    <a:lnTo>
                      <a:pt x="184417" y="0"/>
                    </a:lnTo>
                    <a:lnTo>
                      <a:pt x="414938" y="153681"/>
                    </a:lnTo>
                    <a:lnTo>
                      <a:pt x="199785" y="384202"/>
                    </a:lnTo>
                    <a:lnTo>
                      <a:pt x="0" y="25357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78" name="Freeform 52">
                <a:extLst>
                  <a:ext uri="{FF2B5EF4-FFF2-40B4-BE49-F238E27FC236}">
                    <a16:creationId xmlns:a16="http://schemas.microsoft.com/office/drawing/2014/main" id="{1C3F4EFD-2BC9-450D-B744-14B83E1B95FE}"/>
                  </a:ext>
                </a:extLst>
              </p:cNvPr>
              <p:cNvSpPr/>
              <p:nvPr/>
            </p:nvSpPr>
            <p:spPr>
              <a:xfrm>
                <a:off x="6838790" y="4295375"/>
                <a:ext cx="875980" cy="453358"/>
              </a:xfrm>
              <a:custGeom>
                <a:avLst/>
                <a:gdLst>
                  <a:gd name="connsiteX0" fmla="*/ 0 w 875980"/>
                  <a:gd name="connsiteY0" fmla="*/ 391886 h 453358"/>
                  <a:gd name="connsiteX1" fmla="*/ 215153 w 875980"/>
                  <a:gd name="connsiteY1" fmla="*/ 453358 h 453358"/>
                  <a:gd name="connsiteX2" fmla="*/ 776087 w 875980"/>
                  <a:gd name="connsiteY2" fmla="*/ 361149 h 453358"/>
                  <a:gd name="connsiteX3" fmla="*/ 776087 w 875980"/>
                  <a:gd name="connsiteY3" fmla="*/ 276625 h 453358"/>
                  <a:gd name="connsiteX4" fmla="*/ 875980 w 875980"/>
                  <a:gd name="connsiteY4" fmla="*/ 276625 h 453358"/>
                  <a:gd name="connsiteX5" fmla="*/ 729983 w 875980"/>
                  <a:gd name="connsiteY5" fmla="*/ 76840 h 453358"/>
                  <a:gd name="connsiteX6" fmla="*/ 391886 w 875980"/>
                  <a:gd name="connsiteY6" fmla="*/ 0 h 453358"/>
                  <a:gd name="connsiteX7" fmla="*/ 0 w 875980"/>
                  <a:gd name="connsiteY7" fmla="*/ 391886 h 45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980" h="453358">
                    <a:moveTo>
                      <a:pt x="0" y="391886"/>
                    </a:moveTo>
                    <a:lnTo>
                      <a:pt x="215153" y="453358"/>
                    </a:lnTo>
                    <a:lnTo>
                      <a:pt x="776087" y="361149"/>
                    </a:lnTo>
                    <a:lnTo>
                      <a:pt x="776087" y="276625"/>
                    </a:lnTo>
                    <a:lnTo>
                      <a:pt x="875980" y="276625"/>
                    </a:lnTo>
                    <a:lnTo>
                      <a:pt x="729983" y="76840"/>
                    </a:lnTo>
                    <a:lnTo>
                      <a:pt x="391886" y="0"/>
                    </a:lnTo>
                    <a:lnTo>
                      <a:pt x="0" y="3918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pic>
          <p:nvPicPr>
            <p:cNvPr id="29" name="Picture 28">
              <a:extLst>
                <a:ext uri="{FF2B5EF4-FFF2-40B4-BE49-F238E27FC236}">
                  <a16:creationId xmlns:a16="http://schemas.microsoft.com/office/drawing/2014/main" id="{E7C3DB0A-6049-4016-8C4F-87B8ADAB4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072" t="34432" r="49115" b="40643"/>
            <a:stretch/>
          </p:blipFill>
          <p:spPr>
            <a:xfrm rot="6334890" flipH="1" flipV="1">
              <a:off x="5426678" y="4946081"/>
              <a:ext cx="294147" cy="437184"/>
            </a:xfrm>
            <a:prstGeom prst="rect">
              <a:avLst/>
            </a:prstGeom>
          </p:spPr>
        </p:pic>
        <p:pic>
          <p:nvPicPr>
            <p:cNvPr id="30" name="Picture 29">
              <a:extLst>
                <a:ext uri="{FF2B5EF4-FFF2-40B4-BE49-F238E27FC236}">
                  <a16:creationId xmlns:a16="http://schemas.microsoft.com/office/drawing/2014/main" id="{F17D90B7-318F-4ADC-8EE5-CAEAE36755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2552" r="87315"/>
            <a:stretch/>
          </p:blipFill>
          <p:spPr>
            <a:xfrm rot="15199822">
              <a:off x="4508863" y="5538586"/>
              <a:ext cx="188322" cy="306028"/>
            </a:xfrm>
            <a:prstGeom prst="rect">
              <a:avLst/>
            </a:prstGeom>
          </p:spPr>
        </p:pic>
        <p:pic>
          <p:nvPicPr>
            <p:cNvPr id="31" name="Picture 30">
              <a:extLst>
                <a:ext uri="{FF2B5EF4-FFF2-40B4-BE49-F238E27FC236}">
                  <a16:creationId xmlns:a16="http://schemas.microsoft.com/office/drawing/2014/main" id="{37A09F8C-F112-4076-B848-6A17CF94C5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971" r="75261" b="26354"/>
            <a:stretch/>
          </p:blipFill>
          <p:spPr>
            <a:xfrm>
              <a:off x="3950701" y="5343975"/>
              <a:ext cx="367821" cy="729889"/>
            </a:xfrm>
            <a:prstGeom prst="rect">
              <a:avLst/>
            </a:prstGeom>
          </p:spPr>
        </p:pic>
        <p:sp>
          <p:nvSpPr>
            <p:cNvPr id="32" name="Freeform 5">
              <a:extLst>
                <a:ext uri="{FF2B5EF4-FFF2-40B4-BE49-F238E27FC236}">
                  <a16:creationId xmlns:a16="http://schemas.microsoft.com/office/drawing/2014/main" id="{7420C2C2-9A92-4440-976E-DFCB791678C3}"/>
                </a:ext>
              </a:extLst>
            </p:cNvPr>
            <p:cNvSpPr/>
            <p:nvPr/>
          </p:nvSpPr>
          <p:spPr>
            <a:xfrm>
              <a:off x="3928816" y="5737731"/>
              <a:ext cx="292740" cy="289860"/>
            </a:xfrm>
            <a:custGeom>
              <a:avLst/>
              <a:gdLst>
                <a:gd name="connsiteX0" fmla="*/ 69156 w 643158"/>
                <a:gd name="connsiteY0" fmla="*/ 130629 h 637775"/>
                <a:gd name="connsiteX1" fmla="*/ 69156 w 643158"/>
                <a:gd name="connsiteY1" fmla="*/ 130629 h 637775"/>
                <a:gd name="connsiteX2" fmla="*/ 76840 w 643158"/>
                <a:gd name="connsiteY2" fmla="*/ 207469 h 637775"/>
                <a:gd name="connsiteX3" fmla="*/ 99892 w 643158"/>
                <a:gd name="connsiteY3" fmla="*/ 261257 h 637775"/>
                <a:gd name="connsiteX4" fmla="*/ 122944 w 643158"/>
                <a:gd name="connsiteY4" fmla="*/ 276625 h 637775"/>
                <a:gd name="connsiteX5" fmla="*/ 115260 w 643158"/>
                <a:gd name="connsiteY5" fmla="*/ 307362 h 637775"/>
                <a:gd name="connsiteX6" fmla="*/ 69156 w 643158"/>
                <a:gd name="connsiteY6" fmla="*/ 338098 h 637775"/>
                <a:gd name="connsiteX7" fmla="*/ 23052 w 643158"/>
                <a:gd name="connsiteY7" fmla="*/ 376518 h 637775"/>
                <a:gd name="connsiteX8" fmla="*/ 0 w 643158"/>
                <a:gd name="connsiteY8" fmla="*/ 422622 h 637775"/>
                <a:gd name="connsiteX9" fmla="*/ 7684 w 643158"/>
                <a:gd name="connsiteY9" fmla="*/ 445674 h 637775"/>
                <a:gd name="connsiteX10" fmla="*/ 38420 w 643158"/>
                <a:gd name="connsiteY10" fmla="*/ 453358 h 637775"/>
                <a:gd name="connsiteX11" fmla="*/ 61472 w 643158"/>
                <a:gd name="connsiteY11" fmla="*/ 476410 h 637775"/>
                <a:gd name="connsiteX12" fmla="*/ 84524 w 643158"/>
                <a:gd name="connsiteY12" fmla="*/ 484094 h 637775"/>
                <a:gd name="connsiteX13" fmla="*/ 107576 w 643158"/>
                <a:gd name="connsiteY13" fmla="*/ 499462 h 637775"/>
                <a:gd name="connsiteX14" fmla="*/ 115260 w 643158"/>
                <a:gd name="connsiteY14" fmla="*/ 522514 h 637775"/>
                <a:gd name="connsiteX15" fmla="*/ 145996 w 643158"/>
                <a:gd name="connsiteY15" fmla="*/ 568619 h 637775"/>
                <a:gd name="connsiteX16" fmla="*/ 176733 w 643158"/>
                <a:gd name="connsiteY16" fmla="*/ 614723 h 637775"/>
                <a:gd name="connsiteX17" fmla="*/ 199785 w 643158"/>
                <a:gd name="connsiteY17" fmla="*/ 622407 h 637775"/>
                <a:gd name="connsiteX18" fmla="*/ 345781 w 643158"/>
                <a:gd name="connsiteY18" fmla="*/ 637775 h 637775"/>
                <a:gd name="connsiteX19" fmla="*/ 576302 w 643158"/>
                <a:gd name="connsiteY19" fmla="*/ 630091 h 637775"/>
                <a:gd name="connsiteX20" fmla="*/ 622406 w 643158"/>
                <a:gd name="connsiteY20" fmla="*/ 614723 h 637775"/>
                <a:gd name="connsiteX21" fmla="*/ 622406 w 643158"/>
                <a:gd name="connsiteY21" fmla="*/ 322730 h 637775"/>
                <a:gd name="connsiteX22" fmla="*/ 591670 w 643158"/>
                <a:gd name="connsiteY22" fmla="*/ 284309 h 637775"/>
                <a:gd name="connsiteX23" fmla="*/ 537882 w 643158"/>
                <a:gd name="connsiteY23" fmla="*/ 268941 h 637775"/>
                <a:gd name="connsiteX24" fmla="*/ 514830 w 643158"/>
                <a:gd name="connsiteY24" fmla="*/ 253573 h 637775"/>
                <a:gd name="connsiteX25" fmla="*/ 476410 w 643158"/>
                <a:gd name="connsiteY25" fmla="*/ 207469 h 637775"/>
                <a:gd name="connsiteX26" fmla="*/ 537882 w 643158"/>
                <a:gd name="connsiteY26" fmla="*/ 92209 h 637775"/>
                <a:gd name="connsiteX27" fmla="*/ 522514 w 643158"/>
                <a:gd name="connsiteY27" fmla="*/ 61472 h 637775"/>
                <a:gd name="connsiteX28" fmla="*/ 499462 w 643158"/>
                <a:gd name="connsiteY28" fmla="*/ 15368 h 637775"/>
                <a:gd name="connsiteX29" fmla="*/ 476410 w 643158"/>
                <a:gd name="connsiteY29" fmla="*/ 0 h 637775"/>
                <a:gd name="connsiteX30" fmla="*/ 307361 w 643158"/>
                <a:gd name="connsiteY30" fmla="*/ 7684 h 637775"/>
                <a:gd name="connsiteX31" fmla="*/ 284309 w 643158"/>
                <a:gd name="connsiteY31" fmla="*/ 30736 h 637775"/>
                <a:gd name="connsiteX32" fmla="*/ 253573 w 643158"/>
                <a:gd name="connsiteY32" fmla="*/ 46104 h 637775"/>
                <a:gd name="connsiteX33" fmla="*/ 230521 w 643158"/>
                <a:gd name="connsiteY33" fmla="*/ 53788 h 637775"/>
                <a:gd name="connsiteX34" fmla="*/ 115260 w 643158"/>
                <a:gd name="connsiteY34" fmla="*/ 69156 h 637775"/>
                <a:gd name="connsiteX35" fmla="*/ 69156 w 643158"/>
                <a:gd name="connsiteY35" fmla="*/ 76841 h 637775"/>
                <a:gd name="connsiteX36" fmla="*/ 69156 w 643158"/>
                <a:gd name="connsiteY36" fmla="*/ 130629 h 6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3158" h="637775">
                  <a:moveTo>
                    <a:pt x="69156" y="130629"/>
                  </a:moveTo>
                  <a:lnTo>
                    <a:pt x="69156" y="130629"/>
                  </a:lnTo>
                  <a:cubicBezTo>
                    <a:pt x="71717" y="156242"/>
                    <a:pt x="73200" y="181987"/>
                    <a:pt x="76840" y="207469"/>
                  </a:cubicBezTo>
                  <a:cubicBezTo>
                    <a:pt x="79779" y="228043"/>
                    <a:pt x="84774" y="246139"/>
                    <a:pt x="99892" y="261257"/>
                  </a:cubicBezTo>
                  <a:cubicBezTo>
                    <a:pt x="106422" y="267787"/>
                    <a:pt x="115260" y="271502"/>
                    <a:pt x="122944" y="276625"/>
                  </a:cubicBezTo>
                  <a:cubicBezTo>
                    <a:pt x="120383" y="286871"/>
                    <a:pt x="122214" y="299414"/>
                    <a:pt x="115260" y="307362"/>
                  </a:cubicBezTo>
                  <a:cubicBezTo>
                    <a:pt x="103098" y="321262"/>
                    <a:pt x="82216" y="325038"/>
                    <a:pt x="69156" y="338098"/>
                  </a:cubicBezTo>
                  <a:cubicBezTo>
                    <a:pt x="39574" y="367680"/>
                    <a:pt x="55146" y="355122"/>
                    <a:pt x="23052" y="376518"/>
                  </a:cubicBezTo>
                  <a:cubicBezTo>
                    <a:pt x="15282" y="388173"/>
                    <a:pt x="0" y="406715"/>
                    <a:pt x="0" y="422622"/>
                  </a:cubicBezTo>
                  <a:cubicBezTo>
                    <a:pt x="0" y="430722"/>
                    <a:pt x="1359" y="440614"/>
                    <a:pt x="7684" y="445674"/>
                  </a:cubicBezTo>
                  <a:cubicBezTo>
                    <a:pt x="15930" y="452271"/>
                    <a:pt x="28175" y="450797"/>
                    <a:pt x="38420" y="453358"/>
                  </a:cubicBezTo>
                  <a:cubicBezTo>
                    <a:pt x="46104" y="461042"/>
                    <a:pt x="52430" y="470382"/>
                    <a:pt x="61472" y="476410"/>
                  </a:cubicBezTo>
                  <a:cubicBezTo>
                    <a:pt x="68211" y="480903"/>
                    <a:pt x="77279" y="480472"/>
                    <a:pt x="84524" y="484094"/>
                  </a:cubicBezTo>
                  <a:cubicBezTo>
                    <a:pt x="92784" y="488224"/>
                    <a:pt x="99892" y="494339"/>
                    <a:pt x="107576" y="499462"/>
                  </a:cubicBezTo>
                  <a:cubicBezTo>
                    <a:pt x="110137" y="507146"/>
                    <a:pt x="111327" y="515434"/>
                    <a:pt x="115260" y="522514"/>
                  </a:cubicBezTo>
                  <a:cubicBezTo>
                    <a:pt x="124230" y="538660"/>
                    <a:pt x="140155" y="551097"/>
                    <a:pt x="145996" y="568619"/>
                  </a:cubicBezTo>
                  <a:cubicBezTo>
                    <a:pt x="154052" y="592788"/>
                    <a:pt x="152064" y="598277"/>
                    <a:pt x="176733" y="614723"/>
                  </a:cubicBezTo>
                  <a:cubicBezTo>
                    <a:pt x="183472" y="619216"/>
                    <a:pt x="191878" y="620650"/>
                    <a:pt x="199785" y="622407"/>
                  </a:cubicBezTo>
                  <a:cubicBezTo>
                    <a:pt x="248607" y="633256"/>
                    <a:pt x="295138" y="633879"/>
                    <a:pt x="345781" y="637775"/>
                  </a:cubicBezTo>
                  <a:cubicBezTo>
                    <a:pt x="422621" y="635214"/>
                    <a:pt x="499685" y="636476"/>
                    <a:pt x="576302" y="630091"/>
                  </a:cubicBezTo>
                  <a:cubicBezTo>
                    <a:pt x="592445" y="628746"/>
                    <a:pt x="622406" y="614723"/>
                    <a:pt x="622406" y="614723"/>
                  </a:cubicBezTo>
                  <a:cubicBezTo>
                    <a:pt x="657436" y="509648"/>
                    <a:pt x="641606" y="565921"/>
                    <a:pt x="622406" y="322730"/>
                  </a:cubicBezTo>
                  <a:cubicBezTo>
                    <a:pt x="621885" y="316137"/>
                    <a:pt x="598768" y="288568"/>
                    <a:pt x="591670" y="284309"/>
                  </a:cubicBezTo>
                  <a:cubicBezTo>
                    <a:pt x="583797" y="279585"/>
                    <a:pt x="543623" y="270376"/>
                    <a:pt x="537882" y="268941"/>
                  </a:cubicBezTo>
                  <a:cubicBezTo>
                    <a:pt x="530198" y="263818"/>
                    <a:pt x="521925" y="259485"/>
                    <a:pt x="514830" y="253573"/>
                  </a:cubicBezTo>
                  <a:cubicBezTo>
                    <a:pt x="492643" y="235084"/>
                    <a:pt x="491521" y="230135"/>
                    <a:pt x="476410" y="207469"/>
                  </a:cubicBezTo>
                  <a:cubicBezTo>
                    <a:pt x="496901" y="169049"/>
                    <a:pt x="524770" y="133731"/>
                    <a:pt x="537882" y="92209"/>
                  </a:cubicBezTo>
                  <a:cubicBezTo>
                    <a:pt x="541331" y="81286"/>
                    <a:pt x="527026" y="72001"/>
                    <a:pt x="522514" y="61472"/>
                  </a:cubicBezTo>
                  <a:cubicBezTo>
                    <a:pt x="513140" y="39599"/>
                    <a:pt x="517920" y="33826"/>
                    <a:pt x="499462" y="15368"/>
                  </a:cubicBezTo>
                  <a:cubicBezTo>
                    <a:pt x="492932" y="8838"/>
                    <a:pt x="484094" y="5123"/>
                    <a:pt x="476410" y="0"/>
                  </a:cubicBezTo>
                  <a:cubicBezTo>
                    <a:pt x="420060" y="2561"/>
                    <a:pt x="363060" y="-1228"/>
                    <a:pt x="307361" y="7684"/>
                  </a:cubicBezTo>
                  <a:cubicBezTo>
                    <a:pt x="296631" y="9401"/>
                    <a:pt x="293152" y="24420"/>
                    <a:pt x="284309" y="30736"/>
                  </a:cubicBezTo>
                  <a:cubicBezTo>
                    <a:pt x="274988" y="37394"/>
                    <a:pt x="264101" y="41592"/>
                    <a:pt x="253573" y="46104"/>
                  </a:cubicBezTo>
                  <a:cubicBezTo>
                    <a:pt x="246128" y="49295"/>
                    <a:pt x="238379" y="51824"/>
                    <a:pt x="230521" y="53788"/>
                  </a:cubicBezTo>
                  <a:cubicBezTo>
                    <a:pt x="188080" y="64398"/>
                    <a:pt x="163272" y="64355"/>
                    <a:pt x="115260" y="69156"/>
                  </a:cubicBezTo>
                  <a:cubicBezTo>
                    <a:pt x="84918" y="79271"/>
                    <a:pt x="100308" y="76841"/>
                    <a:pt x="69156" y="76841"/>
                  </a:cubicBezTo>
                  <a:lnTo>
                    <a:pt x="69156" y="13062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33" name="Picture 32">
              <a:extLst>
                <a:ext uri="{FF2B5EF4-FFF2-40B4-BE49-F238E27FC236}">
                  <a16:creationId xmlns:a16="http://schemas.microsoft.com/office/drawing/2014/main" id="{87FE5ED9-836F-453B-95BE-8750A1954CA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2552" r="87315"/>
            <a:stretch/>
          </p:blipFill>
          <p:spPr>
            <a:xfrm>
              <a:off x="3980885" y="5833769"/>
              <a:ext cx="188601" cy="305576"/>
            </a:xfrm>
            <a:prstGeom prst="rect">
              <a:avLst/>
            </a:prstGeom>
          </p:spPr>
        </p:pic>
        <p:pic>
          <p:nvPicPr>
            <p:cNvPr id="34" name="Picture 33">
              <a:extLst>
                <a:ext uri="{FF2B5EF4-FFF2-40B4-BE49-F238E27FC236}">
                  <a16:creationId xmlns:a16="http://schemas.microsoft.com/office/drawing/2014/main" id="{3E09E023-07F5-4B75-B86A-CFE713D9338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2552" r="87315"/>
            <a:stretch/>
          </p:blipFill>
          <p:spPr>
            <a:xfrm rot="588169">
              <a:off x="4483938" y="5556132"/>
              <a:ext cx="188601" cy="305576"/>
            </a:xfrm>
            <a:prstGeom prst="rect">
              <a:avLst/>
            </a:prstGeom>
          </p:spPr>
        </p:pic>
        <p:pic>
          <p:nvPicPr>
            <p:cNvPr id="35" name="Picture 34">
              <a:extLst>
                <a:ext uri="{FF2B5EF4-FFF2-40B4-BE49-F238E27FC236}">
                  <a16:creationId xmlns:a16="http://schemas.microsoft.com/office/drawing/2014/main" id="{63A674BE-3255-4248-A5C1-5D6A1BBCCD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006" t="42321" r="51858" b="32356"/>
            <a:stretch/>
          </p:blipFill>
          <p:spPr>
            <a:xfrm>
              <a:off x="4887526" y="5515970"/>
              <a:ext cx="269648" cy="443522"/>
            </a:xfrm>
            <a:prstGeom prst="rect">
              <a:avLst/>
            </a:prstGeom>
          </p:spPr>
        </p:pic>
        <p:cxnSp>
          <p:nvCxnSpPr>
            <p:cNvPr id="36" name="Straight Connector 35">
              <a:extLst>
                <a:ext uri="{FF2B5EF4-FFF2-40B4-BE49-F238E27FC236}">
                  <a16:creationId xmlns:a16="http://schemas.microsoft.com/office/drawing/2014/main" id="{D33E2170-59AF-4F61-A201-056815C33DAF}"/>
                </a:ext>
              </a:extLst>
            </p:cNvPr>
            <p:cNvCxnSpPr/>
            <p:nvPr/>
          </p:nvCxnSpPr>
          <p:spPr>
            <a:xfrm flipV="1">
              <a:off x="4212111" y="5823718"/>
              <a:ext cx="106411" cy="5877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7DC7584C-8D5C-4CCB-854C-E02DCE91866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2552" r="87315"/>
            <a:stretch/>
          </p:blipFill>
          <p:spPr>
            <a:xfrm rot="20338803">
              <a:off x="4642636" y="5874803"/>
              <a:ext cx="188601" cy="305576"/>
            </a:xfrm>
            <a:prstGeom prst="rect">
              <a:avLst/>
            </a:prstGeom>
          </p:spPr>
        </p:pic>
        <p:cxnSp>
          <p:nvCxnSpPr>
            <p:cNvPr id="38" name="Straight Arrow Connector 37">
              <a:extLst>
                <a:ext uri="{FF2B5EF4-FFF2-40B4-BE49-F238E27FC236}">
                  <a16:creationId xmlns:a16="http://schemas.microsoft.com/office/drawing/2014/main" id="{1FD94904-4630-4651-9D8B-9AD0C947A1F6}"/>
                </a:ext>
              </a:extLst>
            </p:cNvPr>
            <p:cNvCxnSpPr/>
            <p:nvPr/>
          </p:nvCxnSpPr>
          <p:spPr>
            <a:xfrm>
              <a:off x="4311786" y="5670222"/>
              <a:ext cx="144488" cy="1679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033A6E2-2A38-4FFE-8545-F7D344922E5E}"/>
                </a:ext>
              </a:extLst>
            </p:cNvPr>
            <p:cNvCxnSpPr/>
            <p:nvPr/>
          </p:nvCxnSpPr>
          <p:spPr>
            <a:xfrm>
              <a:off x="4681125" y="5716569"/>
              <a:ext cx="231709" cy="2116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8CA0491-31B7-46BF-8FB3-F0CBFFF125E4}"/>
                </a:ext>
              </a:extLst>
            </p:cNvPr>
            <p:cNvCxnSpPr/>
            <p:nvPr/>
          </p:nvCxnSpPr>
          <p:spPr>
            <a:xfrm flipV="1">
              <a:off x="4815359" y="5767575"/>
              <a:ext cx="105231" cy="14167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Freeform 22">
              <a:extLst>
                <a:ext uri="{FF2B5EF4-FFF2-40B4-BE49-F238E27FC236}">
                  <a16:creationId xmlns:a16="http://schemas.microsoft.com/office/drawing/2014/main" id="{B89575C3-FACE-434F-A7FA-A608947ECE5F}"/>
                </a:ext>
              </a:extLst>
            </p:cNvPr>
            <p:cNvSpPr/>
            <p:nvPr/>
          </p:nvSpPr>
          <p:spPr>
            <a:xfrm>
              <a:off x="4871121" y="5434775"/>
              <a:ext cx="633042" cy="642582"/>
            </a:xfrm>
            <a:custGeom>
              <a:avLst/>
              <a:gdLst>
                <a:gd name="connsiteX0" fmla="*/ 53788 w 1390810"/>
                <a:gd name="connsiteY0" fmla="*/ 1413862 h 1413862"/>
                <a:gd name="connsiteX1" fmla="*/ 0 w 1390810"/>
                <a:gd name="connsiteY1" fmla="*/ 983556 h 1413862"/>
                <a:gd name="connsiteX2" fmla="*/ 660827 w 1390810"/>
                <a:gd name="connsiteY2" fmla="*/ 1252497 h 1413862"/>
                <a:gd name="connsiteX3" fmla="*/ 614723 w 1390810"/>
                <a:gd name="connsiteY3" fmla="*/ 883664 h 1413862"/>
                <a:gd name="connsiteX4" fmla="*/ 1060397 w 1390810"/>
                <a:gd name="connsiteY4" fmla="*/ 837560 h 1413862"/>
                <a:gd name="connsiteX5" fmla="*/ 1267865 w 1390810"/>
                <a:gd name="connsiteY5" fmla="*/ 507146 h 1413862"/>
                <a:gd name="connsiteX6" fmla="*/ 1183341 w 1390810"/>
                <a:gd name="connsiteY6" fmla="*/ 192101 h 1413862"/>
                <a:gd name="connsiteX7" fmla="*/ 891348 w 1390810"/>
                <a:gd name="connsiteY7" fmla="*/ 153681 h 1413862"/>
                <a:gd name="connsiteX8" fmla="*/ 238205 w 1390810"/>
                <a:gd name="connsiteY8" fmla="*/ 607039 h 1413862"/>
                <a:gd name="connsiteX9" fmla="*/ 61472 w 1390810"/>
                <a:gd name="connsiteY9" fmla="*/ 537882 h 1413862"/>
                <a:gd name="connsiteX10" fmla="*/ 361150 w 1390810"/>
                <a:gd name="connsiteY10" fmla="*/ 0 h 1413862"/>
                <a:gd name="connsiteX11" fmla="*/ 1390810 w 1390810"/>
                <a:gd name="connsiteY11" fmla="*/ 53788 h 1413862"/>
                <a:gd name="connsiteX12" fmla="*/ 1306286 w 1390810"/>
                <a:gd name="connsiteY12" fmla="*/ 1383126 h 1413862"/>
                <a:gd name="connsiteX13" fmla="*/ 53788 w 1390810"/>
                <a:gd name="connsiteY13" fmla="*/ 1413862 h 141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810" h="1413862">
                  <a:moveTo>
                    <a:pt x="53788" y="1413862"/>
                  </a:moveTo>
                  <a:lnTo>
                    <a:pt x="0" y="983556"/>
                  </a:lnTo>
                  <a:lnTo>
                    <a:pt x="660827" y="1252497"/>
                  </a:lnTo>
                  <a:lnTo>
                    <a:pt x="614723" y="883664"/>
                  </a:lnTo>
                  <a:lnTo>
                    <a:pt x="1060397" y="837560"/>
                  </a:lnTo>
                  <a:lnTo>
                    <a:pt x="1267865" y="507146"/>
                  </a:lnTo>
                  <a:lnTo>
                    <a:pt x="1183341" y="192101"/>
                  </a:lnTo>
                  <a:lnTo>
                    <a:pt x="891348" y="153681"/>
                  </a:lnTo>
                  <a:lnTo>
                    <a:pt x="238205" y="607039"/>
                  </a:lnTo>
                  <a:lnTo>
                    <a:pt x="61472" y="537882"/>
                  </a:lnTo>
                  <a:lnTo>
                    <a:pt x="361150" y="0"/>
                  </a:lnTo>
                  <a:lnTo>
                    <a:pt x="1390810" y="53788"/>
                  </a:lnTo>
                  <a:lnTo>
                    <a:pt x="1306286" y="1383126"/>
                  </a:lnTo>
                  <a:lnTo>
                    <a:pt x="53788" y="141386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pic>
          <p:nvPicPr>
            <p:cNvPr id="42" name="Picture 41">
              <a:extLst>
                <a:ext uri="{FF2B5EF4-FFF2-40B4-BE49-F238E27FC236}">
                  <a16:creationId xmlns:a16="http://schemas.microsoft.com/office/drawing/2014/main" id="{A914590D-E7EA-42B2-8A03-C61BE26B20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3" t="1396" r="84710" b="89577"/>
            <a:stretch/>
          </p:blipFill>
          <p:spPr>
            <a:xfrm rot="5595570">
              <a:off x="6002370" y="6042691"/>
              <a:ext cx="178107" cy="158328"/>
            </a:xfrm>
            <a:prstGeom prst="rect">
              <a:avLst/>
            </a:prstGeom>
          </p:spPr>
        </p:pic>
        <p:cxnSp>
          <p:nvCxnSpPr>
            <p:cNvPr id="43" name="Straight Arrow Connector 42">
              <a:extLst>
                <a:ext uri="{FF2B5EF4-FFF2-40B4-BE49-F238E27FC236}">
                  <a16:creationId xmlns:a16="http://schemas.microsoft.com/office/drawing/2014/main" id="{A10BE950-F2E3-400C-BC90-4B9B3C8E04D5}"/>
                </a:ext>
              </a:extLst>
            </p:cNvPr>
            <p:cNvCxnSpPr/>
            <p:nvPr/>
          </p:nvCxnSpPr>
          <p:spPr>
            <a:xfrm flipV="1">
              <a:off x="5437312" y="5331224"/>
              <a:ext cx="227352" cy="22634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5379655-47F1-4E43-AFB0-8C0AFB1761F3}"/>
                </a:ext>
              </a:extLst>
            </p:cNvPr>
            <p:cNvCxnSpPr/>
            <p:nvPr/>
          </p:nvCxnSpPr>
          <p:spPr>
            <a:xfrm flipV="1">
              <a:off x="5727073" y="5113794"/>
              <a:ext cx="405296" cy="17763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8E56075-4256-4879-94C5-70B136C2CC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93" t="8528" r="22374" b="85490"/>
            <a:stretch/>
          </p:blipFill>
          <p:spPr>
            <a:xfrm>
              <a:off x="5627739" y="4937937"/>
              <a:ext cx="187699" cy="160645"/>
            </a:xfrm>
            <a:prstGeom prst="rect">
              <a:avLst/>
            </a:prstGeom>
          </p:spPr>
        </p:pic>
        <p:sp>
          <p:nvSpPr>
            <p:cNvPr id="46" name="Isosceles Triangle 45">
              <a:extLst>
                <a:ext uri="{FF2B5EF4-FFF2-40B4-BE49-F238E27FC236}">
                  <a16:creationId xmlns:a16="http://schemas.microsoft.com/office/drawing/2014/main" id="{EC937A69-2156-425D-9D34-4ED3369E5E85}"/>
                </a:ext>
              </a:extLst>
            </p:cNvPr>
            <p:cNvSpPr/>
            <p:nvPr/>
          </p:nvSpPr>
          <p:spPr>
            <a:xfrm>
              <a:off x="5566195" y="4986808"/>
              <a:ext cx="106214" cy="118738"/>
            </a:xfrm>
            <a:prstGeom prst="triangle">
              <a:avLst>
                <a:gd name="adj" fmla="val 236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47" name="Rectangle 46">
              <a:extLst>
                <a:ext uri="{FF2B5EF4-FFF2-40B4-BE49-F238E27FC236}">
                  <a16:creationId xmlns:a16="http://schemas.microsoft.com/office/drawing/2014/main" id="{0F7BD437-8CC9-4DB3-9AB9-CBA7C4A5B856}"/>
                </a:ext>
              </a:extLst>
            </p:cNvPr>
            <p:cNvSpPr/>
            <p:nvPr/>
          </p:nvSpPr>
          <p:spPr>
            <a:xfrm>
              <a:off x="5256808" y="5172262"/>
              <a:ext cx="180503" cy="115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cxnSp>
          <p:nvCxnSpPr>
            <p:cNvPr id="48" name="Straight Arrow Connector 47">
              <a:extLst>
                <a:ext uri="{FF2B5EF4-FFF2-40B4-BE49-F238E27FC236}">
                  <a16:creationId xmlns:a16="http://schemas.microsoft.com/office/drawing/2014/main" id="{A6A3E2DF-E7FD-4366-9237-2760717F1D2E}"/>
                </a:ext>
              </a:extLst>
            </p:cNvPr>
            <p:cNvCxnSpPr/>
            <p:nvPr/>
          </p:nvCxnSpPr>
          <p:spPr>
            <a:xfrm flipV="1">
              <a:off x="5504163" y="5638924"/>
              <a:ext cx="628819" cy="387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48E8C54-7917-4E9A-A145-374BB62B06AC}"/>
                </a:ext>
              </a:extLst>
            </p:cNvPr>
            <p:cNvCxnSpPr>
              <a:endCxn id="78" idx="2"/>
            </p:cNvCxnSpPr>
            <p:nvPr/>
          </p:nvCxnSpPr>
          <p:spPr>
            <a:xfrm>
              <a:off x="5379893" y="5815516"/>
              <a:ext cx="361767" cy="339073"/>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26EDAB45-C057-491B-BC1B-3A6B59982A60}"/>
                </a:ext>
              </a:extLst>
            </p:cNvPr>
            <p:cNvGrpSpPr/>
            <p:nvPr/>
          </p:nvGrpSpPr>
          <p:grpSpPr>
            <a:xfrm rot="9895501">
              <a:off x="6118786" y="5214660"/>
              <a:ext cx="398711" cy="544798"/>
              <a:chOff x="6838790" y="4295375"/>
              <a:chExt cx="875980" cy="1198709"/>
            </a:xfrm>
          </p:grpSpPr>
          <p:pic>
            <p:nvPicPr>
              <p:cNvPr id="73" name="Picture 72">
                <a:extLst>
                  <a:ext uri="{FF2B5EF4-FFF2-40B4-BE49-F238E27FC236}">
                    <a16:creationId xmlns:a16="http://schemas.microsoft.com/office/drawing/2014/main" id="{2DA664A2-D054-468C-8A62-BCEBB67746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072" t="34432" r="49115" b="40643"/>
              <a:stretch/>
            </p:blipFill>
            <p:spPr>
              <a:xfrm rot="1984806" flipH="1" flipV="1">
                <a:off x="6981838" y="4360688"/>
                <a:ext cx="647207" cy="960505"/>
              </a:xfrm>
              <a:prstGeom prst="rect">
                <a:avLst/>
              </a:prstGeom>
            </p:spPr>
          </p:pic>
          <p:sp>
            <p:nvSpPr>
              <p:cNvPr id="74" name="Freeform 57">
                <a:extLst>
                  <a:ext uri="{FF2B5EF4-FFF2-40B4-BE49-F238E27FC236}">
                    <a16:creationId xmlns:a16="http://schemas.microsoft.com/office/drawing/2014/main" id="{E85F1DF5-6A46-4945-8912-8BCD0B3C79E9}"/>
                  </a:ext>
                </a:extLst>
              </p:cNvPr>
              <p:cNvSpPr/>
              <p:nvPr/>
            </p:nvSpPr>
            <p:spPr>
              <a:xfrm>
                <a:off x="7123099" y="5109882"/>
                <a:ext cx="414938" cy="384202"/>
              </a:xfrm>
              <a:custGeom>
                <a:avLst/>
                <a:gdLst>
                  <a:gd name="connsiteX0" fmla="*/ 0 w 414938"/>
                  <a:gd name="connsiteY0" fmla="*/ 253573 h 384202"/>
                  <a:gd name="connsiteX1" fmla="*/ 184417 w 414938"/>
                  <a:gd name="connsiteY1" fmla="*/ 0 h 384202"/>
                  <a:gd name="connsiteX2" fmla="*/ 414938 w 414938"/>
                  <a:gd name="connsiteY2" fmla="*/ 153681 h 384202"/>
                  <a:gd name="connsiteX3" fmla="*/ 199785 w 414938"/>
                  <a:gd name="connsiteY3" fmla="*/ 384202 h 384202"/>
                  <a:gd name="connsiteX4" fmla="*/ 0 w 414938"/>
                  <a:gd name="connsiteY4" fmla="*/ 253573 h 38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38" h="384202">
                    <a:moveTo>
                      <a:pt x="0" y="253573"/>
                    </a:moveTo>
                    <a:lnTo>
                      <a:pt x="184417" y="0"/>
                    </a:lnTo>
                    <a:lnTo>
                      <a:pt x="414938" y="153681"/>
                    </a:lnTo>
                    <a:lnTo>
                      <a:pt x="199785" y="384202"/>
                    </a:lnTo>
                    <a:lnTo>
                      <a:pt x="0" y="25357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75" name="Freeform 58">
                <a:extLst>
                  <a:ext uri="{FF2B5EF4-FFF2-40B4-BE49-F238E27FC236}">
                    <a16:creationId xmlns:a16="http://schemas.microsoft.com/office/drawing/2014/main" id="{321C556F-3FD5-4975-A7AE-FD3299A6D906}"/>
                  </a:ext>
                </a:extLst>
              </p:cNvPr>
              <p:cNvSpPr/>
              <p:nvPr/>
            </p:nvSpPr>
            <p:spPr>
              <a:xfrm>
                <a:off x="6838790" y="4295375"/>
                <a:ext cx="875980" cy="453358"/>
              </a:xfrm>
              <a:custGeom>
                <a:avLst/>
                <a:gdLst>
                  <a:gd name="connsiteX0" fmla="*/ 0 w 875980"/>
                  <a:gd name="connsiteY0" fmla="*/ 391886 h 453358"/>
                  <a:gd name="connsiteX1" fmla="*/ 215153 w 875980"/>
                  <a:gd name="connsiteY1" fmla="*/ 453358 h 453358"/>
                  <a:gd name="connsiteX2" fmla="*/ 776087 w 875980"/>
                  <a:gd name="connsiteY2" fmla="*/ 361149 h 453358"/>
                  <a:gd name="connsiteX3" fmla="*/ 776087 w 875980"/>
                  <a:gd name="connsiteY3" fmla="*/ 276625 h 453358"/>
                  <a:gd name="connsiteX4" fmla="*/ 875980 w 875980"/>
                  <a:gd name="connsiteY4" fmla="*/ 276625 h 453358"/>
                  <a:gd name="connsiteX5" fmla="*/ 729983 w 875980"/>
                  <a:gd name="connsiteY5" fmla="*/ 76840 h 453358"/>
                  <a:gd name="connsiteX6" fmla="*/ 391886 w 875980"/>
                  <a:gd name="connsiteY6" fmla="*/ 0 h 453358"/>
                  <a:gd name="connsiteX7" fmla="*/ 0 w 875980"/>
                  <a:gd name="connsiteY7" fmla="*/ 391886 h 45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980" h="453358">
                    <a:moveTo>
                      <a:pt x="0" y="391886"/>
                    </a:moveTo>
                    <a:lnTo>
                      <a:pt x="215153" y="453358"/>
                    </a:lnTo>
                    <a:lnTo>
                      <a:pt x="776087" y="361149"/>
                    </a:lnTo>
                    <a:lnTo>
                      <a:pt x="776087" y="276625"/>
                    </a:lnTo>
                    <a:lnTo>
                      <a:pt x="875980" y="276625"/>
                    </a:lnTo>
                    <a:lnTo>
                      <a:pt x="729983" y="76840"/>
                    </a:lnTo>
                    <a:lnTo>
                      <a:pt x="391886" y="0"/>
                    </a:lnTo>
                    <a:lnTo>
                      <a:pt x="0" y="39188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pic>
          <p:nvPicPr>
            <p:cNvPr id="51" name="Picture 50">
              <a:extLst>
                <a:ext uri="{FF2B5EF4-FFF2-40B4-BE49-F238E27FC236}">
                  <a16:creationId xmlns:a16="http://schemas.microsoft.com/office/drawing/2014/main" id="{A1000164-0202-4580-831E-EBA34137A3D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47" t="23624" r="79793" b="59132"/>
            <a:stretch/>
          </p:blipFill>
          <p:spPr>
            <a:xfrm rot="505509">
              <a:off x="6011980" y="5653846"/>
              <a:ext cx="173368" cy="302015"/>
            </a:xfrm>
            <a:prstGeom prst="rect">
              <a:avLst/>
            </a:prstGeom>
          </p:spPr>
        </p:pic>
        <p:cxnSp>
          <p:nvCxnSpPr>
            <p:cNvPr id="52" name="Straight Arrow Connector 51">
              <a:extLst>
                <a:ext uri="{FF2B5EF4-FFF2-40B4-BE49-F238E27FC236}">
                  <a16:creationId xmlns:a16="http://schemas.microsoft.com/office/drawing/2014/main" id="{AC9C2393-D7B7-460F-B070-F2A094A0E685}"/>
                </a:ext>
              </a:extLst>
            </p:cNvPr>
            <p:cNvCxnSpPr/>
            <p:nvPr/>
          </p:nvCxnSpPr>
          <p:spPr>
            <a:xfrm flipV="1">
              <a:off x="5806483" y="6119933"/>
              <a:ext cx="250279" cy="5255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B7551B-44FD-49BE-A5FD-975D87EF158B}"/>
                </a:ext>
              </a:extLst>
            </p:cNvPr>
            <p:cNvCxnSpPr/>
            <p:nvPr/>
          </p:nvCxnSpPr>
          <p:spPr>
            <a:xfrm>
              <a:off x="5801448" y="6203986"/>
              <a:ext cx="640172" cy="32176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671EE3C-7C41-43F0-9F88-271EA1992485}"/>
                </a:ext>
              </a:extLst>
            </p:cNvPr>
            <p:cNvCxnSpPr/>
            <p:nvPr/>
          </p:nvCxnSpPr>
          <p:spPr>
            <a:xfrm>
              <a:off x="6191093" y="5637619"/>
              <a:ext cx="460450" cy="28620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F3ABF53-2DE6-46EE-B110-CFE52F7AFD7B}"/>
                </a:ext>
              </a:extLst>
            </p:cNvPr>
            <p:cNvSpPr txBox="1"/>
            <p:nvPr/>
          </p:nvSpPr>
          <p:spPr>
            <a:xfrm>
              <a:off x="6438935" y="4901421"/>
              <a:ext cx="386644" cy="276999"/>
            </a:xfrm>
            <a:prstGeom prst="rect">
              <a:avLst/>
            </a:prstGeom>
            <a:noFill/>
          </p:spPr>
          <p:txBody>
            <a:bodyPr wrap="none" rtlCol="0">
              <a:spAutoFit/>
            </a:bodyPr>
            <a:lstStyle/>
            <a:p>
              <a:r>
                <a:rPr lang="en-US" sz="1200" baseline="30000" dirty="0"/>
                <a:t>13</a:t>
              </a:r>
              <a:r>
                <a:rPr lang="en-US" sz="1200" dirty="0"/>
                <a:t>N</a:t>
              </a:r>
              <a:endParaRPr lang="de-DE" sz="1200" dirty="0"/>
            </a:p>
          </p:txBody>
        </p:sp>
        <p:pic>
          <p:nvPicPr>
            <p:cNvPr id="57" name="Picture 56">
              <a:extLst>
                <a:ext uri="{FF2B5EF4-FFF2-40B4-BE49-F238E27FC236}">
                  <a16:creationId xmlns:a16="http://schemas.microsoft.com/office/drawing/2014/main" id="{BE604933-3A5F-4BE8-A16D-DEE81912DAF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1765" t="37664" r="4437" b="29966"/>
            <a:stretch/>
          </p:blipFill>
          <p:spPr>
            <a:xfrm>
              <a:off x="6578090" y="5831930"/>
              <a:ext cx="412702" cy="373675"/>
            </a:xfrm>
            <a:prstGeom prst="rect">
              <a:avLst/>
            </a:prstGeom>
          </p:spPr>
        </p:pic>
        <p:pic>
          <p:nvPicPr>
            <p:cNvPr id="58" name="Picture 57">
              <a:extLst>
                <a:ext uri="{FF2B5EF4-FFF2-40B4-BE49-F238E27FC236}">
                  <a16:creationId xmlns:a16="http://schemas.microsoft.com/office/drawing/2014/main" id="{8413C7C7-8881-4761-8C93-2312BA264DBB}"/>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4499" t="37664" r="4437" b="32039"/>
            <a:stretch/>
          </p:blipFill>
          <p:spPr>
            <a:xfrm rot="21166654">
              <a:off x="6452495" y="6397953"/>
              <a:ext cx="365281" cy="349739"/>
            </a:xfrm>
            <a:prstGeom prst="rect">
              <a:avLst/>
            </a:prstGeom>
            <a:effectLst/>
          </p:spPr>
        </p:pic>
        <p:sp>
          <p:nvSpPr>
            <p:cNvPr id="59" name="TextBox 58">
              <a:extLst>
                <a:ext uri="{FF2B5EF4-FFF2-40B4-BE49-F238E27FC236}">
                  <a16:creationId xmlns:a16="http://schemas.microsoft.com/office/drawing/2014/main" id="{0F72F0A7-8B15-4650-8CBC-4DBB01904AB1}"/>
                </a:ext>
              </a:extLst>
            </p:cNvPr>
            <p:cNvSpPr txBox="1"/>
            <p:nvPr/>
          </p:nvSpPr>
          <p:spPr>
            <a:xfrm>
              <a:off x="6069923" y="6554703"/>
              <a:ext cx="369012" cy="276999"/>
            </a:xfrm>
            <a:prstGeom prst="rect">
              <a:avLst/>
            </a:prstGeom>
            <a:solidFill>
              <a:schemeClr val="bg1"/>
            </a:solidFill>
            <a:effectLst>
              <a:softEdge rad="63500"/>
            </a:effectLst>
          </p:spPr>
          <p:txBody>
            <a:bodyPr wrap="none" rtlCol="0">
              <a:spAutoFit/>
            </a:bodyPr>
            <a:lstStyle/>
            <a:p>
              <a:r>
                <a:rPr lang="en-US" sz="1200" baseline="30000" dirty="0"/>
                <a:t>13</a:t>
              </a:r>
              <a:r>
                <a:rPr lang="en-US" sz="1200" dirty="0"/>
                <a:t>C</a:t>
              </a:r>
              <a:endParaRPr lang="de-DE" sz="1200" dirty="0"/>
            </a:p>
          </p:txBody>
        </p:sp>
        <p:grpSp>
          <p:nvGrpSpPr>
            <p:cNvPr id="60" name="Group 59">
              <a:extLst>
                <a:ext uri="{FF2B5EF4-FFF2-40B4-BE49-F238E27FC236}">
                  <a16:creationId xmlns:a16="http://schemas.microsoft.com/office/drawing/2014/main" id="{EC53B894-0254-41D0-AC3A-0E590D09CF69}"/>
                </a:ext>
              </a:extLst>
            </p:cNvPr>
            <p:cNvGrpSpPr/>
            <p:nvPr/>
          </p:nvGrpSpPr>
          <p:grpSpPr>
            <a:xfrm rot="17954114">
              <a:off x="6072056" y="4851242"/>
              <a:ext cx="436529" cy="374229"/>
              <a:chOff x="7184571" y="1711489"/>
              <a:chExt cx="960487" cy="822191"/>
            </a:xfrm>
          </p:grpSpPr>
          <p:pic>
            <p:nvPicPr>
              <p:cNvPr id="71" name="Picture 70">
                <a:extLst>
                  <a:ext uri="{FF2B5EF4-FFF2-40B4-BE49-F238E27FC236}">
                    <a16:creationId xmlns:a16="http://schemas.microsoft.com/office/drawing/2014/main" id="{839993EF-9E8B-41CF-AB93-B5F3FDC971C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765" t="37664" r="4437" b="29966"/>
              <a:stretch/>
            </p:blipFill>
            <p:spPr>
              <a:xfrm>
                <a:off x="7238341" y="1711489"/>
                <a:ext cx="906717" cy="822191"/>
              </a:xfrm>
              <a:prstGeom prst="rect">
                <a:avLst/>
              </a:prstGeom>
            </p:spPr>
          </p:pic>
          <p:sp>
            <p:nvSpPr>
              <p:cNvPr id="72" name="Freeform 86">
                <a:extLst>
                  <a:ext uri="{FF2B5EF4-FFF2-40B4-BE49-F238E27FC236}">
                    <a16:creationId xmlns:a16="http://schemas.microsoft.com/office/drawing/2014/main" id="{E628B377-513E-4493-A52B-99D8DB5D731A}"/>
                  </a:ext>
                </a:extLst>
              </p:cNvPr>
              <p:cNvSpPr/>
              <p:nvPr/>
            </p:nvSpPr>
            <p:spPr>
              <a:xfrm>
                <a:off x="7184571" y="2228370"/>
                <a:ext cx="345782" cy="276625"/>
              </a:xfrm>
              <a:custGeom>
                <a:avLst/>
                <a:gdLst>
                  <a:gd name="connsiteX0" fmla="*/ 0 w 345782"/>
                  <a:gd name="connsiteY0" fmla="*/ 0 h 276625"/>
                  <a:gd name="connsiteX1" fmla="*/ 215153 w 345782"/>
                  <a:gd name="connsiteY1" fmla="*/ 61472 h 276625"/>
                  <a:gd name="connsiteX2" fmla="*/ 345782 w 345782"/>
                  <a:gd name="connsiteY2" fmla="*/ 276625 h 276625"/>
                  <a:gd name="connsiteX3" fmla="*/ 46105 w 345782"/>
                  <a:gd name="connsiteY3" fmla="*/ 215153 h 276625"/>
                  <a:gd name="connsiteX4" fmla="*/ 0 w 345782"/>
                  <a:gd name="connsiteY4" fmla="*/ 0 h 276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82" h="276625">
                    <a:moveTo>
                      <a:pt x="0" y="0"/>
                    </a:moveTo>
                    <a:lnTo>
                      <a:pt x="215153" y="61472"/>
                    </a:lnTo>
                    <a:lnTo>
                      <a:pt x="345782" y="276625"/>
                    </a:lnTo>
                    <a:lnTo>
                      <a:pt x="46105" y="215153"/>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grpSp>
        <p:sp>
          <p:nvSpPr>
            <p:cNvPr id="61" name="TextBox 60">
              <a:extLst>
                <a:ext uri="{FF2B5EF4-FFF2-40B4-BE49-F238E27FC236}">
                  <a16:creationId xmlns:a16="http://schemas.microsoft.com/office/drawing/2014/main" id="{21BB414B-ED78-4FBB-8E9C-AFD7A9A8BBC1}"/>
                </a:ext>
              </a:extLst>
            </p:cNvPr>
            <p:cNvSpPr txBox="1"/>
            <p:nvPr/>
          </p:nvSpPr>
          <p:spPr>
            <a:xfrm>
              <a:off x="4503506" y="5421804"/>
              <a:ext cx="335348" cy="276999"/>
            </a:xfrm>
            <a:prstGeom prst="rect">
              <a:avLst/>
            </a:prstGeom>
            <a:noFill/>
          </p:spPr>
          <p:txBody>
            <a:bodyPr wrap="none" rtlCol="0">
              <a:spAutoFit/>
            </a:bodyPr>
            <a:lstStyle/>
            <a:p>
              <a:r>
                <a:rPr lang="en-US" sz="1200" baseline="30000" dirty="0"/>
                <a:t>6</a:t>
              </a:r>
              <a:r>
                <a:rPr lang="en-US" sz="1200" dirty="0"/>
                <a:t>Li</a:t>
              </a:r>
              <a:endParaRPr lang="de-DE" sz="1200" dirty="0"/>
            </a:p>
          </p:txBody>
        </p:sp>
        <p:sp>
          <p:nvSpPr>
            <p:cNvPr id="62" name="TextBox 61">
              <a:extLst>
                <a:ext uri="{FF2B5EF4-FFF2-40B4-BE49-F238E27FC236}">
                  <a16:creationId xmlns:a16="http://schemas.microsoft.com/office/drawing/2014/main" id="{5E715373-B3ED-429F-AB34-C393D9CEC818}"/>
                </a:ext>
              </a:extLst>
            </p:cNvPr>
            <p:cNvSpPr txBox="1"/>
            <p:nvPr/>
          </p:nvSpPr>
          <p:spPr>
            <a:xfrm>
              <a:off x="3851326" y="5209511"/>
              <a:ext cx="332142" cy="276999"/>
            </a:xfrm>
            <a:prstGeom prst="rect">
              <a:avLst/>
            </a:prstGeom>
            <a:noFill/>
          </p:spPr>
          <p:txBody>
            <a:bodyPr wrap="none" rtlCol="0">
              <a:spAutoFit/>
            </a:bodyPr>
            <a:lstStyle/>
            <a:p>
              <a:r>
                <a:rPr lang="en-US" sz="1200" baseline="30000" dirty="0"/>
                <a:t>2</a:t>
              </a:r>
              <a:r>
                <a:rPr lang="en-US" sz="1200" dirty="0"/>
                <a:t>H</a:t>
              </a:r>
              <a:endParaRPr lang="de-DE" sz="1200" dirty="0"/>
            </a:p>
          </p:txBody>
        </p:sp>
        <p:sp>
          <p:nvSpPr>
            <p:cNvPr id="63" name="TextBox 62">
              <a:extLst>
                <a:ext uri="{FF2B5EF4-FFF2-40B4-BE49-F238E27FC236}">
                  <a16:creationId xmlns:a16="http://schemas.microsoft.com/office/drawing/2014/main" id="{E57034BA-25B7-458F-B16F-C6B118829CC9}"/>
                </a:ext>
              </a:extLst>
            </p:cNvPr>
            <p:cNvSpPr txBox="1"/>
            <p:nvPr/>
          </p:nvSpPr>
          <p:spPr>
            <a:xfrm>
              <a:off x="3937278" y="6027720"/>
              <a:ext cx="409086" cy="276999"/>
            </a:xfrm>
            <a:prstGeom prst="rect">
              <a:avLst/>
            </a:prstGeom>
            <a:noFill/>
          </p:spPr>
          <p:txBody>
            <a:bodyPr wrap="none" rtlCol="0">
              <a:spAutoFit/>
            </a:bodyPr>
            <a:lstStyle/>
            <a:p>
              <a:r>
                <a:rPr lang="en-US" sz="1200" baseline="30000" dirty="0"/>
                <a:t>4</a:t>
              </a:r>
              <a:r>
                <a:rPr lang="en-US" sz="1200" dirty="0"/>
                <a:t>He</a:t>
              </a:r>
              <a:endParaRPr lang="de-DE" sz="1200" dirty="0"/>
            </a:p>
          </p:txBody>
        </p:sp>
        <p:sp>
          <p:nvSpPr>
            <p:cNvPr id="64" name="TextBox 63">
              <a:extLst>
                <a:ext uri="{FF2B5EF4-FFF2-40B4-BE49-F238E27FC236}">
                  <a16:creationId xmlns:a16="http://schemas.microsoft.com/office/drawing/2014/main" id="{44657A82-3478-46BA-A579-39FCE042C152}"/>
                </a:ext>
              </a:extLst>
            </p:cNvPr>
            <p:cNvSpPr txBox="1"/>
            <p:nvPr/>
          </p:nvSpPr>
          <p:spPr>
            <a:xfrm>
              <a:off x="5063847" y="4990168"/>
              <a:ext cx="409086" cy="276999"/>
            </a:xfrm>
            <a:prstGeom prst="rect">
              <a:avLst/>
            </a:prstGeom>
            <a:noFill/>
          </p:spPr>
          <p:txBody>
            <a:bodyPr wrap="none" rtlCol="0">
              <a:spAutoFit/>
            </a:bodyPr>
            <a:lstStyle/>
            <a:p>
              <a:r>
                <a:rPr lang="en-US" sz="1200" baseline="30000" dirty="0"/>
                <a:t>4</a:t>
              </a:r>
              <a:r>
                <a:rPr lang="en-US" sz="1200" dirty="0"/>
                <a:t>He</a:t>
              </a:r>
              <a:endParaRPr lang="de-DE" sz="1200" dirty="0"/>
            </a:p>
          </p:txBody>
        </p:sp>
        <p:sp>
          <p:nvSpPr>
            <p:cNvPr id="65" name="TextBox 64">
              <a:extLst>
                <a:ext uri="{FF2B5EF4-FFF2-40B4-BE49-F238E27FC236}">
                  <a16:creationId xmlns:a16="http://schemas.microsoft.com/office/drawing/2014/main" id="{B2E3EED4-16C9-427D-9E39-7C99C0AB634D}"/>
                </a:ext>
              </a:extLst>
            </p:cNvPr>
            <p:cNvSpPr txBox="1"/>
            <p:nvPr/>
          </p:nvSpPr>
          <p:spPr>
            <a:xfrm>
              <a:off x="6471343" y="5348011"/>
              <a:ext cx="409086" cy="276999"/>
            </a:xfrm>
            <a:prstGeom prst="rect">
              <a:avLst/>
            </a:prstGeom>
            <a:noFill/>
          </p:spPr>
          <p:txBody>
            <a:bodyPr wrap="none" rtlCol="0">
              <a:spAutoFit/>
            </a:bodyPr>
            <a:lstStyle/>
            <a:p>
              <a:r>
                <a:rPr lang="en-US" sz="1200" baseline="30000" dirty="0"/>
                <a:t>4</a:t>
              </a:r>
              <a:r>
                <a:rPr lang="en-US" sz="1200" dirty="0"/>
                <a:t>He</a:t>
              </a:r>
              <a:endParaRPr lang="de-DE" sz="1200" dirty="0"/>
            </a:p>
          </p:txBody>
        </p:sp>
        <p:sp>
          <p:nvSpPr>
            <p:cNvPr id="66" name="TextBox 65">
              <a:extLst>
                <a:ext uri="{FF2B5EF4-FFF2-40B4-BE49-F238E27FC236}">
                  <a16:creationId xmlns:a16="http://schemas.microsoft.com/office/drawing/2014/main" id="{4071FA95-FC1E-4204-943A-78083F0A0598}"/>
                </a:ext>
              </a:extLst>
            </p:cNvPr>
            <p:cNvSpPr txBox="1"/>
            <p:nvPr/>
          </p:nvSpPr>
          <p:spPr>
            <a:xfrm>
              <a:off x="4481214" y="6073127"/>
              <a:ext cx="409086" cy="276999"/>
            </a:xfrm>
            <a:prstGeom prst="rect">
              <a:avLst/>
            </a:prstGeom>
            <a:noFill/>
          </p:spPr>
          <p:txBody>
            <a:bodyPr wrap="none" rtlCol="0">
              <a:spAutoFit/>
            </a:bodyPr>
            <a:lstStyle/>
            <a:p>
              <a:r>
                <a:rPr lang="en-US" sz="1200" baseline="30000" dirty="0"/>
                <a:t>4</a:t>
              </a:r>
              <a:r>
                <a:rPr lang="en-US" sz="1200" dirty="0"/>
                <a:t>He</a:t>
              </a:r>
              <a:endParaRPr lang="de-DE" sz="1200" dirty="0"/>
            </a:p>
          </p:txBody>
        </p:sp>
        <p:sp>
          <p:nvSpPr>
            <p:cNvPr id="67" name="TextBox 66">
              <a:extLst>
                <a:ext uri="{FF2B5EF4-FFF2-40B4-BE49-F238E27FC236}">
                  <a16:creationId xmlns:a16="http://schemas.microsoft.com/office/drawing/2014/main" id="{6326C8DF-811E-4599-8D97-EB2D262E86B7}"/>
                </a:ext>
              </a:extLst>
            </p:cNvPr>
            <p:cNvSpPr txBox="1"/>
            <p:nvPr/>
          </p:nvSpPr>
          <p:spPr>
            <a:xfrm>
              <a:off x="5283670" y="6340601"/>
              <a:ext cx="409086" cy="276999"/>
            </a:xfrm>
            <a:prstGeom prst="rect">
              <a:avLst/>
            </a:prstGeom>
            <a:noFill/>
          </p:spPr>
          <p:txBody>
            <a:bodyPr wrap="none" rtlCol="0">
              <a:spAutoFit/>
            </a:bodyPr>
            <a:lstStyle/>
            <a:p>
              <a:r>
                <a:rPr lang="en-US" sz="1200" baseline="30000" dirty="0"/>
                <a:t>4</a:t>
              </a:r>
              <a:r>
                <a:rPr lang="en-US" sz="1200" dirty="0"/>
                <a:t>He</a:t>
              </a:r>
              <a:endParaRPr lang="de-DE" sz="1200" dirty="0"/>
            </a:p>
          </p:txBody>
        </p:sp>
        <p:sp>
          <p:nvSpPr>
            <p:cNvPr id="68" name="TextBox 67">
              <a:extLst>
                <a:ext uri="{FF2B5EF4-FFF2-40B4-BE49-F238E27FC236}">
                  <a16:creationId xmlns:a16="http://schemas.microsoft.com/office/drawing/2014/main" id="{93CF8765-D3EE-476C-B598-C325FF7E5143}"/>
                </a:ext>
              </a:extLst>
            </p:cNvPr>
            <p:cNvSpPr txBox="1"/>
            <p:nvPr/>
          </p:nvSpPr>
          <p:spPr>
            <a:xfrm>
              <a:off x="6024547" y="5880340"/>
              <a:ext cx="332142" cy="276999"/>
            </a:xfrm>
            <a:prstGeom prst="rect">
              <a:avLst/>
            </a:prstGeom>
            <a:noFill/>
          </p:spPr>
          <p:txBody>
            <a:bodyPr wrap="none" rtlCol="0">
              <a:spAutoFit/>
            </a:bodyPr>
            <a:lstStyle/>
            <a:p>
              <a:r>
                <a:rPr lang="en-US" sz="1200" baseline="30000" dirty="0"/>
                <a:t>2</a:t>
              </a:r>
              <a:r>
                <a:rPr lang="en-US" sz="1200" dirty="0"/>
                <a:t>H</a:t>
              </a:r>
              <a:endParaRPr lang="de-DE" sz="1200" dirty="0"/>
            </a:p>
          </p:txBody>
        </p:sp>
        <p:sp>
          <p:nvSpPr>
            <p:cNvPr id="69" name="TextBox 68">
              <a:extLst>
                <a:ext uri="{FF2B5EF4-FFF2-40B4-BE49-F238E27FC236}">
                  <a16:creationId xmlns:a16="http://schemas.microsoft.com/office/drawing/2014/main" id="{492255BE-5ADC-4F71-BD6E-0FE65B1FAB1E}"/>
                </a:ext>
              </a:extLst>
            </p:cNvPr>
            <p:cNvSpPr txBox="1"/>
            <p:nvPr/>
          </p:nvSpPr>
          <p:spPr>
            <a:xfrm>
              <a:off x="6030012" y="6105715"/>
              <a:ext cx="332142" cy="276999"/>
            </a:xfrm>
            <a:prstGeom prst="rect">
              <a:avLst/>
            </a:prstGeom>
            <a:noFill/>
          </p:spPr>
          <p:txBody>
            <a:bodyPr wrap="none" rtlCol="0">
              <a:spAutoFit/>
            </a:bodyPr>
            <a:lstStyle/>
            <a:p>
              <a:r>
                <a:rPr lang="en-US" sz="1200" baseline="30000" dirty="0"/>
                <a:t>1</a:t>
              </a:r>
              <a:r>
                <a:rPr lang="en-US" sz="1200" dirty="0"/>
                <a:t>H</a:t>
              </a:r>
              <a:endParaRPr lang="de-DE" sz="1200" dirty="0"/>
            </a:p>
          </p:txBody>
        </p:sp>
        <p:sp>
          <p:nvSpPr>
            <p:cNvPr id="70" name="TextBox 69">
              <a:extLst>
                <a:ext uri="{FF2B5EF4-FFF2-40B4-BE49-F238E27FC236}">
                  <a16:creationId xmlns:a16="http://schemas.microsoft.com/office/drawing/2014/main" id="{7CBC29A0-F1D9-4628-A25D-37406F724329}"/>
                </a:ext>
              </a:extLst>
            </p:cNvPr>
            <p:cNvSpPr txBox="1"/>
            <p:nvPr/>
          </p:nvSpPr>
          <p:spPr>
            <a:xfrm>
              <a:off x="5694527" y="4816766"/>
              <a:ext cx="264816" cy="276999"/>
            </a:xfrm>
            <a:prstGeom prst="rect">
              <a:avLst/>
            </a:prstGeom>
            <a:noFill/>
          </p:spPr>
          <p:txBody>
            <a:bodyPr wrap="none" rtlCol="0">
              <a:spAutoFit/>
            </a:bodyPr>
            <a:lstStyle/>
            <a:p>
              <a:r>
                <a:rPr lang="en-US" sz="1200" dirty="0"/>
                <a:t>n</a:t>
              </a:r>
              <a:endParaRPr lang="de-DE" sz="1200" dirty="0"/>
            </a:p>
          </p:txBody>
        </p:sp>
        <p:sp>
          <p:nvSpPr>
            <p:cNvPr id="11" name="Freeform 118">
              <a:extLst>
                <a:ext uri="{FF2B5EF4-FFF2-40B4-BE49-F238E27FC236}">
                  <a16:creationId xmlns:a16="http://schemas.microsoft.com/office/drawing/2014/main" id="{C1FA5FE7-6D69-4446-A72B-905C14E62559}"/>
                </a:ext>
              </a:extLst>
            </p:cNvPr>
            <p:cNvSpPr/>
            <p:nvPr/>
          </p:nvSpPr>
          <p:spPr>
            <a:xfrm>
              <a:off x="4265321" y="5211628"/>
              <a:ext cx="1759226" cy="594408"/>
            </a:xfrm>
            <a:custGeom>
              <a:avLst/>
              <a:gdLst>
                <a:gd name="connsiteX0" fmla="*/ 3865069 w 3865069"/>
                <a:gd name="connsiteY0" fmla="*/ 1307866 h 1307866"/>
                <a:gd name="connsiteX1" fmla="*/ 2143845 w 3865069"/>
                <a:gd name="connsiteY1" fmla="*/ 47685 h 1307866"/>
                <a:gd name="connsiteX2" fmla="*/ 0 w 3865069"/>
                <a:gd name="connsiteY2" fmla="*/ 385782 h 1307866"/>
              </a:gdLst>
              <a:ahLst/>
              <a:cxnLst>
                <a:cxn ang="0">
                  <a:pos x="connsiteX0" y="connsiteY0"/>
                </a:cxn>
                <a:cxn ang="0">
                  <a:pos x="connsiteX1" y="connsiteY1"/>
                </a:cxn>
                <a:cxn ang="0">
                  <a:pos x="connsiteX2" y="connsiteY2"/>
                </a:cxn>
              </a:cxnLst>
              <a:rect l="l" t="t" r="r" b="b"/>
              <a:pathLst>
                <a:path w="3865069" h="1307866">
                  <a:moveTo>
                    <a:pt x="3865069" y="1307866"/>
                  </a:moveTo>
                  <a:cubicBezTo>
                    <a:pt x="3326546" y="754616"/>
                    <a:pt x="2788023" y="201366"/>
                    <a:pt x="2143845" y="47685"/>
                  </a:cubicBezTo>
                  <a:cubicBezTo>
                    <a:pt x="1499667" y="-105996"/>
                    <a:pt x="749833" y="139893"/>
                    <a:pt x="0" y="385782"/>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p:sp>
          <p:nvSpPr>
            <p:cNvPr id="12" name="TextBox 11">
              <a:extLst>
                <a:ext uri="{FF2B5EF4-FFF2-40B4-BE49-F238E27FC236}">
                  <a16:creationId xmlns:a16="http://schemas.microsoft.com/office/drawing/2014/main" id="{9E5B79A1-91A4-4C01-ACA4-4D58F0E62B90}"/>
                </a:ext>
              </a:extLst>
            </p:cNvPr>
            <p:cNvSpPr txBox="1"/>
            <p:nvPr/>
          </p:nvSpPr>
          <p:spPr>
            <a:xfrm>
              <a:off x="3806372" y="4856583"/>
              <a:ext cx="1145081" cy="461665"/>
            </a:xfrm>
            <a:prstGeom prst="rect">
              <a:avLst/>
            </a:prstGeom>
            <a:noFill/>
          </p:spPr>
          <p:txBody>
            <a:bodyPr wrap="square" rtlCol="0">
              <a:spAutoFit/>
            </a:bodyPr>
            <a:lstStyle/>
            <a:p>
              <a:r>
                <a:rPr lang="en-US" sz="1200" dirty="0">
                  <a:solidFill>
                    <a:srgbClr val="FF0000"/>
                  </a:solidFill>
                </a:rPr>
                <a:t>Deuterium fuel recirculation</a:t>
              </a:r>
              <a:endParaRPr lang="de-DE" sz="1200" dirty="0">
                <a:solidFill>
                  <a:srgbClr val="FF0000"/>
                </a:solidFill>
              </a:endParaRPr>
            </a:p>
          </p:txBody>
        </p:sp>
        <p:sp>
          <p:nvSpPr>
            <p:cNvPr id="4" name="Oval 3">
              <a:extLst>
                <a:ext uri="{FF2B5EF4-FFF2-40B4-BE49-F238E27FC236}">
                  <a16:creationId xmlns:a16="http://schemas.microsoft.com/office/drawing/2014/main" id="{FC0C2E6F-F31A-479D-B2CE-CEC309F789A9}"/>
                </a:ext>
              </a:extLst>
            </p:cNvPr>
            <p:cNvSpPr/>
            <p:nvPr/>
          </p:nvSpPr>
          <p:spPr>
            <a:xfrm>
              <a:off x="6483036" y="6082574"/>
              <a:ext cx="214704" cy="1290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512356E-E7AA-4F9C-AD2C-46FEF1BB6F04}"/>
                </a:ext>
              </a:extLst>
            </p:cNvPr>
            <p:cNvGrpSpPr/>
            <p:nvPr/>
          </p:nvGrpSpPr>
          <p:grpSpPr>
            <a:xfrm>
              <a:off x="5054478" y="5526599"/>
              <a:ext cx="442159" cy="520245"/>
              <a:chOff x="5765964" y="2396235"/>
              <a:chExt cx="971435" cy="1144686"/>
            </a:xfrm>
          </p:grpSpPr>
          <p:sp>
            <p:nvSpPr>
              <p:cNvPr id="14" name="TextBox 13">
                <a:extLst>
                  <a:ext uri="{FF2B5EF4-FFF2-40B4-BE49-F238E27FC236}">
                    <a16:creationId xmlns:a16="http://schemas.microsoft.com/office/drawing/2014/main" id="{A4E5268E-2168-4B2A-839A-253F8E3FA2D5}"/>
                  </a:ext>
                </a:extLst>
              </p:cNvPr>
              <p:cNvSpPr txBox="1"/>
              <p:nvPr/>
            </p:nvSpPr>
            <p:spPr>
              <a:xfrm>
                <a:off x="5765964" y="2931445"/>
                <a:ext cx="807205" cy="609476"/>
              </a:xfrm>
              <a:prstGeom prst="rect">
                <a:avLst/>
              </a:prstGeom>
              <a:solidFill>
                <a:schemeClr val="bg1"/>
              </a:solidFill>
              <a:effectLst>
                <a:softEdge rad="31750"/>
              </a:effectLst>
            </p:spPr>
            <p:txBody>
              <a:bodyPr wrap="none" rtlCol="0">
                <a:spAutoFit/>
              </a:bodyPr>
              <a:lstStyle/>
              <a:p>
                <a:r>
                  <a:rPr lang="en-US" sz="1200" b="1" baseline="30000" dirty="0">
                    <a:latin typeface="+mj-lt"/>
                  </a:rPr>
                  <a:t>10</a:t>
                </a:r>
                <a:r>
                  <a:rPr lang="en-US" sz="1200" b="1" dirty="0">
                    <a:latin typeface="+mj-lt"/>
                  </a:rPr>
                  <a:t>B</a:t>
                </a:r>
              </a:p>
            </p:txBody>
          </p:sp>
          <p:pic>
            <p:nvPicPr>
              <p:cNvPr id="15" name="Picture 2" descr="https://upload.wikimedia.org/wikipedia/commons/thumb/5/5d/Triple-Alpha_Process.svg/750px-Triple-Alpha_Process.svg.png">
                <a:extLst>
                  <a:ext uri="{FF2B5EF4-FFF2-40B4-BE49-F238E27FC236}">
                    <a16:creationId xmlns:a16="http://schemas.microsoft.com/office/drawing/2014/main" id="{7CB411F5-5C0A-4F1B-993C-AEA1D1910B17}"/>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932" t="67742" r="80466" b="20967"/>
              <a:stretch/>
            </p:blipFill>
            <p:spPr bwMode="auto">
              <a:xfrm>
                <a:off x="6205839" y="2785555"/>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upload.wikimedia.org/wikipedia/commons/thumb/5/5d/Triple-Alpha_Process.svg/750px-Triple-Alpha_Process.svg.png">
                <a:extLst>
                  <a:ext uri="{FF2B5EF4-FFF2-40B4-BE49-F238E27FC236}">
                    <a16:creationId xmlns:a16="http://schemas.microsoft.com/office/drawing/2014/main" id="{3A116C89-684A-4B96-ACA5-5C9CB70D1286}"/>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344" t="79033" r="80467" b="9677"/>
              <a:stretch/>
            </p:blipFill>
            <p:spPr bwMode="auto">
              <a:xfrm>
                <a:off x="6083945" y="2489801"/>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s://upload.wikimedia.org/wikipedia/commons/thumb/5/5d/Triple-Alpha_Process.svg/750px-Triple-Alpha_Process.svg.png">
                <a:extLst>
                  <a:ext uri="{FF2B5EF4-FFF2-40B4-BE49-F238E27FC236}">
                    <a16:creationId xmlns:a16="http://schemas.microsoft.com/office/drawing/2014/main" id="{4028D083-1FEB-4B63-9593-E25857C06AF8}"/>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932" t="67742" r="80466" b="20967"/>
              <a:stretch/>
            </p:blipFill>
            <p:spPr bwMode="auto">
              <a:xfrm>
                <a:off x="6213206" y="2532205"/>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upload.wikimedia.org/wikipedia/commons/thumb/5/5d/Triple-Alpha_Process.svg/750px-Triple-Alpha_Process.svg.png">
                <a:extLst>
                  <a:ext uri="{FF2B5EF4-FFF2-40B4-BE49-F238E27FC236}">
                    <a16:creationId xmlns:a16="http://schemas.microsoft.com/office/drawing/2014/main" id="{6014CCE7-8981-4CDF-820C-9CCE188E405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344" t="79033" r="80467" b="9677"/>
              <a:stretch/>
            </p:blipFill>
            <p:spPr bwMode="auto">
              <a:xfrm>
                <a:off x="6112032" y="2734051"/>
                <a:ext cx="290175" cy="2667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16D0B87B-2A14-4F8D-B8EE-8218A96CB240}"/>
                  </a:ext>
                </a:extLst>
              </p:cNvPr>
              <p:cNvCxnSpPr/>
              <p:nvPr/>
            </p:nvCxnSpPr>
            <p:spPr>
              <a:xfrm flipH="1" flipV="1">
                <a:off x="6127272" y="2935981"/>
                <a:ext cx="145560" cy="1346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2" descr="https://upload.wikimedia.org/wikipedia/commons/thumb/5/5d/Triple-Alpha_Process.svg/750px-Triple-Alpha_Process.svg.png">
                <a:extLst>
                  <a:ext uri="{FF2B5EF4-FFF2-40B4-BE49-F238E27FC236}">
                    <a16:creationId xmlns:a16="http://schemas.microsoft.com/office/drawing/2014/main" id="{BCEA1207-4BD9-4019-85F0-0879E7E5C22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344" t="79033" r="80467" b="9677"/>
              <a:stretch/>
            </p:blipFill>
            <p:spPr bwMode="auto">
              <a:xfrm>
                <a:off x="6272832" y="2657723"/>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upload.wikimedia.org/wikipedia/commons/thumb/5/5d/Triple-Alpha_Process.svg/750px-Triple-Alpha_Process.svg.png">
                <a:extLst>
                  <a:ext uri="{FF2B5EF4-FFF2-40B4-BE49-F238E27FC236}">
                    <a16:creationId xmlns:a16="http://schemas.microsoft.com/office/drawing/2014/main" id="{6DE227AD-7B4C-4E41-B55F-8E92AF7C7BF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932" t="67742" r="80466" b="20967"/>
              <a:stretch/>
            </p:blipFill>
            <p:spPr bwMode="auto">
              <a:xfrm>
                <a:off x="5996233" y="2582650"/>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upload.wikimedia.org/wikipedia/commons/thumb/5/5d/Triple-Alpha_Process.svg/750px-Triple-Alpha_Process.svg.png">
                <a:extLst>
                  <a:ext uri="{FF2B5EF4-FFF2-40B4-BE49-F238E27FC236}">
                    <a16:creationId xmlns:a16="http://schemas.microsoft.com/office/drawing/2014/main" id="{19528890-1A68-4C4F-A6EC-6EED2FAFA11E}"/>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932" t="67742" r="80466" b="20967"/>
              <a:stretch/>
            </p:blipFill>
            <p:spPr bwMode="auto">
              <a:xfrm>
                <a:off x="6166902" y="2396235"/>
                <a:ext cx="304800" cy="266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upload.wikimedia.org/wikipedia/commons/thumb/5/5d/Triple-Alpha_Process.svg/750px-Triple-Alpha_Process.svg.png">
                <a:extLst>
                  <a:ext uri="{FF2B5EF4-FFF2-40B4-BE49-F238E27FC236}">
                    <a16:creationId xmlns:a16="http://schemas.microsoft.com/office/drawing/2014/main" id="{3B2F4BF3-5E54-4ADB-AD75-788F25FE525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344" t="79033" r="80467" b="9677"/>
              <a:stretch/>
            </p:blipFill>
            <p:spPr bwMode="auto">
              <a:xfrm>
                <a:off x="6327444" y="2431050"/>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upload.wikimedia.org/wikipedia/commons/thumb/5/5d/Triple-Alpha_Process.svg/750px-Triple-Alpha_Process.svg.png">
                <a:extLst>
                  <a:ext uri="{FF2B5EF4-FFF2-40B4-BE49-F238E27FC236}">
                    <a16:creationId xmlns:a16="http://schemas.microsoft.com/office/drawing/2014/main" id="{4BF0A0D0-4E07-4762-84D6-01F9BA0B8D9A}"/>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1344" t="79033" r="80467" b="9677"/>
              <a:stretch/>
            </p:blipFill>
            <p:spPr bwMode="auto">
              <a:xfrm>
                <a:off x="6371823" y="2741883"/>
                <a:ext cx="2901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upload.wikimedia.org/wikipedia/commons/thumb/5/5d/Triple-Alpha_Process.svg/750px-Triple-Alpha_Process.svg.png">
                <a:extLst>
                  <a:ext uri="{FF2B5EF4-FFF2-40B4-BE49-F238E27FC236}">
                    <a16:creationId xmlns:a16="http://schemas.microsoft.com/office/drawing/2014/main" id="{F3B54E72-5AFA-4D0B-B782-060D6010F12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932" t="67742" r="80466" b="20967"/>
              <a:stretch/>
            </p:blipFill>
            <p:spPr bwMode="auto">
              <a:xfrm>
                <a:off x="6432599" y="2564361"/>
                <a:ext cx="304800" cy="266700"/>
              </a:xfrm>
              <a:prstGeom prst="rect">
                <a:avLst/>
              </a:prstGeom>
              <a:noFill/>
              <a:extLst>
                <a:ext uri="{909E8E84-426E-40DD-AFC4-6F175D3DCCD1}">
                  <a14:hiddenFill xmlns:a14="http://schemas.microsoft.com/office/drawing/2010/main">
                    <a:solidFill>
                      <a:srgbClr val="FFFFFF"/>
                    </a:solidFill>
                  </a14:hiddenFill>
                </a:ext>
              </a:extLst>
            </p:spPr>
          </p:pic>
        </p:grpSp>
        <p:sp>
          <p:nvSpPr>
            <p:cNvPr id="55" name="TextBox 54">
              <a:extLst>
                <a:ext uri="{FF2B5EF4-FFF2-40B4-BE49-F238E27FC236}">
                  <a16:creationId xmlns:a16="http://schemas.microsoft.com/office/drawing/2014/main" id="{2E4E0437-5997-4E3D-A25E-0A456AC48C30}"/>
                </a:ext>
              </a:extLst>
            </p:cNvPr>
            <p:cNvSpPr txBox="1"/>
            <p:nvPr/>
          </p:nvSpPr>
          <p:spPr>
            <a:xfrm>
              <a:off x="6382937" y="6028219"/>
              <a:ext cx="369012" cy="276999"/>
            </a:xfrm>
            <a:prstGeom prst="rect">
              <a:avLst/>
            </a:prstGeom>
            <a:noFill/>
          </p:spPr>
          <p:txBody>
            <a:bodyPr wrap="none" rtlCol="0">
              <a:spAutoFit/>
            </a:bodyPr>
            <a:lstStyle/>
            <a:p>
              <a:r>
                <a:rPr lang="en-US" sz="1200" baseline="30000" dirty="0"/>
                <a:t>12</a:t>
              </a:r>
              <a:r>
                <a:rPr lang="en-US" sz="1200" dirty="0"/>
                <a:t>C</a:t>
              </a:r>
              <a:endParaRPr lang="de-DE" sz="1200" dirty="0"/>
            </a:p>
          </p:txBody>
        </p:sp>
        <p:cxnSp>
          <p:nvCxnSpPr>
            <p:cNvPr id="81" name="Straight Arrow Connector 80">
              <a:extLst>
                <a:ext uri="{FF2B5EF4-FFF2-40B4-BE49-F238E27FC236}">
                  <a16:creationId xmlns:a16="http://schemas.microsoft.com/office/drawing/2014/main" id="{960F7945-CE78-46FF-9E85-012D095D750A}"/>
                </a:ext>
              </a:extLst>
            </p:cNvPr>
            <p:cNvCxnSpPr>
              <a:cxnSpLocks/>
            </p:cNvCxnSpPr>
            <p:nvPr/>
          </p:nvCxnSpPr>
          <p:spPr>
            <a:xfrm>
              <a:off x="6907920" y="6078664"/>
              <a:ext cx="254880" cy="14042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DE3602C0-513F-4246-A8E7-07884885020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5279" t="-84" r="4437" b="29965"/>
            <a:stretch/>
          </p:blipFill>
          <p:spPr>
            <a:xfrm>
              <a:off x="7178138" y="5815880"/>
              <a:ext cx="525171" cy="809443"/>
            </a:xfrm>
            <a:prstGeom prst="rect">
              <a:avLst/>
            </a:prstGeom>
          </p:spPr>
        </p:pic>
        <p:pic>
          <p:nvPicPr>
            <p:cNvPr id="87" name="Picture 86">
              <a:extLst>
                <a:ext uri="{FF2B5EF4-FFF2-40B4-BE49-F238E27FC236}">
                  <a16:creationId xmlns:a16="http://schemas.microsoft.com/office/drawing/2014/main" id="{3C2380CE-5534-40DD-9317-C8DE82E4E8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93" t="8528" r="22374" b="85490"/>
            <a:stretch/>
          </p:blipFill>
          <p:spPr>
            <a:xfrm>
              <a:off x="7425904" y="6523776"/>
              <a:ext cx="187699" cy="160645"/>
            </a:xfrm>
            <a:prstGeom prst="ellipse">
              <a:avLst/>
            </a:prstGeom>
            <a:ln>
              <a:noFill/>
            </a:ln>
            <a:effectLst>
              <a:softEdge rad="31750"/>
            </a:effectLst>
          </p:spPr>
        </p:pic>
        <p:pic>
          <p:nvPicPr>
            <p:cNvPr id="88" name="Picture 87">
              <a:extLst>
                <a:ext uri="{FF2B5EF4-FFF2-40B4-BE49-F238E27FC236}">
                  <a16:creationId xmlns:a16="http://schemas.microsoft.com/office/drawing/2014/main" id="{123FBAE5-0B3A-4450-81DA-3956C4FAF9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393" t="8528" r="22374" b="85490"/>
            <a:stretch/>
          </p:blipFill>
          <p:spPr>
            <a:xfrm>
              <a:off x="7275145" y="6473182"/>
              <a:ext cx="187699" cy="160645"/>
            </a:xfrm>
            <a:prstGeom prst="ellipse">
              <a:avLst/>
            </a:prstGeom>
            <a:ln>
              <a:noFill/>
            </a:ln>
            <a:effectLst>
              <a:softEdge rad="12700"/>
            </a:effectLst>
          </p:spPr>
        </p:pic>
        <p:pic>
          <p:nvPicPr>
            <p:cNvPr id="89" name="Picture 88">
              <a:extLst>
                <a:ext uri="{FF2B5EF4-FFF2-40B4-BE49-F238E27FC236}">
                  <a16:creationId xmlns:a16="http://schemas.microsoft.com/office/drawing/2014/main" id="{EDE00179-DC2E-4489-8045-85068F6A32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3" t="1396" r="84710" b="89577"/>
            <a:stretch/>
          </p:blipFill>
          <p:spPr>
            <a:xfrm rot="5595570">
              <a:off x="7527591" y="6502403"/>
              <a:ext cx="178107" cy="158328"/>
            </a:xfrm>
            <a:prstGeom prst="rect">
              <a:avLst/>
            </a:prstGeom>
          </p:spPr>
        </p:pic>
        <p:pic>
          <p:nvPicPr>
            <p:cNvPr id="90" name="Picture 89">
              <a:extLst>
                <a:ext uri="{FF2B5EF4-FFF2-40B4-BE49-F238E27FC236}">
                  <a16:creationId xmlns:a16="http://schemas.microsoft.com/office/drawing/2014/main" id="{D8E72F3B-C170-46CA-B548-547F78DF54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3" t="1396" r="84710" b="89577"/>
            <a:stretch/>
          </p:blipFill>
          <p:spPr>
            <a:xfrm rot="5595570">
              <a:off x="7346599" y="6482297"/>
              <a:ext cx="178107" cy="158328"/>
            </a:xfrm>
            <a:prstGeom prst="rect">
              <a:avLst/>
            </a:prstGeom>
          </p:spPr>
        </p:pic>
        <p:sp>
          <p:nvSpPr>
            <p:cNvPr id="91" name="TextBox 90">
              <a:extLst>
                <a:ext uri="{FF2B5EF4-FFF2-40B4-BE49-F238E27FC236}">
                  <a16:creationId xmlns:a16="http://schemas.microsoft.com/office/drawing/2014/main" id="{D8677FBF-9520-4C80-AAAB-BDAAC8DC44F5}"/>
                </a:ext>
              </a:extLst>
            </p:cNvPr>
            <p:cNvSpPr txBox="1"/>
            <p:nvPr/>
          </p:nvSpPr>
          <p:spPr>
            <a:xfrm>
              <a:off x="7011727" y="6473182"/>
              <a:ext cx="389850" cy="276999"/>
            </a:xfrm>
            <a:prstGeom prst="rect">
              <a:avLst/>
            </a:prstGeom>
            <a:noFill/>
          </p:spPr>
          <p:txBody>
            <a:bodyPr wrap="none" rtlCol="0">
              <a:spAutoFit/>
            </a:bodyPr>
            <a:lstStyle/>
            <a:p>
              <a:r>
                <a:rPr lang="en-US" sz="1200" baseline="30000" dirty="0"/>
                <a:t>16</a:t>
              </a:r>
              <a:r>
                <a:rPr lang="en-US" sz="1200" dirty="0"/>
                <a:t>O</a:t>
              </a:r>
              <a:endParaRPr lang="de-DE" sz="1200" dirty="0"/>
            </a:p>
          </p:txBody>
        </p:sp>
      </p:grpSp>
      <p:grpSp>
        <p:nvGrpSpPr>
          <p:cNvPr id="94" name="Group 93">
            <a:extLst>
              <a:ext uri="{FF2B5EF4-FFF2-40B4-BE49-F238E27FC236}">
                <a16:creationId xmlns:a16="http://schemas.microsoft.com/office/drawing/2014/main" id="{1F737A80-1C4F-4B39-89DF-F7355E3D579B}"/>
              </a:ext>
            </a:extLst>
          </p:cNvPr>
          <p:cNvGrpSpPr/>
          <p:nvPr/>
        </p:nvGrpSpPr>
        <p:grpSpPr>
          <a:xfrm>
            <a:off x="5947763" y="3117483"/>
            <a:ext cx="1556841" cy="1435255"/>
            <a:chOff x="649580" y="1204512"/>
            <a:chExt cx="2393296" cy="2393296"/>
          </a:xfrm>
        </p:grpSpPr>
        <p:pic>
          <p:nvPicPr>
            <p:cNvPr id="95" name="Picture 94">
              <a:extLst>
                <a:ext uri="{FF2B5EF4-FFF2-40B4-BE49-F238E27FC236}">
                  <a16:creationId xmlns:a16="http://schemas.microsoft.com/office/drawing/2014/main" id="{06E28E26-195B-47B4-8ADD-F6280DDA03F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9580" y="1204512"/>
              <a:ext cx="2393296" cy="2393296"/>
            </a:xfrm>
            <a:prstGeom prst="rect">
              <a:avLst/>
            </a:prstGeom>
          </p:spPr>
        </p:pic>
        <p:sp>
          <p:nvSpPr>
            <p:cNvPr id="96" name="TextBox 95">
              <a:extLst>
                <a:ext uri="{FF2B5EF4-FFF2-40B4-BE49-F238E27FC236}">
                  <a16:creationId xmlns:a16="http://schemas.microsoft.com/office/drawing/2014/main" id="{D394076E-8EAD-4E3B-AEED-17B2E9BC78EC}"/>
                </a:ext>
              </a:extLst>
            </p:cNvPr>
            <p:cNvSpPr txBox="1"/>
            <p:nvPr/>
          </p:nvSpPr>
          <p:spPr>
            <a:xfrm>
              <a:off x="1124718" y="1479464"/>
              <a:ext cx="1822421" cy="494938"/>
            </a:xfrm>
            <a:prstGeom prst="rect">
              <a:avLst/>
            </a:prstGeom>
            <a:noFill/>
          </p:spPr>
          <p:txBody>
            <a:bodyPr wrap="none" rtlCol="0">
              <a:spAutoFit/>
            </a:bodyPr>
            <a:lstStyle/>
            <a:p>
              <a:r>
                <a:rPr lang="en-US" sz="1400" dirty="0">
                  <a:solidFill>
                    <a:schemeClr val="bg1"/>
                  </a:solidFill>
                </a:rPr>
                <a:t>He 1327-2326</a:t>
              </a:r>
              <a:endParaRPr lang="de-DE" sz="1400" dirty="0">
                <a:solidFill>
                  <a:schemeClr val="bg1"/>
                </a:solidFill>
              </a:endParaRPr>
            </a:p>
          </p:txBody>
        </p:sp>
      </p:grpSp>
      <p:grpSp>
        <p:nvGrpSpPr>
          <p:cNvPr id="97" name="Group 96">
            <a:extLst>
              <a:ext uri="{FF2B5EF4-FFF2-40B4-BE49-F238E27FC236}">
                <a16:creationId xmlns:a16="http://schemas.microsoft.com/office/drawing/2014/main" id="{06EBD080-FFD8-4C30-99C7-D12D991EFE4F}"/>
              </a:ext>
            </a:extLst>
          </p:cNvPr>
          <p:cNvGrpSpPr/>
          <p:nvPr/>
        </p:nvGrpSpPr>
        <p:grpSpPr>
          <a:xfrm>
            <a:off x="7557845" y="3117483"/>
            <a:ext cx="1499973" cy="1438625"/>
            <a:chOff x="2728459" y="4304147"/>
            <a:chExt cx="2393297" cy="2402870"/>
          </a:xfrm>
        </p:grpSpPr>
        <p:pic>
          <p:nvPicPr>
            <p:cNvPr id="98" name="Picture 97">
              <a:extLst>
                <a:ext uri="{FF2B5EF4-FFF2-40B4-BE49-F238E27FC236}">
                  <a16:creationId xmlns:a16="http://schemas.microsoft.com/office/drawing/2014/main" id="{E0796E0B-DECC-4C60-A449-DF55302DE8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28459" y="4304147"/>
              <a:ext cx="2393297" cy="2402870"/>
            </a:xfrm>
            <a:prstGeom prst="rect">
              <a:avLst/>
            </a:prstGeom>
          </p:spPr>
        </p:pic>
        <p:sp>
          <p:nvSpPr>
            <p:cNvPr id="99" name="TextBox 98">
              <a:extLst>
                <a:ext uri="{FF2B5EF4-FFF2-40B4-BE49-F238E27FC236}">
                  <a16:creationId xmlns:a16="http://schemas.microsoft.com/office/drawing/2014/main" id="{3FC1CA2B-F014-4C56-BEE0-1D208290B0F3}"/>
                </a:ext>
              </a:extLst>
            </p:cNvPr>
            <p:cNvSpPr txBox="1"/>
            <p:nvPr/>
          </p:nvSpPr>
          <p:spPr>
            <a:xfrm>
              <a:off x="3037296" y="4590701"/>
              <a:ext cx="1648064" cy="484604"/>
            </a:xfrm>
            <a:prstGeom prst="rect">
              <a:avLst/>
            </a:prstGeom>
            <a:noFill/>
          </p:spPr>
          <p:txBody>
            <a:bodyPr wrap="none" rtlCol="0">
              <a:spAutoFit/>
            </a:bodyPr>
            <a:lstStyle/>
            <a:p>
              <a:r>
                <a:rPr lang="en-US" sz="1400" dirty="0">
                  <a:solidFill>
                    <a:schemeClr val="bg1"/>
                  </a:solidFill>
                </a:rPr>
                <a:t>He 0107-5240</a:t>
              </a:r>
              <a:endParaRPr lang="de-DE" sz="1400" dirty="0">
                <a:solidFill>
                  <a:schemeClr val="bg1"/>
                </a:solidFill>
              </a:endParaRPr>
            </a:p>
          </p:txBody>
        </p:sp>
      </p:grpSp>
      <p:sp>
        <p:nvSpPr>
          <p:cNvPr id="100" name="TextBox 99">
            <a:extLst>
              <a:ext uri="{FF2B5EF4-FFF2-40B4-BE49-F238E27FC236}">
                <a16:creationId xmlns:a16="http://schemas.microsoft.com/office/drawing/2014/main" id="{E88EF5C5-3755-4EC3-BE88-8FA4CE885943}"/>
              </a:ext>
            </a:extLst>
          </p:cNvPr>
          <p:cNvSpPr txBox="1"/>
          <p:nvPr/>
        </p:nvSpPr>
        <p:spPr>
          <a:xfrm>
            <a:off x="6795366" y="4730303"/>
            <a:ext cx="2274041" cy="1077218"/>
          </a:xfrm>
          <a:prstGeom prst="rect">
            <a:avLst/>
          </a:prstGeom>
          <a:noFill/>
        </p:spPr>
        <p:txBody>
          <a:bodyPr wrap="square" rtlCol="0">
            <a:spAutoFit/>
          </a:bodyPr>
          <a:lstStyle/>
          <a:p>
            <a:pPr algn="r"/>
            <a:r>
              <a:rPr lang="en-US" sz="1600" dirty="0">
                <a:solidFill>
                  <a:srgbClr val="FF0000"/>
                </a:solidFill>
              </a:rPr>
              <a:t>Mostly unknown but cluster enhanced reaction rates for primordial stars</a:t>
            </a:r>
          </a:p>
        </p:txBody>
      </p:sp>
    </p:spTree>
    <p:extLst>
      <p:ext uri="{BB962C8B-B14F-4D97-AF65-F5344CB8AC3E}">
        <p14:creationId xmlns:p14="http://schemas.microsoft.com/office/powerpoint/2010/main" val="355333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29E022-A6C1-472A-A061-30C15EBEF175}"/>
              </a:ext>
            </a:extLst>
          </p:cNvPr>
          <p:cNvPicPr>
            <a:picLocks noChangeAspect="1"/>
          </p:cNvPicPr>
          <p:nvPr/>
        </p:nvPicPr>
        <p:blipFill>
          <a:blip r:embed="rId2"/>
          <a:stretch>
            <a:fillRect/>
          </a:stretch>
        </p:blipFill>
        <p:spPr>
          <a:xfrm>
            <a:off x="5188699" y="4096447"/>
            <a:ext cx="3140160" cy="2383454"/>
          </a:xfrm>
          <a:prstGeom prst="rect">
            <a:avLst/>
          </a:prstGeom>
        </p:spPr>
      </p:pic>
      <p:sp>
        <p:nvSpPr>
          <p:cNvPr id="7" name="TextBox 6">
            <a:extLst>
              <a:ext uri="{FF2B5EF4-FFF2-40B4-BE49-F238E27FC236}">
                <a16:creationId xmlns:a16="http://schemas.microsoft.com/office/drawing/2014/main" id="{CB92600C-7E66-4C98-A656-2E12E238FD0C}"/>
              </a:ext>
            </a:extLst>
          </p:cNvPr>
          <p:cNvSpPr txBox="1"/>
          <p:nvPr/>
        </p:nvSpPr>
        <p:spPr>
          <a:xfrm>
            <a:off x="5673630" y="1494316"/>
            <a:ext cx="3505955" cy="1200329"/>
          </a:xfrm>
          <a:prstGeom prst="rect">
            <a:avLst/>
          </a:prstGeom>
          <a:noFill/>
        </p:spPr>
        <p:txBody>
          <a:bodyPr wrap="square" rtlCol="0">
            <a:spAutoFit/>
          </a:bodyPr>
          <a:lstStyle/>
          <a:p>
            <a:r>
              <a:rPr lang="en-US" sz="2400" dirty="0">
                <a:latin typeface="+mj-lt"/>
              </a:rPr>
              <a:t>alpha cluster configuration near the alpha threshold (Ikeda rule)</a:t>
            </a:r>
          </a:p>
        </p:txBody>
      </p:sp>
      <p:sp>
        <p:nvSpPr>
          <p:cNvPr id="9" name="Arrow: Down 8">
            <a:extLst>
              <a:ext uri="{FF2B5EF4-FFF2-40B4-BE49-F238E27FC236}">
                <a16:creationId xmlns:a16="http://schemas.microsoft.com/office/drawing/2014/main" id="{8CCB35A9-85C8-4C58-89D4-C62437C53DCB}"/>
              </a:ext>
            </a:extLst>
          </p:cNvPr>
          <p:cNvSpPr/>
          <p:nvPr/>
        </p:nvSpPr>
        <p:spPr>
          <a:xfrm rot="1124849">
            <a:off x="6415745" y="2684068"/>
            <a:ext cx="217088" cy="18574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A90D0E4-A25B-41C3-90BB-E3663984217B}"/>
              </a:ext>
            </a:extLst>
          </p:cNvPr>
          <p:cNvGrpSpPr/>
          <p:nvPr/>
        </p:nvGrpSpPr>
        <p:grpSpPr>
          <a:xfrm>
            <a:off x="134123" y="1195304"/>
            <a:ext cx="5474197" cy="1938992"/>
            <a:chOff x="83668" y="4134420"/>
            <a:chExt cx="5930462" cy="2523257"/>
          </a:xfrm>
        </p:grpSpPr>
        <p:grpSp>
          <p:nvGrpSpPr>
            <p:cNvPr id="11" name="Group 10">
              <a:extLst>
                <a:ext uri="{FF2B5EF4-FFF2-40B4-BE49-F238E27FC236}">
                  <a16:creationId xmlns:a16="http://schemas.microsoft.com/office/drawing/2014/main" id="{14D6BDC0-3019-450C-B296-BC4A3AA387BD}"/>
                </a:ext>
              </a:extLst>
            </p:cNvPr>
            <p:cNvGrpSpPr/>
            <p:nvPr/>
          </p:nvGrpSpPr>
          <p:grpSpPr>
            <a:xfrm>
              <a:off x="83668" y="4134420"/>
              <a:ext cx="5930462" cy="2523257"/>
              <a:chOff x="2146738" y="3610367"/>
              <a:chExt cx="5930462" cy="2523257"/>
            </a:xfrm>
          </p:grpSpPr>
          <p:sp>
            <p:nvSpPr>
              <p:cNvPr id="15" name="TextBox 14">
                <a:extLst>
                  <a:ext uri="{FF2B5EF4-FFF2-40B4-BE49-F238E27FC236}">
                    <a16:creationId xmlns:a16="http://schemas.microsoft.com/office/drawing/2014/main" id="{2D443374-945B-4844-BCFA-FB71C8B17D11}"/>
                  </a:ext>
                </a:extLst>
              </p:cNvPr>
              <p:cNvSpPr txBox="1"/>
              <p:nvPr/>
            </p:nvSpPr>
            <p:spPr>
              <a:xfrm>
                <a:off x="2146738" y="3610367"/>
                <a:ext cx="5930462" cy="2523257"/>
              </a:xfrm>
              <a:prstGeom prst="rect">
                <a:avLst/>
              </a:prstGeom>
              <a:noFill/>
              <a:ln>
                <a:solidFill>
                  <a:schemeClr val="accent2">
                    <a:lumMod val="75000"/>
                  </a:schemeClr>
                </a:solidFill>
              </a:ln>
            </p:spPr>
            <p:txBody>
              <a:bodyPr wrap="square" rtlCol="0">
                <a:spAutoFit/>
              </a:bodyPr>
              <a:lstStyle/>
              <a:p>
                <a:r>
                  <a:rPr lang="en-US" sz="2400" dirty="0">
                    <a:latin typeface="+mj-lt"/>
                  </a:rPr>
                  <a:t>  d   </a:t>
                </a:r>
                <a:r>
                  <a:rPr lang="en-US" sz="2400" dirty="0">
                    <a:latin typeface="+mj-lt"/>
                    <a:sym typeface="Wingdings" panose="05000000000000000000" pitchFamily="2" charset="2"/>
                  </a:rPr>
                  <a:t>  </a:t>
                </a:r>
                <a:r>
                  <a:rPr lang="en-US" sz="2400" baseline="30000" dirty="0">
                    <a:latin typeface="+mj-lt"/>
                    <a:sym typeface="Wingdings" panose="05000000000000000000" pitchFamily="2" charset="2"/>
                  </a:rPr>
                  <a:t>6</a:t>
                </a:r>
                <a:r>
                  <a:rPr lang="en-US" sz="2400" dirty="0">
                    <a:latin typeface="+mj-lt"/>
                    <a:sym typeface="Wingdings" panose="05000000000000000000" pitchFamily="2" charset="2"/>
                  </a:rPr>
                  <a:t>Li         </a:t>
                </a:r>
                <a:r>
                  <a:rPr lang="en-US" sz="2400" baseline="30000" dirty="0">
                    <a:latin typeface="+mj-lt"/>
                    <a:sym typeface="Wingdings" panose="05000000000000000000" pitchFamily="2" charset="2"/>
                  </a:rPr>
                  <a:t>10</a:t>
                </a:r>
                <a:r>
                  <a:rPr lang="en-US" sz="2400" dirty="0">
                    <a:latin typeface="+mj-lt"/>
                    <a:sym typeface="Wingdings" panose="05000000000000000000" pitchFamily="2" charset="2"/>
                  </a:rPr>
                  <a:t>B          </a:t>
                </a:r>
                <a:r>
                  <a:rPr lang="en-US" sz="2400" baseline="30000" dirty="0">
                    <a:latin typeface="+mj-lt"/>
                    <a:sym typeface="Wingdings" panose="05000000000000000000" pitchFamily="2" charset="2"/>
                  </a:rPr>
                  <a:t>14</a:t>
                </a:r>
                <a:r>
                  <a:rPr lang="en-US" sz="2400" dirty="0">
                    <a:latin typeface="+mj-lt"/>
                    <a:sym typeface="Wingdings" panose="05000000000000000000" pitchFamily="2" charset="2"/>
                  </a:rPr>
                  <a:t>N</a:t>
                </a:r>
              </a:p>
              <a:p>
                <a:endParaRPr lang="en-US" sz="2400" dirty="0">
                  <a:latin typeface="+mj-lt"/>
                  <a:sym typeface="Wingdings" panose="05000000000000000000" pitchFamily="2" charset="2"/>
                </a:endParaRPr>
              </a:p>
              <a:p>
                <a:endParaRPr lang="en-US" sz="2400" dirty="0">
                  <a:latin typeface="+mj-lt"/>
                  <a:sym typeface="Wingdings" panose="05000000000000000000" pitchFamily="2" charset="2"/>
                </a:endParaRPr>
              </a:p>
              <a:p>
                <a:endParaRPr lang="en-US" sz="2400" dirty="0">
                  <a:latin typeface="+mj-lt"/>
                  <a:sym typeface="Wingdings" panose="05000000000000000000" pitchFamily="2" charset="2"/>
                </a:endParaRPr>
              </a:p>
              <a:p>
                <a:r>
                  <a:rPr lang="en-US" sz="2400" dirty="0">
                    <a:latin typeface="+mj-lt"/>
                  </a:rPr>
                  <a:t>  d   </a:t>
                </a:r>
                <a:r>
                  <a:rPr lang="en-US" sz="2400" dirty="0">
                    <a:latin typeface="+mj-lt"/>
                    <a:sym typeface="Wingdings" panose="05000000000000000000" pitchFamily="2" charset="2"/>
                  </a:rPr>
                  <a:t> d</a:t>
                </a:r>
                <a:r>
                  <a:rPr lang="en-US" sz="2400" dirty="0">
                    <a:latin typeface="+mj-lt"/>
                    <a:sym typeface="Symbol" panose="05050102010706020507" pitchFamily="18" charset="2"/>
                  </a:rPr>
                  <a:t></a:t>
                </a:r>
                <a:r>
                  <a:rPr lang="en-US" sz="2400" dirty="0">
                    <a:latin typeface="+mj-lt"/>
                    <a:sym typeface="Wingdings" panose="05000000000000000000" pitchFamily="2" charset="2"/>
                  </a:rPr>
                  <a:t>      d</a:t>
                </a:r>
                <a:r>
                  <a:rPr lang="en-US" sz="2400" dirty="0">
                    <a:latin typeface="+mj-lt"/>
                    <a:sym typeface="Symbol" panose="05050102010706020507" pitchFamily="18" charset="2"/>
                  </a:rPr>
                  <a:t></a:t>
                </a:r>
                <a:r>
                  <a:rPr lang="en-US" sz="2400" baseline="30000" dirty="0">
                    <a:latin typeface="+mj-lt"/>
                    <a:sym typeface="Symbol" panose="05050102010706020507" pitchFamily="18" charset="2"/>
                  </a:rPr>
                  <a:t>8</a:t>
                </a:r>
                <a:r>
                  <a:rPr lang="en-US" sz="2400" dirty="0">
                    <a:latin typeface="+mj-lt"/>
                    <a:sym typeface="Symbol" panose="05050102010706020507" pitchFamily="18" charset="2"/>
                  </a:rPr>
                  <a:t>Be</a:t>
                </a:r>
                <a:r>
                  <a:rPr lang="en-US" sz="2400" dirty="0">
                    <a:latin typeface="+mj-lt"/>
                    <a:sym typeface="Wingdings" panose="05000000000000000000" pitchFamily="2" charset="2"/>
                  </a:rPr>
                  <a:t>     d</a:t>
                </a:r>
                <a:r>
                  <a:rPr lang="en-US" sz="2400" dirty="0">
                    <a:latin typeface="+mj-lt"/>
                    <a:sym typeface="Symbol" panose="05050102010706020507" pitchFamily="18" charset="2"/>
                  </a:rPr>
                  <a:t></a:t>
                </a:r>
                <a:r>
                  <a:rPr lang="en-US" sz="2400" baseline="30000" dirty="0">
                    <a:latin typeface="+mj-lt"/>
                    <a:sym typeface="Symbol" panose="05050102010706020507" pitchFamily="18" charset="2"/>
                  </a:rPr>
                  <a:t>12</a:t>
                </a:r>
                <a:r>
                  <a:rPr lang="en-US" sz="2400" dirty="0">
                    <a:latin typeface="+mj-lt"/>
                    <a:sym typeface="Symbol" panose="05050102010706020507" pitchFamily="18" charset="2"/>
                  </a:rPr>
                  <a:t>C</a:t>
                </a:r>
                <a:r>
                  <a:rPr lang="en-US" sz="2400" dirty="0">
                    <a:latin typeface="+mj-lt"/>
                    <a:sym typeface="Wingdings" panose="05000000000000000000" pitchFamily="2" charset="2"/>
                  </a:rPr>
                  <a:t> </a:t>
                </a:r>
                <a:endParaRPr lang="en-US" sz="2400" dirty="0">
                  <a:latin typeface="+mj-lt"/>
                </a:endParaRPr>
              </a:p>
            </p:txBody>
          </p:sp>
          <p:grpSp>
            <p:nvGrpSpPr>
              <p:cNvPr id="16" name="Group 15">
                <a:extLst>
                  <a:ext uri="{FF2B5EF4-FFF2-40B4-BE49-F238E27FC236}">
                    <a16:creationId xmlns:a16="http://schemas.microsoft.com/office/drawing/2014/main" id="{7DCF5543-86C3-41FD-83EE-321F7C091FCF}"/>
                  </a:ext>
                </a:extLst>
              </p:cNvPr>
              <p:cNvGrpSpPr/>
              <p:nvPr/>
            </p:nvGrpSpPr>
            <p:grpSpPr>
              <a:xfrm>
                <a:off x="2362200" y="4267200"/>
                <a:ext cx="5175952" cy="1145543"/>
                <a:chOff x="2146738" y="4264601"/>
                <a:chExt cx="5175952" cy="1145543"/>
              </a:xfrm>
            </p:grpSpPr>
            <p:pic>
              <p:nvPicPr>
                <p:cNvPr id="17" name="Picture 16">
                  <a:extLst>
                    <a:ext uri="{FF2B5EF4-FFF2-40B4-BE49-F238E27FC236}">
                      <a16:creationId xmlns:a16="http://schemas.microsoft.com/office/drawing/2014/main" id="{886D6B84-970F-4457-B94E-E98FDABA5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247" y="4391025"/>
                  <a:ext cx="1371600" cy="933450"/>
                </a:xfrm>
                <a:prstGeom prst="rect">
                  <a:avLst/>
                </a:prstGeom>
              </p:spPr>
            </p:pic>
            <p:pic>
              <p:nvPicPr>
                <p:cNvPr id="18" name="Picture 17">
                  <a:extLst>
                    <a:ext uri="{FF2B5EF4-FFF2-40B4-BE49-F238E27FC236}">
                      <a16:creationId xmlns:a16="http://schemas.microsoft.com/office/drawing/2014/main" id="{7E9B95E7-6F46-499D-A1DA-BB9FBF73A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6738" y="4391025"/>
                  <a:ext cx="352425" cy="971550"/>
                </a:xfrm>
                <a:prstGeom prst="rect">
                  <a:avLst/>
                </a:prstGeom>
              </p:spPr>
            </p:pic>
            <p:pic>
              <p:nvPicPr>
                <p:cNvPr id="19" name="Picture 18">
                  <a:extLst>
                    <a:ext uri="{FF2B5EF4-FFF2-40B4-BE49-F238E27FC236}">
                      <a16:creationId xmlns:a16="http://schemas.microsoft.com/office/drawing/2014/main" id="{C9B4DE67-0413-47A1-A9F3-1ACB5041C1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331" y="4429125"/>
                  <a:ext cx="838200" cy="857250"/>
                </a:xfrm>
                <a:prstGeom prst="rect">
                  <a:avLst/>
                </a:prstGeom>
              </p:spPr>
            </p:pic>
            <p:pic>
              <p:nvPicPr>
                <p:cNvPr id="20" name="Picture 19">
                  <a:extLst>
                    <a:ext uri="{FF2B5EF4-FFF2-40B4-BE49-F238E27FC236}">
                      <a16:creationId xmlns:a16="http://schemas.microsoft.com/office/drawing/2014/main" id="{248E5132-FAD5-4AAD-84EC-7801D9EEE44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150" y="4264601"/>
                  <a:ext cx="415540" cy="1145543"/>
                </a:xfrm>
                <a:prstGeom prst="rect">
                  <a:avLst/>
                </a:prstGeom>
              </p:spPr>
            </p:pic>
            <p:pic>
              <p:nvPicPr>
                <p:cNvPr id="21" name="Picture 20">
                  <a:extLst>
                    <a:ext uri="{FF2B5EF4-FFF2-40B4-BE49-F238E27FC236}">
                      <a16:creationId xmlns:a16="http://schemas.microsoft.com/office/drawing/2014/main" id="{CDEB60E1-4E93-4591-B4CE-0023B9EEA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1482" y="4343400"/>
                  <a:ext cx="876300" cy="1028700"/>
                </a:xfrm>
                <a:prstGeom prst="rect">
                  <a:avLst/>
                </a:prstGeom>
              </p:spPr>
            </p:pic>
          </p:grpSp>
        </p:grpSp>
        <p:pic>
          <p:nvPicPr>
            <p:cNvPr id="12" name="Picture 11">
              <a:extLst>
                <a:ext uri="{FF2B5EF4-FFF2-40B4-BE49-F238E27FC236}">
                  <a16:creationId xmlns:a16="http://schemas.microsoft.com/office/drawing/2014/main" id="{E8839BA9-0E63-4417-8B4A-BF12E47F0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220" y="4536677"/>
              <a:ext cx="342900" cy="333375"/>
            </a:xfrm>
            <a:prstGeom prst="rect">
              <a:avLst/>
            </a:prstGeom>
          </p:spPr>
        </p:pic>
        <p:pic>
          <p:nvPicPr>
            <p:cNvPr id="13" name="Picture 12">
              <a:extLst>
                <a:ext uri="{FF2B5EF4-FFF2-40B4-BE49-F238E27FC236}">
                  <a16:creationId xmlns:a16="http://schemas.microsoft.com/office/drawing/2014/main" id="{8F29C5BC-0A08-4710-9DFB-565905938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4178" y="4536676"/>
              <a:ext cx="342900" cy="333375"/>
            </a:xfrm>
            <a:prstGeom prst="rect">
              <a:avLst/>
            </a:prstGeom>
          </p:spPr>
        </p:pic>
        <p:pic>
          <p:nvPicPr>
            <p:cNvPr id="14" name="Picture 13">
              <a:extLst>
                <a:ext uri="{FF2B5EF4-FFF2-40B4-BE49-F238E27FC236}">
                  <a16:creationId xmlns:a16="http://schemas.microsoft.com/office/drawing/2014/main" id="{C57D036F-BC5B-4AEF-8BAE-4668C8C65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1092" y="4536675"/>
              <a:ext cx="342900" cy="333375"/>
            </a:xfrm>
            <a:prstGeom prst="rect">
              <a:avLst/>
            </a:prstGeom>
          </p:spPr>
        </p:pic>
      </p:grpSp>
      <p:sp>
        <p:nvSpPr>
          <p:cNvPr id="22" name="Title 1">
            <a:extLst>
              <a:ext uri="{FF2B5EF4-FFF2-40B4-BE49-F238E27FC236}">
                <a16:creationId xmlns:a16="http://schemas.microsoft.com/office/drawing/2014/main" id="{30B90B0D-22B3-4671-A77D-D2073EDFDA21}"/>
              </a:ext>
            </a:extLst>
          </p:cNvPr>
          <p:cNvSpPr txBox="1">
            <a:spLocks/>
          </p:cNvSpPr>
          <p:nvPr/>
        </p:nvSpPr>
        <p:spPr>
          <a:xfrm>
            <a:off x="134123" y="6323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Nuclear Stepping Stones </a:t>
            </a:r>
          </a:p>
        </p:txBody>
      </p:sp>
      <p:grpSp>
        <p:nvGrpSpPr>
          <p:cNvPr id="8" name="Group 7">
            <a:extLst>
              <a:ext uri="{FF2B5EF4-FFF2-40B4-BE49-F238E27FC236}">
                <a16:creationId xmlns:a16="http://schemas.microsoft.com/office/drawing/2014/main" id="{DE2E67A9-2941-46A2-887B-6E784DEC70B4}"/>
              </a:ext>
            </a:extLst>
          </p:cNvPr>
          <p:cNvGrpSpPr/>
          <p:nvPr/>
        </p:nvGrpSpPr>
        <p:grpSpPr>
          <a:xfrm>
            <a:off x="815282" y="3714722"/>
            <a:ext cx="3899260" cy="3013065"/>
            <a:chOff x="815282" y="3714722"/>
            <a:chExt cx="3899260" cy="3013065"/>
          </a:xfrm>
        </p:grpSpPr>
        <p:pic>
          <p:nvPicPr>
            <p:cNvPr id="4" name="Picture 3">
              <a:extLst>
                <a:ext uri="{FF2B5EF4-FFF2-40B4-BE49-F238E27FC236}">
                  <a16:creationId xmlns:a16="http://schemas.microsoft.com/office/drawing/2014/main" id="{3212E2D1-5C5A-4E2C-982E-8EDFBAE26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282" y="3714722"/>
              <a:ext cx="3899260" cy="3013065"/>
            </a:xfrm>
            <a:prstGeom prst="rect">
              <a:avLst/>
            </a:prstGeom>
          </p:spPr>
        </p:pic>
        <p:sp>
          <p:nvSpPr>
            <p:cNvPr id="6" name="TextBox 5">
              <a:extLst>
                <a:ext uri="{FF2B5EF4-FFF2-40B4-BE49-F238E27FC236}">
                  <a16:creationId xmlns:a16="http://schemas.microsoft.com/office/drawing/2014/main" id="{23803DDC-F0AC-4ACB-9DB6-F50F1A6279C3}"/>
                </a:ext>
              </a:extLst>
            </p:cNvPr>
            <p:cNvSpPr txBox="1"/>
            <p:nvPr/>
          </p:nvSpPr>
          <p:spPr>
            <a:xfrm>
              <a:off x="1469044" y="4265571"/>
              <a:ext cx="1111202" cy="369332"/>
            </a:xfrm>
            <a:prstGeom prst="rect">
              <a:avLst/>
            </a:prstGeom>
            <a:noFill/>
          </p:spPr>
          <p:txBody>
            <a:bodyPr wrap="none" rtlCol="0">
              <a:spAutoFit/>
            </a:bodyPr>
            <a:lstStyle/>
            <a:p>
              <a:r>
                <a:rPr lang="en-US" baseline="30000" dirty="0"/>
                <a:t>6</a:t>
              </a:r>
              <a:r>
                <a:rPr lang="en-US" dirty="0"/>
                <a:t>Li(</a:t>
              </a:r>
              <a:r>
                <a:rPr lang="en-US" dirty="0">
                  <a:latin typeface="Calibri" panose="020F0502020204030204" pitchFamily="34" charset="0"/>
                  <a:cs typeface="Calibri" panose="020F0502020204030204" pitchFamily="34" charset="0"/>
                </a:rPr>
                <a:t>ɑ,</a:t>
              </a:r>
              <a:r>
                <a:rPr lang="en-US" dirty="0">
                  <a:latin typeface="Calibri" panose="020F0502020204030204" pitchFamily="34" charset="0"/>
                  <a:cs typeface="Calibri" panose="020F0502020204030204" pitchFamily="34" charset="0"/>
                  <a:sym typeface="Symbol" panose="05050102010706020507" pitchFamily="18" charset="2"/>
                </a:rPr>
                <a:t>)</a:t>
              </a:r>
              <a:r>
                <a:rPr lang="en-US" baseline="30000" dirty="0">
                  <a:latin typeface="Calibri" panose="020F0502020204030204" pitchFamily="34" charset="0"/>
                  <a:cs typeface="Calibri" panose="020F0502020204030204" pitchFamily="34" charset="0"/>
                  <a:sym typeface="Symbol" panose="05050102010706020507" pitchFamily="18" charset="2"/>
                </a:rPr>
                <a:t>10</a:t>
              </a:r>
              <a:r>
                <a:rPr lang="en-US" dirty="0">
                  <a:latin typeface="Calibri" panose="020F0502020204030204" pitchFamily="34" charset="0"/>
                  <a:cs typeface="Calibri" panose="020F0502020204030204" pitchFamily="34" charset="0"/>
                  <a:sym typeface="Symbol" panose="05050102010706020507" pitchFamily="18" charset="2"/>
                </a:rPr>
                <a:t>B</a:t>
              </a:r>
              <a:endParaRPr lang="en-US" dirty="0"/>
            </a:p>
          </p:txBody>
        </p:sp>
      </p:grpSp>
      <p:sp>
        <p:nvSpPr>
          <p:cNvPr id="23" name="Arrow: Down 22">
            <a:extLst>
              <a:ext uri="{FF2B5EF4-FFF2-40B4-BE49-F238E27FC236}">
                <a16:creationId xmlns:a16="http://schemas.microsoft.com/office/drawing/2014/main" id="{A5E77914-80D8-4148-A4A6-EB52E1788DAD}"/>
              </a:ext>
            </a:extLst>
          </p:cNvPr>
          <p:cNvSpPr/>
          <p:nvPr/>
        </p:nvSpPr>
        <p:spPr>
          <a:xfrm rot="3460149">
            <a:off x="5059088" y="1919652"/>
            <a:ext cx="217088" cy="390349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FC6AC7-807B-4CF7-B50A-37EBBEF32C85}"/>
              </a:ext>
            </a:extLst>
          </p:cNvPr>
          <p:cNvSpPr>
            <a:spLocks noGrp="1"/>
          </p:cNvSpPr>
          <p:nvPr>
            <p:ph type="title"/>
          </p:nvPr>
        </p:nvSpPr>
        <p:spPr>
          <a:xfrm>
            <a:off x="100822" y="3260724"/>
            <a:ext cx="9043178" cy="823488"/>
          </a:xfrm>
          <a:solidFill>
            <a:schemeClr val="bg1"/>
          </a:solidFill>
          <a:effectLst>
            <a:softEdge rad="127000"/>
          </a:effectLst>
        </p:spPr>
        <p:txBody>
          <a:bodyPr>
            <a:normAutofit/>
          </a:bodyPr>
          <a:lstStyle/>
          <a:p>
            <a:r>
              <a:rPr lang="en-US" sz="2000" dirty="0"/>
              <a:t>Nucleosynthesis in first stars from primordial (H, He) to biological elements (C, O) and beyond using alpha cluster states as stepping stones for bridging mass 5 and 8 gap. </a:t>
            </a:r>
          </a:p>
        </p:txBody>
      </p:sp>
    </p:spTree>
    <p:extLst>
      <p:ext uri="{BB962C8B-B14F-4D97-AF65-F5344CB8AC3E}">
        <p14:creationId xmlns:p14="http://schemas.microsoft.com/office/powerpoint/2010/main" val="3755845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93C35-E3E3-4978-A421-4E06C520DB3C}"/>
              </a:ext>
            </a:extLst>
          </p:cNvPr>
          <p:cNvPicPr>
            <a:picLocks noChangeAspect="1"/>
          </p:cNvPicPr>
          <p:nvPr/>
        </p:nvPicPr>
        <p:blipFill rotWithShape="1">
          <a:blip r:embed="rId2"/>
          <a:srcRect l="8857" t="11238" r="9143" b="18463"/>
          <a:stretch/>
        </p:blipFill>
        <p:spPr>
          <a:xfrm>
            <a:off x="4441071" y="2865777"/>
            <a:ext cx="4554883" cy="2856721"/>
          </a:xfrm>
          <a:prstGeom prst="rect">
            <a:avLst/>
          </a:prstGeom>
        </p:spPr>
      </p:pic>
      <p:sp>
        <p:nvSpPr>
          <p:cNvPr id="2" name="Title 1">
            <a:extLst>
              <a:ext uri="{FF2B5EF4-FFF2-40B4-BE49-F238E27FC236}">
                <a16:creationId xmlns:a16="http://schemas.microsoft.com/office/drawing/2014/main" id="{30B90B0D-22B3-4671-A77D-D2073EDFDA21}"/>
              </a:ext>
            </a:extLst>
          </p:cNvPr>
          <p:cNvSpPr>
            <a:spLocks noGrp="1"/>
          </p:cNvSpPr>
          <p:nvPr>
            <p:ph type="title"/>
          </p:nvPr>
        </p:nvSpPr>
        <p:spPr>
          <a:xfrm>
            <a:off x="497721" y="211364"/>
            <a:ext cx="7886700" cy="1325563"/>
          </a:xfrm>
        </p:spPr>
        <p:txBody>
          <a:bodyPr/>
          <a:lstStyle/>
          <a:p>
            <a:r>
              <a:rPr lang="en-US" dirty="0"/>
              <a:t>The solar Neutrinos and the metallicity (CNO) of the sun</a:t>
            </a:r>
          </a:p>
        </p:txBody>
      </p:sp>
      <p:sp>
        <p:nvSpPr>
          <p:cNvPr id="3" name="Content Placeholder 2">
            <a:extLst>
              <a:ext uri="{FF2B5EF4-FFF2-40B4-BE49-F238E27FC236}">
                <a16:creationId xmlns:a16="http://schemas.microsoft.com/office/drawing/2014/main" id="{54C31C03-1613-4095-B122-088EC0565FCE}"/>
              </a:ext>
            </a:extLst>
          </p:cNvPr>
          <p:cNvSpPr>
            <a:spLocks noGrp="1"/>
          </p:cNvSpPr>
          <p:nvPr>
            <p:ph idx="1"/>
          </p:nvPr>
        </p:nvSpPr>
        <p:spPr>
          <a:xfrm>
            <a:off x="268605" y="1728514"/>
            <a:ext cx="8816613" cy="4862559"/>
          </a:xfrm>
        </p:spPr>
        <p:txBody>
          <a:bodyPr>
            <a:normAutofit fontScale="85000" lnSpcReduction="20000"/>
          </a:bodyPr>
          <a:lstStyle/>
          <a:p>
            <a:r>
              <a:rPr lang="en-US" dirty="0">
                <a:latin typeface="+mj-lt"/>
              </a:rPr>
              <a:t>Discrepancies in the predicted solar metallicity and helioseismology</a:t>
            </a:r>
          </a:p>
          <a:p>
            <a:r>
              <a:rPr lang="en-US" dirty="0">
                <a:latin typeface="+mj-lt"/>
              </a:rPr>
              <a:t>Using the CNO neutrino flux for an independent measure of metallicity of the solar core! (see Josh Klein)</a:t>
            </a:r>
          </a:p>
          <a:p>
            <a:endParaRPr lang="en-US" dirty="0">
              <a:latin typeface="+mj-lt"/>
            </a:endParaRPr>
          </a:p>
          <a:p>
            <a:r>
              <a:rPr lang="en-US" dirty="0">
                <a:latin typeface="+mj-lt"/>
              </a:rPr>
              <a:t>The neutrino flux</a:t>
            </a:r>
          </a:p>
          <a:p>
            <a:endParaRPr lang="en-US" dirty="0">
              <a:latin typeface="+mj-lt"/>
            </a:endParaRPr>
          </a:p>
          <a:p>
            <a:pPr marL="0" indent="0">
              <a:buNone/>
            </a:pPr>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The low energy cross sections </a:t>
            </a:r>
          </a:p>
          <a:p>
            <a:pPr marL="0" indent="0">
              <a:buNone/>
            </a:pPr>
            <a:r>
              <a:rPr lang="en-US" dirty="0">
                <a:latin typeface="+mj-lt"/>
              </a:rPr>
              <a:t>    of CNO reactions need to be known with high accuracy!</a:t>
            </a:r>
          </a:p>
        </p:txBody>
      </p:sp>
      <p:pic>
        <p:nvPicPr>
          <p:cNvPr id="17" name="Picture 16">
            <a:extLst>
              <a:ext uri="{FF2B5EF4-FFF2-40B4-BE49-F238E27FC236}">
                <a16:creationId xmlns:a16="http://schemas.microsoft.com/office/drawing/2014/main" id="{205B1273-1CC7-4480-B464-ED5846536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30" y="2890935"/>
            <a:ext cx="4221141" cy="2371288"/>
          </a:xfrm>
          <a:prstGeom prst="rect">
            <a:avLst/>
          </a:prstGeom>
        </p:spPr>
      </p:pic>
    </p:spTree>
    <p:extLst>
      <p:ext uri="{BB962C8B-B14F-4D97-AF65-F5344CB8AC3E}">
        <p14:creationId xmlns:p14="http://schemas.microsoft.com/office/powerpoint/2010/main" val="371181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BABC-8555-4DD2-ADBB-239D3B3EDFF6}"/>
              </a:ext>
            </a:extLst>
          </p:cNvPr>
          <p:cNvSpPr>
            <a:spLocks noGrp="1"/>
          </p:cNvSpPr>
          <p:nvPr>
            <p:ph type="title"/>
          </p:nvPr>
        </p:nvSpPr>
        <p:spPr>
          <a:xfrm>
            <a:off x="628650" y="15635"/>
            <a:ext cx="7886700" cy="1325563"/>
          </a:xfrm>
        </p:spPr>
        <p:txBody>
          <a:bodyPr/>
          <a:lstStyle/>
          <a:p>
            <a:r>
              <a:rPr lang="en-US" dirty="0" err="1"/>
              <a:t>Borexino</a:t>
            </a:r>
            <a:r>
              <a:rPr lang="en-US" dirty="0"/>
              <a:t> observation</a:t>
            </a:r>
          </a:p>
        </p:txBody>
      </p:sp>
      <p:sp>
        <p:nvSpPr>
          <p:cNvPr id="3" name="Content Placeholder 2">
            <a:extLst>
              <a:ext uri="{FF2B5EF4-FFF2-40B4-BE49-F238E27FC236}">
                <a16:creationId xmlns:a16="http://schemas.microsoft.com/office/drawing/2014/main" id="{0C1DCE5A-3269-421B-A07F-8B4AA9067B5E}"/>
              </a:ext>
            </a:extLst>
          </p:cNvPr>
          <p:cNvSpPr>
            <a:spLocks noGrp="1"/>
          </p:cNvSpPr>
          <p:nvPr>
            <p:ph idx="1"/>
          </p:nvPr>
        </p:nvSpPr>
        <p:spPr>
          <a:xfrm>
            <a:off x="314325" y="1118563"/>
            <a:ext cx="8515350" cy="607183"/>
          </a:xfrm>
        </p:spPr>
        <p:txBody>
          <a:bodyPr>
            <a:noAutofit/>
          </a:bodyPr>
          <a:lstStyle/>
          <a:p>
            <a:pPr marL="0" indent="0">
              <a:buNone/>
            </a:pPr>
            <a:r>
              <a:rPr lang="en-US" sz="2400" dirty="0">
                <a:latin typeface="+mj-lt"/>
              </a:rPr>
              <a:t>Determination of the solar CNO neutrino source and test the predictions of the solar metallicity in the standard solar model.</a:t>
            </a:r>
          </a:p>
          <a:p>
            <a:pPr marL="514350" indent="-514350">
              <a:buAutoNum type="arabicPeriod"/>
            </a:pPr>
            <a:endParaRPr lang="en-US" sz="2400" dirty="0">
              <a:latin typeface="+mj-lt"/>
            </a:endParaRPr>
          </a:p>
        </p:txBody>
      </p:sp>
      <p:pic>
        <p:nvPicPr>
          <p:cNvPr id="10" name="Picture 9">
            <a:extLst>
              <a:ext uri="{FF2B5EF4-FFF2-40B4-BE49-F238E27FC236}">
                <a16:creationId xmlns:a16="http://schemas.microsoft.com/office/drawing/2014/main" id="{4BB9DDD9-728B-453F-AEED-DF150CE1F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424" y="1895288"/>
            <a:ext cx="5070006" cy="3329856"/>
          </a:xfrm>
          <a:prstGeom prst="rect">
            <a:avLst/>
          </a:prstGeom>
        </p:spPr>
      </p:pic>
      <p:sp>
        <p:nvSpPr>
          <p:cNvPr id="12" name="TextBox 11">
            <a:extLst>
              <a:ext uri="{FF2B5EF4-FFF2-40B4-BE49-F238E27FC236}">
                <a16:creationId xmlns:a16="http://schemas.microsoft.com/office/drawing/2014/main" id="{B149CA14-049A-4B44-850E-434E3C986A32}"/>
              </a:ext>
            </a:extLst>
          </p:cNvPr>
          <p:cNvSpPr txBox="1"/>
          <p:nvPr/>
        </p:nvSpPr>
        <p:spPr>
          <a:xfrm>
            <a:off x="2449595" y="5095075"/>
            <a:ext cx="3471912" cy="369332"/>
          </a:xfrm>
          <a:prstGeom prst="rect">
            <a:avLst/>
          </a:prstGeom>
          <a:noFill/>
        </p:spPr>
        <p:txBody>
          <a:bodyPr wrap="none" rtlCol="0">
            <a:spAutoFit/>
          </a:bodyPr>
          <a:lstStyle/>
          <a:p>
            <a:r>
              <a:rPr lang="en-US" dirty="0">
                <a:solidFill>
                  <a:srgbClr val="FF0000"/>
                </a:solidFill>
                <a:latin typeface="+mj-lt"/>
              </a:rPr>
              <a:t>BOREXINO CNO neutrino detection</a:t>
            </a:r>
          </a:p>
        </p:txBody>
      </p:sp>
      <p:sp>
        <p:nvSpPr>
          <p:cNvPr id="17" name="TextBox 16">
            <a:extLst>
              <a:ext uri="{FF2B5EF4-FFF2-40B4-BE49-F238E27FC236}">
                <a16:creationId xmlns:a16="http://schemas.microsoft.com/office/drawing/2014/main" id="{3CA61DE8-A149-4454-BFC6-ACCF5C62277A}"/>
              </a:ext>
            </a:extLst>
          </p:cNvPr>
          <p:cNvSpPr txBox="1"/>
          <p:nvPr/>
        </p:nvSpPr>
        <p:spPr>
          <a:xfrm>
            <a:off x="321677" y="5481189"/>
            <a:ext cx="8763544" cy="1200329"/>
          </a:xfrm>
          <a:prstGeom prst="rect">
            <a:avLst/>
          </a:prstGeom>
          <a:noFill/>
        </p:spPr>
        <p:txBody>
          <a:bodyPr wrap="square" rtlCol="0">
            <a:spAutoFit/>
          </a:bodyPr>
          <a:lstStyle/>
          <a:p>
            <a:r>
              <a:rPr lang="en-US" sz="2400" dirty="0">
                <a:latin typeface="+mj-lt"/>
              </a:rPr>
              <a:t>BOREXINO results suggest a higher metallicity than predicted by CNO predictions. The studies of </a:t>
            </a:r>
            <a:r>
              <a:rPr lang="en-US" sz="2400" baseline="30000" dirty="0">
                <a:latin typeface="+mj-lt"/>
              </a:rPr>
              <a:t>12</a:t>
            </a:r>
            <a:r>
              <a:rPr lang="en-US" sz="2400" dirty="0">
                <a:latin typeface="+mj-lt"/>
              </a:rPr>
              <a:t>C(p,</a:t>
            </a:r>
            <a:r>
              <a:rPr lang="en-US" sz="2400" dirty="0">
                <a:latin typeface="+mj-lt"/>
                <a:sym typeface="Symbol" panose="05050102010706020507" pitchFamily="18" charset="2"/>
              </a:rPr>
              <a:t>)</a:t>
            </a:r>
            <a:r>
              <a:rPr lang="en-US" sz="2400" baseline="30000" dirty="0">
                <a:latin typeface="+mj-lt"/>
                <a:sym typeface="Symbol" panose="05050102010706020507" pitchFamily="18" charset="2"/>
              </a:rPr>
              <a:t>13</a:t>
            </a:r>
            <a:r>
              <a:rPr lang="en-US" sz="2400" dirty="0">
                <a:latin typeface="+mj-lt"/>
                <a:sym typeface="Symbol" panose="05050102010706020507" pitchFamily="18" charset="2"/>
              </a:rPr>
              <a:t>N  and </a:t>
            </a:r>
            <a:r>
              <a:rPr lang="en-US" sz="2400" baseline="30000" dirty="0">
                <a:latin typeface="+mj-lt"/>
              </a:rPr>
              <a:t>16</a:t>
            </a:r>
            <a:r>
              <a:rPr lang="en-US" sz="2400" dirty="0">
                <a:latin typeface="+mj-lt"/>
              </a:rPr>
              <a:t>O(p,</a:t>
            </a:r>
            <a:r>
              <a:rPr lang="en-US" sz="2400" dirty="0">
                <a:latin typeface="+mj-lt"/>
                <a:sym typeface="Symbol" panose="05050102010706020507" pitchFamily="18" charset="2"/>
              </a:rPr>
              <a:t>)</a:t>
            </a:r>
            <a:r>
              <a:rPr lang="en-US" sz="2400" baseline="30000" dirty="0">
                <a:latin typeface="+mj-lt"/>
                <a:sym typeface="Symbol" panose="05050102010706020507" pitchFamily="18" charset="2"/>
              </a:rPr>
              <a:t>17</a:t>
            </a:r>
            <a:r>
              <a:rPr lang="en-US" sz="2400" dirty="0">
                <a:latin typeface="+mj-lt"/>
                <a:sym typeface="Symbol" panose="05050102010706020507" pitchFamily="18" charset="2"/>
              </a:rPr>
              <a:t>F  are in progress </a:t>
            </a:r>
            <a:r>
              <a:rPr lang="en-US" sz="2400" dirty="0">
                <a:latin typeface="+mj-lt"/>
              </a:rPr>
              <a:t>towards a reliable prediction of the </a:t>
            </a:r>
            <a:r>
              <a:rPr lang="en-US" sz="2400" baseline="30000" dirty="0">
                <a:latin typeface="+mj-lt"/>
              </a:rPr>
              <a:t>13</a:t>
            </a:r>
            <a:r>
              <a:rPr lang="en-US" sz="2400" dirty="0">
                <a:latin typeface="+mj-lt"/>
              </a:rPr>
              <a:t>N and </a:t>
            </a:r>
            <a:r>
              <a:rPr lang="en-US" sz="2400" baseline="30000" dirty="0">
                <a:latin typeface="+mj-lt"/>
              </a:rPr>
              <a:t>17</a:t>
            </a:r>
            <a:r>
              <a:rPr lang="en-US" sz="2400" dirty="0">
                <a:latin typeface="+mj-lt"/>
              </a:rPr>
              <a:t>F neutrino flux!</a:t>
            </a:r>
          </a:p>
        </p:txBody>
      </p:sp>
      <p:grpSp>
        <p:nvGrpSpPr>
          <p:cNvPr id="4" name="Group 3"/>
          <p:cNvGrpSpPr/>
          <p:nvPr/>
        </p:nvGrpSpPr>
        <p:grpSpPr>
          <a:xfrm>
            <a:off x="452302" y="2208121"/>
            <a:ext cx="2780276" cy="2704191"/>
            <a:chOff x="628650" y="2193961"/>
            <a:chExt cx="2780276" cy="2704191"/>
          </a:xfrm>
        </p:grpSpPr>
        <p:pic>
          <p:nvPicPr>
            <p:cNvPr id="11" name="Picture 10">
              <a:extLst>
                <a:ext uri="{FF2B5EF4-FFF2-40B4-BE49-F238E27FC236}">
                  <a16:creationId xmlns:a16="http://schemas.microsoft.com/office/drawing/2014/main" id="{C667D032-FAE1-43E9-8509-72EC76E3A5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7" t="1318" r="2597" b="1805"/>
            <a:stretch/>
          </p:blipFill>
          <p:spPr>
            <a:xfrm>
              <a:off x="628650" y="2193961"/>
              <a:ext cx="2780276" cy="2704191"/>
            </a:xfrm>
            <a:prstGeom prst="rect">
              <a:avLst/>
            </a:prstGeom>
            <a:ln w="28575">
              <a:solidFill>
                <a:schemeClr val="tx1">
                  <a:lumMod val="85000"/>
                  <a:lumOff val="15000"/>
                </a:schemeClr>
              </a:solidFill>
            </a:ln>
          </p:spPr>
        </p:pic>
        <p:cxnSp>
          <p:nvCxnSpPr>
            <p:cNvPr id="5" name="Straight Arrow Connector 4">
              <a:extLst>
                <a:ext uri="{FF2B5EF4-FFF2-40B4-BE49-F238E27FC236}">
                  <a16:creationId xmlns:a16="http://schemas.microsoft.com/office/drawing/2014/main" id="{E3C451F0-1EFC-4304-A225-536946FB051A}"/>
                </a:ext>
              </a:extLst>
            </p:cNvPr>
            <p:cNvCxnSpPr/>
            <p:nvPr/>
          </p:nvCxnSpPr>
          <p:spPr>
            <a:xfrm>
              <a:off x="3074126" y="3971109"/>
              <a:ext cx="217714" cy="870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9FC377-7138-43D8-B708-E3D506F8B78C}"/>
                </a:ext>
              </a:extLst>
            </p:cNvPr>
            <p:cNvCxnSpPr>
              <a:cxnSpLocks/>
            </p:cNvCxnSpPr>
            <p:nvPr/>
          </p:nvCxnSpPr>
          <p:spPr>
            <a:xfrm flipH="1" flipV="1">
              <a:off x="722811" y="3126377"/>
              <a:ext cx="248195" cy="1001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6080D6-D186-4796-A088-29AFC4152ECE}"/>
                </a:ext>
              </a:extLst>
            </p:cNvPr>
            <p:cNvSpPr txBox="1"/>
            <p:nvPr/>
          </p:nvSpPr>
          <p:spPr>
            <a:xfrm>
              <a:off x="666114" y="3135968"/>
              <a:ext cx="304892" cy="369332"/>
            </a:xfrm>
            <a:prstGeom prst="rect">
              <a:avLst/>
            </a:prstGeom>
            <a:noFill/>
          </p:spPr>
          <p:txBody>
            <a:bodyPr wrap="none" rtlCol="0">
              <a:spAutoFit/>
            </a:bodyPr>
            <a:lstStyle/>
            <a:p>
              <a:r>
                <a:rPr lang="en-US" b="1" dirty="0">
                  <a:solidFill>
                    <a:srgbClr val="FF0000"/>
                  </a:solidFill>
                  <a:sym typeface="Symbol" panose="05050102010706020507" pitchFamily="18" charset="2"/>
                </a:rPr>
                <a:t></a:t>
              </a:r>
              <a:endParaRPr lang="en-US" b="1" dirty="0">
                <a:solidFill>
                  <a:srgbClr val="FF0000"/>
                </a:solidFill>
              </a:endParaRPr>
            </a:p>
          </p:txBody>
        </p:sp>
        <p:sp>
          <p:nvSpPr>
            <p:cNvPr id="18" name="TextBox 17">
              <a:extLst>
                <a:ext uri="{FF2B5EF4-FFF2-40B4-BE49-F238E27FC236}">
                  <a16:creationId xmlns:a16="http://schemas.microsoft.com/office/drawing/2014/main" id="{65913C3F-7EDB-455D-8E3B-90D7A7CD7D5C}"/>
                </a:ext>
              </a:extLst>
            </p:cNvPr>
            <p:cNvSpPr txBox="1"/>
            <p:nvPr/>
          </p:nvSpPr>
          <p:spPr>
            <a:xfrm>
              <a:off x="3003217" y="3641861"/>
              <a:ext cx="304892" cy="369332"/>
            </a:xfrm>
            <a:prstGeom prst="rect">
              <a:avLst/>
            </a:prstGeom>
            <a:noFill/>
          </p:spPr>
          <p:txBody>
            <a:bodyPr wrap="none" rtlCol="0">
              <a:spAutoFit/>
            </a:bodyPr>
            <a:lstStyle/>
            <a:p>
              <a:r>
                <a:rPr lang="en-US" b="1" dirty="0">
                  <a:solidFill>
                    <a:srgbClr val="FF0000"/>
                  </a:solidFill>
                  <a:sym typeface="Symbol" panose="05050102010706020507" pitchFamily="18" charset="2"/>
                </a:rPr>
                <a:t></a:t>
              </a:r>
              <a:endParaRPr lang="en-US" b="1" dirty="0">
                <a:solidFill>
                  <a:srgbClr val="FF0000"/>
                </a:solidFill>
              </a:endParaRPr>
            </a:p>
          </p:txBody>
        </p:sp>
      </p:grpSp>
    </p:spTree>
    <p:extLst>
      <p:ext uri="{BB962C8B-B14F-4D97-AF65-F5344CB8AC3E}">
        <p14:creationId xmlns:p14="http://schemas.microsoft.com/office/powerpoint/2010/main" val="3626663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89CA-4709-4CB1-820A-518FB2E3D8E8}"/>
              </a:ext>
            </a:extLst>
          </p:cNvPr>
          <p:cNvSpPr>
            <a:spLocks noGrp="1"/>
          </p:cNvSpPr>
          <p:nvPr>
            <p:ph type="title"/>
          </p:nvPr>
        </p:nvSpPr>
        <p:spPr>
          <a:xfrm>
            <a:off x="628648" y="151664"/>
            <a:ext cx="8349887" cy="1325563"/>
          </a:xfrm>
        </p:spPr>
        <p:txBody>
          <a:bodyPr/>
          <a:lstStyle/>
          <a:p>
            <a:r>
              <a:rPr lang="en-US" dirty="0"/>
              <a:t>CNO neutrino uncertainties</a:t>
            </a:r>
          </a:p>
        </p:txBody>
      </p:sp>
      <mc:AlternateContent xmlns:mc="http://schemas.openxmlformats.org/markup-compatibility/2006" xmlns:a14="http://schemas.microsoft.com/office/drawing/2010/main">
        <mc:Choice Requires="a14">
          <p:sp>
            <p:nvSpPr>
              <p:cNvPr id="5" name="Object 3">
                <a:extLst>
                  <a:ext uri="{FF2B5EF4-FFF2-40B4-BE49-F238E27FC236}">
                    <a16:creationId xmlns:a16="http://schemas.microsoft.com/office/drawing/2014/main" id="{7C334838-780C-4D3B-8097-3D8B6BC08EBC}"/>
                  </a:ext>
                </a:extLst>
              </p:cNvPr>
              <p:cNvSpPr txBox="1"/>
              <p:nvPr/>
            </p:nvSpPr>
            <p:spPr bwMode="auto">
              <a:xfrm>
                <a:off x="527646" y="1040317"/>
                <a:ext cx="6595965" cy="1711592"/>
              </a:xfrm>
              <a:prstGeom prst="rect">
                <a:avLst/>
              </a:prstGeom>
              <a:noFill/>
              <a:ln w="57150" cmpd="thickThin">
                <a:noFill/>
                <a:miter lim="800000"/>
                <a:headEnd/>
                <a:tailEnd/>
              </a:ln>
              <a:effectLst/>
            </p:spPr>
            <p:txBody>
              <a:bodyPr>
                <a:normAutofit lnSpcReduction="10000"/>
              </a:bodyPr>
              <a:lstStyle/>
              <a:p>
                <a:pPr/>
                <a:br>
                  <a:rPr lang="en-US" i="1" dirty="0">
                    <a:solidFill>
                      <a:srgbClr val="000000"/>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𝑑</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15</m:t>
                                  </m:r>
                                </m:sup>
                                <m:e>
                                  <m:r>
                                    <a:rPr lang="en-US" sz="2000" i="1">
                                      <a:solidFill>
                                        <a:srgbClr val="000000"/>
                                      </a:solidFill>
                                      <a:latin typeface="Cambria Math" panose="02040503050406030204" pitchFamily="18" charset="0"/>
                                    </a:rPr>
                                    <m:t>𝑂</m:t>
                                  </m:r>
                                </m:e>
                              </m:sPre>
                            </m:sub>
                          </m:sSub>
                        </m:num>
                        <m:den>
                          <m:r>
                            <a:rPr lang="en-US" sz="2000" i="1">
                              <a:solidFill>
                                <a:srgbClr val="000000"/>
                              </a:solidFill>
                              <a:latin typeface="Cambria Math" panose="02040503050406030204" pitchFamily="18" charset="0"/>
                            </a:rPr>
                            <m:t>𝑑𝑡</m:t>
                          </m:r>
                        </m:den>
                      </m:f>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15</m:t>
                              </m:r>
                            </m:sup>
                            <m:e>
                              <m:r>
                                <a:rPr lang="en-US" sz="2000" i="1">
                                  <a:solidFill>
                                    <a:srgbClr val="000000"/>
                                  </a:solidFill>
                                  <a:latin typeface="Cambria Math" panose="02040503050406030204" pitchFamily="18" charset="0"/>
                                </a:rPr>
                                <m:t>𝑂</m:t>
                              </m:r>
                            </m:e>
                          </m:sPre>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𝜆</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15</m:t>
                              </m:r>
                            </m:sup>
                            <m:e>
                              <m:r>
                                <a:rPr lang="en-US" sz="2000" i="1">
                                  <a:solidFill>
                                    <a:srgbClr val="000000"/>
                                  </a:solidFill>
                                  <a:latin typeface="Cambria Math" panose="02040503050406030204" pitchFamily="18" charset="0"/>
                                </a:rPr>
                                <m:t>𝑂</m:t>
                              </m:r>
                            </m:e>
                          </m:sPre>
                          <m:r>
                            <a:rPr lang="en-US" sz="2000" i="1">
                              <a:solidFill>
                                <a:srgbClr val="000000"/>
                              </a:solidFill>
                              <a:latin typeface="Cambria Math" panose="02040503050406030204" pitchFamily="18" charset="0"/>
                            </a:rPr>
                            <m:t>(</m:t>
                          </m:r>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𝛽</m:t>
                              </m:r>
                            </m:e>
                            <m:sup>
                              <m:r>
                                <a:rPr lang="en-US" sz="2000" i="1">
                                  <a:solidFill>
                                    <a:srgbClr val="000000"/>
                                  </a:solidFill>
                                  <a:latin typeface="Cambria Math" panose="02040503050406030204" pitchFamily="18" charset="0"/>
                                </a:rPr>
                                <m:t>+</m:t>
                              </m:r>
                            </m:sup>
                          </m:sSup>
                          <m:r>
                            <a:rPr lang="en-US" sz="2000" i="1">
                              <a:solidFill>
                                <a:srgbClr val="000000"/>
                              </a:solidFill>
                              <a:latin typeface="Cambria Math" panose="02040503050406030204" pitchFamily="18" charset="0"/>
                            </a:rPr>
                            <m:t>)</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14</m:t>
                              </m:r>
                            </m:sup>
                            <m:e>
                              <m:r>
                                <a:rPr lang="en-US" sz="2000" i="1">
                                  <a:solidFill>
                                    <a:srgbClr val="000000"/>
                                  </a:solidFill>
                                  <a:latin typeface="Cambria Math" panose="02040503050406030204" pitchFamily="18" charset="0"/>
                                </a:rPr>
                                <m:t>𝑁</m:t>
                              </m:r>
                            </m:e>
                          </m:sPre>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m:t>
                              </m:r>
                            </m:sup>
                            <m:e>
                              <m:r>
                                <a:rPr lang="en-US" sz="2000" i="1">
                                  <a:solidFill>
                                    <a:srgbClr val="000000"/>
                                  </a:solidFill>
                                  <a:latin typeface="Cambria Math" panose="02040503050406030204" pitchFamily="18" charset="0"/>
                                </a:rPr>
                                <m:t>𝐻</m:t>
                              </m:r>
                            </m:e>
                          </m:sPre>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𝜌</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𝑁</m:t>
                          </m:r>
                        </m:e>
                        <m:sub>
                          <m:r>
                            <a:rPr lang="en-US" sz="2000" i="1">
                              <a:solidFill>
                                <a:srgbClr val="000000"/>
                              </a:solidFill>
                              <a:latin typeface="Cambria Math" panose="02040503050406030204" pitchFamily="18" charset="0"/>
                            </a:rPr>
                            <m:t>𝐴</m:t>
                          </m:r>
                        </m:sub>
                      </m:sSub>
                      <m:sSub>
                        <m:sSubPr>
                          <m:ctrlPr>
                            <a:rPr lang="en-US" sz="2000" i="1">
                              <a:solidFill>
                                <a:srgbClr val="000000"/>
                              </a:solidFill>
                              <a:latin typeface="Cambria Math" panose="02040503050406030204" pitchFamily="18" charset="0"/>
                            </a:rPr>
                          </m:ctrlPr>
                        </m:sSubPr>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𝜎𝜐</m:t>
                              </m:r>
                            </m:e>
                          </m:d>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14</m:t>
                              </m:r>
                            </m:sup>
                            <m:e>
                              <m:r>
                                <a:rPr lang="en-US" sz="2000" i="1">
                                  <a:solidFill>
                                    <a:srgbClr val="000000"/>
                                  </a:solidFill>
                                  <a:latin typeface="Cambria Math" panose="02040503050406030204" pitchFamily="18" charset="0"/>
                                </a:rPr>
                                <m:t>𝑁</m:t>
                              </m:r>
                            </m:e>
                          </m:sPre>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𝑝</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𝛾</m:t>
                          </m:r>
                          <m:r>
                            <a:rPr lang="en-US" sz="2000" i="1">
                              <a:solidFill>
                                <a:srgbClr val="000000"/>
                              </a:solidFill>
                              <a:latin typeface="Cambria Math" panose="02040503050406030204" pitchFamily="18" charset="0"/>
                            </a:rPr>
                            <m:t>)</m:t>
                          </m:r>
                        </m:sub>
                      </m:sSub>
                    </m:oMath>
                  </m:oMathPara>
                </a14:m>
                <a:endParaRPr lang="en-US" sz="2000" i="1" dirty="0">
                  <a:solidFill>
                    <a:srgbClr val="000000"/>
                  </a:solidFill>
                  <a:latin typeface="Cambria Math" panose="02040503050406030204" pitchFamily="18" charset="0"/>
                </a:endParaRPr>
              </a:p>
              <a:p>
                <a:endParaRPr lang="en-US" sz="2000" i="1" dirty="0">
                  <a:solidFill>
                    <a:srgbClr val="00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rPr>
                            <m:t>𝐹</m:t>
                          </m:r>
                          <m:d>
                            <m:dPr>
                              <m:ctrlPr>
                                <a:rPr lang="en-US" sz="2000" b="0" i="1" smtClean="0">
                                  <a:solidFill>
                                    <a:srgbClr val="000000"/>
                                  </a:solidFill>
                                  <a:latin typeface="Cambria Math" panose="02040503050406030204" pitchFamily="18" charset="0"/>
                                </a:rPr>
                              </m:ctrlPr>
                            </m:dPr>
                            <m:e>
                              <m:sSub>
                                <m:sSubPr>
                                  <m:ctrlPr>
                                    <a:rPr lang="en-US" sz="2000" b="0" i="1" smtClean="0">
                                      <a:solidFill>
                                        <a:srgbClr val="000000"/>
                                      </a:solidFill>
                                      <a:latin typeface="Cambria Math" panose="02040503050406030204" pitchFamily="18" charset="0"/>
                                    </a:rPr>
                                  </m:ctrlPr>
                                </m:sSubPr>
                                <m:e>
                                  <m:r>
                                    <a:rPr lang="en-US" sz="2000" b="0" i="1" smtClean="0">
                                      <a:solidFill>
                                        <a:srgbClr val="000000"/>
                                      </a:solidFill>
                                      <a:latin typeface="Cambria Math" panose="02040503050406030204" pitchFamily="18" charset="0"/>
                                      <a:ea typeface="Cambria Math" panose="02040503050406030204" pitchFamily="18" charset="0"/>
                                    </a:rPr>
                                    <m:t>𝜈</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15</m:t>
                                      </m:r>
                                    </m:sup>
                                    <m:e>
                                      <m:r>
                                        <a:rPr lang="en-US" sz="2000" i="1">
                                          <a:solidFill>
                                            <a:srgbClr val="000000"/>
                                          </a:solidFill>
                                          <a:latin typeface="Cambria Math" panose="02040503050406030204" pitchFamily="18" charset="0"/>
                                        </a:rPr>
                                        <m:t>𝑂</m:t>
                                      </m:r>
                                    </m:e>
                                  </m:sPre>
                                </m:sub>
                              </m:sSub>
                            </m:e>
                          </m:d>
                          <m:r>
                            <a:rPr lang="en-US" sz="2000" b="0" i="1" smtClean="0">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15</m:t>
                              </m:r>
                            </m:sup>
                            <m:e>
                              <m:r>
                                <a:rPr lang="en-US" sz="2000" i="1">
                                  <a:solidFill>
                                    <a:srgbClr val="000000"/>
                                  </a:solidFill>
                                  <a:latin typeface="Cambria Math" panose="02040503050406030204" pitchFamily="18" charset="0"/>
                                </a:rPr>
                                <m:t>𝑂</m:t>
                              </m:r>
                            </m:e>
                          </m:sPre>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𝜆</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15</m:t>
                              </m:r>
                            </m:sup>
                            <m:e>
                              <m:r>
                                <a:rPr lang="en-US" sz="2000" i="1">
                                  <a:solidFill>
                                    <a:srgbClr val="000000"/>
                                  </a:solidFill>
                                  <a:latin typeface="Cambria Math" panose="02040503050406030204" pitchFamily="18" charset="0"/>
                                </a:rPr>
                                <m:t>𝑂</m:t>
                              </m:r>
                            </m:e>
                          </m:sPre>
                          <m:d>
                            <m:dPr>
                              <m:ctrlPr>
                                <a:rPr lang="en-US" sz="2000" i="1">
                                  <a:solidFill>
                                    <a:srgbClr val="000000"/>
                                  </a:solidFill>
                                  <a:latin typeface="Cambria Math" panose="02040503050406030204" pitchFamily="18" charset="0"/>
                                </a:rPr>
                              </m:ctrlPr>
                            </m:dPr>
                            <m:e>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𝛽</m:t>
                                  </m:r>
                                </m:e>
                                <m:sup>
                                  <m:r>
                                    <a:rPr lang="en-US" sz="2000" i="1">
                                      <a:solidFill>
                                        <a:srgbClr val="000000"/>
                                      </a:solidFill>
                                      <a:latin typeface="Cambria Math" panose="02040503050406030204" pitchFamily="18" charset="0"/>
                                    </a:rPr>
                                    <m:t>+</m:t>
                                  </m:r>
                                </m:sup>
                              </m:sSup>
                            </m:e>
                          </m:d>
                        </m:sub>
                      </m:sSub>
                      <m:r>
                        <a:rPr lang="en-US" sz="2000" b="0" i="1" smtClean="0">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14</m:t>
                              </m:r>
                            </m:sup>
                            <m:e>
                              <m:r>
                                <a:rPr lang="en-US" sz="2000" i="1">
                                  <a:solidFill>
                                    <a:srgbClr val="000000"/>
                                  </a:solidFill>
                                  <a:latin typeface="Cambria Math" panose="02040503050406030204" pitchFamily="18" charset="0"/>
                                </a:rPr>
                                <m:t>𝑁</m:t>
                              </m:r>
                            </m:e>
                          </m:sPre>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𝑌</m:t>
                          </m:r>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m:t>
                              </m:r>
                            </m:sup>
                            <m:e>
                              <m:r>
                                <a:rPr lang="en-US" sz="2000" i="1">
                                  <a:solidFill>
                                    <a:srgbClr val="000000"/>
                                  </a:solidFill>
                                  <a:latin typeface="Cambria Math" panose="02040503050406030204" pitchFamily="18" charset="0"/>
                                </a:rPr>
                                <m:t>𝐻</m:t>
                              </m:r>
                            </m:e>
                          </m:sPre>
                        </m:sub>
                      </m:sSub>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𝜌</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𝑁</m:t>
                          </m:r>
                        </m:e>
                        <m:sub>
                          <m:r>
                            <a:rPr lang="en-US" sz="2000" i="1">
                              <a:solidFill>
                                <a:srgbClr val="000000"/>
                              </a:solidFill>
                              <a:latin typeface="Cambria Math" panose="02040503050406030204" pitchFamily="18" charset="0"/>
                            </a:rPr>
                            <m:t>𝐴</m:t>
                          </m:r>
                        </m:sub>
                      </m:sSub>
                      <m:sSub>
                        <m:sSubPr>
                          <m:ctrlPr>
                            <a:rPr lang="en-US" sz="2000" i="1">
                              <a:solidFill>
                                <a:srgbClr val="000000"/>
                              </a:solidFill>
                              <a:latin typeface="Cambria Math" panose="02040503050406030204" pitchFamily="18" charset="0"/>
                            </a:rPr>
                          </m:ctrlPr>
                        </m:sSubPr>
                        <m:e>
                          <m:d>
                            <m:dPr>
                              <m:begChr m:val="⟨"/>
                              <m:endChr m:val="⟩"/>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𝜎𝜐</m:t>
                              </m:r>
                            </m:e>
                          </m:d>
                        </m:e>
                        <m:sub>
                          <m:sPre>
                            <m:sPrePr>
                              <m:ctrlPr>
                                <a:rPr lang="en-US" sz="2000" i="1">
                                  <a:solidFill>
                                    <a:srgbClr val="000000"/>
                                  </a:solidFill>
                                  <a:latin typeface="Cambria Math" panose="02040503050406030204" pitchFamily="18" charset="0"/>
                                </a:rPr>
                              </m:ctrlPr>
                            </m:sPrePr>
                            <m:sub/>
                            <m:sup>
                              <m:r>
                                <a:rPr lang="en-US" sz="2000" i="1">
                                  <a:solidFill>
                                    <a:srgbClr val="000000"/>
                                  </a:solidFill>
                                  <a:latin typeface="Cambria Math" panose="02040503050406030204" pitchFamily="18" charset="0"/>
                                </a:rPr>
                                <m:t>14</m:t>
                              </m:r>
                            </m:sup>
                            <m:e>
                              <m:r>
                                <a:rPr lang="en-US" sz="2000" i="1">
                                  <a:solidFill>
                                    <a:srgbClr val="000000"/>
                                  </a:solidFill>
                                  <a:latin typeface="Cambria Math" panose="02040503050406030204" pitchFamily="18" charset="0"/>
                                </a:rPr>
                                <m:t>𝑁</m:t>
                              </m:r>
                            </m:e>
                          </m:sPre>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𝑝</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𝛾</m:t>
                          </m:r>
                          <m:r>
                            <a:rPr lang="en-US" sz="2000" i="1">
                              <a:solidFill>
                                <a:srgbClr val="000000"/>
                              </a:solidFill>
                              <a:latin typeface="Cambria Math" panose="02040503050406030204" pitchFamily="18" charset="0"/>
                            </a:rPr>
                            <m:t>)</m:t>
                          </m:r>
                        </m:sub>
                      </m:sSub>
                    </m:oMath>
                  </m:oMathPara>
                </a14:m>
                <a:br>
                  <a:rPr lang="en-US" i="1" dirty="0">
                    <a:solidFill>
                      <a:srgbClr val="000000"/>
                    </a:solidFill>
                    <a:latin typeface="Cambria Math" panose="02040503050406030204" pitchFamily="18" charset="0"/>
                  </a:rPr>
                </a:br>
                <a:endParaRPr lang="en-US" dirty="0"/>
              </a:p>
            </p:txBody>
          </p:sp>
        </mc:Choice>
        <mc:Fallback xmlns="">
          <p:sp>
            <p:nvSpPr>
              <p:cNvPr id="5" name="Object 3">
                <a:extLst>
                  <a:ext uri="{FF2B5EF4-FFF2-40B4-BE49-F238E27FC236}">
                    <a16:creationId xmlns:a16="http://schemas.microsoft.com/office/drawing/2014/main" id="{7C334838-780C-4D3B-8097-3D8B6BC08EBC}"/>
                  </a:ext>
                </a:extLst>
              </p:cNvPr>
              <p:cNvSpPr txBox="1">
                <a:spLocks noRot="1" noChangeAspect="1" noMove="1" noResize="1" noEditPoints="1" noAdjustHandles="1" noChangeArrowheads="1" noChangeShapeType="1" noTextEdit="1"/>
              </p:cNvSpPr>
              <p:nvPr/>
            </p:nvSpPr>
            <p:spPr bwMode="auto">
              <a:xfrm>
                <a:off x="527646" y="1040317"/>
                <a:ext cx="6595965" cy="1711592"/>
              </a:xfrm>
              <a:prstGeom prst="rect">
                <a:avLst/>
              </a:prstGeom>
              <a:blipFill>
                <a:blip r:embed="rId2"/>
                <a:stretch>
                  <a:fillRect/>
                </a:stretch>
              </a:blipFill>
              <a:ln w="57150" cmpd="thickThin">
                <a:noFill/>
                <a:miter lim="800000"/>
                <a:headEnd/>
                <a:tailEnd/>
              </a:ln>
              <a:effectLst/>
            </p:spPr>
            <p:txBody>
              <a:bodyPr/>
              <a:lstStyle/>
              <a:p>
                <a:r>
                  <a:rPr lang="en-US">
                    <a:noFill/>
                  </a:rPr>
                  <a:t> </a:t>
                </a:r>
              </a:p>
            </p:txBody>
          </p:sp>
        </mc:Fallback>
      </mc:AlternateContent>
      <p:sp>
        <p:nvSpPr>
          <p:cNvPr id="6" name="TextBox 5">
            <a:extLst>
              <a:ext uri="{FF2B5EF4-FFF2-40B4-BE49-F238E27FC236}">
                <a16:creationId xmlns:a16="http://schemas.microsoft.com/office/drawing/2014/main" id="{70C2A099-AE02-43B2-AF26-1103F98A170C}"/>
              </a:ext>
            </a:extLst>
          </p:cNvPr>
          <p:cNvSpPr txBox="1"/>
          <p:nvPr/>
        </p:nvSpPr>
        <p:spPr>
          <a:xfrm>
            <a:off x="7057210" y="1383523"/>
            <a:ext cx="2156457" cy="707886"/>
          </a:xfrm>
          <a:prstGeom prst="rect">
            <a:avLst/>
          </a:prstGeom>
          <a:noFill/>
        </p:spPr>
        <p:txBody>
          <a:bodyPr wrap="square" rtlCol="0">
            <a:spAutoFit/>
          </a:bodyPr>
          <a:lstStyle/>
          <a:p>
            <a:r>
              <a:rPr lang="en-US" sz="2000" dirty="0">
                <a:latin typeface="+mj-lt"/>
              </a:rPr>
              <a:t>CNO reactions are all in equilibrium!</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4AEBAEB-87DB-4123-8F9E-0BFE2CE3DFDB}"/>
                  </a:ext>
                </a:extLst>
              </p:cNvPr>
              <p:cNvSpPr/>
              <p:nvPr/>
            </p:nvSpPr>
            <p:spPr>
              <a:xfrm>
                <a:off x="628648" y="2821842"/>
                <a:ext cx="3253391" cy="904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𝑌</m:t>
                          </m:r>
                        </m:e>
                        <m:sub>
                          <m:sPre>
                            <m:sPrePr>
                              <m:ctrlPr>
                                <a:rPr lang="en-US" i="1">
                                  <a:solidFill>
                                    <a:srgbClr val="000000"/>
                                  </a:solidFill>
                                  <a:latin typeface="Cambria Math" panose="02040503050406030204" pitchFamily="18" charset="0"/>
                                </a:rPr>
                              </m:ctrlPr>
                            </m:sPrePr>
                            <m:sub/>
                            <m:sup>
                              <m:r>
                                <a:rPr lang="en-US" i="1">
                                  <a:solidFill>
                                    <a:srgbClr val="000000"/>
                                  </a:solidFill>
                                  <a:latin typeface="Cambria Math" panose="02040503050406030204" pitchFamily="18" charset="0"/>
                                </a:rPr>
                                <m:t>14</m:t>
                              </m:r>
                            </m:sup>
                            <m:e>
                              <m:r>
                                <a:rPr lang="en-US" i="1">
                                  <a:solidFill>
                                    <a:srgbClr val="000000"/>
                                  </a:solidFill>
                                  <a:latin typeface="Cambria Math" panose="02040503050406030204" pitchFamily="18" charset="0"/>
                                </a:rPr>
                                <m:t>𝑁</m:t>
                              </m:r>
                            </m:e>
                          </m:sPre>
                        </m:sub>
                      </m:sSub>
                      <m:r>
                        <a:rPr lang="en-US" b="0" i="1" smtClean="0">
                          <a:solidFill>
                            <a:srgbClr val="000000"/>
                          </a:solidFill>
                          <a:latin typeface="Cambria Math" panose="02040503050406030204" pitchFamily="18" charset="0"/>
                        </a:rPr>
                        <m:t>=</m:t>
                      </m:r>
                      <m:f>
                        <m:fPr>
                          <m:ctrlPr>
                            <a:rPr lang="en-US" b="0" i="1" smtClean="0">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𝐹</m:t>
                          </m:r>
                          <m:d>
                            <m:dPr>
                              <m:ctrlPr>
                                <a:rPr lang="en-US" i="1">
                                  <a:solidFill>
                                    <a:srgbClr val="000000"/>
                                  </a:solidFill>
                                  <a:latin typeface="Cambria Math" panose="02040503050406030204" pitchFamily="18" charset="0"/>
                                </a:rPr>
                              </m:ctrlPr>
                            </m:dPr>
                            <m:e>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ea typeface="Cambria Math" panose="02040503050406030204" pitchFamily="18" charset="0"/>
                                    </a:rPr>
                                    <m:t>𝜈</m:t>
                                  </m:r>
                                </m:e>
                                <m:sub>
                                  <m:sPre>
                                    <m:sPrePr>
                                      <m:ctrlPr>
                                        <a:rPr lang="en-US" i="1">
                                          <a:solidFill>
                                            <a:srgbClr val="000000"/>
                                          </a:solidFill>
                                          <a:latin typeface="Cambria Math" panose="02040503050406030204" pitchFamily="18" charset="0"/>
                                        </a:rPr>
                                      </m:ctrlPr>
                                    </m:sPrePr>
                                    <m:sub/>
                                    <m:sup>
                                      <m:r>
                                        <a:rPr lang="en-US" i="1">
                                          <a:solidFill>
                                            <a:srgbClr val="000000"/>
                                          </a:solidFill>
                                          <a:latin typeface="Cambria Math" panose="02040503050406030204" pitchFamily="18" charset="0"/>
                                        </a:rPr>
                                        <m:t>15</m:t>
                                      </m:r>
                                    </m:sup>
                                    <m:e>
                                      <m:r>
                                        <a:rPr lang="en-US" i="1">
                                          <a:solidFill>
                                            <a:srgbClr val="000000"/>
                                          </a:solidFill>
                                          <a:latin typeface="Cambria Math" panose="02040503050406030204" pitchFamily="18" charset="0"/>
                                        </a:rPr>
                                        <m:t>𝑂</m:t>
                                      </m:r>
                                    </m:e>
                                  </m:sPre>
                                </m:sub>
                              </m:sSub>
                            </m:e>
                          </m:d>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𝑌</m:t>
                              </m:r>
                            </m:e>
                            <m:sub>
                              <m:sPre>
                                <m:sPrePr>
                                  <m:ctrlPr>
                                    <a:rPr lang="en-US" i="1">
                                      <a:solidFill>
                                        <a:srgbClr val="000000"/>
                                      </a:solidFill>
                                      <a:latin typeface="Cambria Math" panose="02040503050406030204" pitchFamily="18" charset="0"/>
                                    </a:rPr>
                                  </m:ctrlPr>
                                </m:sPrePr>
                                <m:sub/>
                                <m:sup>
                                  <m:r>
                                    <a:rPr lang="en-US" i="1">
                                      <a:solidFill>
                                        <a:srgbClr val="000000"/>
                                      </a:solidFill>
                                      <a:latin typeface="Cambria Math" panose="02040503050406030204" pitchFamily="18" charset="0"/>
                                    </a:rPr>
                                    <m:t>1</m:t>
                                  </m:r>
                                </m:sup>
                                <m:e>
                                  <m:r>
                                    <a:rPr lang="en-US" i="1">
                                      <a:solidFill>
                                        <a:srgbClr val="000000"/>
                                      </a:solidFill>
                                      <a:latin typeface="Cambria Math" panose="02040503050406030204" pitchFamily="18" charset="0"/>
                                    </a:rPr>
                                    <m:t>𝐻</m:t>
                                  </m:r>
                                </m:e>
                              </m:sPre>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𝜌</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𝑁</m:t>
                              </m:r>
                            </m:e>
                            <m:sub>
                              <m:r>
                                <a:rPr lang="en-US" i="1">
                                  <a:solidFill>
                                    <a:srgbClr val="000000"/>
                                  </a:solidFill>
                                  <a:latin typeface="Cambria Math" panose="02040503050406030204" pitchFamily="18" charset="0"/>
                                </a:rPr>
                                <m:t>𝐴</m:t>
                              </m:r>
                            </m:sub>
                          </m:sSub>
                          <m:sSub>
                            <m:sSubPr>
                              <m:ctrlPr>
                                <a:rPr lang="en-US" i="1">
                                  <a:solidFill>
                                    <a:srgbClr val="000000"/>
                                  </a:solidFill>
                                  <a:latin typeface="Cambria Math" panose="02040503050406030204" pitchFamily="18" charset="0"/>
                                </a:rPr>
                              </m:ctrlPr>
                            </m:sSubPr>
                            <m:e>
                              <m:d>
                                <m:dPr>
                                  <m:begChr m:val="⟨"/>
                                  <m:endChr m:val="⟩"/>
                                  <m:ctrlPr>
                                    <a:rPr lang="en-US" i="1">
                                      <a:solidFill>
                                        <a:srgbClr val="000000"/>
                                      </a:solidFill>
                                      <a:latin typeface="Cambria Math" panose="02040503050406030204" pitchFamily="18" charset="0"/>
                                    </a:rPr>
                                  </m:ctrlPr>
                                </m:dPr>
                                <m:e>
                                  <m:r>
                                    <a:rPr lang="en-US" i="1">
                                      <a:solidFill>
                                        <a:srgbClr val="000000"/>
                                      </a:solidFill>
                                      <a:latin typeface="Cambria Math" panose="02040503050406030204" pitchFamily="18" charset="0"/>
                                    </a:rPr>
                                    <m:t>𝜎𝜐</m:t>
                                  </m:r>
                                </m:e>
                              </m:d>
                            </m:e>
                            <m:sub>
                              <m:sPre>
                                <m:sPrePr>
                                  <m:ctrlPr>
                                    <a:rPr lang="en-US" i="1">
                                      <a:solidFill>
                                        <a:srgbClr val="000000"/>
                                      </a:solidFill>
                                      <a:latin typeface="Cambria Math" panose="02040503050406030204" pitchFamily="18" charset="0"/>
                                    </a:rPr>
                                  </m:ctrlPr>
                                </m:sPrePr>
                                <m:sub/>
                                <m:sup>
                                  <m:r>
                                    <a:rPr lang="en-US" i="1">
                                      <a:solidFill>
                                        <a:srgbClr val="000000"/>
                                      </a:solidFill>
                                      <a:latin typeface="Cambria Math" panose="02040503050406030204" pitchFamily="18" charset="0"/>
                                    </a:rPr>
                                    <m:t>14</m:t>
                                  </m:r>
                                </m:sup>
                                <m:e>
                                  <m:r>
                                    <a:rPr lang="en-US" i="1">
                                      <a:solidFill>
                                        <a:srgbClr val="000000"/>
                                      </a:solidFill>
                                      <a:latin typeface="Cambria Math" panose="02040503050406030204" pitchFamily="18" charset="0"/>
                                    </a:rPr>
                                    <m:t>𝑁</m:t>
                                  </m:r>
                                </m:e>
                              </m:sPre>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𝑝</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𝛾</m:t>
                              </m:r>
                              <m:r>
                                <a:rPr lang="en-US" i="1">
                                  <a:solidFill>
                                    <a:srgbClr val="000000"/>
                                  </a:solidFill>
                                  <a:latin typeface="Cambria Math" panose="02040503050406030204" pitchFamily="18" charset="0"/>
                                </a:rPr>
                                <m:t>)</m:t>
                              </m:r>
                            </m:sub>
                          </m:sSub>
                        </m:den>
                      </m:f>
                    </m:oMath>
                  </m:oMathPara>
                </a14:m>
                <a:endParaRPr lang="en-US" dirty="0"/>
              </a:p>
            </p:txBody>
          </p:sp>
        </mc:Choice>
        <mc:Fallback xmlns="">
          <p:sp>
            <p:nvSpPr>
              <p:cNvPr id="8" name="Rectangle 7">
                <a:extLst>
                  <a:ext uri="{FF2B5EF4-FFF2-40B4-BE49-F238E27FC236}">
                    <a16:creationId xmlns:a16="http://schemas.microsoft.com/office/drawing/2014/main" id="{84AEBAEB-87DB-4123-8F9E-0BFE2CE3DFDB}"/>
                  </a:ext>
                </a:extLst>
              </p:cNvPr>
              <p:cNvSpPr>
                <a:spLocks noRot="1" noChangeAspect="1" noMove="1" noResize="1" noEditPoints="1" noAdjustHandles="1" noChangeArrowheads="1" noChangeShapeType="1" noTextEdit="1"/>
              </p:cNvSpPr>
              <p:nvPr/>
            </p:nvSpPr>
            <p:spPr>
              <a:xfrm>
                <a:off x="628648" y="2821842"/>
                <a:ext cx="3253391" cy="904287"/>
              </a:xfrm>
              <a:prstGeom prst="rect">
                <a:avLst/>
              </a:prstGeom>
              <a:blipFill>
                <a:blip r:embed="rId3"/>
                <a:stretch>
                  <a:fillRect/>
                </a:stretch>
              </a:blipFill>
            </p:spPr>
            <p:txBody>
              <a:bodyPr/>
              <a:lstStyle/>
              <a:p>
                <a:r>
                  <a:rPr lang="en-US">
                    <a:noFill/>
                  </a:rPr>
                  <a:t> </a:t>
                </a:r>
              </a:p>
            </p:txBody>
          </p:sp>
        </mc:Fallback>
      </mc:AlternateContent>
      <p:pic>
        <p:nvPicPr>
          <p:cNvPr id="12" name="Picture 4" descr="http://www.astro.ulb.ac.be/nacreii/fig/14npg15o1-a.png">
            <a:extLst>
              <a:ext uri="{FF2B5EF4-FFF2-40B4-BE49-F238E27FC236}">
                <a16:creationId xmlns:a16="http://schemas.microsoft.com/office/drawing/2014/main" id="{403897C7-D628-4278-8715-68E28BCD4C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47" y="3796062"/>
            <a:ext cx="3704549" cy="3075003"/>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3EBD811-BE98-4A2B-81BD-9BD20CADBD6B}"/>
              </a:ext>
            </a:extLst>
          </p:cNvPr>
          <p:cNvSpPr/>
          <p:nvPr/>
        </p:nvSpPr>
        <p:spPr>
          <a:xfrm>
            <a:off x="1395003" y="5915292"/>
            <a:ext cx="269966" cy="3829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AF6D406-3F23-4215-ADA3-1648B15E47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0742" y="3518243"/>
            <a:ext cx="4838217" cy="3225478"/>
          </a:xfrm>
          <a:prstGeom prst="rect">
            <a:avLst/>
          </a:prstGeom>
        </p:spPr>
      </p:pic>
      <p:sp>
        <p:nvSpPr>
          <p:cNvPr id="9" name="Oval 8">
            <a:extLst>
              <a:ext uri="{FF2B5EF4-FFF2-40B4-BE49-F238E27FC236}">
                <a16:creationId xmlns:a16="http://schemas.microsoft.com/office/drawing/2014/main" id="{A3EBD811-BE98-4A2B-81BD-9BD20CADBD6B}"/>
              </a:ext>
            </a:extLst>
          </p:cNvPr>
          <p:cNvSpPr/>
          <p:nvPr/>
        </p:nvSpPr>
        <p:spPr>
          <a:xfrm>
            <a:off x="4930683" y="5333563"/>
            <a:ext cx="269966" cy="3829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6983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844</Words>
  <Application>Microsoft Office PowerPoint</Application>
  <PresentationFormat>On-screen Show (4:3)</PresentationFormat>
  <Paragraphs>131</Paragraphs>
  <Slides>13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MS PGothic</vt:lpstr>
      <vt:lpstr>Arial</vt:lpstr>
      <vt:lpstr>Calibri</vt:lpstr>
      <vt:lpstr>Calibri Light</vt:lpstr>
      <vt:lpstr>Cambria Math</vt:lpstr>
      <vt:lpstr>Symbol</vt:lpstr>
      <vt:lpstr>Times New Roman</vt:lpstr>
      <vt:lpstr>Trebuchet MS</vt:lpstr>
      <vt:lpstr>Wingdings</vt:lpstr>
      <vt:lpstr>Office Theme</vt:lpstr>
      <vt:lpstr>PowerPoint Presentation</vt:lpstr>
      <vt:lpstr>PowerPoint Presentation</vt:lpstr>
      <vt:lpstr>The quantum mechanics at the threshold remains unknown!</vt:lpstr>
      <vt:lpstr>Stellar Burning and Cosmic Observables</vt:lpstr>
      <vt:lpstr>First Stars and the emergence of the biological elements C and O</vt:lpstr>
      <vt:lpstr>Nucleosynthesis in first stars from primordial (H, He) to biological elements (C, O) and beyond using alpha cluster states as stepping stones for bridging mass 5 and 8 gap. </vt:lpstr>
      <vt:lpstr>The solar Neutrinos and the metallicity (CNO) of the sun</vt:lpstr>
      <vt:lpstr>Borexino observation</vt:lpstr>
      <vt:lpstr>CNO neutrino uncertainties</vt:lpstr>
      <vt:lpstr>What are the approaches to address these questions? </vt:lpstr>
      <vt:lpstr>Are there particular facility design aspects that will benefit this research</vt:lpstr>
      <vt:lpstr>What are the international efforts</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CASPAR at SURF</dc:title>
  <dc:creator>Michael Wiescher</dc:creator>
  <cp:lastModifiedBy>Michael Wiescher</cp:lastModifiedBy>
  <cp:revision>94</cp:revision>
  <dcterms:created xsi:type="dcterms:W3CDTF">2021-09-06T17:00:49Z</dcterms:created>
  <dcterms:modified xsi:type="dcterms:W3CDTF">2021-09-15T13:46:20Z</dcterms:modified>
</cp:coreProperties>
</file>