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3" r:id="rId1"/>
  </p:sldMasterIdLst>
  <p:notesMasterIdLst>
    <p:notesMasterId r:id="rId12"/>
  </p:notesMasterIdLst>
  <p:handoutMasterIdLst>
    <p:handoutMasterId r:id="rId13"/>
  </p:handoutMasterIdLst>
  <p:sldIdLst>
    <p:sldId id="260" r:id="rId2"/>
    <p:sldId id="263" r:id="rId3"/>
    <p:sldId id="292" r:id="rId4"/>
    <p:sldId id="269" r:id="rId5"/>
    <p:sldId id="270" r:id="rId6"/>
    <p:sldId id="293" r:id="rId7"/>
    <p:sldId id="294" r:id="rId8"/>
    <p:sldId id="295" r:id="rId9"/>
    <p:sldId id="296" r:id="rId10"/>
    <p:sldId id="268" r:id="rId11"/>
  </p:sldIdLst>
  <p:sldSz cx="14630400" cy="8229600"/>
  <p:notesSz cx="6858000" cy="9144000"/>
  <p:defaultTex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719500"/>
    <a:srgbClr val="007836"/>
    <a:srgbClr val="BE0F34"/>
    <a:srgbClr val="820150"/>
    <a:srgbClr val="502D7F"/>
    <a:srgbClr val="00338E"/>
    <a:srgbClr val="0081AB"/>
    <a:srgbClr val="758F9D"/>
    <a:srgbClr val="B3B3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628" autoAdjust="0"/>
    <p:restoredTop sz="84783"/>
  </p:normalViewPr>
  <p:slideViewPr>
    <p:cSldViewPr snapToGrid="0" snapToObjects="1">
      <p:cViewPr varScale="1">
        <p:scale>
          <a:sx n="60" d="100"/>
          <a:sy n="60" d="100"/>
        </p:scale>
        <p:origin x="216" y="1024"/>
      </p:cViewPr>
      <p:guideLst/>
    </p:cSldViewPr>
  </p:slideViewPr>
  <p:notesTextViewPr>
    <p:cViewPr>
      <p:scale>
        <a:sx n="1" d="1"/>
        <a:sy n="1" d="1"/>
      </p:scale>
      <p:origin x="0" y="0"/>
    </p:cViewPr>
  </p:notesTextViewPr>
  <p:notesViewPr>
    <p:cSldViewPr snapToGrid="0" snapToObjects="1">
      <p:cViewPr varScale="1">
        <p:scale>
          <a:sx n="117" d="100"/>
          <a:sy n="117" d="100"/>
        </p:scale>
        <p:origin x="4976"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A69A9C-1087-184F-8370-423E175D9D7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9090E3D-F5E5-0D40-B323-A25B85CF9E8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6E50B8-2EF8-564F-AE86-D84E6C503530}" type="datetimeFigureOut">
              <a:rPr lang="en-US" smtClean="0"/>
              <a:t>9/14/21</a:t>
            </a:fld>
            <a:endParaRPr lang="en-US"/>
          </a:p>
        </p:txBody>
      </p:sp>
      <p:sp>
        <p:nvSpPr>
          <p:cNvPr id="4" name="Footer Placeholder 3">
            <a:extLst>
              <a:ext uri="{FF2B5EF4-FFF2-40B4-BE49-F238E27FC236}">
                <a16:creationId xmlns:a16="http://schemas.microsoft.com/office/drawing/2014/main" id="{64E3AA97-2F38-5340-B685-1E0EA3E358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2B732F3-25A6-284F-A24C-5FD21AE6BEE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078BA3-E235-9946-9A4D-07E907F688D0}" type="slidenum">
              <a:rPr lang="en-US" smtClean="0"/>
              <a:t>‹#›</a:t>
            </a:fld>
            <a:endParaRPr lang="en-US"/>
          </a:p>
        </p:txBody>
      </p:sp>
    </p:spTree>
    <p:extLst>
      <p:ext uri="{BB962C8B-B14F-4D97-AF65-F5344CB8AC3E}">
        <p14:creationId xmlns:p14="http://schemas.microsoft.com/office/powerpoint/2010/main" val="4194000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AC8D20-1945-7145-91A2-3D134BDA25E2}" type="datetimeFigureOut">
              <a:rPr lang="en-US" smtClean="0"/>
              <a:t>9/14/21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0104DB-87CA-D64F-AB86-DB2520DDF5D7}" type="slidenum">
              <a:rPr lang="en-US" smtClean="0"/>
              <a:t>‹#›</a:t>
            </a:fld>
            <a:endParaRPr lang="en-US"/>
          </a:p>
        </p:txBody>
      </p:sp>
    </p:spTree>
    <p:extLst>
      <p:ext uri="{BB962C8B-B14F-4D97-AF65-F5344CB8AC3E}">
        <p14:creationId xmlns:p14="http://schemas.microsoft.com/office/powerpoint/2010/main" val="3614055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Sequim Bay</a:t>
            </a:r>
          </a:p>
        </p:txBody>
      </p:sp>
      <p:sp>
        <p:nvSpPr>
          <p:cNvPr id="4" name="Slide Number Placeholder 3"/>
          <p:cNvSpPr>
            <a:spLocks noGrp="1"/>
          </p:cNvSpPr>
          <p:nvPr>
            <p:ph type="sldNum" sz="quarter" idx="5"/>
          </p:nvPr>
        </p:nvSpPr>
        <p:spPr/>
        <p:txBody>
          <a:bodyPr/>
          <a:lstStyle/>
          <a:p>
            <a:fld id="{710104DB-87CA-D64F-AB86-DB2520DDF5D7}" type="slidenum">
              <a:rPr lang="en-US" smtClean="0"/>
              <a:t>1</a:t>
            </a:fld>
            <a:endParaRPr lang="en-US"/>
          </a:p>
        </p:txBody>
      </p:sp>
    </p:spTree>
    <p:extLst>
      <p:ext uri="{BB962C8B-B14F-4D97-AF65-F5344CB8AC3E}">
        <p14:creationId xmlns:p14="http://schemas.microsoft.com/office/powerpoint/2010/main" val="3941861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68078B0D-1D5E-6743-A039-DBDDE34F295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FE4C30F6-7D38-1646-B000-AB6AA8DC32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(What is the national problem or challenge?)</a:t>
            </a:r>
          </a:p>
          <a:p>
            <a:pPr eaLnBrk="1" hangingPunct="1">
              <a:spcBef>
                <a:spcPct val="0"/>
              </a:spcBef>
            </a:pPr>
            <a:r>
              <a:rPr lang="en-US" altLang="en-US"/>
              <a:t>The subsurface arguable the most critical component of earth to humanity.  Unfortunately, the subsurface is highly heterogeneous, difficult and costly to access.  It is the only part of our planet that is still essentially invisible to us, yet its importance cannot be overstated.  It should be no surprise that </a:t>
            </a:r>
            <a:r>
              <a:rPr lang="en-US" altLang="en-US" b="1"/>
              <a:t>every</a:t>
            </a:r>
            <a:r>
              <a:rPr lang="en-US" altLang="en-US"/>
              <a:t> DOE “think-tank” report produced over the last 20 years has strongly emphasized the enormous need for improved methods to image, interrogate or otherwise sense subsurface processes, to better understand subsurface processes, and to enable prediction and ultimately control of the subsurface.   The problem is, we just do not have, and cannot feasibly collect enough data through direct access to adequately understand and predict.  We need better methods for interrogating the subsurface.  </a:t>
            </a:r>
          </a:p>
          <a:p>
            <a:endParaRPr lang="en-US" altLang="en-US"/>
          </a:p>
        </p:txBody>
      </p:sp>
      <p:sp>
        <p:nvSpPr>
          <p:cNvPr id="16387" name="Slide Number Placeholder 3">
            <a:extLst>
              <a:ext uri="{FF2B5EF4-FFF2-40B4-BE49-F238E27FC236}">
                <a16:creationId xmlns:a16="http://schemas.microsoft.com/office/drawing/2014/main" id="{3230BAC0-72D1-6347-9780-CDEB075980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C561F78-2270-EE4A-A1FA-A5DCEAFD5D28}" type="slidenum">
              <a:rPr lang="en-US" altLang="en-US" smtClean="0"/>
              <a:pPr/>
              <a:t>3</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_Plain_Blac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36B83B-A5E4-524E-96A9-DFC12D58F12A}"/>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21DF1AC-1D08-B945-A034-B740A35902F9}"/>
              </a:ext>
            </a:extLst>
          </p:cNvPr>
          <p:cNvSpPr txBox="1"/>
          <p:nvPr userDrawn="1"/>
        </p:nvSpPr>
        <p:spPr>
          <a:xfrm>
            <a:off x="1371600" y="7543800"/>
            <a:ext cx="3657600" cy="228600"/>
          </a:xfrm>
          <a:prstGeom prst="rect">
            <a:avLst/>
          </a:prstGeom>
          <a:noFill/>
        </p:spPr>
        <p:txBody>
          <a:bodyPr wrap="square" lIns="0" tIns="0" rIns="0" bIns="0" rtlCol="0" anchor="t" anchorCtr="0">
            <a:noAutofit/>
          </a:bodyPr>
          <a:lstStyle/>
          <a:p>
            <a:pPr>
              <a:spcAft>
                <a:spcPts val="600"/>
              </a:spcAft>
            </a:pPr>
            <a:r>
              <a:rPr lang="en-US" sz="800" dirty="0">
                <a:solidFill>
                  <a:srgbClr val="616265">
                    <a:alpha val="75000"/>
                  </a:srgbClr>
                </a:solidFill>
                <a:latin typeface="Arial" panose="020B0604020202020204" pitchFamily="34" charset="0"/>
                <a:cs typeface="Arial" panose="020B0604020202020204" pitchFamily="34" charset="0"/>
              </a:rPr>
              <a:t>PNNL is operated by Battelle for the U.S. Department of Energy</a:t>
            </a:r>
          </a:p>
        </p:txBody>
      </p:sp>
      <p:sp>
        <p:nvSpPr>
          <p:cNvPr id="2" name="Title 1"/>
          <p:cNvSpPr>
            <a:spLocks noGrp="1"/>
          </p:cNvSpPr>
          <p:nvPr>
            <p:ph type="ctrTitle"/>
          </p:nvPr>
        </p:nvSpPr>
        <p:spPr>
          <a:xfrm>
            <a:off x="1371600" y="2743200"/>
            <a:ext cx="4572000" cy="1828800"/>
          </a:xfrm>
          <a:prstGeom prst="rect">
            <a:avLst/>
          </a:prstGeom>
        </p:spPr>
        <p:txBody>
          <a:bodyPr lIns="0" tIns="0" rIns="0" bIns="0" anchor="b">
            <a:noAutofit/>
          </a:bodyPr>
          <a:lstStyle>
            <a:lvl1pPr algn="r">
              <a:defRPr sz="4800" b="1">
                <a:solidFill>
                  <a:schemeClr val="tx2"/>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20" name="Text Placeholder 19">
            <a:extLst>
              <a:ext uri="{FF2B5EF4-FFF2-40B4-BE49-F238E27FC236}">
                <a16:creationId xmlns:a16="http://schemas.microsoft.com/office/drawing/2014/main" id="{3061D5F4-8719-384B-945C-9A27060F99A0}"/>
              </a:ext>
            </a:extLst>
          </p:cNvPr>
          <p:cNvSpPr>
            <a:spLocks noGrp="1"/>
          </p:cNvSpPr>
          <p:nvPr>
            <p:ph type="body" sz="quarter" idx="10" hasCustomPrompt="1"/>
          </p:nvPr>
        </p:nvSpPr>
        <p:spPr>
          <a:xfrm>
            <a:off x="1370529" y="5669280"/>
            <a:ext cx="4572000" cy="274320"/>
          </a:xfrm>
          <a:prstGeom prst="rect">
            <a:avLst/>
          </a:prstGeom>
        </p:spPr>
        <p:txBody>
          <a:bodyPr wrap="none" lIns="0" tIns="0" rIns="0" bIns="0">
            <a:noAutofit/>
          </a:bodyPr>
          <a:lstStyle>
            <a:lvl1pPr marL="0" indent="0" algn="r">
              <a:buNone/>
              <a:defRPr sz="1800" b="1">
                <a:solidFill>
                  <a:srgbClr val="000000"/>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name</a:t>
            </a:r>
          </a:p>
        </p:txBody>
      </p:sp>
      <p:sp>
        <p:nvSpPr>
          <p:cNvPr id="21" name="Text Placeholder 19">
            <a:extLst>
              <a:ext uri="{FF2B5EF4-FFF2-40B4-BE49-F238E27FC236}">
                <a16:creationId xmlns:a16="http://schemas.microsoft.com/office/drawing/2014/main" id="{3E2D432E-6648-6643-9C6E-38B1EFF5EE31}"/>
              </a:ext>
            </a:extLst>
          </p:cNvPr>
          <p:cNvSpPr>
            <a:spLocks noGrp="1"/>
          </p:cNvSpPr>
          <p:nvPr>
            <p:ph type="body" sz="quarter" idx="11" hasCustomPrompt="1"/>
          </p:nvPr>
        </p:nvSpPr>
        <p:spPr>
          <a:xfrm>
            <a:off x="1371600" y="5983356"/>
            <a:ext cx="4572000" cy="274320"/>
          </a:xfrm>
          <a:prstGeom prst="rect">
            <a:avLst/>
          </a:prstGeom>
        </p:spPr>
        <p:txBody>
          <a:bodyPr wrap="none" lIns="0" tIns="0" rIns="0" bIns="0">
            <a:noAutofit/>
          </a:bodyPr>
          <a:lstStyle>
            <a:lvl1pPr marL="0" indent="0" algn="r">
              <a:buNone/>
              <a:defRPr sz="1600">
                <a:solidFill>
                  <a:srgbClr val="616265"/>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title</a:t>
            </a:r>
          </a:p>
        </p:txBody>
      </p:sp>
      <p:sp>
        <p:nvSpPr>
          <p:cNvPr id="6" name="TextBox 5">
            <a:extLst>
              <a:ext uri="{FF2B5EF4-FFF2-40B4-BE49-F238E27FC236}">
                <a16:creationId xmlns:a16="http://schemas.microsoft.com/office/drawing/2014/main" id="{8915389B-4BB4-1644-9B7E-35A85D0C1E3B}"/>
              </a:ext>
            </a:extLst>
          </p:cNvPr>
          <p:cNvSpPr txBox="1"/>
          <p:nvPr userDrawn="1"/>
        </p:nvSpPr>
        <p:spPr>
          <a:xfrm>
            <a:off x="3710609" y="-1245704"/>
            <a:ext cx="184731" cy="424732"/>
          </a:xfrm>
          <a:prstGeom prst="rect">
            <a:avLst/>
          </a:prstGeom>
          <a:noFill/>
        </p:spPr>
        <p:txBody>
          <a:bodyPr wrap="none" rtlCol="0">
            <a:spAutoFit/>
          </a:bodyPr>
          <a:lstStyle/>
          <a:p>
            <a:endParaRPr lang="en-US"/>
          </a:p>
        </p:txBody>
      </p:sp>
      <p:pic>
        <p:nvPicPr>
          <p:cNvPr id="12" name="Picture 11">
            <a:extLst>
              <a:ext uri="{FF2B5EF4-FFF2-40B4-BE49-F238E27FC236}">
                <a16:creationId xmlns:a16="http://schemas.microsoft.com/office/drawing/2014/main" id="{45A7D3E1-BCC3-C843-81A0-EA4EDFB44528}"/>
              </a:ext>
            </a:extLst>
          </p:cNvPr>
          <p:cNvPicPr>
            <a:picLocks noChangeAspect="1"/>
          </p:cNvPicPr>
          <p:nvPr userDrawn="1"/>
        </p:nvPicPr>
        <p:blipFill>
          <a:blip r:embed="rId2"/>
          <a:stretch>
            <a:fillRect/>
          </a:stretch>
        </p:blipFill>
        <p:spPr>
          <a:xfrm>
            <a:off x="1371600" y="237744"/>
            <a:ext cx="1280160" cy="1249224"/>
          </a:xfrm>
          <a:prstGeom prst="rect">
            <a:avLst/>
          </a:prstGeom>
        </p:spPr>
      </p:pic>
      <p:pic>
        <p:nvPicPr>
          <p:cNvPr id="13" name="Picture 12">
            <a:extLst>
              <a:ext uri="{FF2B5EF4-FFF2-40B4-BE49-F238E27FC236}">
                <a16:creationId xmlns:a16="http://schemas.microsoft.com/office/drawing/2014/main" id="{56617363-F73D-B74F-9647-C9D747AC7023}"/>
              </a:ext>
            </a:extLst>
          </p:cNvPr>
          <p:cNvPicPr>
            <a:picLocks noChangeAspect="1"/>
          </p:cNvPicPr>
          <p:nvPr userDrawn="1"/>
        </p:nvPicPr>
        <p:blipFill>
          <a:blip r:embed="rId3"/>
          <a:stretch>
            <a:fillRect/>
          </a:stretch>
        </p:blipFill>
        <p:spPr>
          <a:xfrm>
            <a:off x="1370529" y="7178040"/>
            <a:ext cx="824484" cy="228600"/>
          </a:xfrm>
          <a:prstGeom prst="rect">
            <a:avLst/>
          </a:prstGeom>
        </p:spPr>
      </p:pic>
      <p:pic>
        <p:nvPicPr>
          <p:cNvPr id="14" name="Picture 13">
            <a:extLst>
              <a:ext uri="{FF2B5EF4-FFF2-40B4-BE49-F238E27FC236}">
                <a16:creationId xmlns:a16="http://schemas.microsoft.com/office/drawing/2014/main" id="{D290C8FB-601C-A04C-84F7-213A857D3E6A}"/>
              </a:ext>
            </a:extLst>
          </p:cNvPr>
          <p:cNvPicPr>
            <a:picLocks noChangeAspect="1"/>
          </p:cNvPicPr>
          <p:nvPr userDrawn="1"/>
        </p:nvPicPr>
        <p:blipFill>
          <a:blip r:embed="rId4"/>
          <a:stretch>
            <a:fillRect/>
          </a:stretch>
        </p:blipFill>
        <p:spPr>
          <a:xfrm>
            <a:off x="2375535" y="7249637"/>
            <a:ext cx="929809" cy="155448"/>
          </a:xfrm>
          <a:prstGeom prst="rect">
            <a:avLst/>
          </a:prstGeom>
        </p:spPr>
      </p:pic>
      <p:sp>
        <p:nvSpPr>
          <p:cNvPr id="15" name="Date Placeholder 1">
            <a:extLst>
              <a:ext uri="{FF2B5EF4-FFF2-40B4-BE49-F238E27FC236}">
                <a16:creationId xmlns:a16="http://schemas.microsoft.com/office/drawing/2014/main" id="{9D9DB338-5D5C-4ACA-9ECF-C3E34C44127A}"/>
              </a:ext>
            </a:extLst>
          </p:cNvPr>
          <p:cNvSpPr>
            <a:spLocks noGrp="1"/>
          </p:cNvSpPr>
          <p:nvPr>
            <p:ph type="dt" sz="half" idx="2"/>
          </p:nvPr>
        </p:nvSpPr>
        <p:spPr>
          <a:xfrm>
            <a:off x="2651641" y="4915645"/>
            <a:ext cx="3290888" cy="438150"/>
          </a:xfrm>
          <a:prstGeom prst="rect">
            <a:avLst/>
          </a:prstGeom>
        </p:spPr>
        <p:txBody>
          <a:bodyPr vert="horz" lIns="91440" tIns="45720" rIns="91440" bIns="45720" rtlCol="0" anchor="ctr"/>
          <a:lstStyle>
            <a:lvl1pPr algn="r">
              <a:defRPr sz="1800">
                <a:solidFill>
                  <a:schemeClr val="tx1">
                    <a:tint val="75000"/>
                  </a:schemeClr>
                </a:solidFill>
              </a:defRPr>
            </a:lvl1pPr>
          </a:lstStyle>
          <a:p>
            <a:fld id="{ABD4F8E3-4ED9-44B4-99E6-8A3D2CF8D415}" type="datetime4">
              <a:rPr lang="en-US" smtClean="0"/>
              <a:t>September 14, 2021</a:t>
            </a:fld>
            <a:endParaRPr lang="en-US" dirty="0"/>
          </a:p>
        </p:txBody>
      </p:sp>
      <p:sp>
        <p:nvSpPr>
          <p:cNvPr id="16" name="Footer Placeholder 2">
            <a:extLst>
              <a:ext uri="{FF2B5EF4-FFF2-40B4-BE49-F238E27FC236}">
                <a16:creationId xmlns:a16="http://schemas.microsoft.com/office/drawing/2014/main" id="{F55B65E8-4040-44D0-A4FE-A050FD948A79}"/>
              </a:ext>
            </a:extLst>
          </p:cNvPr>
          <p:cNvSpPr>
            <a:spLocks noGrp="1"/>
          </p:cNvSpPr>
          <p:nvPr>
            <p:ph type="ftr" sz="quarter" idx="3"/>
          </p:nvPr>
        </p:nvSpPr>
        <p:spPr>
          <a:xfrm>
            <a:off x="1189037" y="773011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50130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2">
            <a:extLst>
              <a:ext uri="{FF2B5EF4-FFF2-40B4-BE49-F238E27FC236}">
                <a16:creationId xmlns:a16="http://schemas.microsoft.com/office/drawing/2014/main" id="{66026595-8D7E-D24C-9263-B65316A326B9}"/>
              </a:ext>
            </a:extLst>
          </p:cNvPr>
          <p:cNvSpPr>
            <a:spLocks noGrp="1"/>
          </p:cNvSpPr>
          <p:nvPr>
            <p:ph type="pic" sz="quarter" idx="10"/>
          </p:nvPr>
        </p:nvSpPr>
        <p:spPr>
          <a:xfrm>
            <a:off x="6400800" y="457200"/>
            <a:ext cx="7772400" cy="73152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8" name="Text Placeholder 5">
            <a:extLst>
              <a:ext uri="{FF2B5EF4-FFF2-40B4-BE49-F238E27FC236}">
                <a16:creationId xmlns:a16="http://schemas.microsoft.com/office/drawing/2014/main" id="{1D0CE8D1-2F12-5A44-A6B5-2CD466F52A60}"/>
              </a:ext>
            </a:extLst>
          </p:cNvPr>
          <p:cNvSpPr>
            <a:spLocks noGrp="1"/>
          </p:cNvSpPr>
          <p:nvPr>
            <p:ph type="body" sz="quarter" idx="14" hasCustomPrompt="1"/>
          </p:nvPr>
        </p:nvSpPr>
        <p:spPr>
          <a:xfrm>
            <a:off x="6400800" y="6858000"/>
            <a:ext cx="77724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9" name="Title 1">
            <a:extLst>
              <a:ext uri="{FF2B5EF4-FFF2-40B4-BE49-F238E27FC236}">
                <a16:creationId xmlns:a16="http://schemas.microsoft.com/office/drawing/2014/main" id="{B99B87A2-8960-403D-AE0D-D54946272206}"/>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1" name="Content Placeholder 13">
            <a:extLst>
              <a:ext uri="{FF2B5EF4-FFF2-40B4-BE49-F238E27FC236}">
                <a16:creationId xmlns:a16="http://schemas.microsoft.com/office/drawing/2014/main" id="{29354FF4-9871-4E1B-A45A-ABAA2BE2B69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47EFCEB6-2E27-4C42-A1E5-AC8A8BA83783}"/>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9/14/21</a:t>
            </a:fld>
            <a:endParaRPr lang="en-US" dirty="0"/>
          </a:p>
        </p:txBody>
      </p:sp>
      <p:sp>
        <p:nvSpPr>
          <p:cNvPr id="15" name="Footer Placeholder 2">
            <a:extLst>
              <a:ext uri="{FF2B5EF4-FFF2-40B4-BE49-F238E27FC236}">
                <a16:creationId xmlns:a16="http://schemas.microsoft.com/office/drawing/2014/main" id="{A86FAFB9-0DC0-4AB0-9E8B-6EC7C8ABAAF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95782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Text Bo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2" name="Content Placeholder 4">
            <a:extLst>
              <a:ext uri="{FF2B5EF4-FFF2-40B4-BE49-F238E27FC236}">
                <a16:creationId xmlns:a16="http://schemas.microsoft.com/office/drawing/2014/main" id="{F0C408BC-A7DE-4A08-AD26-56414D2DD808}"/>
              </a:ext>
            </a:extLst>
          </p:cNvPr>
          <p:cNvSpPr>
            <a:spLocks noGrp="1"/>
          </p:cNvSpPr>
          <p:nvPr>
            <p:ph sz="quarter" idx="20"/>
          </p:nvPr>
        </p:nvSpPr>
        <p:spPr>
          <a:xfrm>
            <a:off x="6430642" y="457199"/>
            <a:ext cx="7772400" cy="7315200"/>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a:extLst>
              <a:ext uri="{FF2B5EF4-FFF2-40B4-BE49-F238E27FC236}">
                <a16:creationId xmlns:a16="http://schemas.microsoft.com/office/drawing/2014/main" id="{A3C58F0F-5237-4527-BB8E-6EEF623543B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1">
            <a:extLst>
              <a:ext uri="{FF2B5EF4-FFF2-40B4-BE49-F238E27FC236}">
                <a16:creationId xmlns:a16="http://schemas.microsoft.com/office/drawing/2014/main" id="{33D0FD2D-15F4-4320-9C04-2023CAB47E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9/14/21</a:t>
            </a:fld>
            <a:endParaRPr lang="en-US" dirty="0"/>
          </a:p>
        </p:txBody>
      </p:sp>
      <p:sp>
        <p:nvSpPr>
          <p:cNvPr id="19" name="Footer Placeholder 2">
            <a:extLst>
              <a:ext uri="{FF2B5EF4-FFF2-40B4-BE49-F238E27FC236}">
                <a16:creationId xmlns:a16="http://schemas.microsoft.com/office/drawing/2014/main" id="{08FBEF60-4239-4E67-A385-B22B813AD40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20" name="Title 1">
            <a:extLst>
              <a:ext uri="{FF2B5EF4-FFF2-40B4-BE49-F238E27FC236}">
                <a16:creationId xmlns:a16="http://schemas.microsoft.com/office/drawing/2014/main" id="{77614967-FAA9-4DA9-B7DE-539AA8923534}"/>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99034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371600" y="2057399"/>
            <a:ext cx="12801600" cy="5486401"/>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9/14/21</a:t>
            </a:fld>
            <a:endParaRPr lang="en-US" dirty="0"/>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80679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64008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7" name="Picture Placeholder 2">
            <a:extLst>
              <a:ext uri="{FF2B5EF4-FFF2-40B4-BE49-F238E27FC236}">
                <a16:creationId xmlns:a16="http://schemas.microsoft.com/office/drawing/2014/main" id="{FD00854A-4EC7-2D48-A025-5B0B48548BC7}"/>
              </a:ext>
            </a:extLst>
          </p:cNvPr>
          <p:cNvSpPr>
            <a:spLocks noGrp="1"/>
          </p:cNvSpPr>
          <p:nvPr>
            <p:ph type="pic" sz="quarter" idx="11"/>
          </p:nvPr>
        </p:nvSpPr>
        <p:spPr>
          <a:xfrm>
            <a:off x="105156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8" name="Picture Placeholder 2">
            <a:extLst>
              <a:ext uri="{FF2B5EF4-FFF2-40B4-BE49-F238E27FC236}">
                <a16:creationId xmlns:a16="http://schemas.microsoft.com/office/drawing/2014/main" id="{67A8C708-D197-CF47-8089-89928BE1E302}"/>
              </a:ext>
            </a:extLst>
          </p:cNvPr>
          <p:cNvSpPr>
            <a:spLocks noGrp="1"/>
          </p:cNvSpPr>
          <p:nvPr>
            <p:ph type="pic" sz="quarter" idx="12"/>
          </p:nvPr>
        </p:nvSpPr>
        <p:spPr>
          <a:xfrm>
            <a:off x="64008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2">
            <a:extLst>
              <a:ext uri="{FF2B5EF4-FFF2-40B4-BE49-F238E27FC236}">
                <a16:creationId xmlns:a16="http://schemas.microsoft.com/office/drawing/2014/main" id="{3C4D2EBC-B863-FD49-A9DF-1381563078DA}"/>
              </a:ext>
            </a:extLst>
          </p:cNvPr>
          <p:cNvSpPr>
            <a:spLocks noGrp="1"/>
          </p:cNvSpPr>
          <p:nvPr>
            <p:ph type="pic" sz="quarter" idx="13"/>
          </p:nvPr>
        </p:nvSpPr>
        <p:spPr>
          <a:xfrm>
            <a:off x="105156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6" name="Text Placeholder 5">
            <a:extLst>
              <a:ext uri="{FF2B5EF4-FFF2-40B4-BE49-F238E27FC236}">
                <a16:creationId xmlns:a16="http://schemas.microsoft.com/office/drawing/2014/main" id="{CE93B472-4A32-7C41-A565-485FDC3EB832}"/>
              </a:ext>
            </a:extLst>
          </p:cNvPr>
          <p:cNvSpPr>
            <a:spLocks noGrp="1"/>
          </p:cNvSpPr>
          <p:nvPr>
            <p:ph type="body" sz="quarter" idx="14" hasCustomPrompt="1"/>
          </p:nvPr>
        </p:nvSpPr>
        <p:spPr>
          <a:xfrm>
            <a:off x="64008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3" name="Text Placeholder 5">
            <a:extLst>
              <a:ext uri="{FF2B5EF4-FFF2-40B4-BE49-F238E27FC236}">
                <a16:creationId xmlns:a16="http://schemas.microsoft.com/office/drawing/2014/main" id="{19F7807A-D120-BD49-9CBD-9174F26D7982}"/>
              </a:ext>
            </a:extLst>
          </p:cNvPr>
          <p:cNvSpPr>
            <a:spLocks noGrp="1"/>
          </p:cNvSpPr>
          <p:nvPr>
            <p:ph type="body" sz="quarter" idx="15" hasCustomPrompt="1"/>
          </p:nvPr>
        </p:nvSpPr>
        <p:spPr>
          <a:xfrm>
            <a:off x="64008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4" name="Text Placeholder 5">
            <a:extLst>
              <a:ext uri="{FF2B5EF4-FFF2-40B4-BE49-F238E27FC236}">
                <a16:creationId xmlns:a16="http://schemas.microsoft.com/office/drawing/2014/main" id="{08ED17FC-CAF8-9A40-9A88-897DEF9CFEA0}"/>
              </a:ext>
            </a:extLst>
          </p:cNvPr>
          <p:cNvSpPr>
            <a:spLocks noGrp="1"/>
          </p:cNvSpPr>
          <p:nvPr>
            <p:ph type="body" sz="quarter" idx="16" hasCustomPrompt="1"/>
          </p:nvPr>
        </p:nvSpPr>
        <p:spPr>
          <a:xfrm>
            <a:off x="105156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5" name="Text Placeholder 5">
            <a:extLst>
              <a:ext uri="{FF2B5EF4-FFF2-40B4-BE49-F238E27FC236}">
                <a16:creationId xmlns:a16="http://schemas.microsoft.com/office/drawing/2014/main" id="{4A16FA60-8BA9-8B4A-86AA-F8336C26C78B}"/>
              </a:ext>
            </a:extLst>
          </p:cNvPr>
          <p:cNvSpPr>
            <a:spLocks noGrp="1"/>
          </p:cNvSpPr>
          <p:nvPr>
            <p:ph type="body" sz="quarter" idx="17" hasCustomPrompt="1"/>
          </p:nvPr>
        </p:nvSpPr>
        <p:spPr>
          <a:xfrm>
            <a:off x="105156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6" name="Slide Number Placeholder 3">
            <a:extLst>
              <a:ext uri="{FF2B5EF4-FFF2-40B4-BE49-F238E27FC236}">
                <a16:creationId xmlns:a16="http://schemas.microsoft.com/office/drawing/2014/main" id="{7DC2EC3E-C641-FD49-9F15-878B1AFFFD98}"/>
              </a:ext>
            </a:extLst>
          </p:cNvPr>
          <p:cNvSpPr>
            <a:spLocks noGrp="1"/>
          </p:cNvSpPr>
          <p:nvPr>
            <p:ph type="sldNum" sz="quarter" idx="18"/>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9" name="Title 1">
            <a:extLst>
              <a:ext uri="{FF2B5EF4-FFF2-40B4-BE49-F238E27FC236}">
                <a16:creationId xmlns:a16="http://schemas.microsoft.com/office/drawing/2014/main" id="{3648737A-DE0E-48DB-87F0-65418715CF88}"/>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21" name="Content Placeholder 13">
            <a:extLst>
              <a:ext uri="{FF2B5EF4-FFF2-40B4-BE49-F238E27FC236}">
                <a16:creationId xmlns:a16="http://schemas.microsoft.com/office/drawing/2014/main" id="{97DA340F-6103-4F2C-B3B8-8D8A524DC19C}"/>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Date Placeholder 1">
            <a:extLst>
              <a:ext uri="{FF2B5EF4-FFF2-40B4-BE49-F238E27FC236}">
                <a16:creationId xmlns:a16="http://schemas.microsoft.com/office/drawing/2014/main" id="{EE384947-F0AD-4E73-95AD-CAD4DEE446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9/14/21</a:t>
            </a:fld>
            <a:endParaRPr lang="en-US" dirty="0"/>
          </a:p>
        </p:txBody>
      </p:sp>
      <p:sp>
        <p:nvSpPr>
          <p:cNvPr id="26" name="Footer Placeholder 2">
            <a:extLst>
              <a:ext uri="{FF2B5EF4-FFF2-40B4-BE49-F238E27FC236}">
                <a16:creationId xmlns:a16="http://schemas.microsoft.com/office/drawing/2014/main" id="{8259C4D6-850D-4393-9434-3F69451FBF8E}"/>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10932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Picture Grid with Subhe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6" name="Title 1">
            <a:extLst>
              <a:ext uri="{FF2B5EF4-FFF2-40B4-BE49-F238E27FC236}">
                <a16:creationId xmlns:a16="http://schemas.microsoft.com/office/drawing/2014/main" id="{BE0A6ECC-C9D0-4240-B978-69D09F2C9936}"/>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30" name="Date Placeholder 1">
            <a:extLst>
              <a:ext uri="{FF2B5EF4-FFF2-40B4-BE49-F238E27FC236}">
                <a16:creationId xmlns:a16="http://schemas.microsoft.com/office/drawing/2014/main" id="{E4CF0CE7-333F-4604-B518-6F7EE2AA82D5}"/>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9/14/21</a:t>
            </a:fld>
            <a:endParaRPr lang="en-US" dirty="0"/>
          </a:p>
        </p:txBody>
      </p:sp>
      <p:sp>
        <p:nvSpPr>
          <p:cNvPr id="31" name="Footer Placeholder 2">
            <a:extLst>
              <a:ext uri="{FF2B5EF4-FFF2-40B4-BE49-F238E27FC236}">
                <a16:creationId xmlns:a16="http://schemas.microsoft.com/office/drawing/2014/main" id="{21303C4E-FB0C-4A46-BF34-C99D885AA3B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2" name="Content Placeholder 4">
            <a:extLst>
              <a:ext uri="{FF2B5EF4-FFF2-40B4-BE49-F238E27FC236}">
                <a16:creationId xmlns:a16="http://schemas.microsoft.com/office/drawing/2014/main" id="{C14080C3-5390-4F4E-9C88-2C080B5CE5D9}"/>
              </a:ext>
            </a:extLst>
          </p:cNvPr>
          <p:cNvSpPr>
            <a:spLocks noGrp="1"/>
          </p:cNvSpPr>
          <p:nvPr>
            <p:ph sz="quarter" idx="24"/>
          </p:nvPr>
        </p:nvSpPr>
        <p:spPr>
          <a:xfrm>
            <a:off x="1371600" y="2194560"/>
            <a:ext cx="12801600" cy="525886"/>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95008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8" name="Date Placeholder 1">
            <a:extLst>
              <a:ext uri="{FF2B5EF4-FFF2-40B4-BE49-F238E27FC236}">
                <a16:creationId xmlns:a16="http://schemas.microsoft.com/office/drawing/2014/main" id="{68F188F7-153E-49D5-8DFC-19025204703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9/14/21</a:t>
            </a:fld>
            <a:endParaRPr lang="en-US" dirty="0"/>
          </a:p>
        </p:txBody>
      </p:sp>
      <p:sp>
        <p:nvSpPr>
          <p:cNvPr id="29" name="Footer Placeholder 2">
            <a:extLst>
              <a:ext uri="{FF2B5EF4-FFF2-40B4-BE49-F238E27FC236}">
                <a16:creationId xmlns:a16="http://schemas.microsoft.com/office/drawing/2014/main" id="{578EF931-9BED-4D2C-8850-F588C3E36023}"/>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0" name="Title 1">
            <a:extLst>
              <a:ext uri="{FF2B5EF4-FFF2-40B4-BE49-F238E27FC236}">
                <a16:creationId xmlns:a16="http://schemas.microsoft.com/office/drawing/2014/main" id="{7B7AD090-7EA2-424E-A15B-B80A20326A1D}"/>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482923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Date Placeholder 1">
            <a:extLst>
              <a:ext uri="{FF2B5EF4-FFF2-40B4-BE49-F238E27FC236}">
                <a16:creationId xmlns:a16="http://schemas.microsoft.com/office/drawing/2014/main" id="{8F28E1ED-1888-403E-AAF0-8053EF9DF5E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9/14/21</a:t>
            </a:fld>
            <a:endParaRPr lang="en-US" dirty="0"/>
          </a:p>
        </p:txBody>
      </p:sp>
      <p:sp>
        <p:nvSpPr>
          <p:cNvPr id="7" name="Footer Placeholder 2">
            <a:extLst>
              <a:ext uri="{FF2B5EF4-FFF2-40B4-BE49-F238E27FC236}">
                <a16:creationId xmlns:a16="http://schemas.microsoft.com/office/drawing/2014/main" id="{227E8059-8EC0-42A2-8A9E-251427CDC055}"/>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26914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hank You / Conclusion">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chemeClr val="bg1"/>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extBox 5">
            <a:extLst>
              <a:ext uri="{FF2B5EF4-FFF2-40B4-BE49-F238E27FC236}">
                <a16:creationId xmlns:a16="http://schemas.microsoft.com/office/drawing/2014/main" id="{D366D1A4-6DD7-B54C-AB7B-63074374BB93}"/>
              </a:ext>
            </a:extLst>
          </p:cNvPr>
          <p:cNvSpPr txBox="1"/>
          <p:nvPr userDrawn="1"/>
        </p:nvSpPr>
        <p:spPr>
          <a:xfrm>
            <a:off x="1371600" y="2057400"/>
            <a:ext cx="4572000" cy="5486400"/>
          </a:xfrm>
          <a:prstGeom prst="rect">
            <a:avLst/>
          </a:prstGeom>
          <a:noFill/>
        </p:spPr>
        <p:txBody>
          <a:bodyPr wrap="square" lIns="0" tIns="0" rIns="0" bIns="0" rtlCol="0" anchor="ctr" anchorCtr="0">
            <a:noAutofit/>
          </a:bodyPr>
          <a:lstStyle/>
          <a:p>
            <a:pPr>
              <a:lnSpc>
                <a:spcPct val="90000"/>
              </a:lnSpc>
            </a:pPr>
            <a:r>
              <a:rPr lang="en-US" sz="4800" b="1" dirty="0">
                <a:solidFill>
                  <a:schemeClr val="tx2"/>
                </a:solidFill>
                <a:latin typeface="Arial" panose="020B0604020202020204" pitchFamily="34" charset="0"/>
                <a:cs typeface="Arial" panose="020B0604020202020204" pitchFamily="34" charset="0"/>
              </a:rPr>
              <a:t>Thank you</a:t>
            </a:r>
          </a:p>
        </p:txBody>
      </p:sp>
      <p:sp>
        <p:nvSpPr>
          <p:cNvPr id="9" name="Footer Placeholder 2">
            <a:extLst>
              <a:ext uri="{FF2B5EF4-FFF2-40B4-BE49-F238E27FC236}">
                <a16:creationId xmlns:a16="http://schemas.microsoft.com/office/drawing/2014/main" id="{B62A8373-42F9-431F-865E-129CCA0046BE}"/>
              </a:ext>
            </a:extLst>
          </p:cNvPr>
          <p:cNvSpPr>
            <a:spLocks noGrp="1"/>
          </p:cNvSpPr>
          <p:nvPr>
            <p:ph type="ftr" sz="quarter" idx="3"/>
          </p:nvPr>
        </p:nvSpPr>
        <p:spPr>
          <a:xfrm>
            <a:off x="929247" y="7772400"/>
            <a:ext cx="5471554"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324176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29221F-20F2-144C-A638-0A6C756C26C9}"/>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7588D28A-E737-5049-8A98-3AC3A6EA2CDB}"/>
              </a:ext>
            </a:extLst>
          </p:cNvPr>
          <p:cNvPicPr>
            <a:picLocks noChangeAspect="1"/>
          </p:cNvPicPr>
          <p:nvPr userDrawn="1"/>
        </p:nvPicPr>
        <p:blipFill>
          <a:blip r:embed="rId12"/>
          <a:stretch>
            <a:fillRect/>
          </a:stretch>
        </p:blipFill>
        <p:spPr>
          <a:xfrm>
            <a:off x="1371600" y="237744"/>
            <a:ext cx="1280160" cy="1249224"/>
          </a:xfrm>
          <a:prstGeom prst="rect">
            <a:avLst/>
          </a:prstGeom>
        </p:spPr>
      </p:pic>
      <p:sp>
        <p:nvSpPr>
          <p:cNvPr id="3" name="Footer Placeholder 2">
            <a:extLst>
              <a:ext uri="{FF2B5EF4-FFF2-40B4-BE49-F238E27FC236}">
                <a16:creationId xmlns:a16="http://schemas.microsoft.com/office/drawing/2014/main" id="{5EEAA279-64AD-4C24-987C-D056E5350C46}"/>
              </a:ext>
            </a:extLst>
          </p:cNvPr>
          <p:cNvSpPr>
            <a:spLocks noGrp="1"/>
          </p:cNvSpPr>
          <p:nvPr>
            <p:ph type="ftr" sz="quarter" idx="3"/>
          </p:nvPr>
        </p:nvSpPr>
        <p:spPr>
          <a:xfrm>
            <a:off x="1189037"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64710702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g"/><Relationship Id="rId1" Type="http://schemas.openxmlformats.org/officeDocument/2006/relationships/slideLayout" Target="../slideLayouts/slideLayout4.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gif"/><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jpg"/></Relationships>
</file>

<file path=ppt/slides/_rels/slide3.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emf"/><Relationship Id="rId3" Type="http://schemas.openxmlformats.org/officeDocument/2006/relationships/image" Target="../media/image15.png"/><Relationship Id="rId7" Type="http://schemas.openxmlformats.org/officeDocument/2006/relationships/image" Target="../media/image19.jpeg"/><Relationship Id="rId12"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8.png"/><Relationship Id="rId11" Type="http://schemas.openxmlformats.org/officeDocument/2006/relationships/image" Target="../media/image23.jpeg"/><Relationship Id="rId5" Type="http://schemas.openxmlformats.org/officeDocument/2006/relationships/image" Target="../media/image17.emf"/><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gif"/><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FD0D9-1CAC-4FBD-8120-CBD5A07EB995}"/>
              </a:ext>
            </a:extLst>
          </p:cNvPr>
          <p:cNvSpPr>
            <a:spLocks noGrp="1"/>
          </p:cNvSpPr>
          <p:nvPr>
            <p:ph type="ctrTitle"/>
          </p:nvPr>
        </p:nvSpPr>
        <p:spPr/>
        <p:txBody>
          <a:bodyPr/>
          <a:lstStyle/>
          <a:p>
            <a:r>
              <a:rPr lang="en-US" dirty="0"/>
              <a:t>Underground Science Round Table</a:t>
            </a:r>
          </a:p>
        </p:txBody>
      </p:sp>
      <p:sp>
        <p:nvSpPr>
          <p:cNvPr id="4" name="Text Placeholder 3">
            <a:extLst>
              <a:ext uri="{FF2B5EF4-FFF2-40B4-BE49-F238E27FC236}">
                <a16:creationId xmlns:a16="http://schemas.microsoft.com/office/drawing/2014/main" id="{3C886310-1A8B-41C6-8ABF-4E949224625A}"/>
              </a:ext>
            </a:extLst>
          </p:cNvPr>
          <p:cNvSpPr>
            <a:spLocks noGrp="1"/>
          </p:cNvSpPr>
          <p:nvPr>
            <p:ph type="body" sz="quarter" idx="10"/>
          </p:nvPr>
        </p:nvSpPr>
        <p:spPr/>
        <p:txBody>
          <a:bodyPr/>
          <a:lstStyle/>
          <a:p>
            <a:pPr marL="0" indent="0" algn="l" defTabSz="1097280" rtl="0" eaLnBrk="1" latinLnBrk="0" hangingPunct="1">
              <a:lnSpc>
                <a:spcPct val="90000"/>
              </a:lnSpc>
              <a:spcBef>
                <a:spcPts val="1200"/>
              </a:spcBef>
              <a:buFont typeface="Arial" panose="020B0604020202020204" pitchFamily="34" charset="0"/>
              <a:buNone/>
            </a:pPr>
            <a:r>
              <a:rPr lang="en-US" dirty="0"/>
              <a:t>Dr. Hunter Knox	</a:t>
            </a:r>
          </a:p>
        </p:txBody>
      </p:sp>
      <p:sp>
        <p:nvSpPr>
          <p:cNvPr id="5" name="Text Placeholder 4">
            <a:extLst>
              <a:ext uri="{FF2B5EF4-FFF2-40B4-BE49-F238E27FC236}">
                <a16:creationId xmlns:a16="http://schemas.microsoft.com/office/drawing/2014/main" id="{2599C3C0-764A-4145-9480-D79B28BB6551}"/>
              </a:ext>
            </a:extLst>
          </p:cNvPr>
          <p:cNvSpPr>
            <a:spLocks noGrp="1"/>
          </p:cNvSpPr>
          <p:nvPr>
            <p:ph type="body" sz="quarter" idx="11"/>
          </p:nvPr>
        </p:nvSpPr>
        <p:spPr/>
        <p:txBody>
          <a:bodyPr/>
          <a:lstStyle/>
          <a:p>
            <a:pPr marL="0" indent="0" algn="l" defTabSz="1097280" rtl="0" eaLnBrk="1" latinLnBrk="0" hangingPunct="1">
              <a:lnSpc>
                <a:spcPct val="90000"/>
              </a:lnSpc>
              <a:spcBef>
                <a:spcPts val="1200"/>
              </a:spcBef>
              <a:buFont typeface="Arial" panose="020B0604020202020204" pitchFamily="34" charset="0"/>
              <a:buNone/>
            </a:pPr>
            <a:r>
              <a:rPr lang="en-US" dirty="0"/>
              <a:t>Geophysicist</a:t>
            </a:r>
          </a:p>
        </p:txBody>
      </p:sp>
      <p:sp>
        <p:nvSpPr>
          <p:cNvPr id="6" name="Date Placeholder 5">
            <a:extLst>
              <a:ext uri="{FF2B5EF4-FFF2-40B4-BE49-F238E27FC236}">
                <a16:creationId xmlns:a16="http://schemas.microsoft.com/office/drawing/2014/main" id="{B8696A4F-5314-46CD-B205-CC2D44570D66}"/>
              </a:ext>
            </a:extLst>
          </p:cNvPr>
          <p:cNvSpPr>
            <a:spLocks noGrp="1"/>
          </p:cNvSpPr>
          <p:nvPr>
            <p:ph type="dt" sz="half" idx="2"/>
          </p:nvPr>
        </p:nvSpPr>
        <p:spPr/>
        <p:txBody>
          <a:bodyPr/>
          <a:lstStyle/>
          <a:p>
            <a:fld id="{4E130ED9-0C27-4EF1-9F86-D29E4EA507BE}" type="datetime4">
              <a:rPr lang="en-US" smtClean="0"/>
              <a:t>September 14, 2021</a:t>
            </a:fld>
            <a:endParaRPr lang="en-US" dirty="0"/>
          </a:p>
        </p:txBody>
      </p:sp>
    </p:spTree>
    <p:extLst>
      <p:ext uri="{BB962C8B-B14F-4D97-AF65-F5344CB8AC3E}">
        <p14:creationId xmlns:p14="http://schemas.microsoft.com/office/powerpoint/2010/main" val="1152154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433BB6-ACB2-4953-9ADC-C0F78F3BD058}"/>
              </a:ext>
            </a:extLst>
          </p:cNvPr>
          <p:cNvSpPr>
            <a:spLocks noGrp="1"/>
          </p:cNvSpPr>
          <p:nvPr>
            <p:ph type="sldNum" sz="quarter" idx="12"/>
          </p:nvPr>
        </p:nvSpPr>
        <p:spPr/>
        <p:txBody>
          <a:bodyPr/>
          <a:lstStyle/>
          <a:p>
            <a:fld id="{FE7A4BB3-E848-5A44-82DF-322201952CD8}" type="slidenum">
              <a:rPr lang="en-US" smtClean="0"/>
              <a:pPr/>
              <a:t>10</a:t>
            </a:fld>
            <a:endParaRPr lang="en-US" dirty="0"/>
          </a:p>
        </p:txBody>
      </p:sp>
    </p:spTree>
    <p:extLst>
      <p:ext uri="{BB962C8B-B14F-4D97-AF65-F5344CB8AC3E}">
        <p14:creationId xmlns:p14="http://schemas.microsoft.com/office/powerpoint/2010/main" val="75739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61E7DF-2D5A-4EF0-9E9E-047227DE4DB5}"/>
              </a:ext>
            </a:extLst>
          </p:cNvPr>
          <p:cNvSpPr>
            <a:spLocks noGrp="1"/>
          </p:cNvSpPr>
          <p:nvPr>
            <p:ph type="sldNum" sz="quarter" idx="12"/>
          </p:nvPr>
        </p:nvSpPr>
        <p:spPr/>
        <p:txBody>
          <a:bodyPr/>
          <a:lstStyle/>
          <a:p>
            <a:fld id="{FE7A4BB3-E848-5A44-82DF-322201952CD8}" type="slidenum">
              <a:rPr lang="en-US" smtClean="0"/>
              <a:pPr/>
              <a:t>2</a:t>
            </a:fld>
            <a:endParaRPr lang="en-US" dirty="0"/>
          </a:p>
        </p:txBody>
      </p:sp>
      <p:sp>
        <p:nvSpPr>
          <p:cNvPr id="3" name="Title 2">
            <a:extLst>
              <a:ext uri="{FF2B5EF4-FFF2-40B4-BE49-F238E27FC236}">
                <a16:creationId xmlns:a16="http://schemas.microsoft.com/office/drawing/2014/main" id="{6D50AF6E-CF6A-429E-A4B2-32D2D767B73B}"/>
              </a:ext>
            </a:extLst>
          </p:cNvPr>
          <p:cNvSpPr>
            <a:spLocks noGrp="1"/>
          </p:cNvSpPr>
          <p:nvPr>
            <p:ph type="title"/>
          </p:nvPr>
        </p:nvSpPr>
        <p:spPr/>
        <p:txBody>
          <a:bodyPr/>
          <a:lstStyle/>
          <a:p>
            <a:r>
              <a:rPr lang="en-US" dirty="0"/>
              <a:t>A bit about my past and how it led me underground …</a:t>
            </a:r>
          </a:p>
        </p:txBody>
      </p:sp>
      <p:sp>
        <p:nvSpPr>
          <p:cNvPr id="4" name="Content Placeholder 3">
            <a:extLst>
              <a:ext uri="{FF2B5EF4-FFF2-40B4-BE49-F238E27FC236}">
                <a16:creationId xmlns:a16="http://schemas.microsoft.com/office/drawing/2014/main" id="{2DEBCC4A-09A3-46FA-94B8-812D5A6C188D}"/>
              </a:ext>
            </a:extLst>
          </p:cNvPr>
          <p:cNvSpPr>
            <a:spLocks noGrp="1"/>
          </p:cNvSpPr>
          <p:nvPr>
            <p:ph sz="quarter" idx="20"/>
          </p:nvPr>
        </p:nvSpPr>
        <p:spPr/>
        <p:txBody>
          <a:bodyPr/>
          <a:lstStyle/>
          <a:p>
            <a:pPr marL="0" indent="0">
              <a:buNone/>
            </a:pPr>
            <a:endParaRPr lang="en-US" dirty="0"/>
          </a:p>
        </p:txBody>
      </p:sp>
      <p:pic>
        <p:nvPicPr>
          <p:cNvPr id="5" name="Picture 4" descr="CSM_Field_Camp1.jpg">
            <a:extLst>
              <a:ext uri="{FF2B5EF4-FFF2-40B4-BE49-F238E27FC236}">
                <a16:creationId xmlns:a16="http://schemas.microsoft.com/office/drawing/2014/main" id="{2129A8F4-87CA-B642-AD74-88A8BCA832B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7771" y="2042637"/>
            <a:ext cx="4237979" cy="3178484"/>
          </a:xfrm>
          <a:prstGeom prst="rect">
            <a:avLst/>
          </a:prstGeom>
        </p:spPr>
      </p:pic>
      <p:pic>
        <p:nvPicPr>
          <p:cNvPr id="6" name="Picture 5" descr="Hunter_Antarctica_1.JPG">
            <a:extLst>
              <a:ext uri="{FF2B5EF4-FFF2-40B4-BE49-F238E27FC236}">
                <a16:creationId xmlns:a16="http://schemas.microsoft.com/office/drawing/2014/main" id="{02178124-234D-4C4D-BCE4-DEC060A6CF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67306" y="5063655"/>
            <a:ext cx="4293613" cy="3220210"/>
          </a:xfrm>
          <a:prstGeom prst="rect">
            <a:avLst/>
          </a:prstGeom>
          <a:noFill/>
          <a:ln>
            <a:noFill/>
          </a:ln>
        </p:spPr>
      </p:pic>
      <p:pic>
        <p:nvPicPr>
          <p:cNvPr id="8" name="Picture 7">
            <a:extLst>
              <a:ext uri="{FF2B5EF4-FFF2-40B4-BE49-F238E27FC236}">
                <a16:creationId xmlns:a16="http://schemas.microsoft.com/office/drawing/2014/main" id="{13BB58D6-0798-034B-8944-2B0874CA8DE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30066" y="2366193"/>
            <a:ext cx="2228852" cy="2425819"/>
          </a:xfrm>
          <a:prstGeom prst="rect">
            <a:avLst/>
          </a:prstGeom>
        </p:spPr>
      </p:pic>
      <p:pic>
        <p:nvPicPr>
          <p:cNvPr id="9" name="Picture 2" descr="NMT Unveils New Logo: New Mexico Tech">
            <a:extLst>
              <a:ext uri="{FF2B5EF4-FFF2-40B4-BE49-F238E27FC236}">
                <a16:creationId xmlns:a16="http://schemas.microsoft.com/office/drawing/2014/main" id="{4D05764F-5AA8-0742-B74C-45B4551A1C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86" y="6101585"/>
            <a:ext cx="2520576" cy="1625371"/>
          </a:xfrm>
          <a:prstGeom prst="rect">
            <a:avLst/>
          </a:prstGeom>
          <a:noFill/>
          <a:extLst>
            <a:ext uri="{909E8E84-426E-40DD-AFC4-6F175D3DCCD1}">
              <a14:hiddenFill xmlns:a14="http://schemas.microsoft.com/office/drawing/2010/main">
                <a:solidFill>
                  <a:srgbClr val="FFFFFF"/>
                </a:solidFill>
              </a14:hiddenFill>
            </a:ext>
          </a:extLst>
        </p:spPr>
      </p:pic>
      <p:pic>
        <p:nvPicPr>
          <p:cNvPr id="10" name="Content Placeholder 6" descr="A person standing next to a fence&#10;&#10;Description automatically generated">
            <a:extLst>
              <a:ext uri="{FF2B5EF4-FFF2-40B4-BE49-F238E27FC236}">
                <a16:creationId xmlns:a16="http://schemas.microsoft.com/office/drawing/2014/main" id="{DFBD8753-B9CC-AB43-BD6A-91DA8C60DBE4}"/>
              </a:ext>
            </a:extLst>
          </p:cNvPr>
          <p:cNvPicPr>
            <a:picLocks noChangeAspect="1"/>
          </p:cNvPicPr>
          <p:nvPr/>
        </p:nvPicPr>
        <p:blipFill rotWithShape="1">
          <a:blip r:embed="rId6">
            <a:alphaModFix/>
          </a:blip>
          <a:srcRect l="961" r="-961" b="15576"/>
          <a:stretch/>
        </p:blipFill>
        <p:spPr>
          <a:xfrm>
            <a:off x="7373141" y="3036367"/>
            <a:ext cx="3052199" cy="3817433"/>
          </a:xfrm>
          <a:custGeom>
            <a:avLst/>
            <a:gdLst>
              <a:gd name="connsiteX0" fmla="*/ 2879389 w 4351232"/>
              <a:gd name="connsiteY0" fmla="*/ 0 h 5287648"/>
              <a:gd name="connsiteX1" fmla="*/ 4251877 w 4351232"/>
              <a:gd name="connsiteY1" fmla="*/ 347527 h 5287648"/>
              <a:gd name="connsiteX2" fmla="*/ 4351232 w 4351232"/>
              <a:gd name="connsiteY2" fmla="*/ 407886 h 5287648"/>
              <a:gd name="connsiteX3" fmla="*/ 4351232 w 4351232"/>
              <a:gd name="connsiteY3" fmla="*/ 5287648 h 5287648"/>
              <a:gd name="connsiteX4" fmla="*/ 1303444 w 4351232"/>
              <a:gd name="connsiteY4" fmla="*/ 5287648 h 5287648"/>
              <a:gd name="connsiteX5" fmla="*/ 1269495 w 4351232"/>
              <a:gd name="connsiteY5" fmla="*/ 5267024 h 5287648"/>
              <a:gd name="connsiteX6" fmla="*/ 0 w 4351232"/>
              <a:gd name="connsiteY6" fmla="*/ 2879389 h 5287648"/>
              <a:gd name="connsiteX7" fmla="*/ 2879389 w 4351232"/>
              <a:gd name="connsiteY7" fmla="*/ 0 h 528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1232" h="5287648">
                <a:moveTo>
                  <a:pt x="2879389" y="0"/>
                </a:moveTo>
                <a:cubicBezTo>
                  <a:pt x="3376340" y="0"/>
                  <a:pt x="3843887" y="125893"/>
                  <a:pt x="4251877" y="347527"/>
                </a:cubicBezTo>
                <a:lnTo>
                  <a:pt x="4351232" y="407886"/>
                </a:lnTo>
                <a:lnTo>
                  <a:pt x="4351232" y="5287648"/>
                </a:lnTo>
                <a:lnTo>
                  <a:pt x="1303444" y="5287648"/>
                </a:lnTo>
                <a:lnTo>
                  <a:pt x="1269495" y="5267024"/>
                </a:lnTo>
                <a:cubicBezTo>
                  <a:pt x="503573" y="4749577"/>
                  <a:pt x="0" y="3873291"/>
                  <a:pt x="0" y="2879389"/>
                </a:cubicBezTo>
                <a:cubicBezTo>
                  <a:pt x="0" y="1289146"/>
                  <a:pt x="1289146" y="0"/>
                  <a:pt x="2879389" y="0"/>
                </a:cubicBezTo>
                <a:close/>
              </a:path>
            </a:pathLst>
          </a:custGeom>
          <a:effectLst>
            <a:softEdge rad="0"/>
          </a:effectLst>
        </p:spPr>
      </p:pic>
      <p:pic>
        <p:nvPicPr>
          <p:cNvPr id="11" name="Picture 10" descr="IMG_1331.JPG">
            <a:extLst>
              <a:ext uri="{FF2B5EF4-FFF2-40B4-BE49-F238E27FC236}">
                <a16:creationId xmlns:a16="http://schemas.microsoft.com/office/drawing/2014/main" id="{34216A8D-BF61-5F4D-B6BC-16F174A9379E}"/>
              </a:ext>
            </a:extLst>
          </p:cNvPr>
          <p:cNvPicPr>
            <a:picLocks noChangeAspect="1"/>
          </p:cNvPicPr>
          <p:nvPr/>
        </p:nvPicPr>
        <p:blipFill rotWithShape="1">
          <a:blip r:embed="rId7" cstate="screen">
            <a:alphaModFix/>
            <a:extLst>
              <a:ext uri="{28A0092B-C50C-407E-A947-70E740481C1C}">
                <a14:useLocalDpi xmlns:a14="http://schemas.microsoft.com/office/drawing/2010/main"/>
              </a:ext>
            </a:extLst>
          </a:blip>
          <a:srcRect l="20989" r="-3" b="-3"/>
          <a:stretch/>
        </p:blipFill>
        <p:spPr>
          <a:xfrm>
            <a:off x="10627038" y="2381120"/>
            <a:ext cx="4128703" cy="3540246"/>
          </a:xfrm>
          <a:custGeom>
            <a:avLst/>
            <a:gdLst>
              <a:gd name="connsiteX0" fmla="*/ 1539166 w 3440586"/>
              <a:gd name="connsiteY0" fmla="*/ 0 h 2950205"/>
              <a:gd name="connsiteX1" fmla="*/ 3440586 w 3440586"/>
              <a:gd name="connsiteY1" fmla="*/ 1901419 h 2950205"/>
              <a:gd name="connsiteX2" fmla="*/ 3211095 w 3440586"/>
              <a:gd name="connsiteY2" fmla="*/ 2807749 h 2950205"/>
              <a:gd name="connsiteX3" fmla="*/ 3124550 w 3440586"/>
              <a:gd name="connsiteY3" fmla="*/ 2950205 h 2950205"/>
              <a:gd name="connsiteX4" fmla="*/ 0 w 3440586"/>
              <a:gd name="connsiteY4" fmla="*/ 2950205 h 2950205"/>
              <a:gd name="connsiteX5" fmla="*/ 0 w 3440586"/>
              <a:gd name="connsiteY5" fmla="*/ 788141 h 2950205"/>
              <a:gd name="connsiteX6" fmla="*/ 71938 w 3440586"/>
              <a:gd name="connsiteY6" fmla="*/ 691940 h 2950205"/>
              <a:gd name="connsiteX7" fmla="*/ 1539166 w 3440586"/>
              <a:gd name="connsiteY7" fmla="*/ 0 h 295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586" h="2950205">
                <a:moveTo>
                  <a:pt x="1539166" y="0"/>
                </a:moveTo>
                <a:cubicBezTo>
                  <a:pt x="2589292" y="0"/>
                  <a:pt x="3440586" y="851294"/>
                  <a:pt x="3440586" y="1901419"/>
                </a:cubicBezTo>
                <a:cubicBezTo>
                  <a:pt x="3440586" y="2229583"/>
                  <a:pt x="3357452" y="2538330"/>
                  <a:pt x="3211095" y="2807749"/>
                </a:cubicBezTo>
                <a:lnTo>
                  <a:pt x="3124550" y="2950205"/>
                </a:lnTo>
                <a:lnTo>
                  <a:pt x="0" y="2950205"/>
                </a:lnTo>
                <a:lnTo>
                  <a:pt x="0" y="788141"/>
                </a:lnTo>
                <a:lnTo>
                  <a:pt x="71938" y="691940"/>
                </a:lnTo>
                <a:cubicBezTo>
                  <a:pt x="420687" y="269355"/>
                  <a:pt x="948471" y="0"/>
                  <a:pt x="1539166" y="0"/>
                </a:cubicBezTo>
                <a:close/>
              </a:path>
            </a:pathLst>
          </a:custGeom>
          <a:effectLst>
            <a:softEdge rad="0"/>
          </a:effectLst>
        </p:spPr>
      </p:pic>
      <p:pic>
        <p:nvPicPr>
          <p:cNvPr id="12" name="Picture 11" descr="SNL_Stacked_Black_Blue.png">
            <a:extLst>
              <a:ext uri="{FF2B5EF4-FFF2-40B4-BE49-F238E27FC236}">
                <a16:creationId xmlns:a16="http://schemas.microsoft.com/office/drawing/2014/main" id="{F6464559-A72B-2A4A-8472-45CB9D31BA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20457" y="1719082"/>
            <a:ext cx="1680044" cy="647111"/>
          </a:xfrm>
          <a:prstGeom prst="rect">
            <a:avLst/>
          </a:prstGeom>
          <a:solidFill>
            <a:schemeClr val="bg1"/>
          </a:solidFill>
        </p:spPr>
      </p:pic>
      <p:pic>
        <p:nvPicPr>
          <p:cNvPr id="13" name="Picture 12">
            <a:extLst>
              <a:ext uri="{FF2B5EF4-FFF2-40B4-BE49-F238E27FC236}">
                <a16:creationId xmlns:a16="http://schemas.microsoft.com/office/drawing/2014/main" id="{8915EA92-531E-EF40-A375-84EA38B5EAA0}"/>
              </a:ext>
            </a:extLst>
          </p:cNvPr>
          <p:cNvPicPr>
            <a:picLocks noChangeAspect="1"/>
          </p:cNvPicPr>
          <p:nvPr/>
        </p:nvPicPr>
        <p:blipFill>
          <a:blip r:embed="rId9"/>
          <a:stretch>
            <a:fillRect/>
          </a:stretch>
        </p:blipFill>
        <p:spPr>
          <a:xfrm rot="10800000">
            <a:off x="9804481" y="5316208"/>
            <a:ext cx="3909018" cy="2931773"/>
          </a:xfrm>
          <a:prstGeom prst="rect">
            <a:avLst/>
          </a:prstGeom>
        </p:spPr>
      </p:pic>
      <p:pic>
        <p:nvPicPr>
          <p:cNvPr id="14" name="Picture 13">
            <a:extLst>
              <a:ext uri="{FF2B5EF4-FFF2-40B4-BE49-F238E27FC236}">
                <a16:creationId xmlns:a16="http://schemas.microsoft.com/office/drawing/2014/main" id="{7BAAC122-0BF9-9D4A-A6A0-40A91FF5EBF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252655" y="6890370"/>
            <a:ext cx="1428004" cy="1393495"/>
          </a:xfrm>
          <a:prstGeom prst="rect">
            <a:avLst/>
          </a:prstGeom>
        </p:spPr>
      </p:pic>
      <p:pic>
        <p:nvPicPr>
          <p:cNvPr id="15" name="Picture 14" descr="A close up of a logo&#13;&#10;&#13;&#10;Description automatically generated">
            <a:extLst>
              <a:ext uri="{FF2B5EF4-FFF2-40B4-BE49-F238E27FC236}">
                <a16:creationId xmlns:a16="http://schemas.microsoft.com/office/drawing/2014/main" id="{76C77066-9C57-0D46-B1F8-4BA3294B74FC}"/>
              </a:ext>
            </a:extLst>
          </p:cNvPr>
          <p:cNvPicPr>
            <a:picLocks noChangeAspect="1"/>
          </p:cNvPicPr>
          <p:nvPr/>
        </p:nvPicPr>
        <p:blipFill>
          <a:blip r:embed="rId11"/>
          <a:stretch>
            <a:fillRect/>
          </a:stretch>
        </p:blipFill>
        <p:spPr>
          <a:xfrm>
            <a:off x="7367737" y="1911000"/>
            <a:ext cx="2916706" cy="819220"/>
          </a:xfrm>
          <a:prstGeom prst="rect">
            <a:avLst/>
          </a:prstGeom>
        </p:spPr>
      </p:pic>
    </p:spTree>
    <p:extLst>
      <p:ext uri="{BB962C8B-B14F-4D97-AF65-F5344CB8AC3E}">
        <p14:creationId xmlns:p14="http://schemas.microsoft.com/office/powerpoint/2010/main" val="3300410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54" name="Picture 25">
            <a:extLst>
              <a:ext uri="{FF2B5EF4-FFF2-40B4-BE49-F238E27FC236}">
                <a16:creationId xmlns:a16="http://schemas.microsoft.com/office/drawing/2014/main" id="{2CF7E7F5-0841-BB4D-B6A8-3AE22F2C93B1}"/>
              </a:ext>
            </a:extLst>
          </p:cNvPr>
          <p:cNvPicPr>
            <a:picLocks noChangeAspect="1" noChangeArrowheads="1"/>
          </p:cNvPicPr>
          <p:nvPr/>
        </p:nvPicPr>
        <p:blipFill>
          <a:blip r:embed="rId3" cstate="screen"/>
          <a:srcRect/>
          <a:stretch>
            <a:fillRect/>
          </a:stretch>
        </p:blipFill>
        <p:spPr bwMode="auto">
          <a:xfrm>
            <a:off x="5611622" y="880306"/>
            <a:ext cx="1920814" cy="26062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4362" name="Picture 13">
            <a:extLst>
              <a:ext uri="{FF2B5EF4-FFF2-40B4-BE49-F238E27FC236}">
                <a16:creationId xmlns:a16="http://schemas.microsoft.com/office/drawing/2014/main" id="{3300419A-6ED4-2147-8A76-DF819AA6E79A}"/>
              </a:ext>
            </a:extLst>
          </p:cNvPr>
          <p:cNvPicPr>
            <a:picLocks noChangeAspect="1" noChangeArrowheads="1"/>
          </p:cNvPicPr>
          <p:nvPr/>
        </p:nvPicPr>
        <p:blipFill>
          <a:blip r:embed="rId4" cstate="screen"/>
          <a:srcRect/>
          <a:stretch>
            <a:fillRect/>
          </a:stretch>
        </p:blipFill>
        <p:spPr bwMode="auto">
          <a:xfrm>
            <a:off x="6357963" y="4718907"/>
            <a:ext cx="1999198" cy="26062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4360" name="Picture 16">
            <a:extLst>
              <a:ext uri="{FF2B5EF4-FFF2-40B4-BE49-F238E27FC236}">
                <a16:creationId xmlns:a16="http://schemas.microsoft.com/office/drawing/2014/main" id="{924D550C-E3DE-BA48-9E4F-8608C4557781}"/>
              </a:ext>
            </a:extLst>
          </p:cNvPr>
          <p:cNvPicPr>
            <a:picLocks noChangeAspect="1" noChangeArrowheads="1"/>
          </p:cNvPicPr>
          <p:nvPr/>
        </p:nvPicPr>
        <p:blipFill>
          <a:blip r:embed="rId5" cstate="screen"/>
          <a:srcRect/>
          <a:stretch>
            <a:fillRect/>
          </a:stretch>
        </p:blipFill>
        <p:spPr bwMode="auto">
          <a:xfrm>
            <a:off x="7447203" y="5284126"/>
            <a:ext cx="2036699" cy="26062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4352" name="Picture 28">
            <a:extLst>
              <a:ext uri="{FF2B5EF4-FFF2-40B4-BE49-F238E27FC236}">
                <a16:creationId xmlns:a16="http://schemas.microsoft.com/office/drawing/2014/main" id="{26278859-FB5D-074B-9F27-EF2904A7E579}"/>
              </a:ext>
            </a:extLst>
          </p:cNvPr>
          <p:cNvPicPr>
            <a:picLocks noChangeAspect="1" noChangeArrowheads="1"/>
          </p:cNvPicPr>
          <p:nvPr/>
        </p:nvPicPr>
        <p:blipFill>
          <a:blip r:embed="rId6" cstate="screen"/>
          <a:srcRect/>
          <a:stretch>
            <a:fillRect/>
          </a:stretch>
        </p:blipFill>
        <p:spPr bwMode="auto">
          <a:xfrm>
            <a:off x="7811435" y="511825"/>
            <a:ext cx="2017150" cy="26062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Picture 12">
            <a:extLst>
              <a:ext uri="{FF2B5EF4-FFF2-40B4-BE49-F238E27FC236}">
                <a16:creationId xmlns:a16="http://schemas.microsoft.com/office/drawing/2014/main" id="{6BC71119-817B-614A-B472-96720C272F15}"/>
              </a:ext>
            </a:extLst>
          </p:cNvPr>
          <p:cNvPicPr>
            <a:picLocks noChangeAspect="1"/>
          </p:cNvPicPr>
          <p:nvPr/>
        </p:nvPicPr>
        <p:blipFill rotWithShape="1">
          <a:blip r:embed="rId7" cstate="screen"/>
          <a:srcRect/>
          <a:stretch/>
        </p:blipFill>
        <p:spPr>
          <a:xfrm>
            <a:off x="9763118" y="5172146"/>
            <a:ext cx="2143553" cy="28100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5366" name="Content Placeholder 2">
            <a:extLst>
              <a:ext uri="{FF2B5EF4-FFF2-40B4-BE49-F238E27FC236}">
                <a16:creationId xmlns:a16="http://schemas.microsoft.com/office/drawing/2014/main" id="{5E360F8F-5A50-4B4A-A84A-E687C32EB703}"/>
              </a:ext>
            </a:extLst>
          </p:cNvPr>
          <p:cNvSpPr>
            <a:spLocks noGrp="1" noChangeArrowheads="1"/>
          </p:cNvSpPr>
          <p:nvPr>
            <p:ph sz="quarter" idx="21"/>
          </p:nvPr>
        </p:nvSpPr>
        <p:spPr bwMode="auto">
          <a:xfrm>
            <a:off x="1393825" y="3327400"/>
            <a:ext cx="4060825" cy="3429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nSpc>
                <a:spcPct val="110000"/>
              </a:lnSpc>
              <a:spcBef>
                <a:spcPct val="0"/>
              </a:spcBef>
              <a:spcAft>
                <a:spcPts val="600"/>
              </a:spcAft>
              <a:buFont typeface="Arial" panose="020B0604020202020204" pitchFamily="34" charset="0"/>
              <a:buNone/>
            </a:pPr>
            <a:r>
              <a:rPr lang="en-US" altLang="en-US" sz="2400"/>
              <a:t>Every DOE “think-tank” report produced over the last 20 years has strongly emphasized the enormous need for improved methods to </a:t>
            </a:r>
            <a:r>
              <a:rPr lang="en-US" altLang="en-US" sz="2400" b="1" i="1"/>
              <a:t>image, interrogate, better understand and predict subsurface processes</a:t>
            </a:r>
          </a:p>
        </p:txBody>
      </p:sp>
      <p:sp>
        <p:nvSpPr>
          <p:cNvPr id="2" name="Title 1">
            <a:extLst>
              <a:ext uri="{FF2B5EF4-FFF2-40B4-BE49-F238E27FC236}">
                <a16:creationId xmlns:a16="http://schemas.microsoft.com/office/drawing/2014/main" id="{DF1DEB42-9DA8-774E-90BC-32014CD0F20A}"/>
              </a:ext>
            </a:extLst>
          </p:cNvPr>
          <p:cNvSpPr>
            <a:spLocks noGrp="1"/>
          </p:cNvSpPr>
          <p:nvPr>
            <p:ph type="title"/>
          </p:nvPr>
        </p:nvSpPr>
        <p:spPr>
          <a:xfrm>
            <a:off x="1462088" y="1473200"/>
            <a:ext cx="4572000" cy="1590675"/>
          </a:xfrm>
        </p:spPr>
        <p:txBody>
          <a:bodyPr/>
          <a:lstStyle/>
          <a:p>
            <a:pPr>
              <a:defRPr/>
            </a:pPr>
            <a:r>
              <a:t>National Need</a:t>
            </a:r>
          </a:p>
        </p:txBody>
      </p:sp>
      <p:sp>
        <p:nvSpPr>
          <p:cNvPr id="15368" name="Slide Number Placeholder 5">
            <a:extLst>
              <a:ext uri="{FF2B5EF4-FFF2-40B4-BE49-F238E27FC236}">
                <a16:creationId xmlns:a16="http://schemas.microsoft.com/office/drawing/2014/main" id="{C11423CF-3807-EA42-99DC-62CF5FA3CF79}"/>
              </a:ext>
            </a:extLst>
          </p:cNvPr>
          <p:cNvSpPr>
            <a:spLocks noGrp="1" noChangeArrowheads="1"/>
          </p:cNvSpPr>
          <p:nvPr>
            <p:ph type="sldNum" sz="quarter" idx="22"/>
          </p:nvPr>
        </p:nvSpPr>
        <p:spPr bwMode="auto">
          <a:xfrm>
            <a:off x="13993813" y="7772400"/>
            <a:ext cx="454025"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defPPr>
              <a:defRPr lang="en-US"/>
            </a:defPPr>
            <a:lvl1pPr algn="r" defTabSz="1096963" rtl="0" eaLnBrk="1" fontAlgn="base" hangingPunct="1">
              <a:spcBef>
                <a:spcPct val="0"/>
              </a:spcBef>
              <a:spcAft>
                <a:spcPct val="0"/>
              </a:spcAft>
              <a:defRPr sz="1200" kern="1200">
                <a:solidFill>
                  <a:srgbClr val="B3B3B3"/>
                </a:solidFill>
                <a:latin typeface="Arial" panose="020B0604020202020204" pitchFamily="34" charset="0"/>
                <a:ea typeface="+mn-ea"/>
                <a:cs typeface="Arial" panose="020B0604020202020204" pitchFamily="34" charset="0"/>
              </a:defRPr>
            </a:lvl1pPr>
            <a:lvl2pPr marL="547688" indent="-90488" algn="l" defTabSz="1096963" rtl="0" eaLnBrk="0" fontAlgn="base" hangingPunct="0">
              <a:spcBef>
                <a:spcPct val="0"/>
              </a:spcBef>
              <a:spcAft>
                <a:spcPct val="0"/>
              </a:spcAft>
              <a:defRPr sz="2100" kern="1200">
                <a:solidFill>
                  <a:schemeClr val="tx1"/>
                </a:solidFill>
                <a:latin typeface="Arial" panose="020B0604020202020204" pitchFamily="34" charset="0"/>
                <a:ea typeface="+mn-ea"/>
                <a:cs typeface="+mn-cs"/>
              </a:defRPr>
            </a:lvl2pPr>
            <a:lvl3pPr marL="1096963" indent="-182563" algn="l" defTabSz="1096963" rtl="0" eaLnBrk="0" fontAlgn="base" hangingPunct="0">
              <a:spcBef>
                <a:spcPct val="0"/>
              </a:spcBef>
              <a:spcAft>
                <a:spcPct val="0"/>
              </a:spcAft>
              <a:defRPr sz="2100" kern="1200">
                <a:solidFill>
                  <a:schemeClr val="tx1"/>
                </a:solidFill>
                <a:latin typeface="Arial" panose="020B0604020202020204" pitchFamily="34" charset="0"/>
                <a:ea typeface="+mn-ea"/>
                <a:cs typeface="+mn-cs"/>
              </a:defRPr>
            </a:lvl3pPr>
            <a:lvl4pPr marL="1644650" indent="-273050" algn="l" defTabSz="1096963" rtl="0" eaLnBrk="0" fontAlgn="base" hangingPunct="0">
              <a:spcBef>
                <a:spcPct val="0"/>
              </a:spcBef>
              <a:spcAft>
                <a:spcPct val="0"/>
              </a:spcAft>
              <a:defRPr sz="2100" kern="1200">
                <a:solidFill>
                  <a:schemeClr val="tx1"/>
                </a:solidFill>
                <a:latin typeface="Arial" panose="020B0604020202020204" pitchFamily="34" charset="0"/>
                <a:ea typeface="+mn-ea"/>
                <a:cs typeface="+mn-cs"/>
              </a:defRPr>
            </a:lvl4pPr>
            <a:lvl5pPr marL="2193925" indent="-365125" algn="l" defTabSz="1096963" rtl="0" eaLnBrk="0" fontAlgn="base" hangingPunct="0">
              <a:spcBef>
                <a:spcPct val="0"/>
              </a:spcBef>
              <a:spcAft>
                <a:spcPct val="0"/>
              </a:spcAft>
              <a:defRPr sz="2100" kern="1200">
                <a:solidFill>
                  <a:schemeClr val="tx1"/>
                </a:solidFill>
                <a:latin typeface="Arial" panose="020B0604020202020204" pitchFamily="34" charset="0"/>
                <a:ea typeface="+mn-ea"/>
                <a:cs typeface="+mn-cs"/>
              </a:defRPr>
            </a:lvl5pPr>
            <a:lvl6pPr marL="2286000" algn="l" defTabSz="914400" rtl="0" eaLnBrk="1" latinLnBrk="0" hangingPunct="1">
              <a:defRPr sz="2100" kern="1200">
                <a:solidFill>
                  <a:schemeClr val="tx1"/>
                </a:solidFill>
                <a:latin typeface="Arial" panose="020B0604020202020204" pitchFamily="34" charset="0"/>
                <a:ea typeface="+mn-ea"/>
                <a:cs typeface="+mn-cs"/>
              </a:defRPr>
            </a:lvl6pPr>
            <a:lvl7pPr marL="2743200" algn="l" defTabSz="914400" rtl="0" eaLnBrk="1" latinLnBrk="0" hangingPunct="1">
              <a:defRPr sz="2100" kern="1200">
                <a:solidFill>
                  <a:schemeClr val="tx1"/>
                </a:solidFill>
                <a:latin typeface="Arial" panose="020B0604020202020204" pitchFamily="34" charset="0"/>
                <a:ea typeface="+mn-ea"/>
                <a:cs typeface="+mn-cs"/>
              </a:defRPr>
            </a:lvl7pPr>
            <a:lvl8pPr marL="3200400" algn="l" defTabSz="914400" rtl="0" eaLnBrk="1" latinLnBrk="0" hangingPunct="1">
              <a:defRPr sz="2100" kern="1200">
                <a:solidFill>
                  <a:schemeClr val="tx1"/>
                </a:solidFill>
                <a:latin typeface="Arial" panose="020B0604020202020204" pitchFamily="34" charset="0"/>
                <a:ea typeface="+mn-ea"/>
                <a:cs typeface="+mn-cs"/>
              </a:defRPr>
            </a:lvl8pPr>
            <a:lvl9pPr marL="3657600" algn="l" defTabSz="914400" rtl="0" eaLnBrk="1" latinLnBrk="0" hangingPunct="1">
              <a:defRPr sz="2100" kern="1200">
                <a:solidFill>
                  <a:schemeClr val="tx1"/>
                </a:solidFill>
                <a:latin typeface="Arial" panose="020B0604020202020204" pitchFamily="34" charset="0"/>
                <a:ea typeface="+mn-ea"/>
                <a:cs typeface="+mn-cs"/>
              </a:defRPr>
            </a:lvl9pPr>
          </a:lstStyle>
          <a:p>
            <a:pPr>
              <a:defRPr/>
            </a:pPr>
            <a:fld id="{F6F9FAB0-8446-0A42-8C40-D01649EE5C3C}" type="slidenum">
              <a:rPr lang="en-US" altLang="en-US" smtClean="0"/>
              <a:pPr>
                <a:defRPr/>
              </a:pPr>
              <a:t>3</a:t>
            </a:fld>
            <a:endParaRPr lang="en-US" altLang="en-US"/>
          </a:p>
        </p:txBody>
      </p:sp>
      <p:pic>
        <p:nvPicPr>
          <p:cNvPr id="7" name="Picture 6">
            <a:extLst>
              <a:ext uri="{FF2B5EF4-FFF2-40B4-BE49-F238E27FC236}">
                <a16:creationId xmlns:a16="http://schemas.microsoft.com/office/drawing/2014/main" id="{BB18DD4B-0F71-3F47-BFFD-312F3A30AD2C}"/>
              </a:ext>
            </a:extLst>
          </p:cNvPr>
          <p:cNvPicPr>
            <a:picLocks noChangeAspect="1"/>
          </p:cNvPicPr>
          <p:nvPr/>
        </p:nvPicPr>
        <p:blipFill rotWithShape="1">
          <a:blip r:embed="rId8" cstate="screen"/>
          <a:srcRect/>
          <a:stretch/>
        </p:blipFill>
        <p:spPr>
          <a:xfrm>
            <a:off x="11787509" y="3337846"/>
            <a:ext cx="2183481" cy="283340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Picture 9">
            <a:extLst>
              <a:ext uri="{FF2B5EF4-FFF2-40B4-BE49-F238E27FC236}">
                <a16:creationId xmlns:a16="http://schemas.microsoft.com/office/drawing/2014/main" id="{AE95BD62-3386-4E41-9A71-0FF42EECB1A6}"/>
              </a:ext>
            </a:extLst>
          </p:cNvPr>
          <p:cNvPicPr>
            <a:picLocks noChangeAspect="1"/>
          </p:cNvPicPr>
          <p:nvPr/>
        </p:nvPicPr>
        <p:blipFill rotWithShape="1">
          <a:blip r:embed="rId9" cstate="screen"/>
          <a:srcRect/>
          <a:stretch/>
        </p:blipFill>
        <p:spPr>
          <a:xfrm>
            <a:off x="9861243" y="932063"/>
            <a:ext cx="2183482" cy="28100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Picture 10">
            <a:extLst>
              <a:ext uri="{FF2B5EF4-FFF2-40B4-BE49-F238E27FC236}">
                <a16:creationId xmlns:a16="http://schemas.microsoft.com/office/drawing/2014/main" id="{544A609C-EA5D-F146-83E8-87E170904CE3}"/>
              </a:ext>
            </a:extLst>
          </p:cNvPr>
          <p:cNvPicPr>
            <a:picLocks noChangeAspect="1"/>
          </p:cNvPicPr>
          <p:nvPr/>
        </p:nvPicPr>
        <p:blipFill rotWithShape="1">
          <a:blip r:embed="rId10" cstate="screen"/>
          <a:srcRect/>
          <a:stretch/>
        </p:blipFill>
        <p:spPr>
          <a:xfrm>
            <a:off x="12166003" y="253115"/>
            <a:ext cx="2143553" cy="283340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 name="Picture 11">
            <a:extLst>
              <a:ext uri="{FF2B5EF4-FFF2-40B4-BE49-F238E27FC236}">
                <a16:creationId xmlns:a16="http://schemas.microsoft.com/office/drawing/2014/main" id="{613B72A1-9D4D-F243-A0AB-84FB37C2FE1C}"/>
              </a:ext>
            </a:extLst>
          </p:cNvPr>
          <p:cNvPicPr>
            <a:picLocks noChangeAspect="1"/>
          </p:cNvPicPr>
          <p:nvPr/>
        </p:nvPicPr>
        <p:blipFill rotWithShape="1">
          <a:blip r:embed="rId11" cstate="screen"/>
          <a:srcRect/>
          <a:stretch/>
        </p:blipFill>
        <p:spPr>
          <a:xfrm>
            <a:off x="9107297" y="2685504"/>
            <a:ext cx="2143553" cy="28100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4358" name="Picture 19">
            <a:extLst>
              <a:ext uri="{FF2B5EF4-FFF2-40B4-BE49-F238E27FC236}">
                <a16:creationId xmlns:a16="http://schemas.microsoft.com/office/drawing/2014/main" id="{05E83147-C6A3-7F4F-99E9-1D343897CBD3}"/>
              </a:ext>
            </a:extLst>
          </p:cNvPr>
          <p:cNvPicPr>
            <a:picLocks noChangeAspect="1" noChangeArrowheads="1"/>
          </p:cNvPicPr>
          <p:nvPr/>
        </p:nvPicPr>
        <p:blipFill>
          <a:blip r:embed="rId12" cstate="screen"/>
          <a:srcRect/>
          <a:stretch>
            <a:fillRect/>
          </a:stretch>
        </p:blipFill>
        <p:spPr bwMode="auto">
          <a:xfrm>
            <a:off x="6827265" y="2205716"/>
            <a:ext cx="1921337" cy="26062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4356" name="Picture 22">
            <a:extLst>
              <a:ext uri="{FF2B5EF4-FFF2-40B4-BE49-F238E27FC236}">
                <a16:creationId xmlns:a16="http://schemas.microsoft.com/office/drawing/2014/main" id="{6E397A45-B917-0242-9480-7DC21CF47308}"/>
              </a:ext>
            </a:extLst>
          </p:cNvPr>
          <p:cNvPicPr>
            <a:picLocks noChangeAspect="1" noChangeArrowheads="1"/>
          </p:cNvPicPr>
          <p:nvPr/>
        </p:nvPicPr>
        <p:blipFill>
          <a:blip r:embed="rId13" cstate="screen"/>
          <a:srcRect/>
          <a:stretch>
            <a:fillRect/>
          </a:stretch>
        </p:blipFill>
        <p:spPr bwMode="auto">
          <a:xfrm>
            <a:off x="12219544" y="5005841"/>
            <a:ext cx="2001281" cy="26062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CC9B36-221B-1347-BBC9-E9B331F68219}"/>
              </a:ext>
            </a:extLst>
          </p:cNvPr>
          <p:cNvSpPr>
            <a:spLocks noGrp="1"/>
          </p:cNvSpPr>
          <p:nvPr>
            <p:ph type="sldNum" sz="quarter" idx="12"/>
          </p:nvPr>
        </p:nvSpPr>
        <p:spPr/>
        <p:txBody>
          <a:bodyPr/>
          <a:lstStyle/>
          <a:p>
            <a:fld id="{FE7A4BB3-E848-5A44-82DF-322201952CD8}" type="slidenum">
              <a:rPr lang="en-US" smtClean="0"/>
              <a:pPr/>
              <a:t>4</a:t>
            </a:fld>
            <a:endParaRPr lang="en-US" dirty="0"/>
          </a:p>
        </p:txBody>
      </p:sp>
      <p:sp>
        <p:nvSpPr>
          <p:cNvPr id="3" name="Title 2">
            <a:extLst>
              <a:ext uri="{FF2B5EF4-FFF2-40B4-BE49-F238E27FC236}">
                <a16:creationId xmlns:a16="http://schemas.microsoft.com/office/drawing/2014/main" id="{A1BAE1DE-BA99-474C-A2DC-0E18CC4900B9}"/>
              </a:ext>
            </a:extLst>
          </p:cNvPr>
          <p:cNvSpPr>
            <a:spLocks noGrp="1"/>
          </p:cNvSpPr>
          <p:nvPr>
            <p:ph type="title"/>
          </p:nvPr>
        </p:nvSpPr>
        <p:spPr>
          <a:xfrm>
            <a:off x="2827390" y="270933"/>
            <a:ext cx="4591050" cy="2826228"/>
          </a:xfrm>
        </p:spPr>
        <p:txBody>
          <a:bodyPr/>
          <a:lstStyle/>
          <a:p>
            <a:pPr algn="ctr"/>
            <a:r>
              <a:rPr lang="en-US" dirty="0"/>
              <a:t>Current Research: Enhanced Geothermal Systems</a:t>
            </a:r>
          </a:p>
        </p:txBody>
      </p:sp>
      <p:pic>
        <p:nvPicPr>
          <p:cNvPr id="5" name="Content Placeholder 2">
            <a:extLst>
              <a:ext uri="{FF2B5EF4-FFF2-40B4-BE49-F238E27FC236}">
                <a16:creationId xmlns:a16="http://schemas.microsoft.com/office/drawing/2014/main" id="{E214EC66-F488-9B40-9BF9-3F9A9D222B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6014" r="-2"/>
          <a:stretch>
            <a:fillRect/>
          </a:stretch>
        </p:blipFill>
        <p:spPr bwMode="auto">
          <a:xfrm>
            <a:off x="1098550" y="4083050"/>
            <a:ext cx="4591050" cy="394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4">
            <a:extLst>
              <a:ext uri="{FF2B5EF4-FFF2-40B4-BE49-F238E27FC236}">
                <a16:creationId xmlns:a16="http://schemas.microsoft.com/office/drawing/2014/main" id="{F911474A-9241-EE4E-B6E5-AF1656CF4C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49928"/>
          <a:stretch>
            <a:fillRect/>
          </a:stretch>
        </p:blipFill>
        <p:spPr bwMode="auto">
          <a:xfrm>
            <a:off x="7788275" y="4749800"/>
            <a:ext cx="6659563"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a:extLst>
              <a:ext uri="{FF2B5EF4-FFF2-40B4-BE49-F238E27FC236}">
                <a16:creationId xmlns:a16="http://schemas.microsoft.com/office/drawing/2014/main" id="{6EBE368A-1EF4-1742-860A-F86A64E52F84}"/>
              </a:ext>
            </a:extLst>
          </p:cNvPr>
          <p:cNvCxnSpPr>
            <a:cxnSpLocks/>
          </p:cNvCxnSpPr>
          <p:nvPr/>
        </p:nvCxnSpPr>
        <p:spPr>
          <a:xfrm>
            <a:off x="8053388" y="7769225"/>
            <a:ext cx="5597525" cy="0"/>
          </a:xfrm>
          <a:prstGeom prst="straightConnector1">
            <a:avLst/>
          </a:prstGeom>
          <a:ln w="38100">
            <a:solidFill>
              <a:schemeClr val="accent2"/>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8" name="TextBox 10">
            <a:extLst>
              <a:ext uri="{FF2B5EF4-FFF2-40B4-BE49-F238E27FC236}">
                <a16:creationId xmlns:a16="http://schemas.microsoft.com/office/drawing/2014/main" id="{A504E3D4-3BA0-DA43-918E-70BB10A1C4AD}"/>
              </a:ext>
            </a:extLst>
          </p:cNvPr>
          <p:cNvSpPr txBox="1">
            <a:spLocks noChangeArrowheads="1"/>
          </p:cNvSpPr>
          <p:nvPr/>
        </p:nvSpPr>
        <p:spPr bwMode="auto">
          <a:xfrm>
            <a:off x="9726613" y="7518400"/>
            <a:ext cx="2613025" cy="41592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a:solidFill>
                  <a:schemeClr val="bg1"/>
                </a:solidFill>
              </a:rPr>
              <a:t>120 Days</a:t>
            </a:r>
          </a:p>
        </p:txBody>
      </p:sp>
      <p:pic>
        <p:nvPicPr>
          <p:cNvPr id="10" name="Picture 43" descr="A picture containing table, small, sitting, box&#10;&#10;Description automatically generated">
            <a:extLst>
              <a:ext uri="{FF2B5EF4-FFF2-40B4-BE49-F238E27FC236}">
                <a16:creationId xmlns:a16="http://schemas.microsoft.com/office/drawing/2014/main" id="{8711243D-7852-F84E-BC78-9CB4006480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770"/>
          <a:stretch>
            <a:fillRect/>
          </a:stretch>
        </p:blipFill>
        <p:spPr bwMode="auto">
          <a:xfrm>
            <a:off x="6196013" y="4237038"/>
            <a:ext cx="102235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OLLAB_Logo_A1 (1)2.jpg">
            <a:extLst>
              <a:ext uri="{FF2B5EF4-FFF2-40B4-BE49-F238E27FC236}">
                <a16:creationId xmlns:a16="http://schemas.microsoft.com/office/drawing/2014/main" id="{637F7273-03F0-134A-8EFA-C7E0F99FE16A}"/>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2856" y="5671984"/>
            <a:ext cx="881063"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Utah FORGE Logo">
            <a:extLst>
              <a:ext uri="{FF2B5EF4-FFF2-40B4-BE49-F238E27FC236}">
                <a16:creationId xmlns:a16="http://schemas.microsoft.com/office/drawing/2014/main" id="{6E5B2903-9820-F946-93AF-F72684C9F6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8663" y="7392988"/>
            <a:ext cx="1949450" cy="4159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 name="Picture 18" descr="A close up of a map&#10;&#10;Description automatically generated">
            <a:extLst>
              <a:ext uri="{FF2B5EF4-FFF2-40B4-BE49-F238E27FC236}">
                <a16:creationId xmlns:a16="http://schemas.microsoft.com/office/drawing/2014/main" id="{95C50FB2-8D1F-CD48-BF33-85E299253D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43838" y="222250"/>
            <a:ext cx="6659562" cy="41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8947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Diagram, engineering drawing&#10;&#10;Description automatically generated">
            <a:extLst>
              <a:ext uri="{FF2B5EF4-FFF2-40B4-BE49-F238E27FC236}">
                <a16:creationId xmlns:a16="http://schemas.microsoft.com/office/drawing/2014/main" id="{34E0D66F-1FB0-7D46-9580-C534B3D94223}"/>
              </a:ext>
            </a:extLst>
          </p:cNvPr>
          <p:cNvPicPr>
            <a:picLocks noGrp="1" noChangeAspect="1"/>
          </p:cNvPicPr>
          <p:nvPr>
            <p:ph sz="quarter" idx="20"/>
          </p:nvPr>
        </p:nvPicPr>
        <p:blipFill>
          <a:blip r:embed="rId2"/>
          <a:stretch>
            <a:fillRect/>
          </a:stretch>
        </p:blipFill>
        <p:spPr>
          <a:xfrm>
            <a:off x="6928513" y="1445342"/>
            <a:ext cx="8064696" cy="6555658"/>
          </a:xfrm>
        </p:spPr>
      </p:pic>
      <p:sp>
        <p:nvSpPr>
          <p:cNvPr id="2" name="Slide Number Placeholder 1">
            <a:extLst>
              <a:ext uri="{FF2B5EF4-FFF2-40B4-BE49-F238E27FC236}">
                <a16:creationId xmlns:a16="http://schemas.microsoft.com/office/drawing/2014/main" id="{4F5A5166-7F5B-A542-A581-9E5F1E8B6F7D}"/>
              </a:ext>
            </a:extLst>
          </p:cNvPr>
          <p:cNvSpPr>
            <a:spLocks noGrp="1"/>
          </p:cNvSpPr>
          <p:nvPr>
            <p:ph type="sldNum" sz="quarter" idx="12"/>
          </p:nvPr>
        </p:nvSpPr>
        <p:spPr/>
        <p:txBody>
          <a:bodyPr/>
          <a:lstStyle/>
          <a:p>
            <a:fld id="{FE7A4BB3-E848-5A44-82DF-322201952CD8}" type="slidenum">
              <a:rPr lang="en-US" smtClean="0"/>
              <a:pPr/>
              <a:t>5</a:t>
            </a:fld>
            <a:endParaRPr lang="en-US" dirty="0"/>
          </a:p>
        </p:txBody>
      </p:sp>
      <p:sp>
        <p:nvSpPr>
          <p:cNvPr id="4" name="Title 3">
            <a:extLst>
              <a:ext uri="{FF2B5EF4-FFF2-40B4-BE49-F238E27FC236}">
                <a16:creationId xmlns:a16="http://schemas.microsoft.com/office/drawing/2014/main" id="{40BBF675-6FCB-2944-8881-A63BF2113933}"/>
              </a:ext>
            </a:extLst>
          </p:cNvPr>
          <p:cNvSpPr>
            <a:spLocks noGrp="1"/>
          </p:cNvSpPr>
          <p:nvPr>
            <p:ph type="title"/>
          </p:nvPr>
        </p:nvSpPr>
        <p:spPr>
          <a:xfrm>
            <a:off x="3129360" y="206474"/>
            <a:ext cx="10584973" cy="1356855"/>
          </a:xfrm>
        </p:spPr>
        <p:txBody>
          <a:bodyPr/>
          <a:lstStyle/>
          <a:p>
            <a:r>
              <a:rPr lang="en-US" dirty="0"/>
              <a:t>Advanced Geophysical Characterization &amp; Monitoring</a:t>
            </a:r>
          </a:p>
        </p:txBody>
      </p:sp>
      <p:pic>
        <p:nvPicPr>
          <p:cNvPr id="8" name="Content Placeholder 5" descr="A picture containing calendar&#10;&#10;Description automatically generated">
            <a:extLst>
              <a:ext uri="{FF2B5EF4-FFF2-40B4-BE49-F238E27FC236}">
                <a16:creationId xmlns:a16="http://schemas.microsoft.com/office/drawing/2014/main" id="{2716AC02-18D7-F041-9156-577E4D6BE79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36102" y="1855561"/>
            <a:ext cx="5414263" cy="2568955"/>
          </a:xfrm>
          <a:prstGeom prst="rect">
            <a:avLst/>
          </a:prstGeom>
        </p:spPr>
      </p:pic>
      <p:pic>
        <p:nvPicPr>
          <p:cNvPr id="9" name="post_det_ing">
            <a:hlinkClick r:id="" action="ppaction://media"/>
            <a:extLst>
              <a:ext uri="{FF2B5EF4-FFF2-40B4-BE49-F238E27FC236}">
                <a16:creationId xmlns:a16="http://schemas.microsoft.com/office/drawing/2014/main" id="{FBE93A2E-B8A4-D449-B9D4-379235E1D4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571" y="4621213"/>
            <a:ext cx="4284663" cy="35353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a:extLst>
              <a:ext uri="{FF2B5EF4-FFF2-40B4-BE49-F238E27FC236}">
                <a16:creationId xmlns:a16="http://schemas.microsoft.com/office/drawing/2014/main" id="{08FB4874-9B4D-364C-936E-1D4ADE3C13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5371"/>
          <a:stretch>
            <a:fillRect/>
          </a:stretch>
        </p:blipFill>
        <p:spPr bwMode="auto">
          <a:xfrm>
            <a:off x="4043234" y="4405313"/>
            <a:ext cx="2820987" cy="38242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9389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CC4BA8-1332-D343-8E82-C32DB563BF68}"/>
              </a:ext>
            </a:extLst>
          </p:cNvPr>
          <p:cNvSpPr>
            <a:spLocks noGrp="1"/>
          </p:cNvSpPr>
          <p:nvPr>
            <p:ph type="sldNum" sz="quarter" idx="12"/>
          </p:nvPr>
        </p:nvSpPr>
        <p:spPr/>
        <p:txBody>
          <a:bodyPr/>
          <a:lstStyle/>
          <a:p>
            <a:fld id="{FE7A4BB3-E848-5A44-82DF-322201952CD8}" type="slidenum">
              <a:rPr lang="en-US" smtClean="0"/>
              <a:pPr/>
              <a:t>6</a:t>
            </a:fld>
            <a:endParaRPr lang="en-US" dirty="0"/>
          </a:p>
        </p:txBody>
      </p:sp>
      <p:sp>
        <p:nvSpPr>
          <p:cNvPr id="3" name="Title 2">
            <a:extLst>
              <a:ext uri="{FF2B5EF4-FFF2-40B4-BE49-F238E27FC236}">
                <a16:creationId xmlns:a16="http://schemas.microsoft.com/office/drawing/2014/main" id="{AF5C4FB6-03AB-7843-AE50-16A7D06D5167}"/>
              </a:ext>
            </a:extLst>
          </p:cNvPr>
          <p:cNvSpPr>
            <a:spLocks noGrp="1"/>
          </p:cNvSpPr>
          <p:nvPr>
            <p:ph type="title"/>
          </p:nvPr>
        </p:nvSpPr>
        <p:spPr/>
        <p:txBody>
          <a:bodyPr/>
          <a:lstStyle/>
          <a:p>
            <a:r>
              <a:rPr lang="en-US" dirty="0"/>
              <a:t>What big science questions will need to be addressed?</a:t>
            </a:r>
          </a:p>
        </p:txBody>
      </p:sp>
      <p:sp>
        <p:nvSpPr>
          <p:cNvPr id="4" name="Content Placeholder 3">
            <a:extLst>
              <a:ext uri="{FF2B5EF4-FFF2-40B4-BE49-F238E27FC236}">
                <a16:creationId xmlns:a16="http://schemas.microsoft.com/office/drawing/2014/main" id="{4897729D-9F87-4247-BB35-093C3DCF71A6}"/>
              </a:ext>
            </a:extLst>
          </p:cNvPr>
          <p:cNvSpPr>
            <a:spLocks noGrp="1"/>
          </p:cNvSpPr>
          <p:nvPr>
            <p:ph sz="quarter" idx="20"/>
          </p:nvPr>
        </p:nvSpPr>
        <p:spPr>
          <a:xfrm>
            <a:off x="1371600" y="1829095"/>
            <a:ext cx="12801600" cy="5961888"/>
          </a:xfrm>
        </p:spPr>
        <p:txBody>
          <a:bodyPr/>
          <a:lstStyle/>
          <a:p>
            <a:r>
              <a:rPr lang="en-US" dirty="0"/>
              <a:t>Earth Science: </a:t>
            </a:r>
          </a:p>
          <a:p>
            <a:pPr lvl="1"/>
            <a:r>
              <a:rPr lang="en-US" dirty="0"/>
              <a:t>What experiments can be performed at the intermediate scale (~10-100m) to inform full field scale understanding? </a:t>
            </a:r>
          </a:p>
          <a:p>
            <a:pPr lvl="1"/>
            <a:r>
              <a:rPr lang="en-US" dirty="0"/>
              <a:t>What geophysical techniques can provide real-time *relevant* feedback for operators?</a:t>
            </a:r>
          </a:p>
          <a:p>
            <a:pPr lvl="1"/>
            <a:r>
              <a:rPr lang="en-US" dirty="0"/>
              <a:t>Can we develop more distributed/sensitive instrumentation for monitoring subsurface processes? What about building subsurface ”structures”?</a:t>
            </a:r>
          </a:p>
          <a:p>
            <a:r>
              <a:rPr lang="en-US" dirty="0"/>
              <a:t>Geothermal: </a:t>
            </a:r>
          </a:p>
          <a:p>
            <a:pPr lvl="1"/>
            <a:r>
              <a:rPr lang="en-US" dirty="0"/>
              <a:t>How do we create stable fracture networks for the purposes of extracting geothermal energy? </a:t>
            </a:r>
          </a:p>
          <a:p>
            <a:pPr lvl="1"/>
            <a:r>
              <a:rPr lang="en-US" dirty="0"/>
              <a:t>Can we prevent or mitigate earthquakes from subsurface injections? </a:t>
            </a:r>
            <a:r>
              <a:rPr lang="en-US" i="1" dirty="0"/>
              <a:t>This will also be important for Carbon Sequestration at any meaningful scale.</a:t>
            </a:r>
          </a:p>
          <a:p>
            <a:pPr lvl="1"/>
            <a:r>
              <a:rPr lang="en-US" dirty="0"/>
              <a:t>What are the early warnings for thermal break through and can anything be done about it? </a:t>
            </a:r>
          </a:p>
          <a:p>
            <a:pPr lvl="1"/>
            <a:r>
              <a:rPr lang="en-US" dirty="0"/>
              <a:t>Are there closed loop or other circulation configurations that can be used to generate electricity? </a:t>
            </a:r>
          </a:p>
          <a:p>
            <a:endParaRPr lang="en-US" dirty="0"/>
          </a:p>
        </p:txBody>
      </p:sp>
    </p:spTree>
    <p:extLst>
      <p:ext uri="{BB962C8B-B14F-4D97-AF65-F5344CB8AC3E}">
        <p14:creationId xmlns:p14="http://schemas.microsoft.com/office/powerpoint/2010/main" val="1878408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16B63C-61A7-524C-B668-88A33378FBD8}"/>
              </a:ext>
            </a:extLst>
          </p:cNvPr>
          <p:cNvSpPr>
            <a:spLocks noGrp="1"/>
          </p:cNvSpPr>
          <p:nvPr>
            <p:ph type="sldNum" sz="quarter" idx="12"/>
          </p:nvPr>
        </p:nvSpPr>
        <p:spPr>
          <a:xfrm>
            <a:off x="13994296" y="8834283"/>
            <a:ext cx="453223" cy="457200"/>
          </a:xfrm>
        </p:spPr>
        <p:txBody>
          <a:bodyPr/>
          <a:lstStyle/>
          <a:p>
            <a:fld id="{FE7A4BB3-E848-5A44-82DF-322201952CD8}" type="slidenum">
              <a:rPr lang="en-US" smtClean="0"/>
              <a:pPr/>
              <a:t>7</a:t>
            </a:fld>
            <a:endParaRPr lang="en-US" dirty="0"/>
          </a:p>
        </p:txBody>
      </p:sp>
      <p:sp>
        <p:nvSpPr>
          <p:cNvPr id="3" name="Title 2">
            <a:extLst>
              <a:ext uri="{FF2B5EF4-FFF2-40B4-BE49-F238E27FC236}">
                <a16:creationId xmlns:a16="http://schemas.microsoft.com/office/drawing/2014/main" id="{23DCC300-9CA0-8743-8E03-BE5C64A75829}"/>
              </a:ext>
            </a:extLst>
          </p:cNvPr>
          <p:cNvSpPr>
            <a:spLocks noGrp="1"/>
          </p:cNvSpPr>
          <p:nvPr>
            <p:ph type="title"/>
          </p:nvPr>
        </p:nvSpPr>
        <p:spPr/>
        <p:txBody>
          <a:bodyPr/>
          <a:lstStyle/>
          <a:p>
            <a:r>
              <a:rPr lang="en-US" dirty="0"/>
              <a:t>What are the approaches to addressing these questions?</a:t>
            </a:r>
          </a:p>
        </p:txBody>
      </p:sp>
      <p:grpSp>
        <p:nvGrpSpPr>
          <p:cNvPr id="5" name="Group 2">
            <a:extLst>
              <a:ext uri="{FF2B5EF4-FFF2-40B4-BE49-F238E27FC236}">
                <a16:creationId xmlns:a16="http://schemas.microsoft.com/office/drawing/2014/main" id="{7F602F67-14A4-D54E-BF65-786E1843551D}"/>
              </a:ext>
            </a:extLst>
          </p:cNvPr>
          <p:cNvGrpSpPr>
            <a:grpSpLocks/>
          </p:cNvGrpSpPr>
          <p:nvPr/>
        </p:nvGrpSpPr>
        <p:grpSpPr bwMode="auto">
          <a:xfrm>
            <a:off x="1467004" y="3199039"/>
            <a:ext cx="8418512" cy="2540000"/>
            <a:chOff x="1157490" y="5461000"/>
            <a:chExt cx="8418310" cy="2540000"/>
          </a:xfrm>
        </p:grpSpPr>
        <p:sp>
          <p:nvSpPr>
            <p:cNvPr id="6" name="Rounded Rectangle 5">
              <a:extLst>
                <a:ext uri="{FF2B5EF4-FFF2-40B4-BE49-F238E27FC236}">
                  <a16:creationId xmlns:a16="http://schemas.microsoft.com/office/drawing/2014/main" id="{0274C18E-B173-1A47-808F-581F5E03F7ED}"/>
                </a:ext>
              </a:extLst>
            </p:cNvPr>
            <p:cNvSpPr/>
            <p:nvPr/>
          </p:nvSpPr>
          <p:spPr>
            <a:xfrm>
              <a:off x="1157490" y="5461000"/>
              <a:ext cx="8418310" cy="2540000"/>
            </a:xfrm>
            <a:prstGeom prst="roundRect">
              <a:avLst/>
            </a:prstGeom>
            <a:solidFill>
              <a:schemeClr val="tx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7" name="Group 7">
              <a:extLst>
                <a:ext uri="{FF2B5EF4-FFF2-40B4-BE49-F238E27FC236}">
                  <a16:creationId xmlns:a16="http://schemas.microsoft.com/office/drawing/2014/main" id="{1B8AD7B1-0737-314C-90D4-26FA6400483E}"/>
                </a:ext>
              </a:extLst>
            </p:cNvPr>
            <p:cNvGrpSpPr>
              <a:grpSpLocks/>
            </p:cNvGrpSpPr>
            <p:nvPr/>
          </p:nvGrpSpPr>
          <p:grpSpPr bwMode="auto">
            <a:xfrm>
              <a:off x="1436197" y="5708044"/>
              <a:ext cx="7813991" cy="2064356"/>
              <a:chOff x="2082484" y="2842259"/>
              <a:chExt cx="10636725" cy="4023360"/>
            </a:xfrm>
          </p:grpSpPr>
          <p:sp>
            <p:nvSpPr>
              <p:cNvPr id="8" name="Rounded Rectangle 7">
                <a:extLst>
                  <a:ext uri="{FF2B5EF4-FFF2-40B4-BE49-F238E27FC236}">
                    <a16:creationId xmlns:a16="http://schemas.microsoft.com/office/drawing/2014/main" id="{E8F5D65E-3570-AB42-8C2D-1A3B8EAEC055}"/>
                  </a:ext>
                </a:extLst>
              </p:cNvPr>
              <p:cNvSpPr/>
              <p:nvPr/>
            </p:nvSpPr>
            <p:spPr>
              <a:xfrm>
                <a:off x="10707642" y="4065565"/>
                <a:ext cx="2011816" cy="1451077"/>
              </a:xfrm>
              <a:prstGeom prst="roundRect">
                <a:avLst/>
              </a:prstGeom>
              <a:solidFill>
                <a:schemeClr val="accent2">
                  <a:lumMod val="90000"/>
                  <a:lumOff val="1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bg1"/>
                    </a:solidFill>
                  </a:rPr>
                  <a:t>Modeling</a:t>
                </a:r>
              </a:p>
            </p:txBody>
          </p:sp>
          <p:grpSp>
            <p:nvGrpSpPr>
              <p:cNvPr id="9" name="Group 9">
                <a:extLst>
                  <a:ext uri="{FF2B5EF4-FFF2-40B4-BE49-F238E27FC236}">
                    <a16:creationId xmlns:a16="http://schemas.microsoft.com/office/drawing/2014/main" id="{29FACB5C-85CD-564C-BED1-736390BE6F86}"/>
                  </a:ext>
                </a:extLst>
              </p:cNvPr>
              <p:cNvGrpSpPr>
                <a:grpSpLocks/>
              </p:cNvGrpSpPr>
              <p:nvPr/>
            </p:nvGrpSpPr>
            <p:grpSpPr bwMode="auto">
              <a:xfrm>
                <a:off x="2082484" y="2842259"/>
                <a:ext cx="4242117" cy="4023360"/>
                <a:chOff x="3073083" y="2316480"/>
                <a:chExt cx="5156517" cy="4907280"/>
              </a:xfrm>
            </p:grpSpPr>
            <p:cxnSp>
              <p:nvCxnSpPr>
                <p:cNvPr id="16" name="Elbow Connector 15">
                  <a:extLst>
                    <a:ext uri="{FF2B5EF4-FFF2-40B4-BE49-F238E27FC236}">
                      <a16:creationId xmlns:a16="http://schemas.microsoft.com/office/drawing/2014/main" id="{7B3952BE-58D2-F94B-B271-986893465358}"/>
                    </a:ext>
                  </a:extLst>
                </p:cNvPr>
                <p:cNvCxnSpPr>
                  <a:cxnSpLocks/>
                </p:cNvCxnSpPr>
                <p:nvPr/>
              </p:nvCxnSpPr>
              <p:spPr>
                <a:xfrm>
                  <a:off x="6165855" y="2974548"/>
                  <a:ext cx="2064594" cy="1826482"/>
                </a:xfrm>
                <a:prstGeom prst="bentConnector3">
                  <a:avLst>
                    <a:gd name="adj1" fmla="val 55904"/>
                  </a:avLst>
                </a:prstGeom>
                <a:ln w="25400">
                  <a:tailEnd type="triangle" w="lg" len="lg"/>
                </a:ln>
              </p:spPr>
              <p:style>
                <a:lnRef idx="1">
                  <a:schemeClr val="accent1"/>
                </a:lnRef>
                <a:fillRef idx="0">
                  <a:schemeClr val="accent1"/>
                </a:fillRef>
                <a:effectRef idx="0">
                  <a:schemeClr val="accent1"/>
                </a:effectRef>
                <a:fontRef idx="minor">
                  <a:schemeClr val="tx1"/>
                </a:fontRef>
              </p:style>
            </p:cxnSp>
            <p:sp>
              <p:nvSpPr>
                <p:cNvPr id="17" name="Rounded Rectangle 16">
                  <a:extLst>
                    <a:ext uri="{FF2B5EF4-FFF2-40B4-BE49-F238E27FC236}">
                      <a16:creationId xmlns:a16="http://schemas.microsoft.com/office/drawing/2014/main" id="{9881787D-3693-F249-8791-1FAF4028CC5F}"/>
                    </a:ext>
                  </a:extLst>
                </p:cNvPr>
                <p:cNvSpPr/>
                <p:nvPr/>
              </p:nvSpPr>
              <p:spPr>
                <a:xfrm>
                  <a:off x="3536519" y="2317921"/>
                  <a:ext cx="2894634" cy="13094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t>Laboratory Scale Experimentation</a:t>
                  </a:r>
                </a:p>
              </p:txBody>
            </p:sp>
            <p:sp>
              <p:nvSpPr>
                <p:cNvPr id="18" name="Rounded Rectangle 17">
                  <a:extLst>
                    <a:ext uri="{FF2B5EF4-FFF2-40B4-BE49-F238E27FC236}">
                      <a16:creationId xmlns:a16="http://schemas.microsoft.com/office/drawing/2014/main" id="{E18CD9C3-592E-2B41-B742-9A4C827CAE66}"/>
                    </a:ext>
                  </a:extLst>
                </p:cNvPr>
                <p:cNvSpPr/>
                <p:nvPr/>
              </p:nvSpPr>
              <p:spPr>
                <a:xfrm>
                  <a:off x="3520759" y="4144402"/>
                  <a:ext cx="2897260" cy="13132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t>Meso - Scale Experimentation</a:t>
                  </a:r>
                </a:p>
              </p:txBody>
            </p:sp>
            <p:sp>
              <p:nvSpPr>
                <p:cNvPr id="19" name="Rounded Rectangle 18">
                  <a:extLst>
                    <a:ext uri="{FF2B5EF4-FFF2-40B4-BE49-F238E27FC236}">
                      <a16:creationId xmlns:a16="http://schemas.microsoft.com/office/drawing/2014/main" id="{AD1DC29D-66AA-154B-B8CE-05C12860AA70}"/>
                    </a:ext>
                  </a:extLst>
                </p:cNvPr>
                <p:cNvSpPr/>
                <p:nvPr/>
              </p:nvSpPr>
              <p:spPr>
                <a:xfrm>
                  <a:off x="3536519" y="5914279"/>
                  <a:ext cx="2894634" cy="13094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t>Field - Scale Experimentation</a:t>
                  </a:r>
                </a:p>
              </p:txBody>
            </p:sp>
            <p:cxnSp>
              <p:nvCxnSpPr>
                <p:cNvPr id="20" name="Elbow Connector 19">
                  <a:extLst>
                    <a:ext uri="{FF2B5EF4-FFF2-40B4-BE49-F238E27FC236}">
                      <a16:creationId xmlns:a16="http://schemas.microsoft.com/office/drawing/2014/main" id="{8B6C8528-2457-E245-A003-363701C474CC}"/>
                    </a:ext>
                  </a:extLst>
                </p:cNvPr>
                <p:cNvCxnSpPr>
                  <a:cxnSpLocks/>
                </p:cNvCxnSpPr>
                <p:nvPr/>
              </p:nvCxnSpPr>
              <p:spPr>
                <a:xfrm flipV="1">
                  <a:off x="6431153" y="4801030"/>
                  <a:ext cx="1799295" cy="1766102"/>
                </a:xfrm>
                <a:prstGeom prst="bentConnector3">
                  <a:avLst>
                    <a:gd name="adj1" fmla="val 50000"/>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98DCE70-387B-0A48-9952-6A23AB012CA6}"/>
                    </a:ext>
                  </a:extLst>
                </p:cNvPr>
                <p:cNvCxnSpPr>
                  <a:cxnSpLocks/>
                </p:cNvCxnSpPr>
                <p:nvPr/>
              </p:nvCxnSpPr>
              <p:spPr>
                <a:xfrm flipV="1">
                  <a:off x="6431153" y="4801030"/>
                  <a:ext cx="1799295" cy="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sp>
              <p:nvSpPr>
                <p:cNvPr id="22" name="Left-Right Arrow 21">
                  <a:extLst>
                    <a:ext uri="{FF2B5EF4-FFF2-40B4-BE49-F238E27FC236}">
                      <a16:creationId xmlns:a16="http://schemas.microsoft.com/office/drawing/2014/main" id="{58A9E893-4DE4-B94A-A696-6441FF7E0A6E}"/>
                    </a:ext>
                  </a:extLst>
                </p:cNvPr>
                <p:cNvSpPr/>
                <p:nvPr/>
              </p:nvSpPr>
              <p:spPr>
                <a:xfrm rot="16200000">
                  <a:off x="887858" y="4625039"/>
                  <a:ext cx="4724701" cy="351979"/>
                </a:xfrm>
                <a:prstGeom prst="lef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accent2"/>
                    </a:solidFill>
                  </a:endParaRPr>
                </a:p>
              </p:txBody>
            </p:sp>
          </p:grpSp>
          <p:grpSp>
            <p:nvGrpSpPr>
              <p:cNvPr id="10" name="Group 10">
                <a:extLst>
                  <a:ext uri="{FF2B5EF4-FFF2-40B4-BE49-F238E27FC236}">
                    <a16:creationId xmlns:a16="http://schemas.microsoft.com/office/drawing/2014/main" id="{C8E78E19-C6E5-9E46-B42D-D7E43F0ED4D0}"/>
                  </a:ext>
                </a:extLst>
              </p:cNvPr>
              <p:cNvGrpSpPr>
                <a:grpSpLocks/>
              </p:cNvGrpSpPr>
              <p:nvPr/>
            </p:nvGrpSpPr>
            <p:grpSpPr bwMode="auto">
              <a:xfrm>
                <a:off x="6337138" y="3197199"/>
                <a:ext cx="2826891" cy="3363455"/>
                <a:chOff x="8305800" y="3055619"/>
                <a:chExt cx="3406141" cy="3497581"/>
              </a:xfrm>
            </p:grpSpPr>
            <p:sp>
              <p:nvSpPr>
                <p:cNvPr id="13" name="Rounded Rectangle 12">
                  <a:extLst>
                    <a:ext uri="{FF2B5EF4-FFF2-40B4-BE49-F238E27FC236}">
                      <a16:creationId xmlns:a16="http://schemas.microsoft.com/office/drawing/2014/main" id="{AA192AD7-0018-4C49-930D-4364829D0378}"/>
                    </a:ext>
                  </a:extLst>
                </p:cNvPr>
                <p:cNvSpPr/>
                <p:nvPr/>
              </p:nvSpPr>
              <p:spPr>
                <a:xfrm>
                  <a:off x="8536284" y="3353749"/>
                  <a:ext cx="2884906" cy="1293380"/>
                </a:xfrm>
                <a:prstGeom prst="roundRect">
                  <a:avLst/>
                </a:prstGeom>
                <a:solidFill>
                  <a:schemeClr val="accent6">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t>Subsurface Characterization</a:t>
                  </a:r>
                </a:p>
              </p:txBody>
            </p:sp>
            <p:sp>
              <p:nvSpPr>
                <p:cNvPr id="14" name="Rounded Rectangle 13">
                  <a:extLst>
                    <a:ext uri="{FF2B5EF4-FFF2-40B4-BE49-F238E27FC236}">
                      <a16:creationId xmlns:a16="http://schemas.microsoft.com/office/drawing/2014/main" id="{AA4F2BF9-452A-DD42-B57A-BF5D38572544}"/>
                    </a:ext>
                  </a:extLst>
                </p:cNvPr>
                <p:cNvSpPr/>
                <p:nvPr/>
              </p:nvSpPr>
              <p:spPr>
                <a:xfrm>
                  <a:off x="8554511" y="5029994"/>
                  <a:ext cx="2884906" cy="1309468"/>
                </a:xfrm>
                <a:prstGeom prst="roundRect">
                  <a:avLst/>
                </a:prstGeom>
                <a:solidFill>
                  <a:schemeClr val="accent6">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t>Subsurface Monitoring </a:t>
                  </a:r>
                </a:p>
              </p:txBody>
            </p:sp>
            <p:sp>
              <p:nvSpPr>
                <p:cNvPr id="15" name="Rounded Rectangle 14">
                  <a:extLst>
                    <a:ext uri="{FF2B5EF4-FFF2-40B4-BE49-F238E27FC236}">
                      <a16:creationId xmlns:a16="http://schemas.microsoft.com/office/drawing/2014/main" id="{938C7DFB-6A10-D34F-86C8-72AF75D704B2}"/>
                    </a:ext>
                  </a:extLst>
                </p:cNvPr>
                <p:cNvSpPr/>
                <p:nvPr/>
              </p:nvSpPr>
              <p:spPr>
                <a:xfrm>
                  <a:off x="8317573" y="3070621"/>
                  <a:ext cx="3395232" cy="348118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11" name="Straight Arrow Connector 10">
                <a:extLst>
                  <a:ext uri="{FF2B5EF4-FFF2-40B4-BE49-F238E27FC236}">
                    <a16:creationId xmlns:a16="http://schemas.microsoft.com/office/drawing/2014/main" id="{33571B3A-E1E3-3A4C-AC41-DE1F6D67C3C1}"/>
                  </a:ext>
                </a:extLst>
              </p:cNvPr>
              <p:cNvCxnSpPr>
                <a:cxnSpLocks/>
              </p:cNvCxnSpPr>
              <p:nvPr/>
            </p:nvCxnSpPr>
            <p:spPr>
              <a:xfrm flipV="1">
                <a:off x="9177712" y="4879281"/>
                <a:ext cx="1478068" cy="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sp>
            <p:nvSpPr>
              <p:cNvPr id="12" name="Left-Right Arrow 11">
                <a:extLst>
                  <a:ext uri="{FF2B5EF4-FFF2-40B4-BE49-F238E27FC236}">
                    <a16:creationId xmlns:a16="http://schemas.microsoft.com/office/drawing/2014/main" id="{AE330D81-4735-204F-AE5F-31F940BE8C65}"/>
                  </a:ext>
                </a:extLst>
              </p:cNvPr>
              <p:cNvSpPr/>
              <p:nvPr/>
            </p:nvSpPr>
            <p:spPr>
              <a:xfrm rot="20221015">
                <a:off x="8771460" y="5566146"/>
                <a:ext cx="2074482" cy="37127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sp>
        <p:nvSpPr>
          <p:cNvPr id="23" name="Right Brace 22">
            <a:extLst>
              <a:ext uri="{FF2B5EF4-FFF2-40B4-BE49-F238E27FC236}">
                <a16:creationId xmlns:a16="http://schemas.microsoft.com/office/drawing/2014/main" id="{97255488-C5AC-D74B-85D3-8A203880F7D1}"/>
              </a:ext>
            </a:extLst>
          </p:cNvPr>
          <p:cNvSpPr/>
          <p:nvPr/>
        </p:nvSpPr>
        <p:spPr>
          <a:xfrm>
            <a:off x="10036329" y="3397477"/>
            <a:ext cx="584200" cy="2311400"/>
          </a:xfrm>
          <a:prstGeom prst="rightBrace">
            <a:avLst/>
          </a:prstGeom>
          <a:ln w="349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4" name="TextBox 23">
            <a:extLst>
              <a:ext uri="{FF2B5EF4-FFF2-40B4-BE49-F238E27FC236}">
                <a16:creationId xmlns:a16="http://schemas.microsoft.com/office/drawing/2014/main" id="{C912C57A-BC6C-BA4A-A1AD-7121F4D2C2CE}"/>
              </a:ext>
            </a:extLst>
          </p:cNvPr>
          <p:cNvSpPr txBox="1"/>
          <p:nvPr/>
        </p:nvSpPr>
        <p:spPr>
          <a:xfrm>
            <a:off x="10771342" y="4175154"/>
            <a:ext cx="3452813" cy="424732"/>
          </a:xfrm>
          <a:prstGeom prst="rect">
            <a:avLst/>
          </a:prstGeom>
          <a:solidFill>
            <a:srgbClr val="FFC000"/>
          </a:solidFill>
          <a:ln>
            <a:solidFill>
              <a:schemeClr val="accent1">
                <a:lumMod val="50000"/>
              </a:schemeClr>
            </a:solidFill>
          </a:ln>
        </p:spPr>
        <p:txBody>
          <a:bodyPr>
            <a:spAutoFit/>
          </a:bodyPr>
          <a:lstStyle/>
          <a:p>
            <a:pPr algn="ctr">
              <a:defRPr/>
            </a:pPr>
            <a:r>
              <a:rPr lang="en-US" dirty="0"/>
              <a:t>Path to Commercialization</a:t>
            </a:r>
          </a:p>
        </p:txBody>
      </p:sp>
    </p:spTree>
    <p:extLst>
      <p:ext uri="{BB962C8B-B14F-4D97-AF65-F5344CB8AC3E}">
        <p14:creationId xmlns:p14="http://schemas.microsoft.com/office/powerpoint/2010/main" val="1451625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A8A487-F443-E240-955B-8F3147CA7BB7}"/>
              </a:ext>
            </a:extLst>
          </p:cNvPr>
          <p:cNvSpPr>
            <a:spLocks noGrp="1"/>
          </p:cNvSpPr>
          <p:nvPr>
            <p:ph type="sldNum" sz="quarter" idx="12"/>
          </p:nvPr>
        </p:nvSpPr>
        <p:spPr/>
        <p:txBody>
          <a:bodyPr/>
          <a:lstStyle/>
          <a:p>
            <a:fld id="{FE7A4BB3-E848-5A44-82DF-322201952CD8}" type="slidenum">
              <a:rPr lang="en-US" smtClean="0"/>
              <a:pPr/>
              <a:t>8</a:t>
            </a:fld>
            <a:endParaRPr lang="en-US" dirty="0"/>
          </a:p>
        </p:txBody>
      </p:sp>
      <p:sp>
        <p:nvSpPr>
          <p:cNvPr id="3" name="Title 2">
            <a:extLst>
              <a:ext uri="{FF2B5EF4-FFF2-40B4-BE49-F238E27FC236}">
                <a16:creationId xmlns:a16="http://schemas.microsoft.com/office/drawing/2014/main" id="{969C76E7-D5AC-1547-AE7A-921124CC4E3E}"/>
              </a:ext>
            </a:extLst>
          </p:cNvPr>
          <p:cNvSpPr>
            <a:spLocks noGrp="1"/>
          </p:cNvSpPr>
          <p:nvPr>
            <p:ph type="title"/>
          </p:nvPr>
        </p:nvSpPr>
        <p:spPr>
          <a:xfrm>
            <a:off x="3200400" y="270933"/>
            <a:ext cx="10972800" cy="1248151"/>
          </a:xfrm>
        </p:spPr>
        <p:txBody>
          <a:bodyPr/>
          <a:lstStyle/>
          <a:p>
            <a:r>
              <a:rPr lang="en-US" dirty="0"/>
              <a:t>Are there particular facility design aspects that will benefit this research? </a:t>
            </a:r>
          </a:p>
        </p:txBody>
      </p:sp>
      <p:sp>
        <p:nvSpPr>
          <p:cNvPr id="4" name="Content Placeholder 3">
            <a:extLst>
              <a:ext uri="{FF2B5EF4-FFF2-40B4-BE49-F238E27FC236}">
                <a16:creationId xmlns:a16="http://schemas.microsoft.com/office/drawing/2014/main" id="{C304CDEC-01F1-704C-A78A-2196F7EDAF93}"/>
              </a:ext>
            </a:extLst>
          </p:cNvPr>
          <p:cNvSpPr>
            <a:spLocks noGrp="1"/>
          </p:cNvSpPr>
          <p:nvPr>
            <p:ph sz="quarter" idx="20"/>
          </p:nvPr>
        </p:nvSpPr>
        <p:spPr/>
        <p:txBody>
          <a:bodyPr/>
          <a:lstStyle/>
          <a:p>
            <a:pPr>
              <a:lnSpc>
                <a:spcPct val="150000"/>
              </a:lnSpc>
            </a:pPr>
            <a:r>
              <a:rPr lang="en-US" dirty="0"/>
              <a:t>great depth =&gt; </a:t>
            </a:r>
            <a:r>
              <a:rPr lang="en-US" dirty="0">
                <a:solidFill>
                  <a:srgbClr val="FF0000"/>
                </a:solidFill>
              </a:rPr>
              <a:t>Great Stress! </a:t>
            </a:r>
          </a:p>
          <a:p>
            <a:pPr>
              <a:lnSpc>
                <a:spcPct val="150000"/>
              </a:lnSpc>
            </a:pPr>
            <a:r>
              <a:rPr lang="en-US" dirty="0"/>
              <a:t>large cavities =&gt; </a:t>
            </a:r>
            <a:r>
              <a:rPr lang="en-US" dirty="0">
                <a:solidFill>
                  <a:srgbClr val="FF0000"/>
                </a:solidFill>
              </a:rPr>
              <a:t>Alcoves are beneficial!</a:t>
            </a:r>
          </a:p>
          <a:p>
            <a:pPr>
              <a:lnSpc>
                <a:spcPct val="150000"/>
              </a:lnSpc>
            </a:pPr>
            <a:r>
              <a:rPr lang="en-US" dirty="0"/>
              <a:t>access to special areas in the underground =&gt; </a:t>
            </a:r>
            <a:r>
              <a:rPr lang="en-US" dirty="0">
                <a:solidFill>
                  <a:srgbClr val="FF0000"/>
                </a:solidFill>
              </a:rPr>
              <a:t>Different Geology! </a:t>
            </a:r>
          </a:p>
          <a:p>
            <a:pPr>
              <a:lnSpc>
                <a:spcPct val="150000"/>
              </a:lnSpc>
            </a:pPr>
            <a:r>
              <a:rPr lang="en-US" dirty="0"/>
              <a:t>support facilities =&gt; </a:t>
            </a:r>
            <a:r>
              <a:rPr lang="en-US" dirty="0">
                <a:solidFill>
                  <a:srgbClr val="FF0000"/>
                </a:solidFill>
              </a:rPr>
              <a:t>Warehouse, Rail Stock, Cage Transport, Machine Shop!</a:t>
            </a:r>
          </a:p>
          <a:p>
            <a:pPr>
              <a:lnSpc>
                <a:spcPct val="150000"/>
              </a:lnSpc>
            </a:pPr>
            <a:r>
              <a:rPr lang="en-US" dirty="0"/>
              <a:t>access for personnel and/or equipment =&gt; </a:t>
            </a:r>
            <a:r>
              <a:rPr lang="en-US" dirty="0">
                <a:solidFill>
                  <a:srgbClr val="FF0000"/>
                </a:solidFill>
              </a:rPr>
              <a:t>YES!!!</a:t>
            </a:r>
          </a:p>
          <a:p>
            <a:pPr>
              <a:lnSpc>
                <a:spcPct val="150000"/>
              </a:lnSpc>
            </a:pPr>
            <a:r>
              <a:rPr lang="en-US" dirty="0"/>
              <a:t>Utilities </a:t>
            </a:r>
            <a:r>
              <a:rPr lang="en-US" dirty="0">
                <a:solidFill>
                  <a:srgbClr val="FF0000"/>
                </a:solidFill>
              </a:rPr>
              <a:t>=&gt; Power, Fiber, Lighting, Phones, </a:t>
            </a:r>
            <a:r>
              <a:rPr lang="en-US" dirty="0" err="1">
                <a:solidFill>
                  <a:srgbClr val="FF0000"/>
                </a:solidFill>
              </a:rPr>
              <a:t>etc</a:t>
            </a:r>
            <a:r>
              <a:rPr lang="en-US" dirty="0">
                <a:solidFill>
                  <a:srgbClr val="FF0000"/>
                </a:solidFill>
              </a:rPr>
              <a:t>!!!</a:t>
            </a:r>
          </a:p>
          <a:p>
            <a:pPr>
              <a:lnSpc>
                <a:spcPct val="150000"/>
              </a:lnSpc>
            </a:pPr>
            <a:r>
              <a:rPr lang="en-US" dirty="0"/>
              <a:t>long durations =&gt; </a:t>
            </a:r>
            <a:r>
              <a:rPr lang="en-US" dirty="0">
                <a:solidFill>
                  <a:srgbClr val="FF0000"/>
                </a:solidFill>
              </a:rPr>
              <a:t>YES!!!</a:t>
            </a:r>
          </a:p>
          <a:p>
            <a:pPr marL="0" indent="0">
              <a:lnSpc>
                <a:spcPct val="150000"/>
              </a:lnSpc>
              <a:buNone/>
            </a:pPr>
            <a:endParaRPr lang="en-US" dirty="0">
              <a:solidFill>
                <a:srgbClr val="FF0000"/>
              </a:solidFill>
            </a:endParaRPr>
          </a:p>
        </p:txBody>
      </p:sp>
    </p:spTree>
    <p:extLst>
      <p:ext uri="{BB962C8B-B14F-4D97-AF65-F5344CB8AC3E}">
        <p14:creationId xmlns:p14="http://schemas.microsoft.com/office/powerpoint/2010/main" val="4004492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1E479B-7525-894C-B6C6-305C177E2A14}"/>
              </a:ext>
            </a:extLst>
          </p:cNvPr>
          <p:cNvSpPr>
            <a:spLocks noGrp="1"/>
          </p:cNvSpPr>
          <p:nvPr>
            <p:ph type="sldNum" sz="quarter" idx="12"/>
          </p:nvPr>
        </p:nvSpPr>
        <p:spPr/>
        <p:txBody>
          <a:bodyPr/>
          <a:lstStyle/>
          <a:p>
            <a:fld id="{FE7A4BB3-E848-5A44-82DF-322201952CD8}" type="slidenum">
              <a:rPr lang="en-US" smtClean="0"/>
              <a:pPr/>
              <a:t>9</a:t>
            </a:fld>
            <a:endParaRPr lang="en-US" dirty="0"/>
          </a:p>
        </p:txBody>
      </p:sp>
      <p:sp>
        <p:nvSpPr>
          <p:cNvPr id="3" name="Title 2">
            <a:extLst>
              <a:ext uri="{FF2B5EF4-FFF2-40B4-BE49-F238E27FC236}">
                <a16:creationId xmlns:a16="http://schemas.microsoft.com/office/drawing/2014/main" id="{0B7D2978-431C-8844-ACF3-F5FF093DD0D0}"/>
              </a:ext>
            </a:extLst>
          </p:cNvPr>
          <p:cNvSpPr>
            <a:spLocks noGrp="1"/>
          </p:cNvSpPr>
          <p:nvPr>
            <p:ph type="title"/>
          </p:nvPr>
        </p:nvSpPr>
        <p:spPr/>
        <p:txBody>
          <a:bodyPr/>
          <a:lstStyle/>
          <a:p>
            <a:r>
              <a:rPr lang="en-US" dirty="0"/>
              <a:t>How can the facility assist with your community involvement and outreach efforts? </a:t>
            </a:r>
          </a:p>
        </p:txBody>
      </p:sp>
      <p:sp>
        <p:nvSpPr>
          <p:cNvPr id="4" name="Content Placeholder 3">
            <a:extLst>
              <a:ext uri="{FF2B5EF4-FFF2-40B4-BE49-F238E27FC236}">
                <a16:creationId xmlns:a16="http://schemas.microsoft.com/office/drawing/2014/main" id="{1D666D5A-267C-BC40-9FCD-65A3E22BA2B1}"/>
              </a:ext>
            </a:extLst>
          </p:cNvPr>
          <p:cNvSpPr>
            <a:spLocks noGrp="1"/>
          </p:cNvSpPr>
          <p:nvPr>
            <p:ph sz="quarter" idx="20"/>
          </p:nvPr>
        </p:nvSpPr>
        <p:spPr/>
        <p:txBody>
          <a:bodyPr/>
          <a:lstStyle/>
          <a:p>
            <a:r>
              <a:rPr lang="en-US" dirty="0"/>
              <a:t>My two cents …</a:t>
            </a:r>
          </a:p>
          <a:p>
            <a:pPr lvl="1"/>
            <a:r>
              <a:rPr lang="en-US" sz="2800" dirty="0"/>
              <a:t>Undergraduate and graduate geology/geophysics/hydrology/geochemistry experiences</a:t>
            </a:r>
          </a:p>
          <a:p>
            <a:pPr lvl="1"/>
            <a:r>
              <a:rPr lang="en-US" sz="2800" dirty="0"/>
              <a:t>Getting the word out about cool subsurface science (YouTube, Twitter, </a:t>
            </a:r>
            <a:r>
              <a:rPr lang="en-US" sz="2800" dirty="0" err="1"/>
              <a:t>etc</a:t>
            </a:r>
            <a:r>
              <a:rPr lang="en-US" sz="2800" dirty="0"/>
              <a:t>)</a:t>
            </a:r>
          </a:p>
          <a:p>
            <a:pPr lvl="1"/>
            <a:r>
              <a:rPr lang="en-US" sz="2800" dirty="0"/>
              <a:t>Continue to develop a diverse underground community</a:t>
            </a:r>
          </a:p>
          <a:p>
            <a:pPr lvl="1"/>
            <a:r>
              <a:rPr lang="en-US" sz="2800" dirty="0"/>
              <a:t>Technical engagement</a:t>
            </a:r>
          </a:p>
          <a:p>
            <a:pPr lvl="2"/>
            <a:endParaRPr lang="en-US" dirty="0"/>
          </a:p>
        </p:txBody>
      </p:sp>
    </p:spTree>
    <p:extLst>
      <p:ext uri="{BB962C8B-B14F-4D97-AF65-F5344CB8AC3E}">
        <p14:creationId xmlns:p14="http://schemas.microsoft.com/office/powerpoint/2010/main" val="96089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NNL_Option_4">
  <a:themeElements>
    <a:clrScheme name="PNNL">
      <a:dk1>
        <a:srgbClr val="616265"/>
      </a:dk1>
      <a:lt1>
        <a:srgbClr val="FFFFFF"/>
      </a:lt1>
      <a:dk2>
        <a:srgbClr val="D77600"/>
      </a:dk2>
      <a:lt2>
        <a:srgbClr val="B3B3B3"/>
      </a:lt2>
      <a:accent1>
        <a:srgbClr val="A63F1E"/>
      </a:accent1>
      <a:accent2>
        <a:srgbClr val="191C1F"/>
      </a:accent2>
      <a:accent3>
        <a:srgbClr val="F4AA00"/>
      </a:accent3>
      <a:accent4>
        <a:srgbClr val="007836"/>
      </a:accent4>
      <a:accent5>
        <a:srgbClr val="C10435"/>
      </a:accent5>
      <a:accent6>
        <a:srgbClr val="00338E"/>
      </a:accent6>
      <a:hlink>
        <a:srgbClr val="003698"/>
      </a:hlink>
      <a:folHlink>
        <a:srgbClr val="8A0752"/>
      </a:folHlink>
    </a:clrScheme>
    <a:fontScheme name="PNNL_Ari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NNL_08.potx" id="{C132BFDD-7D72-40DE-A87E-6ADE25BF6009}" vid="{CEA9D7B2-6720-4A8D-B1A5-47FC37A465C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PNNL_Option_4</Template>
  <TotalTime>85</TotalTime>
  <Words>526</Words>
  <Application>Microsoft Macintosh PowerPoint</Application>
  <PresentationFormat>Custom</PresentationFormat>
  <Paragraphs>56</Paragraphs>
  <Slides>10</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Wingdings</vt:lpstr>
      <vt:lpstr>PNNL_Option_4</vt:lpstr>
      <vt:lpstr>Underground Science Round Table</vt:lpstr>
      <vt:lpstr>A bit about my past and how it led me underground …</vt:lpstr>
      <vt:lpstr>National Need</vt:lpstr>
      <vt:lpstr>Current Research: Enhanced Geothermal Systems</vt:lpstr>
      <vt:lpstr>Advanced Geophysical Characterization &amp; Monitoring</vt:lpstr>
      <vt:lpstr>What big science questions will need to be addressed?</vt:lpstr>
      <vt:lpstr>What are the approaches to addressing these questions?</vt:lpstr>
      <vt:lpstr>Are there particular facility design aspects that will benefit this research? </vt:lpstr>
      <vt:lpstr>How can the facility assist with your community involvement and outreach efforts?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Underground Science Round Table</dc:title>
  <dc:creator>Knox, Hunter A</dc:creator>
  <cp:lastModifiedBy>Knox, Hunter A</cp:lastModifiedBy>
  <cp:revision>1</cp:revision>
  <dcterms:created xsi:type="dcterms:W3CDTF">2021-09-14T14:44:51Z</dcterms:created>
  <dcterms:modified xsi:type="dcterms:W3CDTF">2021-09-14T16:10:27Z</dcterms:modified>
</cp:coreProperties>
</file>