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jpeg" ContentType="image/jpeg"/>
  <Default Extension="jpg" ContentType="image/jpeg"/>
  <Default Extension="MOV" ContentType="video/quicktime"/>
  <Default Extension="mp4" ContentType="video/mp4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1"/>
  </p:sldMasterIdLst>
  <p:notesMasterIdLst>
    <p:notesMasterId r:id="rId28"/>
  </p:notesMasterIdLst>
  <p:handoutMasterIdLst>
    <p:handoutMasterId r:id="rId29"/>
  </p:handoutMasterIdLst>
  <p:sldIdLst>
    <p:sldId id="665" r:id="rId2"/>
    <p:sldId id="2022" r:id="rId3"/>
    <p:sldId id="4197" r:id="rId4"/>
    <p:sldId id="4198" r:id="rId5"/>
    <p:sldId id="4196" r:id="rId6"/>
    <p:sldId id="1908" r:id="rId7"/>
    <p:sldId id="1937" r:id="rId8"/>
    <p:sldId id="4201" r:id="rId9"/>
    <p:sldId id="885" r:id="rId10"/>
    <p:sldId id="1870" r:id="rId11"/>
    <p:sldId id="4204" r:id="rId12"/>
    <p:sldId id="1901" r:id="rId13"/>
    <p:sldId id="4191" r:id="rId14"/>
    <p:sldId id="4195" r:id="rId15"/>
    <p:sldId id="728" r:id="rId16"/>
    <p:sldId id="1960" r:id="rId17"/>
    <p:sldId id="4203" r:id="rId18"/>
    <p:sldId id="4199" r:id="rId19"/>
    <p:sldId id="4190" r:id="rId20"/>
    <p:sldId id="4205" r:id="rId21"/>
    <p:sldId id="4207" r:id="rId22"/>
    <p:sldId id="4200" r:id="rId23"/>
    <p:sldId id="582" r:id="rId24"/>
    <p:sldId id="4206" r:id="rId25"/>
    <p:sldId id="619" r:id="rId26"/>
    <p:sldId id="4193" r:id="rId27"/>
  </p:sldIdLst>
  <p:sldSz cx="9144000" cy="6858000" type="screen4x3"/>
  <p:notesSz cx="6877050" cy="916305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5pPr>
    <a:lvl6pPr marL="2286000" algn="l" defTabSz="4572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6pPr>
    <a:lvl7pPr marL="2743200" algn="l" defTabSz="4572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7pPr>
    <a:lvl8pPr marL="3200400" algn="l" defTabSz="4572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8pPr>
    <a:lvl9pPr marL="3657600" algn="l" defTabSz="4572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prnPr/>
  <p:showPr showNarration="1" useTimings="0">
    <p:present/>
    <p:sldAll/>
    <p:penClr>
      <a:srgbClr val="0033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0066"/>
    <a:srgbClr val="CC00CC"/>
    <a:srgbClr val="4D5EF2"/>
    <a:srgbClr val="FFFFCC"/>
    <a:srgbClr val="003300"/>
    <a:srgbClr val="A50021"/>
    <a:srgbClr val="660066"/>
    <a:srgbClr val="99FFCC"/>
    <a:srgbClr val="CC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505E3EF-67EA-436B-97B2-0124C06EBD24}" styleName="Medium Style 4 - Accent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8769"/>
    <p:restoredTop sz="94298" autoAdjust="0"/>
  </p:normalViewPr>
  <p:slideViewPr>
    <p:cSldViewPr>
      <p:cViewPr varScale="1">
        <p:scale>
          <a:sx n="112" d="100"/>
          <a:sy n="112" d="100"/>
        </p:scale>
        <p:origin x="1544" y="24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4458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Relationship Id="rId8" Type="http://schemas.openxmlformats.org/officeDocument/2006/relationships/slide" Target="slides/slide7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9738" cy="458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650" tIns="45825" rIns="91650" bIns="45825" numCol="1" anchor="t" anchorCtr="0" compatLnSpc="1">
            <a:prstTxWarp prst="textNoShape">
              <a:avLst/>
            </a:prstTxWarp>
          </a:bodyPr>
          <a:lstStyle>
            <a:lvl1pPr defTabSz="915988">
              <a:defRPr sz="120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3795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97313" y="0"/>
            <a:ext cx="2979737" cy="458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650" tIns="45825" rIns="91650" bIns="45825" numCol="1" anchor="t" anchorCtr="0" compatLnSpc="1">
            <a:prstTxWarp prst="textNoShape">
              <a:avLst/>
            </a:prstTxWarp>
          </a:bodyPr>
          <a:lstStyle>
            <a:lvl1pPr algn="r" defTabSz="915988">
              <a:defRPr sz="120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3796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704263"/>
            <a:ext cx="2979738" cy="458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650" tIns="45825" rIns="91650" bIns="45825" numCol="1" anchor="b" anchorCtr="0" compatLnSpc="1">
            <a:prstTxWarp prst="textNoShape">
              <a:avLst/>
            </a:prstTxWarp>
          </a:bodyPr>
          <a:lstStyle>
            <a:lvl1pPr defTabSz="915988">
              <a:defRPr sz="120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3797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97313" y="8704263"/>
            <a:ext cx="2979737" cy="458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650" tIns="45825" rIns="91650" bIns="45825" numCol="1" anchor="b" anchorCtr="0" compatLnSpc="1">
            <a:prstTxWarp prst="textNoShape">
              <a:avLst/>
            </a:prstTxWarp>
          </a:bodyPr>
          <a:lstStyle>
            <a:lvl1pPr algn="r" defTabSz="915988">
              <a:defRPr sz="1200"/>
            </a:lvl1pPr>
          </a:lstStyle>
          <a:p>
            <a:pPr>
              <a:defRPr/>
            </a:pPr>
            <a:fld id="{AE953198-04A7-524E-8D93-1320209F0AF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237739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9738" cy="458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650" tIns="45825" rIns="91650" bIns="45825" numCol="1" anchor="t" anchorCtr="0" compatLnSpc="1">
            <a:prstTxWarp prst="textNoShape">
              <a:avLst/>
            </a:prstTxWarp>
          </a:bodyPr>
          <a:lstStyle>
            <a:lvl1pPr defTabSz="915988">
              <a:defRPr sz="120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97313" y="0"/>
            <a:ext cx="2979737" cy="458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650" tIns="45825" rIns="91650" bIns="45825" numCol="1" anchor="t" anchorCtr="0" compatLnSpc="1">
            <a:prstTxWarp prst="textNoShape">
              <a:avLst/>
            </a:prstTxWarp>
          </a:bodyPr>
          <a:lstStyle>
            <a:lvl1pPr algn="r" defTabSz="915988">
              <a:defRPr sz="120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5364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9350" y="687388"/>
            <a:ext cx="4579938" cy="343535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149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17575" y="4352925"/>
            <a:ext cx="5041900" cy="41227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650" tIns="45825" rIns="91650" bIns="4582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6150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704263"/>
            <a:ext cx="2979738" cy="458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650" tIns="45825" rIns="91650" bIns="45825" numCol="1" anchor="b" anchorCtr="0" compatLnSpc="1">
            <a:prstTxWarp prst="textNoShape">
              <a:avLst/>
            </a:prstTxWarp>
          </a:bodyPr>
          <a:lstStyle>
            <a:lvl1pPr defTabSz="915988">
              <a:defRPr sz="120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151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97313" y="8704263"/>
            <a:ext cx="2979737" cy="458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650" tIns="45825" rIns="91650" bIns="45825" numCol="1" anchor="b" anchorCtr="0" compatLnSpc="1">
            <a:prstTxWarp prst="textNoShape">
              <a:avLst/>
            </a:prstTxWarp>
          </a:bodyPr>
          <a:lstStyle>
            <a:lvl1pPr algn="r" defTabSz="915988">
              <a:defRPr sz="1200"/>
            </a:lvl1pPr>
          </a:lstStyle>
          <a:p>
            <a:pPr>
              <a:defRPr/>
            </a:pPr>
            <a:fld id="{296F35C5-9D58-1444-80A5-B7941025906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1793221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ＭＳ Ｐゴシック" charset="-128"/>
        <a:cs typeface="ＭＳ Ｐゴシック" charset="-128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ＭＳ Ｐゴシック" charset="-128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ＭＳ Ｐゴシック" charset="-128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ＭＳ Ｐゴシック" charset="-128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ＭＳ Ｐゴシック" charset="-128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296F35C5-9D58-1444-80A5-B7941025906B}" type="slidenum">
              <a:rPr lang="en-US" smtClean="0"/>
              <a:pPr>
                <a:defRPr/>
              </a:pPr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653153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296F35C5-9D58-1444-80A5-B7941025906B}" type="slidenum">
              <a:rPr lang="en-US" smtClean="0"/>
              <a:pPr>
                <a:defRPr/>
              </a:pPr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027993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296F35C5-9D58-1444-80A5-B7941025906B}" type="slidenum">
              <a:rPr lang="en-US" smtClean="0"/>
              <a:pPr>
                <a:defRPr/>
              </a:pPr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073325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296F35C5-9D58-1444-80A5-B7941025906B}" type="slidenum">
              <a:rPr lang="en-US" smtClean="0"/>
              <a:pPr>
                <a:defRPr/>
              </a:pPr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200568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296F35C5-9D58-1444-80A5-B7941025906B}" type="slidenum">
              <a:rPr lang="en-US" smtClean="0"/>
              <a:pPr>
                <a:defRPr/>
              </a:pPr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488105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296F35C5-9D58-1444-80A5-B7941025906B}" type="slidenum">
              <a:rPr lang="en-US" smtClean="0"/>
              <a:pPr>
                <a:defRPr/>
              </a:pPr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951747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296F35C5-9D58-1444-80A5-B7941025906B}" type="slidenum">
              <a:rPr lang="en-US" smtClean="0"/>
              <a:pPr>
                <a:defRPr/>
              </a:pPr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915781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296F35C5-9D58-1444-80A5-B7941025906B}" type="slidenum">
              <a:rPr lang="en-US" smtClean="0"/>
              <a:pPr>
                <a:defRPr/>
              </a:pPr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915781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296F35C5-9D58-1444-80A5-B7941025906B}" type="slidenum">
              <a:rPr lang="en-US" smtClean="0"/>
              <a:pPr>
                <a:defRPr/>
              </a:pPr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079867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296F35C5-9D58-1444-80A5-B7941025906B}" type="slidenum">
              <a:rPr lang="en-US" smtClean="0"/>
              <a:pPr>
                <a:defRPr/>
              </a:pPr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770637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296F35C5-9D58-1444-80A5-B7941025906B}" type="slidenum">
              <a:rPr lang="en-US" smtClean="0"/>
              <a:pPr>
                <a:defRPr/>
              </a:pPr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058942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296F35C5-9D58-1444-80A5-B7941025906B}" type="slidenum">
              <a:rPr lang="en-US" smtClean="0"/>
              <a:pPr>
                <a:defRPr/>
              </a:pPr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98793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296F35C5-9D58-1444-80A5-B7941025906B}" type="slidenum">
              <a:rPr lang="en-US" smtClean="0"/>
              <a:pPr>
                <a:defRPr/>
              </a:pPr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895171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296F35C5-9D58-1444-80A5-B7941025906B}" type="slidenum">
              <a:rPr lang="en-US" smtClean="0"/>
              <a:pPr>
                <a:defRPr/>
              </a:pPr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416946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296F35C5-9D58-1444-80A5-B7941025906B}" type="slidenum">
              <a:rPr lang="en-US" smtClean="0"/>
              <a:pPr>
                <a:defRPr/>
              </a:pPr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1969056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AE556A8-D7F1-5065-183B-1B59C66C587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EF2BE73-6250-7297-3B83-A83C4CF768D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428EF02-01C2-6626-A974-FED3EEF61A5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03BA2BD-0EC9-C648-E0D3-5FBA02DC4C4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296F35C5-9D58-1444-80A5-B7941025906B}" type="slidenum">
              <a:rPr lang="en-US" smtClean="0"/>
              <a:pPr>
                <a:defRPr/>
              </a:pPr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6436292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296F35C5-9D58-1444-80A5-B7941025906B}" type="slidenum">
              <a:rPr lang="en-US" smtClean="0"/>
              <a:pPr>
                <a:defRPr/>
              </a:pPr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2647824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296F35C5-9D58-1444-80A5-B7941025906B}" type="slidenum">
              <a:rPr lang="en-US" smtClean="0"/>
              <a:pPr>
                <a:defRPr/>
              </a:pPr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9948506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296F35C5-9D58-1444-80A5-B7941025906B}" type="slidenum">
              <a:rPr lang="en-US" smtClean="0"/>
              <a:pPr>
                <a:defRPr/>
              </a:pPr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2784150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296F35C5-9D58-1444-80A5-B7941025906B}" type="slidenum">
              <a:rPr lang="en-US" smtClean="0"/>
              <a:pPr>
                <a:defRPr/>
              </a:pPr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203196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5800" y="1219200"/>
            <a:ext cx="77724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2971800"/>
            <a:ext cx="6400800" cy="2590800"/>
          </a:xfrm>
        </p:spPr>
        <p:txBody>
          <a:bodyPr/>
          <a:lstStyle>
            <a:lvl1pPr marL="0" indent="0" algn="ctr">
              <a:defRPr/>
            </a:lvl1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r>
              <a:rPr lang="en-US"/>
              <a:t>June 25, 2026</a:t>
            </a: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505200" y="6248400"/>
            <a:ext cx="2895600" cy="457200"/>
          </a:xfrm>
        </p:spPr>
        <p:txBody>
          <a:bodyPr/>
          <a:lstStyle>
            <a:lvl1pPr>
              <a:defRPr smtClean="0"/>
            </a:lvl1pPr>
          </a:lstStyle>
          <a:p>
            <a:pPr>
              <a:defRPr/>
            </a:pPr>
            <a:r>
              <a:rPr lang="en-US"/>
              <a:t>DUNE, a next gen neutrino experiment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F4E248-B536-0340-A251-776DD655514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24200" y="6248400"/>
            <a:ext cx="588696" cy="519684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June 25, 2026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352800" y="6248400"/>
            <a:ext cx="3048000" cy="457200"/>
          </a:xfr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DUNE, a next gen neutrino experiment</a:t>
            </a:r>
            <a:endParaRPr lang="en-US" dirty="0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57A58E5-F186-8448-8915-9CBFB02328D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June 25, 2026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429000" y="6248400"/>
            <a:ext cx="2895600" cy="457200"/>
          </a:xfr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DUNE, a next gen neutrino experiment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A2325B6-753E-D146-9FE8-D2CA064EB69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June 25, 2026</a:t>
            </a: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DUNE, a next gen neutrino experiment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7C416A3-8464-454A-B151-4EF4C5B3928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June 25, 2026</a:t>
            </a: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DUNE, a next gen neutrino experiment</a:t>
            </a: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71E878B-9281-EB4C-B10E-3E6480B7F13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June 25, 2026</a:t>
            </a: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429000" y="6248400"/>
            <a:ext cx="2819400" cy="457200"/>
          </a:xfr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DUNE, a next gen neutrino experiment</a:t>
            </a: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0A33896-855B-7B4D-A097-2D12E2068F9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June 25, 2026</a:t>
            </a: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505200" y="6248400"/>
            <a:ext cx="2895600" cy="457200"/>
          </a:xfr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DUNE, a next gen neutrino experiment</a:t>
            </a:r>
            <a:endParaRPr lang="en-US" dirty="0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3DD456A-AC27-D043-BC72-1A49498E49E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June 25, 2026</a:t>
            </a: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DUNE, a next gen neutrino experiment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558B2E5-B0A7-F346-BBB5-5622F560826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June 25, 2026</a:t>
            </a: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DUNE, a next gen neutrino experiment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7E42362-E3C2-C542-89D6-C9F58F17609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June 25, 2026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DUNE, a next gen neutrino experiment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8CFC0C4-C82A-7945-8BC5-FB3BC926DA2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June 25, 2026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DUNE, a next gen neutrino experiment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9356C65-8EC1-4445-8A2F-4A71F02728D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Title and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sz="quarter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85800" y="1981200"/>
            <a:ext cx="3810000" cy="1981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981200"/>
            <a:ext cx="3810000" cy="1981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685800" y="4114800"/>
            <a:ext cx="3810000" cy="1981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8200" y="4114800"/>
            <a:ext cx="3810000" cy="1981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June 25, 2026</a:t>
            </a: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DUNE, a next gen neutrino experiment</a:t>
            </a: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2308FAB-ED17-0C4A-B8F2-2F1A0AE8FDB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8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457201" y="432614"/>
            <a:ext cx="8293100" cy="548785"/>
          </a:xfrm>
          <a:prstGeom prst="rect">
            <a:avLst/>
          </a:prstGeom>
        </p:spPr>
        <p:txBody>
          <a:bodyPr vert="horz" lIns="0" tIns="0" rIns="0" bIns="0"/>
          <a:lstStyle>
            <a:lvl1pPr algn="ctr">
              <a:defRPr sz="3600" b="1" i="0" baseline="0">
                <a:solidFill>
                  <a:srgbClr val="C00000"/>
                </a:solidFill>
                <a:latin typeface="Arial Narrow" panose="020B0604020202020204" pitchFamily="34" charset="0"/>
                <a:ea typeface="Helvetica Neue" panose="02000503000000020004" pitchFamily="2" charset="0"/>
                <a:cs typeface="Arial Narrow" panose="020B0604020202020204" pitchFamily="34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2"/>
          <p:cNvSpPr>
            <a:spLocks noGrp="1"/>
          </p:cNvSpPr>
          <p:nvPr>
            <p:ph idx="16"/>
          </p:nvPr>
        </p:nvSpPr>
        <p:spPr>
          <a:xfrm>
            <a:off x="457201" y="1238250"/>
            <a:ext cx="3998846" cy="4846639"/>
          </a:xfrm>
          <a:prstGeom prst="rect">
            <a:avLst/>
          </a:prstGeom>
        </p:spPr>
        <p:txBody>
          <a:bodyPr lIns="0" rIns="0"/>
          <a:lstStyle>
            <a:lvl1pPr marL="256026" indent="-265169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/>
              <a:buChar char="•"/>
              <a:defRPr sz="2200" b="0" i="0">
                <a:solidFill>
                  <a:srgbClr val="004C97"/>
                </a:solidFill>
                <a:latin typeface="Arial Narrow" panose="020B0604020202020204" pitchFamily="34" charset="0"/>
                <a:ea typeface="Helvetica Neue" panose="02000503000000020004" pitchFamily="2" charset="0"/>
                <a:cs typeface="Arial Narrow" panose="020B0604020202020204" pitchFamily="34" charset="0"/>
              </a:defRPr>
            </a:lvl1pPr>
            <a:lvl2pPr marL="320032" indent="256026">
              <a:lnSpc>
                <a:spcPct val="100000"/>
              </a:lnSpc>
              <a:spcBef>
                <a:spcPts val="1032"/>
              </a:spcBef>
              <a:spcAft>
                <a:spcPts val="0"/>
              </a:spcAft>
              <a:buSzPct val="90000"/>
              <a:buFont typeface="Lucida Grande"/>
              <a:buChar char="-"/>
              <a:defRPr sz="2000" b="0" i="0">
                <a:solidFill>
                  <a:srgbClr val="7030A0"/>
                </a:solidFill>
                <a:latin typeface="Arial Narrow" panose="020B0604020202020204" pitchFamily="34" charset="0"/>
                <a:ea typeface="Helvetica Neue" panose="02000503000000020004" pitchFamily="2" charset="0"/>
                <a:cs typeface="Arial Narrow" panose="020B0604020202020204" pitchFamily="34" charset="0"/>
              </a:defRPr>
            </a:lvl2pPr>
            <a:lvl3pPr marL="640064" indent="228594">
              <a:lnSpc>
                <a:spcPct val="100000"/>
              </a:lnSpc>
              <a:spcBef>
                <a:spcPts val="1032"/>
              </a:spcBef>
              <a:spcAft>
                <a:spcPts val="0"/>
              </a:spcAft>
              <a:buSzPct val="88000"/>
              <a:buFont typeface="Arial"/>
              <a:buChar char="•"/>
              <a:defRPr sz="1800" b="0" i="0">
                <a:solidFill>
                  <a:srgbClr val="00B050"/>
                </a:solidFill>
                <a:latin typeface="Arial Narrow" panose="020B0604020202020204" pitchFamily="34" charset="0"/>
                <a:ea typeface="Helvetica Neue" panose="02000503000000020004" pitchFamily="2" charset="0"/>
                <a:cs typeface="Arial Narrow" panose="020B0604020202020204" pitchFamily="34" charset="0"/>
              </a:defRPr>
            </a:lvl3pPr>
            <a:lvl4pPr marL="914377" indent="228594">
              <a:lnSpc>
                <a:spcPct val="100000"/>
              </a:lnSpc>
              <a:spcBef>
                <a:spcPts val="1032"/>
              </a:spcBef>
              <a:spcAft>
                <a:spcPts val="0"/>
              </a:spcAft>
              <a:buSzPct val="90000"/>
              <a:buFont typeface="Lucida Grande"/>
              <a:buChar char="-"/>
              <a:defRPr sz="1600" b="0" i="0">
                <a:solidFill>
                  <a:schemeClr val="accent2">
                    <a:lumMod val="50000"/>
                  </a:schemeClr>
                </a:solidFill>
                <a:latin typeface="Arial Narrow" panose="020B0604020202020204" pitchFamily="34" charset="0"/>
                <a:ea typeface="Helvetica Neue" panose="02000503000000020004" pitchFamily="2" charset="0"/>
                <a:cs typeface="Arial Narrow" panose="020B0604020202020204" pitchFamily="34" charset="0"/>
              </a:defRPr>
            </a:lvl4pPr>
            <a:lvl5pPr marL="1142971" indent="192019">
              <a:lnSpc>
                <a:spcPct val="100000"/>
              </a:lnSpc>
              <a:spcBef>
                <a:spcPts val="1032"/>
              </a:spcBef>
              <a:spcAft>
                <a:spcPts val="0"/>
              </a:spcAft>
              <a:buSzPct val="88000"/>
              <a:buFont typeface="Arial"/>
              <a:buChar char="•"/>
              <a:defRPr sz="1400" b="0" i="0">
                <a:solidFill>
                  <a:srgbClr val="FF0000"/>
                </a:solidFill>
                <a:latin typeface="Arial Narrow" panose="020B0604020202020204" pitchFamily="34" charset="0"/>
                <a:ea typeface="Helvetica Neue" panose="02000503000000020004" pitchFamily="2" charset="0"/>
                <a:cs typeface="Arial Narrow" panose="020B0604020202020204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9" name="Content Placeholder 2"/>
          <p:cNvSpPr>
            <a:spLocks noGrp="1"/>
          </p:cNvSpPr>
          <p:nvPr>
            <p:ph idx="17"/>
          </p:nvPr>
        </p:nvSpPr>
        <p:spPr>
          <a:xfrm>
            <a:off x="4751455" y="1238250"/>
            <a:ext cx="3998846" cy="4846639"/>
          </a:xfrm>
          <a:prstGeom prst="rect">
            <a:avLst/>
          </a:prstGeom>
        </p:spPr>
        <p:txBody>
          <a:bodyPr lIns="0" rIns="0"/>
          <a:lstStyle>
            <a:lvl1pPr marL="256026" indent="-265169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/>
              <a:buChar char="•"/>
              <a:defRPr sz="2200" b="0" i="0">
                <a:solidFill>
                  <a:srgbClr val="004C97"/>
                </a:solidFill>
                <a:latin typeface="Arial Narrow" panose="020B0604020202020204" pitchFamily="34" charset="0"/>
                <a:cs typeface="Arial Narrow" panose="020B0604020202020204" pitchFamily="34" charset="0"/>
              </a:defRPr>
            </a:lvl1pPr>
            <a:lvl2pPr marL="320032" indent="256026">
              <a:lnSpc>
                <a:spcPct val="100000"/>
              </a:lnSpc>
              <a:spcBef>
                <a:spcPts val="1032"/>
              </a:spcBef>
              <a:spcAft>
                <a:spcPts val="0"/>
              </a:spcAft>
              <a:buSzPct val="90000"/>
              <a:buFont typeface="Lucida Grande"/>
              <a:buChar char="-"/>
              <a:defRPr sz="2000" b="0" i="0">
                <a:solidFill>
                  <a:srgbClr val="7030A0"/>
                </a:solidFill>
                <a:latin typeface="Arial Narrow" panose="020B0604020202020204" pitchFamily="34" charset="0"/>
                <a:cs typeface="Arial Narrow" panose="020B0604020202020204" pitchFamily="34" charset="0"/>
              </a:defRPr>
            </a:lvl2pPr>
            <a:lvl3pPr marL="640064" indent="228594">
              <a:lnSpc>
                <a:spcPct val="100000"/>
              </a:lnSpc>
              <a:spcBef>
                <a:spcPts val="1032"/>
              </a:spcBef>
              <a:spcAft>
                <a:spcPts val="0"/>
              </a:spcAft>
              <a:buSzPct val="88000"/>
              <a:buFont typeface="Arial"/>
              <a:buChar char="•"/>
              <a:defRPr sz="1800" b="0" i="0">
                <a:solidFill>
                  <a:srgbClr val="00B050"/>
                </a:solidFill>
                <a:latin typeface="Arial Narrow" panose="020B0604020202020204" pitchFamily="34" charset="0"/>
                <a:cs typeface="Arial Narrow" panose="020B0604020202020204" pitchFamily="34" charset="0"/>
              </a:defRPr>
            </a:lvl3pPr>
            <a:lvl4pPr marL="914377" indent="228594">
              <a:lnSpc>
                <a:spcPct val="100000"/>
              </a:lnSpc>
              <a:spcBef>
                <a:spcPts val="1032"/>
              </a:spcBef>
              <a:spcAft>
                <a:spcPts val="0"/>
              </a:spcAft>
              <a:buSzPct val="90000"/>
              <a:buFont typeface="Lucida Grande"/>
              <a:buChar char="-"/>
              <a:defRPr sz="1600" b="0" i="0">
                <a:solidFill>
                  <a:schemeClr val="accent2">
                    <a:lumMod val="50000"/>
                  </a:schemeClr>
                </a:solidFill>
                <a:latin typeface="Arial Narrow" panose="020B0604020202020204" pitchFamily="34" charset="0"/>
                <a:cs typeface="Arial Narrow" panose="020B0604020202020204" pitchFamily="34" charset="0"/>
              </a:defRPr>
            </a:lvl4pPr>
            <a:lvl5pPr marL="1142971" indent="192019">
              <a:lnSpc>
                <a:spcPct val="100000"/>
              </a:lnSpc>
              <a:spcBef>
                <a:spcPts val="1032"/>
              </a:spcBef>
              <a:spcAft>
                <a:spcPts val="0"/>
              </a:spcAft>
              <a:buSzPct val="88000"/>
              <a:buFont typeface="Arial"/>
              <a:buChar char="•"/>
              <a:defRPr sz="1400" b="0" i="0">
                <a:solidFill>
                  <a:srgbClr val="FF0000"/>
                </a:solidFill>
                <a:latin typeface="Arial Narrow" panose="020B0604020202020204" pitchFamily="34" charset="0"/>
                <a:cs typeface="Arial Narrow" panose="020B0604020202020204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7076315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 smtClean="0">
                <a:solidFill>
                  <a:srgbClr val="FF0066"/>
                </a:solidFill>
                <a:latin typeface="+mn-lt"/>
              </a:defRPr>
            </a:lvl1pPr>
          </a:lstStyle>
          <a:p>
            <a:pPr>
              <a:defRPr/>
            </a:pPr>
            <a:r>
              <a:rPr lang="en-US"/>
              <a:t>June 25, 2026</a:t>
            </a: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505200" y="62484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 smtClean="0">
                <a:solidFill>
                  <a:srgbClr val="003300"/>
                </a:solidFill>
                <a:latin typeface="+mn-lt"/>
              </a:defRPr>
            </a:lvl1pPr>
          </a:lstStyle>
          <a:p>
            <a:pPr>
              <a:defRPr/>
            </a:pPr>
            <a:r>
              <a:rPr lang="en-US"/>
              <a:t>DUNE, a next gen neutrino experiment</a:t>
            </a: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 b="1">
                <a:solidFill>
                  <a:srgbClr val="A50021"/>
                </a:solidFill>
                <a:latin typeface="Arial Narrow" charset="0"/>
              </a:defRPr>
            </a:lvl1pPr>
          </a:lstStyle>
          <a:p>
            <a:pPr>
              <a:defRPr/>
            </a:pPr>
            <a:fld id="{9EFAF5A8-B3EC-174C-BB51-2F85AA858FC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pic>
        <p:nvPicPr>
          <p:cNvPr id="8" name="Picture 7"/>
          <p:cNvPicPr>
            <a:picLocks noChangeAspect="1"/>
          </p:cNvPicPr>
          <p:nvPr userDrawn="1"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24200" y="6248400"/>
            <a:ext cx="588696" cy="519684"/>
          </a:xfrm>
          <a:prstGeom prst="rect">
            <a:avLst/>
          </a:prstGeom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  <p:sldLayoutId id="2147483675" r:id="rId2"/>
    <p:sldLayoutId id="2147483676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82" r:id="rId9"/>
    <p:sldLayoutId id="2147483683" r:id="rId10"/>
    <p:sldLayoutId id="2147483684" r:id="rId11"/>
    <p:sldLayoutId id="2147483685" r:id="rId12"/>
    <p:sldLayoutId id="2147483687" r:id="rId13"/>
  </p:sldLayoutIdLst>
  <p:hf hd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rgbClr val="A50021"/>
          </a:solidFill>
          <a:latin typeface="+mj-lt"/>
          <a:ea typeface="ＭＳ Ｐゴシック" charset="-128"/>
          <a:cs typeface="ＭＳ Ｐゴシック" charset="-128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rgbClr val="A50021"/>
          </a:solidFill>
          <a:latin typeface="Arial Narrow" pitchFamily="34" charset="0"/>
          <a:ea typeface="ＭＳ Ｐゴシック" charset="-128"/>
          <a:cs typeface="ＭＳ Ｐゴシック" charset="-128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rgbClr val="A50021"/>
          </a:solidFill>
          <a:latin typeface="Arial Narrow" pitchFamily="34" charset="0"/>
          <a:ea typeface="ＭＳ Ｐゴシック" charset="-128"/>
          <a:cs typeface="ＭＳ Ｐゴシック" charset="-128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rgbClr val="A50021"/>
          </a:solidFill>
          <a:latin typeface="Arial Narrow" pitchFamily="34" charset="0"/>
          <a:ea typeface="ＭＳ Ｐゴシック" charset="-128"/>
          <a:cs typeface="ＭＳ Ｐゴシック" charset="-128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rgbClr val="A50021"/>
          </a:solidFill>
          <a:latin typeface="Arial Narrow" pitchFamily="34" charset="0"/>
          <a:ea typeface="ＭＳ Ｐゴシック" charset="-128"/>
          <a:cs typeface="ＭＳ Ｐゴシック" charset="-128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rgbClr val="A50021"/>
          </a:solidFill>
          <a:latin typeface="Arial Narrow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rgbClr val="A50021"/>
          </a:solidFill>
          <a:latin typeface="Arial Narrow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rgbClr val="A50021"/>
          </a:solidFill>
          <a:latin typeface="Arial Narrow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rgbClr val="A50021"/>
          </a:solidFill>
          <a:latin typeface="Arial Narrow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accent2"/>
          </a:solidFill>
          <a:latin typeface="+mn-lt"/>
          <a:ea typeface="ＭＳ Ｐゴシック" charset="-128"/>
          <a:cs typeface="ＭＳ Ｐゴシック" charset="-128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rgbClr val="660066"/>
          </a:solidFill>
          <a:latin typeface="+mn-lt"/>
          <a:ea typeface="ＭＳ Ｐゴシック" charset="-128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rgbClr val="003300"/>
          </a:solidFill>
          <a:latin typeface="+mn-lt"/>
          <a:ea typeface="ＭＳ Ｐゴシック" charset="-128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rgbClr val="CC00CC"/>
          </a:solidFill>
          <a:latin typeface="+mn-lt"/>
          <a:ea typeface="ＭＳ Ｐゴシック" charset="-128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rgbClr val="FF0066"/>
          </a:solidFill>
          <a:latin typeface="+mn-lt"/>
          <a:ea typeface="ＭＳ Ｐゴシック" charset="-128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rgbClr val="FF0066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rgbClr val="FF0066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rgbClr val="FF0066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rgbClr val="FF0066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hyperlink" Target="https://journals.aps.org/pr/abstract/10.1103/PhysRev.61.97" TargetMode="External"/><Relationship Id="rId7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jpeg"/><Relationship Id="rId5" Type="http://schemas.openxmlformats.org/officeDocument/2006/relationships/image" Target="../media/image3.png"/><Relationship Id="rId4" Type="http://schemas.openxmlformats.org/officeDocument/2006/relationships/image" Target="../media/image2.jp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e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png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7" Type="http://schemas.openxmlformats.org/officeDocument/2006/relationships/image" Target="../media/image19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.png"/><Relationship Id="rId5" Type="http://schemas.openxmlformats.org/officeDocument/2006/relationships/hyperlink" Target="https://www.dunescience.org/about-the-collaboration/" TargetMode="External"/><Relationship Id="rId4" Type="http://schemas.openxmlformats.org/officeDocument/2006/relationships/image" Target="../media/image17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jpeg"/><Relationship Id="rId3" Type="http://schemas.openxmlformats.org/officeDocument/2006/relationships/image" Target="../media/image20.png"/><Relationship Id="rId7" Type="http://schemas.openxmlformats.org/officeDocument/2006/relationships/image" Target="../media/image2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3.png"/><Relationship Id="rId5" Type="http://schemas.openxmlformats.org/officeDocument/2006/relationships/image" Target="../media/image22.png"/><Relationship Id="rId4" Type="http://schemas.openxmlformats.org/officeDocument/2006/relationships/image" Target="../media/image21.png"/><Relationship Id="rId9" Type="http://schemas.openxmlformats.org/officeDocument/2006/relationships/image" Target="../media/image26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3.xml"/><Relationship Id="rId2" Type="http://schemas.openxmlformats.org/officeDocument/2006/relationships/video" Target="../media/media1.MOV"/><Relationship Id="rId1" Type="http://schemas.microsoft.com/office/2007/relationships/media" Target="../media/media1.MOV"/><Relationship Id="rId6" Type="http://schemas.openxmlformats.org/officeDocument/2006/relationships/image" Target="../media/image29.png"/><Relationship Id="rId5" Type="http://schemas.openxmlformats.org/officeDocument/2006/relationships/image" Target="../media/image28.png"/><Relationship Id="rId4" Type="http://schemas.openxmlformats.org/officeDocument/2006/relationships/image" Target="../media/image27.tif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3.png"/><Relationship Id="rId5" Type="http://schemas.openxmlformats.org/officeDocument/2006/relationships/image" Target="../media/image32.jpeg"/><Relationship Id="rId4" Type="http://schemas.openxmlformats.org/officeDocument/2006/relationships/image" Target="../media/image31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2.mov"/><Relationship Id="rId1" Type="http://schemas.microsoft.com/office/2007/relationships/media" Target="../media/media2.mov"/><Relationship Id="rId5" Type="http://schemas.openxmlformats.org/officeDocument/2006/relationships/image" Target="../media/image34.png"/><Relationship Id="rId4" Type="http://schemas.openxmlformats.org/officeDocument/2006/relationships/notesSlide" Target="../notesSlides/notesSlide8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jpg"/><Relationship Id="rId13" Type="http://schemas.openxmlformats.org/officeDocument/2006/relationships/image" Target="../media/image42.png"/><Relationship Id="rId3" Type="http://schemas.microsoft.com/office/2007/relationships/media" Target="../media/media4.mov"/><Relationship Id="rId7" Type="http://schemas.openxmlformats.org/officeDocument/2006/relationships/image" Target="../media/image36.jpg"/><Relationship Id="rId12" Type="http://schemas.openxmlformats.org/officeDocument/2006/relationships/image" Target="../media/image41.jpeg"/><Relationship Id="rId2" Type="http://schemas.openxmlformats.org/officeDocument/2006/relationships/video" Target="../media/media3.mov"/><Relationship Id="rId1" Type="http://schemas.microsoft.com/office/2007/relationships/media" Target="../media/media3.mov"/><Relationship Id="rId6" Type="http://schemas.openxmlformats.org/officeDocument/2006/relationships/notesSlide" Target="../notesSlides/notesSlide10.xml"/><Relationship Id="rId11" Type="http://schemas.openxmlformats.org/officeDocument/2006/relationships/image" Target="../media/image40.jpeg"/><Relationship Id="rId5" Type="http://schemas.openxmlformats.org/officeDocument/2006/relationships/slideLayout" Target="../slideLayouts/slideLayout2.xml"/><Relationship Id="rId10" Type="http://schemas.openxmlformats.org/officeDocument/2006/relationships/image" Target="../media/image39.jpg"/><Relationship Id="rId4" Type="http://schemas.openxmlformats.org/officeDocument/2006/relationships/video" Target="../media/media4.mov"/><Relationship Id="rId9" Type="http://schemas.openxmlformats.org/officeDocument/2006/relationships/image" Target="../media/image38.jpg"/><Relationship Id="rId14" Type="http://schemas.openxmlformats.org/officeDocument/2006/relationships/image" Target="../media/image43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8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47.jpeg"/><Relationship Id="rId2" Type="http://schemas.openxmlformats.org/officeDocument/2006/relationships/video" Target="../media/media5.mp4"/><Relationship Id="rId1" Type="http://schemas.microsoft.com/office/2007/relationships/media" Target="../media/media5.mp4"/><Relationship Id="rId6" Type="http://schemas.openxmlformats.org/officeDocument/2006/relationships/image" Target="../media/image46.jpeg"/><Relationship Id="rId5" Type="http://schemas.openxmlformats.org/officeDocument/2006/relationships/image" Target="../media/image45.png"/><Relationship Id="rId4" Type="http://schemas.openxmlformats.org/officeDocument/2006/relationships/notesSlide" Target="../notesSlides/notesSlide1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jp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51.jpeg"/><Relationship Id="rId4" Type="http://schemas.openxmlformats.org/officeDocument/2006/relationships/image" Target="../media/image50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55.jpe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58.png"/><Relationship Id="rId4" Type="http://schemas.openxmlformats.org/officeDocument/2006/relationships/image" Target="../media/image57.jpe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video" Target="../media/media6.mp4"/><Relationship Id="rId1" Type="http://schemas.microsoft.com/office/2007/relationships/media" Target="../media/media6.mp4"/><Relationship Id="rId5" Type="http://schemas.openxmlformats.org/officeDocument/2006/relationships/image" Target="../media/image59.png"/><Relationship Id="rId4" Type="http://schemas.openxmlformats.org/officeDocument/2006/relationships/notesSlide" Target="../notesSlides/notesSlide16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1.emf"/><Relationship Id="rId4" Type="http://schemas.openxmlformats.org/officeDocument/2006/relationships/image" Target="../media/image44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png"/><Relationship Id="rId2" Type="http://schemas.openxmlformats.org/officeDocument/2006/relationships/image" Target="../media/image62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 Box 4"/>
          <p:cNvSpPr txBox="1">
            <a:spLocks noChangeArrowheads="1"/>
          </p:cNvSpPr>
          <p:nvPr/>
        </p:nvSpPr>
        <p:spPr bwMode="auto">
          <a:xfrm>
            <a:off x="2279762" y="2078154"/>
            <a:ext cx="4213013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prstTxWarp prst="textNoShape">
              <a:avLst/>
            </a:prstTxWarp>
            <a:spAutoFit/>
          </a:bodyPr>
          <a:lstStyle/>
          <a:p>
            <a:pPr algn="ctr"/>
            <a:r>
              <a:rPr lang="en-US" dirty="0">
                <a:solidFill>
                  <a:schemeClr val="accent6"/>
                </a:solidFill>
                <a:latin typeface="Monotype Corsiva" charset="0"/>
              </a:rPr>
              <a:t> CETUP*2026 - </a:t>
            </a:r>
            <a:r>
              <a:rPr lang="en-US" dirty="0" err="1">
                <a:solidFill>
                  <a:schemeClr val="accent6"/>
                </a:solidFill>
                <a:latin typeface="Monotype Corsiva" charset="0"/>
              </a:rPr>
              <a:t>PubTalk</a:t>
            </a:r>
            <a:endParaRPr lang="en-US" dirty="0">
              <a:solidFill>
                <a:schemeClr val="accent6"/>
              </a:solidFill>
              <a:latin typeface="Monotype Corsiva" charset="0"/>
            </a:endParaRPr>
          </a:p>
          <a:p>
            <a:pPr algn="ctr"/>
            <a:r>
              <a:rPr lang="en-US" dirty="0">
                <a:solidFill>
                  <a:schemeClr val="accent6"/>
                </a:solidFill>
                <a:latin typeface="Monotype Corsiva" charset="0"/>
              </a:rPr>
              <a:t>Dakota Shivers, Lead, South Dakota</a:t>
            </a:r>
          </a:p>
          <a:p>
            <a:pPr algn="ctr"/>
            <a:r>
              <a:rPr lang="en-US" dirty="0">
                <a:solidFill>
                  <a:schemeClr val="accent6"/>
                </a:solidFill>
                <a:latin typeface="Monotype Corsiva" charset="0"/>
              </a:rPr>
              <a:t>June 25, 2026</a:t>
            </a:r>
          </a:p>
        </p:txBody>
      </p:sp>
      <p:sp>
        <p:nvSpPr>
          <p:cNvPr id="8" name="Text Box 4"/>
          <p:cNvSpPr txBox="1">
            <a:spLocks noChangeArrowheads="1"/>
          </p:cNvSpPr>
          <p:nvPr/>
        </p:nvSpPr>
        <p:spPr bwMode="auto">
          <a:xfrm>
            <a:off x="2514600" y="3447871"/>
            <a:ext cx="3743332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prstTxWarp prst="textNoShape">
              <a:avLst/>
            </a:prstTxWarp>
            <a:spAutoFit/>
          </a:bodyPr>
          <a:lstStyle/>
          <a:p>
            <a:pPr algn="ctr"/>
            <a:r>
              <a:rPr lang="en-US" dirty="0">
                <a:solidFill>
                  <a:schemeClr val="accent2"/>
                </a:solidFill>
                <a:latin typeface="Monotype Corsiva" charset="0"/>
              </a:rPr>
              <a:t> </a:t>
            </a:r>
            <a:r>
              <a:rPr lang="en-US" b="1" dirty="0">
                <a:solidFill>
                  <a:srgbClr val="FF0066"/>
                </a:solidFill>
                <a:latin typeface="Monotype Corsiva" charset="0"/>
              </a:rPr>
              <a:t>Jae</a:t>
            </a:r>
            <a:r>
              <a:rPr lang="en-US" dirty="0">
                <a:solidFill>
                  <a:schemeClr val="accent2"/>
                </a:solidFill>
                <a:latin typeface="Monotype Corsiva" charset="0"/>
              </a:rPr>
              <a:t>hoon </a:t>
            </a:r>
            <a:r>
              <a:rPr lang="en-US" b="1" dirty="0">
                <a:solidFill>
                  <a:srgbClr val="FF0066"/>
                </a:solidFill>
                <a:latin typeface="Monotype Corsiva" charset="0"/>
              </a:rPr>
              <a:t>Yu</a:t>
            </a:r>
          </a:p>
          <a:p>
            <a:pPr algn="ctr"/>
            <a:r>
              <a:rPr lang="en-US" dirty="0">
                <a:solidFill>
                  <a:schemeClr val="accent2"/>
                </a:solidFill>
                <a:latin typeface="Monotype Corsiva" charset="0"/>
              </a:rPr>
              <a:t>Department of Physics</a:t>
            </a:r>
          </a:p>
          <a:p>
            <a:pPr algn="ctr"/>
            <a:r>
              <a:rPr lang="en-US" dirty="0">
                <a:solidFill>
                  <a:schemeClr val="accent2"/>
                </a:solidFill>
                <a:latin typeface="Monotype Corsiva" charset="0"/>
              </a:rPr>
              <a:t>University of Texas at Arlington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9412941" y="2848341"/>
            <a:ext cx="18466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9" name="Rectangle 2"/>
          <p:cNvSpPr txBox="1">
            <a:spLocks noChangeArrowheads="1"/>
          </p:cNvSpPr>
          <p:nvPr/>
        </p:nvSpPr>
        <p:spPr bwMode="auto">
          <a:xfrm>
            <a:off x="381000" y="196670"/>
            <a:ext cx="8610600" cy="16321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rgbClr val="A50021"/>
                </a:solidFill>
                <a:latin typeface="+mj-lt"/>
                <a:ea typeface="ＭＳ Ｐゴシック" charset="-128"/>
                <a:cs typeface="ＭＳ Ｐゴシック" charset="-128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rgbClr val="A50021"/>
                </a:solidFill>
                <a:latin typeface="Arial Narrow" pitchFamily="34" charset="0"/>
                <a:ea typeface="ＭＳ Ｐゴシック" charset="-128"/>
                <a:cs typeface="ＭＳ Ｐゴシック" charset="-128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rgbClr val="A50021"/>
                </a:solidFill>
                <a:latin typeface="Arial Narrow" pitchFamily="34" charset="0"/>
                <a:ea typeface="ＭＳ Ｐゴシック" charset="-128"/>
                <a:cs typeface="ＭＳ Ｐゴシック" charset="-128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rgbClr val="A50021"/>
                </a:solidFill>
                <a:latin typeface="Arial Narrow" pitchFamily="34" charset="0"/>
                <a:ea typeface="ＭＳ Ｐゴシック" charset="-128"/>
                <a:cs typeface="ＭＳ Ｐゴシック" charset="-128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rgbClr val="A50021"/>
                </a:solidFill>
                <a:latin typeface="Arial Narrow" pitchFamily="34" charset="0"/>
                <a:ea typeface="ＭＳ Ｐゴシック" charset="-128"/>
                <a:cs typeface="ＭＳ Ｐゴシック" charset="-128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rgbClr val="A50021"/>
                </a:solidFill>
                <a:latin typeface="Arial Narrow" pitchFamily="34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rgbClr val="A50021"/>
                </a:solidFill>
                <a:latin typeface="Arial Narrow" pitchFamily="34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rgbClr val="A50021"/>
                </a:solidFill>
                <a:latin typeface="Arial Narrow" pitchFamily="34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rgbClr val="A50021"/>
                </a:solidFill>
                <a:latin typeface="Arial Narrow" pitchFamily="34" charset="0"/>
              </a:defRPr>
            </a:lvl9pPr>
          </a:lstStyle>
          <a:p>
            <a:pPr eaLnBrk="1" hangingPunct="1"/>
            <a:r>
              <a:rPr lang="en-US" sz="6000" b="1" kern="0" dirty="0"/>
              <a:t>The Story of DUNE, </a:t>
            </a:r>
          </a:p>
          <a:p>
            <a:pPr eaLnBrk="1" hangingPunct="1"/>
            <a:r>
              <a:rPr lang="en-US" sz="4600" b="1" kern="0" dirty="0"/>
              <a:t>A Next Gen </a:t>
            </a:r>
            <a:r>
              <a:rPr lang="en-US" sz="4600" b="1" kern="0" dirty="0">
                <a:latin typeface="Symbol" pitchFamily="2" charset="2"/>
              </a:rPr>
              <a:t>n</a:t>
            </a:r>
            <a:r>
              <a:rPr lang="en-US" sz="4600" b="1" kern="0" dirty="0"/>
              <a:t> Experiment</a:t>
            </a:r>
          </a:p>
        </p:txBody>
      </p:sp>
    </p:spTree>
    <p:extLst>
      <p:ext uri="{BB962C8B-B14F-4D97-AF65-F5344CB8AC3E}">
        <p14:creationId xmlns:p14="http://schemas.microsoft.com/office/powerpoint/2010/main" val="168007211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97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28600" y="685800"/>
            <a:ext cx="8610600" cy="5486400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sz="2800" dirty="0">
                <a:latin typeface="Arial Narrow" charset="0"/>
              </a:rPr>
              <a:t>A puzzle arose in early 1920’s in certain radioactive decays in which energy-momentum conservation seems to be broken</a:t>
            </a:r>
          </a:p>
          <a:p>
            <a:pPr lvl="1" eaLnBrk="1" hangingPunct="1">
              <a:lnSpc>
                <a:spcPct val="90000"/>
              </a:lnSpc>
            </a:pPr>
            <a:r>
              <a:rPr lang="en-US" sz="2400" dirty="0">
                <a:latin typeface="Arial Narrow" charset="0"/>
              </a:rPr>
              <a:t>Niels Bohr : Energy-momentum conservation is not held in radioactive decays</a:t>
            </a:r>
          </a:p>
          <a:p>
            <a:pPr lvl="1" eaLnBrk="1" hangingPunct="1">
              <a:lnSpc>
                <a:spcPct val="90000"/>
              </a:lnSpc>
            </a:pPr>
            <a:r>
              <a:rPr lang="en-US" sz="2400" dirty="0">
                <a:latin typeface="Arial Narrow" charset="0"/>
              </a:rPr>
              <a:t>Wolfgang Pauli : There is an unobserved particle (Fermi named it the neutrino – little neutron) in the decay reaction</a:t>
            </a:r>
          </a:p>
          <a:p>
            <a:pPr eaLnBrk="1" hangingPunct="1">
              <a:lnSpc>
                <a:spcPct val="90000"/>
              </a:lnSpc>
            </a:pPr>
            <a:r>
              <a:rPr lang="en-US" sz="2800" dirty="0">
                <a:latin typeface="Arial Narrow" charset="0"/>
              </a:rPr>
              <a:t>First detected experimentally in 1956 (</a:t>
            </a:r>
            <a:r>
              <a:rPr lang="en-US" sz="2800" b="1" u="sng" dirty="0">
                <a:solidFill>
                  <a:srgbClr val="C00000"/>
                </a:solidFill>
                <a:latin typeface="Arial Narrow" charset="0"/>
              </a:rPr>
              <a:t>1995 Nobel</a:t>
            </a:r>
            <a:r>
              <a:rPr lang="en-US" sz="2800" dirty="0">
                <a:latin typeface="Arial Narrow" charset="0"/>
              </a:rPr>
              <a:t>)</a:t>
            </a:r>
          </a:p>
          <a:p>
            <a:pPr lvl="1" eaLnBrk="1" hangingPunct="1">
              <a:lnSpc>
                <a:spcPct val="90000"/>
              </a:lnSpc>
            </a:pPr>
            <a:r>
              <a:rPr lang="en-US" sz="2400" dirty="0">
                <a:latin typeface="Arial Narrow" charset="0"/>
              </a:rPr>
              <a:t>In 1941, Wang </a:t>
            </a:r>
            <a:r>
              <a:rPr lang="en-US" sz="2400" dirty="0" err="1">
                <a:latin typeface="Arial Narrow" charset="0"/>
              </a:rPr>
              <a:t>Ganchang</a:t>
            </a:r>
            <a:r>
              <a:rPr lang="en-US" sz="2400" dirty="0">
                <a:latin typeface="Arial Narrow" charset="0"/>
              </a:rPr>
              <a:t> first proposed to use electron capture to directly observe neutrinos (</a:t>
            </a:r>
            <a:r>
              <a:rPr lang="en-US" sz="2400" dirty="0">
                <a:latin typeface="Arial Narrow" charset="0"/>
                <a:hlinkClick r:id="rId3"/>
              </a:rPr>
              <a:t>Phy.Rev. </a:t>
            </a:r>
            <a:r>
              <a:rPr lang="en-US" sz="2400" b="1" dirty="0">
                <a:latin typeface="Arial Narrow" charset="0"/>
                <a:hlinkClick r:id="rId3"/>
              </a:rPr>
              <a:t>61</a:t>
            </a:r>
            <a:r>
              <a:rPr lang="en-US" sz="2400" dirty="0">
                <a:latin typeface="Arial Narrow" charset="0"/>
                <a:hlinkClick r:id="rId3"/>
              </a:rPr>
              <a:t> 97, 1942</a:t>
            </a:r>
            <a:r>
              <a:rPr lang="en-US" sz="2400" dirty="0">
                <a:latin typeface="Arial Narrow" charset="0"/>
              </a:rPr>
              <a:t>)</a:t>
            </a:r>
          </a:p>
          <a:p>
            <a:pPr lvl="1" eaLnBrk="1" hangingPunct="1">
              <a:lnSpc>
                <a:spcPct val="90000"/>
              </a:lnSpc>
            </a:pPr>
            <a:r>
              <a:rPr lang="en-US" sz="2400" dirty="0">
                <a:latin typeface="Arial Narrow" charset="0"/>
              </a:rPr>
              <a:t>F. </a:t>
            </a:r>
            <a:r>
              <a:rPr lang="en-US" sz="2400" dirty="0" err="1">
                <a:latin typeface="Arial Narrow" charset="0"/>
              </a:rPr>
              <a:t>Reines</a:t>
            </a:r>
            <a:r>
              <a:rPr lang="en-US" sz="2400" dirty="0">
                <a:latin typeface="Arial Narrow" charset="0"/>
              </a:rPr>
              <a:t> &amp; L. Cowan’s Poltergeist project experimentally detected the existence of anti-electron neutrinos at a nuclear reactor</a:t>
            </a:r>
          </a:p>
          <a:p>
            <a:pPr lvl="1" eaLnBrk="1" hangingPunct="1">
              <a:lnSpc>
                <a:spcPct val="90000"/>
              </a:lnSpc>
            </a:pPr>
            <a:r>
              <a:rPr lang="en-US" sz="2400" dirty="0">
                <a:latin typeface="Arial Narrow" charset="0"/>
              </a:rPr>
              <a:t>Nobel prize awarded in 1995, together with M. Perl for it and the tau detection in 1974 – 1977 experiment at SLAC</a:t>
            </a:r>
          </a:p>
          <a:p>
            <a:pPr lvl="1" eaLnBrk="1" hangingPunct="1">
              <a:lnSpc>
                <a:spcPct val="90000"/>
              </a:lnSpc>
            </a:pPr>
            <a:endParaRPr lang="en-US" sz="2400" dirty="0">
              <a:latin typeface="Arial Narrow" charset="0"/>
            </a:endParaRPr>
          </a:p>
        </p:txBody>
      </p:sp>
      <p:pic>
        <p:nvPicPr>
          <p:cNvPr id="18" name="Picture 17" descr="6a00d8341c9c1053ef014e895c8311970d-320wi.jpg">
            <a:extLst>
              <a:ext uri="{FF2B5EF4-FFF2-40B4-BE49-F238E27FC236}">
                <a16:creationId xmlns:a16="http://schemas.microsoft.com/office/drawing/2014/main" id="{DD4B75C6-AC40-EA82-DFEF-8921F67C46E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82118" y="2738735"/>
            <a:ext cx="1950720" cy="137160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36C6E77B-8A4D-E542-FB5D-B58A0966D8E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41559" y="988164"/>
            <a:ext cx="1443537" cy="1924715"/>
          </a:xfrm>
          <a:prstGeom prst="rect">
            <a:avLst/>
          </a:prstGeom>
        </p:spPr>
      </p:pic>
      <p:sp>
        <p:nvSpPr>
          <p:cNvPr id="24581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76200"/>
            <a:ext cx="7772400" cy="609600"/>
          </a:xfrm>
        </p:spPr>
        <p:txBody>
          <a:bodyPr/>
          <a:lstStyle/>
          <a:p>
            <a:pPr eaLnBrk="1" hangingPunct="1"/>
            <a:r>
              <a:rPr lang="en-US" b="1" dirty="0">
                <a:latin typeface="Arial Narrow" charset="0"/>
              </a:rPr>
              <a:t>The Story of Neutrinos 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June 25, 2026</a:t>
            </a: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853D8FA3-4C36-6C58-1863-4FF3807804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DUNE, a next gen neutrino experiment</a:t>
            </a:r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2E7E689E-5709-4D23-BCC8-CBC6685E31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57A58E5-F186-8448-8915-9CBFB02328D9}" type="slidenum">
              <a:rPr lang="en-US" smtClean="0"/>
              <a:pPr>
                <a:defRPr/>
              </a:pPr>
              <a:t>2</a:t>
            </a:fld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9592A50-D8FC-78FF-FA79-FD9CE3310AD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007412" y="1905000"/>
            <a:ext cx="1473200" cy="220980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699F69DC-9186-624F-6AC1-F5D7831F1B35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431118" y="1905000"/>
            <a:ext cx="1473200" cy="2209800"/>
          </a:xfrm>
          <a:prstGeom prst="rect">
            <a:avLst/>
          </a:prstGeom>
        </p:spPr>
      </p:pic>
      <p:grpSp>
        <p:nvGrpSpPr>
          <p:cNvPr id="17" name="Group 16">
            <a:extLst>
              <a:ext uri="{FF2B5EF4-FFF2-40B4-BE49-F238E27FC236}">
                <a16:creationId xmlns:a16="http://schemas.microsoft.com/office/drawing/2014/main" id="{05950D4A-049A-1938-BDEA-A18D1D0C7243}"/>
              </a:ext>
            </a:extLst>
          </p:cNvPr>
          <p:cNvGrpSpPr/>
          <p:nvPr/>
        </p:nvGrpSpPr>
        <p:grpSpPr>
          <a:xfrm>
            <a:off x="990600" y="1905000"/>
            <a:ext cx="4216400" cy="3136900"/>
            <a:chOff x="1674159" y="2057400"/>
            <a:chExt cx="4216400" cy="3136900"/>
          </a:xfrm>
        </p:grpSpPr>
        <p:grpSp>
          <p:nvGrpSpPr>
            <p:cNvPr id="15" name="Group 14">
              <a:extLst>
                <a:ext uri="{FF2B5EF4-FFF2-40B4-BE49-F238E27FC236}">
                  <a16:creationId xmlns:a16="http://schemas.microsoft.com/office/drawing/2014/main" id="{08E14564-7551-9267-4253-8146816C6081}"/>
                </a:ext>
              </a:extLst>
            </p:cNvPr>
            <p:cNvGrpSpPr/>
            <p:nvPr/>
          </p:nvGrpSpPr>
          <p:grpSpPr>
            <a:xfrm>
              <a:off x="1674159" y="2057400"/>
              <a:ext cx="4216400" cy="3136900"/>
              <a:chOff x="1674159" y="2057400"/>
              <a:chExt cx="4216400" cy="3136900"/>
            </a:xfrm>
          </p:grpSpPr>
          <p:grpSp>
            <p:nvGrpSpPr>
              <p:cNvPr id="11" name="Group 10">
                <a:extLst>
                  <a:ext uri="{FF2B5EF4-FFF2-40B4-BE49-F238E27FC236}">
                    <a16:creationId xmlns:a16="http://schemas.microsoft.com/office/drawing/2014/main" id="{28BF8633-2AE4-0605-DC1A-E0813767A8B2}"/>
                  </a:ext>
                </a:extLst>
              </p:cNvPr>
              <p:cNvGrpSpPr/>
              <p:nvPr/>
            </p:nvGrpSpPr>
            <p:grpSpPr>
              <a:xfrm>
                <a:off x="1674159" y="2057400"/>
                <a:ext cx="4216400" cy="3136900"/>
                <a:chOff x="1981200" y="2209800"/>
                <a:chExt cx="4216400" cy="3136900"/>
              </a:xfrm>
            </p:grpSpPr>
            <p:pic>
              <p:nvPicPr>
                <p:cNvPr id="8" name="Picture 7" descr="A diagram of a line with arrows&#10;&#10;Description automatically generated with medium confidence">
                  <a:extLst>
                    <a:ext uri="{FF2B5EF4-FFF2-40B4-BE49-F238E27FC236}">
                      <a16:creationId xmlns:a16="http://schemas.microsoft.com/office/drawing/2014/main" id="{F5188885-37AA-3CE6-94E5-021CAAF6DE09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8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1981200" y="2209800"/>
                  <a:ext cx="4216400" cy="3136900"/>
                </a:xfrm>
                <a:prstGeom prst="rect">
                  <a:avLst/>
                </a:prstGeom>
              </p:spPr>
            </p:pic>
            <p:sp>
              <p:nvSpPr>
                <p:cNvPr id="9" name="TextBox 8">
                  <a:extLst>
                    <a:ext uri="{FF2B5EF4-FFF2-40B4-BE49-F238E27FC236}">
                      <a16:creationId xmlns:a16="http://schemas.microsoft.com/office/drawing/2014/main" id="{8C929806-4C5F-9F90-B3B9-4BE21B8C4C21}"/>
                    </a:ext>
                  </a:extLst>
                </p:cNvPr>
                <p:cNvSpPr txBox="1"/>
                <p:nvPr/>
              </p:nvSpPr>
              <p:spPr>
                <a:xfrm>
                  <a:off x="4876800" y="2590800"/>
                  <a:ext cx="311304" cy="461665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en-US" dirty="0">
                      <a:latin typeface="Symbol" pitchFamily="2" charset="2"/>
                    </a:rPr>
                    <a:t>g</a:t>
                  </a:r>
                </a:p>
              </p:txBody>
            </p:sp>
            <p:sp>
              <p:nvSpPr>
                <p:cNvPr id="10" name="TextBox 9">
                  <a:extLst>
                    <a:ext uri="{FF2B5EF4-FFF2-40B4-BE49-F238E27FC236}">
                      <a16:creationId xmlns:a16="http://schemas.microsoft.com/office/drawing/2014/main" id="{DD5795B7-B84C-0A5E-74F5-D4A6CB92E24C}"/>
                    </a:ext>
                  </a:extLst>
                </p:cNvPr>
                <p:cNvSpPr txBox="1"/>
                <p:nvPr/>
              </p:nvSpPr>
              <p:spPr>
                <a:xfrm>
                  <a:off x="2971800" y="4796135"/>
                  <a:ext cx="311304" cy="461665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en-US" dirty="0">
                      <a:latin typeface="Symbol" pitchFamily="2" charset="2"/>
                    </a:rPr>
                    <a:t>g</a:t>
                  </a:r>
                </a:p>
              </p:txBody>
            </p:sp>
          </p:grpSp>
          <p:sp>
            <p:nvSpPr>
              <p:cNvPr id="12" name="TextBox 11">
                <a:extLst>
                  <a:ext uri="{FF2B5EF4-FFF2-40B4-BE49-F238E27FC236}">
                    <a16:creationId xmlns:a16="http://schemas.microsoft.com/office/drawing/2014/main" id="{1E2525F5-397F-C472-DA40-46E85B95CFF3}"/>
                  </a:ext>
                </a:extLst>
              </p:cNvPr>
              <p:cNvSpPr txBox="1"/>
              <p:nvPr/>
            </p:nvSpPr>
            <p:spPr>
              <a:xfrm>
                <a:off x="2286000" y="2209800"/>
                <a:ext cx="311304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dirty="0">
                    <a:latin typeface="Symbol" pitchFamily="2" charset="2"/>
                  </a:rPr>
                  <a:t>g</a:t>
                </a:r>
              </a:p>
            </p:txBody>
          </p:sp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3FC297E7-17A1-0FDE-E7D3-743682BC77CD}"/>
                  </a:ext>
                </a:extLst>
              </p:cNvPr>
              <p:cNvSpPr txBox="1"/>
              <p:nvPr/>
            </p:nvSpPr>
            <p:spPr>
              <a:xfrm>
                <a:off x="2889096" y="2057400"/>
                <a:ext cx="311304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dirty="0">
                    <a:latin typeface="Symbol" pitchFamily="2" charset="2"/>
                  </a:rPr>
                  <a:t>g</a:t>
                </a:r>
              </a:p>
            </p:txBody>
          </p:sp>
          <p:sp>
            <p:nvSpPr>
              <p:cNvPr id="14" name="TextBox 13">
                <a:extLst>
                  <a:ext uri="{FF2B5EF4-FFF2-40B4-BE49-F238E27FC236}">
                    <a16:creationId xmlns:a16="http://schemas.microsoft.com/office/drawing/2014/main" id="{30FF2D7A-7299-4D94-C036-9DD4761DB517}"/>
                  </a:ext>
                </a:extLst>
              </p:cNvPr>
              <p:cNvSpPr txBox="1"/>
              <p:nvPr/>
            </p:nvSpPr>
            <p:spPr>
              <a:xfrm>
                <a:off x="2355696" y="4262735"/>
                <a:ext cx="311304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dirty="0">
                    <a:latin typeface="Symbol" pitchFamily="2" charset="2"/>
                  </a:rPr>
                  <a:t>g</a:t>
                </a:r>
              </a:p>
            </p:txBody>
          </p:sp>
        </p:grpSp>
        <p:sp>
          <p:nvSpPr>
            <p:cNvPr id="16" name="TextBox 15">
              <a:extLst>
                <a:ext uri="{FF2B5EF4-FFF2-40B4-BE49-F238E27FC236}">
                  <a16:creationId xmlns:a16="http://schemas.microsoft.com/office/drawing/2014/main" id="{BA3110B6-38DE-6E36-C6D0-25FE83984BEA}"/>
                </a:ext>
              </a:extLst>
            </p:cNvPr>
            <p:cNvSpPr txBox="1"/>
            <p:nvPr/>
          </p:nvSpPr>
          <p:spPr>
            <a:xfrm>
              <a:off x="3101978" y="2546122"/>
              <a:ext cx="783102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000" dirty="0">
                  <a:solidFill>
                    <a:srgbClr val="FF0000"/>
                  </a:solidFill>
                  <a:latin typeface="+mj-lt"/>
                </a:rPr>
                <a:t>a few </a:t>
              </a:r>
              <a:r>
                <a:rPr lang="en-US" sz="2000" dirty="0" err="1">
                  <a:solidFill>
                    <a:srgbClr val="FF0000"/>
                  </a:solidFill>
                  <a:latin typeface="Symbol" pitchFamily="2" charset="2"/>
                </a:rPr>
                <a:t>m</a:t>
              </a:r>
              <a:r>
                <a:rPr lang="en-US" sz="2000" dirty="0" err="1">
                  <a:solidFill>
                    <a:srgbClr val="FF0000"/>
                  </a:solidFill>
                  <a:latin typeface="+mj-lt"/>
                </a:rPr>
                <a:t>s</a:t>
              </a:r>
              <a:endParaRPr lang="en-US" sz="2000" dirty="0">
                <a:solidFill>
                  <a:srgbClr val="FF0000"/>
                </a:solidFill>
                <a:latin typeface="+mj-lt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5426614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97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597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97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597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"/>
                            </p:stCondLst>
                            <p:childTnLst>
                              <p:par>
                                <p:cTn id="2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97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1597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2050"/>
                            </p:stCondLst>
                            <p:childTnLst>
                              <p:par>
                                <p:cTn id="3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9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500"/>
                            </p:stCondLst>
                            <p:childTnLst>
                              <p:par>
                                <p:cTn id="4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97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6" dur="500"/>
                                        <p:tgtEl>
                                          <p:spTgt spid="1597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97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1" dur="500"/>
                                        <p:tgtEl>
                                          <p:spTgt spid="1597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97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6" dur="500"/>
                                        <p:tgtEl>
                                          <p:spTgt spid="1597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500"/>
                            </p:stCondLst>
                            <p:childTnLst>
                              <p:par>
                                <p:cTn id="6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3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7" fill="hold">
                            <p:stCondLst>
                              <p:cond delay="500"/>
                            </p:stCondLst>
                            <p:childTnLst>
                              <p:par>
                                <p:cTn id="78" presetID="53" presetClass="exit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9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3" fill="hold">
                            <p:stCondLst>
                              <p:cond delay="1000"/>
                            </p:stCondLst>
                            <p:childTnLst>
                              <p:par>
                                <p:cTn id="8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974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6" dur="500"/>
                                        <p:tgtEl>
                                          <p:spTgt spid="15974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7" fill="hold">
                            <p:stCondLst>
                              <p:cond delay="2650"/>
                            </p:stCondLst>
                            <p:childTnLst>
                              <p:par>
                                <p:cTn id="88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3" fill="hold">
                            <p:stCondLst>
                              <p:cond delay="3150"/>
                            </p:stCondLst>
                            <p:childTnLst>
                              <p:par>
                                <p:cTn id="94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9747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81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76200"/>
            <a:ext cx="7772400" cy="609600"/>
          </a:xfrm>
        </p:spPr>
        <p:txBody>
          <a:bodyPr/>
          <a:lstStyle/>
          <a:p>
            <a:pPr eaLnBrk="1" hangingPunct="1"/>
            <a:r>
              <a:rPr lang="en-US" b="1" dirty="0">
                <a:latin typeface="Arial Narrow" charset="0"/>
              </a:rPr>
              <a:t>The Story of Neutrino Beams</a:t>
            </a:r>
          </a:p>
        </p:txBody>
      </p:sp>
      <p:sp>
        <p:nvSpPr>
          <p:cNvPr id="1597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28600" y="685800"/>
            <a:ext cx="8610600" cy="5486400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dirty="0">
                <a:latin typeface="Arial Narrow" charset="0"/>
              </a:rPr>
              <a:t>End of 1950’s, people were trying to find a way of studying neutrinos beyond the radioactive decays which only produces low energy neutrinos</a:t>
            </a:r>
          </a:p>
          <a:p>
            <a:pPr lvl="1" eaLnBrk="1" hangingPunct="1">
              <a:lnSpc>
                <a:spcPct val="90000"/>
              </a:lnSpc>
            </a:pPr>
            <a:r>
              <a:rPr lang="en-US" dirty="0">
                <a:latin typeface="Arial Narrow" charset="0"/>
                <a:cs typeface="ＭＳ Ｐゴシック" charset="-128"/>
              </a:rPr>
              <a:t>Common particles, such as electrons, protons and neutrons were discussed due to the simplicity of producing them </a:t>
            </a:r>
            <a:r>
              <a:rPr lang="en-US" dirty="0">
                <a:latin typeface="Arial Narrow" charset="0"/>
                <a:cs typeface="ＭＳ Ｐゴシック" charset="-128"/>
                <a:sym typeface="Wingdings" pitchFamily="2" charset="2"/>
              </a:rPr>
              <a:t> found not to be usable</a:t>
            </a:r>
          </a:p>
          <a:p>
            <a:pPr lvl="1" eaLnBrk="1" hangingPunct="1">
              <a:lnSpc>
                <a:spcPct val="90000"/>
              </a:lnSpc>
            </a:pPr>
            <a:r>
              <a:rPr lang="en-US" dirty="0">
                <a:latin typeface="Arial Narrow" charset="0"/>
                <a:cs typeface="ＭＳ Ｐゴシック" charset="-128"/>
              </a:rPr>
              <a:t>First high energy neutrino beam idea originated in a coffee break at the Columbia University’s Pupin Lab</a:t>
            </a:r>
          </a:p>
          <a:p>
            <a:pPr lvl="1" eaLnBrk="1" hangingPunct="1">
              <a:lnSpc>
                <a:spcPct val="90000"/>
              </a:lnSpc>
            </a:pPr>
            <a:r>
              <a:rPr lang="en-US" dirty="0">
                <a:latin typeface="Arial Narrow" charset="0"/>
                <a:cs typeface="ＭＳ Ｐゴシック" charset="-128"/>
              </a:rPr>
              <a:t>Melvin Schwartz proposed the possibility of making neutrino beams</a:t>
            </a:r>
          </a:p>
          <a:p>
            <a:pPr lvl="1" eaLnBrk="1" hangingPunct="1">
              <a:lnSpc>
                <a:spcPct val="90000"/>
              </a:lnSpc>
            </a:pPr>
            <a:r>
              <a:rPr lang="en-US" dirty="0">
                <a:latin typeface="Arial Narrow" charset="0"/>
                <a:cs typeface="ＭＳ Ｐゴシック" charset="-128"/>
              </a:rPr>
              <a:t>M. Schwartz, L. Lederman and J. Steinberger worked on the proposal to produce intense beam of neutrinos (</a:t>
            </a:r>
            <a:r>
              <a:rPr lang="en-US" b="1" u="sng" dirty="0">
                <a:solidFill>
                  <a:srgbClr val="FF0000"/>
                </a:solidFill>
                <a:latin typeface="Arial Narrow" charset="0"/>
                <a:cs typeface="ＭＳ Ｐゴシック" charset="-128"/>
              </a:rPr>
              <a:t>1988 Nobel Prize</a:t>
            </a:r>
            <a:r>
              <a:rPr lang="en-US" dirty="0">
                <a:latin typeface="Arial Narrow" charset="0"/>
                <a:cs typeface="ＭＳ Ｐゴシック" charset="-128"/>
              </a:rPr>
              <a:t>)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June 25, 2026</a:t>
            </a: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853D8FA3-4C36-6C58-1863-4FF3807804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DUNE, a next gen neutrino experiment</a:t>
            </a:r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2E7E689E-5709-4D23-BCC8-CBC6685E31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57A58E5-F186-8448-8915-9CBFB02328D9}" type="slidenum">
              <a:rPr lang="en-US" smtClean="0"/>
              <a:pPr>
                <a:defRPr/>
              </a:pPr>
              <a:t>3</a:t>
            </a:fld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4B6D80F-9F7E-35A6-FCFF-51A63022405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96200" y="3429000"/>
            <a:ext cx="1339121" cy="1701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85335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97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597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97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597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97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597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97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1597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900"/>
                            </p:stCondLst>
                            <p:childTnLst>
                              <p:par>
                                <p:cTn id="24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2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500"/>
                            </p:stCondLst>
                            <p:childTnLst>
                              <p:par>
                                <p:cTn id="3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97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500"/>
                                        <p:tgtEl>
                                          <p:spTgt spid="1597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9747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81" name="Rectangle 2"/>
          <p:cNvSpPr>
            <a:spLocks noGrp="1" noChangeArrowheads="1"/>
          </p:cNvSpPr>
          <p:nvPr>
            <p:ph type="title"/>
          </p:nvPr>
        </p:nvSpPr>
        <p:spPr>
          <a:xfrm>
            <a:off x="76200" y="0"/>
            <a:ext cx="8991600" cy="609600"/>
          </a:xfrm>
        </p:spPr>
        <p:txBody>
          <a:bodyPr/>
          <a:lstStyle/>
          <a:p>
            <a:pPr eaLnBrk="1" hangingPunct="1"/>
            <a:r>
              <a:rPr lang="en-US" b="1" dirty="0">
                <a:latin typeface="Arial Narrow" charset="0"/>
              </a:rPr>
              <a:t>How to make the “pure” neutrino beam?</a:t>
            </a:r>
          </a:p>
        </p:txBody>
      </p:sp>
      <p:sp>
        <p:nvSpPr>
          <p:cNvPr id="1597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52400" y="533400"/>
            <a:ext cx="8915400" cy="3810000"/>
          </a:xfrm>
        </p:spPr>
        <p:txBody>
          <a:bodyPr/>
          <a:lstStyle/>
          <a:p>
            <a:pPr marL="514350" indent="-514350" eaLnBrk="1" hangingPunct="1">
              <a:spcBef>
                <a:spcPts val="0"/>
              </a:spcBef>
              <a:buFont typeface="+mj-lt"/>
              <a:buAutoNum type="arabicPeriod"/>
            </a:pPr>
            <a:r>
              <a:rPr lang="en-US" dirty="0">
                <a:latin typeface="Arial Narrow" charset="0"/>
              </a:rPr>
              <a:t>Make high intensity proton beams</a:t>
            </a:r>
          </a:p>
          <a:p>
            <a:pPr marL="514350" indent="-514350" eaLnBrk="1" hangingPunct="1">
              <a:spcBef>
                <a:spcPts val="0"/>
              </a:spcBef>
              <a:buFont typeface="+mj-lt"/>
              <a:buAutoNum type="arabicPeriod"/>
            </a:pPr>
            <a:r>
              <a:rPr lang="en-US" dirty="0">
                <a:latin typeface="Arial Narrow" charset="0"/>
                <a:cs typeface="ＭＳ Ｐゴシック" charset="-128"/>
              </a:rPr>
              <a:t>Hit a stationary target with the proton beams</a:t>
            </a:r>
          </a:p>
          <a:p>
            <a:pPr marL="514350" indent="-514350" eaLnBrk="1" hangingPunct="1">
              <a:spcBef>
                <a:spcPts val="0"/>
              </a:spcBef>
              <a:buFont typeface="+mj-lt"/>
              <a:buAutoNum type="arabicPeriod"/>
            </a:pPr>
            <a:r>
              <a:rPr lang="en-US" dirty="0">
                <a:latin typeface="Arial Narrow" charset="0"/>
              </a:rPr>
              <a:t>Collect the unstable secondary particles called mesons</a:t>
            </a:r>
          </a:p>
          <a:p>
            <a:pPr marL="514350" indent="-514350" eaLnBrk="1" hangingPunct="1">
              <a:spcBef>
                <a:spcPts val="0"/>
              </a:spcBef>
              <a:buFont typeface="+mj-lt"/>
              <a:buAutoNum type="arabicPeriod"/>
            </a:pPr>
            <a:r>
              <a:rPr lang="en-US" dirty="0">
                <a:latin typeface="Arial Narrow" charset="0"/>
              </a:rPr>
              <a:t>And d</a:t>
            </a:r>
            <a:r>
              <a:rPr lang="en-US" dirty="0">
                <a:latin typeface="Arial Narrow" charset="0"/>
                <a:cs typeface="ＭＳ Ｐゴシック" charset="-128"/>
              </a:rPr>
              <a:t>irect them toward the detector using magnets</a:t>
            </a:r>
          </a:p>
          <a:p>
            <a:pPr marL="514350" indent="-514350" eaLnBrk="1" hangingPunct="1">
              <a:spcBef>
                <a:spcPts val="0"/>
              </a:spcBef>
              <a:buFont typeface="+mj-lt"/>
              <a:buAutoNum type="arabicPeriod"/>
            </a:pPr>
            <a:r>
              <a:rPr lang="en-US" dirty="0">
                <a:latin typeface="Arial Narrow" charset="0"/>
              </a:rPr>
              <a:t>Let the mesons fly through a “vacuum” decay pipe</a:t>
            </a:r>
          </a:p>
          <a:p>
            <a:pPr marL="514350" indent="-514350" eaLnBrk="1" hangingPunct="1">
              <a:spcBef>
                <a:spcPts val="0"/>
              </a:spcBef>
              <a:buFont typeface="+mj-lt"/>
              <a:buAutoNum type="arabicPeriod"/>
            </a:pPr>
            <a:r>
              <a:rPr lang="en-US" dirty="0">
                <a:latin typeface="Arial Narrow" charset="0"/>
                <a:cs typeface="ＭＳ Ｐゴシック" charset="-128"/>
              </a:rPr>
              <a:t>Capture all undecayed particles in the absorber</a:t>
            </a:r>
          </a:p>
          <a:p>
            <a:pPr marL="514350" indent="-514350" eaLnBrk="1" hangingPunct="1">
              <a:spcBef>
                <a:spcPts val="0"/>
              </a:spcBef>
              <a:buFont typeface="+mj-lt"/>
              <a:buAutoNum type="arabicPeriod"/>
            </a:pPr>
            <a:r>
              <a:rPr lang="en-US" dirty="0">
                <a:latin typeface="Arial Narrow" charset="0"/>
              </a:rPr>
              <a:t>Place the detector down behind long berm of dirt</a:t>
            </a:r>
            <a:endParaRPr lang="en-US" dirty="0">
              <a:latin typeface="Arial Narrow" charset="0"/>
              <a:cs typeface="ＭＳ Ｐゴシック" charset="-128"/>
            </a:endParaRP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June 25, 2026</a:t>
            </a: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853D8FA3-4C36-6C58-1863-4FF3807804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DUNE, a next gen neutrino experiment</a:t>
            </a:r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2E7E689E-5709-4D23-BCC8-CBC6685E31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57A58E5-F186-8448-8915-9CBFB02328D9}" type="slidenum">
              <a:rPr lang="en-US" smtClean="0"/>
              <a:pPr>
                <a:defRPr/>
              </a:pPr>
              <a:t>4</a:t>
            </a:fld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B29B7087-0DFE-D45E-7F69-8FDDB7E7A61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0600" y="4191000"/>
            <a:ext cx="7848600" cy="1981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6" name="Group 5">
            <a:extLst>
              <a:ext uri="{FF2B5EF4-FFF2-40B4-BE49-F238E27FC236}">
                <a16:creationId xmlns:a16="http://schemas.microsoft.com/office/drawing/2014/main" id="{EF38FA85-9B0E-9754-AC8A-0982D55C4BD1}"/>
              </a:ext>
            </a:extLst>
          </p:cNvPr>
          <p:cNvGrpSpPr>
            <a:grpSpLocks/>
          </p:cNvGrpSpPr>
          <p:nvPr/>
        </p:nvGrpSpPr>
        <p:grpSpPr bwMode="auto">
          <a:xfrm>
            <a:off x="152400" y="5105400"/>
            <a:ext cx="930275" cy="457200"/>
            <a:chOff x="134" y="1319"/>
            <a:chExt cx="586" cy="288"/>
          </a:xfrm>
        </p:grpSpPr>
        <p:sp>
          <p:nvSpPr>
            <p:cNvPr id="7" name="Line 6">
              <a:extLst>
                <a:ext uri="{FF2B5EF4-FFF2-40B4-BE49-F238E27FC236}">
                  <a16:creationId xmlns:a16="http://schemas.microsoft.com/office/drawing/2014/main" id="{D3CF21A3-348C-BDD6-3938-412C63028F5B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288" y="1344"/>
              <a:ext cx="432" cy="0"/>
            </a:xfrm>
            <a:prstGeom prst="line">
              <a:avLst/>
            </a:prstGeom>
            <a:noFill/>
            <a:ln w="57150">
              <a:solidFill>
                <a:srgbClr val="FF0000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8" name="Text Box 7">
              <a:extLst>
                <a:ext uri="{FF2B5EF4-FFF2-40B4-BE49-F238E27FC236}">
                  <a16:creationId xmlns:a16="http://schemas.microsoft.com/office/drawing/2014/main" id="{878DCBF5-54CA-C696-E7E3-4ABAD5AFE2AD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34" y="1319"/>
              <a:ext cx="212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r>
                <a:rPr lang="en-US" altLang="en-US" b="1">
                  <a:solidFill>
                    <a:srgbClr val="FF0000"/>
                  </a:solidFill>
                </a:rPr>
                <a:t>p</a:t>
              </a:r>
            </a:p>
          </p:txBody>
        </p:sp>
      </p:grpSp>
      <p:grpSp>
        <p:nvGrpSpPr>
          <p:cNvPr id="9" name="Group 8">
            <a:extLst>
              <a:ext uri="{FF2B5EF4-FFF2-40B4-BE49-F238E27FC236}">
                <a16:creationId xmlns:a16="http://schemas.microsoft.com/office/drawing/2014/main" id="{6E9C486F-7301-D736-58E4-B214EFDF1313}"/>
              </a:ext>
            </a:extLst>
          </p:cNvPr>
          <p:cNvGrpSpPr>
            <a:grpSpLocks/>
          </p:cNvGrpSpPr>
          <p:nvPr/>
        </p:nvGrpSpPr>
        <p:grpSpPr bwMode="auto">
          <a:xfrm>
            <a:off x="304800" y="4114800"/>
            <a:ext cx="1066800" cy="1143000"/>
            <a:chOff x="192" y="480"/>
            <a:chExt cx="672" cy="720"/>
          </a:xfrm>
        </p:grpSpPr>
        <p:sp>
          <p:nvSpPr>
            <p:cNvPr id="10" name="Text Box 9">
              <a:extLst>
                <a:ext uri="{FF2B5EF4-FFF2-40B4-BE49-F238E27FC236}">
                  <a16:creationId xmlns:a16="http://schemas.microsoft.com/office/drawing/2014/main" id="{9FC8152A-274E-746F-1B98-CC07FC99BCC2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92" y="480"/>
              <a:ext cx="490" cy="422"/>
            </a:xfrm>
            <a:prstGeom prst="rect">
              <a:avLst/>
            </a:prstGeom>
            <a:solidFill>
              <a:srgbClr val="FFFFCC"/>
            </a:solidFill>
            <a:ln w="28575">
              <a:solidFill>
                <a:srgbClr val="FF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r>
                <a:rPr lang="en-US" altLang="en-US" sz="1800" b="1">
                  <a:solidFill>
                    <a:srgbClr val="FF0000"/>
                  </a:solidFill>
                </a:rPr>
                <a:t>Good target</a:t>
              </a:r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4986CE49-3761-E4DD-60B7-E80F0E99D93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720" y="1008"/>
              <a:ext cx="144" cy="192"/>
            </a:xfrm>
            <a:prstGeom prst="ellipse">
              <a:avLst/>
            </a:prstGeom>
            <a:noFill/>
            <a:ln w="28575">
              <a:solidFill>
                <a:srgbClr val="FF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cxnSp>
          <p:nvCxnSpPr>
            <p:cNvPr id="12" name="AutoShape 11">
              <a:extLst>
                <a:ext uri="{FF2B5EF4-FFF2-40B4-BE49-F238E27FC236}">
                  <a16:creationId xmlns:a16="http://schemas.microsoft.com/office/drawing/2014/main" id="{A5F7A96E-6EA2-880F-6675-27B09ED56B17}"/>
                </a:ext>
              </a:extLst>
            </p:cNvPr>
            <p:cNvCxnSpPr>
              <a:cxnSpLocks noChangeShapeType="1"/>
              <a:stCxn id="10" idx="3"/>
              <a:endCxn id="11" idx="0"/>
            </p:cNvCxnSpPr>
            <p:nvPr/>
          </p:nvCxnSpPr>
          <p:spPr bwMode="auto">
            <a:xfrm>
              <a:off x="691" y="691"/>
              <a:ext cx="101" cy="308"/>
            </a:xfrm>
            <a:prstGeom prst="curvedConnector2">
              <a:avLst/>
            </a:prstGeom>
            <a:noFill/>
            <a:ln w="28575">
              <a:solidFill>
                <a:srgbClr val="FF0000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</p:grpSp>
      <p:grpSp>
        <p:nvGrpSpPr>
          <p:cNvPr id="13" name="Group 12">
            <a:extLst>
              <a:ext uri="{FF2B5EF4-FFF2-40B4-BE49-F238E27FC236}">
                <a16:creationId xmlns:a16="http://schemas.microsoft.com/office/drawing/2014/main" id="{75C9BA8C-DCE0-613E-F312-D9C789C7EAF6}"/>
              </a:ext>
            </a:extLst>
          </p:cNvPr>
          <p:cNvGrpSpPr>
            <a:grpSpLocks/>
          </p:cNvGrpSpPr>
          <p:nvPr/>
        </p:nvGrpSpPr>
        <p:grpSpPr bwMode="auto">
          <a:xfrm>
            <a:off x="1371600" y="4140200"/>
            <a:ext cx="990600" cy="1117600"/>
            <a:chOff x="864" y="496"/>
            <a:chExt cx="624" cy="704"/>
          </a:xfrm>
        </p:grpSpPr>
        <p:sp>
          <p:nvSpPr>
            <p:cNvPr id="14" name="Text Box 13">
              <a:extLst>
                <a:ext uri="{FF2B5EF4-FFF2-40B4-BE49-F238E27FC236}">
                  <a16:creationId xmlns:a16="http://schemas.microsoft.com/office/drawing/2014/main" id="{CFD571B4-C44B-63A1-751B-D7EBFDD66423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864" y="496"/>
              <a:ext cx="624" cy="368"/>
            </a:xfrm>
            <a:prstGeom prst="rect">
              <a:avLst/>
            </a:prstGeom>
            <a:solidFill>
              <a:srgbClr val="FFFFCC"/>
            </a:solidFill>
            <a:ln w="28575">
              <a:solidFill>
                <a:srgbClr val="FF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square">
              <a:spAutoFit/>
            </a:bodyPr>
            <a:lstStyle/>
            <a:p>
              <a:r>
                <a:rPr lang="en-US" altLang="en-US" sz="1600" b="1" dirty="0">
                  <a:solidFill>
                    <a:srgbClr val="FF0000"/>
                  </a:solidFill>
                </a:rPr>
                <a:t>Focusing magnet</a:t>
              </a:r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AF64AC6C-E85B-1C06-88EE-16771E8920E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864" y="1008"/>
              <a:ext cx="624" cy="192"/>
            </a:xfrm>
            <a:prstGeom prst="ellipse">
              <a:avLst/>
            </a:prstGeom>
            <a:noFill/>
            <a:ln w="28575">
              <a:solidFill>
                <a:srgbClr val="FF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cxnSp>
          <p:nvCxnSpPr>
            <p:cNvPr id="16" name="AutoShape 15">
              <a:extLst>
                <a:ext uri="{FF2B5EF4-FFF2-40B4-BE49-F238E27FC236}">
                  <a16:creationId xmlns:a16="http://schemas.microsoft.com/office/drawing/2014/main" id="{6F405E56-3E35-9EE3-E2C3-34A7FED9CCFB}"/>
                </a:ext>
              </a:extLst>
            </p:cNvPr>
            <p:cNvCxnSpPr>
              <a:cxnSpLocks noChangeShapeType="1"/>
              <a:stCxn id="14" idx="2"/>
              <a:endCxn id="15" idx="0"/>
            </p:cNvCxnSpPr>
            <p:nvPr/>
          </p:nvCxnSpPr>
          <p:spPr bwMode="auto">
            <a:xfrm>
              <a:off x="1176" y="864"/>
              <a:ext cx="0" cy="144"/>
            </a:xfrm>
            <a:prstGeom prst="straightConnector1">
              <a:avLst/>
            </a:prstGeom>
            <a:noFill/>
            <a:ln w="28575">
              <a:solidFill>
                <a:srgbClr val="FF0000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</p:grpSp>
      <p:grpSp>
        <p:nvGrpSpPr>
          <p:cNvPr id="17" name="Group 16">
            <a:extLst>
              <a:ext uri="{FF2B5EF4-FFF2-40B4-BE49-F238E27FC236}">
                <a16:creationId xmlns:a16="http://schemas.microsoft.com/office/drawing/2014/main" id="{4C03BF38-D044-2EB9-C1D7-08AA9AB285DA}"/>
              </a:ext>
            </a:extLst>
          </p:cNvPr>
          <p:cNvGrpSpPr>
            <a:grpSpLocks/>
          </p:cNvGrpSpPr>
          <p:nvPr/>
        </p:nvGrpSpPr>
        <p:grpSpPr bwMode="auto">
          <a:xfrm>
            <a:off x="2286000" y="4876801"/>
            <a:ext cx="1981200" cy="1328738"/>
            <a:chOff x="1440" y="960"/>
            <a:chExt cx="1248" cy="837"/>
          </a:xfrm>
        </p:grpSpPr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08639CB8-A3F8-A4FC-196F-712ADAEC8DE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440" y="960"/>
              <a:ext cx="1248" cy="288"/>
            </a:xfrm>
            <a:prstGeom prst="ellipse">
              <a:avLst/>
            </a:prstGeom>
            <a:noFill/>
            <a:ln w="28575">
              <a:solidFill>
                <a:srgbClr val="FF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9" name="Text Box 18">
              <a:extLst>
                <a:ext uri="{FF2B5EF4-FFF2-40B4-BE49-F238E27FC236}">
                  <a16:creationId xmlns:a16="http://schemas.microsoft.com/office/drawing/2014/main" id="{B96C95D4-9BD3-FC4B-605C-B33A9D5DB182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440" y="1584"/>
              <a:ext cx="1200" cy="213"/>
            </a:xfrm>
            <a:prstGeom prst="rect">
              <a:avLst/>
            </a:prstGeom>
            <a:solidFill>
              <a:srgbClr val="FFFFCC"/>
            </a:solidFill>
            <a:ln w="28575">
              <a:solidFill>
                <a:srgbClr val="FF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square">
              <a:spAutoFit/>
            </a:bodyPr>
            <a:lstStyle/>
            <a:p>
              <a:r>
                <a:rPr lang="en-US" altLang="en-US" sz="1600" b="1">
                  <a:solidFill>
                    <a:srgbClr val="FF0000"/>
                  </a:solidFill>
                </a:rPr>
                <a:t>Long decay region</a:t>
              </a:r>
            </a:p>
          </p:txBody>
        </p:sp>
        <p:cxnSp>
          <p:nvCxnSpPr>
            <p:cNvPr id="20" name="AutoShape 19">
              <a:extLst>
                <a:ext uri="{FF2B5EF4-FFF2-40B4-BE49-F238E27FC236}">
                  <a16:creationId xmlns:a16="http://schemas.microsoft.com/office/drawing/2014/main" id="{D7476D1A-EFC7-6013-8E2B-27360775F208}"/>
                </a:ext>
              </a:extLst>
            </p:cNvPr>
            <p:cNvCxnSpPr>
              <a:cxnSpLocks noChangeShapeType="1"/>
              <a:stCxn id="19" idx="0"/>
              <a:endCxn id="18" idx="4"/>
            </p:cNvCxnSpPr>
            <p:nvPr/>
          </p:nvCxnSpPr>
          <p:spPr bwMode="auto">
            <a:xfrm flipV="1">
              <a:off x="2040" y="1248"/>
              <a:ext cx="24" cy="336"/>
            </a:xfrm>
            <a:prstGeom prst="straightConnector1">
              <a:avLst/>
            </a:prstGeom>
            <a:noFill/>
            <a:ln w="28575">
              <a:solidFill>
                <a:srgbClr val="FF0000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</p:grpSp>
      <p:grpSp>
        <p:nvGrpSpPr>
          <p:cNvPr id="21" name="Group 20">
            <a:extLst>
              <a:ext uri="{FF2B5EF4-FFF2-40B4-BE49-F238E27FC236}">
                <a16:creationId xmlns:a16="http://schemas.microsoft.com/office/drawing/2014/main" id="{6604B4BB-512F-CB72-D74F-E1254F1E45DA}"/>
              </a:ext>
            </a:extLst>
          </p:cNvPr>
          <p:cNvGrpSpPr>
            <a:grpSpLocks/>
          </p:cNvGrpSpPr>
          <p:nvPr/>
        </p:nvGrpSpPr>
        <p:grpSpPr bwMode="auto">
          <a:xfrm>
            <a:off x="4114800" y="4343401"/>
            <a:ext cx="4891088" cy="990601"/>
            <a:chOff x="2592" y="624"/>
            <a:chExt cx="3081" cy="624"/>
          </a:xfrm>
        </p:grpSpPr>
        <p:sp>
          <p:nvSpPr>
            <p:cNvPr id="22" name="Text Box 21">
              <a:extLst>
                <a:ext uri="{FF2B5EF4-FFF2-40B4-BE49-F238E27FC236}">
                  <a16:creationId xmlns:a16="http://schemas.microsoft.com/office/drawing/2014/main" id="{3D735170-7EBA-001C-640C-00ACA210951C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560" y="624"/>
              <a:ext cx="1113" cy="213"/>
            </a:xfrm>
            <a:prstGeom prst="rect">
              <a:avLst/>
            </a:prstGeom>
            <a:solidFill>
              <a:srgbClr val="FFFFCC"/>
            </a:solidFill>
            <a:ln w="28575">
              <a:solidFill>
                <a:srgbClr val="FF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square">
              <a:spAutoFit/>
            </a:bodyPr>
            <a:lstStyle/>
            <a:p>
              <a:r>
                <a:rPr lang="en-US" altLang="en-US" sz="1600" b="1">
                  <a:solidFill>
                    <a:srgbClr val="FF0000"/>
                  </a:solidFill>
                </a:rPr>
                <a:t>Sufficient dump</a:t>
              </a:r>
            </a:p>
          </p:txBody>
        </p:sp>
        <p:sp>
          <p:nvSpPr>
            <p:cNvPr id="23" name="Oval 22">
              <a:extLst>
                <a:ext uri="{FF2B5EF4-FFF2-40B4-BE49-F238E27FC236}">
                  <a16:creationId xmlns:a16="http://schemas.microsoft.com/office/drawing/2014/main" id="{6F38FD65-6F70-50BA-5D19-59172E8EAE4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592" y="960"/>
              <a:ext cx="1584" cy="288"/>
            </a:xfrm>
            <a:prstGeom prst="ellipse">
              <a:avLst/>
            </a:prstGeom>
            <a:noFill/>
            <a:ln w="28575">
              <a:solidFill>
                <a:srgbClr val="FF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cxnSp>
          <p:nvCxnSpPr>
            <p:cNvPr id="24" name="AutoShape 23">
              <a:extLst>
                <a:ext uri="{FF2B5EF4-FFF2-40B4-BE49-F238E27FC236}">
                  <a16:creationId xmlns:a16="http://schemas.microsoft.com/office/drawing/2014/main" id="{41E37BC1-6A82-75BE-1C03-FB9FA816BF43}"/>
                </a:ext>
              </a:extLst>
            </p:cNvPr>
            <p:cNvCxnSpPr>
              <a:cxnSpLocks noChangeShapeType="1"/>
              <a:stCxn id="22" idx="2"/>
              <a:endCxn id="23" idx="7"/>
            </p:cNvCxnSpPr>
            <p:nvPr/>
          </p:nvCxnSpPr>
          <p:spPr bwMode="auto">
            <a:xfrm flipH="1">
              <a:off x="3944" y="837"/>
              <a:ext cx="1172" cy="165"/>
            </a:xfrm>
            <a:prstGeom prst="straightConnector1">
              <a:avLst/>
            </a:prstGeom>
            <a:noFill/>
            <a:ln w="28575">
              <a:solidFill>
                <a:srgbClr val="FF0000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</p:grpSp>
      <p:grpSp>
        <p:nvGrpSpPr>
          <p:cNvPr id="29" name="Group 28">
            <a:extLst>
              <a:ext uri="{FF2B5EF4-FFF2-40B4-BE49-F238E27FC236}">
                <a16:creationId xmlns:a16="http://schemas.microsoft.com/office/drawing/2014/main" id="{4E87CBBA-3251-1184-E99C-17B2B025E987}"/>
              </a:ext>
            </a:extLst>
          </p:cNvPr>
          <p:cNvGrpSpPr>
            <a:grpSpLocks/>
          </p:cNvGrpSpPr>
          <p:nvPr/>
        </p:nvGrpSpPr>
        <p:grpSpPr bwMode="auto">
          <a:xfrm>
            <a:off x="6476999" y="4899024"/>
            <a:ext cx="2514600" cy="1501776"/>
            <a:chOff x="2640" y="960"/>
            <a:chExt cx="1584" cy="946"/>
          </a:xfrm>
        </p:grpSpPr>
        <p:sp>
          <p:nvSpPr>
            <p:cNvPr id="30" name="Text Box 21">
              <a:extLst>
                <a:ext uri="{FF2B5EF4-FFF2-40B4-BE49-F238E27FC236}">
                  <a16:creationId xmlns:a16="http://schemas.microsoft.com/office/drawing/2014/main" id="{756831F1-E2A3-E0D8-6CA1-76541D7D23B8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880" y="1693"/>
              <a:ext cx="1113" cy="213"/>
            </a:xfrm>
            <a:prstGeom prst="rect">
              <a:avLst/>
            </a:prstGeom>
            <a:solidFill>
              <a:srgbClr val="FFFFCC"/>
            </a:solidFill>
            <a:ln w="28575">
              <a:solidFill>
                <a:srgbClr val="FF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square">
              <a:spAutoFit/>
            </a:bodyPr>
            <a:lstStyle/>
            <a:p>
              <a:r>
                <a:rPr lang="en-US" altLang="en-US" sz="1600" b="1" dirty="0">
                  <a:solidFill>
                    <a:srgbClr val="FF0000"/>
                  </a:solidFill>
                </a:rPr>
                <a:t>Neutrino detector</a:t>
              </a:r>
            </a:p>
          </p:txBody>
        </p:sp>
        <p:sp>
          <p:nvSpPr>
            <p:cNvPr id="31" name="Oval 30">
              <a:extLst>
                <a:ext uri="{FF2B5EF4-FFF2-40B4-BE49-F238E27FC236}">
                  <a16:creationId xmlns:a16="http://schemas.microsoft.com/office/drawing/2014/main" id="{4F801EBB-04E3-B461-E219-7722475CF1E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40" y="960"/>
              <a:ext cx="1584" cy="424"/>
            </a:xfrm>
            <a:prstGeom prst="ellipse">
              <a:avLst/>
            </a:prstGeom>
            <a:noFill/>
            <a:ln w="28575">
              <a:solidFill>
                <a:srgbClr val="FF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cxnSp>
          <p:nvCxnSpPr>
            <p:cNvPr id="32" name="AutoShape 23">
              <a:extLst>
                <a:ext uri="{FF2B5EF4-FFF2-40B4-BE49-F238E27FC236}">
                  <a16:creationId xmlns:a16="http://schemas.microsoft.com/office/drawing/2014/main" id="{C4716582-12C1-7FED-C6AF-81CAEBC54B77}"/>
                </a:ext>
              </a:extLst>
            </p:cNvPr>
            <p:cNvCxnSpPr>
              <a:cxnSpLocks noChangeShapeType="1"/>
              <a:stCxn id="30" idx="0"/>
              <a:endCxn id="31" idx="4"/>
            </p:cNvCxnSpPr>
            <p:nvPr/>
          </p:nvCxnSpPr>
          <p:spPr bwMode="auto">
            <a:xfrm flipH="1" flipV="1">
              <a:off x="3432" y="1384"/>
              <a:ext cx="5" cy="309"/>
            </a:xfrm>
            <a:prstGeom prst="straightConnector1">
              <a:avLst/>
            </a:prstGeom>
            <a:noFill/>
            <a:ln w="28575">
              <a:solidFill>
                <a:srgbClr val="FF0000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</p:grpSp>
    </p:spTree>
    <p:extLst>
      <p:ext uri="{BB962C8B-B14F-4D97-AF65-F5344CB8AC3E}">
        <p14:creationId xmlns:p14="http://schemas.microsoft.com/office/powerpoint/2010/main" val="18740460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97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597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700"/>
                            </p:stCondLst>
                            <p:childTnLst>
                              <p:par>
                                <p:cTn id="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200"/>
                            </p:stCondLst>
                            <p:childTnLst>
                              <p:par>
                                <p:cTn id="13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97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1597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850"/>
                            </p:stCondLst>
                            <p:childTnLst>
                              <p:par>
                                <p:cTn id="22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97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1597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800"/>
                            </p:stCondLst>
                            <p:childTnLst>
                              <p:par>
                                <p:cTn id="3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97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500"/>
                                        <p:tgtEl>
                                          <p:spTgt spid="1597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650"/>
                            </p:stCondLst>
                            <p:childTnLst>
                              <p:par>
                                <p:cTn id="3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97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1597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000"/>
                            </p:stCondLst>
                            <p:childTnLst>
                              <p:par>
                                <p:cTn id="44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97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1" dur="500"/>
                                        <p:tgtEl>
                                          <p:spTgt spid="1597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800"/>
                            </p:stCondLst>
                            <p:childTnLst>
                              <p:par>
                                <p:cTn id="53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5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974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0" dur="500"/>
                                        <p:tgtEl>
                                          <p:spTgt spid="15974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900"/>
                            </p:stCondLst>
                            <p:childTnLst>
                              <p:par>
                                <p:cTn id="62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4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9747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81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76200"/>
            <a:ext cx="7772400" cy="609600"/>
          </a:xfrm>
        </p:spPr>
        <p:txBody>
          <a:bodyPr/>
          <a:lstStyle/>
          <a:p>
            <a:pPr eaLnBrk="1" hangingPunct="1"/>
            <a:r>
              <a:rPr lang="en-US" b="1" dirty="0">
                <a:latin typeface="Arial Narrow" charset="0"/>
              </a:rPr>
              <a:t>The Story of Neutrinos – 2  </a:t>
            </a:r>
          </a:p>
        </p:txBody>
      </p:sp>
      <p:sp>
        <p:nvSpPr>
          <p:cNvPr id="1597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28600" y="685800"/>
            <a:ext cx="8610600" cy="5486400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dirty="0">
                <a:latin typeface="Arial Narrow" charset="0"/>
              </a:rPr>
              <a:t>Fundamental particles of matter in the Standard Model of Particle Physics (TSM)</a:t>
            </a:r>
          </a:p>
          <a:p>
            <a:pPr lvl="1" eaLnBrk="1" hangingPunct="1">
              <a:lnSpc>
                <a:spcPct val="90000"/>
              </a:lnSpc>
            </a:pPr>
            <a:r>
              <a:rPr lang="en-US" dirty="0">
                <a:latin typeface="Arial Narrow" charset="0"/>
                <a:cs typeface="ＭＳ Ｐゴシック" charset="-128"/>
              </a:rPr>
              <a:t>Make up a quarter of the whole fundamental particle table in TSM as </a:t>
            </a:r>
            <a:r>
              <a:rPr lang="en-US" b="1" u="sng" dirty="0">
                <a:solidFill>
                  <a:srgbClr val="C00000"/>
                </a:solidFill>
                <a:latin typeface="Arial Narrow" charset="0"/>
                <a:cs typeface="ＭＳ Ｐゴシック" charset="-128"/>
              </a:rPr>
              <a:t>massless particles</a:t>
            </a:r>
          </a:p>
          <a:p>
            <a:pPr lvl="1" eaLnBrk="1" hangingPunct="1">
              <a:lnSpc>
                <a:spcPct val="90000"/>
              </a:lnSpc>
            </a:pPr>
            <a:r>
              <a:rPr lang="en-US" dirty="0">
                <a:latin typeface="Arial Narrow" charset="0"/>
                <a:cs typeface="ＭＳ Ｐゴシック" charset="-128"/>
              </a:rPr>
              <a:t>Have three flavors </a:t>
            </a:r>
            <a:r>
              <a:rPr lang="mr-IN" dirty="0">
                <a:latin typeface="Arial Narrow" charset="0"/>
                <a:cs typeface="ＭＳ Ｐゴシック" charset="-128"/>
              </a:rPr>
              <a:t>–</a:t>
            </a:r>
            <a:r>
              <a:rPr lang="en-US" dirty="0">
                <a:latin typeface="Arial Narrow" charset="0"/>
                <a:cs typeface="ＭＳ Ｐゴシック" charset="-128"/>
              </a:rPr>
              <a:t> electron (</a:t>
            </a:r>
            <a:r>
              <a:rPr lang="en-US" dirty="0">
                <a:latin typeface="Symbol" charset="2"/>
                <a:ea typeface="Symbol" charset="2"/>
                <a:cs typeface="Symbol" charset="2"/>
              </a:rPr>
              <a:t>n</a:t>
            </a:r>
            <a:r>
              <a:rPr lang="en-US" baseline="-25000" dirty="0">
                <a:latin typeface="+mj-lt"/>
                <a:ea typeface="Symbol" charset="2"/>
                <a:cs typeface="Symbol" charset="2"/>
              </a:rPr>
              <a:t>e</a:t>
            </a:r>
            <a:r>
              <a:rPr lang="en-US" dirty="0">
                <a:latin typeface="Arial Narrow" charset="0"/>
                <a:cs typeface="ＭＳ Ｐゴシック" charset="-128"/>
              </a:rPr>
              <a:t> </a:t>
            </a:r>
            <a:r>
              <a:rPr lang="mr-IN" dirty="0">
                <a:latin typeface="Arial Narrow" charset="0"/>
                <a:cs typeface="ＭＳ Ｐゴシック" charset="-128"/>
              </a:rPr>
              <a:t>–</a:t>
            </a:r>
            <a:r>
              <a:rPr lang="en-US" dirty="0">
                <a:latin typeface="Arial Narrow" charset="0"/>
                <a:cs typeface="ＭＳ Ｐゴシック" charset="-128"/>
              </a:rPr>
              <a:t> </a:t>
            </a:r>
            <a:r>
              <a:rPr lang="en-US" b="1" u="sng" dirty="0">
                <a:solidFill>
                  <a:srgbClr val="C00000"/>
                </a:solidFill>
                <a:latin typeface="Arial Narrow" charset="0"/>
                <a:cs typeface="ＭＳ Ｐゴシック" charset="-128"/>
              </a:rPr>
              <a:t>2002 Nobel</a:t>
            </a:r>
            <a:r>
              <a:rPr lang="en-US" dirty="0">
                <a:latin typeface="Arial Narrow" charset="0"/>
                <a:cs typeface="ＭＳ Ｐゴシック" charset="-128"/>
              </a:rPr>
              <a:t>), muon (</a:t>
            </a:r>
            <a:r>
              <a:rPr lang="en-US" dirty="0">
                <a:latin typeface="Symbol" charset="2"/>
                <a:ea typeface="Symbol" charset="2"/>
                <a:cs typeface="Symbol" charset="2"/>
              </a:rPr>
              <a:t>n</a:t>
            </a:r>
            <a:r>
              <a:rPr lang="en-US" baseline="-25000" dirty="0">
                <a:latin typeface="Symbol" charset="2"/>
                <a:ea typeface="Symbol" charset="2"/>
                <a:cs typeface="Symbol" charset="2"/>
              </a:rPr>
              <a:t>m</a:t>
            </a:r>
            <a:r>
              <a:rPr lang="en-US" dirty="0">
                <a:latin typeface="Arial Narrow" charset="0"/>
                <a:cs typeface="ＭＳ Ｐゴシック" charset="-128"/>
              </a:rPr>
              <a:t> </a:t>
            </a:r>
            <a:r>
              <a:rPr lang="mr-IN" dirty="0">
                <a:latin typeface="Arial Narrow" charset="0"/>
                <a:cs typeface="ＭＳ Ｐゴシック" charset="-128"/>
              </a:rPr>
              <a:t>–</a:t>
            </a:r>
            <a:r>
              <a:rPr lang="en-US" dirty="0">
                <a:latin typeface="Arial Narrow" charset="0"/>
                <a:cs typeface="ＭＳ Ｐゴシック" charset="-128"/>
              </a:rPr>
              <a:t> </a:t>
            </a:r>
            <a:r>
              <a:rPr lang="en-US" b="1" u="sng" dirty="0">
                <a:solidFill>
                  <a:srgbClr val="C00000"/>
                </a:solidFill>
                <a:latin typeface="Arial Narrow" charset="0"/>
                <a:cs typeface="ＭＳ Ｐゴシック" charset="-128"/>
              </a:rPr>
              <a:t>1988 Nobel</a:t>
            </a:r>
            <a:r>
              <a:rPr lang="en-US" dirty="0">
                <a:latin typeface="Arial Narrow" charset="0"/>
                <a:cs typeface="ＭＳ Ｐゴシック" charset="-128"/>
              </a:rPr>
              <a:t>), and tau (</a:t>
            </a:r>
            <a:r>
              <a:rPr lang="en-US" dirty="0" err="1">
                <a:latin typeface="Symbol" charset="2"/>
                <a:ea typeface="Symbol" charset="2"/>
                <a:cs typeface="Symbol" charset="2"/>
              </a:rPr>
              <a:t>n</a:t>
            </a:r>
            <a:r>
              <a:rPr lang="en-US" baseline="-25000" dirty="0" err="1">
                <a:latin typeface="Symbol" charset="2"/>
                <a:ea typeface="Symbol" charset="2"/>
                <a:cs typeface="Symbol" charset="2"/>
              </a:rPr>
              <a:t>t</a:t>
            </a:r>
            <a:r>
              <a:rPr lang="en-US" dirty="0">
                <a:latin typeface="Arial Narrow" charset="0"/>
                <a:cs typeface="ＭＳ Ｐゴシック" charset="-128"/>
              </a:rPr>
              <a:t>) types (directly observed in 1996 – No Nobel)</a:t>
            </a:r>
          </a:p>
          <a:p>
            <a:pPr lvl="2" eaLnBrk="1" hangingPunct="1">
              <a:lnSpc>
                <a:spcPct val="90000"/>
              </a:lnSpc>
            </a:pPr>
            <a:r>
              <a:rPr lang="en-US" dirty="0">
                <a:solidFill>
                  <a:schemeClr val="tx1"/>
                </a:solidFill>
                <a:latin typeface="Arial Narrow" charset="0"/>
                <a:cs typeface="ＭＳ Ｐゴシック" charset="-128"/>
              </a:rPr>
              <a:t>The 1988 Nobel was for inventing the method of making </a:t>
            </a:r>
            <a:r>
              <a:rPr lang="en-US" dirty="0">
                <a:solidFill>
                  <a:schemeClr val="tx1"/>
                </a:solidFill>
                <a:latin typeface="Symbol" pitchFamily="2" charset="2"/>
                <a:cs typeface="ＭＳ Ｐゴシック" charset="-128"/>
              </a:rPr>
              <a:t>n</a:t>
            </a:r>
            <a:r>
              <a:rPr lang="en-US" dirty="0">
                <a:solidFill>
                  <a:schemeClr val="tx1"/>
                </a:solidFill>
                <a:latin typeface="Arial Narrow" charset="0"/>
                <a:cs typeface="ＭＳ Ｐゴシック" charset="-128"/>
              </a:rPr>
              <a:t> beam and observing a different species of neutrinos</a:t>
            </a:r>
          </a:p>
          <a:p>
            <a:pPr lvl="1" eaLnBrk="1" hangingPunct="1">
              <a:lnSpc>
                <a:spcPct val="90000"/>
              </a:lnSpc>
            </a:pPr>
            <a:r>
              <a:rPr lang="en-US" dirty="0">
                <a:latin typeface="Arial Narrow" charset="0"/>
              </a:rPr>
              <a:t>Has no electrical charge and o</a:t>
            </a:r>
            <a:r>
              <a:rPr lang="en-US" dirty="0">
                <a:latin typeface="Arial Narrow" charset="0"/>
                <a:cs typeface="ＭＳ Ｐゴシック" charset="-128"/>
              </a:rPr>
              <a:t>nly interact via the weak force </a:t>
            </a:r>
            <a:r>
              <a:rPr lang="en-US" dirty="0">
                <a:latin typeface="Arial Narrow" charset="0"/>
                <a:cs typeface="ＭＳ Ｐゴシック" charset="-128"/>
                <a:sym typeface="Wingdings"/>
              </a:rPr>
              <a:t> do not collide often in matter</a:t>
            </a:r>
            <a:endParaRPr lang="en-US" dirty="0">
              <a:latin typeface="Arial Narrow" charset="0"/>
              <a:cs typeface="ＭＳ Ｐゴシック" charset="-128"/>
            </a:endParaRP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June 25, 2026</a:t>
            </a: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853D8FA3-4C36-6C58-1863-4FF3807804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DUNE, a next gen neutrino experiment</a:t>
            </a:r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2E7E689E-5709-4D23-BCC8-CBC6685E31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57A58E5-F186-8448-8915-9CBFB02328D9}" type="slidenum">
              <a:rPr lang="en-US" smtClean="0"/>
              <a:pPr>
                <a:defRPr/>
              </a:pPr>
              <a:t>5</a:t>
            </a:fld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CF6644EA-E721-9D07-2C45-E01525BD3AD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1200" y="1447800"/>
            <a:ext cx="2836278" cy="3054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425730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97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597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97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597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97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597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8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500"/>
                            </p:stCondLst>
                            <p:childTnLst>
                              <p:par>
                                <p:cTn id="3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97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500"/>
                                        <p:tgtEl>
                                          <p:spTgt spid="1597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97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0" dur="500"/>
                                        <p:tgtEl>
                                          <p:spTgt spid="1597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9747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81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0"/>
            <a:ext cx="7772400" cy="609600"/>
          </a:xfrm>
        </p:spPr>
        <p:txBody>
          <a:bodyPr/>
          <a:lstStyle/>
          <a:p>
            <a:pPr eaLnBrk="1" hangingPunct="1"/>
            <a:r>
              <a:rPr lang="en-US" b="1" dirty="0">
                <a:latin typeface="Arial Narrow" charset="0"/>
              </a:rPr>
              <a:t>A Story of Neutrinos – 3 </a:t>
            </a:r>
          </a:p>
        </p:txBody>
      </p:sp>
      <p:sp>
        <p:nvSpPr>
          <p:cNvPr id="1597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04800" y="533400"/>
            <a:ext cx="8610600" cy="5486400"/>
          </a:xfrm>
        </p:spPr>
        <p:txBody>
          <a:bodyPr/>
          <a:lstStyle/>
          <a:p>
            <a:pPr eaLnBrk="1" hangingPunct="1"/>
            <a:r>
              <a:rPr lang="en-US" sz="2800" dirty="0">
                <a:latin typeface="Arial Narrow" charset="0"/>
                <a:sym typeface="Wingdings"/>
              </a:rPr>
              <a:t>Large numbers of low E neutrinos (</a:t>
            </a:r>
            <a:r>
              <a:rPr lang="en-US" sz="2800" dirty="0">
                <a:latin typeface="Symbol" charset="2"/>
                <a:ea typeface="Symbol" charset="2"/>
                <a:cs typeface="Symbol" charset="2"/>
              </a:rPr>
              <a:t>n</a:t>
            </a:r>
            <a:r>
              <a:rPr lang="en-US" sz="2800" baseline="-25000" dirty="0">
                <a:ea typeface="Symbol" charset="2"/>
                <a:cs typeface="Symbol" charset="2"/>
              </a:rPr>
              <a:t>e</a:t>
            </a:r>
            <a:r>
              <a:rPr lang="en-US" sz="2800" dirty="0">
                <a:latin typeface="Arial Narrow" charset="0"/>
                <a:sym typeface="Wingdings"/>
              </a:rPr>
              <a:t>) produced in the Sun (</a:t>
            </a:r>
            <a:r>
              <a:rPr lang="en-US" sz="2800" b="1" u="sng" dirty="0">
                <a:solidFill>
                  <a:srgbClr val="C00000"/>
                </a:solidFill>
                <a:latin typeface="Arial Narrow" charset="0"/>
                <a:sym typeface="Wingdings"/>
              </a:rPr>
              <a:t>2002 Nobel</a:t>
            </a:r>
            <a:r>
              <a:rPr lang="en-US" sz="2800" dirty="0">
                <a:latin typeface="Arial Narrow" charset="0"/>
                <a:sym typeface="Wingdings"/>
              </a:rPr>
              <a:t>) and in reactors </a:t>
            </a:r>
          </a:p>
          <a:p>
            <a:pPr lvl="1" eaLnBrk="1" hangingPunct="1"/>
            <a:r>
              <a:rPr lang="en-US" sz="2400" dirty="0">
                <a:latin typeface="Arial Narrow" charset="0"/>
                <a:sym typeface="Wingdings"/>
              </a:rPr>
              <a:t>65billion neutrinos from the sun per second per a fingernail size area</a:t>
            </a:r>
          </a:p>
          <a:p>
            <a:pPr lvl="1" eaLnBrk="1" hangingPunct="1"/>
            <a:r>
              <a:rPr lang="en-US" sz="2400" dirty="0">
                <a:latin typeface="Arial Narrow" charset="0"/>
                <a:sym typeface="Wingdings"/>
              </a:rPr>
              <a:t>One neutrino interaction ~per 35 years per person</a:t>
            </a:r>
          </a:p>
          <a:p>
            <a:pPr eaLnBrk="1" hangingPunct="1"/>
            <a:r>
              <a:rPr lang="en-US" sz="2800" dirty="0">
                <a:latin typeface="Arial Narrow" charset="0"/>
                <a:sym typeface="Wingdings"/>
              </a:rPr>
              <a:t>Neutrino flavor oscillation (change their flavors in flight!) discovered &amp; confirmed throughout late 1990’s and early 2000’s (</a:t>
            </a:r>
            <a:r>
              <a:rPr lang="en-US" sz="2800" b="1" u="sng" dirty="0">
                <a:solidFill>
                  <a:srgbClr val="C00000"/>
                </a:solidFill>
                <a:latin typeface="Arial Narrow" charset="0"/>
                <a:sym typeface="Wingdings"/>
              </a:rPr>
              <a:t>2015 Nobel</a:t>
            </a:r>
            <a:r>
              <a:rPr lang="en-US" sz="2800" dirty="0">
                <a:latin typeface="Arial Narrow" charset="0"/>
                <a:sym typeface="Wingdings"/>
              </a:rPr>
              <a:t>)</a:t>
            </a:r>
          </a:p>
          <a:p>
            <a:pPr lvl="1" eaLnBrk="1" hangingPunct="1"/>
            <a:r>
              <a:rPr lang="en-US" sz="2400" dirty="0">
                <a:latin typeface="Arial Narrow" charset="0"/>
                <a:sym typeface="Wingdings"/>
              </a:rPr>
              <a:t>Happens because the flavor and mass quantum states differ (oscillation probability dependent on </a:t>
            </a:r>
            <a:r>
              <a:rPr lang="en-US" sz="2400" dirty="0">
                <a:latin typeface="Apple Chancery" panose="03020702040506060504" pitchFamily="66" charset="-79"/>
                <a:cs typeface="Apple Chancery" panose="03020702040506060504" pitchFamily="66" charset="-79"/>
                <a:sym typeface="Wingdings"/>
              </a:rPr>
              <a:t>L</a:t>
            </a:r>
            <a:r>
              <a:rPr lang="en-US" sz="2400" dirty="0">
                <a:latin typeface="Arial Narrow" charset="0"/>
                <a:sym typeface="Wingdings"/>
              </a:rPr>
              <a:t>/</a:t>
            </a:r>
            <a:r>
              <a:rPr lang="en-US" sz="2400" dirty="0" err="1">
                <a:latin typeface="Arial Narrow" charset="0"/>
                <a:sym typeface="Wingdings"/>
              </a:rPr>
              <a:t>E</a:t>
            </a:r>
            <a:r>
              <a:rPr lang="en-US" sz="2400" baseline="-25000" dirty="0" err="1">
                <a:latin typeface="Symbol" pitchFamily="2" charset="2"/>
                <a:sym typeface="Wingdings"/>
              </a:rPr>
              <a:t>n</a:t>
            </a:r>
            <a:r>
              <a:rPr lang="en-US" sz="2400" dirty="0">
                <a:latin typeface="Arial Narrow" charset="0"/>
                <a:sym typeface="Wingdings"/>
              </a:rPr>
              <a:t>)</a:t>
            </a:r>
          </a:p>
          <a:p>
            <a:pPr lvl="1" eaLnBrk="1" hangingPunct="1"/>
            <a:endParaRPr lang="en-US" sz="2400" dirty="0">
              <a:latin typeface="Arial Narrow" charset="0"/>
              <a:sym typeface="Wingdings"/>
            </a:endParaRPr>
          </a:p>
          <a:p>
            <a:pPr lvl="1" eaLnBrk="1" hangingPunct="1"/>
            <a:endParaRPr lang="en-US" sz="2400" dirty="0">
              <a:latin typeface="Arial Narrow" charset="0"/>
              <a:sym typeface="Wingdings"/>
            </a:endParaRPr>
          </a:p>
          <a:p>
            <a:pPr lvl="1" eaLnBrk="1" hangingPunct="1"/>
            <a:r>
              <a:rPr lang="en-US" sz="2400" dirty="0">
                <a:latin typeface="Arial Narrow" charset="0"/>
                <a:sym typeface="Wingdings"/>
              </a:rPr>
              <a:t>Neutrinos have mass!  SM in BIG trouble!</a:t>
            </a:r>
          </a:p>
          <a:p>
            <a:pPr eaLnBrk="1" hangingPunct="1"/>
            <a:r>
              <a:rPr lang="en-US" sz="2800" dirty="0">
                <a:latin typeface="Arial Narrow" charset="0"/>
                <a:cs typeface="ＭＳ Ｐゴシック" charset="-128"/>
              </a:rPr>
              <a:t>Four Nobel Prizes on neutrino experiments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June 25, 2026</a:t>
            </a:r>
          </a:p>
        </p:txBody>
      </p:sp>
      <p:graphicFrame>
        <p:nvGraphicFramePr>
          <p:cNvPr id="2" name="Object 12">
            <a:extLst>
              <a:ext uri="{FF2B5EF4-FFF2-40B4-BE49-F238E27FC236}">
                <a16:creationId xmlns:a16="http://schemas.microsoft.com/office/drawing/2014/main" id="{8E92BC66-AAC9-E72F-E66D-57A046CA8701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983945189"/>
              </p:ext>
            </p:extLst>
          </p:nvPr>
        </p:nvGraphicFramePr>
        <p:xfrm>
          <a:off x="1905000" y="4534217"/>
          <a:ext cx="4876800" cy="87598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3" imgW="54419500" imgH="11112500" progId="Equation.3">
                  <p:embed/>
                </p:oleObj>
              </mc:Choice>
              <mc:Fallback>
                <p:oleObj name="Equation" r:id="rId3" imgW="54419500" imgH="11112500" progId="Equation.3">
                  <p:embed/>
                  <p:pic>
                    <p:nvPicPr>
                      <p:cNvPr id="2" name="Object 12">
                        <a:extLst>
                          <a:ext uri="{FF2B5EF4-FFF2-40B4-BE49-F238E27FC236}">
                            <a16:creationId xmlns:a16="http://schemas.microsoft.com/office/drawing/2014/main" id="{8E92BC66-AAC9-E72F-E66D-57A046CA8701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905000" y="4534217"/>
                        <a:ext cx="4876800" cy="875983"/>
                      </a:xfrm>
                      <a:prstGeom prst="rect">
                        <a:avLst/>
                      </a:prstGeom>
                      <a:solidFill>
                        <a:srgbClr val="FFFFCC"/>
                      </a:solidFill>
                      <a:ln w="38100">
                        <a:solidFill>
                          <a:srgbClr val="FF0000"/>
                        </a:solidFill>
                        <a:miter lim="800000"/>
                        <a:headEnd/>
                        <a:tailEnd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E09B957-6E85-A65D-B59D-461F5250FF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DUNE, a next gen neutrino experiment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1990F98-0FCD-0F88-4259-DA1D97675B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57A58E5-F186-8448-8915-9CBFB02328D9}" type="slidenum">
              <a:rPr lang="en-US" smtClean="0"/>
              <a:pPr>
                <a:defRPr/>
              </a:pPr>
              <a:t>6</a:t>
            </a:fld>
            <a:endParaRPr lang="en-US"/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9471B3F6-8A48-8C6F-A325-6A1549B4514A}"/>
              </a:ext>
            </a:extLst>
          </p:cNvPr>
          <p:cNvSpPr/>
          <p:nvPr/>
        </p:nvSpPr>
        <p:spPr bwMode="auto">
          <a:xfrm>
            <a:off x="5791200" y="4458017"/>
            <a:ext cx="609600" cy="609600"/>
          </a:xfrm>
          <a:prstGeom prst="ellipse">
            <a:avLst/>
          </a:prstGeom>
          <a:noFill/>
          <a:ln w="38100" cap="flat" cmpd="sng" algn="ctr">
            <a:solidFill>
              <a:schemeClr val="accent6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spAutoFit/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24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814886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97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597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97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597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97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597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97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1597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97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1597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350"/>
                            </p:stCondLst>
                            <p:childTnLst>
                              <p:par>
                                <p:cTn id="2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974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500"/>
                                        <p:tgtEl>
                                          <p:spTgt spid="15974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974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8" dur="500"/>
                                        <p:tgtEl>
                                          <p:spTgt spid="15974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9747" grpId="0" uiExpand="1" build="p"/>
      <p:bldP spid="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June 25, 2026</a:t>
            </a:r>
          </a:p>
        </p:txBody>
      </p:sp>
      <p:sp>
        <p:nvSpPr>
          <p:cNvPr id="148482" name="Rectangle 2"/>
          <p:cNvSpPr>
            <a:spLocks noGrp="1" noChangeArrowheads="1"/>
          </p:cNvSpPr>
          <p:nvPr>
            <p:ph type="title"/>
          </p:nvPr>
        </p:nvSpPr>
        <p:spPr>
          <a:xfrm>
            <a:off x="237259" y="152400"/>
            <a:ext cx="8534400" cy="609600"/>
          </a:xfrm>
        </p:spPr>
        <p:txBody>
          <a:bodyPr/>
          <a:lstStyle/>
          <a:p>
            <a:pPr lvl="0" latinLnBrk="1"/>
            <a:r>
              <a:rPr lang="en-US" sz="6600" b="1" dirty="0"/>
              <a:t>The three key elements</a:t>
            </a:r>
          </a:p>
        </p:txBody>
      </p:sp>
      <p:sp>
        <p:nvSpPr>
          <p:cNvPr id="14848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67417" y="1219200"/>
            <a:ext cx="8705850" cy="5029200"/>
          </a:xfrm>
        </p:spPr>
        <p:txBody>
          <a:bodyPr/>
          <a:lstStyle/>
          <a:p>
            <a:pPr algn="ctr">
              <a:lnSpc>
                <a:spcPct val="90000"/>
              </a:lnSpc>
            </a:pPr>
            <a:r>
              <a:rPr lang="en-US" sz="4800" dirty="0"/>
              <a:t>The beam</a:t>
            </a:r>
          </a:p>
          <a:p>
            <a:pPr algn="ctr">
              <a:lnSpc>
                <a:spcPct val="90000"/>
              </a:lnSpc>
            </a:pPr>
            <a:endParaRPr lang="en-US" sz="4800" dirty="0"/>
          </a:p>
          <a:p>
            <a:pPr algn="ctr">
              <a:lnSpc>
                <a:spcPct val="90000"/>
              </a:lnSpc>
            </a:pPr>
            <a:r>
              <a:rPr lang="en-US" sz="4800" dirty="0"/>
              <a:t>Decay chamber </a:t>
            </a:r>
          </a:p>
          <a:p>
            <a:pPr marL="0" indent="0" algn="ctr">
              <a:lnSpc>
                <a:spcPct val="90000"/>
              </a:lnSpc>
              <a:buNone/>
            </a:pPr>
            <a:r>
              <a:rPr lang="en-US" sz="4800" dirty="0"/>
              <a:t>&amp; Shield</a:t>
            </a:r>
          </a:p>
          <a:p>
            <a:pPr marL="0" indent="0" algn="ctr">
              <a:lnSpc>
                <a:spcPct val="90000"/>
              </a:lnSpc>
              <a:buNone/>
            </a:pPr>
            <a:endParaRPr lang="en-US" sz="4800" dirty="0"/>
          </a:p>
          <a:p>
            <a:pPr algn="ctr">
              <a:lnSpc>
                <a:spcPct val="90000"/>
              </a:lnSpc>
            </a:pPr>
            <a:r>
              <a:rPr lang="en-US" sz="4800" dirty="0"/>
              <a:t>The detector</a:t>
            </a: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731250CC-D6C9-C52F-4B53-9E9A325C5A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DUNE, a next gen neutrino experiment</a:t>
            </a:r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EA8B4B2E-00C9-EB3F-69F5-4D7F1696DB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57A58E5-F186-8448-8915-9CBFB02328D9}" type="slidenum">
              <a:rPr lang="en-US" smtClean="0"/>
              <a:pPr>
                <a:defRPr/>
              </a:pPr>
              <a:t>7</a:t>
            </a:fld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54EAA23-4DFF-B583-F8AF-0D503C41E40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67417" y="1210235"/>
            <a:ext cx="8705850" cy="5029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accent2"/>
                </a:solidFill>
                <a:latin typeface="+mn-lt"/>
                <a:ea typeface="ＭＳ Ｐゴシック" charset="-128"/>
                <a:cs typeface="ＭＳ Ｐゴシック" charset="-128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rgbClr val="660066"/>
                </a:solidFill>
                <a:latin typeface="+mn-lt"/>
                <a:ea typeface="ＭＳ Ｐゴシック" charset="-128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rgbClr val="003300"/>
                </a:solidFill>
                <a:latin typeface="+mn-lt"/>
                <a:ea typeface="ＭＳ Ｐゴシック" charset="-128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rgbClr val="CC00CC"/>
                </a:solidFill>
                <a:latin typeface="+mn-lt"/>
                <a:ea typeface="ＭＳ Ｐゴシック" charset="-128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FF0066"/>
                </a:solidFill>
                <a:latin typeface="+mn-lt"/>
                <a:ea typeface="ＭＳ Ｐゴシック" charset="-128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FF0066"/>
                </a:solidFill>
                <a:latin typeface="+mn-lt"/>
                <a:ea typeface="ＭＳ Ｐゴシック" charset="-128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FF0066"/>
                </a:solidFill>
                <a:latin typeface="+mn-lt"/>
                <a:ea typeface="ＭＳ Ｐゴシック" charset="-128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FF0066"/>
                </a:solidFill>
                <a:latin typeface="+mn-lt"/>
                <a:ea typeface="ＭＳ Ｐゴシック" charset="-128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FF0066"/>
                </a:solidFill>
                <a:latin typeface="+mn-lt"/>
                <a:ea typeface="ＭＳ Ｐゴシック" charset="-128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4800" kern="0" dirty="0"/>
              <a:t>The bad</a:t>
            </a:r>
          </a:p>
          <a:p>
            <a:pPr marL="0" indent="0" algn="ctr">
              <a:lnSpc>
                <a:spcPct val="90000"/>
              </a:lnSpc>
              <a:buNone/>
            </a:pPr>
            <a:endParaRPr lang="en-US" sz="4800" kern="0" dirty="0"/>
          </a:p>
          <a:p>
            <a:pPr algn="ctr">
              <a:lnSpc>
                <a:spcPct val="90000"/>
              </a:lnSpc>
            </a:pPr>
            <a:r>
              <a:rPr lang="en-US" sz="4800" kern="0" dirty="0"/>
              <a:t>The ugly</a:t>
            </a:r>
          </a:p>
          <a:p>
            <a:pPr algn="ctr">
              <a:lnSpc>
                <a:spcPct val="90000"/>
              </a:lnSpc>
            </a:pPr>
            <a:endParaRPr lang="en-US" sz="4800" kern="0" dirty="0"/>
          </a:p>
          <a:p>
            <a:pPr algn="ctr">
              <a:lnSpc>
                <a:spcPct val="90000"/>
              </a:lnSpc>
            </a:pPr>
            <a:r>
              <a:rPr lang="en-US" sz="4800" kern="0" dirty="0"/>
              <a:t>The good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E306D52-9DD8-42E2-FC19-7D04377651B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92322" y="4511122"/>
            <a:ext cx="1679022" cy="1679022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CE51E767-A2F6-237C-83DE-646343435CA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92322" y="2725461"/>
            <a:ext cx="1679022" cy="1679022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72144967-34D9-F2F8-E5DA-F80D3A0BCA5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92322" y="939800"/>
            <a:ext cx="1679022" cy="1679022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D9834327-5FF7-E85E-F508-1A55DD5CAA6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9742" y="1464433"/>
            <a:ext cx="2775857" cy="3886200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430F16EE-4FD9-38A5-C779-183DA5C4BB2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05468" y="1464433"/>
            <a:ext cx="2690132" cy="38213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40537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50"/>
                            </p:stCondLst>
                            <p:childTnLst>
                              <p:par>
                                <p:cTn id="1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100"/>
                            </p:stCondLst>
                            <p:childTnLst>
                              <p:par>
                                <p:cTn id="2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650"/>
                            </p:stCondLst>
                            <p:childTnLst>
                              <p:par>
                                <p:cTn id="32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3" presetClass="exit" presetSubtype="32" fill="hold" grpId="1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0"/>
                                  </p:iterate>
                                  <p:childTnLst>
                                    <p:anim calcmode="lin" valueType="num">
                                      <p:cBhvr>
                                        <p:cTn id="4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9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53" presetClass="exit" presetSubtype="32" fill="hold" grpId="1" nodeType="withEffect">
                                  <p:stCondLst>
                                    <p:cond delay="0"/>
                                  </p:stCondLst>
                                  <p:iterate type="wd">
                                    <p:tmPct val="0"/>
                                  </p:iterate>
                                  <p:childTnLst>
                                    <p:anim calcmode="lin" valueType="num">
                                      <p:cBhvr>
                                        <p:cTn id="5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4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53" presetClass="exit" presetSubtype="32" fill="hold" grpId="1" nodeType="withEffect">
                                  <p:stCondLst>
                                    <p:cond delay="0"/>
                                  </p:stCondLst>
                                  <p:iterate type="wd">
                                    <p:tmPct val="0"/>
                                  </p:iterate>
                                  <p:childTnLst>
                                    <p:anim calcmode="lin" valueType="num">
                                      <p:cBhvr>
                                        <p:cTn id="5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9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500"/>
                            </p:stCondLst>
                            <p:childTnLst>
                              <p:par>
                                <p:cTn id="6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84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4" dur="500"/>
                                        <p:tgtEl>
                                          <p:spTgt spid="1484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1050"/>
                            </p:stCondLst>
                            <p:childTnLst>
                              <p:par>
                                <p:cTn id="6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84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8" dur="500"/>
                                        <p:tgtEl>
                                          <p:spTgt spid="1484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1600"/>
                            </p:stCondLst>
                            <p:childTnLst>
                              <p:par>
                                <p:cTn id="7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84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2" dur="500"/>
                                        <p:tgtEl>
                                          <p:spTgt spid="1484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2150"/>
                            </p:stCondLst>
                            <p:childTnLst>
                              <p:par>
                                <p:cTn id="7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848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6" dur="500"/>
                                        <p:tgtEl>
                                          <p:spTgt spid="14848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8483" grpId="0" uiExpand="1" build="p"/>
      <p:bldP spid="4" grpId="0" uiExpand="1" build="p"/>
      <p:bldP spid="4" grpId="1" build="allAtOnce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5" name="Picture 1" descr="page3image866121024">
            <a:extLst>
              <a:ext uri="{FF2B5EF4-FFF2-40B4-BE49-F238E27FC236}">
                <a16:creationId xmlns:a16="http://schemas.microsoft.com/office/drawing/2014/main" id="{5D64BB78-E0C9-811E-1F7A-F5BEE8AF9A4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7118" y="304800"/>
            <a:ext cx="9162222" cy="43460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asted-image.pdf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849672" y="524553"/>
            <a:ext cx="1218128" cy="770847"/>
          </a:xfrm>
          <a:prstGeom prst="rect">
            <a:avLst/>
          </a:prstGeom>
          <a:ln w="12700">
            <a:miter lim="400000"/>
          </a:ln>
        </p:spPr>
      </p:pic>
      <p:sp>
        <p:nvSpPr>
          <p:cNvPr id="10" name="Rectangle 1"/>
          <p:cNvSpPr txBox="1">
            <a:spLocks noChangeArrowheads="1"/>
          </p:cNvSpPr>
          <p:nvPr/>
        </p:nvSpPr>
        <p:spPr bwMode="auto">
          <a:xfrm>
            <a:off x="76200" y="3124200"/>
            <a:ext cx="2781302" cy="12218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rmAutofit fontScale="52500" lnSpcReduction="20000"/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rgbClr val="A50021"/>
                </a:solidFill>
                <a:latin typeface="+mj-lt"/>
                <a:ea typeface="ＭＳ Ｐゴシック" charset="-128"/>
                <a:cs typeface="ＭＳ Ｐゴシック" charset="-128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rgbClr val="A50021"/>
                </a:solidFill>
                <a:latin typeface="Arial Narrow" pitchFamily="34" charset="0"/>
                <a:ea typeface="ＭＳ Ｐゴシック" charset="-128"/>
                <a:cs typeface="ＭＳ Ｐゴシック" charset="-128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rgbClr val="A50021"/>
                </a:solidFill>
                <a:latin typeface="Arial Narrow" pitchFamily="34" charset="0"/>
                <a:ea typeface="ＭＳ Ｐゴシック" charset="-128"/>
                <a:cs typeface="ＭＳ Ｐゴシック" charset="-128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rgbClr val="A50021"/>
                </a:solidFill>
                <a:latin typeface="Arial Narrow" pitchFamily="34" charset="0"/>
                <a:ea typeface="ＭＳ Ｐゴシック" charset="-128"/>
                <a:cs typeface="ＭＳ Ｐゴシック" charset="-128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rgbClr val="A50021"/>
                </a:solidFill>
                <a:latin typeface="Arial Narrow" pitchFamily="34" charset="0"/>
                <a:ea typeface="ＭＳ Ｐゴシック" charset="-128"/>
                <a:cs typeface="ＭＳ Ｐゴシック" charset="-128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rgbClr val="A50021"/>
                </a:solidFill>
                <a:latin typeface="Arial Narrow" pitchFamily="34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rgbClr val="A50021"/>
                </a:solidFill>
                <a:latin typeface="Arial Narrow" pitchFamily="34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rgbClr val="A50021"/>
                </a:solidFill>
                <a:latin typeface="Arial Narrow" pitchFamily="34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rgbClr val="A50021"/>
                </a:solidFill>
                <a:latin typeface="Arial Narrow" pitchFamily="34" charset="0"/>
              </a:defRPr>
            </a:lvl9pPr>
          </a:lstStyle>
          <a:p>
            <a:pPr algn="l"/>
            <a:r>
              <a:rPr lang="en-US" b="1" dirty="0">
                <a:solidFill>
                  <a:srgbClr val="800000"/>
                </a:solidFill>
              </a:rPr>
              <a:t>&gt;1500 collaborators</a:t>
            </a:r>
          </a:p>
          <a:p>
            <a:pPr algn="l"/>
            <a:r>
              <a:rPr lang="en-US" b="1" dirty="0">
                <a:solidFill>
                  <a:srgbClr val="800000"/>
                </a:solidFill>
              </a:rPr>
              <a:t>&gt;209 institutions</a:t>
            </a:r>
          </a:p>
          <a:p>
            <a:pPr algn="l"/>
            <a:r>
              <a:rPr lang="en-US" b="1" dirty="0">
                <a:solidFill>
                  <a:srgbClr val="800000"/>
                </a:solidFill>
              </a:rPr>
              <a:t>&gt;36 countries + CERN</a:t>
            </a:r>
          </a:p>
        </p:txBody>
      </p:sp>
      <p:sp>
        <p:nvSpPr>
          <p:cNvPr id="9" name="Title 1"/>
          <p:cNvSpPr txBox="1">
            <a:spLocks/>
          </p:cNvSpPr>
          <p:nvPr/>
        </p:nvSpPr>
        <p:spPr bwMode="auto">
          <a:xfrm>
            <a:off x="-152400" y="-76200"/>
            <a:ext cx="9144000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rgbClr val="A50021"/>
                </a:solidFill>
                <a:latin typeface="+mj-lt"/>
                <a:ea typeface="ＭＳ Ｐゴシック" charset="-128"/>
                <a:cs typeface="ＭＳ Ｐゴシック" charset="-128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rgbClr val="A50021"/>
                </a:solidFill>
                <a:latin typeface="Arial Narrow" pitchFamily="34" charset="0"/>
                <a:ea typeface="ＭＳ Ｐゴシック" charset="-128"/>
                <a:cs typeface="ＭＳ Ｐゴシック" charset="-128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rgbClr val="A50021"/>
                </a:solidFill>
                <a:latin typeface="Arial Narrow" pitchFamily="34" charset="0"/>
                <a:ea typeface="ＭＳ Ｐゴシック" charset="-128"/>
                <a:cs typeface="ＭＳ Ｐゴシック" charset="-128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rgbClr val="A50021"/>
                </a:solidFill>
                <a:latin typeface="Arial Narrow" pitchFamily="34" charset="0"/>
                <a:ea typeface="ＭＳ Ｐゴシック" charset="-128"/>
                <a:cs typeface="ＭＳ Ｐゴシック" charset="-128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rgbClr val="A50021"/>
                </a:solidFill>
                <a:latin typeface="Arial Narrow" pitchFamily="34" charset="0"/>
                <a:ea typeface="ＭＳ Ｐゴシック" charset="-128"/>
                <a:cs typeface="ＭＳ Ｐゴシック" charset="-128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rgbClr val="A50021"/>
                </a:solidFill>
                <a:latin typeface="Arial Narrow" pitchFamily="34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rgbClr val="A50021"/>
                </a:solidFill>
                <a:latin typeface="Arial Narrow" pitchFamily="34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rgbClr val="A50021"/>
                </a:solidFill>
                <a:latin typeface="Arial Narrow" pitchFamily="34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rgbClr val="A50021"/>
                </a:solidFill>
                <a:latin typeface="Arial Narrow" pitchFamily="34" charset="0"/>
              </a:defRPr>
            </a:lvl9pPr>
          </a:lstStyle>
          <a:p>
            <a:r>
              <a:rPr lang="en-US" b="1" dirty="0"/>
              <a:t>The Map of the DUNE Experiment</a:t>
            </a:r>
            <a:endParaRPr lang="en-US" sz="2400" b="1" dirty="0"/>
          </a:p>
        </p:txBody>
      </p:sp>
      <p:sp>
        <p:nvSpPr>
          <p:cNvPr id="12" name="Title 1">
            <a:extLst>
              <a:ext uri="{FF2B5EF4-FFF2-40B4-BE49-F238E27FC236}">
                <a16:creationId xmlns:a16="http://schemas.microsoft.com/office/drawing/2014/main" id="{CBF0948A-4517-E243-BBC7-7BCD2819CEB1}"/>
              </a:ext>
            </a:extLst>
          </p:cNvPr>
          <p:cNvSpPr txBox="1">
            <a:spLocks/>
          </p:cNvSpPr>
          <p:nvPr/>
        </p:nvSpPr>
        <p:spPr bwMode="auto">
          <a:xfrm>
            <a:off x="3200400" y="3675950"/>
            <a:ext cx="5943600" cy="495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rgbClr val="A50021"/>
                </a:solidFill>
                <a:latin typeface="+mj-lt"/>
                <a:ea typeface="ＭＳ Ｐゴシック" charset="-128"/>
                <a:cs typeface="ＭＳ Ｐゴシック" charset="-128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rgbClr val="A50021"/>
                </a:solidFill>
                <a:latin typeface="Arial Narrow" pitchFamily="34" charset="0"/>
                <a:ea typeface="ＭＳ Ｐゴシック" charset="-128"/>
                <a:cs typeface="ＭＳ Ｐゴシック" charset="-128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rgbClr val="A50021"/>
                </a:solidFill>
                <a:latin typeface="Arial Narrow" pitchFamily="34" charset="0"/>
                <a:ea typeface="ＭＳ Ｐゴシック" charset="-128"/>
                <a:cs typeface="ＭＳ Ｐゴシック" charset="-128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rgbClr val="A50021"/>
                </a:solidFill>
                <a:latin typeface="Arial Narrow" pitchFamily="34" charset="0"/>
                <a:ea typeface="ＭＳ Ｐゴシック" charset="-128"/>
                <a:cs typeface="ＭＳ Ｐゴシック" charset="-128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rgbClr val="A50021"/>
                </a:solidFill>
                <a:latin typeface="Arial Narrow" pitchFamily="34" charset="0"/>
                <a:ea typeface="ＭＳ Ｐゴシック" charset="-128"/>
                <a:cs typeface="ＭＳ Ｐゴシック" charset="-128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rgbClr val="A50021"/>
                </a:solidFill>
                <a:latin typeface="Arial Narrow" pitchFamily="34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rgbClr val="A50021"/>
                </a:solidFill>
                <a:latin typeface="Arial Narrow" pitchFamily="34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rgbClr val="A50021"/>
                </a:solidFill>
                <a:latin typeface="Arial Narrow" pitchFamily="34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rgbClr val="A50021"/>
                </a:solidFill>
                <a:latin typeface="Arial Narrow" pitchFamily="34" charset="0"/>
              </a:defRPr>
            </a:lvl9pPr>
          </a:lstStyle>
          <a:p>
            <a:r>
              <a:rPr lang="en-US" sz="2000" b="1" dirty="0">
                <a:hlinkClick r:id="rId5"/>
              </a:rPr>
              <a:t>https://www.dunescience.org/about-the-collaboration/</a:t>
            </a:r>
            <a:r>
              <a:rPr lang="en-US" sz="2000" b="1" dirty="0"/>
              <a:t>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3856AB7-66C2-468E-7D33-2A73841BC7F1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215400"/>
            <a:ext cx="9162222" cy="2642600"/>
          </a:xfrm>
          <a:prstGeom prst="rect">
            <a:avLst/>
          </a:prstGeom>
        </p:spPr>
      </p:pic>
      <p:sp>
        <p:nvSpPr>
          <p:cNvPr id="22" name="Title 1">
            <a:extLst>
              <a:ext uri="{FF2B5EF4-FFF2-40B4-BE49-F238E27FC236}">
                <a16:creationId xmlns:a16="http://schemas.microsoft.com/office/drawing/2014/main" id="{760DAA83-DFB2-4634-5E82-5BF9283C54A6}"/>
              </a:ext>
            </a:extLst>
          </p:cNvPr>
          <p:cNvSpPr txBox="1">
            <a:spLocks/>
          </p:cNvSpPr>
          <p:nvPr/>
        </p:nvSpPr>
        <p:spPr bwMode="auto">
          <a:xfrm>
            <a:off x="6400800" y="6396290"/>
            <a:ext cx="2743200" cy="495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rgbClr val="A50021"/>
                </a:solidFill>
                <a:latin typeface="+mj-lt"/>
                <a:ea typeface="ＭＳ Ｐゴシック" charset="-128"/>
                <a:cs typeface="ＭＳ Ｐゴシック" charset="-128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rgbClr val="A50021"/>
                </a:solidFill>
                <a:latin typeface="Arial Narrow" pitchFamily="34" charset="0"/>
                <a:ea typeface="ＭＳ Ｐゴシック" charset="-128"/>
                <a:cs typeface="ＭＳ Ｐゴシック" charset="-128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rgbClr val="A50021"/>
                </a:solidFill>
                <a:latin typeface="Arial Narrow" pitchFamily="34" charset="0"/>
                <a:ea typeface="ＭＳ Ｐゴシック" charset="-128"/>
                <a:cs typeface="ＭＳ Ｐゴシック" charset="-128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rgbClr val="A50021"/>
                </a:solidFill>
                <a:latin typeface="Arial Narrow" pitchFamily="34" charset="0"/>
                <a:ea typeface="ＭＳ Ｐゴシック" charset="-128"/>
                <a:cs typeface="ＭＳ Ｐゴシック" charset="-128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rgbClr val="A50021"/>
                </a:solidFill>
                <a:latin typeface="Arial Narrow" pitchFamily="34" charset="0"/>
                <a:ea typeface="ＭＳ Ｐゴシック" charset="-128"/>
                <a:cs typeface="ＭＳ Ｐゴシック" charset="-128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rgbClr val="A50021"/>
                </a:solidFill>
                <a:latin typeface="Arial Narrow" pitchFamily="34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rgbClr val="A50021"/>
                </a:solidFill>
                <a:latin typeface="Arial Narrow" pitchFamily="34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rgbClr val="A50021"/>
                </a:solidFill>
                <a:latin typeface="Arial Narrow" pitchFamily="34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rgbClr val="A50021"/>
                </a:solidFill>
                <a:latin typeface="Arial Narrow" pitchFamily="34" charset="0"/>
              </a:defRPr>
            </a:lvl9pPr>
          </a:lstStyle>
          <a:p>
            <a:r>
              <a:rPr lang="en-US" sz="2000" b="1" dirty="0">
                <a:solidFill>
                  <a:schemeClr val="bg1"/>
                </a:solidFill>
              </a:rPr>
              <a:t>CM in SD/May 2026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D7F9EDFB-92F8-7314-8E2F-FD2394FD5793}"/>
              </a:ext>
            </a:extLst>
          </p:cNvPr>
          <p:cNvGrpSpPr/>
          <p:nvPr/>
        </p:nvGrpSpPr>
        <p:grpSpPr>
          <a:xfrm>
            <a:off x="-63567" y="1044725"/>
            <a:ext cx="9218671" cy="5181600"/>
            <a:chOff x="-14237" y="685800"/>
            <a:chExt cx="9218671" cy="5181600"/>
          </a:xfrm>
        </p:grpSpPr>
        <p:pic>
          <p:nvPicPr>
            <p:cNvPr id="11" name="Picture 10">
              <a:extLst>
                <a:ext uri="{FF2B5EF4-FFF2-40B4-BE49-F238E27FC236}">
                  <a16:creationId xmlns:a16="http://schemas.microsoft.com/office/drawing/2014/main" id="{35BB5C13-5A34-7A99-BD38-B8538B2C08F9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-14237" y="685800"/>
              <a:ext cx="9218671" cy="5181600"/>
            </a:xfrm>
            <a:prstGeom prst="rect">
              <a:avLst/>
            </a:prstGeom>
          </p:spPr>
        </p:pic>
        <p:sp>
          <p:nvSpPr>
            <p:cNvPr id="13" name="Title 1">
              <a:extLst>
                <a:ext uri="{FF2B5EF4-FFF2-40B4-BE49-F238E27FC236}">
                  <a16:creationId xmlns:a16="http://schemas.microsoft.com/office/drawing/2014/main" id="{644ABAF2-60E8-AA52-0D95-4EE7D1C00595}"/>
                </a:ext>
              </a:extLst>
            </p:cNvPr>
            <p:cNvSpPr txBox="1">
              <a:spLocks/>
            </p:cNvSpPr>
            <p:nvPr/>
          </p:nvSpPr>
          <p:spPr bwMode="auto">
            <a:xfrm>
              <a:off x="4252963" y="5270688"/>
              <a:ext cx="4814837" cy="4953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ctr" anchorCtr="0" compatLnSpc="1">
              <a:prstTxWarp prst="textNoShape">
                <a:avLst/>
              </a:prstTxWarp>
            </a:bodyPr>
            <a:lstStyle>
              <a:lvl1pPr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rgbClr val="A50021"/>
                  </a:solidFill>
                  <a:latin typeface="+mj-lt"/>
                  <a:ea typeface="ＭＳ Ｐゴシック" charset="-128"/>
                  <a:cs typeface="ＭＳ Ｐゴシック" charset="-128"/>
                </a:defRPr>
              </a:lvl1pPr>
              <a:lvl2pPr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rgbClr val="A50021"/>
                  </a:solidFill>
                  <a:latin typeface="Arial Narrow" pitchFamily="34" charset="0"/>
                  <a:ea typeface="ＭＳ Ｐゴシック" charset="-128"/>
                  <a:cs typeface="ＭＳ Ｐゴシック" charset="-128"/>
                </a:defRPr>
              </a:lvl2pPr>
              <a:lvl3pPr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rgbClr val="A50021"/>
                  </a:solidFill>
                  <a:latin typeface="Arial Narrow" pitchFamily="34" charset="0"/>
                  <a:ea typeface="ＭＳ Ｐゴシック" charset="-128"/>
                  <a:cs typeface="ＭＳ Ｐゴシック" charset="-128"/>
                </a:defRPr>
              </a:lvl3pPr>
              <a:lvl4pPr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rgbClr val="A50021"/>
                  </a:solidFill>
                  <a:latin typeface="Arial Narrow" pitchFamily="34" charset="0"/>
                  <a:ea typeface="ＭＳ Ｐゴシック" charset="-128"/>
                  <a:cs typeface="ＭＳ Ｐゴシック" charset="-128"/>
                </a:defRPr>
              </a:lvl4pPr>
              <a:lvl5pPr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rgbClr val="A50021"/>
                  </a:solidFill>
                  <a:latin typeface="Arial Narrow" pitchFamily="34" charset="0"/>
                  <a:ea typeface="ＭＳ Ｐゴシック" charset="-128"/>
                  <a:cs typeface="ＭＳ Ｐゴシック" charset="-128"/>
                </a:defRPr>
              </a:lvl5pPr>
              <a:lvl6pPr marL="457200" algn="ctr" rtl="0" fontAlgn="base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rgbClr val="A50021"/>
                  </a:solidFill>
                  <a:latin typeface="Arial Narrow" pitchFamily="34" charset="0"/>
                </a:defRPr>
              </a:lvl6pPr>
              <a:lvl7pPr marL="914400" algn="ctr" rtl="0" fontAlgn="base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rgbClr val="A50021"/>
                  </a:solidFill>
                  <a:latin typeface="Arial Narrow" pitchFamily="34" charset="0"/>
                </a:defRPr>
              </a:lvl7pPr>
              <a:lvl8pPr marL="1371600" algn="ctr" rtl="0" fontAlgn="base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rgbClr val="A50021"/>
                  </a:solidFill>
                  <a:latin typeface="Arial Narrow" pitchFamily="34" charset="0"/>
                </a:defRPr>
              </a:lvl8pPr>
              <a:lvl9pPr marL="1828800" algn="ctr" rtl="0" fontAlgn="base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rgbClr val="A50021"/>
                  </a:solidFill>
                  <a:latin typeface="Arial Narrow" pitchFamily="34" charset="0"/>
                </a:defRPr>
              </a:lvl9pPr>
            </a:lstStyle>
            <a:p>
              <a:r>
                <a:rPr lang="en-US" sz="2000" b="1" dirty="0">
                  <a:solidFill>
                    <a:srgbClr val="FFFFCC"/>
                  </a:solidFill>
                </a:rPr>
                <a:t>Cryostat Beam Signing @ SURF/May 22, 2026</a:t>
              </a:r>
            </a:p>
          </p:txBody>
        </p:sp>
      </p:grp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95AA389-1116-95FB-1CFA-948D2BC710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June 25, 2026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E54BD89-081F-73B1-F50B-B5602F0E6A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DUNE, a next gen neutrino experiment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1EAD6A4-8643-C637-9562-C72C508BC9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57A58E5-F186-8448-8915-9CBFB02328D9}" type="slidenum">
              <a:rPr lang="en-US" smtClean="0"/>
              <a:pPr>
                <a:defRPr/>
              </a:pPr>
              <a:t>8</a:t>
            </a:fld>
            <a:endParaRPr lang="en-US"/>
          </a:p>
        </p:txBody>
      </p:sp>
      <p:sp>
        <p:nvSpPr>
          <p:cNvPr id="5" name="Marcador de contenido 2">
            <a:extLst>
              <a:ext uri="{FF2B5EF4-FFF2-40B4-BE49-F238E27FC236}">
                <a16:creationId xmlns:a16="http://schemas.microsoft.com/office/drawing/2014/main" id="{FC203C3A-42FA-B232-4BD0-6F47E5202172}"/>
              </a:ext>
            </a:extLst>
          </p:cNvPr>
          <p:cNvSpPr txBox="1">
            <a:spLocks/>
          </p:cNvSpPr>
          <p:nvPr/>
        </p:nvSpPr>
        <p:spPr>
          <a:xfrm>
            <a:off x="304800" y="2516338"/>
            <a:ext cx="1837261" cy="988862"/>
          </a:xfrm>
          <a:prstGeom prst="rect">
            <a:avLst/>
          </a:prstGeom>
          <a:solidFill>
            <a:srgbClr val="EEECE1">
              <a:alpha val="78743"/>
            </a:srgbClr>
          </a:solidFill>
          <a:ln>
            <a:solidFill>
              <a:schemeClr val="accent1">
                <a:shade val="95000"/>
                <a:satMod val="105000"/>
              </a:schemeClr>
            </a:solidFill>
          </a:ln>
        </p:spPr>
        <p:txBody>
          <a:bodyPr/>
          <a:lstStyle>
            <a:lvl1pPr marL="342900" indent="-342900" algn="l" defTabSz="457200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Geneva" charset="0"/>
                <a:cs typeface="Geneva" charset="0"/>
              </a:defRPr>
            </a:lvl1pPr>
            <a:lvl2pPr marL="742950" indent="-285750" algn="l" defTabSz="457200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Geneva" charset="0"/>
                <a:cs typeface="+mn-cs"/>
              </a:defRPr>
            </a:lvl2pPr>
            <a:lvl3pPr marL="1143000" indent="-228600" algn="l" defTabSz="457200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Geneva" charset="0"/>
                <a:cs typeface="+mn-cs"/>
              </a:defRPr>
            </a:lvl3pPr>
            <a:lvl4pPr marL="1600200" indent="-228600" algn="l" defTabSz="457200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Geneva" charset="0"/>
                <a:cs typeface="+mn-cs"/>
              </a:defRPr>
            </a:lvl4pPr>
            <a:lvl5pPr marL="2057400" indent="-228600" algn="l" defTabSz="457200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Geneva" charset="0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2000" b="1" dirty="0"/>
              <a:t>Build the Facility and the Detectors</a:t>
            </a:r>
          </a:p>
        </p:txBody>
      </p:sp>
      <p:sp>
        <p:nvSpPr>
          <p:cNvPr id="7" name="Marcador de contenido 2">
            <a:extLst>
              <a:ext uri="{FF2B5EF4-FFF2-40B4-BE49-F238E27FC236}">
                <a16:creationId xmlns:a16="http://schemas.microsoft.com/office/drawing/2014/main" id="{BD78154B-01E5-2099-B68F-A4EBDAEA2EA4}"/>
              </a:ext>
            </a:extLst>
          </p:cNvPr>
          <p:cNvSpPr txBox="1">
            <a:spLocks/>
          </p:cNvSpPr>
          <p:nvPr/>
        </p:nvSpPr>
        <p:spPr>
          <a:xfrm>
            <a:off x="2362200" y="1735358"/>
            <a:ext cx="2306438" cy="1102392"/>
          </a:xfrm>
          <a:prstGeom prst="rect">
            <a:avLst/>
          </a:prstGeom>
          <a:solidFill>
            <a:srgbClr val="EEECE1">
              <a:alpha val="78743"/>
            </a:srgbClr>
          </a:solidFill>
          <a:ln>
            <a:solidFill>
              <a:schemeClr val="accent1">
                <a:shade val="95000"/>
                <a:satMod val="105000"/>
              </a:schemeClr>
            </a:solidFill>
          </a:ln>
        </p:spPr>
        <p:txBody>
          <a:bodyPr/>
          <a:lstStyle>
            <a:lvl1pPr marL="342900" indent="-342900" algn="l" defTabSz="457200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Geneva" charset="0"/>
                <a:cs typeface="Geneva" charset="0"/>
              </a:defRPr>
            </a:lvl1pPr>
            <a:lvl2pPr marL="742950" indent="-285750" algn="l" defTabSz="457200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Geneva" charset="0"/>
                <a:cs typeface="+mn-cs"/>
              </a:defRPr>
            </a:lvl2pPr>
            <a:lvl3pPr marL="1143000" indent="-228600" algn="l" defTabSz="457200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Geneva" charset="0"/>
                <a:cs typeface="+mn-cs"/>
              </a:defRPr>
            </a:lvl3pPr>
            <a:lvl4pPr marL="1600200" indent="-228600" algn="l" defTabSz="457200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Geneva" charset="0"/>
                <a:cs typeface="+mn-cs"/>
              </a:defRPr>
            </a:lvl4pPr>
            <a:lvl5pPr marL="2057400" indent="-228600" algn="l" defTabSz="457200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Geneva" charset="0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2000" b="1" dirty="0"/>
              <a:t>Prepare for DUNE Physics and Continue to Improve</a:t>
            </a:r>
          </a:p>
        </p:txBody>
      </p:sp>
      <p:sp>
        <p:nvSpPr>
          <p:cNvPr id="8" name="Marcador de contenido 2">
            <a:extLst>
              <a:ext uri="{FF2B5EF4-FFF2-40B4-BE49-F238E27FC236}">
                <a16:creationId xmlns:a16="http://schemas.microsoft.com/office/drawing/2014/main" id="{8FA6F689-202C-4D9C-F2CD-A479823E3C5A}"/>
              </a:ext>
            </a:extLst>
          </p:cNvPr>
          <p:cNvSpPr txBox="1">
            <a:spLocks/>
          </p:cNvSpPr>
          <p:nvPr/>
        </p:nvSpPr>
        <p:spPr>
          <a:xfrm>
            <a:off x="4967969" y="2113776"/>
            <a:ext cx="1869754" cy="1303204"/>
          </a:xfrm>
          <a:prstGeom prst="rect">
            <a:avLst/>
          </a:prstGeom>
          <a:solidFill>
            <a:srgbClr val="EEECE1">
              <a:alpha val="78743"/>
            </a:srgbClr>
          </a:solidFill>
          <a:ln>
            <a:solidFill>
              <a:schemeClr val="accent1">
                <a:shade val="95000"/>
                <a:satMod val="105000"/>
              </a:schemeClr>
            </a:solidFill>
          </a:ln>
        </p:spPr>
        <p:txBody>
          <a:bodyPr/>
          <a:lstStyle>
            <a:lvl1pPr marL="342900" indent="-342900" algn="l" defTabSz="457200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Geneva" charset="0"/>
                <a:cs typeface="Geneva" charset="0"/>
              </a:defRPr>
            </a:lvl1pPr>
            <a:lvl2pPr marL="742950" indent="-285750" algn="l" defTabSz="457200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Geneva" charset="0"/>
                <a:cs typeface="+mn-cs"/>
              </a:defRPr>
            </a:lvl2pPr>
            <a:lvl3pPr marL="1143000" indent="-228600" algn="l" defTabSz="457200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Geneva" charset="0"/>
                <a:cs typeface="+mn-cs"/>
              </a:defRPr>
            </a:lvl3pPr>
            <a:lvl4pPr marL="1600200" indent="-228600" algn="l" defTabSz="457200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Geneva" charset="0"/>
                <a:cs typeface="+mn-cs"/>
              </a:defRPr>
            </a:lvl4pPr>
            <a:lvl5pPr marL="2057400" indent="-228600" algn="l" defTabSz="457200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Geneva" charset="0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2000" b="1" dirty="0"/>
              <a:t>Analyze Prototype Data and Understand the Detector</a:t>
            </a:r>
          </a:p>
        </p:txBody>
      </p:sp>
      <p:sp>
        <p:nvSpPr>
          <p:cNvPr id="15" name="Marcador de contenido 2">
            <a:extLst>
              <a:ext uri="{FF2B5EF4-FFF2-40B4-BE49-F238E27FC236}">
                <a16:creationId xmlns:a16="http://schemas.microsoft.com/office/drawing/2014/main" id="{2C763E82-153C-9311-7BC7-EFC69CACD78C}"/>
              </a:ext>
            </a:extLst>
          </p:cNvPr>
          <p:cNvSpPr txBox="1">
            <a:spLocks/>
          </p:cNvSpPr>
          <p:nvPr/>
        </p:nvSpPr>
        <p:spPr>
          <a:xfrm>
            <a:off x="7180621" y="2819400"/>
            <a:ext cx="1828800" cy="999956"/>
          </a:xfrm>
          <a:prstGeom prst="rect">
            <a:avLst/>
          </a:prstGeom>
          <a:solidFill>
            <a:srgbClr val="EEECE1">
              <a:alpha val="78743"/>
            </a:srgbClr>
          </a:solidFill>
          <a:ln>
            <a:solidFill>
              <a:schemeClr val="accent1">
                <a:shade val="95000"/>
                <a:satMod val="105000"/>
              </a:schemeClr>
            </a:solidFill>
          </a:ln>
        </p:spPr>
        <p:txBody>
          <a:bodyPr/>
          <a:lstStyle>
            <a:lvl1pPr marL="342900" indent="-342900" algn="l" defTabSz="457200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Geneva" charset="0"/>
                <a:cs typeface="Geneva" charset="0"/>
              </a:defRPr>
            </a:lvl1pPr>
            <a:lvl2pPr marL="742950" indent="-285750" algn="l" defTabSz="457200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Geneva" charset="0"/>
                <a:cs typeface="+mn-cs"/>
              </a:defRPr>
            </a:lvl2pPr>
            <a:lvl3pPr marL="1143000" indent="-228600" algn="l" defTabSz="457200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Geneva" charset="0"/>
                <a:cs typeface="+mn-cs"/>
              </a:defRPr>
            </a:lvl3pPr>
            <a:lvl4pPr marL="1600200" indent="-228600" algn="l" defTabSz="457200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Geneva" charset="0"/>
                <a:cs typeface="+mn-cs"/>
              </a:defRPr>
            </a:lvl4pPr>
            <a:lvl5pPr marL="2057400" indent="-228600" algn="l" defTabSz="457200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Geneva" charset="0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2000" b="1" dirty="0"/>
              <a:t>Build the Software and Computing</a:t>
            </a:r>
          </a:p>
        </p:txBody>
      </p:sp>
      <p:sp>
        <p:nvSpPr>
          <p:cNvPr id="16" name="Marcador de contenido 2">
            <a:extLst>
              <a:ext uri="{FF2B5EF4-FFF2-40B4-BE49-F238E27FC236}">
                <a16:creationId xmlns:a16="http://schemas.microsoft.com/office/drawing/2014/main" id="{73F3B994-F372-8B8C-5421-6FD7A262CC28}"/>
              </a:ext>
            </a:extLst>
          </p:cNvPr>
          <p:cNvSpPr txBox="1">
            <a:spLocks/>
          </p:cNvSpPr>
          <p:nvPr/>
        </p:nvSpPr>
        <p:spPr>
          <a:xfrm>
            <a:off x="3754238" y="4977227"/>
            <a:ext cx="1828800" cy="724854"/>
          </a:xfrm>
          <a:prstGeom prst="rect">
            <a:avLst/>
          </a:prstGeom>
          <a:solidFill>
            <a:srgbClr val="EEECE1">
              <a:alpha val="78743"/>
            </a:srgbClr>
          </a:solidFill>
          <a:ln>
            <a:solidFill>
              <a:schemeClr val="accent1">
                <a:shade val="95000"/>
                <a:satMod val="105000"/>
              </a:schemeClr>
            </a:solidFill>
          </a:ln>
        </p:spPr>
        <p:txBody>
          <a:bodyPr/>
          <a:lstStyle>
            <a:lvl1pPr marL="342900" indent="-342900" algn="l" defTabSz="457200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Geneva" charset="0"/>
                <a:cs typeface="Geneva" charset="0"/>
              </a:defRPr>
            </a:lvl1pPr>
            <a:lvl2pPr marL="742950" indent="-285750" algn="l" defTabSz="457200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Geneva" charset="0"/>
                <a:cs typeface="+mn-cs"/>
              </a:defRPr>
            </a:lvl2pPr>
            <a:lvl3pPr marL="1143000" indent="-228600" algn="l" defTabSz="457200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Geneva" charset="0"/>
                <a:cs typeface="+mn-cs"/>
              </a:defRPr>
            </a:lvl3pPr>
            <a:lvl4pPr marL="1600200" indent="-228600" algn="l" defTabSz="457200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Geneva" charset="0"/>
                <a:cs typeface="+mn-cs"/>
              </a:defRPr>
            </a:lvl4pPr>
            <a:lvl5pPr marL="2057400" indent="-228600" algn="l" defTabSz="457200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Geneva" charset="0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2000" b="1" dirty="0"/>
              <a:t>Planning for DUNE Phase II</a:t>
            </a:r>
          </a:p>
        </p:txBody>
      </p:sp>
    </p:spTree>
    <p:extLst>
      <p:ext uri="{BB962C8B-B14F-4D97-AF65-F5344CB8AC3E}">
        <p14:creationId xmlns:p14="http://schemas.microsoft.com/office/powerpoint/2010/main" val="13396835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0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"/>
                            </p:stCondLst>
                            <p:childTnLst>
                              <p:par>
                                <p:cTn id="1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750"/>
                            </p:stCondLst>
                            <p:childTnLst>
                              <p:par>
                                <p:cTn id="4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1600"/>
                            </p:stCondLst>
                            <p:childTnLst>
                              <p:par>
                                <p:cTn id="5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2400"/>
                            </p:stCondLst>
                            <p:childTnLst>
                              <p:par>
                                <p:cTn id="5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3100"/>
                            </p:stCondLst>
                            <p:childTnLst>
                              <p:par>
                                <p:cTn id="5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2" grpId="0"/>
      <p:bldP spid="22" grpId="0"/>
      <p:bldP spid="5" grpId="0" animBg="1"/>
      <p:bldP spid="7" grpId="0" animBg="1"/>
      <p:bldP spid="8" grpId="0" animBg="1"/>
      <p:bldP spid="15" grpId="0" animBg="1"/>
      <p:bldP spid="1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 txBox="1">
            <a:spLocks/>
          </p:cNvSpPr>
          <p:nvPr/>
        </p:nvSpPr>
        <p:spPr bwMode="auto">
          <a:xfrm>
            <a:off x="0" y="-152400"/>
            <a:ext cx="9144000" cy="91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rgbClr val="A50021"/>
                </a:solidFill>
                <a:latin typeface="+mj-lt"/>
                <a:ea typeface="ＭＳ Ｐゴシック" charset="-128"/>
                <a:cs typeface="ＭＳ Ｐゴシック" charset="-128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rgbClr val="A50021"/>
                </a:solidFill>
                <a:latin typeface="Arial Narrow" pitchFamily="34" charset="0"/>
                <a:ea typeface="ＭＳ Ｐゴシック" charset="-128"/>
                <a:cs typeface="ＭＳ Ｐゴシック" charset="-128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rgbClr val="A50021"/>
                </a:solidFill>
                <a:latin typeface="Arial Narrow" pitchFamily="34" charset="0"/>
                <a:ea typeface="ＭＳ Ｐゴシック" charset="-128"/>
                <a:cs typeface="ＭＳ Ｐゴシック" charset="-128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rgbClr val="A50021"/>
                </a:solidFill>
                <a:latin typeface="Arial Narrow" pitchFamily="34" charset="0"/>
                <a:ea typeface="ＭＳ Ｐゴシック" charset="-128"/>
                <a:cs typeface="ＭＳ Ｐゴシック" charset="-128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rgbClr val="A50021"/>
                </a:solidFill>
                <a:latin typeface="Arial Narrow" pitchFamily="34" charset="0"/>
                <a:ea typeface="ＭＳ Ｐゴシック" charset="-128"/>
                <a:cs typeface="ＭＳ Ｐゴシック" charset="-128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rgbClr val="A50021"/>
                </a:solidFill>
                <a:latin typeface="Arial Narrow" pitchFamily="34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rgbClr val="A50021"/>
                </a:solidFill>
                <a:latin typeface="Arial Narrow" pitchFamily="34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rgbClr val="A50021"/>
                </a:solidFill>
                <a:latin typeface="Arial Narrow" pitchFamily="34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rgbClr val="A50021"/>
                </a:solidFill>
                <a:latin typeface="Arial Narrow" pitchFamily="34" charset="0"/>
              </a:defRPr>
            </a:lvl9pPr>
          </a:lstStyle>
          <a:p>
            <a:r>
              <a:rPr lang="en-US" sz="4000" b="1" dirty="0"/>
              <a:t>Anatomy of DUNE</a:t>
            </a:r>
          </a:p>
        </p:txBody>
      </p:sp>
      <p:pic>
        <p:nvPicPr>
          <p:cNvPr id="10" name="pasted-image.pdf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54506" y="673748"/>
            <a:ext cx="5498791" cy="2139737"/>
          </a:xfrm>
          <a:prstGeom prst="rect">
            <a:avLst/>
          </a:prstGeom>
          <a:ln w="12700">
            <a:miter lim="400000"/>
          </a:ln>
        </p:spPr>
      </p:pic>
      <p:pic>
        <p:nvPicPr>
          <p:cNvPr id="13" name="pasted-image.pdf"/>
          <p:cNvPicPr>
            <a:picLocks noChangeAspect="1"/>
          </p:cNvPicPr>
          <p:nvPr/>
        </p:nvPicPr>
        <p:blipFill>
          <a:blip r:embed="rId4"/>
          <a:srcRect r="10298" b="8116"/>
          <a:stretch>
            <a:fillRect/>
          </a:stretch>
        </p:blipFill>
        <p:spPr>
          <a:xfrm>
            <a:off x="-3854" y="3352800"/>
            <a:ext cx="3278756" cy="2057091"/>
          </a:xfrm>
          <a:prstGeom prst="rect">
            <a:avLst/>
          </a:prstGeom>
          <a:ln w="12700">
            <a:miter lim="400000"/>
          </a:ln>
        </p:spPr>
      </p:pic>
      <p:pic>
        <p:nvPicPr>
          <p:cNvPr id="14" name="pasted-image.pdf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29000" y="2895600"/>
            <a:ext cx="4038600" cy="2365113"/>
          </a:xfrm>
          <a:prstGeom prst="rect">
            <a:avLst/>
          </a:prstGeom>
          <a:ln w="12700">
            <a:miter lim="400000"/>
          </a:ln>
        </p:spPr>
      </p:pic>
      <p:sp>
        <p:nvSpPr>
          <p:cNvPr id="18" name="TextBox 12"/>
          <p:cNvSpPr txBox="1">
            <a:spLocks noChangeArrowheads="1"/>
          </p:cNvSpPr>
          <p:nvPr/>
        </p:nvSpPr>
        <p:spPr bwMode="auto">
          <a:xfrm>
            <a:off x="7010400" y="3025914"/>
            <a:ext cx="1943798" cy="10156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defTabSz="912813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12813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12813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12813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12813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defTabSz="91281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defTabSz="91281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defTabSz="91281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defTabSz="91281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eaLnBrk="1" hangingPunct="1"/>
            <a:r>
              <a:rPr lang="en-US" sz="2000" dirty="0">
                <a:solidFill>
                  <a:srgbClr val="FF0000"/>
                </a:solidFill>
                <a:latin typeface="+mj-lt"/>
                <a:cs typeface="Arial" charset="0"/>
              </a:rPr>
              <a:t>4 tanks w/ 17,000t of </a:t>
            </a:r>
            <a:r>
              <a:rPr lang="en-US" sz="2000" dirty="0" err="1">
                <a:solidFill>
                  <a:srgbClr val="FF0000"/>
                </a:solidFill>
                <a:latin typeface="+mj-lt"/>
                <a:cs typeface="Arial" charset="0"/>
              </a:rPr>
              <a:t>LAr</a:t>
            </a:r>
            <a:r>
              <a:rPr lang="en-US" sz="2000" dirty="0">
                <a:solidFill>
                  <a:srgbClr val="FF0000"/>
                </a:solidFill>
                <a:latin typeface="+mj-lt"/>
                <a:cs typeface="Arial" charset="0"/>
              </a:rPr>
              <a:t>  (</a:t>
            </a:r>
            <a:r>
              <a:rPr lang="en-US" sz="2000" dirty="0">
                <a:solidFill>
                  <a:srgbClr val="FF0000"/>
                </a:solidFill>
                <a:latin typeface="Arial Narrow" charset="0"/>
              </a:rPr>
              <a:t>T=</a:t>
            </a:r>
            <a:r>
              <a:rPr lang="en-US" sz="2000" dirty="0">
                <a:solidFill>
                  <a:srgbClr val="FF0000"/>
                </a:solidFill>
                <a:latin typeface="Arial Narrow" charset="0"/>
                <a:sym typeface="Wingdings" pitchFamily="2" charset="2"/>
              </a:rPr>
              <a:t> –</a:t>
            </a:r>
            <a:r>
              <a:rPr lang="en-US" sz="2000" dirty="0">
                <a:solidFill>
                  <a:srgbClr val="FF0000"/>
                </a:solidFill>
                <a:latin typeface="Arial Narrow" charset="0"/>
              </a:rPr>
              <a:t>186</a:t>
            </a:r>
            <a:r>
              <a:rPr lang="en-US" sz="2000" baseline="30000" dirty="0">
                <a:solidFill>
                  <a:srgbClr val="FF0000"/>
                </a:solidFill>
                <a:latin typeface="Arial Narrow" charset="0"/>
              </a:rPr>
              <a:t>o</a:t>
            </a:r>
            <a:r>
              <a:rPr lang="en-US" sz="2000" dirty="0">
                <a:solidFill>
                  <a:srgbClr val="FF0000"/>
                </a:solidFill>
                <a:latin typeface="Arial Narrow" charset="0"/>
              </a:rPr>
              <a:t>C = </a:t>
            </a:r>
            <a:r>
              <a:rPr lang="en-US" sz="2000" dirty="0">
                <a:solidFill>
                  <a:srgbClr val="FF0000"/>
                </a:solidFill>
                <a:latin typeface="Arial Narrow" charset="0"/>
                <a:sym typeface="Wingdings" pitchFamily="2" charset="2"/>
              </a:rPr>
              <a:t>–</a:t>
            </a:r>
            <a:r>
              <a:rPr lang="en-US" sz="2000" dirty="0">
                <a:solidFill>
                  <a:srgbClr val="FF0000"/>
                </a:solidFill>
                <a:latin typeface="Arial Narrow" charset="0"/>
              </a:rPr>
              <a:t>303</a:t>
            </a:r>
            <a:r>
              <a:rPr lang="en-US" sz="2000" baseline="30000" dirty="0">
                <a:solidFill>
                  <a:srgbClr val="FF0000"/>
                </a:solidFill>
                <a:latin typeface="Arial Narrow" charset="0"/>
              </a:rPr>
              <a:t>o</a:t>
            </a:r>
            <a:r>
              <a:rPr lang="en-US" sz="2000" dirty="0">
                <a:solidFill>
                  <a:srgbClr val="FF0000"/>
                </a:solidFill>
                <a:latin typeface="Arial Narrow" charset="0"/>
              </a:rPr>
              <a:t>F)</a:t>
            </a:r>
            <a:endParaRPr lang="en-US" sz="2000" dirty="0">
              <a:solidFill>
                <a:srgbClr val="FF0000"/>
              </a:solidFill>
              <a:latin typeface="+mj-lt"/>
              <a:cs typeface="Arial" charset="0"/>
            </a:endParaRPr>
          </a:p>
        </p:txBody>
      </p:sp>
      <p:sp>
        <p:nvSpPr>
          <p:cNvPr id="32" name="Shape 127"/>
          <p:cNvSpPr/>
          <p:nvPr/>
        </p:nvSpPr>
        <p:spPr>
          <a:xfrm flipH="1">
            <a:off x="2362200" y="4419600"/>
            <a:ext cx="1447800" cy="457200"/>
          </a:xfrm>
          <a:prstGeom prst="line">
            <a:avLst/>
          </a:prstGeom>
          <a:ln w="88900">
            <a:solidFill>
              <a:srgbClr val="A50021"/>
            </a:solidFill>
            <a:miter lim="400000"/>
            <a:headEnd type="triangle"/>
            <a:tailEnd type="none"/>
          </a:ln>
        </p:spPr>
        <p:txBody>
          <a:bodyPr lIns="35717" tIns="35717" rIns="35717" bIns="35717" anchor="ctr"/>
          <a:lstStyle/>
          <a:p>
            <a:pPr algn="ctr" defTabSz="410751">
              <a:defRPr sz="3000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+mn-lt"/>
                <a:ea typeface="+mn-ea"/>
                <a:cs typeface="+mn-cs"/>
                <a:sym typeface="Gill Sans"/>
              </a:defRPr>
            </a:pPr>
            <a:endParaRPr/>
          </a:p>
        </p:txBody>
      </p:sp>
      <p:sp>
        <p:nvSpPr>
          <p:cNvPr id="33" name="Shape 127"/>
          <p:cNvSpPr/>
          <p:nvPr/>
        </p:nvSpPr>
        <p:spPr>
          <a:xfrm flipH="1" flipV="1">
            <a:off x="5029200" y="4114800"/>
            <a:ext cx="609600" cy="381000"/>
          </a:xfrm>
          <a:prstGeom prst="line">
            <a:avLst/>
          </a:prstGeom>
          <a:ln w="88900">
            <a:solidFill>
              <a:srgbClr val="A50021"/>
            </a:solidFill>
            <a:miter lim="400000"/>
            <a:headEnd type="triangle"/>
            <a:tailEnd type="none"/>
          </a:ln>
        </p:spPr>
        <p:txBody>
          <a:bodyPr lIns="35717" tIns="35717" rIns="35717" bIns="35717" anchor="ctr"/>
          <a:lstStyle/>
          <a:p>
            <a:pPr algn="ctr" defTabSz="410751">
              <a:defRPr sz="3000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+mn-lt"/>
                <a:ea typeface="+mn-ea"/>
                <a:cs typeface="+mn-cs"/>
                <a:sym typeface="Gill Sans"/>
              </a:defRPr>
            </a:pPr>
            <a:endParaRPr/>
          </a:p>
        </p:txBody>
      </p:sp>
      <p:sp>
        <p:nvSpPr>
          <p:cNvPr id="28" name="TextBox 12"/>
          <p:cNvSpPr txBox="1">
            <a:spLocks noChangeArrowheads="1"/>
          </p:cNvSpPr>
          <p:nvPr/>
        </p:nvSpPr>
        <p:spPr bwMode="auto">
          <a:xfrm>
            <a:off x="3581400" y="634425"/>
            <a:ext cx="2895600" cy="3385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defTabSz="912813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12813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12813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12813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12813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defTabSz="91281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defTabSz="91281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defTabSz="91281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defTabSz="91281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eaLnBrk="1" hangingPunct="1"/>
            <a:r>
              <a:rPr lang="en-US" sz="1600" dirty="0">
                <a:solidFill>
                  <a:srgbClr val="FF0000"/>
                </a:solidFill>
                <a:latin typeface="+mj-lt"/>
                <a:cs typeface="Arial" charset="0"/>
              </a:rPr>
              <a:t>Powerful proton beams hit target</a:t>
            </a:r>
          </a:p>
        </p:txBody>
      </p:sp>
      <p:sp>
        <p:nvSpPr>
          <p:cNvPr id="30" name="TextBox 12"/>
          <p:cNvSpPr txBox="1">
            <a:spLocks noChangeArrowheads="1"/>
          </p:cNvSpPr>
          <p:nvPr/>
        </p:nvSpPr>
        <p:spPr bwMode="auto">
          <a:xfrm rot="573290">
            <a:off x="1143000" y="2709446"/>
            <a:ext cx="1295400" cy="3385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defTabSz="912813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12813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12813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12813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12813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defTabSz="91281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defTabSz="91281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defTabSz="91281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defTabSz="91281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eaLnBrk="1" hangingPunct="1"/>
            <a:r>
              <a:rPr lang="en-US" sz="1600" dirty="0">
                <a:solidFill>
                  <a:schemeClr val="bg1"/>
                </a:solidFill>
                <a:latin typeface="+mj-lt"/>
                <a:cs typeface="Arial" charset="0"/>
              </a:rPr>
              <a:t>Long </a:t>
            </a:r>
            <a:r>
              <a:rPr lang="en-US" sz="1600">
                <a:solidFill>
                  <a:schemeClr val="bg1"/>
                </a:solidFill>
                <a:latin typeface="+mj-lt"/>
                <a:cs typeface="Arial" charset="0"/>
              </a:rPr>
              <a:t>Baseline </a:t>
            </a:r>
            <a:endParaRPr lang="en-US" sz="1600" dirty="0">
              <a:solidFill>
                <a:schemeClr val="bg1"/>
              </a:solidFill>
              <a:latin typeface="+mj-lt"/>
              <a:cs typeface="Arial" charset="0"/>
            </a:endParaRPr>
          </a:p>
        </p:txBody>
      </p:sp>
      <p:sp>
        <p:nvSpPr>
          <p:cNvPr id="36" name="TextBox 12"/>
          <p:cNvSpPr txBox="1">
            <a:spLocks noChangeArrowheads="1"/>
          </p:cNvSpPr>
          <p:nvPr/>
        </p:nvSpPr>
        <p:spPr bwMode="auto">
          <a:xfrm>
            <a:off x="6477000" y="652046"/>
            <a:ext cx="1447800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defTabSz="912813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12813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12813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12813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12813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defTabSz="91281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defTabSz="91281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defTabSz="91281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defTabSz="91281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eaLnBrk="1" hangingPunct="1"/>
            <a:r>
              <a:rPr lang="en-US" sz="1800" b="1" dirty="0">
                <a:solidFill>
                  <a:srgbClr val="C00000"/>
                </a:solidFill>
                <a:latin typeface="+mj-lt"/>
                <a:cs typeface="Arial" charset="0"/>
              </a:rPr>
              <a:t>LBNF </a:t>
            </a:r>
            <a:r>
              <a:rPr lang="en-US" sz="1800" b="1" dirty="0">
                <a:solidFill>
                  <a:srgbClr val="C00000"/>
                </a:solidFill>
                <a:latin typeface="Symbol" charset="2"/>
                <a:ea typeface="Symbol" charset="2"/>
                <a:cs typeface="Symbol" charset="2"/>
              </a:rPr>
              <a:t>n</a:t>
            </a:r>
            <a:r>
              <a:rPr lang="en-US" sz="1800" b="1" dirty="0">
                <a:solidFill>
                  <a:srgbClr val="C00000"/>
                </a:solidFill>
                <a:latin typeface="+mj-lt"/>
                <a:cs typeface="Arial" charset="0"/>
              </a:rPr>
              <a:t> Beam</a:t>
            </a:r>
          </a:p>
        </p:txBody>
      </p:sp>
      <p:sp>
        <p:nvSpPr>
          <p:cNvPr id="37" name="TextBox 12"/>
          <p:cNvSpPr txBox="1">
            <a:spLocks noChangeArrowheads="1"/>
          </p:cNvSpPr>
          <p:nvPr/>
        </p:nvSpPr>
        <p:spPr bwMode="auto">
          <a:xfrm>
            <a:off x="307808" y="5257800"/>
            <a:ext cx="2972878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defTabSz="912813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12813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12813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12813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12813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defTabSz="91281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defTabSz="91281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defTabSz="91281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defTabSz="91281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eaLnBrk="1" hangingPunct="1"/>
            <a:r>
              <a:rPr lang="en-US" sz="1800" b="1" dirty="0">
                <a:solidFill>
                  <a:srgbClr val="C00000"/>
                </a:solidFill>
                <a:latin typeface="+mj-lt"/>
                <a:cs typeface="Arial" charset="0"/>
              </a:rPr>
              <a:t>LBNF Far Detector Site, SURF</a:t>
            </a:r>
          </a:p>
          <a:p>
            <a:pPr eaLnBrk="1" hangingPunct="1"/>
            <a:r>
              <a:rPr lang="en-US" sz="1800" b="1" dirty="0">
                <a:solidFill>
                  <a:srgbClr val="C00000"/>
                </a:solidFill>
                <a:latin typeface="+mj-lt"/>
                <a:cs typeface="Arial" charset="0"/>
              </a:rPr>
              <a:t>@4850’ Underground</a:t>
            </a:r>
          </a:p>
        </p:txBody>
      </p:sp>
      <p:sp>
        <p:nvSpPr>
          <p:cNvPr id="38" name="TextBox 12">
            <a:extLst>
              <a:ext uri="{FF2B5EF4-FFF2-40B4-BE49-F238E27FC236}">
                <a16:creationId xmlns:a16="http://schemas.microsoft.com/office/drawing/2014/main" id="{F13925E3-B953-F445-924E-9E942E06767C}"/>
              </a:ext>
            </a:extLst>
          </p:cNvPr>
          <p:cNvSpPr txBox="1">
            <a:spLocks noChangeArrowheads="1"/>
          </p:cNvSpPr>
          <p:nvPr/>
        </p:nvSpPr>
        <p:spPr bwMode="auto">
          <a:xfrm rot="20828109">
            <a:off x="4305048" y="2441130"/>
            <a:ext cx="533400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defTabSz="912813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12813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12813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12813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12813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defTabSz="91281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defTabSz="91281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defTabSz="91281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defTabSz="91281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eaLnBrk="1" hangingPunct="1"/>
            <a:r>
              <a:rPr lang="en-US" sz="2000" dirty="0">
                <a:solidFill>
                  <a:srgbClr val="FF0000"/>
                </a:solidFill>
                <a:latin typeface="+mj-lt"/>
                <a:cs typeface="Arial" charset="0"/>
              </a:rPr>
              <a:t>ND</a:t>
            </a:r>
          </a:p>
        </p:txBody>
      </p:sp>
      <p:sp>
        <p:nvSpPr>
          <p:cNvPr id="39" name="TextBox 12">
            <a:extLst>
              <a:ext uri="{FF2B5EF4-FFF2-40B4-BE49-F238E27FC236}">
                <a16:creationId xmlns:a16="http://schemas.microsoft.com/office/drawing/2014/main" id="{94E7ECF0-3821-6145-83FD-DAA78775AD64}"/>
              </a:ext>
            </a:extLst>
          </p:cNvPr>
          <p:cNvSpPr txBox="1">
            <a:spLocks noChangeArrowheads="1"/>
          </p:cNvSpPr>
          <p:nvPr/>
        </p:nvSpPr>
        <p:spPr bwMode="auto">
          <a:xfrm rot="20542465">
            <a:off x="5529129" y="2027689"/>
            <a:ext cx="830589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defTabSz="912813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12813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12813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12813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12813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defTabSz="91281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defTabSz="91281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defTabSz="91281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defTabSz="91281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eaLnBrk="1" hangingPunct="1"/>
            <a:r>
              <a:rPr lang="en-US" sz="2000" dirty="0">
                <a:solidFill>
                  <a:srgbClr val="FF0000"/>
                </a:solidFill>
                <a:latin typeface="+mj-lt"/>
                <a:cs typeface="Arial" charset="0"/>
              </a:rPr>
              <a:t>570m</a:t>
            </a:r>
          </a:p>
        </p:txBody>
      </p:sp>
      <p:sp>
        <p:nvSpPr>
          <p:cNvPr id="40" name="TextBox 12">
            <a:extLst>
              <a:ext uri="{FF2B5EF4-FFF2-40B4-BE49-F238E27FC236}">
                <a16:creationId xmlns:a16="http://schemas.microsoft.com/office/drawing/2014/main" id="{2D83F214-12FC-6D4A-AAED-839984BC728A}"/>
              </a:ext>
            </a:extLst>
          </p:cNvPr>
          <p:cNvSpPr txBox="1">
            <a:spLocks noChangeArrowheads="1"/>
          </p:cNvSpPr>
          <p:nvPr/>
        </p:nvSpPr>
        <p:spPr bwMode="auto">
          <a:xfrm rot="20683130">
            <a:off x="6890903" y="1670272"/>
            <a:ext cx="533400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defTabSz="912813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12813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12813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12813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12813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defTabSz="91281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defTabSz="91281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defTabSz="91281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defTabSz="91281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eaLnBrk="1" hangingPunct="1"/>
            <a:r>
              <a:rPr lang="en-US" sz="2000" dirty="0" err="1">
                <a:solidFill>
                  <a:srgbClr val="FF0000"/>
                </a:solidFill>
                <a:latin typeface="+mj-lt"/>
                <a:cs typeface="Arial" charset="0"/>
              </a:rPr>
              <a:t>Tgt</a:t>
            </a:r>
            <a:endParaRPr lang="en-US" sz="2000" dirty="0">
              <a:solidFill>
                <a:srgbClr val="FF0000"/>
              </a:solidFill>
              <a:latin typeface="+mj-lt"/>
              <a:cs typeface="Arial" charset="0"/>
            </a:endParaRPr>
          </a:p>
        </p:txBody>
      </p:sp>
      <p:grpSp>
        <p:nvGrpSpPr>
          <p:cNvPr id="6" name="Group 5"/>
          <p:cNvGrpSpPr/>
          <p:nvPr/>
        </p:nvGrpSpPr>
        <p:grpSpPr>
          <a:xfrm>
            <a:off x="113602" y="509732"/>
            <a:ext cx="3276600" cy="2880767"/>
            <a:chOff x="5943600" y="685800"/>
            <a:chExt cx="2872131" cy="2629285"/>
          </a:xfrm>
        </p:grpSpPr>
        <p:pic>
          <p:nvPicPr>
            <p:cNvPr id="11" name="image14.png"/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5943600" y="685800"/>
              <a:ext cx="2872131" cy="2629285"/>
            </a:xfrm>
            <a:prstGeom prst="rect">
              <a:avLst/>
            </a:prstGeom>
            <a:ln w="12700">
              <a:miter lim="400000"/>
            </a:ln>
          </p:spPr>
        </p:pic>
        <p:sp>
          <p:nvSpPr>
            <p:cNvPr id="12" name="Shape 185"/>
            <p:cNvSpPr/>
            <p:nvPr/>
          </p:nvSpPr>
          <p:spPr>
            <a:xfrm rot="499911">
              <a:off x="6375239" y="2068764"/>
              <a:ext cx="1989323" cy="379908"/>
            </a:xfrm>
            <a:prstGeom prst="rect">
              <a:avLst/>
            </a:prstGeom>
            <a:ln w="12700">
              <a:miter lim="400000"/>
            </a:ln>
            <a:extLst>
              <a:ext uri="{C572A759-6A51-4108-AA02-DFA0A04FC94B}">
                <ma14:wrappingTextBoxFlag xmlns:ma14="http://schemas.microsoft.com/office/mac/drawingml/2011/main" xmlns="" val="1"/>
              </a:ext>
            </a:extLst>
          </p:spPr>
          <p:txBody>
            <a:bodyPr wrap="none" lIns="35717" tIns="35717" rIns="35717" bIns="35717" anchor="ctr">
              <a:spAutoFit/>
            </a:bodyPr>
            <a:lstStyle/>
            <a:p>
              <a:r>
                <a:rPr sz="2000" b="1">
                  <a:solidFill>
                    <a:srgbClr val="A50021"/>
                  </a:solidFill>
                  <a:latin typeface="+mn-lt"/>
                </a:rPr>
                <a:t>1300km</a:t>
              </a:r>
              <a:r>
                <a:rPr lang="en-US" sz="2000" b="1">
                  <a:solidFill>
                    <a:srgbClr val="A50021"/>
                  </a:solidFill>
                  <a:latin typeface="+mn-lt"/>
                </a:rPr>
                <a:t> (800 miles)</a:t>
              </a:r>
              <a:endParaRPr sz="2000" b="1" dirty="0">
                <a:solidFill>
                  <a:srgbClr val="A50021"/>
                </a:solidFill>
                <a:latin typeface="+mn-lt"/>
              </a:endParaRPr>
            </a:p>
          </p:txBody>
        </p:sp>
      </p:grpSp>
      <p:sp>
        <p:nvSpPr>
          <p:cNvPr id="34" name="Shape 127"/>
          <p:cNvSpPr/>
          <p:nvPr/>
        </p:nvSpPr>
        <p:spPr>
          <a:xfrm flipH="1">
            <a:off x="2895600" y="1981200"/>
            <a:ext cx="1066800" cy="228600"/>
          </a:xfrm>
          <a:prstGeom prst="line">
            <a:avLst/>
          </a:prstGeom>
          <a:ln w="88900">
            <a:solidFill>
              <a:srgbClr val="A50021"/>
            </a:solidFill>
            <a:miter lim="400000"/>
            <a:tailEnd type="triangle"/>
          </a:ln>
        </p:spPr>
        <p:txBody>
          <a:bodyPr lIns="35717" tIns="35717" rIns="35717" bIns="35717" anchor="ctr"/>
          <a:lstStyle/>
          <a:p>
            <a:pPr algn="ctr" defTabSz="410751">
              <a:defRPr sz="3000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+mn-lt"/>
                <a:ea typeface="+mn-ea"/>
                <a:cs typeface="+mn-cs"/>
                <a:sym typeface="Gill Sans"/>
              </a:defRPr>
            </a:pPr>
            <a:endParaRPr/>
          </a:p>
        </p:txBody>
      </p:sp>
      <p:sp>
        <p:nvSpPr>
          <p:cNvPr id="35" name="Shape 127"/>
          <p:cNvSpPr/>
          <p:nvPr/>
        </p:nvSpPr>
        <p:spPr>
          <a:xfrm>
            <a:off x="550443" y="1981200"/>
            <a:ext cx="363957" cy="1600200"/>
          </a:xfrm>
          <a:prstGeom prst="line">
            <a:avLst/>
          </a:prstGeom>
          <a:ln w="88900">
            <a:solidFill>
              <a:srgbClr val="A50021"/>
            </a:solidFill>
            <a:miter lim="400000"/>
            <a:tailEnd type="triangle"/>
          </a:ln>
        </p:spPr>
        <p:txBody>
          <a:bodyPr lIns="35717" tIns="35717" rIns="35717" bIns="35717" anchor="ctr"/>
          <a:lstStyle/>
          <a:p>
            <a:pPr algn="ctr" defTabSz="410751">
              <a:defRPr sz="3000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+mn-lt"/>
                <a:ea typeface="+mn-ea"/>
                <a:cs typeface="+mn-cs"/>
                <a:sym typeface="Gill Sans"/>
              </a:defRPr>
            </a:pPr>
            <a:endParaRPr/>
          </a:p>
        </p:txBody>
      </p:sp>
      <p:grpSp>
        <p:nvGrpSpPr>
          <p:cNvPr id="51" name="Group 50">
            <a:extLst>
              <a:ext uri="{FF2B5EF4-FFF2-40B4-BE49-F238E27FC236}">
                <a16:creationId xmlns:a16="http://schemas.microsoft.com/office/drawing/2014/main" id="{733F2B9F-FB6C-479F-A3D4-EB5B07B1C84A}"/>
              </a:ext>
            </a:extLst>
          </p:cNvPr>
          <p:cNvGrpSpPr/>
          <p:nvPr/>
        </p:nvGrpSpPr>
        <p:grpSpPr>
          <a:xfrm>
            <a:off x="4706382" y="4564899"/>
            <a:ext cx="4282447" cy="2000310"/>
            <a:chOff x="4724400" y="4267200"/>
            <a:chExt cx="4282447" cy="2000310"/>
          </a:xfrm>
        </p:grpSpPr>
        <p:pic>
          <p:nvPicPr>
            <p:cNvPr id="52" name="pasted-image.pdf">
              <a:extLst>
                <a:ext uri="{FF2B5EF4-FFF2-40B4-BE49-F238E27FC236}">
                  <a16:creationId xmlns:a16="http://schemas.microsoft.com/office/drawing/2014/main" id="{13C8E01D-979C-A852-A9DD-1BCA88E06CC3}"/>
                </a:ext>
              </a:extLst>
            </p:cNvPr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5257800" y="4267200"/>
              <a:ext cx="3749047" cy="1956920"/>
            </a:xfrm>
            <a:prstGeom prst="rect">
              <a:avLst/>
            </a:prstGeom>
            <a:ln w="12700">
              <a:miter lim="400000"/>
            </a:ln>
          </p:spPr>
        </p:pic>
        <p:sp>
          <p:nvSpPr>
            <p:cNvPr id="53" name="TextBox 12">
              <a:extLst>
                <a:ext uri="{FF2B5EF4-FFF2-40B4-BE49-F238E27FC236}">
                  <a16:creationId xmlns:a16="http://schemas.microsoft.com/office/drawing/2014/main" id="{A1517FB2-D391-950A-6F6C-4F09BCEE3268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7162800" y="5791200"/>
              <a:ext cx="932418" cy="40011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lvl1pPr defTabSz="912813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charset="0"/>
                  <a:cs typeface="ＭＳ Ｐゴシック" charset="0"/>
                </a:defRPr>
              </a:lvl1pPr>
              <a:lvl2pPr marL="742950" indent="-285750" defTabSz="912813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2pPr>
              <a:lvl3pPr marL="1143000" indent="-228600" defTabSz="912813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3pPr>
              <a:lvl4pPr marL="1600200" indent="-228600" defTabSz="912813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4pPr>
              <a:lvl5pPr marL="2057400" indent="-228600" defTabSz="912813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5pPr>
              <a:lvl6pPr marL="2514600" indent="-228600" defTabSz="912813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6pPr>
              <a:lvl7pPr marL="2971800" indent="-228600" defTabSz="912813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7pPr>
              <a:lvl8pPr marL="3429000" indent="-228600" defTabSz="912813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8pPr>
              <a:lvl9pPr marL="3886200" indent="-228600" defTabSz="912813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9pPr>
            </a:lstStyle>
            <a:p>
              <a:pPr eaLnBrk="1" hangingPunct="1"/>
              <a:r>
                <a:rPr lang="en-US" sz="2000" dirty="0">
                  <a:solidFill>
                    <a:srgbClr val="FF0000"/>
                  </a:solidFill>
                  <a:latin typeface="+mj-lt"/>
                  <a:cs typeface="Arial" charset="0"/>
                </a:rPr>
                <a:t>~250’</a:t>
              </a:r>
            </a:p>
          </p:txBody>
        </p:sp>
        <p:cxnSp>
          <p:nvCxnSpPr>
            <p:cNvPr id="54" name="Straight Arrow Connector 53">
              <a:extLst>
                <a:ext uri="{FF2B5EF4-FFF2-40B4-BE49-F238E27FC236}">
                  <a16:creationId xmlns:a16="http://schemas.microsoft.com/office/drawing/2014/main" id="{E774E77B-BBEE-0929-F133-7A5883362BC3}"/>
                </a:ext>
              </a:extLst>
            </p:cNvPr>
            <p:cNvCxnSpPr/>
            <p:nvPr/>
          </p:nvCxnSpPr>
          <p:spPr bwMode="auto">
            <a:xfrm flipV="1">
              <a:off x="5638800" y="5638800"/>
              <a:ext cx="3276600" cy="533400"/>
            </a:xfrm>
            <a:prstGeom prst="straightConnector1">
              <a:avLst/>
            </a:prstGeom>
            <a:noFill/>
            <a:ln w="38100" cap="flat" cmpd="sng" algn="ctr">
              <a:solidFill>
                <a:srgbClr val="A50021"/>
              </a:solidFill>
              <a:prstDash val="solid"/>
              <a:round/>
              <a:headEnd type="arrow"/>
              <a:tailEnd type="arrow"/>
            </a:ln>
            <a:effectLst/>
          </p:spPr>
        </p:cxnSp>
        <p:cxnSp>
          <p:nvCxnSpPr>
            <p:cNvPr id="55" name="Straight Arrow Connector 54">
              <a:extLst>
                <a:ext uri="{FF2B5EF4-FFF2-40B4-BE49-F238E27FC236}">
                  <a16:creationId xmlns:a16="http://schemas.microsoft.com/office/drawing/2014/main" id="{6E92A3EB-5AF9-2B37-6AAE-41BFED71E018}"/>
                </a:ext>
              </a:extLst>
            </p:cNvPr>
            <p:cNvCxnSpPr/>
            <p:nvPr/>
          </p:nvCxnSpPr>
          <p:spPr bwMode="auto">
            <a:xfrm flipH="1" flipV="1">
              <a:off x="5638800" y="5257800"/>
              <a:ext cx="76200" cy="914400"/>
            </a:xfrm>
            <a:prstGeom prst="straightConnector1">
              <a:avLst/>
            </a:prstGeom>
            <a:noFill/>
            <a:ln w="38100" cap="flat" cmpd="sng" algn="ctr">
              <a:solidFill>
                <a:srgbClr val="A50021"/>
              </a:solidFill>
              <a:prstDash val="solid"/>
              <a:round/>
              <a:headEnd type="arrow"/>
              <a:tailEnd type="arrow"/>
            </a:ln>
            <a:effectLst/>
          </p:spPr>
        </p:cxnSp>
        <p:sp>
          <p:nvSpPr>
            <p:cNvPr id="56" name="TextBox 12">
              <a:extLst>
                <a:ext uri="{FF2B5EF4-FFF2-40B4-BE49-F238E27FC236}">
                  <a16:creationId xmlns:a16="http://schemas.microsoft.com/office/drawing/2014/main" id="{487D613A-B8CB-7CFE-D925-2F9D2CC19899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5715000" y="5562600"/>
              <a:ext cx="685800" cy="40011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lvl1pPr defTabSz="912813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charset="0"/>
                  <a:cs typeface="ＭＳ Ｐゴシック" charset="0"/>
                </a:defRPr>
              </a:lvl1pPr>
              <a:lvl2pPr marL="742950" indent="-285750" defTabSz="912813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2pPr>
              <a:lvl3pPr marL="1143000" indent="-228600" defTabSz="912813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3pPr>
              <a:lvl4pPr marL="1600200" indent="-228600" defTabSz="912813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4pPr>
              <a:lvl5pPr marL="2057400" indent="-228600" defTabSz="912813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5pPr>
              <a:lvl6pPr marL="2514600" indent="-228600" defTabSz="912813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6pPr>
              <a:lvl7pPr marL="2971800" indent="-228600" defTabSz="912813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7pPr>
              <a:lvl8pPr marL="3429000" indent="-228600" defTabSz="912813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8pPr>
              <a:lvl9pPr marL="3886200" indent="-228600" defTabSz="912813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9pPr>
            </a:lstStyle>
            <a:p>
              <a:pPr eaLnBrk="1" hangingPunct="1"/>
              <a:r>
                <a:rPr lang="en-US" sz="2000" dirty="0">
                  <a:solidFill>
                    <a:srgbClr val="FF0000"/>
                  </a:solidFill>
                  <a:latin typeface="+mj-lt"/>
                  <a:cs typeface="Arial" charset="0"/>
                </a:rPr>
                <a:t>~70’</a:t>
              </a:r>
            </a:p>
          </p:txBody>
        </p:sp>
        <p:cxnSp>
          <p:nvCxnSpPr>
            <p:cNvPr id="57" name="Straight Arrow Connector 56">
              <a:extLst>
                <a:ext uri="{FF2B5EF4-FFF2-40B4-BE49-F238E27FC236}">
                  <a16:creationId xmlns:a16="http://schemas.microsoft.com/office/drawing/2014/main" id="{3E1B469E-2EDA-B48E-63AA-42A6E9B0DB2A}"/>
                </a:ext>
              </a:extLst>
            </p:cNvPr>
            <p:cNvCxnSpPr/>
            <p:nvPr/>
          </p:nvCxnSpPr>
          <p:spPr bwMode="auto">
            <a:xfrm>
              <a:off x="5257800" y="5943600"/>
              <a:ext cx="304800" cy="228600"/>
            </a:xfrm>
            <a:prstGeom prst="straightConnector1">
              <a:avLst/>
            </a:prstGeom>
            <a:noFill/>
            <a:ln w="38100" cap="flat" cmpd="sng" algn="ctr">
              <a:solidFill>
                <a:srgbClr val="A50021"/>
              </a:solidFill>
              <a:prstDash val="solid"/>
              <a:round/>
              <a:headEnd type="arrow"/>
              <a:tailEnd type="arrow"/>
            </a:ln>
            <a:effectLst/>
          </p:spPr>
        </p:cxnSp>
        <p:sp>
          <p:nvSpPr>
            <p:cNvPr id="58" name="TextBox 12">
              <a:extLst>
                <a:ext uri="{FF2B5EF4-FFF2-40B4-BE49-F238E27FC236}">
                  <a16:creationId xmlns:a16="http://schemas.microsoft.com/office/drawing/2014/main" id="{D4ACC208-0C9B-D5A2-71F9-9EC3506EEEB6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724400" y="5867400"/>
              <a:ext cx="685800" cy="40011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lvl1pPr defTabSz="912813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charset="0"/>
                  <a:cs typeface="ＭＳ Ｐゴシック" charset="0"/>
                </a:defRPr>
              </a:lvl1pPr>
              <a:lvl2pPr marL="742950" indent="-285750" defTabSz="912813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2pPr>
              <a:lvl3pPr marL="1143000" indent="-228600" defTabSz="912813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3pPr>
              <a:lvl4pPr marL="1600200" indent="-228600" defTabSz="912813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4pPr>
              <a:lvl5pPr marL="2057400" indent="-228600" defTabSz="912813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5pPr>
              <a:lvl6pPr marL="2514600" indent="-228600" defTabSz="912813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6pPr>
              <a:lvl7pPr marL="2971800" indent="-228600" defTabSz="912813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7pPr>
              <a:lvl8pPr marL="3429000" indent="-228600" defTabSz="912813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8pPr>
              <a:lvl9pPr marL="3886200" indent="-228600" defTabSz="912813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9pPr>
            </a:lstStyle>
            <a:p>
              <a:pPr eaLnBrk="1" hangingPunct="1"/>
              <a:r>
                <a:rPr lang="en-US" sz="2000" dirty="0">
                  <a:solidFill>
                    <a:srgbClr val="FF0000"/>
                  </a:solidFill>
                  <a:latin typeface="+mj-lt"/>
                  <a:cs typeface="Arial" charset="0"/>
                </a:rPr>
                <a:t>~70’</a:t>
              </a:r>
            </a:p>
          </p:txBody>
        </p:sp>
      </p:grpSp>
      <p:sp>
        <p:nvSpPr>
          <p:cNvPr id="60" name="TextBox 12">
            <a:extLst>
              <a:ext uri="{FF2B5EF4-FFF2-40B4-BE49-F238E27FC236}">
                <a16:creationId xmlns:a16="http://schemas.microsoft.com/office/drawing/2014/main" id="{E2977E10-F6E2-295D-14B7-D22C75A2D63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934200" y="5331033"/>
            <a:ext cx="1884405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defTabSz="912813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12813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12813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12813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12813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defTabSz="91281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defTabSz="91281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defTabSz="91281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defTabSz="91281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eaLnBrk="1" hangingPunct="1"/>
            <a:r>
              <a:rPr lang="en-US" sz="2000" dirty="0">
                <a:solidFill>
                  <a:schemeClr val="bg1"/>
                </a:solidFill>
                <a:latin typeface="+mj-lt"/>
                <a:cs typeface="Arial" charset="0"/>
              </a:rPr>
              <a:t>M</a:t>
            </a:r>
            <a:r>
              <a:rPr lang="en-US" sz="2000" baseline="-25000" dirty="0">
                <a:solidFill>
                  <a:schemeClr val="bg1"/>
                </a:solidFill>
                <a:latin typeface="+mj-lt"/>
                <a:cs typeface="Arial" charset="0"/>
              </a:rPr>
              <a:t>T</a:t>
            </a:r>
            <a:r>
              <a:rPr lang="en-US" sz="2000" dirty="0">
                <a:solidFill>
                  <a:schemeClr val="bg1"/>
                </a:solidFill>
                <a:latin typeface="+mj-lt"/>
                <a:cs typeface="Arial" charset="0"/>
              </a:rPr>
              <a:t>~ </a:t>
            </a:r>
            <a:r>
              <a:rPr lang="en-US" sz="2000" b="1" dirty="0">
                <a:solidFill>
                  <a:schemeClr val="bg1"/>
                </a:solidFill>
                <a:latin typeface="+mj-lt"/>
                <a:cs typeface="Arial" charset="0"/>
              </a:rPr>
              <a:t>17,000t </a:t>
            </a:r>
            <a:r>
              <a:rPr lang="en-US" sz="2000" b="1" dirty="0" err="1">
                <a:solidFill>
                  <a:schemeClr val="bg1"/>
                </a:solidFill>
                <a:latin typeface="+mj-lt"/>
                <a:cs typeface="Arial" charset="0"/>
              </a:rPr>
              <a:t>LAr</a:t>
            </a:r>
            <a:endParaRPr lang="en-US" sz="2000" dirty="0">
              <a:solidFill>
                <a:schemeClr val="bg1"/>
              </a:solidFill>
              <a:latin typeface="+mj-lt"/>
              <a:cs typeface="Arial" charset="0"/>
            </a:endParaRPr>
          </a:p>
        </p:txBody>
      </p:sp>
      <p:sp>
        <p:nvSpPr>
          <p:cNvPr id="17" name="TextBox 12">
            <a:extLst>
              <a:ext uri="{FF2B5EF4-FFF2-40B4-BE49-F238E27FC236}">
                <a16:creationId xmlns:a16="http://schemas.microsoft.com/office/drawing/2014/main" id="{CF454950-A467-5731-7595-7422ADC8A38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03722" y="5791200"/>
            <a:ext cx="2972878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defTabSz="912813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12813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12813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12813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12813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defTabSz="91281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defTabSz="91281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defTabSz="91281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defTabSz="91281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eaLnBrk="1" hangingPunct="1"/>
            <a:r>
              <a:rPr lang="en-US" sz="1800" b="1" dirty="0">
                <a:solidFill>
                  <a:srgbClr val="C00000"/>
                </a:solidFill>
                <a:latin typeface="+mj-lt"/>
                <a:cs typeface="Arial" charset="0"/>
              </a:rPr>
              <a:t>~550’ above sea level</a:t>
            </a:r>
          </a:p>
        </p:txBody>
      </p:sp>
      <p:sp>
        <p:nvSpPr>
          <p:cNvPr id="19" name="TextBox 12">
            <a:extLst>
              <a:ext uri="{FF2B5EF4-FFF2-40B4-BE49-F238E27FC236}">
                <a16:creationId xmlns:a16="http://schemas.microsoft.com/office/drawing/2014/main" id="{6A15C36B-22B4-6209-4481-20BFCB8E34E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04800" y="6096000"/>
            <a:ext cx="2972878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defTabSz="912813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12813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12813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12813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12813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defTabSz="91281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defTabSz="91281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defTabSz="91281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defTabSz="91281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eaLnBrk="1" hangingPunct="1"/>
            <a:r>
              <a:rPr lang="en-US" sz="1800" b="1" dirty="0">
                <a:solidFill>
                  <a:srgbClr val="C00000"/>
                </a:solidFill>
                <a:latin typeface="+mj-lt"/>
                <a:cs typeface="Arial" charset="0"/>
              </a:rPr>
              <a:t>Cosmic </a:t>
            </a:r>
            <a:r>
              <a:rPr lang="en-US" sz="1800" b="1" dirty="0">
                <a:solidFill>
                  <a:srgbClr val="C00000"/>
                </a:solidFill>
                <a:latin typeface="Symbol" pitchFamily="2" charset="2"/>
                <a:cs typeface="Arial" charset="0"/>
              </a:rPr>
              <a:t>m</a:t>
            </a:r>
            <a:r>
              <a:rPr lang="en-US" sz="1800" b="1" dirty="0">
                <a:solidFill>
                  <a:srgbClr val="C00000"/>
                </a:solidFill>
                <a:latin typeface="+mj-lt"/>
                <a:cs typeface="Arial" charset="0"/>
              </a:rPr>
              <a:t> &lt; 1/100M/s/cm</a:t>
            </a:r>
            <a:r>
              <a:rPr lang="en-US" sz="1800" b="1" baseline="30000" dirty="0">
                <a:solidFill>
                  <a:srgbClr val="C00000"/>
                </a:solidFill>
                <a:latin typeface="+mj-lt"/>
                <a:cs typeface="Arial" charset="0"/>
              </a:rPr>
              <a:t>2</a:t>
            </a:r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DD2BE381-31CD-A8C5-F775-2CBBE8EA651F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37805" y="746587"/>
            <a:ext cx="8892593" cy="5093978"/>
          </a:xfrm>
          <a:prstGeom prst="rect">
            <a:avLst/>
          </a:prstGeom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124EF8DD-4D0E-D4AA-4C8A-1E09DFD10627}"/>
              </a:ext>
            </a:extLst>
          </p:cNvPr>
          <p:cNvSpPr txBox="1"/>
          <p:nvPr/>
        </p:nvSpPr>
        <p:spPr>
          <a:xfrm>
            <a:off x="1600200" y="2293203"/>
            <a:ext cx="306405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rgbClr val="FF0000"/>
                </a:solidFill>
                <a:latin typeface="+mn-lt"/>
              </a:rPr>
              <a:t>Deepest point is 20miles under the Earth’s surface </a:t>
            </a:r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0A67ABC1-3C5F-2D6B-B240-3275F0F9C025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6200" y="670666"/>
            <a:ext cx="8922751" cy="2630214"/>
          </a:xfrm>
          <a:prstGeom prst="rect">
            <a:avLst/>
          </a:prstGeom>
        </p:spPr>
      </p:pic>
      <p:sp>
        <p:nvSpPr>
          <p:cNvPr id="23" name="TextBox 22">
            <a:extLst>
              <a:ext uri="{FF2B5EF4-FFF2-40B4-BE49-F238E27FC236}">
                <a16:creationId xmlns:a16="http://schemas.microsoft.com/office/drawing/2014/main" id="{69E0A4AF-D094-A8B6-4A3D-CE7DADFB225B}"/>
              </a:ext>
            </a:extLst>
          </p:cNvPr>
          <p:cNvSpPr txBox="1"/>
          <p:nvPr/>
        </p:nvSpPr>
        <p:spPr>
          <a:xfrm>
            <a:off x="5723165" y="2389232"/>
            <a:ext cx="265644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rgbClr val="FF0000"/>
                </a:solidFill>
                <a:latin typeface="+mn-lt"/>
              </a:rPr>
              <a:t>P beam raised 58’ for correct beam angle</a:t>
            </a:r>
          </a:p>
        </p:txBody>
      </p:sp>
      <p:grpSp>
        <p:nvGrpSpPr>
          <p:cNvPr id="27" name="Group 26">
            <a:extLst>
              <a:ext uri="{FF2B5EF4-FFF2-40B4-BE49-F238E27FC236}">
                <a16:creationId xmlns:a16="http://schemas.microsoft.com/office/drawing/2014/main" id="{99E441C5-750F-84B4-FE7F-0F831D237128}"/>
              </a:ext>
            </a:extLst>
          </p:cNvPr>
          <p:cNvGrpSpPr/>
          <p:nvPr/>
        </p:nvGrpSpPr>
        <p:grpSpPr>
          <a:xfrm>
            <a:off x="6553200" y="1219200"/>
            <a:ext cx="685800" cy="533400"/>
            <a:chOff x="6553200" y="1219200"/>
            <a:chExt cx="685800" cy="533400"/>
          </a:xfrm>
        </p:grpSpPr>
        <p:cxnSp>
          <p:nvCxnSpPr>
            <p:cNvPr id="24" name="Straight Arrow Connector 23">
              <a:extLst>
                <a:ext uri="{FF2B5EF4-FFF2-40B4-BE49-F238E27FC236}">
                  <a16:creationId xmlns:a16="http://schemas.microsoft.com/office/drawing/2014/main" id="{C88DA3F4-6EA1-AD36-8DF2-3A80D50571BE}"/>
                </a:ext>
              </a:extLst>
            </p:cNvPr>
            <p:cNvCxnSpPr>
              <a:cxnSpLocks/>
            </p:cNvCxnSpPr>
            <p:nvPr/>
          </p:nvCxnSpPr>
          <p:spPr bwMode="auto">
            <a:xfrm flipV="1">
              <a:off x="6553200" y="1219200"/>
              <a:ext cx="0" cy="533400"/>
            </a:xfrm>
            <a:prstGeom prst="straightConnector1">
              <a:avLst/>
            </a:prstGeom>
            <a:noFill/>
            <a:ln w="38100" cap="flat" cmpd="sng" algn="ctr">
              <a:solidFill>
                <a:srgbClr val="A50021"/>
              </a:solidFill>
              <a:prstDash val="solid"/>
              <a:round/>
              <a:headEnd type="arrow"/>
              <a:tailEnd type="arrow"/>
            </a:ln>
            <a:effectLst/>
          </p:spPr>
        </p:cxnSp>
        <p:sp>
          <p:nvSpPr>
            <p:cNvPr id="26" name="TextBox 12">
              <a:extLst>
                <a:ext uri="{FF2B5EF4-FFF2-40B4-BE49-F238E27FC236}">
                  <a16:creationId xmlns:a16="http://schemas.microsoft.com/office/drawing/2014/main" id="{B05015F8-BC73-BC63-C0FA-744FBFDD0E00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6553200" y="1312008"/>
              <a:ext cx="685800" cy="40011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lvl1pPr defTabSz="912813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charset="0"/>
                  <a:cs typeface="ＭＳ Ｐゴシック" charset="0"/>
                </a:defRPr>
              </a:lvl1pPr>
              <a:lvl2pPr marL="742950" indent="-285750" defTabSz="912813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2pPr>
              <a:lvl3pPr marL="1143000" indent="-228600" defTabSz="912813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3pPr>
              <a:lvl4pPr marL="1600200" indent="-228600" defTabSz="912813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4pPr>
              <a:lvl5pPr marL="2057400" indent="-228600" defTabSz="912813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5pPr>
              <a:lvl6pPr marL="2514600" indent="-228600" defTabSz="912813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6pPr>
              <a:lvl7pPr marL="2971800" indent="-228600" defTabSz="912813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7pPr>
              <a:lvl8pPr marL="3429000" indent="-228600" defTabSz="912813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8pPr>
              <a:lvl9pPr marL="3886200" indent="-228600" defTabSz="912813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9pPr>
            </a:lstStyle>
            <a:p>
              <a:pPr eaLnBrk="1" hangingPunct="1"/>
              <a:r>
                <a:rPr lang="en-US" sz="2000" dirty="0">
                  <a:solidFill>
                    <a:srgbClr val="FF0000"/>
                  </a:solidFill>
                  <a:latin typeface="+mj-lt"/>
                  <a:cs typeface="Arial" charset="0"/>
                </a:rPr>
                <a:t>~58’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7090456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22" presetClass="entr" presetSubtype="8" fill="hold" grpId="0" nodeType="after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200"/>
                            </p:stCondLst>
                            <p:childTnLst>
                              <p:par>
                                <p:cTn id="1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700"/>
                            </p:stCondLst>
                            <p:childTnLst>
                              <p:par>
                                <p:cTn id="20" presetID="22" presetClass="entr" presetSubtype="8" fill="hold" grpId="0" nodeType="after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400"/>
                            </p:stCondLst>
                            <p:childTnLst>
                              <p:par>
                                <p:cTn id="24" presetID="22" presetClass="entr" presetSubtype="8" fill="hold" grpId="0" nodeType="after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1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500"/>
                            </p:stCondLst>
                            <p:childTnLst>
                              <p:par>
                                <p:cTn id="3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400"/>
                            </p:stCondLst>
                            <p:childTnLst>
                              <p:par>
                                <p:cTn id="37" presetID="16" presetClass="entr" presetSubtype="37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39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xit" presetSubtype="2" fill="hold" grpId="1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0"/>
                                  </p:iterate>
                                  <p:childTnLst>
                                    <p:animEffect transition="out" filter="wipe(right)">
                                      <p:cBhvr>
                                        <p:cTn id="4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500"/>
                            </p:stCondLst>
                            <p:childTnLst>
                              <p:par>
                                <p:cTn id="46" presetID="53" presetClass="exit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7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9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1000"/>
                            </p:stCondLst>
                            <p:childTnLst>
                              <p:par>
                                <p:cTn id="52" presetID="22" presetClass="exit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5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1500"/>
                            </p:stCondLst>
                            <p:childTnLst>
                              <p:par>
                                <p:cTn id="56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58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2000"/>
                            </p:stCondLst>
                            <p:childTnLst>
                              <p:par>
                                <p:cTn id="60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2500"/>
                            </p:stCondLst>
                            <p:childTnLst>
                              <p:par>
                                <p:cTn id="6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6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500"/>
                            </p:stCondLst>
                            <p:childTnLst>
                              <p:par>
                                <p:cTn id="7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2" presetClass="exit" presetSubtype="2" fill="hold" grpId="1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0"/>
                                  </p:iterate>
                                  <p:childTnLst>
                                    <p:animEffect transition="out" filter="wipe(right)">
                                      <p:cBhvr>
                                        <p:cTn id="81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3" fill="hold">
                            <p:stCondLst>
                              <p:cond delay="500"/>
                            </p:stCondLst>
                            <p:childTnLst>
                              <p:par>
                                <p:cTn id="84" presetID="53" presetClass="exit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5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9" fill="hold">
                            <p:stCondLst>
                              <p:cond delay="1000"/>
                            </p:stCondLst>
                            <p:childTnLst>
                              <p:par>
                                <p:cTn id="90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92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3" fill="hold">
                            <p:stCondLst>
                              <p:cond delay="1500"/>
                            </p:stCondLst>
                            <p:childTnLst>
                              <p:par>
                                <p:cTn id="94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2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3" fill="hold">
                            <p:stCondLst>
                              <p:cond delay="2950"/>
                            </p:stCondLst>
                            <p:childTnLst>
                              <p:par>
                                <p:cTn id="10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7" fill="hold">
                            <p:stCondLst>
                              <p:cond delay="3700"/>
                            </p:stCondLst>
                            <p:childTnLst>
                              <p:par>
                                <p:cTn id="10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1" fill="hold">
                            <p:stCondLst>
                              <p:cond delay="4550"/>
                            </p:stCondLst>
                            <p:childTnLst>
                              <p:par>
                                <p:cTn id="11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4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5" fill="hold">
                            <p:stCondLst>
                              <p:cond delay="5050"/>
                            </p:stCondLst>
                            <p:childTnLst>
                              <p:par>
                                <p:cTn id="116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9" fill="hold">
                            <p:stCondLst>
                              <p:cond delay="5550"/>
                            </p:stCondLst>
                            <p:childTnLst>
                              <p:par>
                                <p:cTn id="12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7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9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0" fill="hold">
                            <p:stCondLst>
                              <p:cond delay="500"/>
                            </p:stCondLst>
                            <p:childTnLst>
                              <p:par>
                                <p:cTn id="13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3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5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32" grpId="0" animBg="1"/>
      <p:bldP spid="33" grpId="0" animBg="1"/>
      <p:bldP spid="28" grpId="0"/>
      <p:bldP spid="30" grpId="0"/>
      <p:bldP spid="36" grpId="0"/>
      <p:bldP spid="37" grpId="0"/>
      <p:bldP spid="38" grpId="0"/>
      <p:bldP spid="39" grpId="0"/>
      <p:bldP spid="40" grpId="0"/>
      <p:bldP spid="34" grpId="0" animBg="1"/>
      <p:bldP spid="35" grpId="0" animBg="1"/>
      <p:bldP spid="17" grpId="0"/>
      <p:bldP spid="19" grpId="0"/>
      <p:bldP spid="21" grpId="0"/>
      <p:bldP spid="21" grpId="1"/>
      <p:bldP spid="23" grpId="0"/>
      <p:bldP spid="23" grpId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-23014"/>
            <a:ext cx="8229600" cy="647103"/>
          </a:xfrm>
        </p:spPr>
        <p:txBody>
          <a:bodyPr/>
          <a:lstStyle/>
          <a:p>
            <a:pPr algn="ctr"/>
            <a:r>
              <a:rPr lang="en-US" dirty="0"/>
              <a:t>DUNE Far Detector 1 and 2</a:t>
            </a:r>
            <a:endParaRPr lang="en-US" dirty="0">
              <a:latin typeface="Arial Narrow" panose="020B0604020202020204" pitchFamily="34" charset="0"/>
              <a:cs typeface="Arial Narrow" panose="020B0604020202020204" pitchFamily="34" charset="0"/>
            </a:endParaRP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2"/>
          </p:nvPr>
        </p:nvSpPr>
        <p:spPr>
          <a:xfrm>
            <a:off x="-644779" y="6549550"/>
            <a:ext cx="998567" cy="158697"/>
          </a:xfrm>
          <a:prstGeom prst="rect">
            <a:avLst/>
          </a:prstGeom>
        </p:spPr>
        <p:txBody>
          <a:bodyPr lIns="0" tIns="0" rIns="0" bIns="0" anchor="b" anchorCtr="0"/>
          <a:lstStyle>
            <a:defPPr>
              <a:defRPr lang="en-US"/>
            </a:defPPr>
            <a:lvl1pPr algn="l" defTabSz="457189" rtl="0" fontAlgn="auto">
              <a:spcBef>
                <a:spcPts val="0"/>
              </a:spcBef>
              <a:spcAft>
                <a:spcPts val="0"/>
              </a:spcAft>
              <a:defRPr sz="1200" b="0" i="0" kern="1200" baseline="0" smtClean="0">
                <a:solidFill>
                  <a:srgbClr val="E95125"/>
                </a:solidFill>
                <a:latin typeface="Arial Narrow" panose="020B0604020202020204" pitchFamily="34" charset="0"/>
                <a:ea typeface="+mn-ea"/>
                <a:cs typeface="Arial Narrow" panose="020B0604020202020204" pitchFamily="34" charset="0"/>
              </a:defRPr>
            </a:lvl1pPr>
            <a:lvl2pPr marL="457189" algn="l" defTabSz="457189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charset="0"/>
                <a:ea typeface="Geneva" charset="0"/>
                <a:cs typeface="Geneva" charset="0"/>
              </a:defRPr>
            </a:lvl2pPr>
            <a:lvl3pPr marL="914377" algn="l" defTabSz="457189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charset="0"/>
                <a:ea typeface="Geneva" charset="0"/>
                <a:cs typeface="Geneva" charset="0"/>
              </a:defRPr>
            </a:lvl3pPr>
            <a:lvl4pPr marL="1371566" algn="l" defTabSz="457189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charset="0"/>
                <a:ea typeface="Geneva" charset="0"/>
                <a:cs typeface="Geneva" charset="0"/>
              </a:defRPr>
            </a:lvl4pPr>
            <a:lvl5pPr marL="1828754" algn="l" defTabSz="457189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charset="0"/>
                <a:ea typeface="Geneva" charset="0"/>
                <a:cs typeface="Geneva" charset="0"/>
              </a:defRPr>
            </a:lvl5pPr>
            <a:lvl6pPr marL="2285943" algn="l" defTabSz="457189" rtl="0" eaLnBrk="1" latinLnBrk="0" hangingPunct="1">
              <a:defRPr kern="1200">
                <a:solidFill>
                  <a:schemeClr val="tx1"/>
                </a:solidFill>
                <a:latin typeface="Calibri" charset="0"/>
                <a:ea typeface="Geneva" charset="0"/>
                <a:cs typeface="Geneva" charset="0"/>
              </a:defRPr>
            </a:lvl6pPr>
            <a:lvl7pPr marL="2743131" algn="l" defTabSz="457189" rtl="0" eaLnBrk="1" latinLnBrk="0" hangingPunct="1">
              <a:defRPr kern="1200">
                <a:solidFill>
                  <a:schemeClr val="tx1"/>
                </a:solidFill>
                <a:latin typeface="Calibri" charset="0"/>
                <a:ea typeface="Geneva" charset="0"/>
                <a:cs typeface="Geneva" charset="0"/>
              </a:defRPr>
            </a:lvl7pPr>
            <a:lvl8pPr marL="3200320" algn="l" defTabSz="457189" rtl="0" eaLnBrk="1" latinLnBrk="0" hangingPunct="1">
              <a:defRPr kern="1200">
                <a:solidFill>
                  <a:schemeClr val="tx1"/>
                </a:solidFill>
                <a:latin typeface="Calibri" charset="0"/>
                <a:ea typeface="Geneva" charset="0"/>
                <a:cs typeface="Geneva" charset="0"/>
              </a:defRPr>
            </a:lvl8pPr>
            <a:lvl9pPr marL="3657509" algn="l" defTabSz="457189" rtl="0" eaLnBrk="1" latinLnBrk="0" hangingPunct="1">
              <a:defRPr kern="1200">
                <a:solidFill>
                  <a:schemeClr val="tx1"/>
                </a:solidFill>
                <a:latin typeface="Calibri" charset="0"/>
                <a:ea typeface="Geneva" charset="0"/>
                <a:cs typeface="Geneva" charset="0"/>
              </a:defRPr>
            </a:lvl9pPr>
          </a:lstStyle>
          <a:p>
            <a:pPr>
              <a:defRPr/>
            </a:pPr>
            <a:r>
              <a:rPr lang="en-US"/>
              <a:t>June 25, 2026</a:t>
            </a:r>
            <a:endParaRPr lang="en-US" dirty="0">
              <a:latin typeface="Helvetica"/>
              <a:cs typeface="Helvetica"/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3"/>
          </p:nvPr>
        </p:nvSpPr>
        <p:spPr>
          <a:xfrm>
            <a:off x="353787" y="6549550"/>
            <a:ext cx="4349311" cy="158697"/>
          </a:xfrm>
          <a:prstGeom prst="rect">
            <a:avLst/>
          </a:prstGeom>
        </p:spPr>
        <p:txBody>
          <a:bodyPr lIns="0" tIns="0" rIns="0" bIns="0" anchor="b" anchorCtr="0"/>
          <a:lstStyle>
            <a:defPPr>
              <a:defRPr lang="en-US"/>
            </a:defPPr>
            <a:lvl1pPr algn="ctr" defTabSz="457189" rtl="0" fontAlgn="auto">
              <a:spcBef>
                <a:spcPts val="0"/>
              </a:spcBef>
              <a:spcAft>
                <a:spcPts val="0"/>
              </a:spcAft>
              <a:defRPr sz="1200" b="0" i="0" kern="1200" baseline="0" dirty="0">
                <a:solidFill>
                  <a:srgbClr val="E95125"/>
                </a:solidFill>
                <a:latin typeface="Arial Narrow" panose="020B0604020202020204" pitchFamily="34" charset="0"/>
                <a:ea typeface="+mn-ea"/>
                <a:cs typeface="Arial Narrow" panose="020B0604020202020204" pitchFamily="34" charset="0"/>
              </a:defRPr>
            </a:lvl1pPr>
            <a:lvl2pPr marL="457189" algn="l" defTabSz="457189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charset="0"/>
                <a:ea typeface="Geneva" charset="0"/>
                <a:cs typeface="Geneva" charset="0"/>
              </a:defRPr>
            </a:lvl2pPr>
            <a:lvl3pPr marL="914377" algn="l" defTabSz="457189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charset="0"/>
                <a:ea typeface="Geneva" charset="0"/>
                <a:cs typeface="Geneva" charset="0"/>
              </a:defRPr>
            </a:lvl3pPr>
            <a:lvl4pPr marL="1371566" algn="l" defTabSz="457189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charset="0"/>
                <a:ea typeface="Geneva" charset="0"/>
                <a:cs typeface="Geneva" charset="0"/>
              </a:defRPr>
            </a:lvl4pPr>
            <a:lvl5pPr marL="1828754" algn="l" defTabSz="457189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charset="0"/>
                <a:ea typeface="Geneva" charset="0"/>
                <a:cs typeface="Geneva" charset="0"/>
              </a:defRPr>
            </a:lvl5pPr>
            <a:lvl6pPr marL="2285943" algn="l" defTabSz="457189" rtl="0" eaLnBrk="1" latinLnBrk="0" hangingPunct="1">
              <a:defRPr kern="1200">
                <a:solidFill>
                  <a:schemeClr val="tx1"/>
                </a:solidFill>
                <a:latin typeface="Calibri" charset="0"/>
                <a:ea typeface="Geneva" charset="0"/>
                <a:cs typeface="Geneva" charset="0"/>
              </a:defRPr>
            </a:lvl6pPr>
            <a:lvl7pPr marL="2743131" algn="l" defTabSz="457189" rtl="0" eaLnBrk="1" latinLnBrk="0" hangingPunct="1">
              <a:defRPr kern="1200">
                <a:solidFill>
                  <a:schemeClr val="tx1"/>
                </a:solidFill>
                <a:latin typeface="Calibri" charset="0"/>
                <a:ea typeface="Geneva" charset="0"/>
                <a:cs typeface="Geneva" charset="0"/>
              </a:defRPr>
            </a:lvl7pPr>
            <a:lvl8pPr marL="3200320" algn="l" defTabSz="457189" rtl="0" eaLnBrk="1" latinLnBrk="0" hangingPunct="1">
              <a:defRPr kern="1200">
                <a:solidFill>
                  <a:schemeClr val="tx1"/>
                </a:solidFill>
                <a:latin typeface="Calibri" charset="0"/>
                <a:ea typeface="Geneva" charset="0"/>
                <a:cs typeface="Geneva" charset="0"/>
              </a:defRPr>
            </a:lvl8pPr>
            <a:lvl9pPr marL="3657509" algn="l" defTabSz="457189" rtl="0" eaLnBrk="1" latinLnBrk="0" hangingPunct="1">
              <a:defRPr kern="1200">
                <a:solidFill>
                  <a:schemeClr val="tx1"/>
                </a:solidFill>
                <a:latin typeface="Calibri" charset="0"/>
                <a:ea typeface="Geneva" charset="0"/>
                <a:cs typeface="Geneva" charset="0"/>
              </a:defRPr>
            </a:lvl9pPr>
          </a:lstStyle>
          <a:p>
            <a:pPr>
              <a:defRPr/>
            </a:pPr>
            <a:r>
              <a:rPr lang="de-DE"/>
              <a:t>DUNE, a next gen neutrino experiment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4"/>
          </p:nvPr>
        </p:nvSpPr>
        <p:spPr>
          <a:xfrm>
            <a:off x="-1069975" y="6549550"/>
            <a:ext cx="425195" cy="158697"/>
          </a:xfrm>
          <a:prstGeom prst="rect">
            <a:avLst/>
          </a:prstGeom>
        </p:spPr>
        <p:txBody>
          <a:bodyPr lIns="0" tIns="0" rIns="0" bIns="0" anchor="b" anchorCtr="0"/>
          <a:lstStyle>
            <a:defPPr>
              <a:defRPr lang="en-US"/>
            </a:defPPr>
            <a:lvl1pPr algn="l" defTabSz="457189" rtl="0" fontAlgn="auto">
              <a:spcBef>
                <a:spcPts val="0"/>
              </a:spcBef>
              <a:spcAft>
                <a:spcPts val="0"/>
              </a:spcAft>
              <a:defRPr sz="1200" b="0" i="0" kern="1200" baseline="0" smtClean="0">
                <a:solidFill>
                  <a:srgbClr val="E95125"/>
                </a:solidFill>
                <a:latin typeface="Arial Narrow" panose="020B0604020202020204" pitchFamily="34" charset="0"/>
                <a:ea typeface="+mn-ea"/>
                <a:cs typeface="Arial Narrow" panose="020B0604020202020204" pitchFamily="34" charset="0"/>
              </a:defRPr>
            </a:lvl1pPr>
            <a:lvl2pPr marL="457189" algn="l" defTabSz="457189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charset="0"/>
                <a:ea typeface="Geneva" charset="0"/>
                <a:cs typeface="Geneva" charset="0"/>
              </a:defRPr>
            </a:lvl2pPr>
            <a:lvl3pPr marL="914377" algn="l" defTabSz="457189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charset="0"/>
                <a:ea typeface="Geneva" charset="0"/>
                <a:cs typeface="Geneva" charset="0"/>
              </a:defRPr>
            </a:lvl3pPr>
            <a:lvl4pPr marL="1371566" algn="l" defTabSz="457189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charset="0"/>
                <a:ea typeface="Geneva" charset="0"/>
                <a:cs typeface="Geneva" charset="0"/>
              </a:defRPr>
            </a:lvl4pPr>
            <a:lvl5pPr marL="1828754" algn="l" defTabSz="457189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charset="0"/>
                <a:ea typeface="Geneva" charset="0"/>
                <a:cs typeface="Geneva" charset="0"/>
              </a:defRPr>
            </a:lvl5pPr>
            <a:lvl6pPr marL="2285943" algn="l" defTabSz="457189" rtl="0" eaLnBrk="1" latinLnBrk="0" hangingPunct="1">
              <a:defRPr kern="1200">
                <a:solidFill>
                  <a:schemeClr val="tx1"/>
                </a:solidFill>
                <a:latin typeface="Calibri" charset="0"/>
                <a:ea typeface="Geneva" charset="0"/>
                <a:cs typeface="Geneva" charset="0"/>
              </a:defRPr>
            </a:lvl6pPr>
            <a:lvl7pPr marL="2743131" algn="l" defTabSz="457189" rtl="0" eaLnBrk="1" latinLnBrk="0" hangingPunct="1">
              <a:defRPr kern="1200">
                <a:solidFill>
                  <a:schemeClr val="tx1"/>
                </a:solidFill>
                <a:latin typeface="Calibri" charset="0"/>
                <a:ea typeface="Geneva" charset="0"/>
                <a:cs typeface="Geneva" charset="0"/>
              </a:defRPr>
            </a:lvl7pPr>
            <a:lvl8pPr marL="3200320" algn="l" defTabSz="457189" rtl="0" eaLnBrk="1" latinLnBrk="0" hangingPunct="1">
              <a:defRPr kern="1200">
                <a:solidFill>
                  <a:schemeClr val="tx1"/>
                </a:solidFill>
                <a:latin typeface="Calibri" charset="0"/>
                <a:ea typeface="Geneva" charset="0"/>
                <a:cs typeface="Geneva" charset="0"/>
              </a:defRPr>
            </a:lvl8pPr>
            <a:lvl9pPr marL="3657509" algn="l" defTabSz="457189" rtl="0" eaLnBrk="1" latinLnBrk="0" hangingPunct="1">
              <a:defRPr kern="1200">
                <a:solidFill>
                  <a:schemeClr val="tx1"/>
                </a:solidFill>
                <a:latin typeface="Calibri" charset="0"/>
                <a:ea typeface="Geneva" charset="0"/>
                <a:cs typeface="Geneva" charset="0"/>
              </a:defRPr>
            </a:lvl9pPr>
          </a:lstStyle>
          <a:p>
            <a:pPr>
              <a:defRPr/>
            </a:pPr>
            <a:fld id="{0C39C72E-2A13-EB4D-AD45-6D4E6ACAED8D}" type="slidenum">
              <a:rPr lang="en-US" smtClean="0"/>
              <a:pPr>
                <a:defRPr/>
              </a:pPr>
              <a:t>10</a:t>
            </a:fld>
            <a:endParaRPr lang="en-US" dirty="0"/>
          </a:p>
        </p:txBody>
      </p:sp>
      <p:grpSp>
        <p:nvGrpSpPr>
          <p:cNvPr id="49" name="Group 48">
            <a:extLst>
              <a:ext uri="{FF2B5EF4-FFF2-40B4-BE49-F238E27FC236}">
                <a16:creationId xmlns:a16="http://schemas.microsoft.com/office/drawing/2014/main" id="{D6986080-9A85-7FC7-447E-641994BAA406}"/>
              </a:ext>
            </a:extLst>
          </p:cNvPr>
          <p:cNvGrpSpPr/>
          <p:nvPr/>
        </p:nvGrpSpPr>
        <p:grpSpPr>
          <a:xfrm>
            <a:off x="20297" y="1319249"/>
            <a:ext cx="7211529" cy="4319551"/>
            <a:chOff x="20297" y="1319249"/>
            <a:chExt cx="7211529" cy="4319551"/>
          </a:xfrm>
        </p:grpSpPr>
        <p:pic>
          <p:nvPicPr>
            <p:cNvPr id="12" name="Picture 11">
              <a:extLst>
                <a:ext uri="{FF2B5EF4-FFF2-40B4-BE49-F238E27FC236}">
                  <a16:creationId xmlns:a16="http://schemas.microsoft.com/office/drawing/2014/main" id="{3E7B8F18-C5B2-3A44-8E85-9CBB37C307BD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 bwMode="auto">
            <a:xfrm>
              <a:off x="311063" y="1319249"/>
              <a:ext cx="6920763" cy="4319551"/>
            </a:xfrm>
            <a:prstGeom prst="rect">
              <a:avLst/>
            </a:prstGeom>
          </p:spPr>
        </p:pic>
        <p:grpSp>
          <p:nvGrpSpPr>
            <p:cNvPr id="16" name="Group 15">
              <a:extLst>
                <a:ext uri="{FF2B5EF4-FFF2-40B4-BE49-F238E27FC236}">
                  <a16:creationId xmlns:a16="http://schemas.microsoft.com/office/drawing/2014/main" id="{05A90EB0-5395-6C40-B4B3-BFB6ECD1150E}"/>
                </a:ext>
              </a:extLst>
            </p:cNvPr>
            <p:cNvGrpSpPr/>
            <p:nvPr/>
          </p:nvGrpSpPr>
          <p:grpSpPr>
            <a:xfrm>
              <a:off x="340364" y="2629393"/>
              <a:ext cx="3433391" cy="2848216"/>
              <a:chOff x="768003" y="3481230"/>
              <a:chExt cx="3693695" cy="3137603"/>
            </a:xfrm>
          </p:grpSpPr>
          <p:sp>
            <p:nvSpPr>
              <p:cNvPr id="19" name="TextBox 18">
                <a:extLst>
                  <a:ext uri="{FF2B5EF4-FFF2-40B4-BE49-F238E27FC236}">
                    <a16:creationId xmlns:a16="http://schemas.microsoft.com/office/drawing/2014/main" id="{92D9F643-DCD0-8D49-8203-571BCBFC0D3C}"/>
                  </a:ext>
                </a:extLst>
              </p:cNvPr>
              <p:cNvSpPr txBox="1"/>
              <p:nvPr/>
            </p:nvSpPr>
            <p:spPr>
              <a:xfrm rot="20541508">
                <a:off x="2968216" y="3481230"/>
                <a:ext cx="1493482" cy="406857"/>
              </a:xfrm>
              <a:prstGeom prst="rect">
                <a:avLst/>
              </a:prstGeom>
              <a:solidFill>
                <a:srgbClr val="D9D9D9">
                  <a:alpha val="50196"/>
                </a:srgbClr>
              </a:solidFill>
            </p:spPr>
            <p:txBody>
              <a:bodyPr wrap="square" rtlCol="0">
                <a:spAutoFit/>
              </a:bodyPr>
              <a:lstStyle/>
              <a:p>
                <a:pPr>
                  <a:defRPr/>
                </a:pPr>
                <a:r>
                  <a:rPr lang="en-US" sz="1800" b="1" dirty="0">
                    <a:solidFill>
                      <a:srgbClr val="C00000"/>
                    </a:solidFill>
                    <a:latin typeface="Arial Narrow" panose="020B0604020202020204" pitchFamily="34" charset="0"/>
                    <a:cs typeface="Arial Narrow" panose="020B0604020202020204" pitchFamily="34" charset="0"/>
                  </a:rPr>
                  <a:t>Field Cage</a:t>
                </a:r>
              </a:p>
            </p:txBody>
          </p:sp>
          <p:cxnSp>
            <p:nvCxnSpPr>
              <p:cNvPr id="21" name="Straight Arrow Connector 20">
                <a:extLst>
                  <a:ext uri="{FF2B5EF4-FFF2-40B4-BE49-F238E27FC236}">
                    <a16:creationId xmlns:a16="http://schemas.microsoft.com/office/drawing/2014/main" id="{7BB5B9D7-1788-5641-99DD-30CB5C8257E2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859648" y="5584927"/>
                <a:ext cx="1785314" cy="1033906"/>
              </a:xfrm>
              <a:prstGeom prst="straightConnector1">
                <a:avLst/>
              </a:prstGeom>
              <a:ln>
                <a:headEnd type="triangle"/>
                <a:tailEnd type="triangle"/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" name="Straight Arrow Connector 21">
                <a:extLst>
                  <a:ext uri="{FF2B5EF4-FFF2-40B4-BE49-F238E27FC236}">
                    <a16:creationId xmlns:a16="http://schemas.microsoft.com/office/drawing/2014/main" id="{CB4F0362-BC9A-334B-99A5-645AEAF5F2DD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768003" y="3582752"/>
                <a:ext cx="110350" cy="1930850"/>
              </a:xfrm>
              <a:prstGeom prst="straightConnector1">
                <a:avLst/>
              </a:prstGeom>
              <a:ln>
                <a:headEnd type="triangle"/>
                <a:tailEnd type="triangle"/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6" name="Straight Arrow Connector 5">
              <a:extLst>
                <a:ext uri="{FF2B5EF4-FFF2-40B4-BE49-F238E27FC236}">
                  <a16:creationId xmlns:a16="http://schemas.microsoft.com/office/drawing/2014/main" id="{91AF0063-581C-A126-DC74-4BACAB84B92B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2112402" y="2954446"/>
              <a:ext cx="4815868" cy="2523165"/>
            </a:xfrm>
            <a:prstGeom prst="straightConnector1">
              <a:avLst/>
            </a:prstGeom>
            <a:ln>
              <a:headEnd type="triangle"/>
              <a:tailEnd type="triangle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6559D2A0-3E31-8568-E54E-1F4833EC6CEF}"/>
                </a:ext>
              </a:extLst>
            </p:cNvPr>
            <p:cNvSpPr txBox="1"/>
            <p:nvPr/>
          </p:nvSpPr>
          <p:spPr>
            <a:xfrm rot="1861618">
              <a:off x="745237" y="4971668"/>
              <a:ext cx="677627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defRPr/>
              </a:pPr>
              <a:r>
                <a:rPr lang="en-US" sz="1600" b="1" dirty="0">
                  <a:solidFill>
                    <a:srgbClr val="C00000"/>
                  </a:solidFill>
                  <a:latin typeface="Arial Narrow" panose="020B0604020202020204" pitchFamily="34" charset="0"/>
                  <a:cs typeface="Arial Narrow" panose="020B0604020202020204" pitchFamily="34" charset="0"/>
                </a:rPr>
                <a:t>~50’</a:t>
              </a:r>
            </a:p>
          </p:txBody>
        </p:sp>
        <p:sp>
          <p:nvSpPr>
            <p:cNvPr id="27" name="TextBox 26">
              <a:extLst>
                <a:ext uri="{FF2B5EF4-FFF2-40B4-BE49-F238E27FC236}">
                  <a16:creationId xmlns:a16="http://schemas.microsoft.com/office/drawing/2014/main" id="{F47BA9B1-81BF-2F9D-F9C4-D3DB13E6AA02}"/>
                </a:ext>
              </a:extLst>
            </p:cNvPr>
            <p:cNvSpPr txBox="1"/>
            <p:nvPr/>
          </p:nvSpPr>
          <p:spPr>
            <a:xfrm rot="5190758">
              <a:off x="-149240" y="3648574"/>
              <a:ext cx="677627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defRPr/>
              </a:pPr>
              <a:r>
                <a:rPr lang="en-US" sz="1600" b="1" dirty="0">
                  <a:solidFill>
                    <a:srgbClr val="C00000"/>
                  </a:solidFill>
                  <a:latin typeface="Arial Narrow" panose="020B0604020202020204" pitchFamily="34" charset="0"/>
                  <a:cs typeface="Arial Narrow" panose="020B0604020202020204" pitchFamily="34" charset="0"/>
                </a:rPr>
                <a:t>~50’</a:t>
              </a:r>
            </a:p>
          </p:txBody>
        </p:sp>
        <p:sp>
          <p:nvSpPr>
            <p:cNvPr id="28" name="TextBox 27">
              <a:extLst>
                <a:ext uri="{FF2B5EF4-FFF2-40B4-BE49-F238E27FC236}">
                  <a16:creationId xmlns:a16="http://schemas.microsoft.com/office/drawing/2014/main" id="{5E3B1FBE-40F6-C994-96E2-A0BA2ADF8199}"/>
                </a:ext>
              </a:extLst>
            </p:cNvPr>
            <p:cNvSpPr txBox="1"/>
            <p:nvPr/>
          </p:nvSpPr>
          <p:spPr>
            <a:xfrm rot="19949813">
              <a:off x="2420575" y="4258731"/>
              <a:ext cx="2478071" cy="369332"/>
            </a:xfrm>
            <a:prstGeom prst="rect">
              <a:avLst/>
            </a:prstGeom>
            <a:solidFill>
              <a:srgbClr val="FFFFFF">
                <a:alpha val="50196"/>
              </a:srgbClr>
            </a:solidFill>
          </p:spPr>
          <p:txBody>
            <a:bodyPr wrap="square" rtlCol="0">
              <a:spAutoFit/>
            </a:bodyPr>
            <a:lstStyle/>
            <a:p>
              <a:pPr>
                <a:defRPr/>
              </a:pPr>
              <a:r>
                <a:rPr lang="en-US" sz="1800" b="1" dirty="0">
                  <a:solidFill>
                    <a:srgbClr val="C00000"/>
                  </a:solidFill>
                  <a:latin typeface="Arial Narrow" panose="020B0604020202020204" pitchFamily="34" charset="0"/>
                  <a:cs typeface="Arial Narrow" panose="020B0604020202020204" pitchFamily="34" charset="0"/>
                </a:rPr>
                <a:t>Field Cage</a:t>
              </a:r>
            </a:p>
          </p:txBody>
        </p:sp>
        <p:sp>
          <p:nvSpPr>
            <p:cNvPr id="29" name="TextBox 28">
              <a:extLst>
                <a:ext uri="{FF2B5EF4-FFF2-40B4-BE49-F238E27FC236}">
                  <a16:creationId xmlns:a16="http://schemas.microsoft.com/office/drawing/2014/main" id="{7666C386-BBC8-C0D9-F983-2A46E744C36B}"/>
                </a:ext>
              </a:extLst>
            </p:cNvPr>
            <p:cNvSpPr txBox="1"/>
            <p:nvPr/>
          </p:nvSpPr>
          <p:spPr>
            <a:xfrm rot="1661904">
              <a:off x="502681" y="3190093"/>
              <a:ext cx="1181701" cy="369332"/>
            </a:xfrm>
            <a:prstGeom prst="rect">
              <a:avLst/>
            </a:prstGeom>
            <a:solidFill>
              <a:srgbClr val="FFFFFF">
                <a:alpha val="50196"/>
              </a:srgbClr>
            </a:solidFill>
          </p:spPr>
          <p:txBody>
            <a:bodyPr wrap="square" rtlCol="0">
              <a:spAutoFit/>
            </a:bodyPr>
            <a:lstStyle/>
            <a:p>
              <a:pPr>
                <a:defRPr/>
              </a:pPr>
              <a:r>
                <a:rPr lang="en-US" sz="1800" b="1" dirty="0">
                  <a:solidFill>
                    <a:srgbClr val="C00000"/>
                  </a:solidFill>
                  <a:latin typeface="Arial Narrow" panose="020B0604020202020204" pitchFamily="34" charset="0"/>
                  <a:cs typeface="Arial Narrow" panose="020B0604020202020204" pitchFamily="34" charset="0"/>
                </a:rPr>
                <a:t>Field Cage</a:t>
              </a:r>
            </a:p>
          </p:txBody>
        </p:sp>
        <p:sp>
          <p:nvSpPr>
            <p:cNvPr id="30" name="TextBox 29">
              <a:extLst>
                <a:ext uri="{FF2B5EF4-FFF2-40B4-BE49-F238E27FC236}">
                  <a16:creationId xmlns:a16="http://schemas.microsoft.com/office/drawing/2014/main" id="{EE378CE7-ABC5-69F0-4FB0-982706841683}"/>
                </a:ext>
              </a:extLst>
            </p:cNvPr>
            <p:cNvSpPr txBox="1"/>
            <p:nvPr/>
          </p:nvSpPr>
          <p:spPr>
            <a:xfrm rot="20403764">
              <a:off x="2918414" y="3252987"/>
              <a:ext cx="1584007" cy="369332"/>
            </a:xfrm>
            <a:prstGeom prst="rect">
              <a:avLst/>
            </a:prstGeom>
            <a:solidFill>
              <a:srgbClr val="FFFFFF">
                <a:alpha val="50196"/>
              </a:srgbClr>
            </a:solidFill>
          </p:spPr>
          <p:txBody>
            <a:bodyPr wrap="square" rtlCol="0">
              <a:spAutoFit/>
            </a:bodyPr>
            <a:lstStyle/>
            <a:p>
              <a:pPr>
                <a:defRPr/>
              </a:pPr>
              <a:r>
                <a:rPr lang="en-US" sz="1800" b="1" dirty="0">
                  <a:solidFill>
                    <a:srgbClr val="C00000"/>
                  </a:solidFill>
                  <a:latin typeface="Arial Narrow" panose="020B0604020202020204" pitchFamily="34" charset="0"/>
                  <a:cs typeface="Arial Narrow" panose="020B0604020202020204" pitchFamily="34" charset="0"/>
                </a:rPr>
                <a:t>Cathode Plane</a:t>
              </a:r>
            </a:p>
          </p:txBody>
        </p:sp>
        <p:sp>
          <p:nvSpPr>
            <p:cNvPr id="53" name="TextBox 52">
              <a:extLst>
                <a:ext uri="{FF2B5EF4-FFF2-40B4-BE49-F238E27FC236}">
                  <a16:creationId xmlns:a16="http://schemas.microsoft.com/office/drawing/2014/main" id="{9A356268-CAE0-FB10-92C4-15B323A6D95C}"/>
                </a:ext>
              </a:extLst>
            </p:cNvPr>
            <p:cNvSpPr txBox="1"/>
            <p:nvPr/>
          </p:nvSpPr>
          <p:spPr>
            <a:xfrm rot="1631202">
              <a:off x="683350" y="4590971"/>
              <a:ext cx="1204176" cy="369332"/>
            </a:xfrm>
            <a:prstGeom prst="rect">
              <a:avLst/>
            </a:prstGeom>
            <a:solidFill>
              <a:srgbClr val="D9D9D9">
                <a:alpha val="50196"/>
              </a:srgbClr>
            </a:solidFill>
          </p:spPr>
          <p:txBody>
            <a:bodyPr wrap="none" rtlCol="0">
              <a:spAutoFit/>
            </a:bodyPr>
            <a:lstStyle/>
            <a:p>
              <a:r>
                <a:rPr lang="en-US" sz="1800" b="1" dirty="0">
                  <a:solidFill>
                    <a:srgbClr val="C00000"/>
                  </a:solidFill>
                  <a:latin typeface="Arial Narrow" panose="020B0604020202020204" pitchFamily="34" charset="0"/>
                  <a:cs typeface="Arial Narrow" panose="020B0604020202020204" pitchFamily="34" charset="0"/>
                </a:rPr>
                <a:t>Drift ~12’x4</a:t>
              </a:r>
            </a:p>
          </p:txBody>
        </p:sp>
        <p:grpSp>
          <p:nvGrpSpPr>
            <p:cNvPr id="54" name="Group 53">
              <a:extLst>
                <a:ext uri="{FF2B5EF4-FFF2-40B4-BE49-F238E27FC236}">
                  <a16:creationId xmlns:a16="http://schemas.microsoft.com/office/drawing/2014/main" id="{26569C05-FDDA-B1BD-C1A8-B5519B10A6B4}"/>
                </a:ext>
              </a:extLst>
            </p:cNvPr>
            <p:cNvGrpSpPr/>
            <p:nvPr/>
          </p:nvGrpSpPr>
          <p:grpSpPr>
            <a:xfrm rot="1434054">
              <a:off x="969343" y="4021317"/>
              <a:ext cx="392679" cy="446300"/>
              <a:chOff x="4590337" y="2504794"/>
              <a:chExt cx="392679" cy="446300"/>
            </a:xfrm>
          </p:grpSpPr>
          <p:sp>
            <p:nvSpPr>
              <p:cNvPr id="55" name="TextBox 54">
                <a:extLst>
                  <a:ext uri="{FF2B5EF4-FFF2-40B4-BE49-F238E27FC236}">
                    <a16:creationId xmlns:a16="http://schemas.microsoft.com/office/drawing/2014/main" id="{9427EBFD-F36E-DE8D-DA2A-EADFC30D50C3}"/>
                  </a:ext>
                </a:extLst>
              </p:cNvPr>
              <p:cNvSpPr txBox="1"/>
              <p:nvPr/>
            </p:nvSpPr>
            <p:spPr>
              <a:xfrm>
                <a:off x="4590337" y="2504794"/>
                <a:ext cx="31130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sz="1800" b="1" dirty="0">
                    <a:solidFill>
                      <a:srgbClr val="C00000"/>
                    </a:solidFill>
                    <a:latin typeface="Arial Narrow" panose="020B0604020202020204" pitchFamily="34" charset="0"/>
                    <a:cs typeface="Arial Narrow" panose="020B0604020202020204" pitchFamily="34" charset="0"/>
                  </a:rPr>
                  <a:t>E</a:t>
                </a:r>
              </a:p>
            </p:txBody>
          </p:sp>
          <p:cxnSp>
            <p:nvCxnSpPr>
              <p:cNvPr id="56" name="Straight Arrow Connector 55">
                <a:extLst>
                  <a:ext uri="{FF2B5EF4-FFF2-40B4-BE49-F238E27FC236}">
                    <a16:creationId xmlns:a16="http://schemas.microsoft.com/office/drawing/2014/main" id="{E74ED95E-8ACC-047F-2013-06A16F959E4A}"/>
                  </a:ext>
                </a:extLst>
              </p:cNvPr>
              <p:cNvCxnSpPr>
                <a:cxnSpLocks/>
              </p:cNvCxnSpPr>
              <p:nvPr/>
            </p:nvCxnSpPr>
            <p:spPr>
              <a:xfrm rot="20165946" flipH="1" flipV="1">
                <a:off x="4632772" y="2789893"/>
                <a:ext cx="350244" cy="161201"/>
              </a:xfrm>
              <a:prstGeom prst="straightConnector1">
                <a:avLst/>
              </a:prstGeom>
              <a:ln w="38100">
                <a:solidFill>
                  <a:srgbClr val="C00000"/>
                </a:solidFill>
                <a:tailEnd type="triangle"/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57" name="Group 56">
              <a:extLst>
                <a:ext uri="{FF2B5EF4-FFF2-40B4-BE49-F238E27FC236}">
                  <a16:creationId xmlns:a16="http://schemas.microsoft.com/office/drawing/2014/main" id="{9BB829EF-229C-DC02-FF03-418A1E3B9C30}"/>
                </a:ext>
              </a:extLst>
            </p:cNvPr>
            <p:cNvGrpSpPr/>
            <p:nvPr/>
          </p:nvGrpSpPr>
          <p:grpSpPr>
            <a:xfrm rot="1434054">
              <a:off x="1751516" y="4351025"/>
              <a:ext cx="377100" cy="428993"/>
              <a:chOff x="4567449" y="2504796"/>
              <a:chExt cx="377100" cy="428992"/>
            </a:xfrm>
          </p:grpSpPr>
          <p:sp>
            <p:nvSpPr>
              <p:cNvPr id="58" name="TextBox 57">
                <a:extLst>
                  <a:ext uri="{FF2B5EF4-FFF2-40B4-BE49-F238E27FC236}">
                    <a16:creationId xmlns:a16="http://schemas.microsoft.com/office/drawing/2014/main" id="{626F6DCA-EA0C-4C82-2F70-7490EE77AA5B}"/>
                  </a:ext>
                </a:extLst>
              </p:cNvPr>
              <p:cNvSpPr txBox="1"/>
              <p:nvPr/>
            </p:nvSpPr>
            <p:spPr>
              <a:xfrm>
                <a:off x="4590336" y="2504796"/>
                <a:ext cx="311304" cy="36933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sz="1800" b="1" dirty="0">
                    <a:solidFill>
                      <a:srgbClr val="C00000"/>
                    </a:solidFill>
                    <a:latin typeface="Arial Narrow" panose="020B0604020202020204" pitchFamily="34" charset="0"/>
                    <a:cs typeface="Arial Narrow" panose="020B0604020202020204" pitchFamily="34" charset="0"/>
                  </a:rPr>
                  <a:t>E</a:t>
                </a:r>
              </a:p>
            </p:txBody>
          </p:sp>
          <p:cxnSp>
            <p:nvCxnSpPr>
              <p:cNvPr id="59" name="Straight Arrow Connector 58">
                <a:extLst>
                  <a:ext uri="{FF2B5EF4-FFF2-40B4-BE49-F238E27FC236}">
                    <a16:creationId xmlns:a16="http://schemas.microsoft.com/office/drawing/2014/main" id="{A2064673-473C-967E-5BDB-941164579207}"/>
                  </a:ext>
                </a:extLst>
              </p:cNvPr>
              <p:cNvCxnSpPr>
                <a:cxnSpLocks/>
              </p:cNvCxnSpPr>
              <p:nvPr/>
            </p:nvCxnSpPr>
            <p:spPr>
              <a:xfrm rot="20165946" flipH="1" flipV="1">
                <a:off x="4567449" y="2792283"/>
                <a:ext cx="377100" cy="141505"/>
              </a:xfrm>
              <a:prstGeom prst="straightConnector1">
                <a:avLst/>
              </a:prstGeom>
              <a:ln w="38100">
                <a:solidFill>
                  <a:srgbClr val="C00000"/>
                </a:solidFill>
                <a:tailEnd type="triangle"/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60" name="Group 59">
              <a:extLst>
                <a:ext uri="{FF2B5EF4-FFF2-40B4-BE49-F238E27FC236}">
                  <a16:creationId xmlns:a16="http://schemas.microsoft.com/office/drawing/2014/main" id="{C20E771C-CCB4-D529-05B5-648911ECC8C5}"/>
                </a:ext>
              </a:extLst>
            </p:cNvPr>
            <p:cNvGrpSpPr/>
            <p:nvPr/>
          </p:nvGrpSpPr>
          <p:grpSpPr>
            <a:xfrm rot="1434054">
              <a:off x="610930" y="3767890"/>
              <a:ext cx="430725" cy="445074"/>
              <a:chOff x="4590337" y="2504796"/>
              <a:chExt cx="430725" cy="445073"/>
            </a:xfrm>
          </p:grpSpPr>
          <p:sp>
            <p:nvSpPr>
              <p:cNvPr id="61" name="TextBox 60">
                <a:extLst>
                  <a:ext uri="{FF2B5EF4-FFF2-40B4-BE49-F238E27FC236}">
                    <a16:creationId xmlns:a16="http://schemas.microsoft.com/office/drawing/2014/main" id="{E7C39165-D301-2577-2520-10EFE820ED12}"/>
                  </a:ext>
                </a:extLst>
              </p:cNvPr>
              <p:cNvSpPr txBox="1"/>
              <p:nvPr/>
            </p:nvSpPr>
            <p:spPr>
              <a:xfrm>
                <a:off x="4590337" y="2504796"/>
                <a:ext cx="311304" cy="36933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sz="1800" b="1" dirty="0">
                    <a:solidFill>
                      <a:srgbClr val="C00000"/>
                    </a:solidFill>
                    <a:latin typeface="Arial Narrow" panose="020B0604020202020204" pitchFamily="34" charset="0"/>
                    <a:cs typeface="Arial Narrow" panose="020B0604020202020204" pitchFamily="34" charset="0"/>
                  </a:rPr>
                  <a:t>E</a:t>
                </a:r>
              </a:p>
            </p:txBody>
          </p:sp>
          <p:cxnSp>
            <p:nvCxnSpPr>
              <p:cNvPr id="62" name="Straight Arrow Connector 61">
                <a:extLst>
                  <a:ext uri="{FF2B5EF4-FFF2-40B4-BE49-F238E27FC236}">
                    <a16:creationId xmlns:a16="http://schemas.microsoft.com/office/drawing/2014/main" id="{05AC05BD-F01F-D319-0E9B-EFA80F4A0FCB}"/>
                  </a:ext>
                </a:extLst>
              </p:cNvPr>
              <p:cNvCxnSpPr>
                <a:cxnSpLocks/>
              </p:cNvCxnSpPr>
              <p:nvPr/>
            </p:nvCxnSpPr>
            <p:spPr>
              <a:xfrm rot="20165946">
                <a:off x="4652313" y="2761594"/>
                <a:ext cx="368749" cy="188275"/>
              </a:xfrm>
              <a:prstGeom prst="straightConnector1">
                <a:avLst/>
              </a:prstGeom>
              <a:ln w="38100">
                <a:solidFill>
                  <a:srgbClr val="C00000"/>
                </a:solidFill>
                <a:tailEnd type="triangle"/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63" name="Group 62">
              <a:extLst>
                <a:ext uri="{FF2B5EF4-FFF2-40B4-BE49-F238E27FC236}">
                  <a16:creationId xmlns:a16="http://schemas.microsoft.com/office/drawing/2014/main" id="{0E4748A0-582D-D38E-35F1-05953F02747D}"/>
                </a:ext>
              </a:extLst>
            </p:cNvPr>
            <p:cNvGrpSpPr/>
            <p:nvPr/>
          </p:nvGrpSpPr>
          <p:grpSpPr>
            <a:xfrm rot="1434054">
              <a:off x="1411877" y="4041562"/>
              <a:ext cx="396086" cy="435138"/>
              <a:chOff x="4563612" y="2504795"/>
              <a:chExt cx="396087" cy="435139"/>
            </a:xfrm>
          </p:grpSpPr>
          <p:sp>
            <p:nvSpPr>
              <p:cNvPr id="64" name="TextBox 63">
                <a:extLst>
                  <a:ext uri="{FF2B5EF4-FFF2-40B4-BE49-F238E27FC236}">
                    <a16:creationId xmlns:a16="http://schemas.microsoft.com/office/drawing/2014/main" id="{B63872C4-7D94-ED71-2A4E-727BE86566D3}"/>
                  </a:ext>
                </a:extLst>
              </p:cNvPr>
              <p:cNvSpPr txBox="1"/>
              <p:nvPr/>
            </p:nvSpPr>
            <p:spPr>
              <a:xfrm>
                <a:off x="4590337" y="2504795"/>
                <a:ext cx="311305" cy="36933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sz="1800" b="1" dirty="0">
                    <a:solidFill>
                      <a:srgbClr val="C00000"/>
                    </a:solidFill>
                    <a:latin typeface="Arial Narrow" panose="020B0604020202020204" pitchFamily="34" charset="0"/>
                    <a:cs typeface="Arial Narrow" panose="020B0604020202020204" pitchFamily="34" charset="0"/>
                  </a:rPr>
                  <a:t>E</a:t>
                </a:r>
              </a:p>
            </p:txBody>
          </p:sp>
          <p:cxnSp>
            <p:nvCxnSpPr>
              <p:cNvPr id="65" name="Straight Arrow Connector 64">
                <a:extLst>
                  <a:ext uri="{FF2B5EF4-FFF2-40B4-BE49-F238E27FC236}">
                    <a16:creationId xmlns:a16="http://schemas.microsoft.com/office/drawing/2014/main" id="{1AD70808-EDAC-1A4B-0153-42CBEC851BDD}"/>
                  </a:ext>
                </a:extLst>
              </p:cNvPr>
              <p:cNvCxnSpPr>
                <a:cxnSpLocks/>
              </p:cNvCxnSpPr>
              <p:nvPr/>
            </p:nvCxnSpPr>
            <p:spPr>
              <a:xfrm rot="20165946">
                <a:off x="4563612" y="2801389"/>
                <a:ext cx="396087" cy="138545"/>
              </a:xfrm>
              <a:prstGeom prst="straightConnector1">
                <a:avLst/>
              </a:prstGeom>
              <a:ln w="38100">
                <a:solidFill>
                  <a:srgbClr val="C00000"/>
                </a:solidFill>
                <a:tailEnd type="triangle"/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EEBE0EE5-D7CA-2341-89A7-DAC39A84A96E}"/>
              </a:ext>
            </a:extLst>
          </p:cNvPr>
          <p:cNvSpPr>
            <a:spLocks noGrp="1"/>
          </p:cNvSpPr>
          <p:nvPr>
            <p:ph idx="16"/>
          </p:nvPr>
        </p:nvSpPr>
        <p:spPr bwMode="auto">
          <a:xfrm>
            <a:off x="76200" y="425647"/>
            <a:ext cx="8915400" cy="2012753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800" dirty="0">
                <a:solidFill>
                  <a:schemeClr val="accent2"/>
                </a:solidFill>
                <a:latin typeface="Arial Narrow" panose="020B0604020202020204" pitchFamily="34" charset="0"/>
                <a:cs typeface="Arial Narrow" panose="020B0604020202020204" pitchFamily="34" charset="0"/>
              </a:rPr>
              <a:t>Two different technologies, depending on the driving direction of the ionization electrons from the </a:t>
            </a:r>
            <a:r>
              <a:rPr lang="en-US" sz="2800" dirty="0">
                <a:solidFill>
                  <a:schemeClr val="accent2"/>
                </a:solidFill>
              </a:rPr>
              <a:t>neutrino interaction with the</a:t>
            </a:r>
            <a:r>
              <a:rPr lang="en-US" sz="2800" dirty="0">
                <a:solidFill>
                  <a:schemeClr val="accent2"/>
                </a:solidFill>
                <a:latin typeface="Arial Narrow" panose="020B0604020202020204" pitchFamily="34" charset="0"/>
                <a:cs typeface="Arial Narrow" panose="020B0604020202020204" pitchFamily="34" charset="0"/>
              </a:rPr>
              <a:t> Argon atom</a:t>
            </a:r>
          </a:p>
          <a:p>
            <a:pPr lvl="1">
              <a:spcBef>
                <a:spcPts val="0"/>
              </a:spcBef>
            </a:pPr>
            <a:r>
              <a:rPr lang="en-US" sz="2400" dirty="0"/>
              <a:t>Horizontal Drift @ HV=187,000 V DC, wire plane readout</a:t>
            </a:r>
          </a:p>
          <a:p>
            <a:pPr lvl="1">
              <a:spcBef>
                <a:spcPts val="0"/>
              </a:spcBef>
            </a:pPr>
            <a:r>
              <a:rPr lang="en-US" sz="2400" dirty="0">
                <a:latin typeface="Arial Narrow" panose="020B0604020202020204" pitchFamily="34" charset="0"/>
                <a:cs typeface="Arial Narrow" panose="020B0604020202020204" pitchFamily="34" charset="0"/>
              </a:rPr>
              <a:t>Vertica</a:t>
            </a:r>
            <a:r>
              <a:rPr lang="en-US" sz="2400" dirty="0"/>
              <a:t>l Drift @ HV=300,000V DC, PC board readout, 1</a:t>
            </a:r>
            <a:r>
              <a:rPr lang="en-US" sz="2400" baseline="30000" dirty="0"/>
              <a:t>st</a:t>
            </a:r>
            <a:r>
              <a:rPr lang="en-US" sz="2400" dirty="0"/>
              <a:t> to build, cost half</a:t>
            </a:r>
            <a:endParaRPr lang="en-US" sz="2400" dirty="0">
              <a:latin typeface="Arial Narrow" panose="020B0604020202020204" pitchFamily="34" charset="0"/>
              <a:cs typeface="Arial Narrow" panose="020B0604020202020204" pitchFamily="34" charset="0"/>
            </a:endParaRPr>
          </a:p>
          <a:p>
            <a:pPr>
              <a:defRPr/>
            </a:pPr>
            <a:endParaRPr lang="en-US" sz="2800" dirty="0">
              <a:solidFill>
                <a:srgbClr val="1248D6"/>
              </a:solidFill>
              <a:latin typeface="Arial Narrow" panose="020B0604020202020204" pitchFamily="34" charset="0"/>
              <a:ea typeface="Arial"/>
              <a:cs typeface="Arial Narrow" panose="020B0604020202020204" pitchFamily="34" charset="0"/>
            </a:endParaRPr>
          </a:p>
        </p:txBody>
      </p:sp>
      <p:grpSp>
        <p:nvGrpSpPr>
          <p:cNvPr id="66" name="Group 65">
            <a:extLst>
              <a:ext uri="{FF2B5EF4-FFF2-40B4-BE49-F238E27FC236}">
                <a16:creationId xmlns:a16="http://schemas.microsoft.com/office/drawing/2014/main" id="{573D073D-CE5D-A669-3470-EEB685327408}"/>
              </a:ext>
            </a:extLst>
          </p:cNvPr>
          <p:cNvGrpSpPr/>
          <p:nvPr/>
        </p:nvGrpSpPr>
        <p:grpSpPr>
          <a:xfrm>
            <a:off x="3424910" y="3405568"/>
            <a:ext cx="5425956" cy="3201153"/>
            <a:chOff x="3424910" y="3405568"/>
            <a:chExt cx="5425956" cy="3201153"/>
          </a:xfrm>
        </p:grpSpPr>
        <p:grpSp>
          <p:nvGrpSpPr>
            <p:cNvPr id="48" name="Group 47">
              <a:extLst>
                <a:ext uri="{FF2B5EF4-FFF2-40B4-BE49-F238E27FC236}">
                  <a16:creationId xmlns:a16="http://schemas.microsoft.com/office/drawing/2014/main" id="{240C30F2-0152-8D0A-8BBE-47C1771A8069}"/>
                </a:ext>
              </a:extLst>
            </p:cNvPr>
            <p:cNvGrpSpPr/>
            <p:nvPr/>
          </p:nvGrpSpPr>
          <p:grpSpPr>
            <a:xfrm>
              <a:off x="3424910" y="3405568"/>
              <a:ext cx="5425956" cy="3201153"/>
              <a:chOff x="3489445" y="3428247"/>
              <a:chExt cx="5425956" cy="3201153"/>
            </a:xfrm>
          </p:grpSpPr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087B3FCC-41B2-5F9C-01DE-21794B03EA96}"/>
                  </a:ext>
                </a:extLst>
              </p:cNvPr>
              <p:cNvSpPr txBox="1"/>
              <p:nvPr/>
            </p:nvSpPr>
            <p:spPr>
              <a:xfrm rot="19905746">
                <a:off x="4793617" y="3829108"/>
                <a:ext cx="985849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>
                  <a:defRPr/>
                </a:pPr>
                <a:r>
                  <a:rPr lang="en-US" sz="2000" b="1" dirty="0">
                    <a:solidFill>
                      <a:srgbClr val="C00000"/>
                    </a:solidFill>
                    <a:latin typeface="Arial Narrow" panose="020B0604020202020204" pitchFamily="34" charset="0"/>
                    <a:cs typeface="Arial Narrow" panose="020B0604020202020204" pitchFamily="34" charset="0"/>
                  </a:rPr>
                  <a:t>~200’</a:t>
                </a:r>
              </a:p>
            </p:txBody>
          </p:sp>
          <p:grpSp>
            <p:nvGrpSpPr>
              <p:cNvPr id="9" name="Group 8">
                <a:extLst>
                  <a:ext uri="{FF2B5EF4-FFF2-40B4-BE49-F238E27FC236}">
                    <a16:creationId xmlns:a16="http://schemas.microsoft.com/office/drawing/2014/main" id="{F936BBF7-F99F-E97B-3452-303624F3C4CD}"/>
                  </a:ext>
                </a:extLst>
              </p:cNvPr>
              <p:cNvGrpSpPr/>
              <p:nvPr/>
            </p:nvGrpSpPr>
            <p:grpSpPr>
              <a:xfrm>
                <a:off x="3489445" y="3428247"/>
                <a:ext cx="5425956" cy="3201153"/>
                <a:chOff x="768284" y="2403865"/>
                <a:chExt cx="7781847" cy="4105048"/>
              </a:xfrm>
            </p:grpSpPr>
            <p:pic>
              <p:nvPicPr>
                <p:cNvPr id="10" name="Picture 9">
                  <a:extLst>
                    <a:ext uri="{FF2B5EF4-FFF2-40B4-BE49-F238E27FC236}">
                      <a16:creationId xmlns:a16="http://schemas.microsoft.com/office/drawing/2014/main" id="{FC62B7BA-E265-467A-ADCA-627B05C6CA80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5"/>
                <a:stretch>
                  <a:fillRect/>
                </a:stretch>
              </p:blipFill>
              <p:spPr>
                <a:xfrm>
                  <a:off x="1080683" y="2403865"/>
                  <a:ext cx="7469444" cy="4024885"/>
                </a:xfrm>
                <a:prstGeom prst="rect">
                  <a:avLst/>
                </a:prstGeom>
              </p:spPr>
            </p:pic>
            <p:grpSp>
              <p:nvGrpSpPr>
                <p:cNvPr id="17" name="Group 16">
                  <a:extLst>
                    <a:ext uri="{FF2B5EF4-FFF2-40B4-BE49-F238E27FC236}">
                      <a16:creationId xmlns:a16="http://schemas.microsoft.com/office/drawing/2014/main" id="{B23DA33C-8B8C-EB9C-0B2B-ACCB7EF01300}"/>
                    </a:ext>
                  </a:extLst>
                </p:cNvPr>
                <p:cNvGrpSpPr/>
                <p:nvPr/>
              </p:nvGrpSpPr>
              <p:grpSpPr>
                <a:xfrm>
                  <a:off x="768284" y="3476912"/>
                  <a:ext cx="7781847" cy="3032001"/>
                  <a:chOff x="628335" y="3301481"/>
                  <a:chExt cx="6378953" cy="3340063"/>
                </a:xfrm>
              </p:grpSpPr>
              <p:sp>
                <p:nvSpPr>
                  <p:cNvPr id="40" name="TextBox 39">
                    <a:extLst>
                      <a:ext uri="{FF2B5EF4-FFF2-40B4-BE49-F238E27FC236}">
                        <a16:creationId xmlns:a16="http://schemas.microsoft.com/office/drawing/2014/main" id="{000A49ED-309F-EECA-CCD7-92D09E4E0FFC}"/>
                      </a:ext>
                    </a:extLst>
                  </p:cNvPr>
                  <p:cNvSpPr txBox="1"/>
                  <p:nvPr/>
                </p:nvSpPr>
                <p:spPr>
                  <a:xfrm rot="19679637">
                    <a:off x="4787764" y="4670458"/>
                    <a:ext cx="1358920" cy="478261"/>
                  </a:xfrm>
                  <a:prstGeom prst="rect">
                    <a:avLst/>
                  </a:prstGeom>
                  <a:solidFill>
                    <a:srgbClr val="FFFFFF">
                      <a:alpha val="67843"/>
                    </a:srgbClr>
                  </a:solidFill>
                </p:spPr>
                <p:txBody>
                  <a:bodyPr wrap="square" rtlCol="0">
                    <a:spAutoFit/>
                  </a:bodyPr>
                  <a:lstStyle/>
                  <a:p>
                    <a:pPr>
                      <a:defRPr/>
                    </a:pPr>
                    <a:r>
                      <a:rPr lang="en-US" sz="1600" b="1" dirty="0">
                        <a:solidFill>
                          <a:srgbClr val="C00000"/>
                        </a:solidFill>
                        <a:latin typeface="Arial Narrow" panose="020B0604020202020204" pitchFamily="34" charset="0"/>
                        <a:cs typeface="Arial Narrow" panose="020B0604020202020204" pitchFamily="34" charset="0"/>
                      </a:rPr>
                      <a:t>Field Cage</a:t>
                    </a:r>
                  </a:p>
                </p:txBody>
              </p:sp>
              <p:sp>
                <p:nvSpPr>
                  <p:cNvPr id="41" name="TextBox 40">
                    <a:extLst>
                      <a:ext uri="{FF2B5EF4-FFF2-40B4-BE49-F238E27FC236}">
                        <a16:creationId xmlns:a16="http://schemas.microsoft.com/office/drawing/2014/main" id="{BBA613B3-56CB-4C96-4F8B-33F4660EA62D}"/>
                      </a:ext>
                    </a:extLst>
                  </p:cNvPr>
                  <p:cNvSpPr txBox="1"/>
                  <p:nvPr/>
                </p:nvSpPr>
                <p:spPr>
                  <a:xfrm rot="1187311">
                    <a:off x="1700380" y="5456030"/>
                    <a:ext cx="1429653" cy="478261"/>
                  </a:xfrm>
                  <a:prstGeom prst="rect">
                    <a:avLst/>
                  </a:prstGeom>
                  <a:solidFill>
                    <a:srgbClr val="FFFFFF">
                      <a:alpha val="61176"/>
                    </a:srgbClr>
                  </a:solidFill>
                </p:spPr>
                <p:txBody>
                  <a:bodyPr wrap="square" rtlCol="0">
                    <a:spAutoFit/>
                  </a:bodyPr>
                  <a:lstStyle/>
                  <a:p>
                    <a:pPr>
                      <a:defRPr/>
                    </a:pPr>
                    <a:r>
                      <a:rPr lang="en-US" sz="1600" b="1" dirty="0">
                        <a:solidFill>
                          <a:srgbClr val="C00000"/>
                        </a:solidFill>
                        <a:latin typeface="Arial Narrow" panose="020B0604020202020204" pitchFamily="34" charset="0"/>
                        <a:cs typeface="Arial Narrow" panose="020B0604020202020204" pitchFamily="34" charset="0"/>
                      </a:rPr>
                      <a:t>Field Cage</a:t>
                    </a:r>
                  </a:p>
                </p:txBody>
              </p:sp>
              <p:cxnSp>
                <p:nvCxnSpPr>
                  <p:cNvPr id="42" name="Straight Arrow Connector 41">
                    <a:extLst>
                      <a:ext uri="{FF2B5EF4-FFF2-40B4-BE49-F238E27FC236}">
                        <a16:creationId xmlns:a16="http://schemas.microsoft.com/office/drawing/2014/main" id="{FE29F3CE-2B4E-C79E-EA7A-8C50B2269DAA}"/>
                      </a:ext>
                    </a:extLst>
                  </p:cNvPr>
                  <p:cNvCxnSpPr>
                    <a:cxnSpLocks/>
                  </p:cNvCxnSpPr>
                  <p:nvPr/>
                </p:nvCxnSpPr>
                <p:spPr>
                  <a:xfrm>
                    <a:off x="1235099" y="5561842"/>
                    <a:ext cx="2401656" cy="1079702"/>
                  </a:xfrm>
                  <a:prstGeom prst="straightConnector1">
                    <a:avLst/>
                  </a:prstGeom>
                  <a:ln>
                    <a:headEnd type="triangle"/>
                    <a:tailEnd type="triangle"/>
                  </a:ln>
                </p:spPr>
                <p:style>
                  <a:lnRef idx="2">
                    <a:schemeClr val="accent1"/>
                  </a:lnRef>
                  <a:fillRef idx="0">
                    <a:schemeClr val="accent1"/>
                  </a:fillRef>
                  <a:effectRef idx="1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43" name="Straight Arrow Connector 42">
                    <a:extLst>
                      <a:ext uri="{FF2B5EF4-FFF2-40B4-BE49-F238E27FC236}">
                        <a16:creationId xmlns:a16="http://schemas.microsoft.com/office/drawing/2014/main" id="{A7C9C79E-A45A-4DAD-02DF-7AC4DE6CBF2B}"/>
                      </a:ext>
                    </a:extLst>
                  </p:cNvPr>
                  <p:cNvCxnSpPr>
                    <a:cxnSpLocks/>
                  </p:cNvCxnSpPr>
                  <p:nvPr/>
                </p:nvCxnSpPr>
                <p:spPr>
                  <a:xfrm>
                    <a:off x="944692" y="3301481"/>
                    <a:ext cx="277409" cy="2246371"/>
                  </a:xfrm>
                  <a:prstGeom prst="straightConnector1">
                    <a:avLst/>
                  </a:prstGeom>
                  <a:ln>
                    <a:headEnd type="triangle"/>
                    <a:tailEnd type="triangle"/>
                  </a:ln>
                </p:spPr>
                <p:style>
                  <a:lnRef idx="2">
                    <a:schemeClr val="accent1"/>
                  </a:lnRef>
                  <a:fillRef idx="0">
                    <a:schemeClr val="accent1"/>
                  </a:fillRef>
                  <a:effectRef idx="1">
                    <a:schemeClr val="accent1"/>
                  </a:effectRef>
                  <a:fontRef idx="minor">
                    <a:schemeClr val="tx1"/>
                  </a:fontRef>
                </p:style>
              </p:cxnSp>
              <p:sp>
                <p:nvSpPr>
                  <p:cNvPr id="44" name="TextBox 43">
                    <a:extLst>
                      <a:ext uri="{FF2B5EF4-FFF2-40B4-BE49-F238E27FC236}">
                        <a16:creationId xmlns:a16="http://schemas.microsoft.com/office/drawing/2014/main" id="{FDC612CD-8481-A171-6F6E-7990E3990424}"/>
                      </a:ext>
                    </a:extLst>
                  </p:cNvPr>
                  <p:cNvSpPr txBox="1"/>
                  <p:nvPr/>
                </p:nvSpPr>
                <p:spPr>
                  <a:xfrm rot="4825323">
                    <a:off x="326675" y="4353386"/>
                    <a:ext cx="1073704" cy="470384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:pPr>
                      <a:defRPr/>
                    </a:pPr>
                    <a:r>
                      <a:rPr lang="en-US" sz="2000" b="1" dirty="0">
                        <a:solidFill>
                          <a:srgbClr val="C00000"/>
                        </a:solidFill>
                        <a:latin typeface="Arial Narrow" panose="020B0604020202020204" pitchFamily="34" charset="0"/>
                        <a:cs typeface="Arial Narrow" panose="020B0604020202020204" pitchFamily="34" charset="0"/>
                      </a:rPr>
                      <a:t>~50’</a:t>
                    </a:r>
                  </a:p>
                </p:txBody>
              </p:sp>
              <p:sp>
                <p:nvSpPr>
                  <p:cNvPr id="45" name="TextBox 44">
                    <a:extLst>
                      <a:ext uri="{FF2B5EF4-FFF2-40B4-BE49-F238E27FC236}">
                        <a16:creationId xmlns:a16="http://schemas.microsoft.com/office/drawing/2014/main" id="{353AEEC2-4A17-EA91-0E2C-03B4F7DEE446}"/>
                      </a:ext>
                    </a:extLst>
                  </p:cNvPr>
                  <p:cNvSpPr txBox="1"/>
                  <p:nvPr/>
                </p:nvSpPr>
                <p:spPr>
                  <a:xfrm rot="706742">
                    <a:off x="1922786" y="6073537"/>
                    <a:ext cx="717564" cy="565219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:pPr>
                      <a:defRPr/>
                    </a:pPr>
                    <a:r>
                      <a:rPr lang="en-US" sz="2000" b="1" dirty="0">
                        <a:solidFill>
                          <a:srgbClr val="C00000"/>
                        </a:solidFill>
                        <a:latin typeface="Arial Narrow" panose="020B0604020202020204" pitchFamily="34" charset="0"/>
                        <a:cs typeface="Arial Narrow" panose="020B0604020202020204" pitchFamily="34" charset="0"/>
                      </a:rPr>
                      <a:t>~50’</a:t>
                    </a:r>
                  </a:p>
                </p:txBody>
              </p:sp>
              <p:cxnSp>
                <p:nvCxnSpPr>
                  <p:cNvPr id="46" name="Straight Arrow Connector 45">
                    <a:extLst>
                      <a:ext uri="{FF2B5EF4-FFF2-40B4-BE49-F238E27FC236}">
                        <a16:creationId xmlns:a16="http://schemas.microsoft.com/office/drawing/2014/main" id="{EA565541-33FD-8716-A97E-52CEE488E0FC}"/>
                      </a:ext>
                    </a:extLst>
                  </p:cNvPr>
                  <p:cNvCxnSpPr>
                    <a:cxnSpLocks/>
                  </p:cNvCxnSpPr>
                  <p:nvPr/>
                </p:nvCxnSpPr>
                <p:spPr>
                  <a:xfrm flipH="1">
                    <a:off x="3883909" y="4277725"/>
                    <a:ext cx="3123379" cy="2282983"/>
                  </a:xfrm>
                  <a:prstGeom prst="straightConnector1">
                    <a:avLst/>
                  </a:prstGeom>
                  <a:ln>
                    <a:headEnd type="triangle"/>
                    <a:tailEnd type="triangle"/>
                  </a:ln>
                </p:spPr>
                <p:style>
                  <a:lnRef idx="2">
                    <a:schemeClr val="accent1"/>
                  </a:lnRef>
                  <a:fillRef idx="0">
                    <a:schemeClr val="accent1"/>
                  </a:fillRef>
                  <a:effectRef idx="1">
                    <a:schemeClr val="accent1"/>
                  </a:effectRef>
                  <a:fontRef idx="minor">
                    <a:schemeClr val="tx1"/>
                  </a:fontRef>
                </p:style>
              </p:cxnSp>
              <p:sp>
                <p:nvSpPr>
                  <p:cNvPr id="47" name="TextBox 46">
                    <a:extLst>
                      <a:ext uri="{FF2B5EF4-FFF2-40B4-BE49-F238E27FC236}">
                        <a16:creationId xmlns:a16="http://schemas.microsoft.com/office/drawing/2014/main" id="{7902B79F-CF4F-CBCD-1ABA-CE0D8AB2E30D}"/>
                      </a:ext>
                    </a:extLst>
                  </p:cNvPr>
                  <p:cNvSpPr txBox="1"/>
                  <p:nvPr/>
                </p:nvSpPr>
                <p:spPr>
                  <a:xfrm rot="19905746">
                    <a:off x="5569666" y="4950999"/>
                    <a:ext cx="1271866" cy="565219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:pPr>
                      <a:defRPr/>
                    </a:pPr>
                    <a:r>
                      <a:rPr lang="en-US" sz="2000" b="1" dirty="0">
                        <a:solidFill>
                          <a:srgbClr val="C00000"/>
                        </a:solidFill>
                        <a:latin typeface="Arial Narrow" panose="020B0604020202020204" pitchFamily="34" charset="0"/>
                        <a:cs typeface="Arial Narrow" panose="020B0604020202020204" pitchFamily="34" charset="0"/>
                      </a:rPr>
                      <a:t>~200’</a:t>
                    </a:r>
                  </a:p>
                </p:txBody>
              </p:sp>
            </p:grpSp>
            <p:cxnSp>
              <p:nvCxnSpPr>
                <p:cNvPr id="20" name="Straight Arrow Connector 19">
                  <a:extLst>
                    <a:ext uri="{FF2B5EF4-FFF2-40B4-BE49-F238E27FC236}">
                      <a16:creationId xmlns:a16="http://schemas.microsoft.com/office/drawing/2014/main" id="{E4DFC61E-ED88-3A74-5763-C12B88683094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5099799" y="4219284"/>
                  <a:ext cx="0" cy="1050066"/>
                </a:xfrm>
                <a:prstGeom prst="straightConnector1">
                  <a:avLst/>
                </a:prstGeom>
                <a:ln w="38100">
                  <a:solidFill>
                    <a:srgbClr val="C0504D"/>
                  </a:solidFill>
                  <a:headEnd type="triangle"/>
                  <a:tailEnd type="triangle"/>
                </a:ln>
              </p:spPr>
              <p:style>
                <a:lnRef idx="2">
                  <a:schemeClr val="accent1"/>
                </a:lnRef>
                <a:fillRef idx="0">
                  <a:schemeClr val="accent1"/>
                </a:fillRef>
                <a:effectRef idx="1">
                  <a:schemeClr val="accent1"/>
                </a:effectRef>
                <a:fontRef idx="minor">
                  <a:schemeClr val="tx1"/>
                </a:fontRef>
              </p:style>
            </p:cxnSp>
            <p:sp>
              <p:nvSpPr>
                <p:cNvPr id="23" name="TextBox 22">
                  <a:extLst>
                    <a:ext uri="{FF2B5EF4-FFF2-40B4-BE49-F238E27FC236}">
                      <a16:creationId xmlns:a16="http://schemas.microsoft.com/office/drawing/2014/main" id="{9EF6F08C-1CC5-F69F-20FA-82D06CE926F8}"/>
                    </a:ext>
                  </a:extLst>
                </p:cNvPr>
                <p:cNvSpPr txBox="1"/>
                <p:nvPr/>
              </p:nvSpPr>
              <p:spPr>
                <a:xfrm rot="20018867">
                  <a:off x="5354625" y="3195063"/>
                  <a:ext cx="2169165" cy="434150"/>
                </a:xfrm>
                <a:prstGeom prst="rect">
                  <a:avLst/>
                </a:prstGeom>
                <a:solidFill>
                  <a:srgbClr val="FFFFFF">
                    <a:alpha val="67843"/>
                  </a:srgbClr>
                </a:solidFill>
              </p:spPr>
              <p:txBody>
                <a:bodyPr wrap="square" rtlCol="0">
                  <a:spAutoFit/>
                </a:bodyPr>
                <a:lstStyle/>
                <a:p>
                  <a:pPr>
                    <a:defRPr/>
                  </a:pPr>
                  <a:r>
                    <a:rPr lang="en-US" sz="1600" b="1" dirty="0">
                      <a:solidFill>
                        <a:srgbClr val="C00000"/>
                      </a:solidFill>
                      <a:latin typeface="Arial Narrow" panose="020B0604020202020204" pitchFamily="34" charset="0"/>
                      <a:cs typeface="Arial Narrow" panose="020B0604020202020204" pitchFamily="34" charset="0"/>
                    </a:rPr>
                    <a:t>Cathode Plane</a:t>
                  </a:r>
                </a:p>
              </p:txBody>
            </p:sp>
            <p:grpSp>
              <p:nvGrpSpPr>
                <p:cNvPr id="24" name="Group 23">
                  <a:extLst>
                    <a:ext uri="{FF2B5EF4-FFF2-40B4-BE49-F238E27FC236}">
                      <a16:creationId xmlns:a16="http://schemas.microsoft.com/office/drawing/2014/main" id="{8EEA3AFE-9A00-1347-1B01-29517B5E5333}"/>
                    </a:ext>
                  </a:extLst>
                </p:cNvPr>
                <p:cNvGrpSpPr/>
                <p:nvPr/>
              </p:nvGrpSpPr>
              <p:grpSpPr>
                <a:xfrm>
                  <a:off x="8160131" y="2825705"/>
                  <a:ext cx="311304" cy="733687"/>
                  <a:chOff x="7523526" y="5516386"/>
                  <a:chExt cx="311304" cy="733687"/>
                </a:xfrm>
              </p:grpSpPr>
              <p:cxnSp>
                <p:nvCxnSpPr>
                  <p:cNvPr id="38" name="Straight Arrow Connector 37">
                    <a:extLst>
                      <a:ext uri="{FF2B5EF4-FFF2-40B4-BE49-F238E27FC236}">
                        <a16:creationId xmlns:a16="http://schemas.microsoft.com/office/drawing/2014/main" id="{602A7D67-700E-5157-C76F-792EC40E02FC}"/>
                      </a:ext>
                    </a:extLst>
                  </p:cNvPr>
                  <p:cNvCxnSpPr>
                    <a:cxnSpLocks/>
                  </p:cNvCxnSpPr>
                  <p:nvPr/>
                </p:nvCxnSpPr>
                <p:spPr>
                  <a:xfrm rot="5400000">
                    <a:off x="7472694" y="6049239"/>
                    <a:ext cx="401668" cy="0"/>
                  </a:xfrm>
                  <a:prstGeom prst="straightConnector1">
                    <a:avLst/>
                  </a:prstGeom>
                  <a:ln w="38100">
                    <a:solidFill>
                      <a:srgbClr val="C00000"/>
                    </a:solidFill>
                    <a:tailEnd type="triangle"/>
                  </a:ln>
                </p:spPr>
                <p:style>
                  <a:lnRef idx="2">
                    <a:schemeClr val="accent1"/>
                  </a:lnRef>
                  <a:fillRef idx="0">
                    <a:schemeClr val="accent1"/>
                  </a:fillRef>
                  <a:effectRef idx="1">
                    <a:schemeClr val="accent1"/>
                  </a:effectRef>
                  <a:fontRef idx="minor">
                    <a:schemeClr val="tx1"/>
                  </a:fontRef>
                </p:style>
              </p:cxnSp>
              <p:sp>
                <p:nvSpPr>
                  <p:cNvPr id="39" name="TextBox 38">
                    <a:extLst>
                      <a:ext uri="{FF2B5EF4-FFF2-40B4-BE49-F238E27FC236}">
                        <a16:creationId xmlns:a16="http://schemas.microsoft.com/office/drawing/2014/main" id="{E13DB408-4A73-14A2-550D-9B183D93D21D}"/>
                      </a:ext>
                    </a:extLst>
                  </p:cNvPr>
                  <p:cNvSpPr txBox="1"/>
                  <p:nvPr/>
                </p:nvSpPr>
                <p:spPr>
                  <a:xfrm>
                    <a:off x="7523526" y="5516386"/>
                    <a:ext cx="311304" cy="369332"/>
                  </a:xfrm>
                  <a:prstGeom prst="rect">
                    <a:avLst/>
                  </a:prstGeom>
                  <a:noFill/>
                </p:spPr>
                <p:txBody>
                  <a:bodyPr wrap="none" rtlCol="0">
                    <a:spAutoFit/>
                  </a:bodyPr>
                  <a:lstStyle/>
                  <a:p>
                    <a:r>
                      <a:rPr lang="en-US" b="1" dirty="0">
                        <a:solidFill>
                          <a:srgbClr val="C00000"/>
                        </a:solidFill>
                        <a:latin typeface="Arial Narrow" panose="020B0604020202020204" pitchFamily="34" charset="0"/>
                        <a:cs typeface="Arial Narrow" panose="020B0604020202020204" pitchFamily="34" charset="0"/>
                      </a:rPr>
                      <a:t>E</a:t>
                    </a:r>
                  </a:p>
                </p:txBody>
              </p:sp>
            </p:grpSp>
            <p:grpSp>
              <p:nvGrpSpPr>
                <p:cNvPr id="25" name="Group 24">
                  <a:extLst>
                    <a:ext uri="{FF2B5EF4-FFF2-40B4-BE49-F238E27FC236}">
                      <a16:creationId xmlns:a16="http://schemas.microsoft.com/office/drawing/2014/main" id="{28DE1F34-DF01-D793-F828-00E356C5B9ED}"/>
                    </a:ext>
                  </a:extLst>
                </p:cNvPr>
                <p:cNvGrpSpPr/>
                <p:nvPr/>
              </p:nvGrpSpPr>
              <p:grpSpPr>
                <a:xfrm>
                  <a:off x="8172777" y="3650992"/>
                  <a:ext cx="311304" cy="767310"/>
                  <a:chOff x="7517877" y="4558222"/>
                  <a:chExt cx="311304" cy="767309"/>
                </a:xfrm>
              </p:grpSpPr>
              <p:sp>
                <p:nvSpPr>
                  <p:cNvPr id="36" name="TextBox 35">
                    <a:extLst>
                      <a:ext uri="{FF2B5EF4-FFF2-40B4-BE49-F238E27FC236}">
                        <a16:creationId xmlns:a16="http://schemas.microsoft.com/office/drawing/2014/main" id="{6CAC0708-E56E-8ED1-EC8B-966AA93EF44E}"/>
                      </a:ext>
                    </a:extLst>
                  </p:cNvPr>
                  <p:cNvSpPr txBox="1"/>
                  <p:nvPr/>
                </p:nvSpPr>
                <p:spPr>
                  <a:xfrm>
                    <a:off x="7517877" y="4956199"/>
                    <a:ext cx="311304" cy="369332"/>
                  </a:xfrm>
                  <a:prstGeom prst="rect">
                    <a:avLst/>
                  </a:prstGeom>
                  <a:noFill/>
                </p:spPr>
                <p:txBody>
                  <a:bodyPr wrap="none" rtlCol="0">
                    <a:spAutoFit/>
                  </a:bodyPr>
                  <a:lstStyle/>
                  <a:p>
                    <a:r>
                      <a:rPr lang="en-US" b="1" dirty="0">
                        <a:solidFill>
                          <a:srgbClr val="C00000"/>
                        </a:solidFill>
                        <a:latin typeface="Arial Narrow" panose="020B0604020202020204" pitchFamily="34" charset="0"/>
                        <a:cs typeface="Arial Narrow" panose="020B0604020202020204" pitchFamily="34" charset="0"/>
                      </a:rPr>
                      <a:t>E</a:t>
                    </a:r>
                  </a:p>
                </p:txBody>
              </p:sp>
              <p:cxnSp>
                <p:nvCxnSpPr>
                  <p:cNvPr id="37" name="Straight Arrow Connector 36">
                    <a:extLst>
                      <a:ext uri="{FF2B5EF4-FFF2-40B4-BE49-F238E27FC236}">
                        <a16:creationId xmlns:a16="http://schemas.microsoft.com/office/drawing/2014/main" id="{F20E0555-E507-AED3-92C3-F4EAA5BA31AD}"/>
                      </a:ext>
                    </a:extLst>
                  </p:cNvPr>
                  <p:cNvCxnSpPr>
                    <a:cxnSpLocks/>
                  </p:cNvCxnSpPr>
                  <p:nvPr/>
                </p:nvCxnSpPr>
                <p:spPr>
                  <a:xfrm rot="16200000" flipV="1">
                    <a:off x="7472694" y="4759056"/>
                    <a:ext cx="401668" cy="0"/>
                  </a:xfrm>
                  <a:prstGeom prst="straightConnector1">
                    <a:avLst/>
                  </a:prstGeom>
                  <a:ln w="38100">
                    <a:solidFill>
                      <a:srgbClr val="C00000"/>
                    </a:solidFill>
                    <a:tailEnd type="triangle"/>
                  </a:ln>
                </p:spPr>
                <p:style>
                  <a:lnRef idx="2">
                    <a:schemeClr val="accent1"/>
                  </a:lnRef>
                  <a:fillRef idx="0">
                    <a:schemeClr val="accent1"/>
                  </a:fillRef>
                  <a:effectRef idx="1">
                    <a:schemeClr val="accent1"/>
                  </a:effectRef>
                  <a:fontRef idx="minor">
                    <a:schemeClr val="tx1"/>
                  </a:fontRef>
                </p:style>
              </p:cxnSp>
            </p:grpSp>
          </p:grpSp>
        </p:grpSp>
        <p:sp>
          <p:nvSpPr>
            <p:cNvPr id="52" name="TextBox 51">
              <a:extLst>
                <a:ext uri="{FF2B5EF4-FFF2-40B4-BE49-F238E27FC236}">
                  <a16:creationId xmlns:a16="http://schemas.microsoft.com/office/drawing/2014/main" id="{8B090B4B-F396-D188-8946-4689A4FB3B66}"/>
                </a:ext>
              </a:extLst>
            </p:cNvPr>
            <p:cNvSpPr txBox="1"/>
            <p:nvPr/>
          </p:nvSpPr>
          <p:spPr>
            <a:xfrm rot="19881248">
              <a:off x="6707424" y="4736160"/>
              <a:ext cx="1204176" cy="369332"/>
            </a:xfrm>
            <a:prstGeom prst="rect">
              <a:avLst/>
            </a:prstGeom>
            <a:solidFill>
              <a:srgbClr val="D9D9D9">
                <a:alpha val="50196"/>
              </a:srgbClr>
            </a:solidFill>
          </p:spPr>
          <p:txBody>
            <a:bodyPr wrap="none" rtlCol="0">
              <a:spAutoFit/>
            </a:bodyPr>
            <a:lstStyle/>
            <a:p>
              <a:r>
                <a:rPr lang="en-US" sz="1800" b="1" dirty="0">
                  <a:solidFill>
                    <a:srgbClr val="C00000"/>
                  </a:solidFill>
                  <a:latin typeface="Arial Narrow" panose="020B0604020202020204" pitchFamily="34" charset="0"/>
                  <a:cs typeface="Arial Narrow" panose="020B0604020202020204" pitchFamily="34" charset="0"/>
                </a:rPr>
                <a:t>Drift ~21’x2</a:t>
              </a:r>
            </a:p>
          </p:txBody>
        </p:sp>
      </p:grpSp>
      <p:pic>
        <p:nvPicPr>
          <p:cNvPr id="67" name="apa-darsbury" descr="apa-darsbury">
            <a:hlinkClick r:id="" action="ppaction://media"/>
            <a:extLst>
              <a:ext uri="{FF2B5EF4-FFF2-40B4-BE49-F238E27FC236}">
                <a16:creationId xmlns:a16="http://schemas.microsoft.com/office/drawing/2014/main" id="{1A069A3B-0055-2B2A-198A-233AFF3EB191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-7478" y="0"/>
            <a:ext cx="424436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50205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50"/>
                            </p:stCondLst>
                            <p:childTnLst>
                              <p:par>
                                <p:cTn id="14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5" dur="9103" fill="hold"/>
                                        <p:tgtEl>
                                          <p:spTgt spid="6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9" dur="500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1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  <p:cmd type="call" cmd="stop">
                                      <p:cBhvr>
                                        <p:cTn id="33" dur="1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"/>
                            </p:stCondLst>
                            <p:childTnLst>
                              <p:par>
                                <p:cTn id="3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1850"/>
                            </p:stCondLst>
                            <p:childTnLst>
                              <p:par>
                                <p:cTn id="39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44" fill="hold" display="0">
                  <p:stCondLst>
                    <p:cond delay="indefinite"/>
                  </p:stCondLst>
                </p:cTn>
                <p:tgtEl>
                  <p:spTgt spid="67"/>
                </p:tgtEl>
              </p:cMediaNode>
            </p:video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6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49" dur="1" fill="hold"/>
                                        <p:tgtEl>
                                          <p:spTgt spid="6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7"/>
                  </p:tgtEl>
                </p:cond>
              </p:nextCondLst>
            </p:seq>
          </p:childTnLst>
        </p:cTn>
      </p:par>
    </p:tnLst>
    <p:bldLst>
      <p:bldP spid="13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" name="Picture 22">
            <a:extLst>
              <a:ext uri="{FF2B5EF4-FFF2-40B4-BE49-F238E27FC236}">
                <a16:creationId xmlns:a16="http://schemas.microsoft.com/office/drawing/2014/main" id="{29D5A45A-9923-F04F-AEE2-A6C1B847A701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42507" y="-20894"/>
            <a:ext cx="9186507" cy="6878894"/>
          </a:xfrm>
          <a:prstGeom prst="rect">
            <a:avLst/>
          </a:prstGeom>
        </p:spPr>
      </p:pic>
      <p:sp>
        <p:nvSpPr>
          <p:cNvPr id="8" name="ZoneTexte 1"/>
          <p:cNvSpPr txBox="1">
            <a:spLocks noChangeArrowheads="1"/>
          </p:cNvSpPr>
          <p:nvPr/>
        </p:nvSpPr>
        <p:spPr bwMode="auto">
          <a:xfrm>
            <a:off x="76200" y="115669"/>
            <a:ext cx="8915401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  <a:buFontTx/>
              <a:buNone/>
            </a:pPr>
            <a:r>
              <a:rPr lang="fr-FR" altLang="en-US" sz="3600" b="1" dirty="0">
                <a:solidFill>
                  <a:schemeClr val="bg1"/>
                </a:solidFill>
                <a:latin typeface="Arial Narrow" charset="0"/>
                <a:ea typeface="Arial Narrow" charset="0"/>
                <a:cs typeface="Arial Narrow" charset="0"/>
              </a:rPr>
              <a:t>DUNE Prototypes @ CERN </a:t>
            </a:r>
            <a:r>
              <a:rPr lang="fr-FR" altLang="en-US" sz="3600" b="1" dirty="0">
                <a:solidFill>
                  <a:schemeClr val="bg1"/>
                </a:solidFill>
                <a:latin typeface="Symbol" pitchFamily="2" charset="2"/>
                <a:ea typeface="Arial Narrow" charset="0"/>
                <a:cs typeface="Arial Narrow" charset="0"/>
              </a:rPr>
              <a:t>n</a:t>
            </a:r>
            <a:r>
              <a:rPr lang="fr-FR" altLang="en-US" sz="3600" b="1" dirty="0">
                <a:solidFill>
                  <a:schemeClr val="bg1"/>
                </a:solidFill>
                <a:latin typeface="Arial Narrow" charset="0"/>
                <a:ea typeface="Arial Narrow" charset="0"/>
                <a:cs typeface="Arial Narrow" charset="0"/>
              </a:rPr>
              <a:t>-Platform</a:t>
            </a:r>
            <a:endParaRPr lang="en-US" altLang="en-US" sz="3600" b="1" dirty="0">
              <a:solidFill>
                <a:schemeClr val="bg1"/>
              </a:solidFill>
              <a:latin typeface="Arial Narrow" charset="0"/>
              <a:ea typeface="Arial Narrow" charset="0"/>
              <a:cs typeface="Arial Narrow" charset="0"/>
            </a:endParaRPr>
          </a:p>
        </p:txBody>
      </p:sp>
      <p:grpSp>
        <p:nvGrpSpPr>
          <p:cNvPr id="31" name="Group 30">
            <a:extLst>
              <a:ext uri="{FF2B5EF4-FFF2-40B4-BE49-F238E27FC236}">
                <a16:creationId xmlns:a16="http://schemas.microsoft.com/office/drawing/2014/main" id="{790AEF96-E7AD-1F40-83FC-1518276733FA}"/>
              </a:ext>
            </a:extLst>
          </p:cNvPr>
          <p:cNvGrpSpPr/>
          <p:nvPr/>
        </p:nvGrpSpPr>
        <p:grpSpPr>
          <a:xfrm rot="16200000">
            <a:off x="6503663" y="1692255"/>
            <a:ext cx="577530" cy="4745652"/>
            <a:chOff x="1898408" y="2879620"/>
            <a:chExt cx="577530" cy="3505200"/>
          </a:xfrm>
        </p:grpSpPr>
        <p:cxnSp>
          <p:nvCxnSpPr>
            <p:cNvPr id="32" name="Straight Arrow Connector 31">
              <a:extLst>
                <a:ext uri="{FF2B5EF4-FFF2-40B4-BE49-F238E27FC236}">
                  <a16:creationId xmlns:a16="http://schemas.microsoft.com/office/drawing/2014/main" id="{BC8EB036-DDEA-7648-9455-825F01CFEB3B}"/>
                </a:ext>
              </a:extLst>
            </p:cNvPr>
            <p:cNvCxnSpPr/>
            <p:nvPr/>
          </p:nvCxnSpPr>
          <p:spPr bwMode="auto">
            <a:xfrm>
              <a:off x="1898408" y="2879620"/>
              <a:ext cx="152400" cy="3505200"/>
            </a:xfrm>
            <a:prstGeom prst="straightConnector1">
              <a:avLst/>
            </a:prstGeom>
            <a:noFill/>
            <a:ln w="57150" cap="flat" cmpd="sng" algn="ctr">
              <a:solidFill>
                <a:schemeClr val="bg1"/>
              </a:solidFill>
              <a:prstDash val="solid"/>
              <a:round/>
              <a:headEnd type="triangle"/>
              <a:tailEnd type="triangle"/>
            </a:ln>
            <a:effectLst/>
          </p:spPr>
        </p:cxnSp>
        <p:sp>
          <p:nvSpPr>
            <p:cNvPr id="33" name="TextBox 32">
              <a:extLst>
                <a:ext uri="{FF2B5EF4-FFF2-40B4-BE49-F238E27FC236}">
                  <a16:creationId xmlns:a16="http://schemas.microsoft.com/office/drawing/2014/main" id="{4D1F6305-89DF-EC4A-BE3B-B0EB2AB7C372}"/>
                </a:ext>
              </a:extLst>
            </p:cNvPr>
            <p:cNvSpPr txBox="1"/>
            <p:nvPr/>
          </p:nvSpPr>
          <p:spPr>
            <a:xfrm rot="5186926">
              <a:off x="2046667" y="4812333"/>
              <a:ext cx="396877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b="1" dirty="0">
                  <a:solidFill>
                    <a:schemeClr val="bg1"/>
                  </a:solidFill>
                  <a:latin typeface="Arial Narrow" charset="0"/>
                  <a:ea typeface="Arial Narrow" charset="0"/>
                  <a:cs typeface="Arial Narrow" charset="0"/>
                </a:rPr>
                <a:t>20’</a:t>
              </a:r>
            </a:p>
          </p:txBody>
        </p:sp>
      </p:grpSp>
      <p:grpSp>
        <p:nvGrpSpPr>
          <p:cNvPr id="34" name="Group 33">
            <a:extLst>
              <a:ext uri="{FF2B5EF4-FFF2-40B4-BE49-F238E27FC236}">
                <a16:creationId xmlns:a16="http://schemas.microsoft.com/office/drawing/2014/main" id="{48ED40B4-687D-C043-8925-A5E83BDC2BB9}"/>
              </a:ext>
            </a:extLst>
          </p:cNvPr>
          <p:cNvGrpSpPr/>
          <p:nvPr/>
        </p:nvGrpSpPr>
        <p:grpSpPr>
          <a:xfrm rot="21058588">
            <a:off x="5957286" y="1001050"/>
            <a:ext cx="1152923" cy="3668178"/>
            <a:chOff x="1624580" y="2866980"/>
            <a:chExt cx="135865" cy="3469769"/>
          </a:xfrm>
        </p:grpSpPr>
        <p:cxnSp>
          <p:nvCxnSpPr>
            <p:cNvPr id="35" name="Straight Arrow Connector 34">
              <a:extLst>
                <a:ext uri="{FF2B5EF4-FFF2-40B4-BE49-F238E27FC236}">
                  <a16:creationId xmlns:a16="http://schemas.microsoft.com/office/drawing/2014/main" id="{F0BDE3F3-40A8-D54A-9FDE-FB5240A8895B}"/>
                </a:ext>
              </a:extLst>
            </p:cNvPr>
            <p:cNvCxnSpPr>
              <a:cxnSpLocks/>
            </p:cNvCxnSpPr>
            <p:nvPr/>
          </p:nvCxnSpPr>
          <p:spPr bwMode="auto">
            <a:xfrm rot="541412">
              <a:off x="1624580" y="2866980"/>
              <a:ext cx="135865" cy="3469769"/>
            </a:xfrm>
            <a:prstGeom prst="straightConnector1">
              <a:avLst/>
            </a:prstGeom>
            <a:noFill/>
            <a:ln w="57150" cap="flat" cmpd="sng" algn="ctr">
              <a:solidFill>
                <a:schemeClr val="bg1"/>
              </a:solidFill>
              <a:prstDash val="solid"/>
              <a:round/>
              <a:headEnd type="triangle"/>
              <a:tailEnd type="triangle"/>
            </a:ln>
            <a:effectLst/>
          </p:spPr>
        </p:cxnSp>
        <p:sp>
          <p:nvSpPr>
            <p:cNvPr id="36" name="TextBox 35">
              <a:extLst>
                <a:ext uri="{FF2B5EF4-FFF2-40B4-BE49-F238E27FC236}">
                  <a16:creationId xmlns:a16="http://schemas.microsoft.com/office/drawing/2014/main" id="{C94F35F6-8D55-E94A-A374-1A914C6E7B7B}"/>
                </a:ext>
              </a:extLst>
            </p:cNvPr>
            <p:cNvSpPr txBox="1"/>
            <p:nvPr/>
          </p:nvSpPr>
          <p:spPr>
            <a:xfrm rot="4825605">
              <a:off x="1466071" y="4341241"/>
              <a:ext cx="508263" cy="5440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b="1" dirty="0">
                  <a:solidFill>
                    <a:schemeClr val="bg1"/>
                  </a:solidFill>
                  <a:latin typeface="Arial Narrow" charset="0"/>
                  <a:ea typeface="Arial Narrow" charset="0"/>
                  <a:cs typeface="Arial Narrow" charset="0"/>
                </a:rPr>
                <a:t>20’</a:t>
              </a:r>
            </a:p>
          </p:txBody>
        </p:sp>
      </p:grpSp>
      <p:sp>
        <p:nvSpPr>
          <p:cNvPr id="2" name="AutoShape 2">
            <a:extLst>
              <a:ext uri="{FF2B5EF4-FFF2-40B4-BE49-F238E27FC236}">
                <a16:creationId xmlns:a16="http://schemas.microsoft.com/office/drawing/2014/main" id="{80409A16-78FC-8B4F-B858-587249D91AEB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4419600" y="3276600"/>
            <a:ext cx="4419600" cy="4419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4BB4F3F4-A578-E04F-9546-B5FDB7FE4206}"/>
              </a:ext>
            </a:extLst>
          </p:cNvPr>
          <p:cNvGrpSpPr/>
          <p:nvPr/>
        </p:nvGrpSpPr>
        <p:grpSpPr>
          <a:xfrm rot="16200000">
            <a:off x="1895986" y="1950388"/>
            <a:ext cx="583671" cy="4528043"/>
            <a:chOff x="1898408" y="2879620"/>
            <a:chExt cx="583671" cy="3505200"/>
          </a:xfrm>
        </p:grpSpPr>
        <p:cxnSp>
          <p:nvCxnSpPr>
            <p:cNvPr id="19" name="Straight Arrow Connector 18">
              <a:extLst>
                <a:ext uri="{FF2B5EF4-FFF2-40B4-BE49-F238E27FC236}">
                  <a16:creationId xmlns:a16="http://schemas.microsoft.com/office/drawing/2014/main" id="{6ACAC6A7-6F24-3346-B74F-4EC491768396}"/>
                </a:ext>
              </a:extLst>
            </p:cNvPr>
            <p:cNvCxnSpPr/>
            <p:nvPr/>
          </p:nvCxnSpPr>
          <p:spPr bwMode="auto">
            <a:xfrm>
              <a:off x="1898408" y="2879620"/>
              <a:ext cx="152400" cy="3505200"/>
            </a:xfrm>
            <a:prstGeom prst="straightConnector1">
              <a:avLst/>
            </a:prstGeom>
            <a:noFill/>
            <a:ln w="57150" cap="flat" cmpd="sng" algn="ctr">
              <a:solidFill>
                <a:schemeClr val="bg1"/>
              </a:solidFill>
              <a:prstDash val="solid"/>
              <a:round/>
              <a:headEnd type="triangle"/>
              <a:tailEnd type="triangle"/>
            </a:ln>
            <a:effectLst/>
          </p:spPr>
        </p:cxnSp>
        <p:sp>
          <p:nvSpPr>
            <p:cNvPr id="20" name="TextBox 19">
              <a:extLst>
                <a:ext uri="{FF2B5EF4-FFF2-40B4-BE49-F238E27FC236}">
                  <a16:creationId xmlns:a16="http://schemas.microsoft.com/office/drawing/2014/main" id="{F69BF61F-9611-724B-9C56-80ACE44887A7}"/>
                </a:ext>
              </a:extLst>
            </p:cNvPr>
            <p:cNvSpPr txBox="1"/>
            <p:nvPr/>
          </p:nvSpPr>
          <p:spPr>
            <a:xfrm rot="5400000">
              <a:off x="2043272" y="4622831"/>
              <a:ext cx="415950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b="1" dirty="0">
                  <a:solidFill>
                    <a:schemeClr val="bg1"/>
                  </a:solidFill>
                  <a:latin typeface="Arial Narrow" charset="0"/>
                  <a:ea typeface="Arial Narrow" charset="0"/>
                  <a:cs typeface="Arial Narrow" charset="0"/>
                </a:rPr>
                <a:t>20’</a:t>
              </a:r>
            </a:p>
          </p:txBody>
        </p:sp>
      </p:grpSp>
      <p:sp>
        <p:nvSpPr>
          <p:cNvPr id="3" name="ZoneTexte 1">
            <a:extLst>
              <a:ext uri="{FF2B5EF4-FFF2-40B4-BE49-F238E27FC236}">
                <a16:creationId xmlns:a16="http://schemas.microsoft.com/office/drawing/2014/main" id="{105EC10D-18EE-8F18-7215-6A50FE3C6CA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10716" y="5417632"/>
            <a:ext cx="2118311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  <a:buFontTx/>
              <a:buNone/>
            </a:pPr>
            <a:r>
              <a:rPr lang="fr-FR" altLang="en-US" sz="2800" b="1" dirty="0">
                <a:solidFill>
                  <a:schemeClr val="bg1"/>
                </a:solidFill>
                <a:latin typeface="Arial Narrow" charset="0"/>
                <a:ea typeface="Arial Narrow" charset="0"/>
                <a:cs typeface="Arial Narrow" charset="0"/>
              </a:rPr>
              <a:t>V</a:t>
            </a:r>
            <a:r>
              <a:rPr lang="fr-FR" altLang="en-US" sz="2800" b="1" baseline="-25000" dirty="0">
                <a:solidFill>
                  <a:schemeClr val="bg1"/>
                </a:solidFill>
                <a:latin typeface="Arial Narrow" charset="0"/>
                <a:ea typeface="Arial Narrow" charset="0"/>
                <a:cs typeface="Arial Narrow" charset="0"/>
              </a:rPr>
              <a:t>PD</a:t>
            </a:r>
            <a:r>
              <a:rPr lang="fr-FR" altLang="en-US" sz="2800" b="1" dirty="0">
                <a:solidFill>
                  <a:schemeClr val="bg1"/>
                </a:solidFill>
                <a:latin typeface="Arial Narrow" charset="0"/>
                <a:ea typeface="Arial Narrow" charset="0"/>
                <a:cs typeface="Arial Narrow" charset="0"/>
              </a:rPr>
              <a:t>=1/30 V</a:t>
            </a:r>
            <a:r>
              <a:rPr lang="fr-FR" altLang="en-US" sz="2800" b="1" baseline="-25000" dirty="0">
                <a:solidFill>
                  <a:schemeClr val="bg1"/>
                </a:solidFill>
                <a:latin typeface="Arial Narrow" charset="0"/>
                <a:ea typeface="Arial Narrow" charset="0"/>
                <a:cs typeface="Arial Narrow" charset="0"/>
              </a:rPr>
              <a:t>FD</a:t>
            </a:r>
            <a:r>
              <a:rPr lang="fr-FR" altLang="en-US" sz="2800" b="1" dirty="0">
                <a:solidFill>
                  <a:schemeClr val="bg1"/>
                </a:solidFill>
                <a:latin typeface="Arial Narrow" charset="0"/>
                <a:ea typeface="Arial Narrow" charset="0"/>
                <a:cs typeface="Arial Narrow" charset="0"/>
              </a:rPr>
              <a:t> </a:t>
            </a:r>
            <a:endParaRPr lang="en-US" altLang="en-US" sz="2800" b="1" dirty="0">
              <a:solidFill>
                <a:schemeClr val="bg1"/>
              </a:solidFill>
              <a:latin typeface="Arial Narrow" charset="0"/>
              <a:ea typeface="Arial Narrow" charset="0"/>
              <a:cs typeface="Arial Narrow" charset="0"/>
            </a:endParaRPr>
          </a:p>
        </p:txBody>
      </p:sp>
      <p:sp>
        <p:nvSpPr>
          <p:cNvPr id="4" name="ZoneTexte 1">
            <a:extLst>
              <a:ext uri="{FF2B5EF4-FFF2-40B4-BE49-F238E27FC236}">
                <a16:creationId xmlns:a16="http://schemas.microsoft.com/office/drawing/2014/main" id="{F5CF0D77-FAE1-F134-43AC-57811A6653B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915549" y="1210945"/>
            <a:ext cx="2118311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  <a:buFontTx/>
              <a:buNone/>
            </a:pPr>
            <a:r>
              <a:rPr lang="fr-FR" altLang="en-US" sz="2800" b="1" dirty="0">
                <a:solidFill>
                  <a:schemeClr val="bg1"/>
                </a:solidFill>
                <a:latin typeface="Arial Narrow" charset="0"/>
                <a:ea typeface="Arial Narrow" charset="0"/>
                <a:cs typeface="Arial Narrow" charset="0"/>
              </a:rPr>
              <a:t>April 2018</a:t>
            </a:r>
            <a:endParaRPr lang="en-US" altLang="en-US" sz="2800" b="1" dirty="0">
              <a:solidFill>
                <a:schemeClr val="bg1"/>
              </a:solidFill>
              <a:latin typeface="Arial Narrow" charset="0"/>
              <a:ea typeface="Arial Narrow" charset="0"/>
              <a:cs typeface="Arial Narrow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8D6F954-DA18-12B5-278B-D82319E1B52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8852" y="-20894"/>
            <a:ext cx="9193664" cy="6931327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3D7F749-FDBE-9F55-05C1-6F0A0825CF48}"/>
              </a:ext>
            </a:extLst>
          </p:cNvPr>
          <p:cNvSpPr txBox="1"/>
          <p:nvPr/>
        </p:nvSpPr>
        <p:spPr>
          <a:xfrm>
            <a:off x="1764195" y="-29833"/>
            <a:ext cx="517000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b="1" dirty="0" err="1">
                <a:solidFill>
                  <a:schemeClr val="bg1"/>
                </a:solidFill>
                <a:latin typeface="Arial Narrow" panose="020B0604020202020204" pitchFamily="34" charset="0"/>
                <a:cs typeface="Arial Narrow" panose="020B0604020202020204" pitchFamily="34" charset="0"/>
              </a:rPr>
              <a:t>ProtoDUNE</a:t>
            </a:r>
            <a:r>
              <a:rPr lang="en-US" sz="2800" b="1" dirty="0">
                <a:solidFill>
                  <a:schemeClr val="bg1"/>
                </a:solidFill>
                <a:latin typeface="Arial Narrow" panose="020B0604020202020204" pitchFamily="34" charset="0"/>
                <a:cs typeface="Arial Narrow" panose="020B0604020202020204" pitchFamily="34" charset="0"/>
              </a:rPr>
              <a:t> HD @ CERN, June 2022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1561DD7C-ED7F-EF8A-5B76-ADF34AFDB5A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42507" y="-71096"/>
            <a:ext cx="5182394" cy="7000191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1FF3E61D-FE50-DB07-C36B-3C2414395137}"/>
              </a:ext>
            </a:extLst>
          </p:cNvPr>
          <p:cNvSpPr txBox="1"/>
          <p:nvPr/>
        </p:nvSpPr>
        <p:spPr>
          <a:xfrm>
            <a:off x="152401" y="381000"/>
            <a:ext cx="4648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 err="1">
                <a:solidFill>
                  <a:schemeClr val="bg1"/>
                </a:solidFill>
                <a:latin typeface="Arial Narrow" panose="020B0604020202020204" pitchFamily="34" charset="0"/>
                <a:cs typeface="Arial Narrow" panose="020B0604020202020204" pitchFamily="34" charset="0"/>
              </a:rPr>
              <a:t>ProtoDUNE</a:t>
            </a:r>
            <a:r>
              <a:rPr lang="en-US" b="1" dirty="0">
                <a:solidFill>
                  <a:schemeClr val="bg1"/>
                </a:solidFill>
                <a:latin typeface="Arial Narrow" panose="020B0604020202020204" pitchFamily="34" charset="0"/>
                <a:cs typeface="Arial Narrow" panose="020B0604020202020204" pitchFamily="34" charset="0"/>
              </a:rPr>
              <a:t> VD @ CERN, March 2023</a:t>
            </a:r>
          </a:p>
        </p:txBody>
      </p:sp>
      <p:grpSp>
        <p:nvGrpSpPr>
          <p:cNvPr id="49" name="Group 48">
            <a:extLst>
              <a:ext uri="{FF2B5EF4-FFF2-40B4-BE49-F238E27FC236}">
                <a16:creationId xmlns:a16="http://schemas.microsoft.com/office/drawing/2014/main" id="{A731E3D9-24F1-6C93-9432-F89EAA96C7A4}"/>
              </a:ext>
            </a:extLst>
          </p:cNvPr>
          <p:cNvGrpSpPr/>
          <p:nvPr/>
        </p:nvGrpSpPr>
        <p:grpSpPr>
          <a:xfrm>
            <a:off x="571505" y="1313762"/>
            <a:ext cx="8191495" cy="4401238"/>
            <a:chOff x="495305" y="2151962"/>
            <a:chExt cx="8191495" cy="4401238"/>
          </a:xfrm>
        </p:grpSpPr>
        <p:pic>
          <p:nvPicPr>
            <p:cNvPr id="43" name="Picture 42" descr="Several people working in a factory&#10;&#10;Description automatically generated">
              <a:extLst>
                <a:ext uri="{FF2B5EF4-FFF2-40B4-BE49-F238E27FC236}">
                  <a16:creationId xmlns:a16="http://schemas.microsoft.com/office/drawing/2014/main" id="{B48A8F9E-C38D-5CD6-5DD6-7560990FF985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495305" y="2151962"/>
              <a:ext cx="8191495" cy="4401238"/>
            </a:xfrm>
            <a:prstGeom prst="rect">
              <a:avLst/>
            </a:prstGeom>
          </p:spPr>
        </p:pic>
        <p:sp>
          <p:nvSpPr>
            <p:cNvPr id="44" name="TextBox 43">
              <a:extLst>
                <a:ext uri="{FF2B5EF4-FFF2-40B4-BE49-F238E27FC236}">
                  <a16:creationId xmlns:a16="http://schemas.microsoft.com/office/drawing/2014/main" id="{10C01B51-FE0E-8F8D-2801-8106F2E42335}"/>
                </a:ext>
              </a:extLst>
            </p:cNvPr>
            <p:cNvSpPr txBox="1"/>
            <p:nvPr/>
          </p:nvSpPr>
          <p:spPr>
            <a:xfrm>
              <a:off x="1066801" y="2263914"/>
              <a:ext cx="7086599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000" b="1" dirty="0">
                  <a:solidFill>
                    <a:schemeClr val="bg1"/>
                  </a:solidFill>
                  <a:latin typeface="Arial Narrow" panose="020B0604020202020204" pitchFamily="34" charset="0"/>
                  <a:cs typeface="Arial Narrow" panose="020B0604020202020204" pitchFamily="34" charset="0"/>
                </a:rPr>
                <a:t>VD Mechanical Mock-up Construction Testing at CERN, Summer 2024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4753130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16" presetClass="entr" presetSubtype="4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13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16" presetClass="entr" presetSubtype="4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1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500"/>
                            </p:stCondLst>
                            <p:childTnLst>
                              <p:par>
                                <p:cTn id="19" presetID="16" presetClass="entr" presetSubtype="4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2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000"/>
                            </p:stCondLst>
                            <p:childTnLst>
                              <p:par>
                                <p:cTn id="2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3000"/>
                            </p:stCondLst>
                            <p:childTnLst>
                              <p:par>
                                <p:cTn id="2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500"/>
                            </p:stCondLst>
                            <p:childTnLst>
                              <p:par>
                                <p:cTn id="38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500"/>
                            </p:stCondLst>
                            <p:childTnLst>
                              <p:par>
                                <p:cTn id="5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7" grpId="0"/>
      <p:bldP spid="10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>
            <a:extLst>
              <a:ext uri="{FF2B5EF4-FFF2-40B4-BE49-F238E27FC236}">
                <a16:creationId xmlns:a16="http://schemas.microsoft.com/office/drawing/2014/main" id="{80409A16-78FC-8B4F-B858-587249D91AEB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4419600" y="3276600"/>
            <a:ext cx="4419600" cy="4419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29" name="vd-fill-dec2024" descr="vd-fill-dec2024">
            <a:hlinkClick r:id="" action="ppaction://media"/>
            <a:extLst>
              <a:ext uri="{FF2B5EF4-FFF2-40B4-BE49-F238E27FC236}">
                <a16:creationId xmlns:a16="http://schemas.microsoft.com/office/drawing/2014/main" id="{1D196D12-67A7-86DD-8DA1-2B088E11CE61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22860" y="0"/>
            <a:ext cx="9220200" cy="69827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84542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3" dur="41916" fill="hold"/>
                                        <p:tgtEl>
                                          <p:spTgt spid="2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8" dur="1" fill="hold"/>
                                        <p:tgtEl>
                                          <p:spTgt spid="2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video>
              <p:cMediaNode vol="80000">
                <p:cTn id="19" fill="hold" display="0">
                  <p:stCondLst>
                    <p:cond delay="indefinite"/>
                  </p:stCondLst>
                </p:cTn>
                <p:tgtEl>
                  <p:spTgt spid="29"/>
                </p:tgtEl>
              </p:cMediaNode>
            </p:vide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 txBox="1">
            <a:spLocks/>
          </p:cNvSpPr>
          <p:nvPr/>
        </p:nvSpPr>
        <p:spPr bwMode="auto">
          <a:xfrm>
            <a:off x="0" y="102109"/>
            <a:ext cx="9144000" cy="91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rgbClr val="A50021"/>
                </a:solidFill>
                <a:latin typeface="+mj-lt"/>
                <a:ea typeface="ＭＳ Ｐゴシック" charset="-128"/>
                <a:cs typeface="ＭＳ Ｐゴシック" charset="-128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rgbClr val="A50021"/>
                </a:solidFill>
                <a:latin typeface="Arial Narrow" pitchFamily="34" charset="0"/>
                <a:ea typeface="ＭＳ Ｐゴシック" charset="-128"/>
                <a:cs typeface="ＭＳ Ｐゴシック" charset="-128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rgbClr val="A50021"/>
                </a:solidFill>
                <a:latin typeface="Arial Narrow" pitchFamily="34" charset="0"/>
                <a:ea typeface="ＭＳ Ｐゴシック" charset="-128"/>
                <a:cs typeface="ＭＳ Ｐゴシック" charset="-128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rgbClr val="A50021"/>
                </a:solidFill>
                <a:latin typeface="Arial Narrow" pitchFamily="34" charset="0"/>
                <a:ea typeface="ＭＳ Ｐゴシック" charset="-128"/>
                <a:cs typeface="ＭＳ Ｐゴシック" charset="-128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rgbClr val="A50021"/>
                </a:solidFill>
                <a:latin typeface="Arial Narrow" pitchFamily="34" charset="0"/>
                <a:ea typeface="ＭＳ Ｐゴシック" charset="-128"/>
                <a:cs typeface="ＭＳ Ｐゴシック" charset="-128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rgbClr val="A50021"/>
                </a:solidFill>
                <a:latin typeface="Arial Narrow" pitchFamily="34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rgbClr val="A50021"/>
                </a:solidFill>
                <a:latin typeface="Arial Narrow" pitchFamily="34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rgbClr val="A50021"/>
                </a:solidFill>
                <a:latin typeface="Arial Narrow" pitchFamily="34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rgbClr val="A50021"/>
                </a:solidFill>
                <a:latin typeface="Arial Narrow" pitchFamily="34" charset="0"/>
              </a:defRPr>
            </a:lvl9pPr>
          </a:lstStyle>
          <a:p>
            <a:r>
              <a:rPr lang="en-US" sz="6000" b="1" dirty="0"/>
              <a:t>DUNE 3D Image</a:t>
            </a:r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DC0330E3-484F-7BC4-15A8-F99DCC5C3410}"/>
              </a:ext>
            </a:extLst>
          </p:cNvPr>
          <p:cNvGrpSpPr/>
          <p:nvPr/>
        </p:nvGrpSpPr>
        <p:grpSpPr>
          <a:xfrm>
            <a:off x="419100" y="1066800"/>
            <a:ext cx="8305800" cy="5060076"/>
            <a:chOff x="134640" y="2790000"/>
            <a:chExt cx="5204520" cy="2426400"/>
          </a:xfrm>
        </p:grpSpPr>
        <p:pic>
          <p:nvPicPr>
            <p:cNvPr id="21" name="Picture 20">
              <a:extLst>
                <a:ext uri="{FF2B5EF4-FFF2-40B4-BE49-F238E27FC236}">
                  <a16:creationId xmlns:a16="http://schemas.microsoft.com/office/drawing/2014/main" id="{645CDA4C-57BE-EE9F-BDE4-E129A070AAE4}"/>
                </a:ext>
              </a:extLst>
            </p:cNvPr>
            <p:cNvPicPr/>
            <p:nvPr/>
          </p:nvPicPr>
          <p:blipFill>
            <a:blip r:embed="rId3"/>
            <a:stretch/>
          </p:blipFill>
          <p:spPr>
            <a:xfrm>
              <a:off x="134640" y="2790000"/>
              <a:ext cx="5204520" cy="2426400"/>
            </a:xfrm>
            <a:prstGeom prst="rect">
              <a:avLst/>
            </a:prstGeom>
            <a:ln w="18360">
              <a:noFill/>
            </a:ln>
          </p:spPr>
        </p:pic>
        <p:sp>
          <p:nvSpPr>
            <p:cNvPr id="23" name="Line 3">
              <a:extLst>
                <a:ext uri="{FF2B5EF4-FFF2-40B4-BE49-F238E27FC236}">
                  <a16:creationId xmlns:a16="http://schemas.microsoft.com/office/drawing/2014/main" id="{656D4EC5-41CF-09B0-4818-92BE50394AF6}"/>
                </a:ext>
              </a:extLst>
            </p:cNvPr>
            <p:cNvSpPr/>
            <p:nvPr/>
          </p:nvSpPr>
          <p:spPr>
            <a:xfrm>
              <a:off x="831960" y="3719880"/>
              <a:ext cx="437760" cy="113400"/>
            </a:xfrm>
            <a:prstGeom prst="line">
              <a:avLst/>
            </a:prstGeom>
            <a:ln w="36720">
              <a:solidFill>
                <a:srgbClr val="FFFF6D"/>
              </a:solidFill>
              <a:custDash>
                <a:ds d="197000" sp="127000"/>
              </a:custDash>
              <a:round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/>
            <a:lstStyle/>
            <a:p>
              <a:endParaRPr lang="en-US"/>
            </a:p>
          </p:txBody>
        </p:sp>
        <p:sp>
          <p:nvSpPr>
            <p:cNvPr id="24" name="TextShape 4">
              <a:extLst>
                <a:ext uri="{FF2B5EF4-FFF2-40B4-BE49-F238E27FC236}">
                  <a16:creationId xmlns:a16="http://schemas.microsoft.com/office/drawing/2014/main" id="{F96AEFBA-14AC-5894-6D3E-B62003056F00}"/>
                </a:ext>
              </a:extLst>
            </p:cNvPr>
            <p:cNvSpPr txBox="1"/>
            <p:nvPr/>
          </p:nvSpPr>
          <p:spPr>
            <a:xfrm>
              <a:off x="926280" y="3524400"/>
              <a:ext cx="977400" cy="489240"/>
            </a:xfrm>
            <a:prstGeom prst="rect">
              <a:avLst/>
            </a:prstGeom>
            <a:noFill/>
            <a:ln w="18360">
              <a:noFill/>
            </a:ln>
          </p:spPr>
          <p:txBody>
            <a:bodyPr lIns="90000" tIns="45000" rIns="90000" bIns="45000">
              <a:noAutofit/>
            </a:bodyPr>
            <a:lstStyle/>
            <a:p>
              <a:r>
                <a:rPr lang="en-US" sz="1500" b="1" strike="noStrike" spc="-1">
                  <a:solidFill>
                    <a:srgbClr val="FFFF6D"/>
                  </a:solidFill>
                  <a:latin typeface="Times New Roman"/>
                </a:rPr>
                <a:t>3 GeV π</a:t>
              </a:r>
              <a:r>
                <a:rPr lang="en-US" sz="1500" b="1" strike="noStrike" spc="-1" baseline="33000">
                  <a:solidFill>
                    <a:srgbClr val="FFFF6D"/>
                  </a:solidFill>
                  <a:latin typeface="Times New Roman"/>
                </a:rPr>
                <a:t>+</a:t>
              </a:r>
              <a:endParaRPr lang="en-US" sz="1500" b="0" strike="noStrike" spc="-1">
                <a:latin typeface="Times New Roman"/>
              </a:endParaRPr>
            </a:p>
          </p:txBody>
        </p:sp>
        <p:sp>
          <p:nvSpPr>
            <p:cNvPr id="25" name="TextShape 5">
              <a:extLst>
                <a:ext uri="{FF2B5EF4-FFF2-40B4-BE49-F238E27FC236}">
                  <a16:creationId xmlns:a16="http://schemas.microsoft.com/office/drawing/2014/main" id="{8B040C8B-264D-0AF5-8AF2-4B823628D8C3}"/>
                </a:ext>
              </a:extLst>
            </p:cNvPr>
            <p:cNvSpPr txBox="1"/>
            <p:nvPr/>
          </p:nvSpPr>
          <p:spPr>
            <a:xfrm>
              <a:off x="1677600" y="3128400"/>
              <a:ext cx="1168200" cy="527400"/>
            </a:xfrm>
            <a:prstGeom prst="rect">
              <a:avLst/>
            </a:prstGeom>
            <a:noFill/>
            <a:ln w="18360">
              <a:noFill/>
            </a:ln>
          </p:spPr>
          <p:txBody>
            <a:bodyPr lIns="90000" tIns="45000" rIns="90000" bIns="45000">
              <a:noAutofit/>
            </a:bodyPr>
            <a:lstStyle/>
            <a:p>
              <a:r>
                <a:rPr lang="en-US" sz="1600" b="1" strike="noStrike" spc="-1">
                  <a:solidFill>
                    <a:srgbClr val="FFFF6D"/>
                  </a:solidFill>
                  <a:latin typeface="Times New Roman"/>
                  <a:ea typeface="WenQuanYi Micro Hei"/>
                </a:rPr>
                <a:t>π</a:t>
              </a:r>
              <a:r>
                <a:rPr lang="en-US" sz="1600" b="1" strike="noStrike" spc="-1" baseline="33000">
                  <a:solidFill>
                    <a:srgbClr val="FFFF6D"/>
                  </a:solidFill>
                  <a:latin typeface="Times New Roman"/>
                  <a:ea typeface="WenQuanYi Micro Hei"/>
                </a:rPr>
                <a:t>+ </a:t>
              </a:r>
              <a:r>
                <a:rPr lang="en-US" sz="1600" b="1" strike="noStrike" spc="-1">
                  <a:solidFill>
                    <a:srgbClr val="FFFF6D"/>
                  </a:solidFill>
                  <a:latin typeface="Times New Roman"/>
                  <a:ea typeface="WenQuanYi Micro Hei"/>
                </a:rPr>
                <a:t>n→</a:t>
              </a:r>
              <a:r>
                <a:rPr lang="en-US" sz="1600" b="1" strike="noStrike" spc="-1">
                  <a:solidFill>
                    <a:srgbClr val="FFFF6D"/>
                  </a:solidFill>
                  <a:latin typeface="Times New Roman"/>
                </a:rPr>
                <a:t>π</a:t>
              </a:r>
              <a:r>
                <a:rPr lang="en-US" sz="1600" b="1" strike="noStrike" spc="-1" baseline="33000">
                  <a:solidFill>
                    <a:srgbClr val="FFFF6D"/>
                  </a:solidFill>
                  <a:latin typeface="Times New Roman"/>
                </a:rPr>
                <a:t>0 </a:t>
              </a:r>
              <a:r>
                <a:rPr lang="en-US" sz="1600" b="1" strike="noStrike" spc="-1">
                  <a:solidFill>
                    <a:srgbClr val="FFFF6D"/>
                  </a:solidFill>
                  <a:latin typeface="Times New Roman"/>
                </a:rPr>
                <a:t>p</a:t>
              </a:r>
              <a:r>
                <a:rPr lang="en-US" sz="1800" b="1" strike="noStrike" spc="-1">
                  <a:solidFill>
                    <a:srgbClr val="FFFF6D"/>
                  </a:solidFill>
                  <a:latin typeface="Times New Roman"/>
                </a:rPr>
                <a:t> </a:t>
              </a:r>
              <a:endParaRPr lang="en-US" sz="1800" b="0" strike="noStrike" spc="-1">
                <a:latin typeface="Times New Roman"/>
              </a:endParaRPr>
            </a:p>
          </p:txBody>
        </p:sp>
        <p:sp>
          <p:nvSpPr>
            <p:cNvPr id="42" name="Line 6">
              <a:extLst>
                <a:ext uri="{FF2B5EF4-FFF2-40B4-BE49-F238E27FC236}">
                  <a16:creationId xmlns:a16="http://schemas.microsoft.com/office/drawing/2014/main" id="{B82D5BBE-C8E0-FD89-B999-81BD63D20F71}"/>
                </a:ext>
              </a:extLst>
            </p:cNvPr>
            <p:cNvSpPr/>
            <p:nvPr/>
          </p:nvSpPr>
          <p:spPr>
            <a:xfrm flipH="1">
              <a:off x="1848240" y="3411720"/>
              <a:ext cx="189360" cy="513360"/>
            </a:xfrm>
            <a:prstGeom prst="line">
              <a:avLst/>
            </a:prstGeom>
            <a:ln w="18360">
              <a:solidFill>
                <a:srgbClr val="FFFF6D"/>
              </a:solidFill>
              <a:round/>
              <a:tailEnd type="triangle" w="med" len="med"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/>
            <a:lstStyle/>
            <a:p>
              <a:endParaRPr lang="en-US"/>
            </a:p>
          </p:txBody>
        </p:sp>
        <p:sp>
          <p:nvSpPr>
            <p:cNvPr id="48" name="TextShape 7">
              <a:extLst>
                <a:ext uri="{FF2B5EF4-FFF2-40B4-BE49-F238E27FC236}">
                  <a16:creationId xmlns:a16="http://schemas.microsoft.com/office/drawing/2014/main" id="{ADAB29DC-E675-D8D5-F967-5FE8A683606D}"/>
                </a:ext>
              </a:extLst>
            </p:cNvPr>
            <p:cNvSpPr txBox="1"/>
            <p:nvPr/>
          </p:nvSpPr>
          <p:spPr>
            <a:xfrm>
              <a:off x="2950200" y="3496320"/>
              <a:ext cx="1068480" cy="527040"/>
            </a:xfrm>
            <a:prstGeom prst="rect">
              <a:avLst/>
            </a:prstGeom>
            <a:noFill/>
            <a:ln w="18360">
              <a:noFill/>
            </a:ln>
          </p:spPr>
          <p:txBody>
            <a:bodyPr lIns="90000" tIns="45000" rIns="90000" bIns="45000">
              <a:noAutofit/>
            </a:bodyPr>
            <a:lstStyle/>
            <a:p>
              <a:r>
                <a:rPr lang="en-US" sz="1600" b="1" strike="noStrike" spc="-1">
                  <a:solidFill>
                    <a:srgbClr val="FFFF6D"/>
                  </a:solidFill>
                  <a:latin typeface="Times New Roman"/>
                  <a:ea typeface="WenQuanYi Micro Hei"/>
                </a:rPr>
                <a:t>π</a:t>
              </a:r>
              <a:r>
                <a:rPr lang="en-US" sz="1600" b="1" strike="noStrike" spc="-1" baseline="33000">
                  <a:solidFill>
                    <a:srgbClr val="FFFF6D"/>
                  </a:solidFill>
                  <a:latin typeface="Times New Roman"/>
                  <a:ea typeface="WenQuanYi Micro Hei"/>
                </a:rPr>
                <a:t>0 </a:t>
              </a:r>
              <a:r>
                <a:rPr lang="en-US" sz="1600" b="1" strike="noStrike" spc="-1">
                  <a:solidFill>
                    <a:srgbClr val="FFFF6D"/>
                  </a:solidFill>
                  <a:latin typeface="Times New Roman"/>
                  <a:ea typeface="WenQuanYi Micro Hei"/>
                </a:rPr>
                <a:t>→γγ</a:t>
              </a:r>
              <a:endParaRPr lang="en-US" sz="1600" b="0" strike="noStrike" spc="-1">
                <a:latin typeface="Times New Roman"/>
              </a:endParaRPr>
            </a:p>
          </p:txBody>
        </p:sp>
        <p:sp>
          <p:nvSpPr>
            <p:cNvPr id="49" name="TextShape 8">
              <a:extLst>
                <a:ext uri="{FF2B5EF4-FFF2-40B4-BE49-F238E27FC236}">
                  <a16:creationId xmlns:a16="http://schemas.microsoft.com/office/drawing/2014/main" id="{7A10ABC3-CD05-C85E-096E-C2C8BAEFACA1}"/>
                </a:ext>
              </a:extLst>
            </p:cNvPr>
            <p:cNvSpPr txBox="1"/>
            <p:nvPr/>
          </p:nvSpPr>
          <p:spPr>
            <a:xfrm>
              <a:off x="1756440" y="4211640"/>
              <a:ext cx="794520" cy="453240"/>
            </a:xfrm>
            <a:prstGeom prst="rect">
              <a:avLst/>
            </a:prstGeom>
            <a:noFill/>
            <a:ln w="18360">
              <a:noFill/>
            </a:ln>
          </p:spPr>
          <p:txBody>
            <a:bodyPr lIns="90000" tIns="45000" rIns="90000" bIns="45000">
              <a:noAutofit/>
            </a:bodyPr>
            <a:lstStyle/>
            <a:p>
              <a:r>
                <a:rPr lang="en-US" sz="1300" b="1" strike="noStrike" spc="-1">
                  <a:solidFill>
                    <a:srgbClr val="FFFF6D"/>
                  </a:solidFill>
                  <a:latin typeface="Times New Roman"/>
                </a:rPr>
                <a:t>stopping proton</a:t>
              </a:r>
              <a:endParaRPr lang="en-US" sz="1300" b="0" strike="noStrike" spc="-1">
                <a:latin typeface="Times New Roman"/>
              </a:endParaRPr>
            </a:p>
          </p:txBody>
        </p:sp>
        <p:sp>
          <p:nvSpPr>
            <p:cNvPr id="50" name="TextShape 9">
              <a:extLst>
                <a:ext uri="{FF2B5EF4-FFF2-40B4-BE49-F238E27FC236}">
                  <a16:creationId xmlns:a16="http://schemas.microsoft.com/office/drawing/2014/main" id="{7C9F6CE2-363A-A97D-EF16-3CBEFBA195A0}"/>
                </a:ext>
              </a:extLst>
            </p:cNvPr>
            <p:cNvSpPr txBox="1"/>
            <p:nvPr/>
          </p:nvSpPr>
          <p:spPr>
            <a:xfrm>
              <a:off x="861120" y="4118040"/>
              <a:ext cx="647640" cy="634680"/>
            </a:xfrm>
            <a:prstGeom prst="rect">
              <a:avLst/>
            </a:prstGeom>
            <a:noFill/>
            <a:ln w="18360">
              <a:noFill/>
            </a:ln>
          </p:spPr>
          <p:txBody>
            <a:bodyPr lIns="90000" tIns="45000" rIns="90000" bIns="45000">
              <a:noAutofit/>
            </a:bodyPr>
            <a:lstStyle/>
            <a:p>
              <a:r>
                <a:rPr lang="en-US" sz="1300" b="1" strike="noStrike" spc="-1">
                  <a:solidFill>
                    <a:srgbClr val="FFFF6D"/>
                  </a:solidFill>
                  <a:latin typeface="Times New Roman"/>
                </a:rPr>
                <a:t>cosmic muon</a:t>
              </a:r>
              <a:endParaRPr lang="en-US" sz="1300" b="0" strike="noStrike" spc="-1">
                <a:latin typeface="Times New Roman"/>
              </a:endParaRPr>
            </a:p>
          </p:txBody>
        </p:sp>
      </p:grp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F5C9BC7-2001-2953-95F2-7535037381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June 25, 2026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2ED57B5-E501-F57C-FD71-1C9574E89D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DUNE, a next gen neutrino experiment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3A35CD9-AE22-6890-B619-1D5C27BE20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57A58E5-F186-8448-8915-9CBFB02328D9}" type="slidenum">
              <a:rPr lang="en-US" smtClean="0"/>
              <a:pPr>
                <a:defRPr/>
              </a:pPr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71495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A metal cylinder with white foam on it&#10;&#10;Description automatically generated with medium confidence">
            <a:extLst>
              <a:ext uri="{FF2B5EF4-FFF2-40B4-BE49-F238E27FC236}">
                <a16:creationId xmlns:a16="http://schemas.microsoft.com/office/drawing/2014/main" id="{A282A440-484E-8D87-19F7-DA2659482A3F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626909" y="1540669"/>
            <a:ext cx="4959350" cy="3719513"/>
          </a:xfrm>
          <a:prstGeom prst="rect">
            <a:avLst/>
          </a:prstGeom>
        </p:spPr>
      </p:pic>
      <p:sp>
        <p:nvSpPr>
          <p:cNvPr id="6656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762000"/>
          </a:xfrm>
        </p:spPr>
        <p:txBody>
          <a:bodyPr/>
          <a:lstStyle/>
          <a:p>
            <a:r>
              <a:rPr lang="en-US" sz="4800" b="1" dirty="0">
                <a:ea typeface="ＭＳ Ｐゴシック" charset="-128"/>
                <a:cs typeface="ＭＳ Ｐゴシック" charset="-128"/>
              </a:rPr>
              <a:t>Boy these electrons </a:t>
            </a:r>
            <a:r>
              <a:rPr lang="en-US" sz="4800" b="1" dirty="0">
                <a:ea typeface="ＭＳ Ｐゴシック" charset="-128"/>
                <a:cs typeface="ＭＳ Ｐゴシック" charset="-128"/>
                <a:sym typeface="Wingdings" pitchFamily="2" charset="2"/>
              </a:rPr>
              <a:t>!!</a:t>
            </a:r>
            <a:endParaRPr lang="en-US" sz="4800" b="1" dirty="0">
              <a:ea typeface="ＭＳ Ｐゴシック" charset="-128"/>
              <a:cs typeface="ＭＳ Ｐゴシック" charset="-128"/>
            </a:endParaRPr>
          </a:p>
        </p:txBody>
      </p:sp>
      <p:pic>
        <p:nvPicPr>
          <p:cNvPr id="6" name="Picture 5" descr="A long cylindrical object on a white surface&#10;&#10;Description automatically generated">
            <a:extLst>
              <a:ext uri="{FF2B5EF4-FFF2-40B4-BE49-F238E27FC236}">
                <a16:creationId xmlns:a16="http://schemas.microsoft.com/office/drawing/2014/main" id="{B7BF267D-5075-89C5-B2CD-821BFC6538CB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-765175" y="1527175"/>
            <a:ext cx="6121400" cy="4591050"/>
          </a:xfrm>
          <a:prstGeom prst="rect">
            <a:avLst/>
          </a:prstGeom>
        </p:spPr>
      </p:pic>
      <p:pic>
        <p:nvPicPr>
          <p:cNvPr id="8" name="Picture 7" descr="A close up of a metal cylinder&#10;&#10;Description automatically generated">
            <a:extLst>
              <a:ext uri="{FF2B5EF4-FFF2-40B4-BE49-F238E27FC236}">
                <a16:creationId xmlns:a16="http://schemas.microsoft.com/office/drawing/2014/main" id="{8993F3A2-4A7E-7FA1-8698-486340A9912A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95400" y="761998"/>
            <a:ext cx="7772400" cy="5829300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810FE8ED-1445-8BF2-8C29-248686DBB6D1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56610" y="925207"/>
            <a:ext cx="5942235" cy="4456677"/>
          </a:xfrm>
          <a:prstGeom prst="rect">
            <a:avLst/>
          </a:prstGeom>
        </p:spPr>
      </p:pic>
      <p:pic>
        <p:nvPicPr>
          <p:cNvPr id="3" name="Picture 2" descr="A close up of a piece of copper&#10;&#10;Description automatically generated">
            <a:extLst>
              <a:ext uri="{FF2B5EF4-FFF2-40B4-BE49-F238E27FC236}">
                <a16:creationId xmlns:a16="http://schemas.microsoft.com/office/drawing/2014/main" id="{DDBF12A5-8498-CC35-3E46-C61D35973FF7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502400" cy="4876800"/>
          </a:xfrm>
          <a:prstGeom prst="rect">
            <a:avLst/>
          </a:prstGeom>
        </p:spPr>
      </p:pic>
      <p:pic>
        <p:nvPicPr>
          <p:cNvPr id="5" name="Picture 4" descr="A hand holding a piece of aluminum foil&#10;&#10;Description automatically generated">
            <a:extLst>
              <a:ext uri="{FF2B5EF4-FFF2-40B4-BE49-F238E27FC236}">
                <a16:creationId xmlns:a16="http://schemas.microsoft.com/office/drawing/2014/main" id="{5070EBA0-345A-9202-8D4A-8C0DCE9329D4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5058079" y="584199"/>
            <a:ext cx="4673600" cy="3505200"/>
          </a:xfrm>
          <a:prstGeom prst="rect">
            <a:avLst/>
          </a:prstGeom>
        </p:spPr>
      </p:pic>
      <p:pic>
        <p:nvPicPr>
          <p:cNvPr id="15" name="np02-hv-test-sparks-2021" descr="np02-hv-test-sparks-2021">
            <a:hlinkClick r:id="" action="ppaction://media"/>
            <a:extLst>
              <a:ext uri="{FF2B5EF4-FFF2-40B4-BE49-F238E27FC236}">
                <a16:creationId xmlns:a16="http://schemas.microsoft.com/office/drawing/2014/main" id="{4821FDFF-9847-247A-1E0B-B599B5122F39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3"/>
          <a:stretch>
            <a:fillRect/>
          </a:stretch>
        </p:blipFill>
        <p:spPr>
          <a:xfrm>
            <a:off x="-90858" y="-2240"/>
            <a:ext cx="9234858" cy="6854826"/>
          </a:xfrm>
          <a:prstGeom prst="rect">
            <a:avLst/>
          </a:prstGeom>
        </p:spPr>
      </p:pic>
      <p:pic>
        <p:nvPicPr>
          <p:cNvPr id="7" name="spark- movie-093021" descr="spark- movie-093021">
            <a:hlinkClick r:id="" action="ppaction://media"/>
            <a:extLst>
              <a:ext uri="{FF2B5EF4-FFF2-40B4-BE49-F238E27FC236}">
                <a16:creationId xmlns:a16="http://schemas.microsoft.com/office/drawing/2014/main" id="{D2081125-CD19-C82A-2CAA-185B21E5DB65}"/>
              </a:ext>
            </a:extLst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-76200" y="-21011"/>
            <a:ext cx="9203468" cy="68923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92215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65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65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65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2" dur="77077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0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71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2" fill="hold">
                      <p:stCondLst>
                        <p:cond delay="0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75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video>
              <p:cMediaNode vol="80000">
                <p:cTn id="76" fill="hold" display="0">
                  <p:stCondLst>
                    <p:cond delay="indefinite"/>
                  </p:stCondLst>
                </p:cTn>
                <p:tgtEl>
                  <p:spTgt spid="15"/>
                </p:tgtEl>
              </p:cMediaNode>
            </p:video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81" dur="1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</p:childTnLst>
        </p:cTn>
      </p:par>
    </p:tnLst>
    <p:bldLst>
      <p:bldP spid="6656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3"/>
          <p:cNvSpPr txBox="1">
            <a:spLocks noChangeArrowheads="1"/>
          </p:cNvSpPr>
          <p:nvPr/>
        </p:nvSpPr>
        <p:spPr bwMode="auto">
          <a:xfrm>
            <a:off x="-31595" y="1199302"/>
            <a:ext cx="5045550" cy="542066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accent2"/>
                </a:solidFill>
                <a:latin typeface="+mn-lt"/>
                <a:ea typeface="ＭＳ Ｐゴシック" charset="-128"/>
                <a:cs typeface="ＭＳ Ｐゴシック" charset="-128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rgbClr val="660066"/>
                </a:solidFill>
                <a:latin typeface="+mn-lt"/>
                <a:ea typeface="ＭＳ Ｐゴシック" charset="-128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rgbClr val="003300"/>
                </a:solidFill>
                <a:latin typeface="+mn-lt"/>
                <a:ea typeface="ＭＳ Ｐゴシック" charset="-128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rgbClr val="CC00CC"/>
                </a:solidFill>
                <a:latin typeface="+mn-lt"/>
                <a:ea typeface="ＭＳ Ｐゴシック" charset="-128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FF0066"/>
                </a:solidFill>
                <a:latin typeface="+mn-lt"/>
                <a:ea typeface="ＭＳ Ｐゴシック" charset="-128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FF0066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FF0066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FF0066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FF0066"/>
                </a:solidFill>
                <a:latin typeface="+mn-lt"/>
              </a:defRPr>
            </a:lvl9pPr>
          </a:lstStyle>
          <a:p>
            <a:pPr lvl="1" eaLnBrk="1" hangingPunct="1">
              <a:lnSpc>
                <a:spcPct val="90000"/>
              </a:lnSpc>
            </a:pPr>
            <a:r>
              <a:rPr lang="en-US" kern="0" dirty="0">
                <a:latin typeface="Arial Narrow" charset="0"/>
                <a:sym typeface="Wingdings"/>
              </a:rPr>
              <a:t>FD site @ SURF</a:t>
            </a:r>
          </a:p>
        </p:txBody>
      </p:sp>
      <p:sp>
        <p:nvSpPr>
          <p:cNvPr id="1597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98149" y="619032"/>
            <a:ext cx="4678651" cy="457200"/>
          </a:xfrm>
        </p:spPr>
        <p:txBody>
          <a:bodyPr/>
          <a:lstStyle/>
          <a:p>
            <a:pPr marL="0" indent="0" eaLnBrk="1" hangingPunct="1">
              <a:lnSpc>
                <a:spcPct val="90000"/>
              </a:lnSpc>
              <a:buNone/>
            </a:pPr>
            <a:r>
              <a:rPr lang="en-US" dirty="0">
                <a:latin typeface="Arial Narrow" charset="0"/>
                <a:sym typeface="Wingdings"/>
              </a:rPr>
              <a:t>LBNF Consists of 3 elements</a:t>
            </a:r>
          </a:p>
        </p:txBody>
      </p:sp>
      <p:sp>
        <p:nvSpPr>
          <p:cNvPr id="15" name="Rectangle 2"/>
          <p:cNvSpPr txBox="1">
            <a:spLocks noChangeArrowheads="1"/>
          </p:cNvSpPr>
          <p:nvPr/>
        </p:nvSpPr>
        <p:spPr bwMode="auto">
          <a:xfrm>
            <a:off x="198150" y="0"/>
            <a:ext cx="8641052" cy="609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rgbClr val="A50021"/>
                </a:solidFill>
                <a:latin typeface="+mj-lt"/>
                <a:ea typeface="ＭＳ Ｐゴシック" charset="-128"/>
                <a:cs typeface="ＭＳ Ｐゴシック" charset="-128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rgbClr val="A50021"/>
                </a:solidFill>
                <a:latin typeface="Arial Narrow" pitchFamily="34" charset="0"/>
                <a:ea typeface="ＭＳ Ｐゴシック" charset="-128"/>
                <a:cs typeface="ＭＳ Ｐゴシック" charset="-128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rgbClr val="A50021"/>
                </a:solidFill>
                <a:latin typeface="Arial Narrow" pitchFamily="34" charset="0"/>
                <a:ea typeface="ＭＳ Ｐゴシック" charset="-128"/>
                <a:cs typeface="ＭＳ Ｐゴシック" charset="-128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rgbClr val="A50021"/>
                </a:solidFill>
                <a:latin typeface="Arial Narrow" pitchFamily="34" charset="0"/>
                <a:ea typeface="ＭＳ Ｐゴシック" charset="-128"/>
                <a:cs typeface="ＭＳ Ｐゴシック" charset="-128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rgbClr val="A50021"/>
                </a:solidFill>
                <a:latin typeface="Arial Narrow" pitchFamily="34" charset="0"/>
                <a:ea typeface="ＭＳ Ｐゴシック" charset="-128"/>
                <a:cs typeface="ＭＳ Ｐゴシック" charset="-128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rgbClr val="A50021"/>
                </a:solidFill>
                <a:latin typeface="Arial Narrow" pitchFamily="34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rgbClr val="A50021"/>
                </a:solidFill>
                <a:latin typeface="Arial Narrow" pitchFamily="34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rgbClr val="A50021"/>
                </a:solidFill>
                <a:latin typeface="Arial Narrow" pitchFamily="34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rgbClr val="A50021"/>
                </a:solidFill>
                <a:latin typeface="Arial Narrow" pitchFamily="34" charset="0"/>
              </a:defRPr>
            </a:lvl9pPr>
          </a:lstStyle>
          <a:p>
            <a:pPr eaLnBrk="1" hangingPunct="1"/>
            <a:r>
              <a:rPr lang="en-US" sz="4000" b="1" kern="0" dirty="0">
                <a:latin typeface="Arial Narrow" charset="0"/>
              </a:rPr>
              <a:t>Long Baseline Neutrino Facility (LBNF)</a:t>
            </a:r>
          </a:p>
        </p:txBody>
      </p:sp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620606" y="652766"/>
            <a:ext cx="4447194" cy="2242834"/>
          </a:xfrm>
          <a:prstGeom prst="rect">
            <a:avLst/>
          </a:prstGeom>
          <a:noFill/>
          <a:ln w="38100" cap="sq">
            <a:noFill/>
            <a:prstDash val="solid"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</a:extLst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5867400" y="6553200"/>
            <a:ext cx="1905000" cy="457200"/>
          </a:xfrm>
        </p:spPr>
        <p:txBody>
          <a:bodyPr/>
          <a:lstStyle/>
          <a:p>
            <a:pPr>
              <a:defRPr/>
            </a:pPr>
            <a:fld id="{A57A58E5-F186-8448-8915-9CBFB02328D9}" type="slidenum">
              <a:rPr lang="en-US" smtClean="0"/>
              <a:pPr>
                <a:defRPr/>
              </a:pPr>
              <a:t>15</a:t>
            </a:fld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685800" y="6553200"/>
            <a:ext cx="1905000" cy="457200"/>
          </a:xfrm>
        </p:spPr>
        <p:txBody>
          <a:bodyPr/>
          <a:lstStyle/>
          <a:p>
            <a:pPr>
              <a:defRPr/>
            </a:pPr>
            <a:r>
              <a:rPr lang="en-US"/>
              <a:t>June 25, 2026</a:t>
            </a: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3200400" y="6553200"/>
            <a:ext cx="3048000" cy="457200"/>
          </a:xfrm>
        </p:spPr>
        <p:txBody>
          <a:bodyPr/>
          <a:lstStyle/>
          <a:p>
            <a:pPr>
              <a:defRPr/>
            </a:pPr>
            <a:r>
              <a:rPr lang="en-US"/>
              <a:t>DUNE, a next gen neutrino experiment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69892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97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597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650"/>
                            </p:stCondLst>
                            <p:childTnLst>
                              <p:par>
                                <p:cTn id="14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uiExpand="1" build="p"/>
      <p:bldP spid="159747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2" name="Group 21">
            <a:extLst>
              <a:ext uri="{FF2B5EF4-FFF2-40B4-BE49-F238E27FC236}">
                <a16:creationId xmlns:a16="http://schemas.microsoft.com/office/drawing/2014/main" id="{CB438B85-7B25-6DB5-263B-484D71EA73DC}"/>
              </a:ext>
            </a:extLst>
          </p:cNvPr>
          <p:cNvGrpSpPr/>
          <p:nvPr/>
        </p:nvGrpSpPr>
        <p:grpSpPr>
          <a:xfrm>
            <a:off x="0" y="831214"/>
            <a:ext cx="3048000" cy="5340986"/>
            <a:chOff x="152400" y="709129"/>
            <a:chExt cx="4349657" cy="5853871"/>
          </a:xfrm>
        </p:grpSpPr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6F2FEEB1-A64C-70C9-CBE2-B0577D1EC5AF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152400" y="762000"/>
              <a:ext cx="4349657" cy="5801000"/>
            </a:xfrm>
            <a:prstGeom prst="rect">
              <a:avLst/>
            </a:prstGeom>
          </p:spPr>
        </p:pic>
        <p:sp>
          <p:nvSpPr>
            <p:cNvPr id="20" name="Rectangle 4">
              <a:extLst>
                <a:ext uri="{FF2B5EF4-FFF2-40B4-BE49-F238E27FC236}">
                  <a16:creationId xmlns:a16="http://schemas.microsoft.com/office/drawing/2014/main" id="{E5C3EDA5-675D-D857-91D1-D1BDD88AD690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43913" y="709129"/>
              <a:ext cx="2690066" cy="62571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  <a:normAutofit/>
            </a:bodyPr>
            <a:lstStyle>
              <a:lvl1pPr marL="342900" indent="-342900" algn="l" rtl="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3200">
                  <a:solidFill>
                    <a:schemeClr val="accent2"/>
                  </a:solidFill>
                  <a:latin typeface="+mn-lt"/>
                  <a:ea typeface="ＭＳ Ｐゴシック" charset="-128"/>
                  <a:cs typeface="ＭＳ Ｐゴシック" charset="-128"/>
                </a:defRPr>
              </a:lvl1pPr>
              <a:lvl2pPr marL="742950" indent="-285750" algn="l" rtl="0" eaLnBrk="0" fontAlgn="base" hangingPunct="0">
                <a:spcBef>
                  <a:spcPct val="20000"/>
                </a:spcBef>
                <a:spcAft>
                  <a:spcPct val="0"/>
                </a:spcAft>
                <a:buChar char="–"/>
                <a:defRPr sz="2800">
                  <a:solidFill>
                    <a:srgbClr val="660066"/>
                  </a:solidFill>
                  <a:latin typeface="+mn-lt"/>
                  <a:ea typeface="ＭＳ Ｐゴシック" charset="-128"/>
                </a:defRPr>
              </a:lvl2pPr>
              <a:lvl3pPr marL="1143000" indent="-228600" algn="l" rtl="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400">
                  <a:solidFill>
                    <a:srgbClr val="003300"/>
                  </a:solidFill>
                  <a:latin typeface="+mn-lt"/>
                  <a:ea typeface="ＭＳ Ｐゴシック" charset="-128"/>
                </a:defRPr>
              </a:lvl3pPr>
              <a:lvl4pPr marL="1600200" indent="-228600" algn="l" rtl="0" eaLnBrk="0" fontAlgn="base" hangingPunct="0">
                <a:spcBef>
                  <a:spcPct val="20000"/>
                </a:spcBef>
                <a:spcAft>
                  <a:spcPct val="0"/>
                </a:spcAft>
                <a:buChar char="–"/>
                <a:defRPr sz="2000">
                  <a:solidFill>
                    <a:srgbClr val="CC00CC"/>
                  </a:solidFill>
                  <a:latin typeface="+mn-lt"/>
                  <a:ea typeface="ＭＳ Ｐゴシック" charset="-128"/>
                </a:defRPr>
              </a:lvl4pPr>
              <a:lvl5pPr marL="2057400" indent="-228600" algn="l" rtl="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rgbClr val="FF0066"/>
                  </a:solidFill>
                  <a:latin typeface="+mn-lt"/>
                  <a:ea typeface="ＭＳ Ｐゴシック" charset="-128"/>
                </a:defRPr>
              </a:lvl5pPr>
              <a:lvl6pPr marL="2514600" indent="-228600" algn="l" rtl="0" fontAlgn="base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rgbClr val="FF0066"/>
                  </a:solidFill>
                  <a:latin typeface="+mn-lt"/>
                </a:defRPr>
              </a:lvl6pPr>
              <a:lvl7pPr marL="2971800" indent="-228600" algn="l" rtl="0" fontAlgn="base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rgbClr val="FF0066"/>
                  </a:solidFill>
                  <a:latin typeface="+mn-lt"/>
                </a:defRPr>
              </a:lvl7pPr>
              <a:lvl8pPr marL="3429000" indent="-228600" algn="l" rtl="0" fontAlgn="base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rgbClr val="FF0066"/>
                  </a:solidFill>
                  <a:latin typeface="+mn-lt"/>
                </a:defRPr>
              </a:lvl8pPr>
              <a:lvl9pPr marL="3886200" indent="-228600" algn="l" rtl="0" fontAlgn="base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rgbClr val="FF0066"/>
                  </a:solidFill>
                  <a:latin typeface="+mn-lt"/>
                </a:defRPr>
              </a:lvl9pPr>
            </a:lstStyle>
            <a:p>
              <a:pPr marL="0" indent="0">
                <a:buNone/>
              </a:pPr>
              <a:r>
                <a:rPr lang="en-US" sz="2800" dirty="0">
                  <a:solidFill>
                    <a:schemeClr val="bg1"/>
                  </a:solidFill>
                </a:rPr>
                <a:t>Early 2023</a:t>
              </a: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0801985A-558C-2044-17B3-E045C3CDF89A}"/>
              </a:ext>
            </a:extLst>
          </p:cNvPr>
          <p:cNvGrpSpPr/>
          <p:nvPr/>
        </p:nvGrpSpPr>
        <p:grpSpPr>
          <a:xfrm>
            <a:off x="2183027" y="838200"/>
            <a:ext cx="3549550" cy="5334000"/>
            <a:chOff x="2000250" y="2133600"/>
            <a:chExt cx="3543300" cy="4724400"/>
          </a:xfrm>
        </p:grpSpPr>
        <p:pic>
          <p:nvPicPr>
            <p:cNvPr id="17" name="Picture 16">
              <a:extLst>
                <a:ext uri="{FF2B5EF4-FFF2-40B4-BE49-F238E27FC236}">
                  <a16:creationId xmlns:a16="http://schemas.microsoft.com/office/drawing/2014/main" id="{55D999D4-FB7D-549E-46CD-E56F5EC94F05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5400000">
              <a:off x="1409700" y="2724150"/>
              <a:ext cx="4724400" cy="3543300"/>
            </a:xfrm>
            <a:prstGeom prst="rect">
              <a:avLst/>
            </a:prstGeom>
            <a:ln w="57150">
              <a:solidFill>
                <a:schemeClr val="bg1"/>
              </a:solidFill>
            </a:ln>
          </p:spPr>
        </p:pic>
        <p:sp>
          <p:nvSpPr>
            <p:cNvPr id="19" name="Rectangle 4">
              <a:extLst>
                <a:ext uri="{FF2B5EF4-FFF2-40B4-BE49-F238E27FC236}">
                  <a16:creationId xmlns:a16="http://schemas.microsoft.com/office/drawing/2014/main" id="{9043931B-8506-C747-29D2-D22C7ABB0AF8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242285" y="2352209"/>
              <a:ext cx="1432002" cy="47035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  <a:normAutofit fontScale="85000" lnSpcReduction="10000"/>
            </a:bodyPr>
            <a:lstStyle>
              <a:lvl1pPr marL="342900" indent="-342900" algn="l" rtl="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3200">
                  <a:solidFill>
                    <a:schemeClr val="accent2"/>
                  </a:solidFill>
                  <a:latin typeface="+mn-lt"/>
                  <a:ea typeface="ＭＳ Ｐゴシック" charset="-128"/>
                  <a:cs typeface="ＭＳ Ｐゴシック" charset="-128"/>
                </a:defRPr>
              </a:lvl1pPr>
              <a:lvl2pPr marL="742950" indent="-285750" algn="l" rtl="0" eaLnBrk="0" fontAlgn="base" hangingPunct="0">
                <a:spcBef>
                  <a:spcPct val="20000"/>
                </a:spcBef>
                <a:spcAft>
                  <a:spcPct val="0"/>
                </a:spcAft>
                <a:buChar char="–"/>
                <a:defRPr sz="2800">
                  <a:solidFill>
                    <a:srgbClr val="660066"/>
                  </a:solidFill>
                  <a:latin typeface="+mn-lt"/>
                  <a:ea typeface="ＭＳ Ｐゴシック" charset="-128"/>
                </a:defRPr>
              </a:lvl2pPr>
              <a:lvl3pPr marL="1143000" indent="-228600" algn="l" rtl="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400">
                  <a:solidFill>
                    <a:srgbClr val="003300"/>
                  </a:solidFill>
                  <a:latin typeface="+mn-lt"/>
                  <a:ea typeface="ＭＳ Ｐゴシック" charset="-128"/>
                </a:defRPr>
              </a:lvl3pPr>
              <a:lvl4pPr marL="1600200" indent="-228600" algn="l" rtl="0" eaLnBrk="0" fontAlgn="base" hangingPunct="0">
                <a:spcBef>
                  <a:spcPct val="20000"/>
                </a:spcBef>
                <a:spcAft>
                  <a:spcPct val="0"/>
                </a:spcAft>
                <a:buChar char="–"/>
                <a:defRPr sz="2000">
                  <a:solidFill>
                    <a:srgbClr val="CC00CC"/>
                  </a:solidFill>
                  <a:latin typeface="+mn-lt"/>
                  <a:ea typeface="ＭＳ Ｐゴシック" charset="-128"/>
                </a:defRPr>
              </a:lvl4pPr>
              <a:lvl5pPr marL="2057400" indent="-228600" algn="l" rtl="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rgbClr val="FF0066"/>
                  </a:solidFill>
                  <a:latin typeface="+mn-lt"/>
                  <a:ea typeface="ＭＳ Ｐゴシック" charset="-128"/>
                </a:defRPr>
              </a:lvl5pPr>
              <a:lvl6pPr marL="2514600" indent="-228600" algn="l" rtl="0" fontAlgn="base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rgbClr val="FF0066"/>
                  </a:solidFill>
                  <a:latin typeface="+mn-lt"/>
                </a:defRPr>
              </a:lvl6pPr>
              <a:lvl7pPr marL="2971800" indent="-228600" algn="l" rtl="0" fontAlgn="base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rgbClr val="FF0066"/>
                  </a:solidFill>
                  <a:latin typeface="+mn-lt"/>
                </a:defRPr>
              </a:lvl7pPr>
              <a:lvl8pPr marL="3429000" indent="-228600" algn="l" rtl="0" fontAlgn="base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rgbClr val="FF0066"/>
                  </a:solidFill>
                  <a:latin typeface="+mn-lt"/>
                </a:defRPr>
              </a:lvl8pPr>
              <a:lvl9pPr marL="3886200" indent="-228600" algn="l" rtl="0" fontAlgn="base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rgbClr val="FF0066"/>
                  </a:solidFill>
                  <a:latin typeface="+mn-lt"/>
                </a:defRPr>
              </a:lvl9pPr>
            </a:lstStyle>
            <a:p>
              <a:pPr marL="0" indent="0">
                <a:buNone/>
              </a:pPr>
              <a:r>
                <a:rPr lang="en-US" sz="2800" dirty="0">
                  <a:solidFill>
                    <a:schemeClr val="bg1"/>
                  </a:solidFill>
                </a:rPr>
                <a:t>June 2025</a:t>
              </a: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5FC612A-7015-2957-54A2-76A489D720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178904"/>
            <a:ext cx="7772400" cy="506896"/>
          </a:xfrm>
        </p:spPr>
        <p:txBody>
          <a:bodyPr/>
          <a:lstStyle/>
          <a:p>
            <a:r>
              <a:rPr lang="en-US" sz="5400" b="1" dirty="0"/>
              <a:t>DUNE Cavern @ SURF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C2FE08B-07CD-BC20-E3CD-17358A9BE2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May 27-30, 2026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C8DCEF6-1764-FC57-674D-50B389A393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Status of DUNE, Jaehoon Yu</a:t>
            </a:r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A28A6D09-5D59-FE05-EA32-77310D9B3C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57A58E5-F186-8448-8915-9CBFB02328D9}" type="slidenum">
              <a:rPr lang="en-US" smtClean="0"/>
              <a:pPr>
                <a:defRPr/>
              </a:pPr>
              <a:t>16</a:t>
            </a:fld>
            <a:endParaRPr lang="en-US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89E16AD2-0E82-9762-9D75-15341E5661AF}"/>
              </a:ext>
            </a:extLst>
          </p:cNvPr>
          <p:cNvGrpSpPr/>
          <p:nvPr/>
        </p:nvGrpSpPr>
        <p:grpSpPr>
          <a:xfrm>
            <a:off x="5029200" y="836976"/>
            <a:ext cx="4075228" cy="5334000"/>
            <a:chOff x="5732578" y="836975"/>
            <a:chExt cx="3371850" cy="5054985"/>
          </a:xfrm>
        </p:grpSpPr>
        <p:pic>
          <p:nvPicPr>
            <p:cNvPr id="10" name="Picture 9">
              <a:extLst>
                <a:ext uri="{FF2B5EF4-FFF2-40B4-BE49-F238E27FC236}">
                  <a16:creationId xmlns:a16="http://schemas.microsoft.com/office/drawing/2014/main" id="{BDEB9845-D2AD-D324-9CEC-2C4BED9D8ACF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5400000">
              <a:off x="4891010" y="1678543"/>
              <a:ext cx="5054985" cy="3371850"/>
            </a:xfrm>
            <a:prstGeom prst="rect">
              <a:avLst/>
            </a:prstGeom>
            <a:ln w="57150">
              <a:solidFill>
                <a:schemeClr val="bg1"/>
              </a:solidFill>
            </a:ln>
          </p:spPr>
        </p:pic>
        <p:sp>
          <p:nvSpPr>
            <p:cNvPr id="11" name="Rectangle 4">
              <a:extLst>
                <a:ext uri="{FF2B5EF4-FFF2-40B4-BE49-F238E27FC236}">
                  <a16:creationId xmlns:a16="http://schemas.microsoft.com/office/drawing/2014/main" id="{1A0CE1BE-E92F-A366-A78C-EC05462B9490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5837199" y="966039"/>
              <a:ext cx="1432002" cy="47035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  <a:normAutofit lnSpcReduction="10000"/>
            </a:bodyPr>
            <a:lstStyle>
              <a:lvl1pPr marL="342900" indent="-342900" algn="l" rtl="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3200">
                  <a:solidFill>
                    <a:schemeClr val="accent2"/>
                  </a:solidFill>
                  <a:latin typeface="+mn-lt"/>
                  <a:ea typeface="ＭＳ Ｐゴシック" charset="-128"/>
                  <a:cs typeface="ＭＳ Ｐゴシック" charset="-128"/>
                </a:defRPr>
              </a:lvl1pPr>
              <a:lvl2pPr marL="742950" indent="-285750" algn="l" rtl="0" eaLnBrk="0" fontAlgn="base" hangingPunct="0">
                <a:spcBef>
                  <a:spcPct val="20000"/>
                </a:spcBef>
                <a:spcAft>
                  <a:spcPct val="0"/>
                </a:spcAft>
                <a:buChar char="–"/>
                <a:defRPr sz="2800">
                  <a:solidFill>
                    <a:srgbClr val="660066"/>
                  </a:solidFill>
                  <a:latin typeface="+mn-lt"/>
                  <a:ea typeface="ＭＳ Ｐゴシック" charset="-128"/>
                </a:defRPr>
              </a:lvl2pPr>
              <a:lvl3pPr marL="1143000" indent="-228600" algn="l" rtl="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400">
                  <a:solidFill>
                    <a:srgbClr val="003300"/>
                  </a:solidFill>
                  <a:latin typeface="+mn-lt"/>
                  <a:ea typeface="ＭＳ Ｐゴシック" charset="-128"/>
                </a:defRPr>
              </a:lvl3pPr>
              <a:lvl4pPr marL="1600200" indent="-228600" algn="l" rtl="0" eaLnBrk="0" fontAlgn="base" hangingPunct="0">
                <a:spcBef>
                  <a:spcPct val="20000"/>
                </a:spcBef>
                <a:spcAft>
                  <a:spcPct val="0"/>
                </a:spcAft>
                <a:buChar char="–"/>
                <a:defRPr sz="2000">
                  <a:solidFill>
                    <a:srgbClr val="CC00CC"/>
                  </a:solidFill>
                  <a:latin typeface="+mn-lt"/>
                  <a:ea typeface="ＭＳ Ｐゴシック" charset="-128"/>
                </a:defRPr>
              </a:lvl4pPr>
              <a:lvl5pPr marL="2057400" indent="-228600" algn="l" rtl="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rgbClr val="FF0066"/>
                  </a:solidFill>
                  <a:latin typeface="+mn-lt"/>
                  <a:ea typeface="ＭＳ Ｐゴシック" charset="-128"/>
                </a:defRPr>
              </a:lvl5pPr>
              <a:lvl6pPr marL="2514600" indent="-228600" algn="l" rtl="0" fontAlgn="base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rgbClr val="FF0066"/>
                  </a:solidFill>
                  <a:latin typeface="+mn-lt"/>
                </a:defRPr>
              </a:lvl6pPr>
              <a:lvl7pPr marL="2971800" indent="-228600" algn="l" rtl="0" fontAlgn="base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rgbClr val="FF0066"/>
                  </a:solidFill>
                  <a:latin typeface="+mn-lt"/>
                </a:defRPr>
              </a:lvl7pPr>
              <a:lvl8pPr marL="3429000" indent="-228600" algn="l" rtl="0" fontAlgn="base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rgbClr val="FF0066"/>
                  </a:solidFill>
                  <a:latin typeface="+mn-lt"/>
                </a:defRPr>
              </a:lvl8pPr>
              <a:lvl9pPr marL="3886200" indent="-228600" algn="l" rtl="0" fontAlgn="base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rgbClr val="FF0066"/>
                  </a:solidFill>
                  <a:latin typeface="+mn-lt"/>
                </a:defRPr>
              </a:lvl9pPr>
            </a:lstStyle>
            <a:p>
              <a:pPr marL="0" indent="0">
                <a:buNone/>
              </a:pPr>
              <a:r>
                <a:rPr lang="en-US" sz="2800" dirty="0">
                  <a:solidFill>
                    <a:schemeClr val="bg1"/>
                  </a:solidFill>
                </a:rPr>
                <a:t>May 2026</a:t>
              </a:r>
            </a:p>
          </p:txBody>
        </p:sp>
      </p:grpSp>
      <p:sp>
        <p:nvSpPr>
          <p:cNvPr id="12" name="Oval 11">
            <a:extLst>
              <a:ext uri="{FF2B5EF4-FFF2-40B4-BE49-F238E27FC236}">
                <a16:creationId xmlns:a16="http://schemas.microsoft.com/office/drawing/2014/main" id="{92C6803F-4166-B334-B293-4FCE04760B86}"/>
              </a:ext>
            </a:extLst>
          </p:cNvPr>
          <p:cNvSpPr/>
          <p:nvPr/>
        </p:nvSpPr>
        <p:spPr bwMode="auto">
          <a:xfrm>
            <a:off x="5791199" y="2460951"/>
            <a:ext cx="1913703" cy="3431010"/>
          </a:xfrm>
          <a:prstGeom prst="ellipse">
            <a:avLst/>
          </a:prstGeom>
          <a:noFill/>
          <a:ln w="57150" cap="flat" cmpd="sng" algn="ctr">
            <a:solidFill>
              <a:srgbClr val="FFFF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spAutoFit/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24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F702A1A8-5184-6CDD-2053-FA1B52BD602E}"/>
              </a:ext>
            </a:extLst>
          </p:cNvPr>
          <p:cNvSpPr txBox="1"/>
          <p:nvPr/>
        </p:nvSpPr>
        <p:spPr>
          <a:xfrm>
            <a:off x="990600" y="1657315"/>
            <a:ext cx="7057449" cy="461665"/>
          </a:xfrm>
          <a:prstGeom prst="rect">
            <a:avLst/>
          </a:prstGeom>
          <a:solidFill>
            <a:srgbClr val="FFFF00">
              <a:alpha val="50000"/>
            </a:srgbClr>
          </a:solidFill>
        </p:spPr>
        <p:txBody>
          <a:bodyPr wrap="square">
            <a:spAutoFit/>
          </a:bodyPr>
          <a:lstStyle/>
          <a:p>
            <a:pPr eaLnBrk="1" hangingPunct="1">
              <a:spcBef>
                <a:spcPts val="0"/>
              </a:spcBef>
              <a:spcAft>
                <a:spcPts val="0"/>
              </a:spcAft>
            </a:pPr>
            <a:r>
              <a:rPr lang="en-US" dirty="0">
                <a:solidFill>
                  <a:srgbClr val="CC00CC"/>
                </a:solidFill>
                <a:latin typeface="Arial Narrow" charset="0"/>
                <a:sym typeface="Wingdings" pitchFamily="2" charset="2"/>
              </a:rPr>
              <a:t>Two caverns for 4 detectors. each 475’(L) x 65’ (W) x 92’ (H)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C85D82AC-1101-ED37-0BC1-611FA31383D9}"/>
              </a:ext>
            </a:extLst>
          </p:cNvPr>
          <p:cNvSpPr txBox="1"/>
          <p:nvPr/>
        </p:nvSpPr>
        <p:spPr>
          <a:xfrm>
            <a:off x="994294" y="2167219"/>
            <a:ext cx="4899878" cy="461665"/>
          </a:xfrm>
          <a:prstGeom prst="rect">
            <a:avLst/>
          </a:prstGeom>
          <a:solidFill>
            <a:srgbClr val="FFFF00">
              <a:alpha val="50000"/>
            </a:srgbClr>
          </a:solidFill>
        </p:spPr>
        <p:txBody>
          <a:bodyPr wrap="square">
            <a:spAutoFit/>
          </a:bodyPr>
          <a:lstStyle/>
          <a:p>
            <a:pPr eaLnBrk="1" hangingPunct="1">
              <a:spcBef>
                <a:spcPts val="0"/>
              </a:spcBef>
              <a:spcAft>
                <a:spcPts val="0"/>
              </a:spcAft>
            </a:pPr>
            <a:r>
              <a:rPr lang="en-US" dirty="0">
                <a:solidFill>
                  <a:srgbClr val="CC00CC"/>
                </a:solidFill>
                <a:latin typeface="Arial Narrow" charset="0"/>
                <a:sym typeface="Wingdings" pitchFamily="2" charset="2"/>
              </a:rPr>
              <a:t>+ 1 utility cavern: 624’(L)x64’(W)x37’(H) </a:t>
            </a:r>
          </a:p>
        </p:txBody>
      </p:sp>
      <p:pic>
        <p:nvPicPr>
          <p:cNvPr id="4" name="surf_expansion_timelapse (1440p)" descr="surf_expansion_timelapse (1440p)">
            <a:hlinkClick r:id="" action="ppaction://media"/>
            <a:extLst>
              <a:ext uri="{FF2B5EF4-FFF2-40B4-BE49-F238E27FC236}">
                <a16:creationId xmlns:a16="http://schemas.microsoft.com/office/drawing/2014/main" id="{CC3B9989-A717-1CA2-218D-7A50F5BC5FEB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588" y="3174"/>
            <a:ext cx="9144000" cy="685482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F9E42CB-A238-95A6-9F71-62B20293C086}"/>
              </a:ext>
            </a:extLst>
          </p:cNvPr>
          <p:cNvSpPr txBox="1"/>
          <p:nvPr/>
        </p:nvSpPr>
        <p:spPr>
          <a:xfrm>
            <a:off x="1304102" y="4885285"/>
            <a:ext cx="6400800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600" dirty="0">
                <a:solidFill>
                  <a:schemeClr val="bg1"/>
                </a:solidFill>
                <a:latin typeface="Arial Narrow" charset="0"/>
                <a:sym typeface="Wingdings" pitchFamily="2" charset="2"/>
              </a:rPr>
              <a:t>800,000t of rocks removed, crushed and dumped to the open cut</a:t>
            </a:r>
            <a:endParaRPr lang="en-US" sz="36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583476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"/>
                            </p:stCondLst>
                            <p:childTnLst>
                              <p:par>
                                <p:cTn id="1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50"/>
                            </p:stCondLst>
                            <p:childTnLst>
                              <p:par>
                                <p:cTn id="20" presetID="2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1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5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  <p:cmd type="call" cmd="stop">
                                      <p:cBhvr>
                                        <p:cTn id="29" dur="1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30" presetID="53" presetClass="exit" presetSubtype="32" fill="hold" grpId="1" nodeType="withEffect">
                                  <p:stCondLst>
                                    <p:cond delay="0"/>
                                  </p:stCondLst>
                                  <p:iterate type="wd">
                                    <p:tmPct val="0"/>
                                  </p:iterate>
                                  <p:childTnLst>
                                    <p:anim calcmode="lin" valueType="num">
                                      <p:cBhvr>
                                        <p:cTn id="31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500"/>
                            </p:stCondLst>
                            <p:childTnLst>
                              <p:par>
                                <p:cTn id="36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5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500"/>
                            </p:stCondLst>
                            <p:childTnLst>
                              <p:par>
                                <p:cTn id="57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9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60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  <p:bldLst>
      <p:bldP spid="12" grpId="0" animBg="1"/>
      <p:bldP spid="5" grpId="0"/>
      <p:bldP spid="5" grpId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76CC868A-8932-E1CA-406A-2008FB26C5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8600" y="4229"/>
            <a:ext cx="9054973" cy="757771"/>
          </a:xfrm>
        </p:spPr>
        <p:txBody>
          <a:bodyPr/>
          <a:lstStyle/>
          <a:p>
            <a:r>
              <a:rPr lang="en-US" dirty="0">
                <a:solidFill>
                  <a:srgbClr val="FF0000"/>
                </a:solidFill>
              </a:rPr>
              <a:t>LBNF FD Cavern Construction &amp;  Outfitting</a:t>
            </a:r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4A1188EA-E42C-08D7-7606-95F374571738}"/>
              </a:ext>
            </a:extLst>
          </p:cNvPr>
          <p:cNvSpPr txBox="1">
            <a:spLocks/>
          </p:cNvSpPr>
          <p:nvPr/>
        </p:nvSpPr>
        <p:spPr bwMode="auto">
          <a:xfrm>
            <a:off x="602592" y="5562600"/>
            <a:ext cx="7855608" cy="92184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rgbClr val="A50021"/>
                </a:solidFill>
                <a:latin typeface="+mj-lt"/>
                <a:ea typeface="ＭＳ Ｐゴシック" charset="-128"/>
                <a:cs typeface="ＭＳ Ｐゴシック" charset="-128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rgbClr val="A50021"/>
                </a:solidFill>
                <a:latin typeface="Arial Narrow" pitchFamily="34" charset="0"/>
                <a:ea typeface="ＭＳ Ｐゴシック" charset="-128"/>
                <a:cs typeface="ＭＳ Ｐゴシック" charset="-128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rgbClr val="A50021"/>
                </a:solidFill>
                <a:latin typeface="Arial Narrow" pitchFamily="34" charset="0"/>
                <a:ea typeface="ＭＳ Ｐゴシック" charset="-128"/>
                <a:cs typeface="ＭＳ Ｐゴシック" charset="-128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rgbClr val="A50021"/>
                </a:solidFill>
                <a:latin typeface="Arial Narrow" pitchFamily="34" charset="0"/>
                <a:ea typeface="ＭＳ Ｐゴシック" charset="-128"/>
                <a:cs typeface="ＭＳ Ｐゴシック" charset="-128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rgbClr val="A50021"/>
                </a:solidFill>
                <a:latin typeface="Arial Narrow" pitchFamily="34" charset="0"/>
                <a:ea typeface="ＭＳ Ｐゴシック" charset="-128"/>
                <a:cs typeface="ＭＳ Ｐゴシック" charset="-128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rgbClr val="A50021"/>
                </a:solidFill>
                <a:latin typeface="Arial Narrow" pitchFamily="34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rgbClr val="A50021"/>
                </a:solidFill>
                <a:latin typeface="Arial Narrow" pitchFamily="34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rgbClr val="A50021"/>
                </a:solidFill>
                <a:latin typeface="Arial Narrow" pitchFamily="34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rgbClr val="A50021"/>
                </a:solidFill>
                <a:latin typeface="Arial Narrow" pitchFamily="34" charset="0"/>
              </a:defRPr>
            </a:lvl9pPr>
          </a:lstStyle>
          <a:p>
            <a:r>
              <a:rPr lang="en-US" sz="3600" kern="0" dirty="0">
                <a:solidFill>
                  <a:schemeClr val="bg1"/>
                </a:solidFill>
              </a:rPr>
              <a:t>Outfitting to complete any day</a:t>
            </a:r>
          </a:p>
          <a:p>
            <a:r>
              <a:rPr lang="en-US" sz="3600" kern="0" dirty="0">
                <a:solidFill>
                  <a:schemeClr val="bg1"/>
                </a:solidFill>
              </a:rPr>
              <a:t>VD Cryostat Construction to begin late 2026</a:t>
            </a:r>
          </a:p>
        </p:txBody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id="{4FC17019-F7B4-226B-F7F2-19E51A2731BF}"/>
              </a:ext>
            </a:extLst>
          </p:cNvPr>
          <p:cNvGrpSpPr/>
          <p:nvPr/>
        </p:nvGrpSpPr>
        <p:grpSpPr>
          <a:xfrm>
            <a:off x="-12772" y="1655922"/>
            <a:ext cx="6482644" cy="5169789"/>
            <a:chOff x="493396" y="1057391"/>
            <a:chExt cx="6482644" cy="5169789"/>
          </a:xfrm>
        </p:grpSpPr>
        <p:pic>
          <p:nvPicPr>
            <p:cNvPr id="13" name="Picture 10">
              <a:extLst>
                <a:ext uri="{FF2B5EF4-FFF2-40B4-BE49-F238E27FC236}">
                  <a16:creationId xmlns:a16="http://schemas.microsoft.com/office/drawing/2014/main" id="{5A329593-7257-E9D5-1341-D0E73DD9FFC3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493396" y="1057391"/>
              <a:ext cx="6482644" cy="5169789"/>
            </a:xfrm>
            <a:prstGeom prst="rect">
              <a:avLst/>
            </a:prstGeom>
          </p:spPr>
        </p:pic>
        <p:sp>
          <p:nvSpPr>
            <p:cNvPr id="15" name="TextBox 7">
              <a:extLst>
                <a:ext uri="{FF2B5EF4-FFF2-40B4-BE49-F238E27FC236}">
                  <a16:creationId xmlns:a16="http://schemas.microsoft.com/office/drawing/2014/main" id="{3363770C-28AA-5983-B974-954DA8D54FD8}"/>
                </a:ext>
              </a:extLst>
            </p:cNvPr>
            <p:cNvSpPr txBox="1"/>
            <p:nvPr/>
          </p:nvSpPr>
          <p:spPr>
            <a:xfrm>
              <a:off x="888829" y="5148225"/>
              <a:ext cx="5359571" cy="461665"/>
            </a:xfrm>
            <a:prstGeom prst="rect">
              <a:avLst/>
            </a:prstGeom>
            <a:noFill/>
          </p:spPr>
          <p:txBody>
            <a:bodyPr wrap="square" rtlCol="0" anchor="t">
              <a:spAutoFit/>
            </a:bodyPr>
            <a:lstStyle/>
            <a:p>
              <a:r>
                <a:rPr lang="en-US" b="1" noProof="0" dirty="0">
                  <a:solidFill>
                    <a:schemeClr val="bg1"/>
                  </a:solidFill>
                  <a:latin typeface="+mj-lt"/>
                </a:rPr>
                <a:t>Central Utility Cavern Duct and Pipe Work</a:t>
              </a:r>
            </a:p>
          </p:txBody>
        </p:sp>
      </p:grpSp>
      <p:grpSp>
        <p:nvGrpSpPr>
          <p:cNvPr id="19" name="Group 18">
            <a:extLst>
              <a:ext uri="{FF2B5EF4-FFF2-40B4-BE49-F238E27FC236}">
                <a16:creationId xmlns:a16="http://schemas.microsoft.com/office/drawing/2014/main" id="{29603A57-3999-7133-3E9E-A6A269EF4553}"/>
              </a:ext>
            </a:extLst>
          </p:cNvPr>
          <p:cNvGrpSpPr/>
          <p:nvPr/>
        </p:nvGrpSpPr>
        <p:grpSpPr>
          <a:xfrm>
            <a:off x="2471296" y="32289"/>
            <a:ext cx="6622392" cy="4355021"/>
            <a:chOff x="2438401" y="1207579"/>
            <a:chExt cx="6622392" cy="4355021"/>
          </a:xfrm>
        </p:grpSpPr>
        <p:pic>
          <p:nvPicPr>
            <p:cNvPr id="6" name="Picture 5" descr="A picture containing building, outdoor, station, orange&#10;&#10;AI-generated content may be incorrect.">
              <a:extLst>
                <a:ext uri="{FF2B5EF4-FFF2-40B4-BE49-F238E27FC236}">
                  <a16:creationId xmlns:a16="http://schemas.microsoft.com/office/drawing/2014/main" id="{D3D626B0-4591-61B0-03E1-B6C8DBE9258A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2438401" y="1207579"/>
              <a:ext cx="6622392" cy="4355021"/>
            </a:xfrm>
            <a:prstGeom prst="rect">
              <a:avLst/>
            </a:prstGeom>
          </p:spPr>
        </p:pic>
        <p:sp>
          <p:nvSpPr>
            <p:cNvPr id="18" name="TextBox 7">
              <a:extLst>
                <a:ext uri="{FF2B5EF4-FFF2-40B4-BE49-F238E27FC236}">
                  <a16:creationId xmlns:a16="http://schemas.microsoft.com/office/drawing/2014/main" id="{C5DECCF9-64F1-BA9E-1A46-441B3704930D}"/>
                </a:ext>
              </a:extLst>
            </p:cNvPr>
            <p:cNvSpPr txBox="1"/>
            <p:nvPr/>
          </p:nvSpPr>
          <p:spPr>
            <a:xfrm>
              <a:off x="2512639" y="4532029"/>
              <a:ext cx="4251402" cy="830997"/>
            </a:xfrm>
            <a:prstGeom prst="rect">
              <a:avLst/>
            </a:prstGeom>
            <a:noFill/>
          </p:spPr>
          <p:txBody>
            <a:bodyPr wrap="square" rtlCol="0" anchor="t">
              <a:spAutoFit/>
            </a:bodyPr>
            <a:lstStyle/>
            <a:p>
              <a:r>
                <a:rPr lang="en-US" b="1" noProof="0" dirty="0">
                  <a:solidFill>
                    <a:schemeClr val="bg1"/>
                  </a:solidFill>
                  <a:latin typeface="+mj-lt"/>
                </a:rPr>
                <a:t>Central Utility Cavern </a:t>
              </a:r>
              <a:r>
                <a:rPr lang="en-US" b="1" dirty="0">
                  <a:solidFill>
                    <a:schemeClr val="bg1"/>
                  </a:solidFill>
                  <a:latin typeface="+mj-lt"/>
                </a:rPr>
                <a:t>Experiment &amp; Detector Support Infrastructure</a:t>
              </a:r>
              <a:endParaRPr lang="en-US" b="1" noProof="0" dirty="0">
                <a:solidFill>
                  <a:schemeClr val="bg1"/>
                </a:solidFill>
                <a:latin typeface="+mj-lt"/>
              </a:endParaRPr>
            </a:p>
          </p:txBody>
        </p:sp>
      </p:grpSp>
      <p:grpSp>
        <p:nvGrpSpPr>
          <p:cNvPr id="25" name="Group 24">
            <a:extLst>
              <a:ext uri="{FF2B5EF4-FFF2-40B4-BE49-F238E27FC236}">
                <a16:creationId xmlns:a16="http://schemas.microsoft.com/office/drawing/2014/main" id="{6C4F3CB2-F662-3312-D41A-3B6751411002}"/>
              </a:ext>
            </a:extLst>
          </p:cNvPr>
          <p:cNvGrpSpPr/>
          <p:nvPr/>
        </p:nvGrpSpPr>
        <p:grpSpPr>
          <a:xfrm>
            <a:off x="40015" y="-32289"/>
            <a:ext cx="9144000" cy="6858000"/>
            <a:chOff x="-41604" y="0"/>
            <a:chExt cx="9144000" cy="6858000"/>
          </a:xfrm>
        </p:grpSpPr>
        <p:pic>
          <p:nvPicPr>
            <p:cNvPr id="21" name="Picture 20">
              <a:extLst>
                <a:ext uri="{FF2B5EF4-FFF2-40B4-BE49-F238E27FC236}">
                  <a16:creationId xmlns:a16="http://schemas.microsoft.com/office/drawing/2014/main" id="{A55C6689-2AAA-D4C3-0342-918CDEA5A4E3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-41604" y="0"/>
              <a:ext cx="9144000" cy="6858000"/>
            </a:xfrm>
            <a:prstGeom prst="rect">
              <a:avLst/>
            </a:prstGeom>
          </p:spPr>
        </p:pic>
        <p:sp>
          <p:nvSpPr>
            <p:cNvPr id="22" name="TextBox 7">
              <a:extLst>
                <a:ext uri="{FF2B5EF4-FFF2-40B4-BE49-F238E27FC236}">
                  <a16:creationId xmlns:a16="http://schemas.microsoft.com/office/drawing/2014/main" id="{37070480-C61A-AC65-E068-9D1AA7B99329}"/>
                </a:ext>
              </a:extLst>
            </p:cNvPr>
            <p:cNvSpPr txBox="1"/>
            <p:nvPr/>
          </p:nvSpPr>
          <p:spPr>
            <a:xfrm>
              <a:off x="1752600" y="828382"/>
              <a:ext cx="6002040" cy="461665"/>
            </a:xfrm>
            <a:prstGeom prst="rect">
              <a:avLst/>
            </a:prstGeom>
            <a:noFill/>
          </p:spPr>
          <p:txBody>
            <a:bodyPr wrap="square" rtlCol="0" anchor="t">
              <a:spAutoFit/>
            </a:bodyPr>
            <a:lstStyle/>
            <a:p>
              <a:r>
                <a:rPr lang="en-US" b="1" dirty="0">
                  <a:solidFill>
                    <a:schemeClr val="bg1"/>
                  </a:solidFill>
                  <a:latin typeface="+mj-lt"/>
                </a:rPr>
                <a:t>View of the </a:t>
              </a:r>
              <a:r>
                <a:rPr lang="en-US" b="1" noProof="0" dirty="0">
                  <a:solidFill>
                    <a:schemeClr val="bg1"/>
                  </a:solidFill>
                  <a:latin typeface="+mj-lt"/>
                </a:rPr>
                <a:t>Central Utility Cavern, May 22, 2026</a:t>
              </a:r>
            </a:p>
          </p:txBody>
        </p:sp>
      </p:grpSp>
      <p:sp>
        <p:nvSpPr>
          <p:cNvPr id="24" name="TextBox 7">
            <a:extLst>
              <a:ext uri="{FF2B5EF4-FFF2-40B4-BE49-F238E27FC236}">
                <a16:creationId xmlns:a16="http://schemas.microsoft.com/office/drawing/2014/main" id="{C8E5F323-964E-A234-2D01-70E2CDB574C9}"/>
              </a:ext>
            </a:extLst>
          </p:cNvPr>
          <p:cNvSpPr txBox="1"/>
          <p:nvPr/>
        </p:nvSpPr>
        <p:spPr>
          <a:xfrm>
            <a:off x="843148" y="1294991"/>
            <a:ext cx="5867400" cy="46166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en-US" b="1" dirty="0">
                <a:solidFill>
                  <a:schemeClr val="bg1"/>
                </a:solidFill>
                <a:latin typeface="+mj-lt"/>
              </a:rPr>
              <a:t>The Cavern outfitting to complete any day!</a:t>
            </a:r>
            <a:endParaRPr lang="en-US" b="1" noProof="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26" name="TextBox 7">
            <a:extLst>
              <a:ext uri="{FF2B5EF4-FFF2-40B4-BE49-F238E27FC236}">
                <a16:creationId xmlns:a16="http://schemas.microsoft.com/office/drawing/2014/main" id="{954EE170-1407-3987-B1FF-EA3CA73BFF75}"/>
              </a:ext>
            </a:extLst>
          </p:cNvPr>
          <p:cNvSpPr txBox="1"/>
          <p:nvPr/>
        </p:nvSpPr>
        <p:spPr>
          <a:xfrm>
            <a:off x="851386" y="1800495"/>
            <a:ext cx="8298792" cy="46166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en-US" b="1" dirty="0">
                <a:solidFill>
                  <a:schemeClr val="bg1"/>
                </a:solidFill>
                <a:latin typeface="+mj-lt"/>
              </a:rPr>
              <a:t>The steel for the first cryostat fully transported by late this year! </a:t>
            </a:r>
            <a:endParaRPr lang="en-US" b="1" noProof="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27" name="TextBox 7">
            <a:extLst>
              <a:ext uri="{FF2B5EF4-FFF2-40B4-BE49-F238E27FC236}">
                <a16:creationId xmlns:a16="http://schemas.microsoft.com/office/drawing/2014/main" id="{449AA1B5-C3EE-C112-A049-CEFFF140465A}"/>
              </a:ext>
            </a:extLst>
          </p:cNvPr>
          <p:cNvSpPr txBox="1"/>
          <p:nvPr/>
        </p:nvSpPr>
        <p:spPr>
          <a:xfrm>
            <a:off x="914400" y="2286000"/>
            <a:ext cx="6274168" cy="830997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en-US" b="1" dirty="0">
                <a:solidFill>
                  <a:schemeClr val="bg1"/>
                </a:solidFill>
                <a:latin typeface="+mj-lt"/>
              </a:rPr>
              <a:t>Cryostat construction to begin immediately after and to complete by summer 2027!</a:t>
            </a:r>
            <a:endParaRPr lang="en-US" b="1" noProof="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29" name="TextBox 7">
            <a:extLst>
              <a:ext uri="{FF2B5EF4-FFF2-40B4-BE49-F238E27FC236}">
                <a16:creationId xmlns:a16="http://schemas.microsoft.com/office/drawing/2014/main" id="{219BFD3B-DA2B-F338-C9E2-C3233E833F89}"/>
              </a:ext>
            </a:extLst>
          </p:cNvPr>
          <p:cNvSpPr txBox="1"/>
          <p:nvPr/>
        </p:nvSpPr>
        <p:spPr>
          <a:xfrm>
            <a:off x="914400" y="3131403"/>
            <a:ext cx="6840240" cy="46166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en-US" b="1" dirty="0">
                <a:solidFill>
                  <a:schemeClr val="bg1"/>
                </a:solidFill>
                <a:latin typeface="+mj-lt"/>
              </a:rPr>
              <a:t>FD1 detector construction begins bottom half of 2027! </a:t>
            </a:r>
            <a:endParaRPr lang="en-US" b="1" noProof="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5CB261A-1F34-31D7-0FA2-BF215B038F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June 25, 2026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34E3E0F9-92FD-F7F1-FCD1-F9EA0BA4C0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DUNE, a next gen neutrino experiment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77DF54F3-3E49-CCF3-AE5F-E6BE25257F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0A33896-855B-7B4D-A097-2D12E2068F9E}" type="slidenum">
              <a:rPr lang="en-US" smtClean="0"/>
              <a:pPr>
                <a:defRPr/>
              </a:pPr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97937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4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24" grpId="0"/>
      <p:bldP spid="26" grpId="0"/>
      <p:bldP spid="27" grpId="0"/>
      <p:bldP spid="29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FC612A-7015-2957-54A2-76A489D720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178904"/>
            <a:ext cx="7772400" cy="506896"/>
          </a:xfrm>
        </p:spPr>
        <p:txBody>
          <a:bodyPr/>
          <a:lstStyle/>
          <a:p>
            <a:r>
              <a:rPr lang="en-US" sz="5400" b="1" dirty="0"/>
              <a:t>Journey of Cryostat Parts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1BF9D754-5776-C329-8A2E-AB53CB77578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" y="914400"/>
            <a:ext cx="7939594" cy="5290930"/>
          </a:xfrm>
          <a:prstGeom prst="rect">
            <a:avLst/>
          </a:prstGeom>
        </p:spPr>
      </p:pic>
      <p:sp>
        <p:nvSpPr>
          <p:cNvPr id="17" name="Oval 16">
            <a:extLst>
              <a:ext uri="{FF2B5EF4-FFF2-40B4-BE49-F238E27FC236}">
                <a16:creationId xmlns:a16="http://schemas.microsoft.com/office/drawing/2014/main" id="{7571CAFC-07B0-0104-6C97-B4FF3A012D1B}"/>
              </a:ext>
            </a:extLst>
          </p:cNvPr>
          <p:cNvSpPr/>
          <p:nvPr/>
        </p:nvSpPr>
        <p:spPr bwMode="auto">
          <a:xfrm>
            <a:off x="4343400" y="2438400"/>
            <a:ext cx="524344" cy="399705"/>
          </a:xfrm>
          <a:prstGeom prst="ellipse">
            <a:avLst/>
          </a:prstGeom>
          <a:noFill/>
          <a:ln w="38100" cap="flat" cmpd="sng" algn="ctr">
            <a:solidFill>
              <a:srgbClr val="FF0066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spAutoFit/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24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</a:endParaRPr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DA754319-DE98-9CD1-7861-5C1E868B604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9650" y="3048000"/>
            <a:ext cx="8509550" cy="2807092"/>
          </a:xfrm>
          <a:prstGeom prst="rect">
            <a:avLst/>
          </a:prstGeom>
        </p:spPr>
      </p:pic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C2DA525B-BE4D-85D2-99A0-3488C91D32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June 25, 2026</a:t>
            </a:r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87673B3-3151-4065-72BB-69D8C81AAB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DUNE, a next gen neutrino experiment</a:t>
            </a:r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65B3B480-8FCB-E001-F874-518A3FB70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EF3D8A4-74EF-534D-976E-1FB9C4B72804}" type="slidenum">
              <a:rPr lang="en-US" smtClean="0"/>
              <a:pPr>
                <a:defRPr/>
              </a:pPr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29303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>
            <a:extLst>
              <a:ext uri="{FF2B5EF4-FFF2-40B4-BE49-F238E27FC236}">
                <a16:creationId xmlns:a16="http://schemas.microsoft.com/office/drawing/2014/main" id="{FEB1D1B0-343A-18DE-389F-74019A52EE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52400"/>
            <a:ext cx="8989922" cy="416831"/>
          </a:xfrm>
        </p:spPr>
        <p:txBody>
          <a:bodyPr/>
          <a:lstStyle/>
          <a:p>
            <a:r>
              <a:rPr lang="en-US" dirty="0"/>
              <a:t>Cryostat Steel for 2 FD in Rapid City</a:t>
            </a:r>
          </a:p>
        </p:txBody>
      </p:sp>
      <p:pic>
        <p:nvPicPr>
          <p:cNvPr id="8" name="Content Placeholder 13" descr="A picture containing outdoor, sky, red, outdoor object&#10;&#10;AI-generated content may be incorrect.">
            <a:extLst>
              <a:ext uri="{FF2B5EF4-FFF2-40B4-BE49-F238E27FC236}">
                <a16:creationId xmlns:a16="http://schemas.microsoft.com/office/drawing/2014/main" id="{C8E29C88-E780-78B6-841E-59F716DF9119}"/>
              </a:ext>
            </a:extLst>
          </p:cNvPr>
          <p:cNvPicPr>
            <a:picLocks noGrp="1" noChangeAspect="1"/>
          </p:cNvPicPr>
          <p:nvPr>
            <p:ph idx="4294967295"/>
          </p:nvPr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81000" y="866856"/>
            <a:ext cx="4953000" cy="3713875"/>
          </a:xfrm>
        </p:spPr>
      </p:pic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943918C1-5C2B-D17E-FACD-75F24EF600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DUNE, a next gen neutrino experiment</a:t>
            </a:r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6C8C3D44-36A9-6AA6-9F6E-98066235F7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568840-C7F3-154A-9D4C-09F8BE36C34D}" type="slidenum">
              <a:rPr lang="en-US" smtClean="0"/>
              <a:t>19</a:t>
            </a:fld>
            <a:endParaRPr lang="en-US" dirty="0"/>
          </a:p>
        </p:txBody>
      </p:sp>
      <p:pic>
        <p:nvPicPr>
          <p:cNvPr id="4" name="Content Placeholder 6">
            <a:extLst>
              <a:ext uri="{FF2B5EF4-FFF2-40B4-BE49-F238E27FC236}">
                <a16:creationId xmlns:a16="http://schemas.microsoft.com/office/drawing/2014/main" id="{9A6D7C10-A671-D19A-A1C0-46911C3A780C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656229" y="2844391"/>
            <a:ext cx="7402127" cy="3115942"/>
          </a:xfrm>
          <a:prstGeom prst="rect">
            <a:avLst/>
          </a:prstGeom>
        </p:spPr>
      </p:pic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0CC2F427-041E-ADCC-F220-4DEF8799AD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June 25, 2026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84FF96A-5966-781F-64D8-90FF2E76F598}"/>
              </a:ext>
            </a:extLst>
          </p:cNvPr>
          <p:cNvSpPr txBox="1"/>
          <p:nvPr/>
        </p:nvSpPr>
        <p:spPr>
          <a:xfrm>
            <a:off x="2438400" y="4267200"/>
            <a:ext cx="6324600" cy="1569660"/>
          </a:xfrm>
          <a:prstGeom prst="rect">
            <a:avLst/>
          </a:prstGeom>
          <a:solidFill>
            <a:srgbClr val="FFFF00">
              <a:alpha val="50000"/>
            </a:srgbClr>
          </a:solidFill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US" sz="2400" dirty="0">
                <a:solidFill>
                  <a:srgbClr val="FF0000"/>
                </a:solidFill>
              </a:rPr>
              <a:t>Total mass of cryostat ~ 2500 tons/cryostat</a:t>
            </a:r>
            <a:endParaRPr lang="en-US" sz="2400" kern="0" dirty="0">
              <a:solidFill>
                <a:srgbClr val="FF0000"/>
              </a:solidFill>
              <a:latin typeface="Arial Narrow"/>
              <a:cs typeface="Arial Narrow"/>
            </a:endParaRPr>
          </a:p>
          <a:p>
            <a:pPr marL="0" indent="0">
              <a:buNone/>
            </a:pPr>
            <a:r>
              <a:rPr lang="en-US" sz="2400" dirty="0">
                <a:solidFill>
                  <a:srgbClr val="FF0000"/>
                </a:solidFill>
              </a:rPr>
              <a:t>Total number of components &gt; 150,000/cryostat</a:t>
            </a:r>
          </a:p>
          <a:p>
            <a:pPr marL="0" indent="0">
              <a:buNone/>
            </a:pPr>
            <a:r>
              <a:rPr lang="en-US" sz="2400" dirty="0">
                <a:solidFill>
                  <a:srgbClr val="FF0000"/>
                </a:solidFill>
              </a:rPr>
              <a:t>2 FD cryostat parts </a:t>
            </a:r>
            <a:r>
              <a:rPr lang="en-US" dirty="0">
                <a:solidFill>
                  <a:srgbClr val="FF0000"/>
                </a:solidFill>
              </a:rPr>
              <a:t>stored in Rapid City facility</a:t>
            </a:r>
          </a:p>
          <a:p>
            <a:pPr marL="0" indent="0">
              <a:buNone/>
            </a:pPr>
            <a:r>
              <a:rPr lang="en-US" sz="2400" dirty="0">
                <a:solidFill>
                  <a:srgbClr val="FF0000"/>
                </a:solidFill>
              </a:rPr>
              <a:t>Takes </a:t>
            </a:r>
            <a:r>
              <a:rPr lang="en-US" dirty="0">
                <a:solidFill>
                  <a:srgbClr val="FF0000"/>
                </a:solidFill>
              </a:rPr>
              <a:t>about</a:t>
            </a:r>
            <a:r>
              <a:rPr lang="en-US" sz="2400" dirty="0">
                <a:solidFill>
                  <a:srgbClr val="FF0000"/>
                </a:solidFill>
              </a:rPr>
              <a:t> one year to build a cryostat</a:t>
            </a:r>
          </a:p>
        </p:txBody>
      </p:sp>
    </p:spTree>
    <p:extLst>
      <p:ext uri="{BB962C8B-B14F-4D97-AF65-F5344CB8AC3E}">
        <p14:creationId xmlns:p14="http://schemas.microsoft.com/office/powerpoint/2010/main" val="22183166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500"/>
                            </p:stCondLst>
                            <p:childTnLst>
                              <p:par>
                                <p:cTn id="2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>
            <a:extLst>
              <a:ext uri="{FF2B5EF4-FFF2-40B4-BE49-F238E27FC236}">
                <a16:creationId xmlns:a16="http://schemas.microsoft.com/office/drawing/2014/main" id="{FEB1D1B0-343A-18DE-389F-74019A52EE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52400"/>
            <a:ext cx="8989922" cy="416831"/>
          </a:xfrm>
        </p:spPr>
        <p:txBody>
          <a:bodyPr/>
          <a:lstStyle/>
          <a:p>
            <a:r>
              <a:rPr lang="en-US" dirty="0"/>
              <a:t>Cryostat Construction</a:t>
            </a: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943918C1-5C2B-D17E-FACD-75F24EF600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Status of DUNE, Jaehoon Yu</a:t>
            </a:r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6C8C3D44-36A9-6AA6-9F6E-98066235F7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568840-C7F3-154A-9D4C-09F8BE36C34D}" type="slidenum">
              <a:rPr lang="en-US" smtClean="0"/>
              <a:t>20</a:t>
            </a:fld>
            <a:endParaRPr lang="en-US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0CC2F427-041E-ADCC-F220-4DEF8799AD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May 27-30, 2026</a:t>
            </a: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6EBD4BFE-A391-6273-A395-505A8A47708E}"/>
              </a:ext>
            </a:extLst>
          </p:cNvPr>
          <p:cNvSpPr txBox="1">
            <a:spLocks/>
          </p:cNvSpPr>
          <p:nvPr/>
        </p:nvSpPr>
        <p:spPr bwMode="auto">
          <a:xfrm>
            <a:off x="150722" y="909474"/>
            <a:ext cx="8839200" cy="140296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rgbClr val="A50021"/>
                </a:solidFill>
                <a:latin typeface="+mj-lt"/>
                <a:ea typeface="ＭＳ Ｐゴシック" charset="-128"/>
                <a:cs typeface="ＭＳ Ｐゴシック" charset="-128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rgbClr val="A50021"/>
                </a:solidFill>
                <a:latin typeface="Arial Narrow" pitchFamily="34" charset="0"/>
                <a:ea typeface="ＭＳ Ｐゴシック" charset="-128"/>
                <a:cs typeface="ＭＳ Ｐゴシック" charset="-128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rgbClr val="A50021"/>
                </a:solidFill>
                <a:latin typeface="Arial Narrow" pitchFamily="34" charset="0"/>
                <a:ea typeface="ＭＳ Ｐゴシック" charset="-128"/>
                <a:cs typeface="ＭＳ Ｐゴシック" charset="-128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rgbClr val="A50021"/>
                </a:solidFill>
                <a:latin typeface="Arial Narrow" pitchFamily="34" charset="0"/>
                <a:ea typeface="ＭＳ Ｐゴシック" charset="-128"/>
                <a:cs typeface="ＭＳ Ｐゴシック" charset="-128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rgbClr val="A50021"/>
                </a:solidFill>
                <a:latin typeface="Arial Narrow" pitchFamily="34" charset="0"/>
                <a:ea typeface="ＭＳ Ｐゴシック" charset="-128"/>
                <a:cs typeface="ＭＳ Ｐゴシック" charset="-128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rgbClr val="A50021"/>
                </a:solidFill>
                <a:latin typeface="Arial Narrow" pitchFamily="34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rgbClr val="A50021"/>
                </a:solidFill>
                <a:latin typeface="Arial Narrow" pitchFamily="34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rgbClr val="A50021"/>
                </a:solidFill>
                <a:latin typeface="Arial Narrow" pitchFamily="34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rgbClr val="A50021"/>
                </a:solidFill>
                <a:latin typeface="Arial Narrow" pitchFamily="34" charset="0"/>
              </a:defRPr>
            </a:lvl9pPr>
          </a:lstStyle>
          <a:p>
            <a:r>
              <a:rPr lang="en-US" sz="3600" kern="0" dirty="0">
                <a:solidFill>
                  <a:srgbClr val="CC00CC"/>
                </a:solidFill>
              </a:rPr>
              <a:t>Cryostat steel being transported to the Cavern and the construction for VD FD to begin late 2026</a:t>
            </a:r>
          </a:p>
        </p:txBody>
      </p:sp>
      <p:pic>
        <p:nvPicPr>
          <p:cNvPr id="15" name="Picture 24" descr="A crane lifting a red container&#10;&#10;Description automatically generated with medium confidence">
            <a:extLst>
              <a:ext uri="{FF2B5EF4-FFF2-40B4-BE49-F238E27FC236}">
                <a16:creationId xmlns:a16="http://schemas.microsoft.com/office/drawing/2014/main" id="{9F2C9C88-CF97-F74D-4198-59A982F89BCB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20510" y="736881"/>
            <a:ext cx="4656289" cy="3492217"/>
          </a:xfrm>
          <a:prstGeom prst="rect">
            <a:avLst/>
          </a:prstGeom>
          <a:noFill/>
        </p:spPr>
      </p:pic>
      <p:pic>
        <p:nvPicPr>
          <p:cNvPr id="18" name="Picture 17" descr="A picture containing red&#10;&#10;AI-generated content may be incorrect.">
            <a:extLst>
              <a:ext uri="{FF2B5EF4-FFF2-40B4-BE49-F238E27FC236}">
                <a16:creationId xmlns:a16="http://schemas.microsoft.com/office/drawing/2014/main" id="{0236D5AC-D3AC-C8BF-6C9A-819ABEFE7285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26993" t="11270" r="21617"/>
          <a:stretch>
            <a:fillRect/>
          </a:stretch>
        </p:blipFill>
        <p:spPr>
          <a:xfrm rot="5400000">
            <a:off x="4594082" y="859435"/>
            <a:ext cx="3096893" cy="5731857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E577A23C-6D60-FD9D-B720-8735762B6BA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4800" y="3523760"/>
            <a:ext cx="8377698" cy="3298981"/>
          </a:xfrm>
          <a:prstGeom prst="rect">
            <a:avLst/>
          </a:prstGeom>
        </p:spPr>
      </p:pic>
      <p:grpSp>
        <p:nvGrpSpPr>
          <p:cNvPr id="8" name="Group 7">
            <a:extLst>
              <a:ext uri="{FF2B5EF4-FFF2-40B4-BE49-F238E27FC236}">
                <a16:creationId xmlns:a16="http://schemas.microsoft.com/office/drawing/2014/main" id="{304A3E9A-06F8-051B-EFED-4221F891F850}"/>
              </a:ext>
            </a:extLst>
          </p:cNvPr>
          <p:cNvGrpSpPr/>
          <p:nvPr/>
        </p:nvGrpSpPr>
        <p:grpSpPr>
          <a:xfrm>
            <a:off x="4495800" y="3733800"/>
            <a:ext cx="1645397" cy="990600"/>
            <a:chOff x="4648200" y="3657600"/>
            <a:chExt cx="1645397" cy="990600"/>
          </a:xfrm>
        </p:grpSpPr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55351C9C-A9D8-5D45-5265-D9D204A0E5E1}"/>
                </a:ext>
              </a:extLst>
            </p:cNvPr>
            <p:cNvSpPr txBox="1"/>
            <p:nvPr/>
          </p:nvSpPr>
          <p:spPr>
            <a:xfrm>
              <a:off x="4648200" y="3657600"/>
              <a:ext cx="1645397" cy="461665"/>
            </a:xfrm>
            <a:prstGeom prst="rect">
              <a:avLst/>
            </a:prstGeom>
            <a:noFill/>
            <a:ln w="38100">
              <a:solidFill>
                <a:schemeClr val="bg1"/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en-US" b="1" dirty="0">
                  <a:solidFill>
                    <a:schemeClr val="bg1"/>
                  </a:solidFill>
                  <a:latin typeface="+mj-lt"/>
                </a:rPr>
                <a:t>17,000 </a:t>
              </a:r>
              <a:r>
                <a:rPr lang="en-US" b="1" dirty="0" err="1">
                  <a:solidFill>
                    <a:schemeClr val="bg1"/>
                  </a:solidFill>
                  <a:latin typeface="+mj-lt"/>
                </a:rPr>
                <a:t>lbs</a:t>
              </a:r>
              <a:r>
                <a:rPr lang="en-US" b="1" dirty="0">
                  <a:solidFill>
                    <a:schemeClr val="bg1"/>
                  </a:solidFill>
                  <a:latin typeface="+mj-lt"/>
                </a:rPr>
                <a:t>!</a:t>
              </a:r>
            </a:p>
          </p:txBody>
        </p:sp>
        <p:cxnSp>
          <p:nvCxnSpPr>
            <p:cNvPr id="5" name="Straight Connector 4">
              <a:extLst>
                <a:ext uri="{FF2B5EF4-FFF2-40B4-BE49-F238E27FC236}">
                  <a16:creationId xmlns:a16="http://schemas.microsoft.com/office/drawing/2014/main" id="{D9C6A95E-5E24-BD7B-CF03-75BFC8145333}"/>
                </a:ext>
              </a:extLst>
            </p:cNvPr>
            <p:cNvCxnSpPr>
              <a:cxnSpLocks/>
            </p:cNvCxnSpPr>
            <p:nvPr/>
          </p:nvCxnSpPr>
          <p:spPr>
            <a:xfrm>
              <a:off x="5504593" y="4118197"/>
              <a:ext cx="148741" cy="530003"/>
            </a:xfrm>
            <a:prstGeom prst="line">
              <a:avLst/>
            </a:prstGeom>
            <a:ln w="38100">
              <a:solidFill>
                <a:schemeClr val="bg1"/>
              </a:solidFill>
              <a:tailEnd type="triangle" w="lg" len="lg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7112119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00"/>
                            </p:stCondLst>
                            <p:childTnLst>
                              <p:par>
                                <p:cTn id="26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4ADF0C5-3F46-52EF-0F0D-EAB31A5C7B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beam-transport.mp4">
            <a:hlinkClick r:id="" action="ppaction://media"/>
            <a:extLst>
              <a:ext uri="{FF2B5EF4-FFF2-40B4-BE49-F238E27FC236}">
                <a16:creationId xmlns:a16="http://schemas.microsoft.com/office/drawing/2014/main" id="{D2448A64-DF69-2315-BDB7-39077621B1F5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7" name="Title 1">
            <a:extLst>
              <a:ext uri="{FF2B5EF4-FFF2-40B4-BE49-F238E27FC236}">
                <a16:creationId xmlns:a16="http://schemas.microsoft.com/office/drawing/2014/main" id="{9C161205-2DFB-3773-F0B0-6F6A2EE6FB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52400"/>
            <a:ext cx="8989922" cy="416831"/>
          </a:xfrm>
        </p:spPr>
        <p:txBody>
          <a:bodyPr/>
          <a:lstStyle/>
          <a:p>
            <a:r>
              <a:rPr lang="en-US" dirty="0">
                <a:solidFill>
                  <a:srgbClr val="FF0000"/>
                </a:solidFill>
              </a:rPr>
              <a:t>Cryostat Beam Transport</a:t>
            </a:r>
          </a:p>
        </p:txBody>
      </p:sp>
    </p:spTree>
    <p:extLst>
      <p:ext uri="{BB962C8B-B14F-4D97-AF65-F5344CB8AC3E}">
        <p14:creationId xmlns:p14="http://schemas.microsoft.com/office/powerpoint/2010/main" val="2106905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946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4" fill="hold" display="0">
                  <p:stCondLst>
                    <p:cond delay="indefinite"/>
                  </p:stCondLst>
                </p:cTn>
                <p:tgtEl>
                  <p:spTgt spid="10"/>
                </p:tgtEl>
              </p:cMediaNode>
            </p:video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9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6_0">
            <a:extLst>
              <a:ext uri="{FF2B5EF4-FFF2-40B4-BE49-F238E27FC236}">
                <a16:creationId xmlns:a16="http://schemas.microsoft.com/office/drawing/2014/main" id="{3806F9E3-A895-3526-7D59-E055A0F08DE7}"/>
              </a:ext>
            </a:extLst>
          </p:cNvPr>
          <p:cNvPicPr/>
          <p:nvPr/>
        </p:nvPicPr>
        <p:blipFill>
          <a:blip r:embed="rId3"/>
          <a:srcRect r="21504" b="16479"/>
          <a:stretch/>
        </p:blipFill>
        <p:spPr>
          <a:xfrm>
            <a:off x="914400" y="2743200"/>
            <a:ext cx="7848600" cy="3124200"/>
          </a:xfrm>
          <a:prstGeom prst="rect">
            <a:avLst/>
          </a:prstGeom>
          <a:ln>
            <a:noFill/>
          </a:ln>
        </p:spPr>
      </p:pic>
      <p:grpSp>
        <p:nvGrpSpPr>
          <p:cNvPr id="9" name="Group 8">
            <a:extLst>
              <a:ext uri="{FF2B5EF4-FFF2-40B4-BE49-F238E27FC236}">
                <a16:creationId xmlns:a16="http://schemas.microsoft.com/office/drawing/2014/main" id="{EC51F1F8-605A-1A74-FACC-438E2B9E23A3}"/>
              </a:ext>
            </a:extLst>
          </p:cNvPr>
          <p:cNvGrpSpPr/>
          <p:nvPr/>
        </p:nvGrpSpPr>
        <p:grpSpPr>
          <a:xfrm>
            <a:off x="4343400" y="4038600"/>
            <a:ext cx="685800" cy="838200"/>
            <a:chOff x="6553200" y="990600"/>
            <a:chExt cx="685800" cy="838200"/>
          </a:xfrm>
        </p:grpSpPr>
        <p:cxnSp>
          <p:nvCxnSpPr>
            <p:cNvPr id="11" name="Straight Arrow Connector 10">
              <a:extLst>
                <a:ext uri="{FF2B5EF4-FFF2-40B4-BE49-F238E27FC236}">
                  <a16:creationId xmlns:a16="http://schemas.microsoft.com/office/drawing/2014/main" id="{C892E235-12AC-CC42-4890-82A6B3386191}"/>
                </a:ext>
              </a:extLst>
            </p:cNvPr>
            <p:cNvCxnSpPr>
              <a:cxnSpLocks/>
            </p:cNvCxnSpPr>
            <p:nvPr/>
          </p:nvCxnSpPr>
          <p:spPr bwMode="auto">
            <a:xfrm flipV="1">
              <a:off x="6553200" y="990600"/>
              <a:ext cx="0" cy="838200"/>
            </a:xfrm>
            <a:prstGeom prst="straightConnector1">
              <a:avLst/>
            </a:prstGeom>
            <a:noFill/>
            <a:ln w="38100" cap="flat" cmpd="sng" algn="ctr">
              <a:solidFill>
                <a:srgbClr val="A50021"/>
              </a:solidFill>
              <a:prstDash val="solid"/>
              <a:round/>
              <a:headEnd type="arrow"/>
              <a:tailEnd type="arrow"/>
            </a:ln>
            <a:effectLst/>
          </p:spPr>
        </p:cxnSp>
        <p:sp>
          <p:nvSpPr>
            <p:cNvPr id="12" name="TextBox 12">
              <a:extLst>
                <a:ext uri="{FF2B5EF4-FFF2-40B4-BE49-F238E27FC236}">
                  <a16:creationId xmlns:a16="http://schemas.microsoft.com/office/drawing/2014/main" id="{D72F01B5-B14F-0EB7-FAC2-E13179BF61D1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6553200" y="1219200"/>
              <a:ext cx="685800" cy="40011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lvl1pPr defTabSz="912813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charset="0"/>
                  <a:cs typeface="ＭＳ Ｐゴシック" charset="0"/>
                </a:defRPr>
              </a:lvl1pPr>
              <a:lvl2pPr marL="742950" indent="-285750" defTabSz="912813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2pPr>
              <a:lvl3pPr marL="1143000" indent="-228600" defTabSz="912813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3pPr>
              <a:lvl4pPr marL="1600200" indent="-228600" defTabSz="912813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4pPr>
              <a:lvl5pPr marL="2057400" indent="-228600" defTabSz="912813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5pPr>
              <a:lvl6pPr marL="2514600" indent="-228600" defTabSz="912813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6pPr>
              <a:lvl7pPr marL="2971800" indent="-228600" defTabSz="912813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7pPr>
              <a:lvl8pPr marL="3429000" indent="-228600" defTabSz="912813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8pPr>
              <a:lvl9pPr marL="3886200" indent="-228600" defTabSz="912813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9pPr>
            </a:lstStyle>
            <a:p>
              <a:pPr eaLnBrk="1" hangingPunct="1"/>
              <a:r>
                <a:rPr lang="en-US" sz="2000" dirty="0">
                  <a:solidFill>
                    <a:srgbClr val="FF0000"/>
                  </a:solidFill>
                  <a:latin typeface="+mj-lt"/>
                  <a:cs typeface="Arial" charset="0"/>
                </a:rPr>
                <a:t>~58’</a:t>
              </a:r>
            </a:p>
          </p:txBody>
        </p:sp>
      </p:grpSp>
      <p:sp>
        <p:nvSpPr>
          <p:cNvPr id="10" name="Rectangle 3"/>
          <p:cNvSpPr txBox="1">
            <a:spLocks noChangeArrowheads="1"/>
          </p:cNvSpPr>
          <p:nvPr/>
        </p:nvSpPr>
        <p:spPr bwMode="auto">
          <a:xfrm>
            <a:off x="-31595" y="1199302"/>
            <a:ext cx="5045550" cy="542066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accent2"/>
                </a:solidFill>
                <a:latin typeface="+mn-lt"/>
                <a:ea typeface="ＭＳ Ｐゴシック" charset="-128"/>
                <a:cs typeface="ＭＳ Ｐゴシック" charset="-128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rgbClr val="660066"/>
                </a:solidFill>
                <a:latin typeface="+mn-lt"/>
                <a:ea typeface="ＭＳ Ｐゴシック" charset="-128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rgbClr val="003300"/>
                </a:solidFill>
                <a:latin typeface="+mn-lt"/>
                <a:ea typeface="ＭＳ Ｐゴシック" charset="-128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rgbClr val="CC00CC"/>
                </a:solidFill>
                <a:latin typeface="+mn-lt"/>
                <a:ea typeface="ＭＳ Ｐゴシック" charset="-128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FF0066"/>
                </a:solidFill>
                <a:latin typeface="+mn-lt"/>
                <a:ea typeface="ＭＳ Ｐゴシック" charset="-128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FF0066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FF0066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FF0066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FF0066"/>
                </a:solidFill>
                <a:latin typeface="+mn-lt"/>
              </a:defRPr>
            </a:lvl9pPr>
          </a:lstStyle>
          <a:p>
            <a:pPr lvl="1" eaLnBrk="1" hangingPunct="1">
              <a:lnSpc>
                <a:spcPct val="90000"/>
              </a:lnSpc>
            </a:pPr>
            <a:r>
              <a:rPr lang="en-US" kern="0" dirty="0">
                <a:latin typeface="Arial Narrow" charset="0"/>
                <a:sym typeface="Wingdings"/>
              </a:rPr>
              <a:t>FD site@ SURF</a:t>
            </a:r>
          </a:p>
          <a:p>
            <a:pPr lvl="1" eaLnBrk="1" hangingPunct="1">
              <a:lnSpc>
                <a:spcPct val="90000"/>
              </a:lnSpc>
            </a:pPr>
            <a:r>
              <a:rPr lang="en-US" kern="0" dirty="0">
                <a:latin typeface="Arial Narrow" charset="0"/>
                <a:sym typeface="Wingdings"/>
              </a:rPr>
              <a:t>ND site at Fermilab</a:t>
            </a:r>
          </a:p>
          <a:p>
            <a:pPr lvl="1" eaLnBrk="1" hangingPunct="1">
              <a:lnSpc>
                <a:spcPct val="90000"/>
              </a:lnSpc>
            </a:pPr>
            <a:r>
              <a:rPr lang="en-US" kern="0" dirty="0">
                <a:latin typeface="Arial Narrow" charset="0"/>
                <a:sym typeface="Wingdings"/>
              </a:rPr>
              <a:t>Neutrino Beam Line at Fermilab</a:t>
            </a:r>
          </a:p>
        </p:txBody>
      </p:sp>
      <p:sp>
        <p:nvSpPr>
          <p:cNvPr id="1597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98149" y="619032"/>
            <a:ext cx="4678651" cy="457200"/>
          </a:xfrm>
        </p:spPr>
        <p:txBody>
          <a:bodyPr/>
          <a:lstStyle/>
          <a:p>
            <a:pPr marL="0" indent="0" eaLnBrk="1" hangingPunct="1">
              <a:lnSpc>
                <a:spcPct val="90000"/>
              </a:lnSpc>
              <a:buNone/>
            </a:pPr>
            <a:r>
              <a:rPr lang="en-US" dirty="0">
                <a:latin typeface="Arial Narrow" charset="0"/>
                <a:sym typeface="Wingdings"/>
              </a:rPr>
              <a:t>LBNF Consists of 3 elements</a:t>
            </a:r>
          </a:p>
        </p:txBody>
      </p:sp>
      <p:sp>
        <p:nvSpPr>
          <p:cNvPr id="15" name="Rectangle 2"/>
          <p:cNvSpPr txBox="1">
            <a:spLocks noChangeArrowheads="1"/>
          </p:cNvSpPr>
          <p:nvPr/>
        </p:nvSpPr>
        <p:spPr bwMode="auto">
          <a:xfrm>
            <a:off x="198150" y="0"/>
            <a:ext cx="8641052" cy="609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rgbClr val="A50021"/>
                </a:solidFill>
                <a:latin typeface="+mj-lt"/>
                <a:ea typeface="ＭＳ Ｐゴシック" charset="-128"/>
                <a:cs typeface="ＭＳ Ｐゴシック" charset="-128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rgbClr val="A50021"/>
                </a:solidFill>
                <a:latin typeface="Arial Narrow" pitchFamily="34" charset="0"/>
                <a:ea typeface="ＭＳ Ｐゴシック" charset="-128"/>
                <a:cs typeface="ＭＳ Ｐゴシック" charset="-128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rgbClr val="A50021"/>
                </a:solidFill>
                <a:latin typeface="Arial Narrow" pitchFamily="34" charset="0"/>
                <a:ea typeface="ＭＳ Ｐゴシック" charset="-128"/>
                <a:cs typeface="ＭＳ Ｐゴシック" charset="-128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rgbClr val="A50021"/>
                </a:solidFill>
                <a:latin typeface="Arial Narrow" pitchFamily="34" charset="0"/>
                <a:ea typeface="ＭＳ Ｐゴシック" charset="-128"/>
                <a:cs typeface="ＭＳ Ｐゴシック" charset="-128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rgbClr val="A50021"/>
                </a:solidFill>
                <a:latin typeface="Arial Narrow" pitchFamily="34" charset="0"/>
                <a:ea typeface="ＭＳ Ｐゴシック" charset="-128"/>
                <a:cs typeface="ＭＳ Ｐゴシック" charset="-128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rgbClr val="A50021"/>
                </a:solidFill>
                <a:latin typeface="Arial Narrow" pitchFamily="34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rgbClr val="A50021"/>
                </a:solidFill>
                <a:latin typeface="Arial Narrow" pitchFamily="34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rgbClr val="A50021"/>
                </a:solidFill>
                <a:latin typeface="Arial Narrow" pitchFamily="34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rgbClr val="A50021"/>
                </a:solidFill>
                <a:latin typeface="Arial Narrow" pitchFamily="34" charset="0"/>
              </a:defRPr>
            </a:lvl9pPr>
          </a:lstStyle>
          <a:p>
            <a:pPr eaLnBrk="1" hangingPunct="1"/>
            <a:r>
              <a:rPr lang="en-US" sz="4000" b="1" kern="0" dirty="0">
                <a:latin typeface="Arial Narrow" charset="0"/>
              </a:rPr>
              <a:t>Long Baseline Neutrino Facility (LBNF)</a:t>
            </a:r>
          </a:p>
        </p:txBody>
      </p:sp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620606" y="652766"/>
            <a:ext cx="4447194" cy="2242834"/>
          </a:xfrm>
          <a:prstGeom prst="rect">
            <a:avLst/>
          </a:prstGeom>
          <a:noFill/>
          <a:ln w="38100" cap="sq">
            <a:noFill/>
            <a:prstDash val="solid"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</a:extLst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5867400" y="6553200"/>
            <a:ext cx="1905000" cy="457200"/>
          </a:xfrm>
        </p:spPr>
        <p:txBody>
          <a:bodyPr/>
          <a:lstStyle/>
          <a:p>
            <a:pPr>
              <a:defRPr/>
            </a:pPr>
            <a:fld id="{A57A58E5-F186-8448-8915-9CBFB02328D9}" type="slidenum">
              <a:rPr lang="en-US" smtClean="0"/>
              <a:pPr>
                <a:defRPr/>
              </a:pPr>
              <a:t>22</a:t>
            </a:fld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685800" y="6553200"/>
            <a:ext cx="1905000" cy="457200"/>
          </a:xfrm>
        </p:spPr>
        <p:txBody>
          <a:bodyPr/>
          <a:lstStyle/>
          <a:p>
            <a:pPr>
              <a:defRPr/>
            </a:pPr>
            <a:r>
              <a:rPr lang="en-US"/>
              <a:t>June 25, 2026</a:t>
            </a: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3200400" y="6553200"/>
            <a:ext cx="3048000" cy="457200"/>
          </a:xfrm>
        </p:spPr>
        <p:txBody>
          <a:bodyPr/>
          <a:lstStyle/>
          <a:p>
            <a:pPr>
              <a:defRPr/>
            </a:pPr>
            <a:r>
              <a:rPr lang="en-US"/>
              <a:t>DUNE, a next gen neutrino experiment</a:t>
            </a:r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A29671E-7ADC-4C8B-E80F-D7897E13396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29727" y="1295400"/>
            <a:ext cx="6781758" cy="4636722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F6C525D8-1D21-C51C-15D9-430584F68670}"/>
              </a:ext>
            </a:extLst>
          </p:cNvPr>
          <p:cNvSpPr txBox="1"/>
          <p:nvPr/>
        </p:nvSpPr>
        <p:spPr>
          <a:xfrm>
            <a:off x="4487875" y="3178314"/>
            <a:ext cx="328452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>
                <a:solidFill>
                  <a:srgbClr val="FF40FF"/>
                </a:solidFill>
                <a:latin typeface="+mj-lt"/>
              </a:rPr>
              <a:t>New more powerful accelerator</a:t>
            </a:r>
          </a:p>
          <a:p>
            <a:r>
              <a:rPr lang="en-US" sz="2000" b="1" dirty="0">
                <a:solidFill>
                  <a:srgbClr val="FF40FF"/>
                </a:solidFill>
                <a:latin typeface="+mj-lt"/>
              </a:rPr>
              <a:t>To complete by 2029</a:t>
            </a:r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32DA5FC3-8032-175D-682C-50D30BACD320}"/>
              </a:ext>
            </a:extLst>
          </p:cNvPr>
          <p:cNvSpPr/>
          <p:nvPr/>
        </p:nvSpPr>
        <p:spPr bwMode="auto">
          <a:xfrm>
            <a:off x="4309484" y="1433553"/>
            <a:ext cx="1321694" cy="1002898"/>
          </a:xfrm>
          <a:prstGeom prst="ellipse">
            <a:avLst/>
          </a:prstGeom>
          <a:noFill/>
          <a:ln w="57150" cap="flat" cmpd="sng" algn="ctr">
            <a:solidFill>
              <a:srgbClr val="FF40FF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spAutoFit/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24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Times New Roman" charset="0"/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C60EDA64-8654-5292-D587-956E44DB13E6}"/>
              </a:ext>
            </a:extLst>
          </p:cNvPr>
          <p:cNvSpPr/>
          <p:nvPr/>
        </p:nvSpPr>
        <p:spPr bwMode="auto">
          <a:xfrm>
            <a:off x="5715000" y="4495800"/>
            <a:ext cx="2057401" cy="490234"/>
          </a:xfrm>
          <a:prstGeom prst="rect">
            <a:avLst/>
          </a:prstGeom>
          <a:noFill/>
          <a:ln w="3810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spAutoFit/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24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646243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65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350"/>
                            </p:stCondLst>
                            <p:childTnLst>
                              <p:par>
                                <p:cTn id="13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850"/>
                            </p:stCondLst>
                            <p:childTnLst>
                              <p:par>
                                <p:cTn id="17" presetID="16" presetClass="entr" presetSubtype="37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500"/>
                            </p:stCondLst>
                            <p:childTnLst>
                              <p:par>
                                <p:cTn id="28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000"/>
                            </p:stCondLst>
                            <p:childTnLst>
                              <p:par>
                                <p:cTn id="34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500"/>
                            </p:stCondLst>
                            <p:childTnLst>
                              <p:par>
                                <p:cTn id="40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2000"/>
                            </p:stCondLst>
                            <p:childTnLst>
                              <p:par>
                                <p:cTn id="44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6" dur="500"/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uiExpand="1" build="p"/>
      <p:bldP spid="17" grpId="0" animBg="1"/>
      <p:bldP spid="8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533400" y="-76200"/>
            <a:ext cx="8077200" cy="6709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6213" indent="-176213" algn="ctr">
              <a:lnSpc>
                <a:spcPct val="94000"/>
              </a:lnSpc>
              <a:spcAft>
                <a:spcPts val="400"/>
              </a:spcAft>
            </a:pPr>
            <a:r>
              <a:rPr lang="en-US" sz="4000" b="1" dirty="0">
                <a:solidFill>
                  <a:srgbClr val="C00000"/>
                </a:solidFill>
                <a:latin typeface="+mj-lt"/>
                <a:cs typeface="Times" pitchFamily="18" charset="0"/>
              </a:rPr>
              <a:t>DUNE Near Detector Complex  </a:t>
            </a:r>
            <a:endParaRPr lang="en-US" b="1" dirty="0">
              <a:latin typeface="+mj-lt"/>
              <a:ea typeface="Cambria Math"/>
              <a:cs typeface="Times" pitchFamily="18" charset="0"/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E7DAEC19-9AC7-D70E-E432-080BABD5C964}"/>
              </a:ext>
            </a:extLst>
          </p:cNvPr>
          <p:cNvGrpSpPr/>
          <p:nvPr/>
        </p:nvGrpSpPr>
        <p:grpSpPr>
          <a:xfrm>
            <a:off x="-252026" y="594753"/>
            <a:ext cx="7203599" cy="4130146"/>
            <a:chOff x="-40799" y="736477"/>
            <a:chExt cx="4244533" cy="3083610"/>
          </a:xfrm>
        </p:grpSpPr>
        <p:pic>
          <p:nvPicPr>
            <p:cNvPr id="14" name="Google Shape;164;p21">
              <a:extLst>
                <a:ext uri="{FF2B5EF4-FFF2-40B4-BE49-F238E27FC236}">
                  <a16:creationId xmlns:a16="http://schemas.microsoft.com/office/drawing/2014/main" id="{23D9373C-A8EA-CA50-FB04-0E6E0C85B42A}"/>
                </a:ext>
              </a:extLst>
            </p:cNvPr>
            <p:cNvPicPr preferRelativeResize="0"/>
            <p:nvPr/>
          </p:nvPicPr>
          <p:blipFill>
            <a:blip r:embed="rId2">
              <a:alphaModFix/>
            </a:blip>
            <a:stretch>
              <a:fillRect/>
            </a:stretch>
          </p:blipFill>
          <p:spPr>
            <a:xfrm>
              <a:off x="469934" y="736477"/>
              <a:ext cx="3733800" cy="2965967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15" name="TextBox 14">
              <a:extLst>
                <a:ext uri="{FF2B5EF4-FFF2-40B4-BE49-F238E27FC236}">
                  <a16:creationId xmlns:a16="http://schemas.microsoft.com/office/drawing/2014/main" id="{00763CFF-866B-EE81-4F50-FEC14A756B44}"/>
                </a:ext>
              </a:extLst>
            </p:cNvPr>
            <p:cNvSpPr txBox="1"/>
            <p:nvPr/>
          </p:nvSpPr>
          <p:spPr>
            <a:xfrm>
              <a:off x="794816" y="775646"/>
              <a:ext cx="1184940" cy="336118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>
                <a:lnSpc>
                  <a:spcPct val="88000"/>
                </a:lnSpc>
              </a:pPr>
              <a:r>
                <a:rPr lang="en-US" b="1" dirty="0">
                  <a:ln w="9525">
                    <a:solidFill>
                      <a:schemeClr val="tx1"/>
                    </a:solidFill>
                  </a:ln>
                  <a:solidFill>
                    <a:srgbClr val="FF0000"/>
                  </a:solidFill>
                  <a:latin typeface="+mj-lt"/>
                </a:rPr>
                <a:t>Phase – I</a:t>
              </a:r>
            </a:p>
          </p:txBody>
        </p:sp>
        <p:sp>
          <p:nvSpPr>
            <p:cNvPr id="16" name="TextBox 15">
              <a:extLst>
                <a:ext uri="{FF2B5EF4-FFF2-40B4-BE49-F238E27FC236}">
                  <a16:creationId xmlns:a16="http://schemas.microsoft.com/office/drawing/2014/main" id="{CC4B15BB-8C46-369D-4E68-B6C0AAF6EE9B}"/>
                </a:ext>
              </a:extLst>
            </p:cNvPr>
            <p:cNvSpPr txBox="1"/>
            <p:nvPr/>
          </p:nvSpPr>
          <p:spPr>
            <a:xfrm>
              <a:off x="1893634" y="2359992"/>
              <a:ext cx="1194558" cy="417358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>
                <a:lnSpc>
                  <a:spcPct val="88000"/>
                </a:lnSpc>
              </a:pPr>
              <a:r>
                <a:rPr lang="en-US" b="1" dirty="0" err="1">
                  <a:ln w="9525">
                    <a:solidFill>
                      <a:schemeClr val="tx1"/>
                    </a:solidFill>
                  </a:ln>
                  <a:solidFill>
                    <a:srgbClr val="FF0000"/>
                  </a:solidFill>
                  <a:latin typeface="+mj-lt"/>
                </a:rPr>
                <a:t>LAr</a:t>
              </a:r>
              <a:r>
                <a:rPr lang="en-US" b="1" dirty="0">
                  <a:ln w="9525">
                    <a:solidFill>
                      <a:schemeClr val="tx1"/>
                    </a:solidFill>
                  </a:ln>
                  <a:solidFill>
                    <a:srgbClr val="FF0000"/>
                  </a:solidFill>
                  <a:latin typeface="+mj-lt"/>
                </a:rPr>
                <a:t> TPC</a:t>
              </a:r>
            </a:p>
          </p:txBody>
        </p:sp>
        <p:sp>
          <p:nvSpPr>
            <p:cNvPr id="17" name="TextBox 16">
              <a:extLst>
                <a:ext uri="{FF2B5EF4-FFF2-40B4-BE49-F238E27FC236}">
                  <a16:creationId xmlns:a16="http://schemas.microsoft.com/office/drawing/2014/main" id="{84A3511B-DC86-36F1-49E3-081B8EAF1ABA}"/>
                </a:ext>
              </a:extLst>
            </p:cNvPr>
            <p:cNvSpPr txBox="1"/>
            <p:nvPr/>
          </p:nvSpPr>
          <p:spPr>
            <a:xfrm>
              <a:off x="1870473" y="2006334"/>
              <a:ext cx="671979" cy="336118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>
                <a:lnSpc>
                  <a:spcPct val="88000"/>
                </a:lnSpc>
              </a:pPr>
              <a:r>
                <a:rPr lang="en-US" b="1" dirty="0">
                  <a:ln w="9525">
                    <a:solidFill>
                      <a:schemeClr val="tx1"/>
                    </a:solidFill>
                  </a:ln>
                  <a:solidFill>
                    <a:srgbClr val="FF0000"/>
                  </a:solidFill>
                  <a:latin typeface="+mj-lt"/>
                </a:rPr>
                <a:t>TMS</a:t>
              </a:r>
            </a:p>
          </p:txBody>
        </p:sp>
        <p:cxnSp>
          <p:nvCxnSpPr>
            <p:cNvPr id="19" name="Straight Arrow Connector 18">
              <a:extLst>
                <a:ext uri="{FF2B5EF4-FFF2-40B4-BE49-F238E27FC236}">
                  <a16:creationId xmlns:a16="http://schemas.microsoft.com/office/drawing/2014/main" id="{4A6C587F-0183-9A2E-C404-E37BDEA6DC81}"/>
                </a:ext>
              </a:extLst>
            </p:cNvPr>
            <p:cNvCxnSpPr>
              <a:cxnSpLocks/>
            </p:cNvCxnSpPr>
            <p:nvPr/>
          </p:nvCxnSpPr>
          <p:spPr>
            <a:xfrm rot="499470" flipH="1" flipV="1">
              <a:off x="2070435" y="3064415"/>
              <a:ext cx="595586" cy="223407"/>
            </a:xfrm>
            <a:prstGeom prst="straightConnector1">
              <a:avLst/>
            </a:prstGeom>
            <a:ln w="31750">
              <a:solidFill>
                <a:srgbClr val="0000FF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TextBox 21">
              <a:extLst>
                <a:ext uri="{FF2B5EF4-FFF2-40B4-BE49-F238E27FC236}">
                  <a16:creationId xmlns:a16="http://schemas.microsoft.com/office/drawing/2014/main" id="{E97EF478-FE5E-A10B-EE1E-81653B4E07F2}"/>
                </a:ext>
              </a:extLst>
            </p:cNvPr>
            <p:cNvSpPr txBox="1"/>
            <p:nvPr/>
          </p:nvSpPr>
          <p:spPr>
            <a:xfrm rot="1653834">
              <a:off x="2507368" y="3395355"/>
              <a:ext cx="1048685" cy="4247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>
                <a:lnSpc>
                  <a:spcPct val="90000"/>
                </a:lnSpc>
              </a:pPr>
              <a:r>
                <a:rPr lang="en-US" dirty="0">
                  <a:solidFill>
                    <a:srgbClr val="0000FF"/>
                  </a:solidFill>
                  <a:latin typeface="Symbol" pitchFamily="2" charset="2"/>
                </a:rPr>
                <a:t>n</a:t>
              </a:r>
              <a:r>
                <a:rPr lang="en-US" dirty="0">
                  <a:solidFill>
                    <a:srgbClr val="0000FF"/>
                  </a:solidFill>
                  <a:latin typeface="+mj-lt"/>
                </a:rPr>
                <a:t> beam</a:t>
              </a:r>
            </a:p>
          </p:txBody>
        </p:sp>
        <p:cxnSp>
          <p:nvCxnSpPr>
            <p:cNvPr id="24" name="Straight Arrow Connector 23">
              <a:extLst>
                <a:ext uri="{FF2B5EF4-FFF2-40B4-BE49-F238E27FC236}">
                  <a16:creationId xmlns:a16="http://schemas.microsoft.com/office/drawing/2014/main" id="{5FC985C6-EC3E-7C82-2005-076958421B1F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1841297" y="1999943"/>
              <a:ext cx="2055117" cy="1325065"/>
            </a:xfrm>
            <a:prstGeom prst="straightConnector1">
              <a:avLst/>
            </a:prstGeom>
            <a:ln w="57150">
              <a:solidFill>
                <a:srgbClr val="FF0066"/>
              </a:solidFill>
              <a:headEnd type="triangl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5" name="TextBox 34">
              <a:extLst>
                <a:ext uri="{FF2B5EF4-FFF2-40B4-BE49-F238E27FC236}">
                  <a16:creationId xmlns:a16="http://schemas.microsoft.com/office/drawing/2014/main" id="{37284F68-8E35-A9E8-C7E3-01ABBD00B80A}"/>
                </a:ext>
              </a:extLst>
            </p:cNvPr>
            <p:cNvSpPr txBox="1"/>
            <p:nvPr/>
          </p:nvSpPr>
          <p:spPr>
            <a:xfrm rot="19470399">
              <a:off x="2746174" y="2666527"/>
              <a:ext cx="99001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b="1" dirty="0">
                  <a:ln w="9525">
                    <a:solidFill>
                      <a:schemeClr val="tx1"/>
                    </a:solidFill>
                  </a:ln>
                  <a:solidFill>
                    <a:srgbClr val="FF0066"/>
                  </a:solidFill>
                  <a:latin typeface="+mj-lt"/>
                </a:rPr>
                <a:t>28.5m</a:t>
              </a:r>
            </a:p>
          </p:txBody>
        </p:sp>
        <p:sp>
          <p:nvSpPr>
            <p:cNvPr id="36" name="TextBox 35">
              <a:extLst>
                <a:ext uri="{FF2B5EF4-FFF2-40B4-BE49-F238E27FC236}">
                  <a16:creationId xmlns:a16="http://schemas.microsoft.com/office/drawing/2014/main" id="{FF1DABE3-5A89-E700-C0F1-88AC158C2D75}"/>
                </a:ext>
              </a:extLst>
            </p:cNvPr>
            <p:cNvSpPr txBox="1"/>
            <p:nvPr/>
          </p:nvSpPr>
          <p:spPr>
            <a:xfrm>
              <a:off x="-40799" y="2706966"/>
              <a:ext cx="1486988" cy="41735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>
                <a:lnSpc>
                  <a:spcPct val="88000"/>
                </a:lnSpc>
              </a:pPr>
              <a:r>
                <a:rPr lang="en-US" b="1" dirty="0">
                  <a:ln w="9525">
                    <a:solidFill>
                      <a:schemeClr val="tx1"/>
                    </a:solidFill>
                  </a:ln>
                  <a:solidFill>
                    <a:srgbClr val="FF0000"/>
                  </a:solidFill>
                  <a:latin typeface="+mj-lt"/>
                </a:rPr>
                <a:t>SAND</a:t>
              </a:r>
            </a:p>
          </p:txBody>
        </p:sp>
      </p:grpSp>
      <p:grpSp>
        <p:nvGrpSpPr>
          <p:cNvPr id="37" name="Group 36">
            <a:extLst>
              <a:ext uri="{FF2B5EF4-FFF2-40B4-BE49-F238E27FC236}">
                <a16:creationId xmlns:a16="http://schemas.microsoft.com/office/drawing/2014/main" id="{3EBC77C7-737E-544B-BB87-CCBAB05D8A1B}"/>
              </a:ext>
            </a:extLst>
          </p:cNvPr>
          <p:cNvGrpSpPr/>
          <p:nvPr/>
        </p:nvGrpSpPr>
        <p:grpSpPr>
          <a:xfrm>
            <a:off x="2501973" y="488203"/>
            <a:ext cx="6336809" cy="4177472"/>
            <a:chOff x="3969380" y="670787"/>
            <a:chExt cx="4740317" cy="3031657"/>
          </a:xfrm>
        </p:grpSpPr>
        <p:pic>
          <p:nvPicPr>
            <p:cNvPr id="38" name="Picture 37" descr="A picture containing LEGO, toy&#10;&#10;Description automatically generated">
              <a:extLst>
                <a:ext uri="{FF2B5EF4-FFF2-40B4-BE49-F238E27FC236}">
                  <a16:creationId xmlns:a16="http://schemas.microsoft.com/office/drawing/2014/main" id="{F3A40107-4E61-3527-4A87-DE18EB8EF0C7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4396703" y="670787"/>
              <a:ext cx="4312994" cy="3031657"/>
            </a:xfrm>
            <a:prstGeom prst="rect">
              <a:avLst/>
            </a:prstGeom>
          </p:spPr>
        </p:pic>
        <p:sp>
          <p:nvSpPr>
            <p:cNvPr id="39" name="TextBox 38">
              <a:extLst>
                <a:ext uri="{FF2B5EF4-FFF2-40B4-BE49-F238E27FC236}">
                  <a16:creationId xmlns:a16="http://schemas.microsoft.com/office/drawing/2014/main" id="{5066D6FF-A25D-86E9-9A0F-D7F34B02AFAF}"/>
                </a:ext>
              </a:extLst>
            </p:cNvPr>
            <p:cNvSpPr txBox="1"/>
            <p:nvPr/>
          </p:nvSpPr>
          <p:spPr>
            <a:xfrm>
              <a:off x="4968757" y="2816026"/>
              <a:ext cx="1194558" cy="417358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>
                <a:lnSpc>
                  <a:spcPct val="88000"/>
                </a:lnSpc>
              </a:pPr>
              <a:r>
                <a:rPr lang="en-US" b="1" dirty="0" err="1">
                  <a:ln w="9525">
                    <a:solidFill>
                      <a:schemeClr val="tx1"/>
                    </a:solidFill>
                  </a:ln>
                  <a:solidFill>
                    <a:srgbClr val="FF0000"/>
                  </a:solidFill>
                  <a:latin typeface="+mj-lt"/>
                </a:rPr>
                <a:t>LAr</a:t>
              </a:r>
              <a:r>
                <a:rPr lang="en-US" b="1" dirty="0">
                  <a:ln w="9525">
                    <a:solidFill>
                      <a:schemeClr val="tx1"/>
                    </a:solidFill>
                  </a:ln>
                  <a:solidFill>
                    <a:srgbClr val="FF0000"/>
                  </a:solidFill>
                  <a:latin typeface="+mj-lt"/>
                </a:rPr>
                <a:t> TPC</a:t>
              </a:r>
            </a:p>
          </p:txBody>
        </p:sp>
        <p:sp>
          <p:nvSpPr>
            <p:cNvPr id="40" name="TextBox 39">
              <a:extLst>
                <a:ext uri="{FF2B5EF4-FFF2-40B4-BE49-F238E27FC236}">
                  <a16:creationId xmlns:a16="http://schemas.microsoft.com/office/drawing/2014/main" id="{6EA657F6-11BE-852E-0DAB-C2EC78623AC5}"/>
                </a:ext>
              </a:extLst>
            </p:cNvPr>
            <p:cNvSpPr txBox="1"/>
            <p:nvPr/>
          </p:nvSpPr>
          <p:spPr>
            <a:xfrm>
              <a:off x="4698684" y="2548531"/>
              <a:ext cx="662361" cy="417358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>
                <a:lnSpc>
                  <a:spcPct val="88000"/>
                </a:lnSpc>
              </a:pPr>
              <a:r>
                <a:rPr lang="en-US" b="1" dirty="0" err="1">
                  <a:ln w="9525">
                    <a:solidFill>
                      <a:schemeClr val="tx1"/>
                    </a:solidFill>
                  </a:ln>
                  <a:solidFill>
                    <a:srgbClr val="FF0000"/>
                  </a:solidFill>
                  <a:latin typeface="+mj-lt"/>
                </a:rPr>
                <a:t>GAr</a:t>
              </a:r>
              <a:endParaRPr lang="en-US" b="1" dirty="0">
                <a:ln w="9525">
                  <a:solidFill>
                    <a:schemeClr val="tx1"/>
                  </a:solidFill>
                </a:ln>
                <a:solidFill>
                  <a:srgbClr val="FF0000"/>
                </a:solidFill>
                <a:latin typeface="+mj-lt"/>
              </a:endParaRPr>
            </a:p>
          </p:txBody>
        </p:sp>
        <p:sp>
          <p:nvSpPr>
            <p:cNvPr id="41" name="TextBox 40">
              <a:extLst>
                <a:ext uri="{FF2B5EF4-FFF2-40B4-BE49-F238E27FC236}">
                  <a16:creationId xmlns:a16="http://schemas.microsoft.com/office/drawing/2014/main" id="{75A43676-DD31-EF71-CF46-D6BDC3AEB4AC}"/>
                </a:ext>
              </a:extLst>
            </p:cNvPr>
            <p:cNvSpPr txBox="1"/>
            <p:nvPr/>
          </p:nvSpPr>
          <p:spPr>
            <a:xfrm>
              <a:off x="3969380" y="2274785"/>
              <a:ext cx="1486988" cy="41735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>
                <a:lnSpc>
                  <a:spcPct val="88000"/>
                </a:lnSpc>
              </a:pPr>
              <a:r>
                <a:rPr lang="en-US" b="1" dirty="0">
                  <a:ln w="9525">
                    <a:solidFill>
                      <a:schemeClr val="tx1"/>
                    </a:solidFill>
                  </a:ln>
                  <a:solidFill>
                    <a:srgbClr val="FF0000"/>
                  </a:solidFill>
                  <a:latin typeface="+mj-lt"/>
                </a:rPr>
                <a:t>SAND</a:t>
              </a:r>
            </a:p>
          </p:txBody>
        </p:sp>
        <p:cxnSp>
          <p:nvCxnSpPr>
            <p:cNvPr id="42" name="Straight Arrow Connector 41">
              <a:extLst>
                <a:ext uri="{FF2B5EF4-FFF2-40B4-BE49-F238E27FC236}">
                  <a16:creationId xmlns:a16="http://schemas.microsoft.com/office/drawing/2014/main" id="{2E82A4FE-CF7A-353A-C0F4-340DC66F2EF4}"/>
                </a:ext>
              </a:extLst>
            </p:cNvPr>
            <p:cNvCxnSpPr>
              <a:cxnSpLocks/>
            </p:cNvCxnSpPr>
            <p:nvPr/>
          </p:nvCxnSpPr>
          <p:spPr>
            <a:xfrm rot="499470" flipH="1" flipV="1">
              <a:off x="6476627" y="2922525"/>
              <a:ext cx="595586" cy="223407"/>
            </a:xfrm>
            <a:prstGeom prst="straightConnector1">
              <a:avLst/>
            </a:prstGeom>
            <a:ln w="31750">
              <a:solidFill>
                <a:srgbClr val="0000FF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3" name="TextBox 42">
              <a:extLst>
                <a:ext uri="{FF2B5EF4-FFF2-40B4-BE49-F238E27FC236}">
                  <a16:creationId xmlns:a16="http://schemas.microsoft.com/office/drawing/2014/main" id="{9119B893-FDD5-B7FC-7E21-79DB1FBA3267}"/>
                </a:ext>
              </a:extLst>
            </p:cNvPr>
            <p:cNvSpPr txBox="1"/>
            <p:nvPr/>
          </p:nvSpPr>
          <p:spPr>
            <a:xfrm rot="1653834">
              <a:off x="6913560" y="3253465"/>
              <a:ext cx="1048685" cy="4247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>
                <a:lnSpc>
                  <a:spcPct val="90000"/>
                </a:lnSpc>
              </a:pPr>
              <a:r>
                <a:rPr lang="en-US" dirty="0">
                  <a:solidFill>
                    <a:srgbClr val="0000FF"/>
                  </a:solidFill>
                  <a:latin typeface="Symbol" pitchFamily="2" charset="2"/>
                </a:rPr>
                <a:t>n</a:t>
              </a:r>
              <a:r>
                <a:rPr lang="en-US" dirty="0">
                  <a:solidFill>
                    <a:srgbClr val="0000FF"/>
                  </a:solidFill>
                  <a:latin typeface="+mj-lt"/>
                </a:rPr>
                <a:t> beam</a:t>
              </a:r>
            </a:p>
          </p:txBody>
        </p:sp>
        <p:cxnSp>
          <p:nvCxnSpPr>
            <p:cNvPr id="44" name="Straight Arrow Connector 43">
              <a:extLst>
                <a:ext uri="{FF2B5EF4-FFF2-40B4-BE49-F238E27FC236}">
                  <a16:creationId xmlns:a16="http://schemas.microsoft.com/office/drawing/2014/main" id="{F20A16E9-82DF-7E98-F2A9-6A2DC9CA97CF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6172200" y="1752600"/>
              <a:ext cx="2286000" cy="1406360"/>
            </a:xfrm>
            <a:prstGeom prst="straightConnector1">
              <a:avLst/>
            </a:prstGeom>
            <a:ln w="57150">
              <a:solidFill>
                <a:srgbClr val="FF0066"/>
              </a:solidFill>
              <a:headEnd type="triangl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5" name="TextBox 44">
              <a:extLst>
                <a:ext uri="{FF2B5EF4-FFF2-40B4-BE49-F238E27FC236}">
                  <a16:creationId xmlns:a16="http://schemas.microsoft.com/office/drawing/2014/main" id="{BB5B3FB5-0ED2-4059-27F4-AB4161C42ACB}"/>
                </a:ext>
              </a:extLst>
            </p:cNvPr>
            <p:cNvSpPr txBox="1"/>
            <p:nvPr/>
          </p:nvSpPr>
          <p:spPr>
            <a:xfrm rot="19470399">
              <a:off x="7077077" y="2500479"/>
              <a:ext cx="99001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b="1" dirty="0">
                  <a:ln w="9525">
                    <a:solidFill>
                      <a:schemeClr val="tx1"/>
                    </a:solidFill>
                  </a:ln>
                  <a:solidFill>
                    <a:srgbClr val="FF0066"/>
                  </a:solidFill>
                  <a:latin typeface="+mj-lt"/>
                </a:rPr>
                <a:t>28.5m</a:t>
              </a:r>
            </a:p>
          </p:txBody>
        </p:sp>
        <p:sp>
          <p:nvSpPr>
            <p:cNvPr id="46" name="AutoShape 2">
              <a:extLst>
                <a:ext uri="{FF2B5EF4-FFF2-40B4-BE49-F238E27FC236}">
                  <a16:creationId xmlns:a16="http://schemas.microsoft.com/office/drawing/2014/main" id="{073E307A-CED7-DC6A-A0C7-001B44D79BAE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4419600" y="3276600"/>
              <a:ext cx="304800" cy="3048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7" name="TextBox 46">
              <a:extLst>
                <a:ext uri="{FF2B5EF4-FFF2-40B4-BE49-F238E27FC236}">
                  <a16:creationId xmlns:a16="http://schemas.microsoft.com/office/drawing/2014/main" id="{62565DA2-439F-3E28-4ACD-7BCE8BA44423}"/>
                </a:ext>
              </a:extLst>
            </p:cNvPr>
            <p:cNvSpPr txBox="1"/>
            <p:nvPr/>
          </p:nvSpPr>
          <p:spPr>
            <a:xfrm>
              <a:off x="4454702" y="812039"/>
              <a:ext cx="1249060" cy="336118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>
                <a:lnSpc>
                  <a:spcPct val="88000"/>
                </a:lnSpc>
              </a:pPr>
              <a:r>
                <a:rPr lang="en-US" b="1" dirty="0">
                  <a:ln w="9525">
                    <a:solidFill>
                      <a:schemeClr val="tx1"/>
                    </a:solidFill>
                  </a:ln>
                  <a:solidFill>
                    <a:srgbClr val="FF0000"/>
                  </a:solidFill>
                  <a:latin typeface="+mj-lt"/>
                </a:rPr>
                <a:t>Phase – II</a:t>
              </a:r>
            </a:p>
          </p:txBody>
        </p:sp>
      </p:grp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4ABE3A9-7A4A-7E23-F4DD-D1C260BA06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June 25, 2026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58C0A5B-9547-0A8E-628B-34BA20ADBD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DUNE, a next gen neutrino experiment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97CA24A-6C28-B63B-5723-5992252032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3DD456A-AC27-D043-BC72-1A49498E49EE}" type="slidenum">
              <a:rPr lang="en-US" smtClean="0"/>
              <a:pPr>
                <a:defRPr/>
              </a:pPr>
              <a:t>23</a:t>
            </a:fld>
            <a:endParaRPr lang="en-US"/>
          </a:p>
        </p:txBody>
      </p:sp>
      <p:sp>
        <p:nvSpPr>
          <p:cNvPr id="5" name="Rectangle 3">
            <a:extLst>
              <a:ext uri="{FF2B5EF4-FFF2-40B4-BE49-F238E27FC236}">
                <a16:creationId xmlns:a16="http://schemas.microsoft.com/office/drawing/2014/main" id="{268C604B-B2A5-E74D-4E65-AC2F3C223F4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8003" y="4600570"/>
            <a:ext cx="9144000" cy="24259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accent2"/>
                </a:solidFill>
                <a:latin typeface="+mn-lt"/>
                <a:ea typeface="ＭＳ Ｐゴシック" charset="-128"/>
                <a:cs typeface="ＭＳ Ｐゴシック" charset="-128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rgbClr val="660066"/>
                </a:solidFill>
                <a:latin typeface="+mn-lt"/>
                <a:ea typeface="ＭＳ Ｐゴシック" charset="-128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rgbClr val="003300"/>
                </a:solidFill>
                <a:latin typeface="+mn-lt"/>
                <a:ea typeface="ＭＳ Ｐゴシック" charset="-128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rgbClr val="CC00CC"/>
                </a:solidFill>
                <a:latin typeface="+mn-lt"/>
                <a:ea typeface="ＭＳ Ｐゴシック" charset="-128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FF0066"/>
                </a:solidFill>
                <a:latin typeface="+mn-lt"/>
                <a:ea typeface="ＭＳ Ｐゴシック" charset="-128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FF0066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FF0066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FF0066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FF0066"/>
                </a:solidFill>
                <a:latin typeface="+mn-lt"/>
              </a:defRPr>
            </a:lvl9pPr>
          </a:lstStyle>
          <a:p>
            <a:pPr eaLnBrk="1" hangingPunct="1">
              <a:lnSpc>
                <a:spcPct val="90000"/>
              </a:lnSpc>
            </a:pPr>
            <a:r>
              <a:rPr lang="en-US" sz="2000" kern="0" dirty="0" err="1">
                <a:latin typeface="Arial Narrow" charset="0"/>
                <a:sym typeface="Wingdings"/>
              </a:rPr>
              <a:t>LAr</a:t>
            </a:r>
            <a:r>
              <a:rPr lang="en-US" sz="2000" kern="0" dirty="0">
                <a:latin typeface="Arial Narrow" charset="0"/>
                <a:sym typeface="Wingdings"/>
              </a:rPr>
              <a:t> TPC: M</a:t>
            </a:r>
            <a:r>
              <a:rPr lang="en-US" sz="2000" kern="0" baseline="-25000" dirty="0">
                <a:latin typeface="Arial Narrow" charset="0"/>
                <a:sym typeface="Wingdings"/>
              </a:rPr>
              <a:t>A</a:t>
            </a:r>
            <a:r>
              <a:rPr lang="en-US" sz="2000" kern="0" dirty="0">
                <a:latin typeface="Arial Narrow" charset="0"/>
                <a:sym typeface="Wingdings"/>
              </a:rPr>
              <a:t>=1</a:t>
            </a:r>
            <a:r>
              <a:rPr lang="en-US" altLang="ko-KR" sz="2000" kern="0" dirty="0">
                <a:latin typeface="Arial Narrow" charset="0"/>
                <a:sym typeface="Wingdings"/>
              </a:rPr>
              <a:t>50t, V</a:t>
            </a:r>
            <a:r>
              <a:rPr lang="en-US" altLang="ko-KR" sz="2000" kern="0" baseline="-25000" dirty="0">
                <a:latin typeface="Arial Narrow" charset="0"/>
                <a:sym typeface="Wingdings"/>
              </a:rPr>
              <a:t>A</a:t>
            </a:r>
            <a:r>
              <a:rPr lang="en-US" altLang="ko-KR" sz="2000" kern="0" dirty="0">
                <a:latin typeface="Arial Narrow" charset="0"/>
                <a:sym typeface="Wingdings"/>
              </a:rPr>
              <a:t>=105m</a:t>
            </a:r>
            <a:r>
              <a:rPr lang="en-US" altLang="ko-KR" sz="2000" kern="0" baseline="30000" dirty="0">
                <a:latin typeface="Arial Narrow" charset="0"/>
                <a:sym typeface="Wingdings"/>
              </a:rPr>
              <a:t>3</a:t>
            </a:r>
            <a:r>
              <a:rPr lang="en-US" altLang="ko-KR" sz="2000" b="1" kern="0" baseline="30000" dirty="0">
                <a:latin typeface="Arial Narrow" charset="0"/>
                <a:sym typeface="Wingdings"/>
              </a:rPr>
              <a:t> </a:t>
            </a:r>
            <a:r>
              <a:rPr lang="en-US" altLang="ko-KR" sz="2000" kern="0" dirty="0">
                <a:latin typeface="Arial Narrow" charset="0"/>
                <a:sym typeface="Wingdings"/>
              </a:rPr>
              <a:t>, </a:t>
            </a:r>
            <a:r>
              <a:rPr lang="en-US" altLang="ko-KR" sz="2400" kern="0" dirty="0">
                <a:latin typeface="Arial Narrow" charset="0"/>
                <a:sym typeface="Wingdings"/>
              </a:rPr>
              <a:t>&gt;</a:t>
            </a:r>
            <a:r>
              <a:rPr lang="en-US" altLang="ko-KR" sz="2000" kern="0" dirty="0">
                <a:latin typeface="Arial Narrow" charset="0"/>
                <a:sym typeface="Wingdings" pitchFamily="2" charset="2"/>
              </a:rPr>
              <a:t>100M </a:t>
            </a:r>
            <a:r>
              <a:rPr lang="en-US" altLang="ko-KR" sz="2000" kern="0" dirty="0">
                <a:latin typeface="Symbol" pitchFamily="2" charset="2"/>
                <a:sym typeface="Wingdings" pitchFamily="2" charset="2"/>
              </a:rPr>
              <a:t>n</a:t>
            </a:r>
            <a:r>
              <a:rPr lang="en-US" altLang="ko-KR" sz="2000" kern="0" dirty="0">
                <a:latin typeface="Arial Narrow" charset="0"/>
                <a:sym typeface="Wingdings" pitchFamily="2" charset="2"/>
              </a:rPr>
              <a:t> interactions per year</a:t>
            </a:r>
            <a:endParaRPr lang="en-US" sz="2000" kern="0" dirty="0">
              <a:latin typeface="Arial Narrow" charset="0"/>
              <a:sym typeface="Wingdings"/>
            </a:endParaRPr>
          </a:p>
          <a:p>
            <a:pPr eaLnBrk="1" hangingPunct="1">
              <a:lnSpc>
                <a:spcPct val="90000"/>
              </a:lnSpc>
            </a:pPr>
            <a:r>
              <a:rPr lang="en-US" sz="2000" kern="0" dirty="0">
                <a:latin typeface="Arial Narrow" charset="0"/>
                <a:sym typeface="Wingdings"/>
              </a:rPr>
              <a:t>TMS: Assists </a:t>
            </a:r>
            <a:r>
              <a:rPr lang="en-US" sz="2000" kern="0" dirty="0" err="1">
                <a:latin typeface="Arial Narrow" charset="0"/>
                <a:sym typeface="Wingdings"/>
              </a:rPr>
              <a:t>LAr</a:t>
            </a:r>
            <a:r>
              <a:rPr lang="en-US" sz="2000" kern="0" dirty="0">
                <a:latin typeface="Arial Narrow" charset="0"/>
                <a:sym typeface="Wingdings"/>
              </a:rPr>
              <a:t> TPC</a:t>
            </a:r>
          </a:p>
          <a:p>
            <a:pPr eaLnBrk="1" hangingPunct="1">
              <a:lnSpc>
                <a:spcPct val="90000"/>
              </a:lnSpc>
            </a:pPr>
            <a:r>
              <a:rPr lang="en-US" sz="2000" kern="0" dirty="0">
                <a:latin typeface="Arial Narrow" charset="0"/>
                <a:sym typeface="Wingdings"/>
              </a:rPr>
              <a:t>DUNE-PRISM: </a:t>
            </a:r>
            <a:r>
              <a:rPr lang="en-US" sz="2000" kern="0" dirty="0" err="1">
                <a:latin typeface="Arial Narrow" charset="0"/>
                <a:sym typeface="Wingdings"/>
              </a:rPr>
              <a:t>LArTPC</a:t>
            </a:r>
            <a:r>
              <a:rPr lang="en-US" sz="2000" kern="0" dirty="0">
                <a:latin typeface="Arial Narrow" charset="0"/>
                <a:sym typeface="Wingdings"/>
              </a:rPr>
              <a:t> and TMS moves horizontally</a:t>
            </a:r>
          </a:p>
          <a:p>
            <a:pPr eaLnBrk="1" hangingPunct="1">
              <a:lnSpc>
                <a:spcPct val="90000"/>
              </a:lnSpc>
            </a:pPr>
            <a:r>
              <a:rPr lang="en-US" sz="2000" kern="0" dirty="0">
                <a:latin typeface="Arial Narrow" charset="0"/>
                <a:sym typeface="Wingdings"/>
              </a:rPr>
              <a:t>SAND: Monitors on-axis </a:t>
            </a:r>
            <a:r>
              <a:rPr lang="en-US" sz="2000" kern="0" dirty="0">
                <a:latin typeface="Symbol" pitchFamily="2" charset="2"/>
                <a:sym typeface="Wingdings"/>
              </a:rPr>
              <a:t>n</a:t>
            </a:r>
            <a:r>
              <a:rPr lang="en-US" sz="2000" kern="0" dirty="0">
                <a:latin typeface="Arial Narrow" charset="0"/>
                <a:sym typeface="Wingdings"/>
              </a:rPr>
              <a:t> beam flux</a:t>
            </a:r>
          </a:p>
          <a:p>
            <a:pPr eaLnBrk="1" hangingPunct="1">
              <a:lnSpc>
                <a:spcPct val="90000"/>
              </a:lnSpc>
            </a:pPr>
            <a:r>
              <a:rPr lang="en-US" sz="2000" kern="0" dirty="0">
                <a:latin typeface="Arial Narrow" charset="0"/>
                <a:sym typeface="Wingdings"/>
              </a:rPr>
              <a:t>Phase II: Magnetized (0.5T)  </a:t>
            </a:r>
            <a:r>
              <a:rPr lang="en-US" sz="2000" kern="0" dirty="0" err="1">
                <a:latin typeface="Arial Narrow" charset="0"/>
                <a:sym typeface="Wingdings"/>
              </a:rPr>
              <a:t>GAr</a:t>
            </a:r>
            <a:r>
              <a:rPr lang="en-US" sz="2000" kern="0" dirty="0">
                <a:latin typeface="Arial Narrow" charset="0"/>
                <a:sym typeface="Wingdings"/>
              </a:rPr>
              <a:t> TPC: M</a:t>
            </a:r>
            <a:r>
              <a:rPr lang="en-US" sz="2000" kern="0" baseline="-25000" dirty="0">
                <a:latin typeface="Arial Narrow" charset="0"/>
                <a:sym typeface="Wingdings"/>
              </a:rPr>
              <a:t>A</a:t>
            </a:r>
            <a:r>
              <a:rPr lang="en-US" sz="2000" kern="0" dirty="0">
                <a:latin typeface="Arial Narrow" charset="0"/>
                <a:sym typeface="Wingdings"/>
              </a:rPr>
              <a:t>=1</a:t>
            </a:r>
            <a:r>
              <a:rPr lang="en-US" altLang="ko-KR" sz="2000" kern="0" dirty="0">
                <a:latin typeface="Arial Narrow" charset="0"/>
                <a:sym typeface="Wingdings"/>
              </a:rPr>
              <a:t>t, V</a:t>
            </a:r>
            <a:r>
              <a:rPr lang="en-US" altLang="ko-KR" sz="2000" kern="0" baseline="-25000" dirty="0">
                <a:latin typeface="Arial Narrow" charset="0"/>
                <a:sym typeface="Wingdings"/>
              </a:rPr>
              <a:t>A</a:t>
            </a:r>
            <a:r>
              <a:rPr lang="en-US" altLang="ko-KR" sz="2000" kern="0" dirty="0">
                <a:latin typeface="Arial Narrow" charset="0"/>
                <a:sym typeface="Wingdings"/>
              </a:rPr>
              <a:t>=108m</a:t>
            </a:r>
            <a:r>
              <a:rPr lang="en-US" altLang="ko-KR" sz="2000" kern="0" baseline="30000" dirty="0">
                <a:latin typeface="Arial Narrow" charset="0"/>
                <a:sym typeface="Wingdings"/>
              </a:rPr>
              <a:t>3 </a:t>
            </a:r>
            <a:r>
              <a:rPr lang="en-US" altLang="ko-KR" sz="2000" kern="0" dirty="0">
                <a:latin typeface="Arial Narrow" charset="0"/>
                <a:sym typeface="Wingdings"/>
              </a:rPr>
              <a:t>, 1M </a:t>
            </a:r>
            <a:r>
              <a:rPr lang="en-US" altLang="ko-KR" sz="2000" kern="0" dirty="0">
                <a:latin typeface="Symbol" pitchFamily="2" charset="2"/>
                <a:sym typeface="Wingdings" pitchFamily="2" charset="2"/>
              </a:rPr>
              <a:t>n</a:t>
            </a:r>
            <a:r>
              <a:rPr lang="en-US" altLang="ko-KR" sz="2000" kern="0" dirty="0">
                <a:latin typeface="Arial Narrow" charset="0"/>
                <a:sym typeface="Wingdings" pitchFamily="2" charset="2"/>
              </a:rPr>
              <a:t> interactions per year</a:t>
            </a:r>
            <a:endParaRPr lang="en-US" sz="2000" kern="0" dirty="0">
              <a:latin typeface="Arial Narrow" charset="0"/>
              <a:sym typeface="Wingdings"/>
            </a:endParaRPr>
          </a:p>
        </p:txBody>
      </p:sp>
    </p:spTree>
    <p:extLst>
      <p:ext uri="{BB962C8B-B14F-4D97-AF65-F5344CB8AC3E}">
        <p14:creationId xmlns:p14="http://schemas.microsoft.com/office/powerpoint/2010/main" val="25810205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800"/>
                            </p:stCondLst>
                            <p:childTnLst>
                              <p:par>
                                <p:cTn id="1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500"/>
                            </p:stCondLst>
                            <p:childTnLst>
                              <p:par>
                                <p:cTn id="1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300"/>
                            </p:stCondLst>
                            <p:childTnLst>
                              <p:par>
                                <p:cTn id="2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9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500"/>
                            </p:stCondLst>
                            <p:childTnLst>
                              <p:par>
                                <p:cTn id="34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000"/>
                            </p:stCondLst>
                            <p:childTnLst>
                              <p:par>
                                <p:cTn id="4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762000"/>
          </a:xfrm>
        </p:spPr>
        <p:txBody>
          <a:bodyPr/>
          <a:lstStyle/>
          <a:p>
            <a:r>
              <a:rPr lang="en-US" sz="4800" b="1" dirty="0">
                <a:ea typeface="ＭＳ Ｐゴシック" charset="-128"/>
                <a:cs typeface="ＭＳ Ｐゴシック" charset="-128"/>
              </a:rPr>
              <a:t>DUNE Timeline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8600" y="762000"/>
            <a:ext cx="8686800" cy="5181600"/>
          </a:xfrm>
        </p:spPr>
        <p:txBody>
          <a:bodyPr/>
          <a:lstStyle/>
          <a:p>
            <a:pPr eaLnBrk="1" hangingPunct="1">
              <a:lnSpc>
                <a:spcPct val="80000"/>
              </a:lnSpc>
              <a:spcBef>
                <a:spcPts val="300"/>
              </a:spcBef>
              <a:spcAft>
                <a:spcPts val="600"/>
              </a:spcAft>
              <a:buFont typeface="Wingdings" charset="2"/>
              <a:buChar char="ü"/>
            </a:pPr>
            <a:r>
              <a:rPr lang="en-US" dirty="0">
                <a:solidFill>
                  <a:srgbClr val="00B050"/>
                </a:solidFill>
                <a:latin typeface="Arial Narrow" charset="0"/>
                <a:sym typeface="Wingdings"/>
              </a:rPr>
              <a:t>July 2017: DUNE Far Site Groundbreaking</a:t>
            </a:r>
          </a:p>
          <a:p>
            <a:pPr lvl="1" eaLnBrk="1" hangingPunct="1">
              <a:lnSpc>
                <a:spcPct val="80000"/>
              </a:lnSpc>
              <a:spcBef>
                <a:spcPts val="300"/>
              </a:spcBef>
              <a:spcAft>
                <a:spcPts val="600"/>
              </a:spcAft>
            </a:pPr>
            <a:r>
              <a:rPr lang="en-US" dirty="0">
                <a:latin typeface="Arial Narrow" charset="0"/>
                <a:sym typeface="Wingdings"/>
              </a:rPr>
              <a:t>Start of the DUNE FD cavern excavation</a:t>
            </a:r>
          </a:p>
          <a:p>
            <a:pPr eaLnBrk="1" hangingPunct="1">
              <a:lnSpc>
                <a:spcPct val="80000"/>
              </a:lnSpc>
              <a:spcBef>
                <a:spcPts val="300"/>
              </a:spcBef>
              <a:spcAft>
                <a:spcPts val="600"/>
              </a:spcAft>
              <a:buFont typeface="Wingdings" charset="2"/>
              <a:buChar char="ü"/>
            </a:pPr>
            <a:r>
              <a:rPr lang="en-US" dirty="0">
                <a:solidFill>
                  <a:srgbClr val="00B050"/>
                </a:solidFill>
                <a:latin typeface="Arial Narrow" charset="0"/>
                <a:sym typeface="Wingdings"/>
              </a:rPr>
              <a:t>2018 </a:t>
            </a:r>
            <a:r>
              <a:rPr lang="mr-IN" dirty="0">
                <a:solidFill>
                  <a:srgbClr val="00B050"/>
                </a:solidFill>
                <a:latin typeface="Arial Narrow" charset="0"/>
                <a:sym typeface="Wingdings"/>
              </a:rPr>
              <a:t>–</a:t>
            </a:r>
            <a:r>
              <a:rPr lang="en-US" dirty="0">
                <a:solidFill>
                  <a:srgbClr val="00B050"/>
                </a:solidFill>
                <a:latin typeface="Arial Narrow" charset="0"/>
                <a:sym typeface="Wingdings"/>
              </a:rPr>
              <a:t> 2026: </a:t>
            </a:r>
            <a:r>
              <a:rPr lang="en-US" dirty="0" err="1">
                <a:solidFill>
                  <a:srgbClr val="00B050"/>
                </a:solidFill>
                <a:latin typeface="Arial Narrow" charset="0"/>
                <a:sym typeface="Wingdings"/>
              </a:rPr>
              <a:t>ProtoDUNE</a:t>
            </a:r>
            <a:r>
              <a:rPr lang="en-US" dirty="0">
                <a:solidFill>
                  <a:srgbClr val="00B050"/>
                </a:solidFill>
                <a:latin typeface="Arial Narrow" charset="0"/>
                <a:sym typeface="Wingdings"/>
              </a:rPr>
              <a:t> operations at CERN</a:t>
            </a:r>
          </a:p>
          <a:p>
            <a:pPr eaLnBrk="1" hangingPunct="1">
              <a:lnSpc>
                <a:spcPct val="80000"/>
              </a:lnSpc>
              <a:spcBef>
                <a:spcPts val="300"/>
              </a:spcBef>
              <a:spcAft>
                <a:spcPts val="600"/>
              </a:spcAft>
              <a:buFont typeface="Wingdings" charset="2"/>
              <a:buChar char="ü"/>
            </a:pPr>
            <a:r>
              <a:rPr lang="en-US" dirty="0">
                <a:solidFill>
                  <a:srgbClr val="00B050"/>
                </a:solidFill>
                <a:latin typeface="Arial Narrow" charset="0"/>
                <a:sym typeface="Wingdings"/>
              </a:rPr>
              <a:t>Jan. 2024: SURF Cavern excavation complete</a:t>
            </a:r>
          </a:p>
          <a:p>
            <a:pPr eaLnBrk="1" hangingPunct="1">
              <a:lnSpc>
                <a:spcPct val="80000"/>
              </a:lnSpc>
              <a:spcBef>
                <a:spcPts val="300"/>
              </a:spcBef>
              <a:spcAft>
                <a:spcPts val="600"/>
              </a:spcAft>
              <a:buFont typeface="Wingdings" pitchFamily="2" charset="2"/>
              <a:buChar char="ü"/>
            </a:pPr>
            <a:r>
              <a:rPr lang="en-US" dirty="0">
                <a:solidFill>
                  <a:srgbClr val="00B050"/>
                </a:solidFill>
                <a:latin typeface="Arial Narrow" charset="0"/>
                <a:sym typeface="Wingdings"/>
              </a:rPr>
              <a:t>2025 – 2026 : Complete cavern outfitting</a:t>
            </a:r>
          </a:p>
          <a:p>
            <a:pPr eaLnBrk="1" hangingPunct="1">
              <a:lnSpc>
                <a:spcPct val="80000"/>
              </a:lnSpc>
              <a:spcBef>
                <a:spcPts val="300"/>
              </a:spcBef>
              <a:spcAft>
                <a:spcPts val="600"/>
              </a:spcAft>
            </a:pPr>
            <a:r>
              <a:rPr lang="en-US" dirty="0">
                <a:latin typeface="Arial Narrow" charset="0"/>
                <a:sym typeface="Wingdings"/>
              </a:rPr>
              <a:t>2026 </a:t>
            </a:r>
            <a:r>
              <a:rPr lang="mr-IN" dirty="0">
                <a:latin typeface="Arial Narrow" charset="0"/>
                <a:sym typeface="Wingdings"/>
              </a:rPr>
              <a:t>–</a:t>
            </a:r>
            <a:r>
              <a:rPr lang="en-US" dirty="0">
                <a:latin typeface="Arial Narrow" charset="0"/>
                <a:sym typeface="Wingdings"/>
              </a:rPr>
              <a:t> 2029: DUNE Phase I FD construction 2x17,000t volume FD’s – 1 HD and 1 VD</a:t>
            </a:r>
          </a:p>
          <a:p>
            <a:pPr lvl="1" eaLnBrk="1" hangingPunct="1">
              <a:lnSpc>
                <a:spcPct val="80000"/>
              </a:lnSpc>
              <a:spcBef>
                <a:spcPts val="300"/>
              </a:spcBef>
              <a:spcAft>
                <a:spcPts val="600"/>
              </a:spcAft>
            </a:pPr>
            <a:r>
              <a:rPr lang="en-US" dirty="0">
                <a:latin typeface="Arial Narrow" charset="0"/>
                <a:sym typeface="Wingdings"/>
              </a:rPr>
              <a:t>Start of physics operation w/ FD </a:t>
            </a:r>
          </a:p>
          <a:p>
            <a:pPr eaLnBrk="1" hangingPunct="1">
              <a:lnSpc>
                <a:spcPct val="80000"/>
              </a:lnSpc>
              <a:spcBef>
                <a:spcPts val="300"/>
              </a:spcBef>
              <a:spcAft>
                <a:spcPts val="600"/>
              </a:spcAft>
            </a:pPr>
            <a:r>
              <a:rPr lang="en-US" dirty="0">
                <a:latin typeface="Arial Narrow" charset="0"/>
                <a:sym typeface="Wingdings"/>
              </a:rPr>
              <a:t>2029 – 2032: DUNE Phase I ND and 1.2MW beams </a:t>
            </a:r>
            <a:r>
              <a:rPr lang="en-US" sz="2800" dirty="0">
                <a:latin typeface="Arial Narrow" charset="0"/>
                <a:sym typeface="Wingdings"/>
              </a:rPr>
              <a:t> </a:t>
            </a:r>
            <a:r>
              <a:rPr lang="en-US" sz="2800" dirty="0">
                <a:latin typeface="Arial Narrow" charset="0"/>
                <a:sym typeface="Wingdings" pitchFamily="2" charset="2"/>
              </a:rPr>
              <a:t> </a:t>
            </a:r>
            <a:r>
              <a:rPr lang="en-US" sz="2800" dirty="0">
                <a:solidFill>
                  <a:srgbClr val="CC00CC"/>
                </a:solidFill>
                <a:latin typeface="Arial Narrow" charset="0"/>
                <a:sym typeface="Wingdings"/>
              </a:rPr>
              <a:t>Start </a:t>
            </a:r>
            <a:r>
              <a:rPr lang="en-US" sz="2800" dirty="0">
                <a:solidFill>
                  <a:srgbClr val="CC00CC"/>
                </a:solidFill>
                <a:latin typeface="Symbol" pitchFamily="2" charset="2"/>
                <a:sym typeface="Wingdings"/>
              </a:rPr>
              <a:t>n</a:t>
            </a:r>
            <a:r>
              <a:rPr lang="en-US" sz="2800" dirty="0">
                <a:solidFill>
                  <a:srgbClr val="CC00CC"/>
                </a:solidFill>
                <a:latin typeface="Arial Narrow" charset="0"/>
                <a:sym typeface="Wingdings"/>
              </a:rPr>
              <a:t> beam data taking w/ 1.2MW p-beams</a:t>
            </a:r>
            <a:endParaRPr lang="en-US" dirty="0">
              <a:solidFill>
                <a:srgbClr val="CC00CC"/>
              </a:solidFill>
              <a:latin typeface="Arial Narrow" charset="0"/>
              <a:sym typeface="Wingdings"/>
            </a:endParaRPr>
          </a:p>
          <a:p>
            <a:pPr eaLnBrk="1" hangingPunct="1">
              <a:lnSpc>
                <a:spcPct val="80000"/>
              </a:lnSpc>
              <a:spcBef>
                <a:spcPts val="300"/>
              </a:spcBef>
              <a:spcAft>
                <a:spcPts val="600"/>
              </a:spcAft>
            </a:pPr>
            <a:r>
              <a:rPr lang="en-US" dirty="0">
                <a:solidFill>
                  <a:srgbClr val="CC00CC"/>
                </a:solidFill>
                <a:latin typeface="Arial Narrow" charset="0"/>
                <a:sym typeface="Wingdings"/>
              </a:rPr>
              <a:t>&gt;2032 : DUNE Phase II + LBNF for 2.4MW beam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7D2F0F0-482F-C429-6D30-37CB5DBEC3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May 27-30, 2026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BA278AE-347C-B04C-1A6B-17FF34F43C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Status of DUNE, Jaehoon Yu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DEA10FA-F3BA-2926-648E-45C1069B5C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57A58E5-F186-8448-8915-9CBFB02328D9}" type="slidenum">
              <a:rPr lang="en-US" smtClean="0"/>
              <a:pPr>
                <a:defRPr/>
              </a:pPr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92439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8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6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450"/>
                            </p:stCondLst>
                            <p:childTnLst>
                              <p:par>
                                <p:cTn id="1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800"/>
                            </p:stCondLst>
                            <p:childTnLst>
                              <p:par>
                                <p:cTn id="2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150"/>
                            </p:stCondLst>
                            <p:childTnLst>
                              <p:par>
                                <p:cTn id="3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762000"/>
          </a:xfrm>
        </p:spPr>
        <p:txBody>
          <a:bodyPr/>
          <a:lstStyle/>
          <a:p>
            <a:r>
              <a:rPr lang="en-US" altLang="ko-KR" sz="5400" b="1" dirty="0">
                <a:ea typeface="굴림" charset="-127"/>
                <a:cs typeface="굴림" charset="-127"/>
              </a:rPr>
              <a:t>Conclusions!</a:t>
            </a:r>
            <a:endParaRPr lang="en-US" sz="60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0500" y="676523"/>
            <a:ext cx="8763000" cy="5602357"/>
          </a:xfrm>
        </p:spPr>
        <p:txBody>
          <a:bodyPr/>
          <a:lstStyle/>
          <a:p>
            <a:pPr eaLnBrk="1" hangingPunct="1">
              <a:spcBef>
                <a:spcPts val="0"/>
              </a:spcBef>
              <a:spcAft>
                <a:spcPts val="600"/>
              </a:spcAft>
            </a:pPr>
            <a:r>
              <a:rPr lang="en-US" dirty="0">
                <a:latin typeface="Arial Narrow" charset="0"/>
              </a:rPr>
              <a:t>The SM needs to be improved for non-zero </a:t>
            </a:r>
            <a:r>
              <a:rPr lang="en-US" dirty="0" err="1">
                <a:latin typeface="Arial Narrow" charset="0"/>
              </a:rPr>
              <a:t>m</a:t>
            </a:r>
            <a:r>
              <a:rPr lang="en-US" baseline="-25000" dirty="0" err="1">
                <a:latin typeface="Symbol" pitchFamily="2" charset="2"/>
              </a:rPr>
              <a:t>n</a:t>
            </a:r>
            <a:endParaRPr lang="en-US" baseline="-25000" dirty="0">
              <a:latin typeface="Symbol" pitchFamily="2" charset="2"/>
            </a:endParaRPr>
          </a:p>
          <a:p>
            <a:pPr eaLnBrk="1" hangingPunct="1">
              <a:spcBef>
                <a:spcPts val="0"/>
              </a:spcBef>
              <a:spcAft>
                <a:spcPts val="600"/>
              </a:spcAft>
            </a:pPr>
            <a:r>
              <a:rPr lang="en-US" dirty="0">
                <a:latin typeface="Arial Narrow" charset="0"/>
              </a:rPr>
              <a:t>Precise understanding of neutrino properties and discovery of CPV in lepton sector are essential</a:t>
            </a:r>
          </a:p>
          <a:p>
            <a:pPr eaLnBrk="1" hangingPunct="1">
              <a:spcBef>
                <a:spcPts val="0"/>
              </a:spcBef>
              <a:spcAft>
                <a:spcPts val="600"/>
              </a:spcAft>
            </a:pPr>
            <a:r>
              <a:rPr lang="en-US" dirty="0">
                <a:latin typeface="Arial Narrow" charset="0"/>
              </a:rPr>
              <a:t>DUNE, a next generation LBN experiments with large </a:t>
            </a:r>
            <a:r>
              <a:rPr lang="en-US" dirty="0">
                <a:latin typeface="Symbol" charset="2"/>
                <a:ea typeface="Symbol" charset="2"/>
                <a:cs typeface="Symbol" charset="2"/>
              </a:rPr>
              <a:t>n</a:t>
            </a:r>
            <a:r>
              <a:rPr lang="en-US" dirty="0">
                <a:latin typeface="Arial Narrow" charset="0"/>
              </a:rPr>
              <a:t> target mass, high power beams and highly capable ND</a:t>
            </a:r>
          </a:p>
          <a:p>
            <a:pPr lvl="1" eaLnBrk="1" hangingPunct="1">
              <a:spcBef>
                <a:spcPts val="0"/>
              </a:spcBef>
              <a:spcAft>
                <a:spcPts val="600"/>
              </a:spcAft>
            </a:pPr>
            <a:r>
              <a:rPr lang="en-US" dirty="0">
                <a:latin typeface="Arial Narrow" charset="0"/>
              </a:rPr>
              <a:t>Cavern outfitting to complete any day, followed by the cryostat construction</a:t>
            </a:r>
          </a:p>
          <a:p>
            <a:pPr lvl="1" eaLnBrk="1" hangingPunct="1">
              <a:spcBef>
                <a:spcPts val="0"/>
              </a:spcBef>
              <a:spcAft>
                <a:spcPts val="600"/>
              </a:spcAft>
            </a:pPr>
            <a:r>
              <a:rPr lang="en-US" dirty="0">
                <a:latin typeface="Arial Narrow" charset="0"/>
              </a:rPr>
              <a:t>Detector assembly to begin bottom half of 2027</a:t>
            </a:r>
          </a:p>
          <a:p>
            <a:pPr lvl="1" eaLnBrk="1" hangingPunct="1">
              <a:spcBef>
                <a:spcPts val="0"/>
              </a:spcBef>
              <a:spcAft>
                <a:spcPts val="600"/>
              </a:spcAft>
            </a:pPr>
            <a:r>
              <a:rPr lang="en-US" dirty="0">
                <a:latin typeface="Arial Narrow" charset="0"/>
              </a:rPr>
              <a:t>PIP-II SC Linac making excellent progress</a:t>
            </a:r>
          </a:p>
          <a:p>
            <a:pPr eaLnBrk="1" hangingPunct="1">
              <a:spcBef>
                <a:spcPts val="0"/>
              </a:spcBef>
              <a:spcAft>
                <a:spcPts val="600"/>
              </a:spcAft>
            </a:pPr>
            <a:r>
              <a:rPr lang="en-US" dirty="0">
                <a:latin typeface="Arial Narrow" charset="0"/>
              </a:rPr>
              <a:t>Expect data from DUNE, starting later this decade w/ 2 precision, 17,000t far detectors</a:t>
            </a:r>
            <a:endParaRPr lang="en-US" dirty="0"/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May 27-30, 2026</a:t>
            </a: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57A58E5-F186-8448-8915-9CBFB02328D9}" type="slidenum">
              <a:rPr lang="en-US" smtClean="0"/>
              <a:pPr>
                <a:defRPr/>
              </a:pPr>
              <a:t>25</a:t>
            </a:fld>
            <a:endParaRPr lang="en-US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Status of DUNE, Jaehoon Yu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198969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450"/>
                            </p:stCondLst>
                            <p:childTnLst>
                              <p:par>
                                <p:cTn id="1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500"/>
                            </p:stCondLst>
                            <p:childTnLst>
                              <p:par>
                                <p:cTn id="2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3350"/>
                            </p:stCondLst>
                            <p:childTnLst>
                              <p:par>
                                <p:cTn id="2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Title 1"/>
          <p:cNvSpPr>
            <a:spLocks noGrp="1"/>
          </p:cNvSpPr>
          <p:nvPr>
            <p:ph type="title"/>
          </p:nvPr>
        </p:nvSpPr>
        <p:spPr>
          <a:xfrm>
            <a:off x="457200" y="76200"/>
            <a:ext cx="8229600" cy="762000"/>
          </a:xfrm>
        </p:spPr>
        <p:txBody>
          <a:bodyPr/>
          <a:lstStyle/>
          <a:p>
            <a:r>
              <a:rPr lang="en-US" altLang="ko-KR" sz="5400" b="1" dirty="0">
                <a:ea typeface="굴림" charset="-127"/>
                <a:cs typeface="굴림" charset="-127"/>
              </a:rPr>
              <a:t>How do we fill </a:t>
            </a:r>
            <a:r>
              <a:rPr lang="en-US" altLang="ko-KR" sz="5400" b="1" dirty="0" err="1">
                <a:ea typeface="굴림" charset="-127"/>
                <a:cs typeface="굴림" charset="-127"/>
              </a:rPr>
              <a:t>LAr</a:t>
            </a:r>
            <a:r>
              <a:rPr lang="en-US" altLang="ko-KR" sz="5400" b="1" dirty="0">
                <a:ea typeface="굴림" charset="-127"/>
                <a:cs typeface="굴림" charset="-127"/>
              </a:rPr>
              <a:t>?</a:t>
            </a:r>
            <a:endParaRPr lang="en-US" sz="60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0500" y="743040"/>
            <a:ext cx="8763000" cy="5602357"/>
          </a:xfrm>
        </p:spPr>
        <p:txBody>
          <a:bodyPr/>
          <a:lstStyle/>
          <a:p>
            <a:pPr eaLnBrk="1" hangingPunct="1">
              <a:spcBef>
                <a:spcPts val="0"/>
              </a:spcBef>
              <a:spcAft>
                <a:spcPts val="600"/>
              </a:spcAft>
            </a:pPr>
            <a:r>
              <a:rPr lang="en-US" sz="2800" dirty="0">
                <a:latin typeface="Arial Narrow" charset="0"/>
              </a:rPr>
              <a:t>Liquid Argon (</a:t>
            </a:r>
            <a:r>
              <a:rPr lang="en-US" sz="2800" dirty="0" err="1">
                <a:latin typeface="Arial Narrow" charset="0"/>
              </a:rPr>
              <a:t>LAr</a:t>
            </a:r>
            <a:r>
              <a:rPr lang="en-US" sz="2800" dirty="0">
                <a:latin typeface="Arial Narrow" charset="0"/>
              </a:rPr>
              <a:t>, T=</a:t>
            </a:r>
            <a:r>
              <a:rPr lang="en-US" sz="2800" dirty="0">
                <a:latin typeface="Arial Narrow" charset="0"/>
                <a:sym typeface="Wingdings" pitchFamily="2" charset="2"/>
              </a:rPr>
              <a:t> –</a:t>
            </a:r>
            <a:r>
              <a:rPr lang="en-US" sz="2800" dirty="0">
                <a:latin typeface="Arial Narrow" charset="0"/>
              </a:rPr>
              <a:t>186</a:t>
            </a:r>
            <a:r>
              <a:rPr lang="en-US" sz="2800" baseline="30000" dirty="0">
                <a:latin typeface="Arial Narrow" charset="0"/>
              </a:rPr>
              <a:t>o</a:t>
            </a:r>
            <a:r>
              <a:rPr lang="en-US" sz="2800" dirty="0">
                <a:latin typeface="Arial Narrow" charset="0"/>
              </a:rPr>
              <a:t>C= </a:t>
            </a:r>
            <a:r>
              <a:rPr lang="en-US" sz="2800" dirty="0">
                <a:latin typeface="Arial Narrow" charset="0"/>
                <a:sym typeface="Wingdings" pitchFamily="2" charset="2"/>
              </a:rPr>
              <a:t>–</a:t>
            </a:r>
            <a:r>
              <a:rPr lang="en-US" sz="2800" dirty="0">
                <a:latin typeface="Arial Narrow" charset="0"/>
              </a:rPr>
              <a:t>303</a:t>
            </a:r>
            <a:r>
              <a:rPr lang="en-US" sz="2800" baseline="30000" dirty="0">
                <a:latin typeface="Arial Narrow" charset="0"/>
              </a:rPr>
              <a:t>o</a:t>
            </a:r>
            <a:r>
              <a:rPr lang="en-US" sz="2800" dirty="0">
                <a:latin typeface="Arial Narrow" charset="0"/>
              </a:rPr>
              <a:t>F) is not readily available </a:t>
            </a:r>
            <a:r>
              <a:rPr lang="en-US" sz="2800" dirty="0">
                <a:latin typeface="Arial Narrow" charset="0"/>
                <a:sym typeface="Wingdings" pitchFamily="2" charset="2"/>
              </a:rPr>
              <a:t> must be trucked in</a:t>
            </a:r>
          </a:p>
          <a:p>
            <a:pPr eaLnBrk="1" hangingPunct="1">
              <a:spcBef>
                <a:spcPts val="0"/>
              </a:spcBef>
              <a:spcAft>
                <a:spcPts val="600"/>
              </a:spcAft>
            </a:pPr>
            <a:r>
              <a:rPr lang="en-US" sz="2800" dirty="0">
                <a:latin typeface="Arial Narrow" charset="0"/>
                <a:sym typeface="Wingdings" pitchFamily="2" charset="2"/>
              </a:rPr>
              <a:t>DUNE far detectors (FD) require 17,000t of </a:t>
            </a:r>
            <a:r>
              <a:rPr lang="en-US" sz="2800" dirty="0" err="1">
                <a:latin typeface="Arial Narrow" charset="0"/>
                <a:sym typeface="Wingdings" pitchFamily="2" charset="2"/>
              </a:rPr>
              <a:t>LAr</a:t>
            </a:r>
            <a:r>
              <a:rPr lang="en-US" sz="2800" dirty="0">
                <a:latin typeface="Arial Narrow" charset="0"/>
                <a:sym typeface="Wingdings" pitchFamily="2" charset="2"/>
              </a:rPr>
              <a:t> each and take a year to fill one</a:t>
            </a:r>
          </a:p>
          <a:p>
            <a:pPr eaLnBrk="1" hangingPunct="1">
              <a:spcBef>
                <a:spcPts val="0"/>
              </a:spcBef>
              <a:spcAft>
                <a:spcPts val="600"/>
              </a:spcAft>
            </a:pPr>
            <a:r>
              <a:rPr lang="en-US" sz="2800" dirty="0">
                <a:latin typeface="Arial Narrow" charset="0"/>
                <a:sym typeface="Wingdings" pitchFamily="2" charset="2"/>
              </a:rPr>
              <a:t>DUNE fill process</a:t>
            </a:r>
          </a:p>
          <a:p>
            <a:pPr lvl="1" eaLnBrk="1" hangingPunct="1">
              <a:spcBef>
                <a:spcPts val="0"/>
              </a:spcBef>
              <a:spcAft>
                <a:spcPts val="600"/>
              </a:spcAft>
            </a:pPr>
            <a:r>
              <a:rPr lang="en-US" sz="2400" dirty="0">
                <a:latin typeface="Arial Narrow" charset="0"/>
                <a:sym typeface="Wingdings" pitchFamily="2" charset="2"/>
              </a:rPr>
              <a:t>Complete the installation of detector components, clean the cryostat, seal the cryostat and check for the tight seal</a:t>
            </a:r>
          </a:p>
          <a:p>
            <a:pPr lvl="1" eaLnBrk="1" hangingPunct="1">
              <a:spcBef>
                <a:spcPts val="0"/>
              </a:spcBef>
              <a:spcAft>
                <a:spcPts val="600"/>
              </a:spcAft>
            </a:pPr>
            <a:r>
              <a:rPr lang="en-US" sz="2400" dirty="0"/>
              <a:t>Purge the air in the cryostat using nitrogen and subsequently with </a:t>
            </a:r>
            <a:r>
              <a:rPr lang="en-US" sz="2400" dirty="0" err="1"/>
              <a:t>Ar</a:t>
            </a:r>
            <a:r>
              <a:rPr lang="en-US" sz="2400" dirty="0"/>
              <a:t> gas at the room temperature</a:t>
            </a:r>
          </a:p>
          <a:p>
            <a:pPr lvl="1" eaLnBrk="1" hangingPunct="1">
              <a:spcBef>
                <a:spcPts val="0"/>
              </a:spcBef>
              <a:spcAft>
                <a:spcPts val="600"/>
              </a:spcAft>
            </a:pPr>
            <a:r>
              <a:rPr lang="en-US" sz="2400" dirty="0"/>
              <a:t>Fill with cold </a:t>
            </a:r>
            <a:r>
              <a:rPr lang="en-US" sz="2400" dirty="0" err="1"/>
              <a:t>Ar</a:t>
            </a:r>
            <a:r>
              <a:rPr lang="en-US" sz="2400" dirty="0"/>
              <a:t> gas to gradually lower T to </a:t>
            </a:r>
            <a:r>
              <a:rPr lang="en-US" sz="2400" dirty="0" err="1"/>
              <a:t>LAr</a:t>
            </a:r>
            <a:r>
              <a:rPr lang="en-US" sz="2400" dirty="0"/>
              <a:t> temperature</a:t>
            </a:r>
          </a:p>
          <a:p>
            <a:pPr lvl="1" eaLnBrk="1" hangingPunct="1">
              <a:spcBef>
                <a:spcPts val="0"/>
              </a:spcBef>
              <a:spcAft>
                <a:spcPts val="600"/>
              </a:spcAft>
            </a:pPr>
            <a:r>
              <a:rPr lang="en-US" sz="2400" dirty="0"/>
              <a:t>Fill with </a:t>
            </a:r>
            <a:r>
              <a:rPr lang="en-US" sz="2400" dirty="0" err="1"/>
              <a:t>Ar</a:t>
            </a:r>
            <a:r>
              <a:rPr lang="en-US" sz="2400" dirty="0"/>
              <a:t> liquid from the bottom of the cryostat</a:t>
            </a:r>
          </a:p>
          <a:p>
            <a:pPr lvl="1" eaLnBrk="1" hangingPunct="1">
              <a:spcBef>
                <a:spcPts val="0"/>
              </a:spcBef>
              <a:spcAft>
                <a:spcPts val="600"/>
              </a:spcAft>
            </a:pPr>
            <a:r>
              <a:rPr lang="en-US" sz="2400" dirty="0"/>
              <a:t>Takes ~ 1 year to fill one far detector</a:t>
            </a:r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June 25, 2026</a:t>
            </a: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57A58E5-F186-8448-8915-9CBFB02328D9}" type="slidenum">
              <a:rPr lang="en-US" smtClean="0"/>
              <a:pPr>
                <a:defRPr/>
              </a:pPr>
              <a:t>26</a:t>
            </a:fld>
            <a:endParaRPr lang="en-US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DUNE, a next gen neutrino experiment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22126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theme/theme1.xml><?xml version="1.0" encoding="utf-8"?>
<a:theme xmlns:a="http://schemas.openxmlformats.org/drawingml/2006/main" name="phys1443-spring02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006600"/>
      </a:hlink>
      <a:folHlink>
        <a:srgbClr val="B2B2B2"/>
      </a:folHlink>
    </a:clrScheme>
    <a:fontScheme name="phys1443-spring02">
      <a:majorFont>
        <a:latin typeface="Arial Narrow"/>
        <a:ea typeface=""/>
        <a:cs typeface=""/>
      </a:majorFont>
      <a:minorFont>
        <a:latin typeface="Arial Narrow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  <a:spAutoFit/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itchFamily="18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  <a:spAutoFit/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itchFamily="18" charset="0"/>
          </a:defRPr>
        </a:defPPr>
      </a:lstStyle>
    </a:lnDef>
  </a:objectDefaults>
  <a:extraClrSchemeLst>
    <a:extraClrScheme>
      <a:clrScheme name="phys1443-spring02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hys1443-spring02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hys1443-spring02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hys1443-spring02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hys1443-spring02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hys1443-spring02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hys1443-spring02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D:\UTA\Classes\1443 Spring 2002\phys1443-spring02.pot</Template>
  <TotalTime>100632</TotalTime>
  <Words>1836</Words>
  <Application>Microsoft Macintosh PowerPoint</Application>
  <PresentationFormat>On-screen Show (4:3)</PresentationFormat>
  <Paragraphs>306</Paragraphs>
  <Slides>26</Slides>
  <Notes>20</Notes>
  <HiddenSlides>0</HiddenSlides>
  <MMClips>6</MMClips>
  <ScaleCrop>false</ScaleCrop>
  <HeadingPairs>
    <vt:vector size="8" baseType="variant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39" baseType="lpstr">
      <vt:lpstr>굴림</vt:lpstr>
      <vt:lpstr>ＭＳ Ｐゴシック</vt:lpstr>
      <vt:lpstr>Apple Chancery</vt:lpstr>
      <vt:lpstr>Arial</vt:lpstr>
      <vt:lpstr>Arial Narrow</vt:lpstr>
      <vt:lpstr>Helvetica</vt:lpstr>
      <vt:lpstr>Lucida Grande</vt:lpstr>
      <vt:lpstr>Monotype Corsiva</vt:lpstr>
      <vt:lpstr>Symbol</vt:lpstr>
      <vt:lpstr>Times New Roman</vt:lpstr>
      <vt:lpstr>Wingdings</vt:lpstr>
      <vt:lpstr>phys1443-spring02</vt:lpstr>
      <vt:lpstr>Equation</vt:lpstr>
      <vt:lpstr>PowerPoint Presentation</vt:lpstr>
      <vt:lpstr>The Story of Neutrinos </vt:lpstr>
      <vt:lpstr>The Story of Neutrino Beams</vt:lpstr>
      <vt:lpstr>How to make the “pure” neutrino beam?</vt:lpstr>
      <vt:lpstr>The Story of Neutrinos – 2  </vt:lpstr>
      <vt:lpstr>A Story of Neutrinos – 3 </vt:lpstr>
      <vt:lpstr>The three key elements</vt:lpstr>
      <vt:lpstr>PowerPoint Presentation</vt:lpstr>
      <vt:lpstr>PowerPoint Presentation</vt:lpstr>
      <vt:lpstr>DUNE Far Detector 1 and 2</vt:lpstr>
      <vt:lpstr>PowerPoint Presentation</vt:lpstr>
      <vt:lpstr>PowerPoint Presentation</vt:lpstr>
      <vt:lpstr>PowerPoint Presentation</vt:lpstr>
      <vt:lpstr>Boy these electrons !!</vt:lpstr>
      <vt:lpstr>PowerPoint Presentation</vt:lpstr>
      <vt:lpstr>DUNE Cavern @ SURF</vt:lpstr>
      <vt:lpstr>LBNF FD Cavern Construction &amp;  Outfitting</vt:lpstr>
      <vt:lpstr>Journey of Cryostat Parts</vt:lpstr>
      <vt:lpstr>Cryostat Steel for 2 FD in Rapid City</vt:lpstr>
      <vt:lpstr>Cryostat Construction</vt:lpstr>
      <vt:lpstr>Cryostat Beam Transport</vt:lpstr>
      <vt:lpstr>PowerPoint Presentation</vt:lpstr>
      <vt:lpstr>PowerPoint Presentation</vt:lpstr>
      <vt:lpstr>DUNE Timeline</vt:lpstr>
      <vt:lpstr>Conclusions!</vt:lpstr>
      <vt:lpstr>How do we fill LAr?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PHYS 1443 – Section 501 Lecture #1</dc:title>
  <dc:creator>Jae Yu</dc:creator>
  <cp:lastModifiedBy>Yu, Jaehoon</cp:lastModifiedBy>
  <cp:revision>3421</cp:revision>
  <cp:lastPrinted>2024-12-31T21:47:15Z</cp:lastPrinted>
  <dcterms:created xsi:type="dcterms:W3CDTF">2011-03-22T18:30:05Z</dcterms:created>
  <dcterms:modified xsi:type="dcterms:W3CDTF">2026-07-01T21:08:12Z</dcterms:modified>
</cp:coreProperties>
</file>