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6" r:id="rId2"/>
    <p:sldId id="269" r:id="rId3"/>
    <p:sldId id="271" r:id="rId4"/>
    <p:sldId id="272" r:id="rId5"/>
    <p:sldId id="258" r:id="rId6"/>
    <p:sldId id="259" r:id="rId7"/>
    <p:sldId id="260" r:id="rId8"/>
    <p:sldId id="261" r:id="rId9"/>
    <p:sldId id="273" r:id="rId10"/>
    <p:sldId id="274" r:id="rId11"/>
    <p:sldId id="262" r:id="rId12"/>
    <p:sldId id="263" r:id="rId13"/>
    <p:sldId id="266" r:id="rId14"/>
    <p:sldId id="275" r:id="rId15"/>
    <p:sldId id="264" r:id="rId16"/>
    <p:sldId id="265" r:id="rId17"/>
    <p:sldId id="267" r:id="rId18"/>
    <p:sldId id="268"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679"/>
    <p:restoredTop sz="86999"/>
  </p:normalViewPr>
  <p:slideViewPr>
    <p:cSldViewPr snapToGrid="0">
      <p:cViewPr varScale="1">
        <p:scale>
          <a:sx n="100" d="100"/>
          <a:sy n="100" d="100"/>
        </p:scale>
        <p:origin x="392" y="176"/>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4DF261-8498-664F-A778-5265026CB1D6}" type="datetimeFigureOut">
              <a:rPr lang="en-US" smtClean="0"/>
              <a:t>7/21/26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BDB530-EDB0-3C44-BEC8-86C9058ACD2F}" type="slidenum">
              <a:rPr lang="en-US" smtClean="0"/>
              <a:t>‹#›</a:t>
            </a:fld>
            <a:endParaRPr lang="en-US"/>
          </a:p>
        </p:txBody>
      </p:sp>
    </p:spTree>
    <p:extLst>
      <p:ext uri="{BB962C8B-B14F-4D97-AF65-F5344CB8AC3E}">
        <p14:creationId xmlns:p14="http://schemas.microsoft.com/office/powerpoint/2010/main" val="24657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mdpi.com/2076-3417/14/22/10666#B12-applsci-14-10666"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www.mdpi.com/2076-3417/14/22/10666#B12-applsci-14-10666"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3A9901-9994-CC93-C588-79405775B0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8F137C-4BD9-522B-FB21-86F9A73E8F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32358D-F33D-D8C1-32C5-21FFEC0ECD6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F21AEED-7DF3-551A-C1BB-476E4618E28C}"/>
              </a:ext>
            </a:extLst>
          </p:cNvPr>
          <p:cNvSpPr>
            <a:spLocks noGrp="1"/>
          </p:cNvSpPr>
          <p:nvPr>
            <p:ph type="sldNum" sz="quarter" idx="5"/>
          </p:nvPr>
        </p:nvSpPr>
        <p:spPr/>
        <p:txBody>
          <a:bodyPr/>
          <a:lstStyle/>
          <a:p>
            <a:fld id="{63BDB530-EDB0-3C44-BEC8-86C9058ACD2F}" type="slidenum">
              <a:rPr lang="en-US" smtClean="0"/>
              <a:t>2</a:t>
            </a:fld>
            <a:endParaRPr lang="en-US"/>
          </a:p>
        </p:txBody>
      </p:sp>
    </p:spTree>
    <p:extLst>
      <p:ext uri="{BB962C8B-B14F-4D97-AF65-F5344CB8AC3E}">
        <p14:creationId xmlns:p14="http://schemas.microsoft.com/office/powerpoint/2010/main" val="33994734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D77D0F-AEEC-449D-5128-1D1685CAB8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81323F-08E6-36DC-AD00-5931263095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663026-8606-A2D6-F893-981D14B095D0}"/>
              </a:ext>
            </a:extLst>
          </p:cNvPr>
          <p:cNvSpPr>
            <a:spLocks noGrp="1"/>
          </p:cNvSpPr>
          <p:nvPr>
            <p:ph type="body" idx="1"/>
          </p:nvPr>
        </p:nvSpPr>
        <p:spPr/>
        <p:txBody>
          <a:bodyPr/>
          <a:lstStyle/>
          <a:p>
            <a:r>
              <a:rPr lang="en-US" dirty="0"/>
              <a:t>We can now need to expand the PMNS matrix [11] to include a fourth flavor which allows us to determine the probability for higher-order transitions.</a:t>
            </a:r>
          </a:p>
        </p:txBody>
      </p:sp>
      <p:sp>
        <p:nvSpPr>
          <p:cNvPr id="4" name="Slide Number Placeholder 3">
            <a:extLst>
              <a:ext uri="{FF2B5EF4-FFF2-40B4-BE49-F238E27FC236}">
                <a16:creationId xmlns:a16="http://schemas.microsoft.com/office/drawing/2014/main" id="{6580E12D-6A05-3B00-5FAD-37217C52FD8C}"/>
              </a:ext>
            </a:extLst>
          </p:cNvPr>
          <p:cNvSpPr>
            <a:spLocks noGrp="1"/>
          </p:cNvSpPr>
          <p:nvPr>
            <p:ph type="sldNum" sz="quarter" idx="5"/>
          </p:nvPr>
        </p:nvSpPr>
        <p:spPr/>
        <p:txBody>
          <a:bodyPr/>
          <a:lstStyle/>
          <a:p>
            <a:fld id="{63BDB530-EDB0-3C44-BEC8-86C9058ACD2F}" type="slidenum">
              <a:rPr lang="en-US" smtClean="0"/>
              <a:t>11</a:t>
            </a:fld>
            <a:endParaRPr lang="en-US"/>
          </a:p>
        </p:txBody>
      </p:sp>
    </p:spTree>
    <p:extLst>
      <p:ext uri="{BB962C8B-B14F-4D97-AF65-F5344CB8AC3E}">
        <p14:creationId xmlns:p14="http://schemas.microsoft.com/office/powerpoint/2010/main" val="9921892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966548-8725-7595-E17B-2489754432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C5DBBF-284C-CD88-4A13-54B9C8B92E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488275-3A6C-E763-064F-7CE9D0BEA624}"/>
              </a:ext>
            </a:extLst>
          </p:cNvPr>
          <p:cNvSpPr>
            <a:spLocks noGrp="1"/>
          </p:cNvSpPr>
          <p:nvPr>
            <p:ph type="body" idx="1"/>
          </p:nvPr>
        </p:nvSpPr>
        <p:spPr/>
        <p:txBody>
          <a:bodyPr/>
          <a:lstStyle/>
          <a:p>
            <a:r>
              <a:rPr lang="en-US" dirty="0"/>
              <a:t>L[m] is the distance from the source, E[MeV ] is the energy and ∆m is the mass difference between the flavors during the oscillation. This indicates that the probability of finding a neutrino in the fourth flavor state should be equal to the probability of finding it in the any of the three flavor states, proving the linear combination flavor eigenstate to hold true for higher order states.</a:t>
            </a:r>
          </a:p>
        </p:txBody>
      </p:sp>
      <p:sp>
        <p:nvSpPr>
          <p:cNvPr id="4" name="Slide Number Placeholder 3">
            <a:extLst>
              <a:ext uri="{FF2B5EF4-FFF2-40B4-BE49-F238E27FC236}">
                <a16:creationId xmlns:a16="http://schemas.microsoft.com/office/drawing/2014/main" id="{7A746FC7-5AC7-17D6-2543-F46C6BB207F5}"/>
              </a:ext>
            </a:extLst>
          </p:cNvPr>
          <p:cNvSpPr>
            <a:spLocks noGrp="1"/>
          </p:cNvSpPr>
          <p:nvPr>
            <p:ph type="sldNum" sz="quarter" idx="5"/>
          </p:nvPr>
        </p:nvSpPr>
        <p:spPr/>
        <p:txBody>
          <a:bodyPr/>
          <a:lstStyle/>
          <a:p>
            <a:fld id="{63BDB530-EDB0-3C44-BEC8-86C9058ACD2F}" type="slidenum">
              <a:rPr lang="en-US" smtClean="0"/>
              <a:t>12</a:t>
            </a:fld>
            <a:endParaRPr lang="en-US"/>
          </a:p>
        </p:txBody>
      </p:sp>
    </p:spTree>
    <p:extLst>
      <p:ext uri="{BB962C8B-B14F-4D97-AF65-F5344CB8AC3E}">
        <p14:creationId xmlns:p14="http://schemas.microsoft.com/office/powerpoint/2010/main" val="40193332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0104BC-E62C-9690-EFDB-A25D3D8C8D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B61F25-062B-2B8C-29DE-6EA538B05A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2FE6DF-EECC-FAD4-C1FC-9510773D996D}"/>
              </a:ext>
            </a:extLst>
          </p:cNvPr>
          <p:cNvSpPr>
            <a:spLocks noGrp="1"/>
          </p:cNvSpPr>
          <p:nvPr>
            <p:ph type="body" idx="1"/>
          </p:nvPr>
        </p:nvSpPr>
        <p:spPr/>
        <p:txBody>
          <a:bodyPr/>
          <a:lstStyle/>
          <a:p>
            <a:r>
              <a:rPr lang="en-US" dirty="0"/>
              <a:t>Python code for calculating probabilities.</a:t>
            </a:r>
          </a:p>
        </p:txBody>
      </p:sp>
      <p:sp>
        <p:nvSpPr>
          <p:cNvPr id="4" name="Slide Number Placeholder 3">
            <a:extLst>
              <a:ext uri="{FF2B5EF4-FFF2-40B4-BE49-F238E27FC236}">
                <a16:creationId xmlns:a16="http://schemas.microsoft.com/office/drawing/2014/main" id="{9905D4E9-4935-7DBE-F005-CADBBD6387AF}"/>
              </a:ext>
            </a:extLst>
          </p:cNvPr>
          <p:cNvSpPr>
            <a:spLocks noGrp="1"/>
          </p:cNvSpPr>
          <p:nvPr>
            <p:ph type="sldNum" sz="quarter" idx="5"/>
          </p:nvPr>
        </p:nvSpPr>
        <p:spPr/>
        <p:txBody>
          <a:bodyPr/>
          <a:lstStyle/>
          <a:p>
            <a:fld id="{63BDB530-EDB0-3C44-BEC8-86C9058ACD2F}" type="slidenum">
              <a:rPr lang="en-US" smtClean="0"/>
              <a:t>13</a:t>
            </a:fld>
            <a:endParaRPr lang="en-US"/>
          </a:p>
        </p:txBody>
      </p:sp>
    </p:spTree>
    <p:extLst>
      <p:ext uri="{BB962C8B-B14F-4D97-AF65-F5344CB8AC3E}">
        <p14:creationId xmlns:p14="http://schemas.microsoft.com/office/powerpoint/2010/main" val="2657187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04837B-4A79-DC49-75F5-DF0A719CC7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DCAE9B-8DBC-7C23-B151-5B4D98E20A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D1E696-B89C-44AC-A2CC-2A434E553D28}"/>
              </a:ext>
            </a:extLst>
          </p:cNvPr>
          <p:cNvSpPr>
            <a:spLocks noGrp="1"/>
          </p:cNvSpPr>
          <p:nvPr>
            <p:ph type="body" idx="1"/>
          </p:nvPr>
        </p:nvSpPr>
        <p:spPr/>
        <p:txBody>
          <a:bodyPr/>
          <a:lstStyle/>
          <a:p>
            <a:r>
              <a:rPr lang="en-US" dirty="0"/>
              <a:t>From the above tables, we have shown the distance needed to oscillate from the first flavor to the second flavor, with a consistently high probability of transition. Once we move into the second, third and n-</a:t>
            </a:r>
            <a:r>
              <a:rPr lang="en-US" dirty="0" err="1"/>
              <a:t>th</a:t>
            </a:r>
            <a:r>
              <a:rPr lang="en-US" dirty="0"/>
              <a:t> flavors, we become less certain about our flavor transition probabilities. From the above two tables, we can infer why this is the case. We can clearly see that our probabilities for the higher flavors (µ → </a:t>
            </a:r>
            <a:r>
              <a:rPr lang="en-US" dirty="0" err="1"/>
              <a:t>τ</a:t>
            </a:r>
            <a:r>
              <a:rPr lang="en-US" dirty="0"/>
              <a:t>, </a:t>
            </a:r>
            <a:r>
              <a:rPr lang="en-US" dirty="0" err="1"/>
              <a:t>τ</a:t>
            </a:r>
            <a:r>
              <a:rPr lang="en-US" dirty="0"/>
              <a:t> → </a:t>
            </a:r>
            <a:r>
              <a:rPr lang="en-US" dirty="0" err="1"/>
              <a:t>λ</a:t>
            </a:r>
            <a:r>
              <a:rPr lang="en-US" dirty="0"/>
              <a:t>) are the lowest when the probability for the transition from the first to the second flavor (e → µ) is at its highest. For example, for a cosmic ray neutrino, using our transition from </a:t>
            </a:r>
            <a:r>
              <a:rPr lang="en-US" dirty="0" err="1"/>
              <a:t>ντ</a:t>
            </a:r>
            <a:r>
              <a:rPr lang="en-US" dirty="0"/>
              <a:t> → </a:t>
            </a:r>
            <a:r>
              <a:rPr lang="en-US" dirty="0" err="1"/>
              <a:t>νλ</a:t>
            </a:r>
            <a:r>
              <a:rPr lang="en-US" dirty="0"/>
              <a:t> at distances 105 m and 1010 m, we obtained probabilities of ∼0.00% and ∼12.6%, respectively</a:t>
            </a:r>
          </a:p>
          <a:p>
            <a:endParaRPr lang="en-US" dirty="0"/>
          </a:p>
          <a:p>
            <a:r>
              <a:rPr lang="en-US" dirty="0"/>
              <a:t>Taking these transition probabilities into account, we can quickly see that from varying distances and probabilities, the neutrino oscillation of flavors is simply a cycle of probabilities. In other words, the flavor transition can start again depending on the distance traveled prior to detection. What makes this concept more intriguing is that it helps explain a possible reasoning behind only having certainty in one eigenstate and not in both. When we measure a neutrino in a flavor eigenstate, we can assume that, as the tables above show, as it oscillates between flavors it becomes a combination of all possible masses m1, m2, m3, ..., </a:t>
            </a:r>
            <a:r>
              <a:rPr lang="en-US" dirty="0" err="1"/>
              <a:t>mn</a:t>
            </a:r>
            <a:r>
              <a:rPr lang="en-US" dirty="0"/>
              <a:t>. When we consider the combination of mass matrices, this also helps to understand the cycle of flavor oscillations prior to detection. </a:t>
            </a:r>
          </a:p>
        </p:txBody>
      </p:sp>
      <p:sp>
        <p:nvSpPr>
          <p:cNvPr id="4" name="Slide Number Placeholder 3">
            <a:extLst>
              <a:ext uri="{FF2B5EF4-FFF2-40B4-BE49-F238E27FC236}">
                <a16:creationId xmlns:a16="http://schemas.microsoft.com/office/drawing/2014/main" id="{694ADE4B-10BD-5FD3-E19C-6CB404EE8FF6}"/>
              </a:ext>
            </a:extLst>
          </p:cNvPr>
          <p:cNvSpPr>
            <a:spLocks noGrp="1"/>
          </p:cNvSpPr>
          <p:nvPr>
            <p:ph type="sldNum" sz="quarter" idx="5"/>
          </p:nvPr>
        </p:nvSpPr>
        <p:spPr/>
        <p:txBody>
          <a:bodyPr/>
          <a:lstStyle/>
          <a:p>
            <a:fld id="{63BDB530-EDB0-3C44-BEC8-86C9058ACD2F}" type="slidenum">
              <a:rPr lang="en-US" smtClean="0"/>
              <a:t>14</a:t>
            </a:fld>
            <a:endParaRPr lang="en-US"/>
          </a:p>
        </p:txBody>
      </p:sp>
    </p:spTree>
    <p:extLst>
      <p:ext uri="{BB962C8B-B14F-4D97-AF65-F5344CB8AC3E}">
        <p14:creationId xmlns:p14="http://schemas.microsoft.com/office/powerpoint/2010/main" val="39224404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02CF46-0A99-3C2A-DC4A-21913422B7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3DE24B-8C82-4717-0A09-3B6F2D8AAA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BEA883-99CE-B8D8-A06B-614C2141B7A1}"/>
              </a:ext>
            </a:extLst>
          </p:cNvPr>
          <p:cNvSpPr>
            <a:spLocks noGrp="1"/>
          </p:cNvSpPr>
          <p:nvPr>
            <p:ph type="body" idx="1"/>
          </p:nvPr>
        </p:nvSpPr>
        <p:spPr/>
        <p:txBody>
          <a:bodyPr/>
          <a:lstStyle/>
          <a:p>
            <a:r>
              <a:rPr lang="en-US" dirty="0"/>
              <a:t>If we are to assume that when we observe a neutrino in state A or |</a:t>
            </a:r>
            <a:r>
              <a:rPr lang="el-GR" dirty="0"/>
              <a:t>ν </a:t>
            </a:r>
            <a:r>
              <a:rPr lang="en-US" dirty="0"/>
              <a:t>f ⟩ we have the probability for |</a:t>
            </a:r>
            <a:r>
              <a:rPr lang="el-GR" dirty="0"/>
              <a:t>ν</a:t>
            </a:r>
            <a:r>
              <a:rPr lang="en-US" dirty="0"/>
              <a:t>e, </a:t>
            </a:r>
            <a:r>
              <a:rPr lang="el-GR" dirty="0"/>
              <a:t>νµ, </a:t>
            </a:r>
            <a:r>
              <a:rPr lang="el-GR" dirty="0" err="1"/>
              <a:t>ντ</a:t>
            </a:r>
            <a:r>
              <a:rPr lang="el-GR" dirty="0"/>
              <a:t> , </a:t>
            </a:r>
            <a:r>
              <a:rPr lang="el-GR" dirty="0" err="1"/>
              <a:t>νλ</a:t>
            </a:r>
            <a:r>
              <a:rPr lang="el-GR" dirty="0"/>
              <a:t>⟩ </a:t>
            </a:r>
            <a:r>
              <a:rPr lang="en-US" dirty="0"/>
              <a:t>with state B or |</a:t>
            </a:r>
            <a:r>
              <a:rPr lang="el-GR" dirty="0"/>
              <a:t>ν </a:t>
            </a:r>
            <a:r>
              <a:rPr lang="en-US" dirty="0"/>
              <a:t>m⟩ for |m1, m2, m3, m</a:t>
            </a:r>
            <a:r>
              <a:rPr lang="el-GR" dirty="0"/>
              <a:t>λ⟩. </a:t>
            </a:r>
            <a:r>
              <a:rPr lang="en-US" dirty="0"/>
              <a:t>We can predict our condition to be approximately as observed </a:t>
            </a:r>
            <a:r>
              <a:rPr lang="el-GR" dirty="0"/>
              <a:t>ν</a:t>
            </a:r>
            <a:r>
              <a:rPr lang="en-US" dirty="0"/>
              <a:t>e to have state B of |m1, 0, 0, 0⟩, for </a:t>
            </a:r>
            <a:r>
              <a:rPr lang="el-GR" dirty="0"/>
              <a:t>νµ </a:t>
            </a:r>
            <a:r>
              <a:rPr lang="en-US" dirty="0"/>
              <a:t>we find |m1, m2, 0, 0⟩, for </a:t>
            </a:r>
            <a:r>
              <a:rPr lang="el-GR" dirty="0" err="1"/>
              <a:t>ντ</a:t>
            </a:r>
            <a:r>
              <a:rPr lang="el-GR" dirty="0"/>
              <a:t> </a:t>
            </a:r>
            <a:r>
              <a:rPr lang="en-US" dirty="0"/>
              <a:t>we would show |m1, m2, m3, 0⟩ and for </a:t>
            </a:r>
            <a:r>
              <a:rPr lang="el-GR" dirty="0" err="1"/>
              <a:t>νλ</a:t>
            </a:r>
            <a:r>
              <a:rPr lang="el-GR" dirty="0"/>
              <a:t>, |</a:t>
            </a:r>
            <a:r>
              <a:rPr lang="en-US" dirty="0"/>
              <a:t>m1, m2, m3, m</a:t>
            </a:r>
            <a:r>
              <a:rPr lang="el-GR" dirty="0"/>
              <a:t>λ⟩. </a:t>
            </a:r>
            <a:r>
              <a:rPr lang="en-US" dirty="0"/>
              <a:t>This shows that each potential flavor state can be thought of simply as a combination of all possible masses.</a:t>
            </a:r>
          </a:p>
        </p:txBody>
      </p:sp>
      <p:sp>
        <p:nvSpPr>
          <p:cNvPr id="4" name="Slide Number Placeholder 3">
            <a:extLst>
              <a:ext uri="{FF2B5EF4-FFF2-40B4-BE49-F238E27FC236}">
                <a16:creationId xmlns:a16="http://schemas.microsoft.com/office/drawing/2014/main" id="{24FC3B9A-36B5-6353-8998-315BB3C39F18}"/>
              </a:ext>
            </a:extLst>
          </p:cNvPr>
          <p:cNvSpPr>
            <a:spLocks noGrp="1"/>
          </p:cNvSpPr>
          <p:nvPr>
            <p:ph type="sldNum" sz="quarter" idx="5"/>
          </p:nvPr>
        </p:nvSpPr>
        <p:spPr/>
        <p:txBody>
          <a:bodyPr/>
          <a:lstStyle/>
          <a:p>
            <a:fld id="{63BDB530-EDB0-3C44-BEC8-86C9058ACD2F}" type="slidenum">
              <a:rPr lang="en-US" smtClean="0"/>
              <a:t>15</a:t>
            </a:fld>
            <a:endParaRPr lang="en-US"/>
          </a:p>
        </p:txBody>
      </p:sp>
    </p:spTree>
    <p:extLst>
      <p:ext uri="{BB962C8B-B14F-4D97-AF65-F5344CB8AC3E}">
        <p14:creationId xmlns:p14="http://schemas.microsoft.com/office/powerpoint/2010/main" val="19622761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F741F4-D5D1-558F-1131-9614E53052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1AC796-032B-25A7-57A5-8031575C5D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55E0F9-E25E-6C5D-1EA1-ABA5ADB7A95C}"/>
              </a:ext>
            </a:extLst>
          </p:cNvPr>
          <p:cNvSpPr>
            <a:spLocks noGrp="1"/>
          </p:cNvSpPr>
          <p:nvPr>
            <p:ph type="body" idx="1"/>
          </p:nvPr>
        </p:nvSpPr>
        <p:spPr/>
        <p:txBody>
          <a:bodyPr/>
          <a:lstStyle/>
          <a:p>
            <a:r>
              <a:rPr lang="en-US" dirty="0"/>
              <a:t>From the data in the figures above, we can ascertain that at a certain point, the probability of a neutrino oscillating into a fourth flavor state after a certain distance approaches the probability that the neutrino is being found in its first flavor state. This further shows that each flavor can be thought of as a proper combination of all mass and flavor eigenstates oscillating back and forth between states. The probability of oscillating into a higher nth flavor is approximately the same as that of the neutrino oscillating backward through the previous states and beginning the cycle.</a:t>
            </a:r>
          </a:p>
          <a:p>
            <a:endParaRPr lang="en-US" dirty="0"/>
          </a:p>
          <a:p>
            <a:r>
              <a:rPr lang="en-US" dirty="0"/>
              <a:t>When we consider the neutrino’s mean free path of ∼ 105, 700 light years, or 1021 m from its source, we can see that this fits perfectly with the neutrino energy stemming from supernova neutrinos. However, when we focus on the lower-energy solar neutrinos, we find that given a slightly further distance of travel (1027 m), we arrive at a near 0.5 probability of detecting our neutrino in the first and fourth flavor states. An inference here tells us that the lower-energy neutrinos, given a longer distance of oscillation, have a higher probability of oscillating back through and begins the cycle over again. higher-energy levels tend to oscillate much faster, creating a uniquely consistent probability distribution for flavor transformations.</a:t>
            </a:r>
          </a:p>
          <a:p>
            <a:endParaRPr lang="en-US" dirty="0"/>
          </a:p>
          <a:p>
            <a:r>
              <a:rPr lang="en-US" dirty="0"/>
              <a:t>We found that for the supernova neutrinos, around 50% should be detected as electron neutrinos while ∼ 30% to be detected as muon neutrinos and the final 20% should be detected as tau neutrinos. Interestingly for the cosmic ray neutrinos, we found that approximately 36% should be detected as electron neutrinos, 33% as muon neutrinos and 31% as tau neutrinos</a:t>
            </a:r>
          </a:p>
        </p:txBody>
      </p:sp>
      <p:sp>
        <p:nvSpPr>
          <p:cNvPr id="4" name="Slide Number Placeholder 3">
            <a:extLst>
              <a:ext uri="{FF2B5EF4-FFF2-40B4-BE49-F238E27FC236}">
                <a16:creationId xmlns:a16="http://schemas.microsoft.com/office/drawing/2014/main" id="{E19BE5CE-090B-4D5A-1435-668272FB5288}"/>
              </a:ext>
            </a:extLst>
          </p:cNvPr>
          <p:cNvSpPr>
            <a:spLocks noGrp="1"/>
          </p:cNvSpPr>
          <p:nvPr>
            <p:ph type="sldNum" sz="quarter" idx="5"/>
          </p:nvPr>
        </p:nvSpPr>
        <p:spPr/>
        <p:txBody>
          <a:bodyPr/>
          <a:lstStyle/>
          <a:p>
            <a:fld id="{63BDB530-EDB0-3C44-BEC8-86C9058ACD2F}" type="slidenum">
              <a:rPr lang="en-US" smtClean="0"/>
              <a:t>16</a:t>
            </a:fld>
            <a:endParaRPr lang="en-US"/>
          </a:p>
        </p:txBody>
      </p:sp>
    </p:spTree>
    <p:extLst>
      <p:ext uri="{BB962C8B-B14F-4D97-AF65-F5344CB8AC3E}">
        <p14:creationId xmlns:p14="http://schemas.microsoft.com/office/powerpoint/2010/main" val="32207800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D8577C-B26F-32F4-4EE8-2EC3DDD8A3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372E50-8CE0-49A1-ABD7-975C608152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658469-4E5C-4D76-418A-63CFA78AD8CB}"/>
              </a:ext>
            </a:extLst>
          </p:cNvPr>
          <p:cNvSpPr>
            <a:spLocks noGrp="1"/>
          </p:cNvSpPr>
          <p:nvPr>
            <p:ph type="body" idx="1"/>
          </p:nvPr>
        </p:nvSpPr>
        <p:spPr/>
        <p:txBody>
          <a:bodyPr/>
          <a:lstStyle/>
          <a:p>
            <a:r>
              <a:rPr lang="en-US" dirty="0"/>
              <a:t>So far, only three flavor states have been detected, however we have shown that the likelihood of oscillating into a fourth flavor is equal to the oscillation back through the previous flavors, </a:t>
            </a:r>
            <a:r>
              <a:rPr lang="el-GR" dirty="0" err="1"/>
              <a:t>ντ</a:t>
            </a:r>
            <a:r>
              <a:rPr lang="el-GR" dirty="0"/>
              <a:t> → νµ → ν</a:t>
            </a:r>
            <a:r>
              <a:rPr lang="en-US" dirty="0"/>
              <a:t>e. This raises an important question: since we know the flavors are linear combinations of the mass eigenstates, is it possible for a fourth flavor transition or would the neutrino’s transformation cease at the </a:t>
            </a:r>
            <a:r>
              <a:rPr lang="el-GR" dirty="0" err="1"/>
              <a:t>ντ</a:t>
            </a:r>
            <a:r>
              <a:rPr lang="el-GR" dirty="0"/>
              <a:t> </a:t>
            </a:r>
            <a:r>
              <a:rPr lang="en-US" dirty="0"/>
              <a:t>and simply revert back to the first flavor state? </a:t>
            </a:r>
          </a:p>
          <a:p>
            <a:endParaRPr lang="en-US" dirty="0"/>
          </a:p>
          <a:p>
            <a:r>
              <a:rPr lang="en-US" dirty="0"/>
              <a:t>To put it more concisely, measuring in the flavor state prevents us from identifying the mass state, except as a linear combination of all possible masses. In future research, we may explore whether the assumption of non-locality suggests that mass eigenstates can also be represented as flavor eigenstates. We determined that when examining the probabilities of detected states, we can make predictions based on the distance traveled since their creation. We discovered that a neutrino not only has a nearly certain probability of oscillating further but also of oscillating back into earlier states. </a:t>
            </a:r>
          </a:p>
          <a:p>
            <a:endParaRPr lang="en-US" dirty="0"/>
          </a:p>
          <a:p>
            <a:r>
              <a:rPr lang="en-US" dirty="0"/>
              <a:t>This opens up opportunities for further research to focus on mass eigenstates and investigate if combinations of masses can replicate other flavors, and vice versa.</a:t>
            </a:r>
          </a:p>
        </p:txBody>
      </p:sp>
      <p:sp>
        <p:nvSpPr>
          <p:cNvPr id="4" name="Slide Number Placeholder 3">
            <a:extLst>
              <a:ext uri="{FF2B5EF4-FFF2-40B4-BE49-F238E27FC236}">
                <a16:creationId xmlns:a16="http://schemas.microsoft.com/office/drawing/2014/main" id="{B7DA8E2B-7CB6-837E-6027-025AEF159681}"/>
              </a:ext>
            </a:extLst>
          </p:cNvPr>
          <p:cNvSpPr>
            <a:spLocks noGrp="1"/>
          </p:cNvSpPr>
          <p:nvPr>
            <p:ph type="sldNum" sz="quarter" idx="5"/>
          </p:nvPr>
        </p:nvSpPr>
        <p:spPr/>
        <p:txBody>
          <a:bodyPr/>
          <a:lstStyle/>
          <a:p>
            <a:fld id="{63BDB530-EDB0-3C44-BEC8-86C9058ACD2F}" type="slidenum">
              <a:rPr lang="en-US" smtClean="0"/>
              <a:t>17</a:t>
            </a:fld>
            <a:endParaRPr lang="en-US"/>
          </a:p>
        </p:txBody>
      </p:sp>
    </p:spTree>
    <p:extLst>
      <p:ext uri="{BB962C8B-B14F-4D97-AF65-F5344CB8AC3E}">
        <p14:creationId xmlns:p14="http://schemas.microsoft.com/office/powerpoint/2010/main" val="41638138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5003C2-77C6-0669-F3EE-354CAF53FD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C72A25-21DC-4E8F-5A30-72C54DF01E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214B9C-D979-1F43-B5EE-25B1527E25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B3EFF87-89A2-C284-F33E-87D7E1416FBB}"/>
              </a:ext>
            </a:extLst>
          </p:cNvPr>
          <p:cNvSpPr>
            <a:spLocks noGrp="1"/>
          </p:cNvSpPr>
          <p:nvPr>
            <p:ph type="sldNum" sz="quarter" idx="5"/>
          </p:nvPr>
        </p:nvSpPr>
        <p:spPr/>
        <p:txBody>
          <a:bodyPr/>
          <a:lstStyle/>
          <a:p>
            <a:fld id="{63BDB530-EDB0-3C44-BEC8-86C9058ACD2F}" type="slidenum">
              <a:rPr lang="en-US" smtClean="0"/>
              <a:t>18</a:t>
            </a:fld>
            <a:endParaRPr lang="en-US"/>
          </a:p>
        </p:txBody>
      </p:sp>
    </p:spTree>
    <p:extLst>
      <p:ext uri="{BB962C8B-B14F-4D97-AF65-F5344CB8AC3E}">
        <p14:creationId xmlns:p14="http://schemas.microsoft.com/office/powerpoint/2010/main" val="29771664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5FBB7-5B91-C515-EC85-D0F2CBA271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B844FB-72D6-5DF9-D1FF-F88CD5CBD4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FAAB81-614A-BBC3-765C-9BF2E8EC294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F1AB00F-2875-54B7-1512-BD2913746674}"/>
              </a:ext>
            </a:extLst>
          </p:cNvPr>
          <p:cNvSpPr>
            <a:spLocks noGrp="1"/>
          </p:cNvSpPr>
          <p:nvPr>
            <p:ph type="sldNum" sz="quarter" idx="5"/>
          </p:nvPr>
        </p:nvSpPr>
        <p:spPr/>
        <p:txBody>
          <a:bodyPr/>
          <a:lstStyle/>
          <a:p>
            <a:fld id="{63BDB530-EDB0-3C44-BEC8-86C9058ACD2F}" type="slidenum">
              <a:rPr lang="en-US" smtClean="0"/>
              <a:t>3</a:t>
            </a:fld>
            <a:endParaRPr lang="en-US"/>
          </a:p>
        </p:txBody>
      </p:sp>
    </p:spTree>
    <p:extLst>
      <p:ext uri="{BB962C8B-B14F-4D97-AF65-F5344CB8AC3E}">
        <p14:creationId xmlns:p14="http://schemas.microsoft.com/office/powerpoint/2010/main" val="25206978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6280D4-CA60-D71D-7E21-559D9A0BE1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AAB761-EC8D-E265-C233-53595CCE04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1DF349-B022-52E6-688C-834FD3C535C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79F2C8A-DEAA-928A-D8D5-04E465AEF696}"/>
              </a:ext>
            </a:extLst>
          </p:cNvPr>
          <p:cNvSpPr>
            <a:spLocks noGrp="1"/>
          </p:cNvSpPr>
          <p:nvPr>
            <p:ph type="sldNum" sz="quarter" idx="5"/>
          </p:nvPr>
        </p:nvSpPr>
        <p:spPr/>
        <p:txBody>
          <a:bodyPr/>
          <a:lstStyle/>
          <a:p>
            <a:fld id="{63BDB530-EDB0-3C44-BEC8-86C9058ACD2F}" type="slidenum">
              <a:rPr lang="en-US" smtClean="0"/>
              <a:t>4</a:t>
            </a:fld>
            <a:endParaRPr lang="en-US"/>
          </a:p>
        </p:txBody>
      </p:sp>
    </p:spTree>
    <p:extLst>
      <p:ext uri="{BB962C8B-B14F-4D97-AF65-F5344CB8AC3E}">
        <p14:creationId xmlns:p14="http://schemas.microsoft.com/office/powerpoint/2010/main" val="1796438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678DE-C40E-246E-690B-1FF26539B1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B05D81-AD55-BC42-EBDF-3759EEA43C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56B414-5A16-D528-F91B-AB4528FFED34}"/>
              </a:ext>
            </a:extLst>
          </p:cNvPr>
          <p:cNvSpPr>
            <a:spLocks noGrp="1"/>
          </p:cNvSpPr>
          <p:nvPr>
            <p:ph type="body" idx="1"/>
          </p:nvPr>
        </p:nvSpPr>
        <p:spPr/>
        <p:txBody>
          <a:bodyPr/>
          <a:lstStyle/>
          <a:p>
            <a:r>
              <a:rPr lang="en-US" dirty="0"/>
              <a:t>Feynman diagram depicting the scattering of an incoming muon-neutrino and an at rest electron. </a:t>
            </a:r>
          </a:p>
          <a:p>
            <a:endParaRPr lang="en-US" dirty="0"/>
          </a:p>
          <a:p>
            <a:r>
              <a:rPr lang="en-US" dirty="0"/>
              <a:t>The coupling constants are given as </a:t>
            </a:r>
            <a:r>
              <a:rPr lang="en-US" dirty="0" err="1"/>
              <a:t>gL</a:t>
            </a:r>
            <a:r>
              <a:rPr lang="en-US" dirty="0"/>
              <a:t> = +1/2, </a:t>
            </a:r>
            <a:r>
              <a:rPr lang="en-US" dirty="0" err="1"/>
              <a:t>gR</a:t>
            </a:r>
            <a:r>
              <a:rPr lang="en-US" dirty="0"/>
              <a:t> = 0, </a:t>
            </a:r>
            <a:r>
              <a:rPr lang="en-US" dirty="0" err="1"/>
              <a:t>gV</a:t>
            </a:r>
            <a:r>
              <a:rPr lang="en-US" dirty="0"/>
              <a:t> = +1/2 and </a:t>
            </a:r>
            <a:r>
              <a:rPr lang="en-US" dirty="0" err="1"/>
              <a:t>gA</a:t>
            </a:r>
            <a:r>
              <a:rPr lang="en-US" dirty="0"/>
              <a:t> = +1/2 in which case L, R, V, A are the left, right, vector and axial components, respectively </a:t>
            </a:r>
          </a:p>
        </p:txBody>
      </p:sp>
      <p:sp>
        <p:nvSpPr>
          <p:cNvPr id="4" name="Slide Number Placeholder 3">
            <a:extLst>
              <a:ext uri="{FF2B5EF4-FFF2-40B4-BE49-F238E27FC236}">
                <a16:creationId xmlns:a16="http://schemas.microsoft.com/office/drawing/2014/main" id="{91C8968E-A015-F9A1-AC33-436375C58D3F}"/>
              </a:ext>
            </a:extLst>
          </p:cNvPr>
          <p:cNvSpPr>
            <a:spLocks noGrp="1"/>
          </p:cNvSpPr>
          <p:nvPr>
            <p:ph type="sldNum" sz="quarter" idx="5"/>
          </p:nvPr>
        </p:nvSpPr>
        <p:spPr/>
        <p:txBody>
          <a:bodyPr/>
          <a:lstStyle/>
          <a:p>
            <a:fld id="{63BDB530-EDB0-3C44-BEC8-86C9058ACD2F}" type="slidenum">
              <a:rPr lang="en-US" smtClean="0"/>
              <a:t>5</a:t>
            </a:fld>
            <a:endParaRPr lang="en-US"/>
          </a:p>
        </p:txBody>
      </p:sp>
    </p:spTree>
    <p:extLst>
      <p:ext uri="{BB962C8B-B14F-4D97-AF65-F5344CB8AC3E}">
        <p14:creationId xmlns:p14="http://schemas.microsoft.com/office/powerpoint/2010/main" val="279447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46233-9F19-4D0B-9CB5-29CBF348DF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B4B3D9-6FAD-F047-28C6-6805D71072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E10EA8-E2F2-70DB-4668-B042070F1E5C}"/>
              </a:ext>
            </a:extLst>
          </p:cNvPr>
          <p:cNvSpPr>
            <a:spLocks noGrp="1"/>
          </p:cNvSpPr>
          <p:nvPr>
            <p:ph type="body" idx="1"/>
          </p:nvPr>
        </p:nvSpPr>
        <p:spPr/>
        <p:txBody>
          <a:bodyPr/>
          <a:lstStyle/>
          <a:p>
            <a:r>
              <a:rPr lang="en-US" dirty="0"/>
              <a:t>two possible eigenstates: flavor and mass.</a:t>
            </a:r>
          </a:p>
          <a:p>
            <a:endParaRPr lang="en-US" dirty="0"/>
          </a:p>
          <a:p>
            <a:r>
              <a:rPr lang="en-US" dirty="0"/>
              <a:t>Assuming that neutrinos have the ability to oscillate into three, four, or even an infinite number of flavors, we can illustrate the mixing phenomenon by examining a state involving two flavors.</a:t>
            </a:r>
          </a:p>
        </p:txBody>
      </p:sp>
      <p:sp>
        <p:nvSpPr>
          <p:cNvPr id="4" name="Slide Number Placeholder 3">
            <a:extLst>
              <a:ext uri="{FF2B5EF4-FFF2-40B4-BE49-F238E27FC236}">
                <a16:creationId xmlns:a16="http://schemas.microsoft.com/office/drawing/2014/main" id="{2100747D-48BA-E94A-B880-C93A7614B35D}"/>
              </a:ext>
            </a:extLst>
          </p:cNvPr>
          <p:cNvSpPr>
            <a:spLocks noGrp="1"/>
          </p:cNvSpPr>
          <p:nvPr>
            <p:ph type="sldNum" sz="quarter" idx="5"/>
          </p:nvPr>
        </p:nvSpPr>
        <p:spPr/>
        <p:txBody>
          <a:bodyPr/>
          <a:lstStyle/>
          <a:p>
            <a:fld id="{63BDB530-EDB0-3C44-BEC8-86C9058ACD2F}" type="slidenum">
              <a:rPr lang="en-US" smtClean="0"/>
              <a:t>6</a:t>
            </a:fld>
            <a:endParaRPr lang="en-US"/>
          </a:p>
        </p:txBody>
      </p:sp>
    </p:spTree>
    <p:extLst>
      <p:ext uri="{BB962C8B-B14F-4D97-AF65-F5344CB8AC3E}">
        <p14:creationId xmlns:p14="http://schemas.microsoft.com/office/powerpoint/2010/main" val="19201968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17672D-313C-4187-2020-689F2F486B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AC8AF1-D61C-2853-9B2E-4C71C808F8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4C4CFD-EDA1-6368-972B-E23E536016D6}"/>
              </a:ext>
            </a:extLst>
          </p:cNvPr>
          <p:cNvSpPr>
            <a:spLocks noGrp="1"/>
          </p:cNvSpPr>
          <p:nvPr>
            <p:ph type="body" idx="1"/>
          </p:nvPr>
        </p:nvSpPr>
        <p:spPr/>
        <p:txBody>
          <a:bodyPr/>
          <a:lstStyle/>
          <a:p>
            <a:r>
              <a:rPr lang="en-US" dirty="0"/>
              <a:t>If we let A be the flavor eigenstate consisting of e, µ, </a:t>
            </a:r>
            <a:r>
              <a:rPr lang="el-GR" dirty="0"/>
              <a:t>τ </a:t>
            </a:r>
            <a:r>
              <a:rPr lang="en-US" dirty="0"/>
              <a:t>and let B be the neutrino mass eigenstate consisting of m1, m2, m3 then we must consider that A × B ̸= B × A. In other words, if we determine a state in A, that does not mean we know for certain state B, rather that all other probabilities for state B go to zero. To consider the probability of an arbitrary neutrino state prediction, we must first consider a known constraint. To make a prediction based on a flavor eigenstate, we must assume that all mass eigenstate probabilities collapse. Conversely, if we are to make a prediction based on a mass eigenstate, all the flavor eigenstate probabilities collapse.</a:t>
            </a:r>
          </a:p>
          <a:p>
            <a:endParaRPr lang="en-US" dirty="0"/>
          </a:p>
          <a:p>
            <a:r>
              <a:rPr lang="en-US" dirty="0"/>
              <a:t>We can now determine the probability that the initial state equals the final state.</a:t>
            </a:r>
          </a:p>
        </p:txBody>
      </p:sp>
      <p:sp>
        <p:nvSpPr>
          <p:cNvPr id="4" name="Slide Number Placeholder 3">
            <a:extLst>
              <a:ext uri="{FF2B5EF4-FFF2-40B4-BE49-F238E27FC236}">
                <a16:creationId xmlns:a16="http://schemas.microsoft.com/office/drawing/2014/main" id="{E235C18B-594C-DEBC-CE73-FF0E3C07ADF4}"/>
              </a:ext>
            </a:extLst>
          </p:cNvPr>
          <p:cNvSpPr>
            <a:spLocks noGrp="1"/>
          </p:cNvSpPr>
          <p:nvPr>
            <p:ph type="sldNum" sz="quarter" idx="5"/>
          </p:nvPr>
        </p:nvSpPr>
        <p:spPr/>
        <p:txBody>
          <a:bodyPr/>
          <a:lstStyle/>
          <a:p>
            <a:fld id="{63BDB530-EDB0-3C44-BEC8-86C9058ACD2F}" type="slidenum">
              <a:rPr lang="en-US" smtClean="0"/>
              <a:t>7</a:t>
            </a:fld>
            <a:endParaRPr lang="en-US"/>
          </a:p>
        </p:txBody>
      </p:sp>
    </p:spTree>
    <p:extLst>
      <p:ext uri="{BB962C8B-B14F-4D97-AF65-F5344CB8AC3E}">
        <p14:creationId xmlns:p14="http://schemas.microsoft.com/office/powerpoint/2010/main" val="17444793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C671D-F9E1-2EDF-5B84-E0BE20F72F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00B164-DEC9-1453-60A5-1F5DCDB6D4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FCFA74-0BCB-F003-036F-9A0309B94A88}"/>
              </a:ext>
            </a:extLst>
          </p:cNvPr>
          <p:cNvSpPr>
            <a:spLocks noGrp="1"/>
          </p:cNvSpPr>
          <p:nvPr>
            <p:ph type="body" idx="1"/>
          </p:nvPr>
        </p:nvSpPr>
        <p:spPr/>
        <p:txBody>
          <a:bodyPr/>
          <a:lstStyle/>
          <a:p>
            <a:r>
              <a:rPr lang="en-US" dirty="0"/>
              <a:t>Alternatively, we can show the probability of our mass eigenstate and the prediction of the flavor state remaining in </a:t>
            </a:r>
            <a:r>
              <a:rPr lang="el-GR" dirty="0"/>
              <a:t>ν</a:t>
            </a:r>
            <a:r>
              <a:rPr lang="en-US" dirty="0"/>
              <a:t>e. We will reserve component, </a:t>
            </a:r>
            <a:r>
              <a:rPr lang="el-GR" dirty="0"/>
              <a:t>λ, </a:t>
            </a:r>
            <a:r>
              <a:rPr lang="en-US" dirty="0"/>
              <a:t>as an arbitrary flavor state. The constraint here, however, is certainty in one eigenstate negates certainty in the other.</a:t>
            </a:r>
          </a:p>
          <a:p>
            <a:endParaRPr lang="en-US" dirty="0"/>
          </a:p>
          <a:p>
            <a:r>
              <a:rPr lang="en-US" dirty="0"/>
              <a:t>For comparative purposes, on Earth, we can expect a solar neutrino flux on the order of ∼ 5.9 × 10^4 m−2 with approximately 1.7 × 10^38 neutrinos being emitted every second. Considering the Type II supernova, SN1987A, located in the Large Magellanic Cloud, which was first detected on February 23, 1987. During its luminosity peak, approximately 5.9 × 101^9 neutrinos were detected on Earth per second with an average flux of approximately 1.3 × 10^14m−2 . The distance d from SN1987A to Earth is ∼ 168, 000 light years.</a:t>
            </a:r>
          </a:p>
        </p:txBody>
      </p:sp>
      <p:sp>
        <p:nvSpPr>
          <p:cNvPr id="4" name="Slide Number Placeholder 3">
            <a:extLst>
              <a:ext uri="{FF2B5EF4-FFF2-40B4-BE49-F238E27FC236}">
                <a16:creationId xmlns:a16="http://schemas.microsoft.com/office/drawing/2014/main" id="{23A69601-4813-B138-6856-3F9236A358EB}"/>
              </a:ext>
            </a:extLst>
          </p:cNvPr>
          <p:cNvSpPr>
            <a:spLocks noGrp="1"/>
          </p:cNvSpPr>
          <p:nvPr>
            <p:ph type="sldNum" sz="quarter" idx="5"/>
          </p:nvPr>
        </p:nvSpPr>
        <p:spPr/>
        <p:txBody>
          <a:bodyPr/>
          <a:lstStyle/>
          <a:p>
            <a:fld id="{63BDB530-EDB0-3C44-BEC8-86C9058ACD2F}" type="slidenum">
              <a:rPr lang="en-US" smtClean="0"/>
              <a:t>8</a:t>
            </a:fld>
            <a:endParaRPr lang="en-US"/>
          </a:p>
        </p:txBody>
      </p:sp>
    </p:spTree>
    <p:extLst>
      <p:ext uri="{BB962C8B-B14F-4D97-AF65-F5344CB8AC3E}">
        <p14:creationId xmlns:p14="http://schemas.microsoft.com/office/powerpoint/2010/main" val="38930168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69D86-7BDD-9D0D-FDBF-BBC01B0930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0E4C6A-F316-65BD-E57F-FA40172F2D08}"/>
              </a:ext>
            </a:extLst>
          </p:cNvPr>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a:extLst>
                  <a:ext uri="{FF2B5EF4-FFF2-40B4-BE49-F238E27FC236}">
                    <a16:creationId xmlns:a16="http://schemas.microsoft.com/office/drawing/2014/main" id="{68E60443-7343-6C19-0DAE-4870C5B0922E}"/>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As we consider the neutrino’s ability to oscillate among </a:t>
                </a:r>
                <a14:m>
                  <m:oMath xmlns:m="http://schemas.openxmlformats.org/officeDocument/2006/math">
                    <m:sSub>
                      <m:sSubPr>
                        <m:ctrlPr>
                          <a:rPr lang="en-US" sz="1200" i="1" kern="1200" smtClean="0">
                            <a:solidFill>
                              <a:schemeClr val="tx1"/>
                            </a:solidFill>
                            <a:latin typeface="Cambria Math" panose="02040503050406030204" pitchFamily="18" charset="0"/>
                            <a:ea typeface="+mn-ea"/>
                            <a:cs typeface="+mn-cs"/>
                          </a:rPr>
                        </m:ctrlPr>
                      </m:sSubPr>
                      <m:e>
                        <m:r>
                          <a:rPr lang="en-US" sz="1200" i="1" kern="1200">
                            <a:solidFill>
                              <a:schemeClr val="tx1"/>
                            </a:solidFill>
                            <a:latin typeface="Cambria Math" panose="02040503050406030204" pitchFamily="18" charset="0"/>
                            <a:ea typeface="+mn-ea"/>
                            <a:cs typeface="+mn-cs"/>
                          </a:rPr>
                          <m:t>𝜈</m:t>
                        </m:r>
                      </m:e>
                      <m:sub>
                        <m:r>
                          <a:rPr lang="en-US" sz="1200" i="1" kern="1200">
                            <a:solidFill>
                              <a:schemeClr val="tx1"/>
                            </a:solidFill>
                            <a:latin typeface="Cambria Math" panose="02040503050406030204" pitchFamily="18" charset="0"/>
                            <a:ea typeface="+mn-ea"/>
                            <a:cs typeface="+mn-cs"/>
                          </a:rPr>
                          <m:t>𝑒</m:t>
                        </m:r>
                      </m:sub>
                    </m:sSub>
                    <m:r>
                      <a:rPr lang="en-US" sz="1200" i="0" kern="1200">
                        <a:solidFill>
                          <a:schemeClr val="tx1"/>
                        </a:solidFill>
                        <a:latin typeface="Cambria Math" panose="02040503050406030204" pitchFamily="18" charset="0"/>
                        <a:ea typeface="+mn-ea"/>
                        <a:cs typeface="+mn-cs"/>
                      </a:rPr>
                      <m:t>,</m:t>
                    </m:r>
                    <m:sSub>
                      <m:sSubPr>
                        <m:ctrlPr>
                          <a:rPr lang="en-US" sz="1200" i="1" kern="1200">
                            <a:solidFill>
                              <a:schemeClr val="tx1"/>
                            </a:solidFill>
                            <a:latin typeface="Cambria Math" panose="02040503050406030204" pitchFamily="18" charset="0"/>
                            <a:ea typeface="+mn-ea"/>
                            <a:cs typeface="+mn-cs"/>
                          </a:rPr>
                        </m:ctrlPr>
                      </m:sSubPr>
                      <m:e>
                        <m:r>
                          <a:rPr lang="en-US" sz="1200" i="1" kern="1200">
                            <a:solidFill>
                              <a:schemeClr val="tx1"/>
                            </a:solidFill>
                            <a:latin typeface="Cambria Math" panose="02040503050406030204" pitchFamily="18" charset="0"/>
                            <a:ea typeface="+mn-ea"/>
                            <a:cs typeface="+mn-cs"/>
                          </a:rPr>
                          <m:t>𝜈</m:t>
                        </m:r>
                      </m:e>
                      <m:sub>
                        <m:r>
                          <a:rPr lang="en-US" sz="1200" i="1" kern="1200">
                            <a:solidFill>
                              <a:schemeClr val="tx1"/>
                            </a:solidFill>
                            <a:latin typeface="Cambria Math" panose="02040503050406030204" pitchFamily="18" charset="0"/>
                            <a:ea typeface="+mn-ea"/>
                            <a:cs typeface="+mn-cs"/>
                          </a:rPr>
                          <m:t>𝜇</m:t>
                        </m:r>
                      </m:sub>
                    </m:sSub>
                    <m:r>
                      <a:rPr lang="en-US" sz="1200" i="0" kern="1200">
                        <a:solidFill>
                          <a:schemeClr val="tx1"/>
                        </a:solidFill>
                        <a:latin typeface="Cambria Math" panose="02040503050406030204" pitchFamily="18" charset="0"/>
                        <a:ea typeface="+mn-ea"/>
                        <a:cs typeface="+mn-cs"/>
                      </a:rPr>
                      <m:t>,</m:t>
                    </m:r>
                    <m:sSub>
                      <m:sSubPr>
                        <m:ctrlPr>
                          <a:rPr lang="en-US" sz="1200" i="1" kern="1200">
                            <a:solidFill>
                              <a:schemeClr val="tx1"/>
                            </a:solidFill>
                            <a:latin typeface="Cambria Math" panose="02040503050406030204" pitchFamily="18" charset="0"/>
                            <a:ea typeface="+mn-ea"/>
                            <a:cs typeface="+mn-cs"/>
                          </a:rPr>
                        </m:ctrlPr>
                      </m:sSubPr>
                      <m:e>
                        <m:r>
                          <a:rPr lang="en-US" sz="1200" i="1" kern="1200">
                            <a:solidFill>
                              <a:schemeClr val="tx1"/>
                            </a:solidFill>
                            <a:latin typeface="Cambria Math" panose="02040503050406030204" pitchFamily="18" charset="0"/>
                            <a:ea typeface="+mn-ea"/>
                            <a:cs typeface="+mn-cs"/>
                          </a:rPr>
                          <m:t>𝜈</m:t>
                        </m:r>
                      </m:e>
                      <m:sub>
                        <m:r>
                          <a:rPr lang="en-US" sz="1200" i="1" kern="1200">
                            <a:solidFill>
                              <a:schemeClr val="tx1"/>
                            </a:solidFill>
                            <a:latin typeface="Cambria Math" panose="02040503050406030204" pitchFamily="18" charset="0"/>
                            <a:ea typeface="+mn-ea"/>
                            <a:cs typeface="+mn-cs"/>
                          </a:rPr>
                          <m:t>𝜏</m:t>
                        </m:r>
                      </m:sub>
                    </m:sSub>
                  </m:oMath>
                </a14:m>
                <a:r>
                  <a:rPr lang="en-US" sz="1200" b="0" i="0" kern="1200" dirty="0">
                    <a:solidFill>
                      <a:schemeClr val="tx1"/>
                    </a:solidFill>
                    <a:effectLst/>
                    <a:latin typeface="+mn-lt"/>
                    <a:ea typeface="+mn-ea"/>
                    <a:cs typeface="+mn-cs"/>
                  </a:rPr>
                  <a:t>, it is theoretically possible to oscillate into a heavier fourth flavor, without undergoing further oscillations, provided that this flavor interacts solely through the gravitational force. Due to this property, this fourth flavor has received the name sterile neutrino. It is essential to recognize that the sterile neutrino functions independently from the three active flavors. When a neutrino is generated, it can be described as a superposition of the three active flavors, each associated with their respective masses, while the sterile neutrino remains excluded from this interaction. Like other neutrinos, the sterile neutrino is electrically neutral and possesses a half-integer spin. As noted, this type of neutrino is anticipated to be heavier than the three known flavors, with theoretical mass estimates ranging from 10 GeV to 1 eV [</a:t>
                </a:r>
                <a:r>
                  <a:rPr lang="en-US" sz="1200" b="1" i="0" u="none" strike="noStrike" kern="1200" dirty="0">
                    <a:solidFill>
                      <a:schemeClr val="tx1"/>
                    </a:solidFill>
                    <a:effectLst/>
                    <a:latin typeface="+mn-lt"/>
                    <a:ea typeface="+mn-ea"/>
                    <a:cs typeface="+mn-cs"/>
                    <a:hlinkClick r:id="rId3"/>
                  </a:rPr>
                  <a:t>12</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When we consider the existence of a sterile neutrino, we must also consider the probability of it being categorized as a Majorana particle. A fermion is considered Majorana when it is found to be its own antiparticle. Typical fermions are categorized as Dirac fermions at low energies, with the exception of the neutrino. Dirac fermions do not possess their own antiparticles. At this point, which category the sterile neutrino fits is unknown. If sterile neutrinos are Majorana, when two sterile neutrinos collide, they would annihilate each other with an enormous amount of energy.</a:t>
                </a:r>
              </a:p>
              <a:p>
                <a:r>
                  <a:rPr lang="en-US" sz="1200" b="0" i="0" kern="1200" dirty="0">
                    <a:solidFill>
                      <a:schemeClr val="tx1"/>
                    </a:solidFill>
                    <a:effectLst/>
                    <a:latin typeface="+mn-lt"/>
                    <a:ea typeface="+mn-ea"/>
                    <a:cs typeface="+mn-cs"/>
                  </a:rPr>
                  <a:t>We classify these particles as fermions, i.e., with a half-integer spin. In the context of neutrinos, this means their spin may either be </a:t>
                </a:r>
                <a14:m>
                  <m:oMath xmlns:m="http://schemas.openxmlformats.org/officeDocument/2006/math">
                    <m:f>
                      <m:fPr>
                        <m:type m:val="lin"/>
                        <m:ctrlPr>
                          <a:rPr lang="en-US" sz="1200" i="1" kern="1200" smtClean="0">
                            <a:solidFill>
                              <a:schemeClr val="tx1"/>
                            </a:solidFill>
                            <a:latin typeface="Cambria Math" panose="02040503050406030204" pitchFamily="18" charset="0"/>
                            <a:ea typeface="+mn-ea"/>
                            <a:cs typeface="+mn-cs"/>
                          </a:rPr>
                        </m:ctrlPr>
                      </m:fPr>
                      <m:num>
                        <m:r>
                          <a:rPr lang="en-US" sz="1200" kern="1200">
                            <a:solidFill>
                              <a:schemeClr val="tx1"/>
                            </a:solidFill>
                            <a:latin typeface="Cambria Math" panose="02040503050406030204" pitchFamily="18" charset="0"/>
                            <a:ea typeface="+mn-ea"/>
                            <a:cs typeface="+mn-cs"/>
                          </a:rPr>
                          <m:t>1</m:t>
                        </m:r>
                      </m:num>
                      <m:den>
                        <m:r>
                          <a:rPr lang="en-US" sz="1200" i="0" kern="1200">
                            <a:solidFill>
                              <a:schemeClr val="tx1"/>
                            </a:solidFill>
                            <a:latin typeface="Cambria Math" panose="02040503050406030204" pitchFamily="18" charset="0"/>
                            <a:ea typeface="+mn-ea"/>
                            <a:cs typeface="+mn-cs"/>
                          </a:rPr>
                          <m:t>2</m:t>
                        </m:r>
                      </m:den>
                    </m:f>
                  </m:oMath>
                </a14:m>
                <a:r>
                  <a:rPr lang="en-US" sz="1200" b="0" i="0" kern="1200" dirty="0">
                    <a:solidFill>
                      <a:schemeClr val="tx1"/>
                    </a:solidFill>
                    <a:effectLst/>
                    <a:latin typeface="+mn-lt"/>
                    <a:ea typeface="+mn-ea"/>
                    <a:cs typeface="+mn-cs"/>
                  </a:rPr>
                  <a:t> or </a:t>
                </a:r>
                <a14:m>
                  <m:oMath xmlns:m="http://schemas.openxmlformats.org/officeDocument/2006/math">
                    <m:r>
                      <a:rPr lang="en-US" sz="1200" kern="1200" smtClean="0">
                        <a:solidFill>
                          <a:schemeClr val="tx1"/>
                        </a:solidFill>
                        <a:latin typeface="Cambria Math" panose="02040503050406030204" pitchFamily="18" charset="0"/>
                        <a:ea typeface="+mn-ea"/>
                        <a:cs typeface="+mn-cs"/>
                      </a:rPr>
                      <m:t>−</m:t>
                    </m:r>
                    <m:f>
                      <m:fPr>
                        <m:type m:val="lin"/>
                        <m:ctrlPr>
                          <a:rPr lang="en-US" sz="1200" i="1" kern="1200">
                            <a:solidFill>
                              <a:schemeClr val="tx1"/>
                            </a:solidFill>
                            <a:latin typeface="Cambria Math" panose="02040503050406030204" pitchFamily="18" charset="0"/>
                            <a:ea typeface="+mn-ea"/>
                            <a:cs typeface="+mn-cs"/>
                          </a:rPr>
                        </m:ctrlPr>
                      </m:fPr>
                      <m:num>
                        <m:r>
                          <a:rPr lang="en-US" sz="1200" i="0" kern="1200">
                            <a:solidFill>
                              <a:schemeClr val="tx1"/>
                            </a:solidFill>
                            <a:latin typeface="Cambria Math" panose="02040503050406030204" pitchFamily="18" charset="0"/>
                            <a:ea typeface="+mn-ea"/>
                            <a:cs typeface="+mn-cs"/>
                          </a:rPr>
                          <m:t>1</m:t>
                        </m:r>
                      </m:num>
                      <m:den>
                        <m:r>
                          <a:rPr lang="en-US" sz="1200" i="0" kern="1200">
                            <a:solidFill>
                              <a:schemeClr val="tx1"/>
                            </a:solidFill>
                            <a:latin typeface="Cambria Math" panose="02040503050406030204" pitchFamily="18" charset="0"/>
                            <a:ea typeface="+mn-ea"/>
                            <a:cs typeface="+mn-cs"/>
                          </a:rPr>
                          <m:t>2</m:t>
                        </m:r>
                      </m:den>
                    </m:f>
                  </m:oMath>
                </a14:m>
                <a:r>
                  <a:rPr lang="en-US" sz="1200" b="0" i="0" kern="1200" dirty="0">
                    <a:solidFill>
                      <a:schemeClr val="tx1"/>
                    </a:solidFill>
                    <a:effectLst/>
                    <a:latin typeface="+mn-lt"/>
                    <a:ea typeface="+mn-ea"/>
                    <a:cs typeface="+mn-cs"/>
                  </a:rPr>
                  <a:t> depending on the spin quantum number </a:t>
                </a:r>
                <a:r>
                  <a:rPr lang="en-US" sz="1200" b="0" i="1" kern="1200" dirty="0">
                    <a:solidFill>
                      <a:schemeClr val="tx1"/>
                    </a:solidFill>
                    <a:effectLst/>
                    <a:latin typeface="+mn-lt"/>
                    <a:ea typeface="+mn-ea"/>
                    <a:cs typeface="+mn-cs"/>
                  </a:rPr>
                  <a:t>s</a:t>
                </a:r>
                <a:r>
                  <a:rPr lang="en-US" sz="1200" b="0" i="0" kern="1200" dirty="0">
                    <a:solidFill>
                      <a:schemeClr val="tx1"/>
                    </a:solidFill>
                    <a:effectLst/>
                    <a:latin typeface="+mn-lt"/>
                    <a:ea typeface="+mn-ea"/>
                    <a:cs typeface="+mn-cs"/>
                  </a:rPr>
                  <a:t> quantifying the direction of intrinsic rotation. Neutrinos are typically considered to be “left-handed” fermions, i.e., with Dirac spinor representations that can be expressed as projections by the left-handed projection operator </a:t>
                </a:r>
                <a14:m>
                  <m:oMath xmlns:m="http://schemas.openxmlformats.org/officeDocument/2006/math">
                    <m:sSub>
                      <m:sSubPr>
                        <m:ctrlPr>
                          <a:rPr lang="en-US" sz="1200" i="1" kern="1200" smtClean="0">
                            <a:solidFill>
                              <a:schemeClr val="tx1"/>
                            </a:solidFill>
                            <a:latin typeface="Cambria Math" panose="02040503050406030204" pitchFamily="18" charset="0"/>
                            <a:ea typeface="+mn-ea"/>
                            <a:cs typeface="+mn-cs"/>
                          </a:rPr>
                        </m:ctrlPr>
                      </m:sSubPr>
                      <m:e>
                        <m:r>
                          <a:rPr lang="en-US" sz="1200" i="1" kern="1200">
                            <a:solidFill>
                              <a:schemeClr val="tx1"/>
                            </a:solidFill>
                            <a:latin typeface="Cambria Math" panose="02040503050406030204" pitchFamily="18" charset="0"/>
                            <a:ea typeface="+mn-ea"/>
                            <a:cs typeface="+mn-cs"/>
                          </a:rPr>
                          <m:t>𝑃</m:t>
                        </m:r>
                      </m:e>
                      <m:sub>
                        <m:r>
                          <a:rPr lang="en-US" sz="1200" i="1" kern="1200">
                            <a:solidFill>
                              <a:schemeClr val="tx1"/>
                            </a:solidFill>
                            <a:latin typeface="Cambria Math" panose="02040503050406030204" pitchFamily="18" charset="0"/>
                            <a:ea typeface="+mn-ea"/>
                            <a:cs typeface="+mn-cs"/>
                          </a:rPr>
                          <m:t>𝐿</m:t>
                        </m:r>
                      </m:sub>
                    </m:sSub>
                    <m:r>
                      <a:rPr lang="en-US" sz="1200" i="0" kern="1200">
                        <a:solidFill>
                          <a:schemeClr val="tx1"/>
                        </a:solidFill>
                        <a:latin typeface="Cambria Math" panose="02040503050406030204" pitchFamily="18" charset="0"/>
                        <a:ea typeface="+mn-ea"/>
                        <a:cs typeface="+mn-cs"/>
                      </a:rPr>
                      <m:t>=</m:t>
                    </m:r>
                    <m:f>
                      <m:fPr>
                        <m:ctrlPr>
                          <a:rPr lang="en-US" sz="1200" i="1" kern="1200">
                            <a:solidFill>
                              <a:schemeClr val="tx1"/>
                            </a:solidFill>
                            <a:latin typeface="Cambria Math" panose="02040503050406030204" pitchFamily="18" charset="0"/>
                            <a:ea typeface="+mn-ea"/>
                            <a:cs typeface="+mn-cs"/>
                          </a:rPr>
                        </m:ctrlPr>
                      </m:fPr>
                      <m:num>
                        <m:r>
                          <a:rPr lang="en-US" sz="1200" i="0" kern="1200">
                            <a:solidFill>
                              <a:schemeClr val="tx1"/>
                            </a:solidFill>
                            <a:latin typeface="Cambria Math" panose="02040503050406030204" pitchFamily="18" charset="0"/>
                            <a:ea typeface="+mn-ea"/>
                            <a:cs typeface="+mn-cs"/>
                          </a:rPr>
                          <m:t>1−</m:t>
                        </m:r>
                        <m:sSup>
                          <m:sSupPr>
                            <m:ctrlPr>
                              <a:rPr lang="en-US" sz="1200" i="1" kern="1200">
                                <a:solidFill>
                                  <a:schemeClr val="tx1"/>
                                </a:solidFill>
                                <a:latin typeface="Cambria Math" panose="02040503050406030204" pitchFamily="18" charset="0"/>
                                <a:ea typeface="+mn-ea"/>
                                <a:cs typeface="+mn-cs"/>
                              </a:rPr>
                            </m:ctrlPr>
                          </m:sSupPr>
                          <m:e>
                            <m:r>
                              <a:rPr lang="en-US" sz="1200" i="1" kern="1200">
                                <a:solidFill>
                                  <a:schemeClr val="tx1"/>
                                </a:solidFill>
                                <a:latin typeface="Cambria Math" panose="02040503050406030204" pitchFamily="18" charset="0"/>
                                <a:ea typeface="+mn-ea"/>
                                <a:cs typeface="+mn-cs"/>
                              </a:rPr>
                              <m:t>𝛾</m:t>
                            </m:r>
                          </m:e>
                          <m:sup>
                            <m:r>
                              <a:rPr lang="en-US" sz="1200" i="0" kern="1200">
                                <a:solidFill>
                                  <a:schemeClr val="tx1"/>
                                </a:solidFill>
                                <a:latin typeface="Cambria Math" panose="02040503050406030204" pitchFamily="18" charset="0"/>
                                <a:ea typeface="+mn-ea"/>
                                <a:cs typeface="+mn-cs"/>
                              </a:rPr>
                              <m:t>5</m:t>
                            </m:r>
                          </m:sup>
                        </m:sSup>
                      </m:num>
                      <m:den>
                        <m:r>
                          <a:rPr lang="en-US" sz="1200" i="0" kern="1200">
                            <a:solidFill>
                              <a:schemeClr val="tx1"/>
                            </a:solidFill>
                            <a:latin typeface="Cambria Math" panose="02040503050406030204" pitchFamily="18" charset="0"/>
                            <a:ea typeface="+mn-ea"/>
                            <a:cs typeface="+mn-cs"/>
                          </a:rPr>
                          <m:t>2</m:t>
                        </m:r>
                      </m:den>
                    </m:f>
                  </m:oMath>
                </a14:m>
                <a:r>
                  <a:rPr lang="en-US" sz="1200" b="0" i="0" kern="1200" dirty="0">
                    <a:solidFill>
                      <a:schemeClr val="tx1"/>
                    </a:solidFill>
                    <a:effectLst/>
                    <a:latin typeface="+mn-lt"/>
                    <a:ea typeface="+mn-ea"/>
                    <a:cs typeface="+mn-cs"/>
                  </a:rPr>
                  <a:t>. Moreover, the </a:t>
                </a:r>
                <a14:m>
                  <m:oMath xmlns:m="http://schemas.openxmlformats.org/officeDocument/2006/math">
                    <m:sSup>
                      <m:sSupPr>
                        <m:ctrlPr>
                          <a:rPr lang="en-US" sz="1200" i="1" kern="1200" smtClean="0">
                            <a:solidFill>
                              <a:schemeClr val="tx1"/>
                            </a:solidFill>
                            <a:latin typeface="Cambria Math" panose="02040503050406030204" pitchFamily="18" charset="0"/>
                            <a:ea typeface="+mn-ea"/>
                            <a:cs typeface="+mn-cs"/>
                          </a:rPr>
                        </m:ctrlPr>
                      </m:sSupPr>
                      <m:e>
                        <m:r>
                          <a:rPr lang="en-US" sz="1200" i="1" kern="1200">
                            <a:solidFill>
                              <a:schemeClr val="tx1"/>
                            </a:solidFill>
                            <a:latin typeface="Cambria Math" panose="02040503050406030204" pitchFamily="18" charset="0"/>
                            <a:ea typeface="+mn-ea"/>
                            <a:cs typeface="+mn-cs"/>
                          </a:rPr>
                          <m:t>𝑊</m:t>
                        </m:r>
                      </m:e>
                      <m:sup>
                        <m:r>
                          <a:rPr lang="en-US" sz="1200" i="0" kern="1200">
                            <a:solidFill>
                              <a:schemeClr val="tx1"/>
                            </a:solidFill>
                            <a:latin typeface="Cambria Math" panose="02040503050406030204" pitchFamily="18" charset="0"/>
                            <a:ea typeface="+mn-ea"/>
                            <a:cs typeface="+mn-cs"/>
                          </a:rPr>
                          <m:t>±</m:t>
                        </m:r>
                      </m:sup>
                    </m:sSup>
                  </m:oMath>
                </a14:m>
                <a:r>
                  <a:rPr lang="en-US" sz="1200" b="0" i="0" kern="1200" dirty="0">
                    <a:solidFill>
                      <a:schemeClr val="tx1"/>
                    </a:solidFill>
                    <a:effectLst/>
                    <a:latin typeface="+mn-lt"/>
                    <a:ea typeface="+mn-ea"/>
                    <a:cs typeface="+mn-cs"/>
                  </a:rPr>
                  <a:t> bosons mediating weak interactions involving neutrinos only interact with left-handed particles. When considering sterile neutrinos, they are assumed to be “right-handed” fermions, thus confirming the existence of a positive-spin neutrino.</a:t>
                </a:r>
              </a:p>
              <a:p>
                <a:r>
                  <a:rPr lang="en-US" sz="1200" b="0" i="0" kern="1200" dirty="0">
                    <a:solidFill>
                      <a:schemeClr val="tx1"/>
                    </a:solidFill>
                    <a:effectLst/>
                    <a:latin typeface="+mn-lt"/>
                    <a:ea typeface="+mn-ea"/>
                    <a:cs typeface="+mn-cs"/>
                  </a:rPr>
                  <a:t>If we take the mass of one “hand” multiplied by the other “hand” we would deduce a constant mass.</a:t>
                </a:r>
              </a:p>
              <a:p>
                <a:r>
                  <a:rPr lang="en-US" sz="1200" b="0" i="0" kern="1200" dirty="0">
                    <a:solidFill>
                      <a:schemeClr val="tx1"/>
                    </a:solidFill>
                    <a:effectLst/>
                    <a:latin typeface="+mn-lt"/>
                    <a:ea typeface="+mn-ea"/>
                    <a:cs typeface="+mn-cs"/>
                  </a:rPr>
                  <a:t>So, we can show that</a:t>
                </a:r>
              </a:p>
              <a:p>
                <a:endParaRPr lang="en-US" dirty="0"/>
              </a:p>
            </p:txBody>
          </p:sp>
        </mc:Choice>
        <mc:Fallback xmlns="">
          <p:sp>
            <p:nvSpPr>
              <p:cNvPr id="3" name="Notes Placeholder 2">
                <a:extLst>
                  <a:ext uri="{FF2B5EF4-FFF2-40B4-BE49-F238E27FC236}">
                    <a16:creationId xmlns:a16="http://schemas.microsoft.com/office/drawing/2014/main" id="{68E60443-7343-6C19-0DAE-4870C5B0922E}"/>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As we consider the neutrino’s ability to oscillate among </a:t>
                </a:r>
                <a:r>
                  <a:rPr lang="en-US" sz="1200" i="0" kern="1200">
                    <a:solidFill>
                      <a:schemeClr val="tx1"/>
                    </a:solidFill>
                    <a:latin typeface="+mn-lt"/>
                    <a:ea typeface="+mn-ea"/>
                    <a:cs typeface="+mn-cs"/>
                  </a:rPr>
                  <a:t>𝜈_𝑒,𝜈_𝜇,𝜈_𝜏</a:t>
                </a:r>
                <a:r>
                  <a:rPr lang="en-US" sz="1200" b="0" i="0" kern="1200" dirty="0">
                    <a:solidFill>
                      <a:schemeClr val="tx1"/>
                    </a:solidFill>
                    <a:effectLst/>
                    <a:latin typeface="+mn-lt"/>
                    <a:ea typeface="+mn-ea"/>
                    <a:cs typeface="+mn-cs"/>
                  </a:rPr>
                  <a:t>, it is theoretically possible to oscillate into a heavier fourth flavor, without undergoing further oscillations, provided that this flavor interacts solely through the gravitational force. Due to this property, this fourth flavor has received the name sterile neutrino. It is essential to recognize that the sterile neutrino functions independently from the three active flavors. When a neutrino is generated, it can be described as a superposition of the three active flavors, each associated with their respective masses, while the sterile neutrino remains excluded from this interaction. Like other neutrinos, the sterile neutrino is electrically neutral and possesses a half-integer spin. As noted, this type of neutrino is anticipated to be heavier than the three known flavors, with theoretical mass estimates ranging from 10 GeV to 1 eV [</a:t>
                </a:r>
                <a:r>
                  <a:rPr lang="en-US" sz="1200" b="1" i="0" u="none" strike="noStrike" kern="1200" dirty="0">
                    <a:solidFill>
                      <a:schemeClr val="tx1"/>
                    </a:solidFill>
                    <a:effectLst/>
                    <a:latin typeface="+mn-lt"/>
                    <a:ea typeface="+mn-ea"/>
                    <a:cs typeface="+mn-cs"/>
                    <a:hlinkClick r:id="rId4"/>
                  </a:rPr>
                  <a:t>12</a:t>
                </a:r>
                <a:r>
                  <a:rPr lang="en-US" sz="1200" b="0" i="0" kern="1200" dirty="0">
                    <a:solidFill>
                      <a:schemeClr val="tx1"/>
                    </a:solidFill>
                    <a:effectLst/>
                    <a:latin typeface="+mn-lt"/>
                    <a:ea typeface="+mn-ea"/>
                    <a:cs typeface="+mn-cs"/>
                  </a:rPr>
                  <a:t>].</a:t>
                </a:r>
              </a:p>
              <a:p>
                <a:r>
                  <a:rPr lang="en-US" sz="1200" b="0" i="0" kern="1200" dirty="0">
                    <a:solidFill>
                      <a:schemeClr val="tx1"/>
                    </a:solidFill>
                    <a:effectLst/>
                    <a:latin typeface="+mn-lt"/>
                    <a:ea typeface="+mn-ea"/>
                    <a:cs typeface="+mn-cs"/>
                  </a:rPr>
                  <a:t>When we consider the existence of a sterile neutrino, we must also consider the probability of it being categorized as a Majorana particle. A fermion is considered Majorana when it is found to be its own antiparticle. Typical fermions are categorized as Dirac fermions at low energies, with the exception of the neutrino. Dirac fermions do not possess their own antiparticles. At this point, which category the sterile neutrino fits is unknown. If sterile neutrinos are Majorana, when two sterile neutrinos collide, they would annihilate each other with an enormous amount of energy.</a:t>
                </a:r>
              </a:p>
              <a:p>
                <a:r>
                  <a:rPr lang="en-US" sz="1200" b="0" i="0" kern="1200" dirty="0">
                    <a:solidFill>
                      <a:schemeClr val="tx1"/>
                    </a:solidFill>
                    <a:effectLst/>
                    <a:latin typeface="+mn-lt"/>
                    <a:ea typeface="+mn-ea"/>
                    <a:cs typeface="+mn-cs"/>
                  </a:rPr>
                  <a:t>We classify these particles as fermions, i.e., with a half-integer spin. In the context of neutrinos, this means their spin may either be </a:t>
                </a:r>
                <a:r>
                  <a:rPr lang="en-US" sz="1200" i="0" kern="1200">
                    <a:solidFill>
                      <a:schemeClr val="tx1"/>
                    </a:solidFill>
                    <a:latin typeface="+mn-lt"/>
                    <a:ea typeface="+mn-ea"/>
                    <a:cs typeface="+mn-cs"/>
                  </a:rPr>
                  <a:t>1∕2</a:t>
                </a:r>
                <a:r>
                  <a:rPr lang="en-US" sz="1200" b="0" i="0" kern="1200" dirty="0">
                    <a:solidFill>
                      <a:schemeClr val="tx1"/>
                    </a:solidFill>
                    <a:effectLst/>
                    <a:latin typeface="+mn-lt"/>
                    <a:ea typeface="+mn-ea"/>
                    <a:cs typeface="+mn-cs"/>
                  </a:rPr>
                  <a:t> or </a:t>
                </a:r>
                <a:r>
                  <a:rPr lang="en-US" sz="1200" i="0" kern="1200">
                    <a:solidFill>
                      <a:schemeClr val="tx1"/>
                    </a:solidFill>
                    <a:latin typeface="+mn-lt"/>
                    <a:ea typeface="+mn-ea"/>
                    <a:cs typeface="+mn-cs"/>
                  </a:rPr>
                  <a:t>−1∕2</a:t>
                </a:r>
                <a:r>
                  <a:rPr lang="en-US" sz="1200" b="0" i="0" kern="1200" dirty="0">
                    <a:solidFill>
                      <a:schemeClr val="tx1"/>
                    </a:solidFill>
                    <a:effectLst/>
                    <a:latin typeface="+mn-lt"/>
                    <a:ea typeface="+mn-ea"/>
                    <a:cs typeface="+mn-cs"/>
                  </a:rPr>
                  <a:t> depending on the spin quantum number </a:t>
                </a:r>
                <a:r>
                  <a:rPr lang="en-US" sz="1200" b="0" i="1" kern="1200" dirty="0">
                    <a:solidFill>
                      <a:schemeClr val="tx1"/>
                    </a:solidFill>
                    <a:effectLst/>
                    <a:latin typeface="+mn-lt"/>
                    <a:ea typeface="+mn-ea"/>
                    <a:cs typeface="+mn-cs"/>
                  </a:rPr>
                  <a:t>s</a:t>
                </a:r>
                <a:r>
                  <a:rPr lang="en-US" sz="1200" b="0" i="0" kern="1200" dirty="0">
                    <a:solidFill>
                      <a:schemeClr val="tx1"/>
                    </a:solidFill>
                    <a:effectLst/>
                    <a:latin typeface="+mn-lt"/>
                    <a:ea typeface="+mn-ea"/>
                    <a:cs typeface="+mn-cs"/>
                  </a:rPr>
                  <a:t> quantifying the direction of intrinsic rotation. Neutrinos are typically considered to be “left-handed” fermions, i.e., with Dirac spinor representations that can be expressed as projections by the left-handed projection operator </a:t>
                </a:r>
                <a:r>
                  <a:rPr lang="en-US" sz="1200" i="0" kern="1200">
                    <a:solidFill>
                      <a:schemeClr val="tx1"/>
                    </a:solidFill>
                    <a:latin typeface="+mn-lt"/>
                    <a:ea typeface="+mn-ea"/>
                    <a:cs typeface="+mn-cs"/>
                  </a:rPr>
                  <a:t>𝑃_𝐿=(1−𝛾^5)/2</a:t>
                </a:r>
                <a:r>
                  <a:rPr lang="en-US" sz="1200" b="0" i="0" kern="1200" dirty="0">
                    <a:solidFill>
                      <a:schemeClr val="tx1"/>
                    </a:solidFill>
                    <a:effectLst/>
                    <a:latin typeface="+mn-lt"/>
                    <a:ea typeface="+mn-ea"/>
                    <a:cs typeface="+mn-cs"/>
                  </a:rPr>
                  <a:t>. Moreover, the </a:t>
                </a:r>
                <a:r>
                  <a:rPr lang="en-US" sz="1200" i="0" kern="1200">
                    <a:solidFill>
                      <a:schemeClr val="tx1"/>
                    </a:solidFill>
                    <a:latin typeface="+mn-lt"/>
                    <a:ea typeface="+mn-ea"/>
                    <a:cs typeface="+mn-cs"/>
                  </a:rPr>
                  <a:t>𝑊^±</a:t>
                </a:r>
                <a:r>
                  <a:rPr lang="en-US" sz="1200" b="0" i="0" kern="1200" dirty="0">
                    <a:solidFill>
                      <a:schemeClr val="tx1"/>
                    </a:solidFill>
                    <a:effectLst/>
                    <a:latin typeface="+mn-lt"/>
                    <a:ea typeface="+mn-ea"/>
                    <a:cs typeface="+mn-cs"/>
                  </a:rPr>
                  <a:t> bosons mediating weak interactions involving neutrinos only interact with left-handed particles. When considering sterile neutrinos, they are assumed to be “right-handed” fermions, thus confirming the existence of a positive-spin neutrino.</a:t>
                </a:r>
              </a:p>
              <a:p>
                <a:r>
                  <a:rPr lang="en-US" sz="1200" b="0" i="0" kern="1200" dirty="0">
                    <a:solidFill>
                      <a:schemeClr val="tx1"/>
                    </a:solidFill>
                    <a:effectLst/>
                    <a:latin typeface="+mn-lt"/>
                    <a:ea typeface="+mn-ea"/>
                    <a:cs typeface="+mn-cs"/>
                  </a:rPr>
                  <a:t>If we take the mass of one “hand” multiplied by the other “hand” we would deduce a constant mass.</a:t>
                </a:r>
              </a:p>
              <a:p>
                <a:r>
                  <a:rPr lang="en-US" sz="1200" b="0" i="0" kern="1200" dirty="0">
                    <a:solidFill>
                      <a:schemeClr val="tx1"/>
                    </a:solidFill>
                    <a:effectLst/>
                    <a:latin typeface="+mn-lt"/>
                    <a:ea typeface="+mn-ea"/>
                    <a:cs typeface="+mn-cs"/>
                  </a:rPr>
                  <a:t>So, we can show that</a:t>
                </a:r>
              </a:p>
              <a:p>
                <a:endParaRPr lang="en-US" dirty="0"/>
              </a:p>
            </p:txBody>
          </p:sp>
        </mc:Fallback>
      </mc:AlternateContent>
      <p:sp>
        <p:nvSpPr>
          <p:cNvPr id="4" name="Slide Number Placeholder 3">
            <a:extLst>
              <a:ext uri="{FF2B5EF4-FFF2-40B4-BE49-F238E27FC236}">
                <a16:creationId xmlns:a16="http://schemas.microsoft.com/office/drawing/2014/main" id="{F68074D4-943C-992A-4708-3F2B167E5550}"/>
              </a:ext>
            </a:extLst>
          </p:cNvPr>
          <p:cNvSpPr>
            <a:spLocks noGrp="1"/>
          </p:cNvSpPr>
          <p:nvPr>
            <p:ph type="sldNum" sz="quarter" idx="5"/>
          </p:nvPr>
        </p:nvSpPr>
        <p:spPr/>
        <p:txBody>
          <a:bodyPr/>
          <a:lstStyle/>
          <a:p>
            <a:fld id="{63BDB530-EDB0-3C44-BEC8-86C9058ACD2F}" type="slidenum">
              <a:rPr lang="en-US" smtClean="0"/>
              <a:t>9</a:t>
            </a:fld>
            <a:endParaRPr lang="en-US"/>
          </a:p>
        </p:txBody>
      </p:sp>
    </p:spTree>
    <p:extLst>
      <p:ext uri="{BB962C8B-B14F-4D97-AF65-F5344CB8AC3E}">
        <p14:creationId xmlns:p14="http://schemas.microsoft.com/office/powerpoint/2010/main" val="34601910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E3E1A-6125-9294-7231-FCA9943576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67C322-73A1-5038-0504-B9469F1030C5}"/>
              </a:ext>
            </a:extLst>
          </p:cNvPr>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a:extLst>
                  <a:ext uri="{FF2B5EF4-FFF2-40B4-BE49-F238E27FC236}">
                    <a16:creationId xmlns:a16="http://schemas.microsoft.com/office/drawing/2014/main" id="{4610339B-FBD1-96C9-3461-8295E4B54F78}"/>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Therefore, we can now assume that if we were to increase the mass of one hand, that is, left or right, the other hand must become smaller. This results in a process referred to as the “Seesaw Mechanism”</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where </a:t>
                </a:r>
                <a:r>
                  <a:rPr lang="en-US" sz="1200" b="0" i="1" kern="1200" dirty="0">
                    <a:solidFill>
                      <a:schemeClr val="tx1"/>
                    </a:solidFill>
                    <a:effectLst/>
                    <a:latin typeface="+mn-lt"/>
                    <a:ea typeface="+mn-ea"/>
                    <a:cs typeface="+mn-cs"/>
                  </a:rPr>
                  <a:t>f</a:t>
                </a:r>
                <a:r>
                  <a:rPr lang="en-US" sz="1200" b="0" i="0" kern="1200" dirty="0">
                    <a:solidFill>
                      <a:schemeClr val="tx1"/>
                    </a:solidFill>
                    <a:effectLst/>
                    <a:latin typeface="+mn-lt"/>
                    <a:ea typeface="+mn-ea"/>
                    <a:cs typeface="+mn-cs"/>
                  </a:rPr>
                  <a:t> directly corresponds to neutrinos of heavier mass; however, a mixture of </a:t>
                </a:r>
                <a:r>
                  <a:rPr lang="en-US" sz="1200" b="0" i="1" kern="1200" dirty="0">
                    <a:solidFill>
                      <a:schemeClr val="tx1"/>
                    </a:solidFill>
                    <a:effectLst/>
                    <a:latin typeface="+mn-lt"/>
                    <a:ea typeface="+mn-ea"/>
                    <a:cs typeface="+mn-cs"/>
                  </a:rPr>
                  <a:t>f</a:t>
                </a:r>
                <a:r>
                  <a:rPr lang="en-US" sz="1200" b="0" i="0" kern="1200" dirty="0">
                    <a:solidFill>
                      <a:schemeClr val="tx1"/>
                    </a:solidFill>
                    <a:effectLst/>
                    <a:latin typeface="+mn-lt"/>
                    <a:ea typeface="+mn-ea"/>
                    <a:cs typeface="+mn-cs"/>
                  </a:rPr>
                  <a:t> results in neutrinos of lighter mass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This mechanism gives us a matrix theorizing six neutrino fields, three of which would have masses </a:t>
                </a:r>
                <a14:m>
                  <m:oMath xmlns:m="http://schemas.openxmlformats.org/officeDocument/2006/math">
                    <m:r>
                      <a:rPr lang="en-US" sz="1200" kern="1200" smtClean="0">
                        <a:solidFill>
                          <a:schemeClr val="tx1"/>
                        </a:solidFill>
                        <a:latin typeface="Cambria Math" panose="02040503050406030204" pitchFamily="18" charset="0"/>
                        <a:ea typeface="+mn-ea"/>
                        <a:cs typeface="+mn-cs"/>
                      </a:rPr>
                      <m:t>&lt;</m:t>
                    </m:r>
                    <m:r>
                      <a:rPr lang="en-US" sz="1200" i="0" kern="1200">
                        <a:solidFill>
                          <a:schemeClr val="tx1"/>
                        </a:solidFill>
                        <a:latin typeface="Cambria Math" panose="02040503050406030204" pitchFamily="18" charset="0"/>
                        <a:ea typeface="+mn-ea"/>
                        <a:cs typeface="+mn-cs"/>
                      </a:rPr>
                      <m:t>1 </m:t>
                    </m:r>
                    <m:r>
                      <m:rPr>
                        <m:sty m:val="p"/>
                      </m:rPr>
                      <a:rPr lang="en-US" sz="1200" i="0" kern="1200">
                        <a:solidFill>
                          <a:schemeClr val="tx1"/>
                        </a:solidFill>
                        <a:latin typeface="Cambria Math" panose="02040503050406030204" pitchFamily="18" charset="0"/>
                        <a:ea typeface="+mn-ea"/>
                        <a:cs typeface="+mn-cs"/>
                      </a:rPr>
                      <m:t>eV</m:t>
                    </m:r>
                  </m:oMath>
                </a14:m>
                <a:r>
                  <a:rPr lang="en-US" sz="1200" b="0" i="0" kern="1200" dirty="0">
                    <a:solidFill>
                      <a:schemeClr val="tx1"/>
                    </a:solidFill>
                    <a:effectLst/>
                    <a:latin typeface="+mn-lt"/>
                    <a:ea typeface="+mn-ea"/>
                    <a:cs typeface="+mn-cs"/>
                  </a:rPr>
                  <a:t>, while the other three would have masses </a:t>
                </a:r>
                <a14:m>
                  <m:oMath xmlns:m="http://schemas.openxmlformats.org/officeDocument/2006/math">
                    <m:r>
                      <a:rPr lang="en-US" sz="1200" kern="1200" smtClean="0">
                        <a:solidFill>
                          <a:schemeClr val="tx1"/>
                        </a:solidFill>
                        <a:latin typeface="Cambria Math" panose="02040503050406030204" pitchFamily="18" charset="0"/>
                        <a:ea typeface="+mn-ea"/>
                        <a:cs typeface="+mn-cs"/>
                      </a:rPr>
                      <m:t>&gt;</m:t>
                    </m:r>
                    <m:r>
                      <a:rPr lang="en-US" sz="1200" i="0" kern="1200">
                        <a:solidFill>
                          <a:schemeClr val="tx1"/>
                        </a:solidFill>
                        <a:latin typeface="Cambria Math" panose="02040503050406030204" pitchFamily="18" charset="0"/>
                        <a:ea typeface="+mn-ea"/>
                        <a:cs typeface="+mn-cs"/>
                      </a:rPr>
                      <m:t>1 </m:t>
                    </m:r>
                    <m:r>
                      <m:rPr>
                        <m:sty m:val="p"/>
                      </m:rPr>
                      <a:rPr lang="en-US" sz="1200" i="0" kern="1200">
                        <a:solidFill>
                          <a:schemeClr val="tx1"/>
                        </a:solidFill>
                        <a:latin typeface="Cambria Math" panose="02040503050406030204" pitchFamily="18" charset="0"/>
                        <a:ea typeface="+mn-ea"/>
                        <a:cs typeface="+mn-cs"/>
                      </a:rPr>
                      <m:t>eV</m:t>
                    </m:r>
                  </m:oMath>
                </a14:m>
                <a:r>
                  <a:rPr lang="en-US" sz="1200" b="0" i="0" kern="1200" dirty="0">
                    <a:solidFill>
                      <a:schemeClr val="tx1"/>
                    </a:solidFill>
                    <a:effectLst/>
                    <a:latin typeface="+mn-lt"/>
                    <a:ea typeface="+mn-ea"/>
                    <a:cs typeface="+mn-cs"/>
                  </a:rPr>
                  <a:t>. Unlike other fermions, these Majorana particles do not exhibit intrinsic electric or magnetic moments. Instead, they would possess toroidal moments in which the field of the solenoid is bent into a torus.</a:t>
                </a:r>
                <a:endParaRPr lang="en-US" dirty="0"/>
              </a:p>
            </p:txBody>
          </p:sp>
        </mc:Choice>
        <mc:Fallback xmlns="">
          <p:sp>
            <p:nvSpPr>
              <p:cNvPr id="3" name="Notes Placeholder 2">
                <a:extLst>
                  <a:ext uri="{FF2B5EF4-FFF2-40B4-BE49-F238E27FC236}">
                    <a16:creationId xmlns:a16="http://schemas.microsoft.com/office/drawing/2014/main" id="{4610339B-FBD1-96C9-3461-8295E4B54F78}"/>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Therefore, we can now assume that if we were to increase the mass of one hand, that is, left or right, the other hand must become smaller. This results in a process referred to as the “Seesaw Mechanism”</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where </a:t>
                </a:r>
                <a:r>
                  <a:rPr lang="en-US" sz="1200" b="0" i="1" kern="1200" dirty="0">
                    <a:solidFill>
                      <a:schemeClr val="tx1"/>
                    </a:solidFill>
                    <a:effectLst/>
                    <a:latin typeface="+mn-lt"/>
                    <a:ea typeface="+mn-ea"/>
                    <a:cs typeface="+mn-cs"/>
                  </a:rPr>
                  <a:t>f</a:t>
                </a:r>
                <a:r>
                  <a:rPr lang="en-US" sz="1200" b="0" i="0" kern="1200" dirty="0">
                    <a:solidFill>
                      <a:schemeClr val="tx1"/>
                    </a:solidFill>
                    <a:effectLst/>
                    <a:latin typeface="+mn-lt"/>
                    <a:ea typeface="+mn-ea"/>
                    <a:cs typeface="+mn-cs"/>
                  </a:rPr>
                  <a:t> directly corresponds to neutrinos of heavier mass; however, a mixture of </a:t>
                </a:r>
                <a:r>
                  <a:rPr lang="en-US" sz="1200" b="0" i="1" kern="1200" dirty="0">
                    <a:solidFill>
                      <a:schemeClr val="tx1"/>
                    </a:solidFill>
                    <a:effectLst/>
                    <a:latin typeface="+mn-lt"/>
                    <a:ea typeface="+mn-ea"/>
                    <a:cs typeface="+mn-cs"/>
                  </a:rPr>
                  <a:t>f</a:t>
                </a:r>
                <a:r>
                  <a:rPr lang="en-US" sz="1200" b="0" i="0" kern="1200" dirty="0">
                    <a:solidFill>
                      <a:schemeClr val="tx1"/>
                    </a:solidFill>
                    <a:effectLst/>
                    <a:latin typeface="+mn-lt"/>
                    <a:ea typeface="+mn-ea"/>
                    <a:cs typeface="+mn-cs"/>
                  </a:rPr>
                  <a:t> results in neutrinos of lighter mass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This mechanism gives us a matrix theorizing six neutrino fields, three of which would have masses </a:t>
                </a:r>
                <a:r>
                  <a:rPr lang="en-US" sz="1200" i="0" kern="1200">
                    <a:solidFill>
                      <a:schemeClr val="tx1"/>
                    </a:solidFill>
                    <a:latin typeface="+mn-lt"/>
                    <a:ea typeface="+mn-ea"/>
                    <a:cs typeface="+mn-cs"/>
                  </a:rPr>
                  <a:t>&lt;1 eV</a:t>
                </a:r>
                <a:r>
                  <a:rPr lang="en-US" sz="1200" b="0" i="0" kern="1200" dirty="0">
                    <a:solidFill>
                      <a:schemeClr val="tx1"/>
                    </a:solidFill>
                    <a:effectLst/>
                    <a:latin typeface="+mn-lt"/>
                    <a:ea typeface="+mn-ea"/>
                    <a:cs typeface="+mn-cs"/>
                  </a:rPr>
                  <a:t>, while the other three would have masses </a:t>
                </a:r>
                <a:r>
                  <a:rPr lang="en-US" sz="1200" i="0" kern="1200">
                    <a:solidFill>
                      <a:schemeClr val="tx1"/>
                    </a:solidFill>
                    <a:latin typeface="+mn-lt"/>
                    <a:ea typeface="+mn-ea"/>
                    <a:cs typeface="+mn-cs"/>
                  </a:rPr>
                  <a:t>&gt;1 eV</a:t>
                </a:r>
                <a:r>
                  <a:rPr lang="en-US" sz="1200" b="0" i="0" kern="1200" dirty="0">
                    <a:solidFill>
                      <a:schemeClr val="tx1"/>
                    </a:solidFill>
                    <a:effectLst/>
                    <a:latin typeface="+mn-lt"/>
                    <a:ea typeface="+mn-ea"/>
                    <a:cs typeface="+mn-cs"/>
                  </a:rPr>
                  <a:t>. Unlike other fermions, these Majorana particles do not exhibit intrinsic electric or magnetic moments. Instead, they would possess toroidal moments in which the field of the solenoid is bent into a torus.</a:t>
                </a:r>
                <a:endParaRPr lang="en-US" dirty="0"/>
              </a:p>
            </p:txBody>
          </p:sp>
        </mc:Fallback>
      </mc:AlternateContent>
      <p:sp>
        <p:nvSpPr>
          <p:cNvPr id="4" name="Slide Number Placeholder 3">
            <a:extLst>
              <a:ext uri="{FF2B5EF4-FFF2-40B4-BE49-F238E27FC236}">
                <a16:creationId xmlns:a16="http://schemas.microsoft.com/office/drawing/2014/main" id="{DD9DCC2A-121C-0168-6895-F1F1C0EFDC19}"/>
              </a:ext>
            </a:extLst>
          </p:cNvPr>
          <p:cNvSpPr>
            <a:spLocks noGrp="1"/>
          </p:cNvSpPr>
          <p:nvPr>
            <p:ph type="sldNum" sz="quarter" idx="5"/>
          </p:nvPr>
        </p:nvSpPr>
        <p:spPr/>
        <p:txBody>
          <a:bodyPr/>
          <a:lstStyle/>
          <a:p>
            <a:fld id="{63BDB530-EDB0-3C44-BEC8-86C9058ACD2F}" type="slidenum">
              <a:rPr lang="en-US" smtClean="0"/>
              <a:t>10</a:t>
            </a:fld>
            <a:endParaRPr lang="en-US"/>
          </a:p>
        </p:txBody>
      </p:sp>
    </p:spTree>
    <p:extLst>
      <p:ext uri="{BB962C8B-B14F-4D97-AF65-F5344CB8AC3E}">
        <p14:creationId xmlns:p14="http://schemas.microsoft.com/office/powerpoint/2010/main" val="40849774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6C0D4-15A8-6B84-6925-EE8EA68F813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9145BA4-ADED-A49D-9AD1-2602D22B08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02023F7-4CC6-2FC5-E1A9-09849BECAB22}"/>
              </a:ext>
            </a:extLst>
          </p:cNvPr>
          <p:cNvSpPr>
            <a:spLocks noGrp="1"/>
          </p:cNvSpPr>
          <p:nvPr>
            <p:ph type="dt" sz="half" idx="10"/>
          </p:nvPr>
        </p:nvSpPr>
        <p:spPr/>
        <p:txBody>
          <a:bodyPr/>
          <a:lstStyle/>
          <a:p>
            <a:fld id="{E31F99FB-0A03-1849-B341-E8E3B92C07F6}" type="datetimeFigureOut">
              <a:rPr lang="en-US" smtClean="0"/>
              <a:t>7/21/26</a:t>
            </a:fld>
            <a:endParaRPr lang="en-US"/>
          </a:p>
        </p:txBody>
      </p:sp>
      <p:sp>
        <p:nvSpPr>
          <p:cNvPr id="5" name="Footer Placeholder 4">
            <a:extLst>
              <a:ext uri="{FF2B5EF4-FFF2-40B4-BE49-F238E27FC236}">
                <a16:creationId xmlns:a16="http://schemas.microsoft.com/office/drawing/2014/main" id="{0988442E-8E24-9AC5-21E6-FDA0B45C23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1831A5-ABB9-B2E3-BEA3-3DEA10CD6FC0}"/>
              </a:ext>
            </a:extLst>
          </p:cNvPr>
          <p:cNvSpPr>
            <a:spLocks noGrp="1"/>
          </p:cNvSpPr>
          <p:nvPr>
            <p:ph type="sldNum" sz="quarter" idx="12"/>
          </p:nvPr>
        </p:nvSpPr>
        <p:spPr/>
        <p:txBody>
          <a:bodyPr/>
          <a:lstStyle/>
          <a:p>
            <a:fld id="{35018414-0164-8849-8372-01959EAF028F}" type="slidenum">
              <a:rPr lang="en-US" smtClean="0"/>
              <a:t>‹#›</a:t>
            </a:fld>
            <a:endParaRPr lang="en-US"/>
          </a:p>
        </p:txBody>
      </p:sp>
    </p:spTree>
    <p:extLst>
      <p:ext uri="{BB962C8B-B14F-4D97-AF65-F5344CB8AC3E}">
        <p14:creationId xmlns:p14="http://schemas.microsoft.com/office/powerpoint/2010/main" val="3525523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91B50-065A-1B2B-154C-DFD2EDAABF0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9059E33-C07A-E183-73BF-4A8B37823AF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8B26C9-69FA-E507-E7E2-6D116F075CDB}"/>
              </a:ext>
            </a:extLst>
          </p:cNvPr>
          <p:cNvSpPr>
            <a:spLocks noGrp="1"/>
          </p:cNvSpPr>
          <p:nvPr>
            <p:ph type="dt" sz="half" idx="10"/>
          </p:nvPr>
        </p:nvSpPr>
        <p:spPr/>
        <p:txBody>
          <a:bodyPr/>
          <a:lstStyle/>
          <a:p>
            <a:fld id="{E31F99FB-0A03-1849-B341-E8E3B92C07F6}" type="datetimeFigureOut">
              <a:rPr lang="en-US" smtClean="0"/>
              <a:t>7/21/26</a:t>
            </a:fld>
            <a:endParaRPr lang="en-US"/>
          </a:p>
        </p:txBody>
      </p:sp>
      <p:sp>
        <p:nvSpPr>
          <p:cNvPr id="5" name="Footer Placeholder 4">
            <a:extLst>
              <a:ext uri="{FF2B5EF4-FFF2-40B4-BE49-F238E27FC236}">
                <a16:creationId xmlns:a16="http://schemas.microsoft.com/office/drawing/2014/main" id="{44548236-AF82-1D50-98FE-0F9CA06629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B5FE1C-D7C3-E837-063F-73FE83A393EF}"/>
              </a:ext>
            </a:extLst>
          </p:cNvPr>
          <p:cNvSpPr>
            <a:spLocks noGrp="1"/>
          </p:cNvSpPr>
          <p:nvPr>
            <p:ph type="sldNum" sz="quarter" idx="12"/>
          </p:nvPr>
        </p:nvSpPr>
        <p:spPr/>
        <p:txBody>
          <a:bodyPr/>
          <a:lstStyle/>
          <a:p>
            <a:fld id="{35018414-0164-8849-8372-01959EAF028F}" type="slidenum">
              <a:rPr lang="en-US" smtClean="0"/>
              <a:t>‹#›</a:t>
            </a:fld>
            <a:endParaRPr lang="en-US"/>
          </a:p>
        </p:txBody>
      </p:sp>
    </p:spTree>
    <p:extLst>
      <p:ext uri="{BB962C8B-B14F-4D97-AF65-F5344CB8AC3E}">
        <p14:creationId xmlns:p14="http://schemas.microsoft.com/office/powerpoint/2010/main" val="342959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8CD122D-6074-5B8A-987E-68B95A0B2FB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078E7D9-B843-F611-89E6-8F3A0541159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D57F15-4350-69DD-7CE0-58E25E52E9C4}"/>
              </a:ext>
            </a:extLst>
          </p:cNvPr>
          <p:cNvSpPr>
            <a:spLocks noGrp="1"/>
          </p:cNvSpPr>
          <p:nvPr>
            <p:ph type="dt" sz="half" idx="10"/>
          </p:nvPr>
        </p:nvSpPr>
        <p:spPr/>
        <p:txBody>
          <a:bodyPr/>
          <a:lstStyle/>
          <a:p>
            <a:fld id="{E31F99FB-0A03-1849-B341-E8E3B92C07F6}" type="datetimeFigureOut">
              <a:rPr lang="en-US" smtClean="0"/>
              <a:t>7/21/26</a:t>
            </a:fld>
            <a:endParaRPr lang="en-US"/>
          </a:p>
        </p:txBody>
      </p:sp>
      <p:sp>
        <p:nvSpPr>
          <p:cNvPr id="5" name="Footer Placeholder 4">
            <a:extLst>
              <a:ext uri="{FF2B5EF4-FFF2-40B4-BE49-F238E27FC236}">
                <a16:creationId xmlns:a16="http://schemas.microsoft.com/office/drawing/2014/main" id="{4E4B9362-E48B-EF0C-4512-B6BF93B98F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D8AE53-B4FD-4EFE-9E7F-E2F90176EB38}"/>
              </a:ext>
            </a:extLst>
          </p:cNvPr>
          <p:cNvSpPr>
            <a:spLocks noGrp="1"/>
          </p:cNvSpPr>
          <p:nvPr>
            <p:ph type="sldNum" sz="quarter" idx="12"/>
          </p:nvPr>
        </p:nvSpPr>
        <p:spPr/>
        <p:txBody>
          <a:bodyPr/>
          <a:lstStyle/>
          <a:p>
            <a:fld id="{35018414-0164-8849-8372-01959EAF028F}" type="slidenum">
              <a:rPr lang="en-US" smtClean="0"/>
              <a:t>‹#›</a:t>
            </a:fld>
            <a:endParaRPr lang="en-US"/>
          </a:p>
        </p:txBody>
      </p:sp>
    </p:spTree>
    <p:extLst>
      <p:ext uri="{BB962C8B-B14F-4D97-AF65-F5344CB8AC3E}">
        <p14:creationId xmlns:p14="http://schemas.microsoft.com/office/powerpoint/2010/main" val="4277718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2320E-441E-5A71-B6EA-8887F0AF21B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BFBC816-90E9-6103-42D6-19E2FBD8FC0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E37A63-BB3E-2E58-69D4-B89CD36CAD28}"/>
              </a:ext>
            </a:extLst>
          </p:cNvPr>
          <p:cNvSpPr>
            <a:spLocks noGrp="1"/>
          </p:cNvSpPr>
          <p:nvPr>
            <p:ph type="dt" sz="half" idx="10"/>
          </p:nvPr>
        </p:nvSpPr>
        <p:spPr/>
        <p:txBody>
          <a:bodyPr/>
          <a:lstStyle/>
          <a:p>
            <a:fld id="{E31F99FB-0A03-1849-B341-E8E3B92C07F6}" type="datetimeFigureOut">
              <a:rPr lang="en-US" smtClean="0"/>
              <a:t>7/21/26</a:t>
            </a:fld>
            <a:endParaRPr lang="en-US"/>
          </a:p>
        </p:txBody>
      </p:sp>
      <p:sp>
        <p:nvSpPr>
          <p:cNvPr id="5" name="Footer Placeholder 4">
            <a:extLst>
              <a:ext uri="{FF2B5EF4-FFF2-40B4-BE49-F238E27FC236}">
                <a16:creationId xmlns:a16="http://schemas.microsoft.com/office/drawing/2014/main" id="{441C697A-CDA4-39AD-CD07-A16C8A1004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EEC0FA-9F8E-046F-80C5-958E23FE5F59}"/>
              </a:ext>
            </a:extLst>
          </p:cNvPr>
          <p:cNvSpPr>
            <a:spLocks noGrp="1"/>
          </p:cNvSpPr>
          <p:nvPr>
            <p:ph type="sldNum" sz="quarter" idx="12"/>
          </p:nvPr>
        </p:nvSpPr>
        <p:spPr/>
        <p:txBody>
          <a:bodyPr/>
          <a:lstStyle/>
          <a:p>
            <a:fld id="{35018414-0164-8849-8372-01959EAF028F}" type="slidenum">
              <a:rPr lang="en-US" smtClean="0"/>
              <a:t>‹#›</a:t>
            </a:fld>
            <a:endParaRPr lang="en-US"/>
          </a:p>
        </p:txBody>
      </p:sp>
    </p:spTree>
    <p:extLst>
      <p:ext uri="{BB962C8B-B14F-4D97-AF65-F5344CB8AC3E}">
        <p14:creationId xmlns:p14="http://schemas.microsoft.com/office/powerpoint/2010/main" val="120644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31245-227F-FF71-2757-3F9471DE2DC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C4547E1-61D7-AD47-5231-255F4F46B1B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9CBF7C7-BB41-6B00-94E9-4B8DA3E59396}"/>
              </a:ext>
            </a:extLst>
          </p:cNvPr>
          <p:cNvSpPr>
            <a:spLocks noGrp="1"/>
          </p:cNvSpPr>
          <p:nvPr>
            <p:ph type="dt" sz="half" idx="10"/>
          </p:nvPr>
        </p:nvSpPr>
        <p:spPr/>
        <p:txBody>
          <a:bodyPr/>
          <a:lstStyle/>
          <a:p>
            <a:fld id="{E31F99FB-0A03-1849-B341-E8E3B92C07F6}" type="datetimeFigureOut">
              <a:rPr lang="en-US" smtClean="0"/>
              <a:t>7/21/26</a:t>
            </a:fld>
            <a:endParaRPr lang="en-US"/>
          </a:p>
        </p:txBody>
      </p:sp>
      <p:sp>
        <p:nvSpPr>
          <p:cNvPr id="5" name="Footer Placeholder 4">
            <a:extLst>
              <a:ext uri="{FF2B5EF4-FFF2-40B4-BE49-F238E27FC236}">
                <a16:creationId xmlns:a16="http://schemas.microsoft.com/office/drawing/2014/main" id="{B1621382-3C1C-B0A7-BA62-747001C94C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1DF62F-251F-050D-431B-7B109059E18B}"/>
              </a:ext>
            </a:extLst>
          </p:cNvPr>
          <p:cNvSpPr>
            <a:spLocks noGrp="1"/>
          </p:cNvSpPr>
          <p:nvPr>
            <p:ph type="sldNum" sz="quarter" idx="12"/>
          </p:nvPr>
        </p:nvSpPr>
        <p:spPr/>
        <p:txBody>
          <a:bodyPr/>
          <a:lstStyle/>
          <a:p>
            <a:fld id="{35018414-0164-8849-8372-01959EAF028F}" type="slidenum">
              <a:rPr lang="en-US" smtClean="0"/>
              <a:t>‹#›</a:t>
            </a:fld>
            <a:endParaRPr lang="en-US"/>
          </a:p>
        </p:txBody>
      </p:sp>
    </p:spTree>
    <p:extLst>
      <p:ext uri="{BB962C8B-B14F-4D97-AF65-F5344CB8AC3E}">
        <p14:creationId xmlns:p14="http://schemas.microsoft.com/office/powerpoint/2010/main" val="2502859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FECE0-6D64-2117-504B-AAF8C477936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21DBACA-0688-9AC6-74E7-32A96E596AC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2C80ACB-3B32-9A37-D386-054CABE62BE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3C60DE5-019D-926C-D7AB-D070D1F8B4C8}"/>
              </a:ext>
            </a:extLst>
          </p:cNvPr>
          <p:cNvSpPr>
            <a:spLocks noGrp="1"/>
          </p:cNvSpPr>
          <p:nvPr>
            <p:ph type="dt" sz="half" idx="10"/>
          </p:nvPr>
        </p:nvSpPr>
        <p:spPr/>
        <p:txBody>
          <a:bodyPr/>
          <a:lstStyle/>
          <a:p>
            <a:fld id="{E31F99FB-0A03-1849-B341-E8E3B92C07F6}" type="datetimeFigureOut">
              <a:rPr lang="en-US" smtClean="0"/>
              <a:t>7/21/26</a:t>
            </a:fld>
            <a:endParaRPr lang="en-US"/>
          </a:p>
        </p:txBody>
      </p:sp>
      <p:sp>
        <p:nvSpPr>
          <p:cNvPr id="6" name="Footer Placeholder 5">
            <a:extLst>
              <a:ext uri="{FF2B5EF4-FFF2-40B4-BE49-F238E27FC236}">
                <a16:creationId xmlns:a16="http://schemas.microsoft.com/office/drawing/2014/main" id="{43A92C0A-8773-4179-6897-DF47CD1887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10C684-12C1-2A1C-C208-C5E20C137556}"/>
              </a:ext>
            </a:extLst>
          </p:cNvPr>
          <p:cNvSpPr>
            <a:spLocks noGrp="1"/>
          </p:cNvSpPr>
          <p:nvPr>
            <p:ph type="sldNum" sz="quarter" idx="12"/>
          </p:nvPr>
        </p:nvSpPr>
        <p:spPr/>
        <p:txBody>
          <a:bodyPr/>
          <a:lstStyle/>
          <a:p>
            <a:fld id="{35018414-0164-8849-8372-01959EAF028F}" type="slidenum">
              <a:rPr lang="en-US" smtClean="0"/>
              <a:t>‹#›</a:t>
            </a:fld>
            <a:endParaRPr lang="en-US"/>
          </a:p>
        </p:txBody>
      </p:sp>
    </p:spTree>
    <p:extLst>
      <p:ext uri="{BB962C8B-B14F-4D97-AF65-F5344CB8AC3E}">
        <p14:creationId xmlns:p14="http://schemas.microsoft.com/office/powerpoint/2010/main" val="770265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4704CA-0CFE-667D-4991-3B83E4E45F2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9D178DE-FDB7-1519-C26F-DCC6FF4EF8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AC22-A6B7-4C49-9853-A8E3FFD6163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23F403-91CF-4A5D-20F6-EEB9C41B6E4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BD6CBA0-BFC5-39F0-8CAD-40433A41BA4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C362479-54A6-98E3-5031-CB60578317C0}"/>
              </a:ext>
            </a:extLst>
          </p:cNvPr>
          <p:cNvSpPr>
            <a:spLocks noGrp="1"/>
          </p:cNvSpPr>
          <p:nvPr>
            <p:ph type="dt" sz="half" idx="10"/>
          </p:nvPr>
        </p:nvSpPr>
        <p:spPr/>
        <p:txBody>
          <a:bodyPr/>
          <a:lstStyle/>
          <a:p>
            <a:fld id="{E31F99FB-0A03-1849-B341-E8E3B92C07F6}" type="datetimeFigureOut">
              <a:rPr lang="en-US" smtClean="0"/>
              <a:t>7/21/26</a:t>
            </a:fld>
            <a:endParaRPr lang="en-US"/>
          </a:p>
        </p:txBody>
      </p:sp>
      <p:sp>
        <p:nvSpPr>
          <p:cNvPr id="8" name="Footer Placeholder 7">
            <a:extLst>
              <a:ext uri="{FF2B5EF4-FFF2-40B4-BE49-F238E27FC236}">
                <a16:creationId xmlns:a16="http://schemas.microsoft.com/office/drawing/2014/main" id="{443C7A1B-FD2E-B089-E8D3-5B7AD3701FC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3203777-3C87-5C2B-78DD-38D1C38421B8}"/>
              </a:ext>
            </a:extLst>
          </p:cNvPr>
          <p:cNvSpPr>
            <a:spLocks noGrp="1"/>
          </p:cNvSpPr>
          <p:nvPr>
            <p:ph type="sldNum" sz="quarter" idx="12"/>
          </p:nvPr>
        </p:nvSpPr>
        <p:spPr/>
        <p:txBody>
          <a:bodyPr/>
          <a:lstStyle/>
          <a:p>
            <a:fld id="{35018414-0164-8849-8372-01959EAF028F}" type="slidenum">
              <a:rPr lang="en-US" smtClean="0"/>
              <a:t>‹#›</a:t>
            </a:fld>
            <a:endParaRPr lang="en-US"/>
          </a:p>
        </p:txBody>
      </p:sp>
    </p:spTree>
    <p:extLst>
      <p:ext uri="{BB962C8B-B14F-4D97-AF65-F5344CB8AC3E}">
        <p14:creationId xmlns:p14="http://schemas.microsoft.com/office/powerpoint/2010/main" val="2738000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68EEF-4D56-A826-32D5-1A7FC2ABD5E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839919C-E75E-5895-53D1-4E74FD730B07}"/>
              </a:ext>
            </a:extLst>
          </p:cNvPr>
          <p:cNvSpPr>
            <a:spLocks noGrp="1"/>
          </p:cNvSpPr>
          <p:nvPr>
            <p:ph type="dt" sz="half" idx="10"/>
          </p:nvPr>
        </p:nvSpPr>
        <p:spPr/>
        <p:txBody>
          <a:bodyPr/>
          <a:lstStyle/>
          <a:p>
            <a:fld id="{E31F99FB-0A03-1849-B341-E8E3B92C07F6}" type="datetimeFigureOut">
              <a:rPr lang="en-US" smtClean="0"/>
              <a:t>7/21/26</a:t>
            </a:fld>
            <a:endParaRPr lang="en-US"/>
          </a:p>
        </p:txBody>
      </p:sp>
      <p:sp>
        <p:nvSpPr>
          <p:cNvPr id="4" name="Footer Placeholder 3">
            <a:extLst>
              <a:ext uri="{FF2B5EF4-FFF2-40B4-BE49-F238E27FC236}">
                <a16:creationId xmlns:a16="http://schemas.microsoft.com/office/drawing/2014/main" id="{7B6A7AAC-2B09-C6B3-BD81-B0C9EE51A1E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CA403ED-D8E4-D094-061A-1BFE1FD95209}"/>
              </a:ext>
            </a:extLst>
          </p:cNvPr>
          <p:cNvSpPr>
            <a:spLocks noGrp="1"/>
          </p:cNvSpPr>
          <p:nvPr>
            <p:ph type="sldNum" sz="quarter" idx="12"/>
          </p:nvPr>
        </p:nvSpPr>
        <p:spPr/>
        <p:txBody>
          <a:bodyPr/>
          <a:lstStyle/>
          <a:p>
            <a:fld id="{35018414-0164-8849-8372-01959EAF028F}" type="slidenum">
              <a:rPr lang="en-US" smtClean="0"/>
              <a:t>‹#›</a:t>
            </a:fld>
            <a:endParaRPr lang="en-US"/>
          </a:p>
        </p:txBody>
      </p:sp>
    </p:spTree>
    <p:extLst>
      <p:ext uri="{BB962C8B-B14F-4D97-AF65-F5344CB8AC3E}">
        <p14:creationId xmlns:p14="http://schemas.microsoft.com/office/powerpoint/2010/main" val="856414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1B9EAF-423C-07A6-1C36-F3B87D486735}"/>
              </a:ext>
            </a:extLst>
          </p:cNvPr>
          <p:cNvSpPr>
            <a:spLocks noGrp="1"/>
          </p:cNvSpPr>
          <p:nvPr>
            <p:ph type="dt" sz="half" idx="10"/>
          </p:nvPr>
        </p:nvSpPr>
        <p:spPr/>
        <p:txBody>
          <a:bodyPr/>
          <a:lstStyle/>
          <a:p>
            <a:fld id="{E31F99FB-0A03-1849-B341-E8E3B92C07F6}" type="datetimeFigureOut">
              <a:rPr lang="en-US" smtClean="0"/>
              <a:t>7/21/26</a:t>
            </a:fld>
            <a:endParaRPr lang="en-US"/>
          </a:p>
        </p:txBody>
      </p:sp>
      <p:sp>
        <p:nvSpPr>
          <p:cNvPr id="3" name="Footer Placeholder 2">
            <a:extLst>
              <a:ext uri="{FF2B5EF4-FFF2-40B4-BE49-F238E27FC236}">
                <a16:creationId xmlns:a16="http://schemas.microsoft.com/office/drawing/2014/main" id="{20C4502F-300C-D14A-8670-6DD1712B1C1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06C54F5-8043-6D4A-E99F-99CAEE057F41}"/>
              </a:ext>
            </a:extLst>
          </p:cNvPr>
          <p:cNvSpPr>
            <a:spLocks noGrp="1"/>
          </p:cNvSpPr>
          <p:nvPr>
            <p:ph type="sldNum" sz="quarter" idx="12"/>
          </p:nvPr>
        </p:nvSpPr>
        <p:spPr/>
        <p:txBody>
          <a:bodyPr/>
          <a:lstStyle/>
          <a:p>
            <a:fld id="{35018414-0164-8849-8372-01959EAF028F}" type="slidenum">
              <a:rPr lang="en-US" smtClean="0"/>
              <a:t>‹#›</a:t>
            </a:fld>
            <a:endParaRPr lang="en-US"/>
          </a:p>
        </p:txBody>
      </p:sp>
    </p:spTree>
    <p:extLst>
      <p:ext uri="{BB962C8B-B14F-4D97-AF65-F5344CB8AC3E}">
        <p14:creationId xmlns:p14="http://schemas.microsoft.com/office/powerpoint/2010/main" val="3672197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899FE-820C-F4CE-DE4C-CEF3B3A8FE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53940EE-ABF7-CC49-E458-326103FBDB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405C565-3EB9-23F2-CB95-FF4BD0B642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7AC143-7D4C-4804-9B7B-C4BDF3EA43F6}"/>
              </a:ext>
            </a:extLst>
          </p:cNvPr>
          <p:cNvSpPr>
            <a:spLocks noGrp="1"/>
          </p:cNvSpPr>
          <p:nvPr>
            <p:ph type="dt" sz="half" idx="10"/>
          </p:nvPr>
        </p:nvSpPr>
        <p:spPr/>
        <p:txBody>
          <a:bodyPr/>
          <a:lstStyle/>
          <a:p>
            <a:fld id="{E31F99FB-0A03-1849-B341-E8E3B92C07F6}" type="datetimeFigureOut">
              <a:rPr lang="en-US" smtClean="0"/>
              <a:t>7/21/26</a:t>
            </a:fld>
            <a:endParaRPr lang="en-US"/>
          </a:p>
        </p:txBody>
      </p:sp>
      <p:sp>
        <p:nvSpPr>
          <p:cNvPr id="6" name="Footer Placeholder 5">
            <a:extLst>
              <a:ext uri="{FF2B5EF4-FFF2-40B4-BE49-F238E27FC236}">
                <a16:creationId xmlns:a16="http://schemas.microsoft.com/office/drawing/2014/main" id="{AAADD0DB-FED1-5167-7FBC-747F06F4C1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DE93E13-67AF-AF68-8C52-F1274B183119}"/>
              </a:ext>
            </a:extLst>
          </p:cNvPr>
          <p:cNvSpPr>
            <a:spLocks noGrp="1"/>
          </p:cNvSpPr>
          <p:nvPr>
            <p:ph type="sldNum" sz="quarter" idx="12"/>
          </p:nvPr>
        </p:nvSpPr>
        <p:spPr/>
        <p:txBody>
          <a:bodyPr/>
          <a:lstStyle/>
          <a:p>
            <a:fld id="{35018414-0164-8849-8372-01959EAF028F}" type="slidenum">
              <a:rPr lang="en-US" smtClean="0"/>
              <a:t>‹#›</a:t>
            </a:fld>
            <a:endParaRPr lang="en-US"/>
          </a:p>
        </p:txBody>
      </p:sp>
    </p:spTree>
    <p:extLst>
      <p:ext uri="{BB962C8B-B14F-4D97-AF65-F5344CB8AC3E}">
        <p14:creationId xmlns:p14="http://schemas.microsoft.com/office/powerpoint/2010/main" val="2821899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C7DE1-517D-E1BE-C271-3EF0950F0D3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3D97C7C-7836-16D0-416D-320A58B9A19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BEC60AD-3891-44C9-E603-954F0F890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592BD4-C375-30A7-FE60-113D3544F6E4}"/>
              </a:ext>
            </a:extLst>
          </p:cNvPr>
          <p:cNvSpPr>
            <a:spLocks noGrp="1"/>
          </p:cNvSpPr>
          <p:nvPr>
            <p:ph type="dt" sz="half" idx="10"/>
          </p:nvPr>
        </p:nvSpPr>
        <p:spPr/>
        <p:txBody>
          <a:bodyPr/>
          <a:lstStyle/>
          <a:p>
            <a:fld id="{E31F99FB-0A03-1849-B341-E8E3B92C07F6}" type="datetimeFigureOut">
              <a:rPr lang="en-US" smtClean="0"/>
              <a:t>7/21/26</a:t>
            </a:fld>
            <a:endParaRPr lang="en-US"/>
          </a:p>
        </p:txBody>
      </p:sp>
      <p:sp>
        <p:nvSpPr>
          <p:cNvPr id="6" name="Footer Placeholder 5">
            <a:extLst>
              <a:ext uri="{FF2B5EF4-FFF2-40B4-BE49-F238E27FC236}">
                <a16:creationId xmlns:a16="http://schemas.microsoft.com/office/drawing/2014/main" id="{7A4D5515-3E73-1A42-C111-F863B02072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327BF7C-6DCF-3E96-4C02-EBF74C3FA3F5}"/>
              </a:ext>
            </a:extLst>
          </p:cNvPr>
          <p:cNvSpPr>
            <a:spLocks noGrp="1"/>
          </p:cNvSpPr>
          <p:nvPr>
            <p:ph type="sldNum" sz="quarter" idx="12"/>
          </p:nvPr>
        </p:nvSpPr>
        <p:spPr/>
        <p:txBody>
          <a:bodyPr/>
          <a:lstStyle/>
          <a:p>
            <a:fld id="{35018414-0164-8849-8372-01959EAF028F}" type="slidenum">
              <a:rPr lang="en-US" smtClean="0"/>
              <a:t>‹#›</a:t>
            </a:fld>
            <a:endParaRPr lang="en-US"/>
          </a:p>
        </p:txBody>
      </p:sp>
    </p:spTree>
    <p:extLst>
      <p:ext uri="{BB962C8B-B14F-4D97-AF65-F5344CB8AC3E}">
        <p14:creationId xmlns:p14="http://schemas.microsoft.com/office/powerpoint/2010/main" val="1638049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4FE73D1-EA81-0F73-5254-232B600FBD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54509AC-9C37-30B7-1376-D975A686E4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00BAF8-450C-58F4-DB2F-165D3F3716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31F99FB-0A03-1849-B341-E8E3B92C07F6}" type="datetimeFigureOut">
              <a:rPr lang="en-US" smtClean="0"/>
              <a:t>7/21/26</a:t>
            </a:fld>
            <a:endParaRPr lang="en-US"/>
          </a:p>
        </p:txBody>
      </p:sp>
      <p:sp>
        <p:nvSpPr>
          <p:cNvPr id="5" name="Footer Placeholder 4">
            <a:extLst>
              <a:ext uri="{FF2B5EF4-FFF2-40B4-BE49-F238E27FC236}">
                <a16:creationId xmlns:a16="http://schemas.microsoft.com/office/drawing/2014/main" id="{85D1657E-8A46-BA03-C64E-BF4A9E31D4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B5517C6-B6CD-1C62-8C34-694ADC7DEEC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5018414-0164-8849-8372-01959EAF028F}" type="slidenum">
              <a:rPr lang="en-US" smtClean="0"/>
              <a:t>‹#›</a:t>
            </a:fld>
            <a:endParaRPr lang="en-US"/>
          </a:p>
        </p:txBody>
      </p:sp>
    </p:spTree>
    <p:extLst>
      <p:ext uri="{BB962C8B-B14F-4D97-AF65-F5344CB8AC3E}">
        <p14:creationId xmlns:p14="http://schemas.microsoft.com/office/powerpoint/2010/main" val="1892342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png"/><Relationship Id="rId7"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21.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20.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8" Type="http://schemas.openxmlformats.org/officeDocument/2006/relationships/image" Target="../media/image190.png"/><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s://doi.org/10.3390/app142210666" TargetMode="Externa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mailto:harrisonja2@tamuv.edu" TargetMode="External"/><Relationship Id="rId5" Type="http://schemas.openxmlformats.org/officeDocument/2006/relationships/hyperlink" Target="mailto:john.harrison@tamucc.edu" TargetMode="External"/><Relationship Id="rId4" Type="http://schemas.openxmlformats.org/officeDocument/2006/relationships/hyperlink" Target="http://www.drjohnharrison.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0.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3245F62-CCC4-49E4-B95B-EA6C1E7905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96A3CFE-4569-897E-97E3-B128B98A2203}"/>
              </a:ext>
            </a:extLst>
          </p:cNvPr>
          <p:cNvSpPr>
            <a:spLocks noGrp="1"/>
          </p:cNvSpPr>
          <p:nvPr>
            <p:ph type="ctrTitle"/>
          </p:nvPr>
        </p:nvSpPr>
        <p:spPr>
          <a:xfrm>
            <a:off x="638884" y="2905614"/>
            <a:ext cx="10909640" cy="1687814"/>
          </a:xfrm>
        </p:spPr>
        <p:txBody>
          <a:bodyPr anchor="b">
            <a:normAutofit/>
          </a:bodyPr>
          <a:lstStyle/>
          <a:p>
            <a:r>
              <a:rPr lang="en-US" sz="3600" dirty="0"/>
              <a:t>High-Energy Neutrino Flavor State Transition Probabilities</a:t>
            </a:r>
          </a:p>
        </p:txBody>
      </p:sp>
      <p:sp>
        <p:nvSpPr>
          <p:cNvPr id="3" name="Subtitle 2">
            <a:extLst>
              <a:ext uri="{FF2B5EF4-FFF2-40B4-BE49-F238E27FC236}">
                <a16:creationId xmlns:a16="http://schemas.microsoft.com/office/drawing/2014/main" id="{76032E63-D6A9-5754-7A7D-28DDBC69A479}"/>
              </a:ext>
            </a:extLst>
          </p:cNvPr>
          <p:cNvSpPr>
            <a:spLocks noGrp="1"/>
          </p:cNvSpPr>
          <p:nvPr>
            <p:ph type="subTitle" idx="1"/>
          </p:nvPr>
        </p:nvSpPr>
        <p:spPr>
          <a:xfrm>
            <a:off x="638881" y="5660607"/>
            <a:ext cx="10909643" cy="552659"/>
          </a:xfrm>
        </p:spPr>
        <p:txBody>
          <a:bodyPr anchor="t">
            <a:noAutofit/>
          </a:bodyPr>
          <a:lstStyle/>
          <a:p>
            <a:r>
              <a:rPr lang="en-US" sz="1800" dirty="0"/>
              <a:t>John Harrison, PhD</a:t>
            </a:r>
          </a:p>
          <a:p>
            <a:r>
              <a:rPr lang="en-US" sz="1800" dirty="0"/>
              <a:t>Texas A&amp;M University- Corpus Christi</a:t>
            </a:r>
          </a:p>
        </p:txBody>
      </p:sp>
      <p:sp>
        <p:nvSpPr>
          <p:cNvPr id="11" name="sketch line">
            <a:extLst>
              <a:ext uri="{FF2B5EF4-FFF2-40B4-BE49-F238E27FC236}">
                <a16:creationId xmlns:a16="http://schemas.microsoft.com/office/drawing/2014/main" id="{E6C0DD6B-6AA3-448F-9B99-8386295BC1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07702" y="5509052"/>
            <a:ext cx="4572000" cy="18288"/>
          </a:xfrm>
          <a:custGeom>
            <a:avLst/>
            <a:gdLst>
              <a:gd name="csX0" fmla="*/ 0 w 4572000"/>
              <a:gd name="csY0" fmla="*/ 0 h 18288"/>
              <a:gd name="csX1" fmla="*/ 515983 w 4572000"/>
              <a:gd name="csY1" fmla="*/ 0 h 18288"/>
              <a:gd name="csX2" fmla="*/ 1031966 w 4572000"/>
              <a:gd name="csY2" fmla="*/ 0 h 18288"/>
              <a:gd name="csX3" fmla="*/ 1639389 w 4572000"/>
              <a:gd name="csY3" fmla="*/ 0 h 18288"/>
              <a:gd name="csX4" fmla="*/ 2383971 w 4572000"/>
              <a:gd name="csY4" fmla="*/ 0 h 18288"/>
              <a:gd name="csX5" fmla="*/ 2945674 w 4572000"/>
              <a:gd name="csY5" fmla="*/ 0 h 18288"/>
              <a:gd name="csX6" fmla="*/ 3507377 w 4572000"/>
              <a:gd name="csY6" fmla="*/ 0 h 18288"/>
              <a:gd name="csX7" fmla="*/ 4572000 w 4572000"/>
              <a:gd name="csY7" fmla="*/ 0 h 18288"/>
              <a:gd name="csX8" fmla="*/ 4572000 w 4572000"/>
              <a:gd name="csY8" fmla="*/ 18288 h 18288"/>
              <a:gd name="csX9" fmla="*/ 3873137 w 4572000"/>
              <a:gd name="csY9" fmla="*/ 18288 h 18288"/>
              <a:gd name="csX10" fmla="*/ 3311434 w 4572000"/>
              <a:gd name="csY10" fmla="*/ 18288 h 18288"/>
              <a:gd name="csX11" fmla="*/ 2749731 w 4572000"/>
              <a:gd name="csY11" fmla="*/ 18288 h 18288"/>
              <a:gd name="csX12" fmla="*/ 2050869 w 4572000"/>
              <a:gd name="csY12" fmla="*/ 18288 h 18288"/>
              <a:gd name="csX13" fmla="*/ 1306286 w 4572000"/>
              <a:gd name="csY13" fmla="*/ 18288 h 18288"/>
              <a:gd name="csX14" fmla="*/ 790303 w 4572000"/>
              <a:gd name="csY14" fmla="*/ 18288 h 18288"/>
              <a:gd name="csX15" fmla="*/ 0 w 4572000"/>
              <a:gd name="csY15" fmla="*/ 18288 h 18288"/>
              <a:gd name="csX16" fmla="*/ 0 w 457200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67C87476-020E-F2DE-30B9-E67B6A7A0357}"/>
              </a:ext>
            </a:extLst>
          </p:cNvPr>
          <p:cNvPicPr>
            <a:picLocks noChangeAspect="1"/>
          </p:cNvPicPr>
          <p:nvPr/>
        </p:nvPicPr>
        <p:blipFill>
          <a:blip r:embed="rId2"/>
          <a:stretch>
            <a:fillRect/>
          </a:stretch>
        </p:blipFill>
        <p:spPr>
          <a:xfrm>
            <a:off x="837965" y="1217226"/>
            <a:ext cx="4613356" cy="1687813"/>
          </a:xfrm>
          <a:prstGeom prst="rect">
            <a:avLst/>
          </a:prstGeom>
        </p:spPr>
      </p:pic>
      <p:pic>
        <p:nvPicPr>
          <p:cNvPr id="4" name="Picture 3">
            <a:extLst>
              <a:ext uri="{FF2B5EF4-FFF2-40B4-BE49-F238E27FC236}">
                <a16:creationId xmlns:a16="http://schemas.microsoft.com/office/drawing/2014/main" id="{01796D4B-B6F5-23FF-75F1-99A660889C2A}"/>
              </a:ext>
            </a:extLst>
          </p:cNvPr>
          <p:cNvPicPr>
            <a:picLocks noChangeAspect="1"/>
          </p:cNvPicPr>
          <p:nvPr/>
        </p:nvPicPr>
        <p:blipFill>
          <a:blip r:embed="rId3"/>
          <a:stretch>
            <a:fillRect/>
          </a:stretch>
        </p:blipFill>
        <p:spPr>
          <a:xfrm>
            <a:off x="6740681" y="933449"/>
            <a:ext cx="4125668" cy="2255365"/>
          </a:xfrm>
          <a:prstGeom prst="rect">
            <a:avLst/>
          </a:prstGeom>
        </p:spPr>
      </p:pic>
    </p:spTree>
    <p:extLst>
      <p:ext uri="{BB962C8B-B14F-4D97-AF65-F5344CB8AC3E}">
        <p14:creationId xmlns:p14="http://schemas.microsoft.com/office/powerpoint/2010/main" val="221018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21D06-3414-74C0-D64A-0D3177AA934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11DF547-4F0E-60EB-1E1C-3135AA91803E}"/>
              </a:ext>
            </a:extLst>
          </p:cNvPr>
          <p:cNvPicPr>
            <a:picLocks noChangeAspect="1"/>
          </p:cNvPicPr>
          <p:nvPr/>
        </p:nvPicPr>
        <p:blipFill>
          <a:blip r:embed="rId3"/>
          <a:stretch>
            <a:fillRect/>
          </a:stretch>
        </p:blipFill>
        <p:spPr>
          <a:xfrm>
            <a:off x="247121" y="5617957"/>
            <a:ext cx="3055897" cy="1118011"/>
          </a:xfrm>
          <a:prstGeom prst="rect">
            <a:avLst/>
          </a:prstGeom>
        </p:spPr>
      </p:pic>
      <p:pic>
        <p:nvPicPr>
          <p:cNvPr id="2" name="Picture 1">
            <a:extLst>
              <a:ext uri="{FF2B5EF4-FFF2-40B4-BE49-F238E27FC236}">
                <a16:creationId xmlns:a16="http://schemas.microsoft.com/office/drawing/2014/main" id="{CCB6C704-DAFA-9140-4E53-9CF6E887B26A}"/>
              </a:ext>
            </a:extLst>
          </p:cNvPr>
          <p:cNvPicPr>
            <a:picLocks noChangeAspect="1"/>
          </p:cNvPicPr>
          <p:nvPr/>
        </p:nvPicPr>
        <p:blipFill>
          <a:blip r:embed="rId4"/>
          <a:stretch>
            <a:fillRect/>
          </a:stretch>
        </p:blipFill>
        <p:spPr>
          <a:xfrm>
            <a:off x="9593705" y="5565384"/>
            <a:ext cx="2141312" cy="1170584"/>
          </a:xfrm>
          <a:prstGeom prst="rect">
            <a:avLst/>
          </a:prstGeom>
        </p:spPr>
      </p:pic>
      <p:sp>
        <p:nvSpPr>
          <p:cNvPr id="7" name="Content Placeholder 6">
            <a:extLst>
              <a:ext uri="{FF2B5EF4-FFF2-40B4-BE49-F238E27FC236}">
                <a16:creationId xmlns:a16="http://schemas.microsoft.com/office/drawing/2014/main" id="{EF8781BC-32F6-6721-8175-7EA4EF308110}"/>
              </a:ext>
            </a:extLst>
          </p:cNvPr>
          <p:cNvSpPr>
            <a:spLocks noGrp="1"/>
          </p:cNvSpPr>
          <p:nvPr>
            <p:ph idx="1"/>
          </p:nvPr>
        </p:nvSpPr>
        <p:spPr>
          <a:xfrm>
            <a:off x="838200" y="941199"/>
            <a:ext cx="10515600" cy="4351338"/>
          </a:xfrm>
        </p:spPr>
        <p:txBody>
          <a:bodyPr>
            <a:normAutofit/>
          </a:bodyPr>
          <a:lstStyle/>
          <a:p>
            <a:r>
              <a:rPr lang="en-US" sz="1800" dirty="0">
                <a:latin typeface="Times New Roman" panose="02020603050405020304" pitchFamily="18" charset="0"/>
                <a:cs typeface="Times New Roman" panose="02020603050405020304" pitchFamily="18" charset="0"/>
              </a:rPr>
              <a:t>(Right Hand Mass) x (Left Hand Mass) = Constant</a:t>
            </a:r>
          </a:p>
          <a:p>
            <a:endParaRPr lang="en-US" sz="1800" dirty="0">
              <a:latin typeface="Times New Roman" panose="02020603050405020304" pitchFamily="18" charset="0"/>
              <a:cs typeface="Times New Roman" panose="02020603050405020304" pitchFamily="18" charset="0"/>
            </a:endParaRPr>
          </a:p>
          <a:p>
            <a:endParaRPr lang="en-US" sz="1800" dirty="0">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2C524F7A-9BC4-FAF9-0ECC-48638AC78DF1}"/>
              </a:ext>
            </a:extLst>
          </p:cNvPr>
          <p:cNvPicPr>
            <a:picLocks noChangeAspect="1"/>
          </p:cNvPicPr>
          <p:nvPr/>
        </p:nvPicPr>
        <p:blipFill>
          <a:blip r:embed="rId5"/>
          <a:stretch>
            <a:fillRect/>
          </a:stretch>
        </p:blipFill>
        <p:spPr>
          <a:xfrm>
            <a:off x="1775069" y="1565463"/>
            <a:ext cx="2857049" cy="1126136"/>
          </a:xfrm>
          <a:prstGeom prst="rect">
            <a:avLst/>
          </a:prstGeom>
        </p:spPr>
      </p:pic>
      <p:pic>
        <p:nvPicPr>
          <p:cNvPr id="5" name="Picture 4">
            <a:extLst>
              <a:ext uri="{FF2B5EF4-FFF2-40B4-BE49-F238E27FC236}">
                <a16:creationId xmlns:a16="http://schemas.microsoft.com/office/drawing/2014/main" id="{027E261E-0C23-16C0-1B8B-2B5B2A093AE0}"/>
              </a:ext>
            </a:extLst>
          </p:cNvPr>
          <p:cNvPicPr>
            <a:picLocks noChangeAspect="1"/>
          </p:cNvPicPr>
          <p:nvPr/>
        </p:nvPicPr>
        <p:blipFill>
          <a:blip r:embed="rId6"/>
          <a:stretch>
            <a:fillRect/>
          </a:stretch>
        </p:blipFill>
        <p:spPr>
          <a:xfrm>
            <a:off x="6096000" y="1715644"/>
            <a:ext cx="2682249" cy="1126135"/>
          </a:xfrm>
          <a:prstGeom prst="rect">
            <a:avLst/>
          </a:prstGeom>
        </p:spPr>
      </p:pic>
      <p:pic>
        <p:nvPicPr>
          <p:cNvPr id="6" name="Picture 5">
            <a:extLst>
              <a:ext uri="{FF2B5EF4-FFF2-40B4-BE49-F238E27FC236}">
                <a16:creationId xmlns:a16="http://schemas.microsoft.com/office/drawing/2014/main" id="{5CD4D5DA-C324-C9C4-CA72-9E806FC49112}"/>
              </a:ext>
            </a:extLst>
          </p:cNvPr>
          <p:cNvPicPr>
            <a:picLocks noChangeAspect="1"/>
          </p:cNvPicPr>
          <p:nvPr/>
        </p:nvPicPr>
        <p:blipFill>
          <a:blip r:embed="rId7"/>
          <a:stretch>
            <a:fillRect/>
          </a:stretch>
        </p:blipFill>
        <p:spPr>
          <a:xfrm>
            <a:off x="4286966" y="2691599"/>
            <a:ext cx="2154187" cy="1194169"/>
          </a:xfrm>
          <a:prstGeom prst="rect">
            <a:avLst/>
          </a:prstGeom>
        </p:spPr>
      </p:pic>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BFE98E05-0A92-28C3-2946-B07CA82F94F9}"/>
                  </a:ext>
                </a:extLst>
              </p:cNvPr>
              <p:cNvSpPr txBox="1"/>
              <p:nvPr/>
            </p:nvSpPr>
            <p:spPr>
              <a:xfrm>
                <a:off x="1019331" y="4497049"/>
                <a:ext cx="10334469" cy="369332"/>
              </a:xfrm>
              <a:prstGeom prst="rect">
                <a:avLst/>
              </a:prstGeom>
              <a:noFill/>
            </p:spPr>
            <p:txBody>
              <a:bodyPr wrap="square" rtlCol="0">
                <a:spAutoFit/>
              </a:bodyPr>
              <a:lstStyle/>
              <a:p>
                <a:pPr marL="285750" indent="-285750">
                  <a:buFont typeface="Arial" panose="020B0604020202020204" pitchFamily="34" charset="0"/>
                  <a:buChar char="•"/>
                </a:pPr>
                <a14:m>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𝑀</m:t>
                        </m:r>
                      </m:e>
                      <m:sub>
                        <m:r>
                          <a:rPr lang="en-US" i="1">
                            <a:latin typeface="Cambria Math" panose="02040503050406030204" pitchFamily="18" charset="0"/>
                          </a:rPr>
                          <m:t>𝜈</m:t>
                        </m:r>
                      </m:sub>
                    </m:sSub>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𝑀</m:t>
                        </m:r>
                      </m:e>
                      <m:sub>
                        <m:r>
                          <a:rPr lang="en-US" i="1">
                            <a:latin typeface="Cambria Math" panose="02040503050406030204" pitchFamily="18" charset="0"/>
                          </a:rPr>
                          <m:t>𝐷</m:t>
                        </m:r>
                      </m:sub>
                    </m:sSub>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𝑀</m:t>
                        </m:r>
                      </m:e>
                      <m:sub>
                        <m:r>
                          <a:rPr lang="en-US" i="1">
                            <a:latin typeface="Cambria Math" panose="02040503050406030204" pitchFamily="18" charset="0"/>
                          </a:rPr>
                          <m:t>𝑁𝐻𝐿</m:t>
                        </m:r>
                      </m:sub>
                    </m:sSub>
                  </m:oMath>
                </a14:m>
                <a:endParaRPr lang="en-US" dirty="0">
                  <a:latin typeface="Times New Roman" panose="02020603050405020304" pitchFamily="18" charset="0"/>
                  <a:cs typeface="Times New Roman" panose="02020603050405020304" pitchFamily="18" charset="0"/>
                </a:endParaRPr>
              </a:p>
            </p:txBody>
          </p:sp>
        </mc:Choice>
        <mc:Fallback>
          <p:sp>
            <p:nvSpPr>
              <p:cNvPr id="8" name="TextBox 7">
                <a:extLst>
                  <a:ext uri="{FF2B5EF4-FFF2-40B4-BE49-F238E27FC236}">
                    <a16:creationId xmlns:a16="http://schemas.microsoft.com/office/drawing/2014/main" id="{BFE98E05-0A92-28C3-2946-B07CA82F94F9}"/>
                  </a:ext>
                </a:extLst>
              </p:cNvPr>
              <p:cNvSpPr txBox="1">
                <a:spLocks noRot="1" noChangeAspect="1" noMove="1" noResize="1" noEditPoints="1" noAdjustHandles="1" noChangeArrowheads="1" noChangeShapeType="1" noTextEdit="1"/>
              </p:cNvSpPr>
              <p:nvPr/>
            </p:nvSpPr>
            <p:spPr>
              <a:xfrm>
                <a:off x="1019331" y="4497049"/>
                <a:ext cx="10334469" cy="369332"/>
              </a:xfrm>
              <a:prstGeom prst="rect">
                <a:avLst/>
              </a:prstGeom>
              <a:blipFill>
                <a:blip r:embed="rId8"/>
                <a:stretch>
                  <a:fillRect l="-368" t="-3333" b="-16667"/>
                </a:stretch>
              </a:blipFill>
            </p:spPr>
            <p:txBody>
              <a:bodyPr/>
              <a:lstStyle/>
              <a:p>
                <a:r>
                  <a:rPr lang="en-US">
                    <a:noFill/>
                  </a:rPr>
                  <a:t> </a:t>
                </a:r>
              </a:p>
            </p:txBody>
          </p:sp>
        </mc:Fallback>
      </mc:AlternateContent>
    </p:spTree>
    <p:extLst>
      <p:ext uri="{BB962C8B-B14F-4D97-AF65-F5344CB8AC3E}">
        <p14:creationId xmlns:p14="http://schemas.microsoft.com/office/powerpoint/2010/main" val="16084739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8B58C-9104-0E53-1627-171E6E4D831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3C8ED20-9402-0893-901F-79D43DA2F0FC}"/>
              </a:ext>
            </a:extLst>
          </p:cNvPr>
          <p:cNvPicPr>
            <a:picLocks noChangeAspect="1"/>
          </p:cNvPicPr>
          <p:nvPr/>
        </p:nvPicPr>
        <p:blipFill>
          <a:blip r:embed="rId3"/>
          <a:stretch>
            <a:fillRect/>
          </a:stretch>
        </p:blipFill>
        <p:spPr>
          <a:xfrm>
            <a:off x="247121" y="5617957"/>
            <a:ext cx="3055897" cy="1118011"/>
          </a:xfrm>
          <a:prstGeom prst="rect">
            <a:avLst/>
          </a:prstGeom>
        </p:spPr>
      </p:pic>
      <p:pic>
        <p:nvPicPr>
          <p:cNvPr id="2" name="Picture 1">
            <a:extLst>
              <a:ext uri="{FF2B5EF4-FFF2-40B4-BE49-F238E27FC236}">
                <a16:creationId xmlns:a16="http://schemas.microsoft.com/office/drawing/2014/main" id="{7291FD13-7733-0DEE-F2B4-96CD05240B56}"/>
              </a:ext>
            </a:extLst>
          </p:cNvPr>
          <p:cNvPicPr>
            <a:picLocks noChangeAspect="1"/>
          </p:cNvPicPr>
          <p:nvPr/>
        </p:nvPicPr>
        <p:blipFill>
          <a:blip r:embed="rId4"/>
          <a:stretch>
            <a:fillRect/>
          </a:stretch>
        </p:blipFill>
        <p:spPr>
          <a:xfrm>
            <a:off x="2886710" y="615950"/>
            <a:ext cx="5321300" cy="5626100"/>
          </a:xfrm>
          <a:prstGeom prst="rect">
            <a:avLst/>
          </a:prstGeom>
        </p:spPr>
      </p:pic>
      <p:pic>
        <p:nvPicPr>
          <p:cNvPr id="3" name="Picture 2">
            <a:extLst>
              <a:ext uri="{FF2B5EF4-FFF2-40B4-BE49-F238E27FC236}">
                <a16:creationId xmlns:a16="http://schemas.microsoft.com/office/drawing/2014/main" id="{CFEC1189-27F6-2BFC-EB43-3800A045DDFE}"/>
              </a:ext>
            </a:extLst>
          </p:cNvPr>
          <p:cNvPicPr>
            <a:picLocks noChangeAspect="1"/>
          </p:cNvPicPr>
          <p:nvPr/>
        </p:nvPicPr>
        <p:blipFill>
          <a:blip r:embed="rId5"/>
          <a:stretch>
            <a:fillRect/>
          </a:stretch>
        </p:blipFill>
        <p:spPr>
          <a:xfrm>
            <a:off x="9593705" y="5565384"/>
            <a:ext cx="2141312" cy="1170584"/>
          </a:xfrm>
          <a:prstGeom prst="rect">
            <a:avLst/>
          </a:prstGeom>
        </p:spPr>
      </p:pic>
      <p:sp>
        <p:nvSpPr>
          <p:cNvPr id="7" name="Content Placeholder 6">
            <a:extLst>
              <a:ext uri="{FF2B5EF4-FFF2-40B4-BE49-F238E27FC236}">
                <a16:creationId xmlns:a16="http://schemas.microsoft.com/office/drawing/2014/main" id="{A47A863D-94A6-84BA-1BE2-64E56E3E22A6}"/>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5077016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0545F-F9B1-A55B-9DC3-06535D3F06C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73AE9BA-3A19-33C6-2122-9B4D40AEB7BD}"/>
              </a:ext>
            </a:extLst>
          </p:cNvPr>
          <p:cNvPicPr>
            <a:picLocks noChangeAspect="1"/>
          </p:cNvPicPr>
          <p:nvPr/>
        </p:nvPicPr>
        <p:blipFill>
          <a:blip r:embed="rId3"/>
          <a:stretch>
            <a:fillRect/>
          </a:stretch>
        </p:blipFill>
        <p:spPr>
          <a:xfrm>
            <a:off x="247121" y="5617957"/>
            <a:ext cx="3055897" cy="1118011"/>
          </a:xfrm>
          <a:prstGeom prst="rect">
            <a:avLst/>
          </a:prstGeom>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B0B662B8-BD4B-FBFC-CD8E-8B902CB88157}"/>
                  </a:ext>
                </a:extLst>
              </p:cNvPr>
              <p:cNvSpPr txBox="1"/>
              <p:nvPr/>
            </p:nvSpPr>
            <p:spPr>
              <a:xfrm>
                <a:off x="2994660" y="2156067"/>
                <a:ext cx="6766560" cy="1528945"/>
              </a:xfrm>
              <a:prstGeom prst="rect">
                <a:avLst/>
              </a:prstGeom>
              <a:noFill/>
            </p:spPr>
            <p:txBody>
              <a:bodyPr wrap="square" rtlCol="0">
                <a:spAutoFit/>
              </a:bodyPr>
              <a:lstStyle/>
              <a:p>
                <a:endParaRPr lang="en-US" dirty="0">
                  <a:latin typeface="Times New Roman" panose="02020603050405020304" pitchFamily="18" charset="0"/>
                  <a:cs typeface="Times New Roman" panose="02020603050405020304" pitchFamily="18" charset="0"/>
                </a:endParaRPr>
              </a:p>
              <a:p>
                <a:pPr lvl="1"/>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cs typeface="Times New Roman" panose="02020603050405020304" pitchFamily="18" charset="0"/>
                        </a:rPr>
                        <m:t>𝑃</m:t>
                      </m:r>
                      <m:d>
                        <m:dPr>
                          <m:ctrlPr>
                            <a:rPr lang="en-US" b="0" i="1" smtClean="0">
                              <a:latin typeface="Cambria Math" panose="02040503050406030204" pitchFamily="18" charset="0"/>
                              <a:cs typeface="Times New Roman" panose="02020603050405020304" pitchFamily="18" charset="0"/>
                            </a:rPr>
                          </m:ctrlPr>
                        </m:dPr>
                        <m:e>
                          <m:sSub>
                            <m:sSubPr>
                              <m:ctrlPr>
                                <a:rPr lang="en-US" b="0" i="1" smtClean="0">
                                  <a:latin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cs typeface="Times New Roman" panose="02020603050405020304" pitchFamily="18" charset="0"/>
                                </a:rPr>
                                <m:t>𝜈</m:t>
                              </m:r>
                            </m:e>
                            <m:sub>
                              <m:r>
                                <a:rPr lang="en-US" b="0" i="1" smtClean="0">
                                  <a:latin typeface="Cambria Math" panose="02040503050406030204" pitchFamily="18" charset="0"/>
                                  <a:cs typeface="Times New Roman" panose="02020603050405020304" pitchFamily="18" charset="0"/>
                                </a:rPr>
                                <m:t>1</m:t>
                              </m:r>
                            </m:sub>
                          </m:sSub>
                          <m:r>
                            <a:rPr lang="en-US" b="0" i="1" smtClean="0">
                              <a:latin typeface="Cambria Math" panose="02040503050406030204" pitchFamily="18" charset="0"/>
                              <a:cs typeface="Times New Roman" panose="02020603050405020304" pitchFamily="18" charset="0"/>
                            </a:rPr>
                            <m:t>→</m:t>
                          </m:r>
                          <m:sSub>
                            <m:sSubPr>
                              <m:ctrlPr>
                                <a:rPr lang="en-US" b="0" i="1" smtClean="0">
                                  <a:latin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cs typeface="Times New Roman" panose="02020603050405020304" pitchFamily="18" charset="0"/>
                                </a:rPr>
                                <m:t>𝜈</m:t>
                              </m:r>
                            </m:e>
                            <m:sub>
                              <m:r>
                                <a:rPr lang="en-US" b="0" i="1" smtClean="0">
                                  <a:latin typeface="Cambria Math" panose="02040503050406030204" pitchFamily="18" charset="0"/>
                                  <a:cs typeface="Times New Roman" panose="02020603050405020304" pitchFamily="18" charset="0"/>
                                </a:rPr>
                                <m:t>𝜆</m:t>
                              </m:r>
                            </m:sub>
                          </m:sSub>
                        </m:e>
                      </m:d>
                      <m:r>
                        <a:rPr lang="en-US" b="0" i="1" smtClean="0">
                          <a:latin typeface="Cambria Math" panose="02040503050406030204" pitchFamily="18" charset="0"/>
                          <a:cs typeface="Times New Roman" panose="02020603050405020304" pitchFamily="18" charset="0"/>
                        </a:rPr>
                        <m:t>=</m:t>
                      </m:r>
                      <m:func>
                        <m:funcPr>
                          <m:ctrlPr>
                            <a:rPr lang="en-US" b="0" i="1" smtClean="0">
                              <a:latin typeface="Cambria Math" panose="02040503050406030204" pitchFamily="18" charset="0"/>
                              <a:cs typeface="Times New Roman" panose="02020603050405020304" pitchFamily="18" charset="0"/>
                            </a:rPr>
                          </m:ctrlPr>
                        </m:funcPr>
                        <m:fName>
                          <m:sSup>
                            <m:sSupPr>
                              <m:ctrlPr>
                                <a:rPr lang="en-US" b="0" i="1" smtClean="0">
                                  <a:latin typeface="Cambria Math" panose="02040503050406030204" pitchFamily="18" charset="0"/>
                                  <a:cs typeface="Times New Roman" panose="02020603050405020304" pitchFamily="18" charset="0"/>
                                </a:rPr>
                              </m:ctrlPr>
                            </m:sSupPr>
                            <m:e>
                              <m:r>
                                <m:rPr>
                                  <m:sty m:val="p"/>
                                </m:rPr>
                                <a:rPr lang="en-US" b="0" i="0" smtClean="0">
                                  <a:latin typeface="Cambria Math" panose="02040503050406030204" pitchFamily="18" charset="0"/>
                                  <a:cs typeface="Times New Roman" panose="02020603050405020304" pitchFamily="18" charset="0"/>
                                </a:rPr>
                                <m:t>sin</m:t>
                              </m:r>
                            </m:e>
                            <m:sup>
                              <m:r>
                                <a:rPr lang="en-US" b="0" i="1" smtClean="0">
                                  <a:latin typeface="Cambria Math" panose="02040503050406030204" pitchFamily="18" charset="0"/>
                                  <a:cs typeface="Times New Roman" panose="02020603050405020304" pitchFamily="18" charset="0"/>
                                </a:rPr>
                                <m:t>2</m:t>
                              </m:r>
                            </m:sup>
                          </m:sSup>
                        </m:fName>
                        <m:e>
                          <m:d>
                            <m:dPr>
                              <m:ctrlPr>
                                <a:rPr lang="en-US" b="0" i="1" smtClean="0">
                                  <a:latin typeface="Cambria Math" panose="02040503050406030204" pitchFamily="18" charset="0"/>
                                  <a:cs typeface="Times New Roman" panose="02020603050405020304" pitchFamily="18" charset="0"/>
                                </a:rPr>
                              </m:ctrlPr>
                            </m:dPr>
                            <m:e>
                              <m:r>
                                <a:rPr lang="en-US" b="0" i="1" smtClean="0">
                                  <a:latin typeface="Cambria Math" panose="02040503050406030204" pitchFamily="18" charset="0"/>
                                  <a:cs typeface="Times New Roman" panose="02020603050405020304" pitchFamily="18" charset="0"/>
                                </a:rPr>
                                <m:t>2</m:t>
                              </m:r>
                              <m:sSub>
                                <m:sSubPr>
                                  <m:ctrlPr>
                                    <a:rPr lang="en-US" b="0" i="1" smtClean="0">
                                      <a:latin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cs typeface="Times New Roman" panose="02020603050405020304" pitchFamily="18" charset="0"/>
                                    </a:rPr>
                                    <m:t>𝜃</m:t>
                                  </m:r>
                                </m:e>
                                <m:sub>
                                  <m:r>
                                    <a:rPr lang="en-US" b="0" i="1" smtClean="0">
                                      <a:latin typeface="Cambria Math" panose="02040503050406030204" pitchFamily="18" charset="0"/>
                                      <a:cs typeface="Times New Roman" panose="02020603050405020304" pitchFamily="18" charset="0"/>
                                    </a:rPr>
                                    <m:t>𝜆</m:t>
                                  </m:r>
                                  <m:r>
                                    <a:rPr lang="en-US" b="0" i="1" smtClean="0">
                                      <a:latin typeface="Cambria Math" panose="02040503050406030204" pitchFamily="18" charset="0"/>
                                      <a:cs typeface="Times New Roman" panose="02020603050405020304" pitchFamily="18" charset="0"/>
                                    </a:rPr>
                                    <m:t>1</m:t>
                                  </m:r>
                                </m:sub>
                              </m:sSub>
                            </m:e>
                          </m:d>
                          <m:func>
                            <m:funcPr>
                              <m:ctrlPr>
                                <a:rPr lang="en-US" b="0" i="1" smtClean="0">
                                  <a:latin typeface="Cambria Math" panose="02040503050406030204" pitchFamily="18" charset="0"/>
                                  <a:cs typeface="Times New Roman" panose="02020603050405020304" pitchFamily="18" charset="0"/>
                                </a:rPr>
                              </m:ctrlPr>
                            </m:funcPr>
                            <m:fName>
                              <m:sSup>
                                <m:sSupPr>
                                  <m:ctrlPr>
                                    <a:rPr lang="en-US" b="0" i="1" smtClean="0">
                                      <a:latin typeface="Cambria Math" panose="02040503050406030204" pitchFamily="18" charset="0"/>
                                      <a:cs typeface="Times New Roman" panose="02020603050405020304" pitchFamily="18" charset="0"/>
                                    </a:rPr>
                                  </m:ctrlPr>
                                </m:sSupPr>
                                <m:e>
                                  <m:r>
                                    <m:rPr>
                                      <m:sty m:val="p"/>
                                    </m:rPr>
                                    <a:rPr lang="en-US" b="0" i="0" smtClean="0">
                                      <a:latin typeface="Cambria Math" panose="02040503050406030204" pitchFamily="18" charset="0"/>
                                      <a:cs typeface="Times New Roman" panose="02020603050405020304" pitchFamily="18" charset="0"/>
                                    </a:rPr>
                                    <m:t>sin</m:t>
                                  </m:r>
                                </m:e>
                                <m:sup>
                                  <m:r>
                                    <a:rPr lang="en-US" b="0" i="1" smtClean="0">
                                      <a:latin typeface="Cambria Math" panose="02040503050406030204" pitchFamily="18" charset="0"/>
                                      <a:cs typeface="Times New Roman" panose="02020603050405020304" pitchFamily="18" charset="0"/>
                                    </a:rPr>
                                    <m:t>2</m:t>
                                  </m:r>
                                </m:sup>
                              </m:sSup>
                            </m:fName>
                            <m:e>
                              <m:r>
                                <a:rPr lang="en-US" b="0" i="1" smtClean="0">
                                  <a:latin typeface="Cambria Math" panose="02040503050406030204" pitchFamily="18" charset="0"/>
                                  <a:cs typeface="Times New Roman" panose="02020603050405020304" pitchFamily="18" charset="0"/>
                                </a:rPr>
                                <m:t>(</m:t>
                              </m:r>
                              <m:f>
                                <m:fPr>
                                  <m:ctrlPr>
                                    <a:rPr lang="en-US" b="0" i="1" smtClean="0">
                                      <a:latin typeface="Cambria Math" panose="02040503050406030204" pitchFamily="18" charset="0"/>
                                      <a:cs typeface="Times New Roman" panose="02020603050405020304" pitchFamily="18" charset="0"/>
                                    </a:rPr>
                                  </m:ctrlPr>
                                </m:fPr>
                                <m:num>
                                  <m:r>
                                    <a:rPr lang="en-US" b="0" i="1" smtClean="0">
                                      <a:latin typeface="Cambria Math" panose="02040503050406030204" pitchFamily="18" charset="0"/>
                                      <a:cs typeface="Times New Roman" panose="02020603050405020304" pitchFamily="18" charset="0"/>
                                    </a:rPr>
                                    <m:t>1.27</m:t>
                                  </m:r>
                                  <m:r>
                                    <m:rPr>
                                      <m:sty m:val="p"/>
                                    </m:rPr>
                                    <a:rPr lang="en-US" b="0" i="0" smtClean="0">
                                      <a:latin typeface="Cambria Math" panose="02040503050406030204" pitchFamily="18" charset="0"/>
                                      <a:cs typeface="Times New Roman" panose="02020603050405020304" pitchFamily="18" charset="0"/>
                                    </a:rPr>
                                    <m:t>Δ</m:t>
                                  </m:r>
                                  <m:sSubSup>
                                    <m:sSubSupPr>
                                      <m:ctrlPr>
                                        <a:rPr lang="en-US" b="0" i="1" smtClean="0">
                                          <a:latin typeface="Cambria Math" panose="02040503050406030204" pitchFamily="18" charset="0"/>
                                          <a:cs typeface="Times New Roman" panose="02020603050405020304" pitchFamily="18" charset="0"/>
                                        </a:rPr>
                                      </m:ctrlPr>
                                    </m:sSubSupPr>
                                    <m:e>
                                      <m:r>
                                        <a:rPr lang="en-US" b="0" i="1" smtClean="0">
                                          <a:latin typeface="Cambria Math" panose="02040503050406030204" pitchFamily="18" charset="0"/>
                                          <a:cs typeface="Times New Roman" panose="02020603050405020304" pitchFamily="18" charset="0"/>
                                        </a:rPr>
                                        <m:t>𝑚</m:t>
                                      </m:r>
                                    </m:e>
                                    <m:sub>
                                      <m:r>
                                        <a:rPr lang="en-US" b="0" i="1" smtClean="0">
                                          <a:latin typeface="Cambria Math" panose="02040503050406030204" pitchFamily="18" charset="0"/>
                                          <a:cs typeface="Times New Roman" panose="02020603050405020304" pitchFamily="18" charset="0"/>
                                        </a:rPr>
                                        <m:t>𝜆</m:t>
                                      </m:r>
                                      <m:r>
                                        <a:rPr lang="en-US" b="0" i="1" smtClean="0">
                                          <a:latin typeface="Cambria Math" panose="02040503050406030204" pitchFamily="18" charset="0"/>
                                          <a:cs typeface="Times New Roman" panose="02020603050405020304" pitchFamily="18" charset="0"/>
                                        </a:rPr>
                                        <m:t>1</m:t>
                                      </m:r>
                                    </m:sub>
                                    <m:sup>
                                      <m:r>
                                        <a:rPr lang="en-US" b="0" i="1" smtClean="0">
                                          <a:latin typeface="Cambria Math" panose="02040503050406030204" pitchFamily="18" charset="0"/>
                                          <a:cs typeface="Times New Roman" panose="02020603050405020304" pitchFamily="18" charset="0"/>
                                        </a:rPr>
                                        <m:t>2</m:t>
                                      </m:r>
                                    </m:sup>
                                  </m:sSubSup>
                                  <m:d>
                                    <m:dPr>
                                      <m:begChr m:val="["/>
                                      <m:endChr m:val="]"/>
                                      <m:ctrlPr>
                                        <a:rPr lang="en-US" b="0" i="1" smtClean="0">
                                          <a:latin typeface="Cambria Math" panose="02040503050406030204" pitchFamily="18" charset="0"/>
                                          <a:cs typeface="Times New Roman" panose="02020603050405020304" pitchFamily="18" charset="0"/>
                                        </a:rPr>
                                      </m:ctrlPr>
                                    </m:dPr>
                                    <m:e>
                                      <m:r>
                                        <a:rPr lang="en-US" b="0" i="1" smtClean="0">
                                          <a:latin typeface="Cambria Math" panose="02040503050406030204" pitchFamily="18" charset="0"/>
                                          <a:cs typeface="Times New Roman" panose="02020603050405020304" pitchFamily="18" charset="0"/>
                                        </a:rPr>
                                        <m:t>𝑒𝑉</m:t>
                                      </m:r>
                                    </m:e>
                                  </m:d>
                                  <m:r>
                                    <a:rPr lang="en-US" b="0" i="1" smtClean="0">
                                      <a:latin typeface="Cambria Math" panose="02040503050406030204" pitchFamily="18" charset="0"/>
                                      <a:cs typeface="Times New Roman" panose="02020603050405020304" pitchFamily="18" charset="0"/>
                                    </a:rPr>
                                    <m:t>𝐿</m:t>
                                  </m:r>
                                  <m:d>
                                    <m:dPr>
                                      <m:begChr m:val="["/>
                                      <m:endChr m:val="]"/>
                                      <m:ctrlPr>
                                        <a:rPr lang="en-US" b="0" i="1" smtClean="0">
                                          <a:latin typeface="Cambria Math" panose="02040503050406030204" pitchFamily="18" charset="0"/>
                                          <a:cs typeface="Times New Roman" panose="02020603050405020304" pitchFamily="18" charset="0"/>
                                        </a:rPr>
                                      </m:ctrlPr>
                                    </m:dPr>
                                    <m:e>
                                      <m:r>
                                        <a:rPr lang="en-US" b="0" i="1" smtClean="0">
                                          <a:latin typeface="Cambria Math" panose="02040503050406030204" pitchFamily="18" charset="0"/>
                                          <a:cs typeface="Times New Roman" panose="02020603050405020304" pitchFamily="18" charset="0"/>
                                        </a:rPr>
                                        <m:t>𝑚</m:t>
                                      </m:r>
                                    </m:e>
                                  </m:d>
                                </m:num>
                                <m:den>
                                  <m:r>
                                    <a:rPr lang="en-US" b="0" i="1" smtClean="0">
                                      <a:latin typeface="Cambria Math" panose="02040503050406030204" pitchFamily="18" charset="0"/>
                                      <a:cs typeface="Times New Roman" panose="02020603050405020304" pitchFamily="18" charset="0"/>
                                    </a:rPr>
                                    <m:t>𝐸</m:t>
                                  </m:r>
                                  <m:r>
                                    <a:rPr lang="en-US" b="0" i="1" smtClean="0">
                                      <a:latin typeface="Cambria Math" panose="02040503050406030204" pitchFamily="18" charset="0"/>
                                      <a:cs typeface="Times New Roman" panose="02020603050405020304" pitchFamily="18" charset="0"/>
                                    </a:rPr>
                                    <m:t>[</m:t>
                                  </m:r>
                                  <m:r>
                                    <a:rPr lang="en-US" b="0" i="1" smtClean="0">
                                      <a:latin typeface="Cambria Math" panose="02040503050406030204" pitchFamily="18" charset="0"/>
                                      <a:cs typeface="Times New Roman" panose="02020603050405020304" pitchFamily="18" charset="0"/>
                                    </a:rPr>
                                    <m:t>𝑀𝑒𝑉</m:t>
                                  </m:r>
                                  <m:r>
                                    <a:rPr lang="en-US" b="0" i="1" smtClean="0">
                                      <a:latin typeface="Cambria Math" panose="02040503050406030204" pitchFamily="18" charset="0"/>
                                      <a:cs typeface="Times New Roman" panose="02020603050405020304" pitchFamily="18" charset="0"/>
                                    </a:rPr>
                                    <m:t>]</m:t>
                                  </m:r>
                                </m:den>
                              </m:f>
                              <m:r>
                                <a:rPr lang="en-US" b="0" i="1" smtClean="0">
                                  <a:latin typeface="Cambria Math" panose="02040503050406030204" pitchFamily="18" charset="0"/>
                                  <a:cs typeface="Times New Roman" panose="02020603050405020304" pitchFamily="18" charset="0"/>
                                </a:rPr>
                                <m:t>)</m:t>
                              </m:r>
                            </m:e>
                          </m:func>
                        </m:e>
                      </m:func>
                    </m:oMath>
                  </m:oMathPara>
                </a14:m>
                <a:endParaRPr lang="en-US" dirty="0">
                  <a:latin typeface="Times New Roman" panose="02020603050405020304" pitchFamily="18" charset="0"/>
                  <a:cs typeface="Times New Roman" panose="02020603050405020304" pitchFamily="18" charset="0"/>
                </a:endParaRPr>
              </a:p>
              <a:p>
                <a:pPr lvl="1"/>
                <a:endParaRPr lang="en-US" dirty="0">
                  <a:latin typeface="Times New Roman" panose="02020603050405020304" pitchFamily="18" charset="0"/>
                  <a:cs typeface="Times New Roman" panose="02020603050405020304" pitchFamily="18" charset="0"/>
                </a:endParaRPr>
              </a:p>
              <a:p>
                <a:pPr marL="742950" lvl="1" indent="-2857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p:txBody>
          </p:sp>
        </mc:Choice>
        <mc:Fallback xmlns="">
          <p:sp>
            <p:nvSpPr>
              <p:cNvPr id="6" name="TextBox 5">
                <a:extLst>
                  <a:ext uri="{FF2B5EF4-FFF2-40B4-BE49-F238E27FC236}">
                    <a16:creationId xmlns:a16="http://schemas.microsoft.com/office/drawing/2014/main" id="{B0B662B8-BD4B-FBFC-CD8E-8B902CB88157}"/>
                  </a:ext>
                </a:extLst>
              </p:cNvPr>
              <p:cNvSpPr txBox="1">
                <a:spLocks noRot="1" noChangeAspect="1" noMove="1" noResize="1" noEditPoints="1" noAdjustHandles="1" noChangeArrowheads="1" noChangeShapeType="1" noTextEdit="1"/>
              </p:cNvSpPr>
              <p:nvPr/>
            </p:nvSpPr>
            <p:spPr>
              <a:xfrm>
                <a:off x="2994660" y="2156067"/>
                <a:ext cx="6766560" cy="1528945"/>
              </a:xfrm>
              <a:prstGeom prst="rect">
                <a:avLst/>
              </a:prstGeom>
              <a:blipFill>
                <a:blip r:embed="rId5"/>
                <a:stretch>
                  <a:fillRect/>
                </a:stretch>
              </a:blipFill>
            </p:spPr>
            <p:txBody>
              <a:bodyPr/>
              <a:lstStyle/>
              <a:p>
                <a:r>
                  <a:rPr lang="en-US">
                    <a:noFill/>
                  </a:rPr>
                  <a:t> </a:t>
                </a:r>
              </a:p>
            </p:txBody>
          </p:sp>
        </mc:Fallback>
      </mc:AlternateContent>
      <p:pic>
        <p:nvPicPr>
          <p:cNvPr id="2" name="Picture 1">
            <a:extLst>
              <a:ext uri="{FF2B5EF4-FFF2-40B4-BE49-F238E27FC236}">
                <a16:creationId xmlns:a16="http://schemas.microsoft.com/office/drawing/2014/main" id="{7156D0DA-BE18-03CA-1C66-963E8C9CDD06}"/>
              </a:ext>
            </a:extLst>
          </p:cNvPr>
          <p:cNvPicPr>
            <a:picLocks noChangeAspect="1"/>
          </p:cNvPicPr>
          <p:nvPr/>
        </p:nvPicPr>
        <p:blipFill>
          <a:blip r:embed="rId6"/>
          <a:stretch>
            <a:fillRect/>
          </a:stretch>
        </p:blipFill>
        <p:spPr>
          <a:xfrm>
            <a:off x="9593705" y="5565384"/>
            <a:ext cx="2141312" cy="1170584"/>
          </a:xfrm>
          <a:prstGeom prst="rect">
            <a:avLst/>
          </a:prstGeom>
        </p:spPr>
      </p:pic>
      <p:sp>
        <p:nvSpPr>
          <p:cNvPr id="7" name="Content Placeholder 6">
            <a:extLst>
              <a:ext uri="{FF2B5EF4-FFF2-40B4-BE49-F238E27FC236}">
                <a16:creationId xmlns:a16="http://schemas.microsoft.com/office/drawing/2014/main" id="{53DE386E-1E45-5A14-2A70-F9803BB490BA}"/>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837062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8A4C7-5164-FD8C-7361-BA1A8EDAAD3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6303E97-8B2A-616F-8EEF-94E3F4FDC46A}"/>
              </a:ext>
            </a:extLst>
          </p:cNvPr>
          <p:cNvPicPr>
            <a:picLocks noChangeAspect="1"/>
          </p:cNvPicPr>
          <p:nvPr/>
        </p:nvPicPr>
        <p:blipFill>
          <a:blip r:embed="rId3"/>
          <a:stretch>
            <a:fillRect/>
          </a:stretch>
        </p:blipFill>
        <p:spPr>
          <a:xfrm>
            <a:off x="247121" y="5617957"/>
            <a:ext cx="3055897" cy="1118011"/>
          </a:xfrm>
          <a:prstGeom prst="rect">
            <a:avLst/>
          </a:prstGeom>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83E1D5B8-96F2-03C9-A2A1-56B8DA31B585}"/>
                  </a:ext>
                </a:extLst>
              </p:cNvPr>
              <p:cNvSpPr txBox="1"/>
              <p:nvPr/>
            </p:nvSpPr>
            <p:spPr>
              <a:xfrm>
                <a:off x="2994660" y="2156067"/>
                <a:ext cx="6766560" cy="1528945"/>
              </a:xfrm>
              <a:prstGeom prst="rect">
                <a:avLst/>
              </a:prstGeom>
              <a:noFill/>
            </p:spPr>
            <p:txBody>
              <a:bodyPr wrap="square" rtlCol="0">
                <a:spAutoFit/>
              </a:bodyPr>
              <a:lstStyle/>
              <a:p>
                <a:endParaRPr lang="en-US" dirty="0">
                  <a:latin typeface="Times New Roman" panose="02020603050405020304" pitchFamily="18" charset="0"/>
                  <a:cs typeface="Times New Roman" panose="02020603050405020304" pitchFamily="18" charset="0"/>
                </a:endParaRPr>
              </a:p>
              <a:p>
                <a:pPr lvl="1"/>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cs typeface="Times New Roman" panose="02020603050405020304" pitchFamily="18" charset="0"/>
                        </a:rPr>
                        <m:t>𝑃</m:t>
                      </m:r>
                      <m:d>
                        <m:dPr>
                          <m:ctrlPr>
                            <a:rPr lang="en-US" b="0" i="1" smtClean="0">
                              <a:latin typeface="Cambria Math" panose="02040503050406030204" pitchFamily="18" charset="0"/>
                              <a:cs typeface="Times New Roman" panose="02020603050405020304" pitchFamily="18" charset="0"/>
                            </a:rPr>
                          </m:ctrlPr>
                        </m:dPr>
                        <m:e>
                          <m:sSub>
                            <m:sSubPr>
                              <m:ctrlPr>
                                <a:rPr lang="en-US" b="0" i="1" smtClean="0">
                                  <a:latin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cs typeface="Times New Roman" panose="02020603050405020304" pitchFamily="18" charset="0"/>
                                </a:rPr>
                                <m:t>𝜈</m:t>
                              </m:r>
                            </m:e>
                            <m:sub>
                              <m:r>
                                <a:rPr lang="en-US" b="0" i="1" smtClean="0">
                                  <a:latin typeface="Cambria Math" panose="02040503050406030204" pitchFamily="18" charset="0"/>
                                  <a:cs typeface="Times New Roman" panose="02020603050405020304" pitchFamily="18" charset="0"/>
                                </a:rPr>
                                <m:t>1</m:t>
                              </m:r>
                            </m:sub>
                          </m:sSub>
                          <m:r>
                            <a:rPr lang="en-US" b="0" i="1" smtClean="0">
                              <a:latin typeface="Cambria Math" panose="02040503050406030204" pitchFamily="18" charset="0"/>
                              <a:cs typeface="Times New Roman" panose="02020603050405020304" pitchFamily="18" charset="0"/>
                            </a:rPr>
                            <m:t>→</m:t>
                          </m:r>
                          <m:sSub>
                            <m:sSubPr>
                              <m:ctrlPr>
                                <a:rPr lang="en-US" b="0" i="1" smtClean="0">
                                  <a:latin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cs typeface="Times New Roman" panose="02020603050405020304" pitchFamily="18" charset="0"/>
                                </a:rPr>
                                <m:t>𝜈</m:t>
                              </m:r>
                            </m:e>
                            <m:sub>
                              <m:r>
                                <a:rPr lang="en-US" b="0" i="1" smtClean="0">
                                  <a:latin typeface="Cambria Math" panose="02040503050406030204" pitchFamily="18" charset="0"/>
                                  <a:cs typeface="Times New Roman" panose="02020603050405020304" pitchFamily="18" charset="0"/>
                                </a:rPr>
                                <m:t>𝜆</m:t>
                              </m:r>
                            </m:sub>
                          </m:sSub>
                        </m:e>
                      </m:d>
                      <m:r>
                        <a:rPr lang="en-US" b="0" i="1" smtClean="0">
                          <a:latin typeface="Cambria Math" panose="02040503050406030204" pitchFamily="18" charset="0"/>
                          <a:cs typeface="Times New Roman" panose="02020603050405020304" pitchFamily="18" charset="0"/>
                        </a:rPr>
                        <m:t>=1−</m:t>
                      </m:r>
                      <m:func>
                        <m:funcPr>
                          <m:ctrlPr>
                            <a:rPr lang="en-US" b="0" i="1" smtClean="0">
                              <a:latin typeface="Cambria Math" panose="02040503050406030204" pitchFamily="18" charset="0"/>
                              <a:cs typeface="Times New Roman" panose="02020603050405020304" pitchFamily="18" charset="0"/>
                            </a:rPr>
                          </m:ctrlPr>
                        </m:funcPr>
                        <m:fName>
                          <m:sSup>
                            <m:sSupPr>
                              <m:ctrlPr>
                                <a:rPr lang="en-US" b="0" i="1" smtClean="0">
                                  <a:latin typeface="Cambria Math" panose="02040503050406030204" pitchFamily="18" charset="0"/>
                                  <a:cs typeface="Times New Roman" panose="02020603050405020304" pitchFamily="18" charset="0"/>
                                </a:rPr>
                              </m:ctrlPr>
                            </m:sSupPr>
                            <m:e>
                              <m:r>
                                <m:rPr>
                                  <m:sty m:val="p"/>
                                </m:rPr>
                                <a:rPr lang="en-US" b="0" i="0" smtClean="0">
                                  <a:latin typeface="Cambria Math" panose="02040503050406030204" pitchFamily="18" charset="0"/>
                                  <a:cs typeface="Times New Roman" panose="02020603050405020304" pitchFamily="18" charset="0"/>
                                </a:rPr>
                                <m:t>sin</m:t>
                              </m:r>
                            </m:e>
                            <m:sup>
                              <m:r>
                                <a:rPr lang="en-US" b="0" i="1" smtClean="0">
                                  <a:latin typeface="Cambria Math" panose="02040503050406030204" pitchFamily="18" charset="0"/>
                                  <a:cs typeface="Times New Roman" panose="02020603050405020304" pitchFamily="18" charset="0"/>
                                </a:rPr>
                                <m:t>2</m:t>
                              </m:r>
                            </m:sup>
                          </m:sSup>
                        </m:fName>
                        <m:e>
                          <m:d>
                            <m:dPr>
                              <m:ctrlPr>
                                <a:rPr lang="en-US" b="0" i="1" smtClean="0">
                                  <a:latin typeface="Cambria Math" panose="02040503050406030204" pitchFamily="18" charset="0"/>
                                  <a:cs typeface="Times New Roman" panose="02020603050405020304" pitchFamily="18" charset="0"/>
                                </a:rPr>
                              </m:ctrlPr>
                            </m:dPr>
                            <m:e>
                              <m:r>
                                <a:rPr lang="en-US" b="0" i="1" smtClean="0">
                                  <a:latin typeface="Cambria Math" panose="02040503050406030204" pitchFamily="18" charset="0"/>
                                  <a:cs typeface="Times New Roman" panose="02020603050405020304" pitchFamily="18" charset="0"/>
                                </a:rPr>
                                <m:t>2</m:t>
                              </m:r>
                              <m:sSub>
                                <m:sSubPr>
                                  <m:ctrlPr>
                                    <a:rPr lang="en-US" b="0" i="1" smtClean="0">
                                      <a:latin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cs typeface="Times New Roman" panose="02020603050405020304" pitchFamily="18" charset="0"/>
                                    </a:rPr>
                                    <m:t>𝜃</m:t>
                                  </m:r>
                                </m:e>
                                <m:sub>
                                  <m:r>
                                    <a:rPr lang="en-US" b="0" i="1" smtClean="0">
                                      <a:latin typeface="Cambria Math" panose="02040503050406030204" pitchFamily="18" charset="0"/>
                                      <a:cs typeface="Times New Roman" panose="02020603050405020304" pitchFamily="18" charset="0"/>
                                    </a:rPr>
                                    <m:t>𝜆</m:t>
                                  </m:r>
                                  <m:r>
                                    <a:rPr lang="en-US" b="0" i="1" smtClean="0">
                                      <a:latin typeface="Cambria Math" panose="02040503050406030204" pitchFamily="18" charset="0"/>
                                      <a:cs typeface="Times New Roman" panose="02020603050405020304" pitchFamily="18" charset="0"/>
                                    </a:rPr>
                                    <m:t>1</m:t>
                                  </m:r>
                                </m:sub>
                              </m:sSub>
                            </m:e>
                          </m:d>
                          <m:func>
                            <m:funcPr>
                              <m:ctrlPr>
                                <a:rPr lang="en-US" b="0" i="1" smtClean="0">
                                  <a:latin typeface="Cambria Math" panose="02040503050406030204" pitchFamily="18" charset="0"/>
                                  <a:cs typeface="Times New Roman" panose="02020603050405020304" pitchFamily="18" charset="0"/>
                                </a:rPr>
                              </m:ctrlPr>
                            </m:funcPr>
                            <m:fName>
                              <m:sSup>
                                <m:sSupPr>
                                  <m:ctrlPr>
                                    <a:rPr lang="en-US" b="0" i="1" smtClean="0">
                                      <a:latin typeface="Cambria Math" panose="02040503050406030204" pitchFamily="18" charset="0"/>
                                      <a:cs typeface="Times New Roman" panose="02020603050405020304" pitchFamily="18" charset="0"/>
                                    </a:rPr>
                                  </m:ctrlPr>
                                </m:sSupPr>
                                <m:e>
                                  <m:r>
                                    <m:rPr>
                                      <m:sty m:val="p"/>
                                    </m:rPr>
                                    <a:rPr lang="en-US" b="0" i="0" smtClean="0">
                                      <a:latin typeface="Cambria Math" panose="02040503050406030204" pitchFamily="18" charset="0"/>
                                      <a:cs typeface="Times New Roman" panose="02020603050405020304" pitchFamily="18" charset="0"/>
                                    </a:rPr>
                                    <m:t>sin</m:t>
                                  </m:r>
                                </m:e>
                                <m:sup>
                                  <m:r>
                                    <a:rPr lang="en-US" b="0" i="1" smtClean="0">
                                      <a:latin typeface="Cambria Math" panose="02040503050406030204" pitchFamily="18" charset="0"/>
                                      <a:cs typeface="Times New Roman" panose="02020603050405020304" pitchFamily="18" charset="0"/>
                                    </a:rPr>
                                    <m:t>2</m:t>
                                  </m:r>
                                </m:sup>
                              </m:sSup>
                            </m:fName>
                            <m:e>
                              <m:r>
                                <a:rPr lang="en-US" b="0" i="1" smtClean="0">
                                  <a:latin typeface="Cambria Math" panose="02040503050406030204" pitchFamily="18" charset="0"/>
                                  <a:cs typeface="Times New Roman" panose="02020603050405020304" pitchFamily="18" charset="0"/>
                                </a:rPr>
                                <m:t>(</m:t>
                              </m:r>
                              <m:f>
                                <m:fPr>
                                  <m:ctrlPr>
                                    <a:rPr lang="en-US" b="0" i="1" smtClean="0">
                                      <a:latin typeface="Cambria Math" panose="02040503050406030204" pitchFamily="18" charset="0"/>
                                      <a:cs typeface="Times New Roman" panose="02020603050405020304" pitchFamily="18" charset="0"/>
                                    </a:rPr>
                                  </m:ctrlPr>
                                </m:fPr>
                                <m:num>
                                  <m:r>
                                    <a:rPr lang="en-US" b="0" i="1" smtClean="0">
                                      <a:latin typeface="Cambria Math" panose="02040503050406030204" pitchFamily="18" charset="0"/>
                                      <a:cs typeface="Times New Roman" panose="02020603050405020304" pitchFamily="18" charset="0"/>
                                    </a:rPr>
                                    <m:t>1.27</m:t>
                                  </m:r>
                                  <m:r>
                                    <m:rPr>
                                      <m:sty m:val="p"/>
                                    </m:rPr>
                                    <a:rPr lang="en-US" b="0" i="0" smtClean="0">
                                      <a:latin typeface="Cambria Math" panose="02040503050406030204" pitchFamily="18" charset="0"/>
                                      <a:cs typeface="Times New Roman" panose="02020603050405020304" pitchFamily="18" charset="0"/>
                                    </a:rPr>
                                    <m:t>Δ</m:t>
                                  </m:r>
                                  <m:sSubSup>
                                    <m:sSubSupPr>
                                      <m:ctrlPr>
                                        <a:rPr lang="en-US" b="0" i="1" smtClean="0">
                                          <a:latin typeface="Cambria Math" panose="02040503050406030204" pitchFamily="18" charset="0"/>
                                          <a:cs typeface="Times New Roman" panose="02020603050405020304" pitchFamily="18" charset="0"/>
                                        </a:rPr>
                                      </m:ctrlPr>
                                    </m:sSubSupPr>
                                    <m:e>
                                      <m:r>
                                        <a:rPr lang="en-US" b="0" i="1" smtClean="0">
                                          <a:latin typeface="Cambria Math" panose="02040503050406030204" pitchFamily="18" charset="0"/>
                                          <a:cs typeface="Times New Roman" panose="02020603050405020304" pitchFamily="18" charset="0"/>
                                        </a:rPr>
                                        <m:t>𝑚</m:t>
                                      </m:r>
                                    </m:e>
                                    <m:sub>
                                      <m:r>
                                        <a:rPr lang="en-US" b="0" i="1" smtClean="0">
                                          <a:latin typeface="Cambria Math" panose="02040503050406030204" pitchFamily="18" charset="0"/>
                                          <a:cs typeface="Times New Roman" panose="02020603050405020304" pitchFamily="18" charset="0"/>
                                        </a:rPr>
                                        <m:t>𝜆</m:t>
                                      </m:r>
                                      <m:r>
                                        <a:rPr lang="en-US" b="0" i="1" smtClean="0">
                                          <a:latin typeface="Cambria Math" panose="02040503050406030204" pitchFamily="18" charset="0"/>
                                          <a:cs typeface="Times New Roman" panose="02020603050405020304" pitchFamily="18" charset="0"/>
                                        </a:rPr>
                                        <m:t>1</m:t>
                                      </m:r>
                                    </m:sub>
                                    <m:sup>
                                      <m:r>
                                        <a:rPr lang="en-US" b="0" i="1" smtClean="0">
                                          <a:latin typeface="Cambria Math" panose="02040503050406030204" pitchFamily="18" charset="0"/>
                                          <a:cs typeface="Times New Roman" panose="02020603050405020304" pitchFamily="18" charset="0"/>
                                        </a:rPr>
                                        <m:t>2</m:t>
                                      </m:r>
                                    </m:sup>
                                  </m:sSubSup>
                                  <m:d>
                                    <m:dPr>
                                      <m:begChr m:val="["/>
                                      <m:endChr m:val="]"/>
                                      <m:ctrlPr>
                                        <a:rPr lang="en-US" b="0" i="1" smtClean="0">
                                          <a:latin typeface="Cambria Math" panose="02040503050406030204" pitchFamily="18" charset="0"/>
                                          <a:cs typeface="Times New Roman" panose="02020603050405020304" pitchFamily="18" charset="0"/>
                                        </a:rPr>
                                      </m:ctrlPr>
                                    </m:dPr>
                                    <m:e>
                                      <m:r>
                                        <a:rPr lang="en-US" b="0" i="1" smtClean="0">
                                          <a:latin typeface="Cambria Math" panose="02040503050406030204" pitchFamily="18" charset="0"/>
                                          <a:cs typeface="Times New Roman" panose="02020603050405020304" pitchFamily="18" charset="0"/>
                                        </a:rPr>
                                        <m:t>𝑒𝑉</m:t>
                                      </m:r>
                                    </m:e>
                                  </m:d>
                                  <m:r>
                                    <a:rPr lang="en-US" b="0" i="1" smtClean="0">
                                      <a:latin typeface="Cambria Math" panose="02040503050406030204" pitchFamily="18" charset="0"/>
                                      <a:cs typeface="Times New Roman" panose="02020603050405020304" pitchFamily="18" charset="0"/>
                                    </a:rPr>
                                    <m:t>𝐿</m:t>
                                  </m:r>
                                  <m:d>
                                    <m:dPr>
                                      <m:begChr m:val="["/>
                                      <m:endChr m:val="]"/>
                                      <m:ctrlPr>
                                        <a:rPr lang="en-US" b="0" i="1" smtClean="0">
                                          <a:latin typeface="Cambria Math" panose="02040503050406030204" pitchFamily="18" charset="0"/>
                                          <a:cs typeface="Times New Roman" panose="02020603050405020304" pitchFamily="18" charset="0"/>
                                        </a:rPr>
                                      </m:ctrlPr>
                                    </m:dPr>
                                    <m:e>
                                      <m:r>
                                        <a:rPr lang="en-US" b="0" i="1" smtClean="0">
                                          <a:latin typeface="Cambria Math" panose="02040503050406030204" pitchFamily="18" charset="0"/>
                                          <a:cs typeface="Times New Roman" panose="02020603050405020304" pitchFamily="18" charset="0"/>
                                        </a:rPr>
                                        <m:t>𝑚</m:t>
                                      </m:r>
                                    </m:e>
                                  </m:d>
                                </m:num>
                                <m:den>
                                  <m:r>
                                    <a:rPr lang="en-US" b="0" i="1" smtClean="0">
                                      <a:latin typeface="Cambria Math" panose="02040503050406030204" pitchFamily="18" charset="0"/>
                                      <a:cs typeface="Times New Roman" panose="02020603050405020304" pitchFamily="18" charset="0"/>
                                    </a:rPr>
                                    <m:t>𝐸</m:t>
                                  </m:r>
                                  <m:r>
                                    <a:rPr lang="en-US" b="0" i="1" smtClean="0">
                                      <a:latin typeface="Cambria Math" panose="02040503050406030204" pitchFamily="18" charset="0"/>
                                      <a:cs typeface="Times New Roman" panose="02020603050405020304" pitchFamily="18" charset="0"/>
                                    </a:rPr>
                                    <m:t>[</m:t>
                                  </m:r>
                                  <m:r>
                                    <a:rPr lang="en-US" b="0" i="1" smtClean="0">
                                      <a:latin typeface="Cambria Math" panose="02040503050406030204" pitchFamily="18" charset="0"/>
                                      <a:cs typeface="Times New Roman" panose="02020603050405020304" pitchFamily="18" charset="0"/>
                                    </a:rPr>
                                    <m:t>𝑀𝑒𝑉</m:t>
                                  </m:r>
                                  <m:r>
                                    <a:rPr lang="en-US" b="0" i="1" smtClean="0">
                                      <a:latin typeface="Cambria Math" panose="02040503050406030204" pitchFamily="18" charset="0"/>
                                      <a:cs typeface="Times New Roman" panose="02020603050405020304" pitchFamily="18" charset="0"/>
                                    </a:rPr>
                                    <m:t>]</m:t>
                                  </m:r>
                                </m:den>
                              </m:f>
                              <m:r>
                                <a:rPr lang="en-US" b="0" i="1" smtClean="0">
                                  <a:latin typeface="Cambria Math" panose="02040503050406030204" pitchFamily="18" charset="0"/>
                                  <a:cs typeface="Times New Roman" panose="02020603050405020304" pitchFamily="18" charset="0"/>
                                </a:rPr>
                                <m:t>)</m:t>
                              </m:r>
                            </m:e>
                          </m:func>
                        </m:e>
                      </m:func>
                    </m:oMath>
                  </m:oMathPara>
                </a14:m>
                <a:endParaRPr lang="en-US" dirty="0">
                  <a:latin typeface="Times New Roman" panose="02020603050405020304" pitchFamily="18" charset="0"/>
                  <a:cs typeface="Times New Roman" panose="02020603050405020304" pitchFamily="18" charset="0"/>
                </a:endParaRPr>
              </a:p>
              <a:p>
                <a:pPr lvl="1"/>
                <a:endParaRPr lang="en-US" dirty="0">
                  <a:latin typeface="Times New Roman" panose="02020603050405020304" pitchFamily="18" charset="0"/>
                  <a:cs typeface="Times New Roman" panose="02020603050405020304" pitchFamily="18" charset="0"/>
                </a:endParaRPr>
              </a:p>
              <a:p>
                <a:pPr marL="742950" lvl="1" indent="-2857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p:txBody>
          </p:sp>
        </mc:Choice>
        <mc:Fallback xmlns="">
          <p:sp>
            <p:nvSpPr>
              <p:cNvPr id="6" name="TextBox 5">
                <a:extLst>
                  <a:ext uri="{FF2B5EF4-FFF2-40B4-BE49-F238E27FC236}">
                    <a16:creationId xmlns:a16="http://schemas.microsoft.com/office/drawing/2014/main" id="{83E1D5B8-96F2-03C9-A2A1-56B8DA31B585}"/>
                  </a:ext>
                </a:extLst>
              </p:cNvPr>
              <p:cNvSpPr txBox="1">
                <a:spLocks noRot="1" noChangeAspect="1" noMove="1" noResize="1" noEditPoints="1" noAdjustHandles="1" noChangeArrowheads="1" noChangeShapeType="1" noTextEdit="1"/>
              </p:cNvSpPr>
              <p:nvPr/>
            </p:nvSpPr>
            <p:spPr>
              <a:xfrm>
                <a:off x="2994660" y="2156067"/>
                <a:ext cx="6766560" cy="1528945"/>
              </a:xfrm>
              <a:prstGeom prst="rect">
                <a:avLst/>
              </a:prstGeom>
              <a:blipFill>
                <a:blip r:embed="rId5"/>
                <a:stretch>
                  <a:fillRect/>
                </a:stretch>
              </a:blipFill>
            </p:spPr>
            <p:txBody>
              <a:bodyPr/>
              <a:lstStyle/>
              <a:p>
                <a:r>
                  <a:rPr lang="en-US">
                    <a:noFill/>
                  </a:rPr>
                  <a:t> </a:t>
                </a:r>
              </a:p>
            </p:txBody>
          </p:sp>
        </mc:Fallback>
      </mc:AlternateContent>
      <p:pic>
        <p:nvPicPr>
          <p:cNvPr id="2" name="Content Placeholder 3">
            <a:extLst>
              <a:ext uri="{FF2B5EF4-FFF2-40B4-BE49-F238E27FC236}">
                <a16:creationId xmlns:a16="http://schemas.microsoft.com/office/drawing/2014/main" id="{997B3A2C-2A25-C40F-061A-EFD392BEC5FD}"/>
              </a:ext>
            </a:extLst>
          </p:cNvPr>
          <p:cNvPicPr>
            <a:picLocks noChangeAspect="1"/>
          </p:cNvPicPr>
          <p:nvPr/>
        </p:nvPicPr>
        <p:blipFill>
          <a:blip r:embed="rId6"/>
          <a:stretch>
            <a:fillRect/>
          </a:stretch>
        </p:blipFill>
        <p:spPr>
          <a:xfrm>
            <a:off x="2574523" y="236332"/>
            <a:ext cx="7042953" cy="5581538"/>
          </a:xfrm>
          <a:prstGeom prst="rect">
            <a:avLst/>
          </a:prstGeom>
        </p:spPr>
      </p:pic>
      <p:pic>
        <p:nvPicPr>
          <p:cNvPr id="3" name="Picture 2">
            <a:extLst>
              <a:ext uri="{FF2B5EF4-FFF2-40B4-BE49-F238E27FC236}">
                <a16:creationId xmlns:a16="http://schemas.microsoft.com/office/drawing/2014/main" id="{08875A5F-2897-D4EF-F0E3-047785A84493}"/>
              </a:ext>
            </a:extLst>
          </p:cNvPr>
          <p:cNvPicPr>
            <a:picLocks noChangeAspect="1"/>
          </p:cNvPicPr>
          <p:nvPr/>
        </p:nvPicPr>
        <p:blipFill>
          <a:blip r:embed="rId7"/>
          <a:stretch>
            <a:fillRect/>
          </a:stretch>
        </p:blipFill>
        <p:spPr>
          <a:xfrm>
            <a:off x="9593705" y="5565384"/>
            <a:ext cx="2141312" cy="1170584"/>
          </a:xfrm>
          <a:prstGeom prst="rect">
            <a:avLst/>
          </a:prstGeom>
        </p:spPr>
      </p:pic>
      <p:sp>
        <p:nvSpPr>
          <p:cNvPr id="8" name="Content Placeholder 7">
            <a:extLst>
              <a:ext uri="{FF2B5EF4-FFF2-40B4-BE49-F238E27FC236}">
                <a16:creationId xmlns:a16="http://schemas.microsoft.com/office/drawing/2014/main" id="{20B5A3E9-612B-398A-8B19-DC50078A4A0D}"/>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1651430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F8380D-D577-2053-ECA5-3B719520FD0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350C1E9-03E2-D518-F907-5EAD32A856F6}"/>
              </a:ext>
            </a:extLst>
          </p:cNvPr>
          <p:cNvPicPr>
            <a:picLocks noChangeAspect="1"/>
          </p:cNvPicPr>
          <p:nvPr/>
        </p:nvPicPr>
        <p:blipFill>
          <a:blip r:embed="rId3"/>
          <a:stretch>
            <a:fillRect/>
          </a:stretch>
        </p:blipFill>
        <p:spPr>
          <a:xfrm>
            <a:off x="247121" y="5617957"/>
            <a:ext cx="3055897" cy="1118011"/>
          </a:xfrm>
          <a:prstGeom prst="rect">
            <a:avLst/>
          </a:prstGeom>
        </p:spPr>
      </p:pic>
      <p:sp>
        <p:nvSpPr>
          <p:cNvPr id="6" name="TextBox 5">
            <a:extLst>
              <a:ext uri="{FF2B5EF4-FFF2-40B4-BE49-F238E27FC236}">
                <a16:creationId xmlns:a16="http://schemas.microsoft.com/office/drawing/2014/main" id="{14F4A5CB-B362-4D87-A751-986CF9A95A59}"/>
              </a:ext>
            </a:extLst>
          </p:cNvPr>
          <p:cNvSpPr txBox="1"/>
          <p:nvPr/>
        </p:nvSpPr>
        <p:spPr>
          <a:xfrm>
            <a:off x="2994660" y="2156067"/>
            <a:ext cx="6766560" cy="1200329"/>
          </a:xfrm>
          <a:prstGeom prst="rect">
            <a:avLst/>
          </a:prstGeom>
          <a:noFill/>
        </p:spPr>
        <p:txBody>
          <a:bodyPr wrap="square" rtlCol="0">
            <a:spAutoFit/>
          </a:bodyPr>
          <a:lstStyle/>
          <a:p>
            <a:endParaRPr lang="en-US" dirty="0">
              <a:latin typeface="Times New Roman" panose="02020603050405020304" pitchFamily="18" charset="0"/>
              <a:cs typeface="Times New Roman" panose="02020603050405020304" pitchFamily="18" charset="0"/>
            </a:endParaRPr>
          </a:p>
          <a:p>
            <a:pPr lvl="1"/>
            <a:endParaRPr lang="en-US" dirty="0">
              <a:latin typeface="Times New Roman" panose="02020603050405020304" pitchFamily="18" charset="0"/>
              <a:cs typeface="Times New Roman" panose="02020603050405020304" pitchFamily="18" charset="0"/>
            </a:endParaRPr>
          </a:p>
          <a:p>
            <a:pPr lvl="1"/>
            <a:endParaRPr lang="en-US" dirty="0">
              <a:latin typeface="Times New Roman" panose="02020603050405020304" pitchFamily="18" charset="0"/>
              <a:cs typeface="Times New Roman" panose="02020603050405020304" pitchFamily="18" charset="0"/>
            </a:endParaRPr>
          </a:p>
          <a:p>
            <a:pPr marL="742950" lvl="1" indent="-2857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378D4286-4D88-08DA-070D-2A5E8ADE86AF}"/>
              </a:ext>
            </a:extLst>
          </p:cNvPr>
          <p:cNvPicPr>
            <a:picLocks noChangeAspect="1"/>
          </p:cNvPicPr>
          <p:nvPr/>
        </p:nvPicPr>
        <p:blipFill>
          <a:blip r:embed="rId4"/>
          <a:stretch>
            <a:fillRect/>
          </a:stretch>
        </p:blipFill>
        <p:spPr>
          <a:xfrm>
            <a:off x="9593705" y="5565384"/>
            <a:ext cx="2141312" cy="1170584"/>
          </a:xfrm>
          <a:prstGeom prst="rect">
            <a:avLst/>
          </a:prstGeom>
        </p:spPr>
      </p:pic>
      <p:pic>
        <p:nvPicPr>
          <p:cNvPr id="5" name="Picture 4">
            <a:extLst>
              <a:ext uri="{FF2B5EF4-FFF2-40B4-BE49-F238E27FC236}">
                <a16:creationId xmlns:a16="http://schemas.microsoft.com/office/drawing/2014/main" id="{8E31D7F3-52E8-11BC-335F-93BD7BA17A57}"/>
              </a:ext>
            </a:extLst>
          </p:cNvPr>
          <p:cNvPicPr>
            <a:picLocks noChangeAspect="1"/>
          </p:cNvPicPr>
          <p:nvPr/>
        </p:nvPicPr>
        <p:blipFill>
          <a:blip r:embed="rId5"/>
          <a:stretch>
            <a:fillRect/>
          </a:stretch>
        </p:blipFill>
        <p:spPr>
          <a:xfrm>
            <a:off x="77651" y="122032"/>
            <a:ext cx="5834017" cy="1887159"/>
          </a:xfrm>
          <a:prstGeom prst="rect">
            <a:avLst/>
          </a:prstGeom>
        </p:spPr>
      </p:pic>
      <p:pic>
        <p:nvPicPr>
          <p:cNvPr id="9" name="Picture 8">
            <a:extLst>
              <a:ext uri="{FF2B5EF4-FFF2-40B4-BE49-F238E27FC236}">
                <a16:creationId xmlns:a16="http://schemas.microsoft.com/office/drawing/2014/main" id="{548E76BC-5EF8-0862-6122-A291839B3CE8}"/>
              </a:ext>
            </a:extLst>
          </p:cNvPr>
          <p:cNvPicPr>
            <a:picLocks noChangeAspect="1"/>
          </p:cNvPicPr>
          <p:nvPr/>
        </p:nvPicPr>
        <p:blipFill>
          <a:blip r:embed="rId6"/>
          <a:stretch>
            <a:fillRect/>
          </a:stretch>
        </p:blipFill>
        <p:spPr>
          <a:xfrm>
            <a:off x="5911668" y="2009191"/>
            <a:ext cx="6010098" cy="2051955"/>
          </a:xfrm>
          <a:prstGeom prst="rect">
            <a:avLst/>
          </a:prstGeom>
        </p:spPr>
      </p:pic>
      <p:pic>
        <p:nvPicPr>
          <p:cNvPr id="11" name="Picture 10">
            <a:extLst>
              <a:ext uri="{FF2B5EF4-FFF2-40B4-BE49-F238E27FC236}">
                <a16:creationId xmlns:a16="http://schemas.microsoft.com/office/drawing/2014/main" id="{C5CE193A-7FE6-8559-D7B1-0D9AEDB5126D}"/>
              </a:ext>
            </a:extLst>
          </p:cNvPr>
          <p:cNvPicPr>
            <a:picLocks noChangeAspect="1"/>
          </p:cNvPicPr>
          <p:nvPr/>
        </p:nvPicPr>
        <p:blipFill>
          <a:blip r:embed="rId7"/>
          <a:stretch>
            <a:fillRect/>
          </a:stretch>
        </p:blipFill>
        <p:spPr>
          <a:xfrm>
            <a:off x="77652" y="3727304"/>
            <a:ext cx="5834016" cy="1890653"/>
          </a:xfrm>
          <a:prstGeom prst="rect">
            <a:avLst/>
          </a:prstGeom>
        </p:spPr>
      </p:pic>
    </p:spTree>
    <p:extLst>
      <p:ext uri="{BB962C8B-B14F-4D97-AF65-F5344CB8AC3E}">
        <p14:creationId xmlns:p14="http://schemas.microsoft.com/office/powerpoint/2010/main" val="1078270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D1CB3-1370-662C-0E48-EE6F15A74F3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A856548-5B36-9925-220F-855935249B66}"/>
              </a:ext>
            </a:extLst>
          </p:cNvPr>
          <p:cNvPicPr>
            <a:picLocks noChangeAspect="1"/>
          </p:cNvPicPr>
          <p:nvPr/>
        </p:nvPicPr>
        <p:blipFill>
          <a:blip r:embed="rId3"/>
          <a:stretch>
            <a:fillRect/>
          </a:stretch>
        </p:blipFill>
        <p:spPr>
          <a:xfrm>
            <a:off x="247121" y="5617957"/>
            <a:ext cx="3055897" cy="1118011"/>
          </a:xfrm>
          <a:prstGeom prst="rect">
            <a:avLst/>
          </a:prstGeom>
        </p:spPr>
      </p:pic>
      <p:sp>
        <p:nvSpPr>
          <p:cNvPr id="6" name="TextBox 5">
            <a:extLst>
              <a:ext uri="{FF2B5EF4-FFF2-40B4-BE49-F238E27FC236}">
                <a16:creationId xmlns:a16="http://schemas.microsoft.com/office/drawing/2014/main" id="{DB1DC81A-5DE9-5B40-4DA2-DBCEA73D5E4F}"/>
              </a:ext>
            </a:extLst>
          </p:cNvPr>
          <p:cNvSpPr txBox="1"/>
          <p:nvPr/>
        </p:nvSpPr>
        <p:spPr>
          <a:xfrm>
            <a:off x="2994660" y="2156067"/>
            <a:ext cx="6766560" cy="1200329"/>
          </a:xfrm>
          <a:prstGeom prst="rect">
            <a:avLst/>
          </a:prstGeom>
          <a:noFill/>
        </p:spPr>
        <p:txBody>
          <a:bodyPr wrap="square" rtlCol="0">
            <a:spAutoFit/>
          </a:bodyPr>
          <a:lstStyle/>
          <a:p>
            <a:endParaRPr lang="en-US" dirty="0">
              <a:latin typeface="Times New Roman" panose="02020603050405020304" pitchFamily="18" charset="0"/>
              <a:cs typeface="Times New Roman" panose="02020603050405020304" pitchFamily="18" charset="0"/>
            </a:endParaRPr>
          </a:p>
          <a:p>
            <a:pPr lvl="1"/>
            <a:endParaRPr lang="en-US" dirty="0">
              <a:latin typeface="Times New Roman" panose="02020603050405020304" pitchFamily="18" charset="0"/>
              <a:cs typeface="Times New Roman" panose="02020603050405020304" pitchFamily="18" charset="0"/>
            </a:endParaRPr>
          </a:p>
          <a:p>
            <a:pPr lvl="1"/>
            <a:endParaRPr lang="en-US" dirty="0">
              <a:latin typeface="Times New Roman" panose="02020603050405020304" pitchFamily="18" charset="0"/>
              <a:cs typeface="Times New Roman" panose="02020603050405020304" pitchFamily="18" charset="0"/>
            </a:endParaRPr>
          </a:p>
          <a:p>
            <a:pPr marL="742950" lvl="1" indent="-2857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p:txBody>
      </p:sp>
      <p:pic>
        <p:nvPicPr>
          <p:cNvPr id="2" name="Content Placeholder 9">
            <a:extLst>
              <a:ext uri="{FF2B5EF4-FFF2-40B4-BE49-F238E27FC236}">
                <a16:creationId xmlns:a16="http://schemas.microsoft.com/office/drawing/2014/main" id="{A1A42097-FFE4-05C3-5B1A-1D720B096B97}"/>
              </a:ext>
            </a:extLst>
          </p:cNvPr>
          <p:cNvPicPr>
            <a:picLocks noChangeAspect="1"/>
          </p:cNvPicPr>
          <p:nvPr/>
        </p:nvPicPr>
        <p:blipFill>
          <a:blip r:embed="rId4"/>
          <a:stretch>
            <a:fillRect/>
          </a:stretch>
        </p:blipFill>
        <p:spPr>
          <a:xfrm>
            <a:off x="194099" y="2083027"/>
            <a:ext cx="3797536" cy="2981064"/>
          </a:xfrm>
          <a:prstGeom prst="rect">
            <a:avLst/>
          </a:prstGeom>
        </p:spPr>
      </p:pic>
      <p:pic>
        <p:nvPicPr>
          <p:cNvPr id="3" name="Picture 2">
            <a:extLst>
              <a:ext uri="{FF2B5EF4-FFF2-40B4-BE49-F238E27FC236}">
                <a16:creationId xmlns:a16="http://schemas.microsoft.com/office/drawing/2014/main" id="{A3F57F53-B9B3-FC4B-8511-9A30471A86F4}"/>
              </a:ext>
            </a:extLst>
          </p:cNvPr>
          <p:cNvPicPr>
            <a:picLocks noChangeAspect="1"/>
          </p:cNvPicPr>
          <p:nvPr/>
        </p:nvPicPr>
        <p:blipFill>
          <a:blip r:embed="rId5"/>
          <a:stretch>
            <a:fillRect/>
          </a:stretch>
        </p:blipFill>
        <p:spPr>
          <a:xfrm>
            <a:off x="3991635" y="2149483"/>
            <a:ext cx="3797536" cy="2914608"/>
          </a:xfrm>
          <a:prstGeom prst="rect">
            <a:avLst/>
          </a:prstGeom>
        </p:spPr>
      </p:pic>
      <p:pic>
        <p:nvPicPr>
          <p:cNvPr id="7" name="Picture 6">
            <a:extLst>
              <a:ext uri="{FF2B5EF4-FFF2-40B4-BE49-F238E27FC236}">
                <a16:creationId xmlns:a16="http://schemas.microsoft.com/office/drawing/2014/main" id="{CCA9F28C-1DAE-9C67-2370-B00D47C207BE}"/>
              </a:ext>
            </a:extLst>
          </p:cNvPr>
          <p:cNvPicPr>
            <a:picLocks noChangeAspect="1"/>
          </p:cNvPicPr>
          <p:nvPr/>
        </p:nvPicPr>
        <p:blipFill>
          <a:blip r:embed="rId6"/>
          <a:stretch>
            <a:fillRect/>
          </a:stretch>
        </p:blipFill>
        <p:spPr>
          <a:xfrm>
            <a:off x="7789171" y="2187458"/>
            <a:ext cx="3797536" cy="2876633"/>
          </a:xfrm>
          <a:prstGeom prst="rect">
            <a:avLst/>
          </a:prstGeom>
        </p:spPr>
      </p:pic>
      <p:pic>
        <p:nvPicPr>
          <p:cNvPr id="8" name="Picture 7">
            <a:extLst>
              <a:ext uri="{FF2B5EF4-FFF2-40B4-BE49-F238E27FC236}">
                <a16:creationId xmlns:a16="http://schemas.microsoft.com/office/drawing/2014/main" id="{12352B6E-A8C2-11B1-8300-4A4EBBB16AD7}"/>
              </a:ext>
            </a:extLst>
          </p:cNvPr>
          <p:cNvPicPr>
            <a:picLocks noChangeAspect="1"/>
          </p:cNvPicPr>
          <p:nvPr/>
        </p:nvPicPr>
        <p:blipFill>
          <a:blip r:embed="rId7"/>
          <a:stretch>
            <a:fillRect/>
          </a:stretch>
        </p:blipFill>
        <p:spPr>
          <a:xfrm>
            <a:off x="9593705" y="5565384"/>
            <a:ext cx="2141312" cy="1170584"/>
          </a:xfrm>
          <a:prstGeom prst="rect">
            <a:avLst/>
          </a:prstGeom>
        </p:spPr>
      </p:pic>
      <p:sp>
        <p:nvSpPr>
          <p:cNvPr id="10" name="Content Placeholder 9">
            <a:extLst>
              <a:ext uri="{FF2B5EF4-FFF2-40B4-BE49-F238E27FC236}">
                <a16:creationId xmlns:a16="http://schemas.microsoft.com/office/drawing/2014/main" id="{8E137190-13AB-C510-BDA1-31F3FDB5C7BE}"/>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6824602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57432-8820-93E7-04C2-2D0AFB99377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44E3329-1A54-3550-7E41-4FEC61506B42}"/>
              </a:ext>
            </a:extLst>
          </p:cNvPr>
          <p:cNvPicPr>
            <a:picLocks noChangeAspect="1"/>
          </p:cNvPicPr>
          <p:nvPr/>
        </p:nvPicPr>
        <p:blipFill>
          <a:blip r:embed="rId3"/>
          <a:stretch>
            <a:fillRect/>
          </a:stretch>
        </p:blipFill>
        <p:spPr>
          <a:xfrm>
            <a:off x="247121" y="5617957"/>
            <a:ext cx="3055897" cy="1118011"/>
          </a:xfrm>
          <a:prstGeom prst="rect">
            <a:avLst/>
          </a:prstGeom>
        </p:spPr>
      </p:pic>
      <p:sp>
        <p:nvSpPr>
          <p:cNvPr id="6" name="TextBox 5">
            <a:extLst>
              <a:ext uri="{FF2B5EF4-FFF2-40B4-BE49-F238E27FC236}">
                <a16:creationId xmlns:a16="http://schemas.microsoft.com/office/drawing/2014/main" id="{C8F86E27-E133-D020-3A52-ABC2E4E255A4}"/>
              </a:ext>
            </a:extLst>
          </p:cNvPr>
          <p:cNvSpPr txBox="1"/>
          <p:nvPr/>
        </p:nvSpPr>
        <p:spPr>
          <a:xfrm>
            <a:off x="2994660" y="2156067"/>
            <a:ext cx="6766560" cy="923330"/>
          </a:xfrm>
          <a:prstGeom prst="rect">
            <a:avLst/>
          </a:prstGeom>
          <a:noFill/>
        </p:spPr>
        <p:txBody>
          <a:bodyPr wrap="square" rtlCol="0">
            <a:spAutoFit/>
          </a:bodyPr>
          <a:lstStyle/>
          <a:p>
            <a:endParaRPr lang="en-US" dirty="0">
              <a:latin typeface="Times New Roman" panose="02020603050405020304" pitchFamily="18" charset="0"/>
              <a:cs typeface="Times New Roman" panose="02020603050405020304" pitchFamily="18" charset="0"/>
            </a:endParaRPr>
          </a:p>
          <a:p>
            <a:pPr lvl="1"/>
            <a:endParaRPr lang="en-US" dirty="0">
              <a:latin typeface="Times New Roman" panose="02020603050405020304" pitchFamily="18" charset="0"/>
              <a:cs typeface="Times New Roman" panose="02020603050405020304" pitchFamily="18" charset="0"/>
            </a:endParaRPr>
          </a:p>
          <a:p>
            <a:pPr marL="742950" lvl="1" indent="-2857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p:txBody>
      </p:sp>
      <p:pic>
        <p:nvPicPr>
          <p:cNvPr id="2" name="Content Placeholder 3">
            <a:extLst>
              <a:ext uri="{FF2B5EF4-FFF2-40B4-BE49-F238E27FC236}">
                <a16:creationId xmlns:a16="http://schemas.microsoft.com/office/drawing/2014/main" id="{BEB40FE1-65E5-6880-F650-262D8D42B79D}"/>
              </a:ext>
            </a:extLst>
          </p:cNvPr>
          <p:cNvPicPr>
            <a:picLocks noChangeAspect="1"/>
          </p:cNvPicPr>
          <p:nvPr/>
        </p:nvPicPr>
        <p:blipFill>
          <a:blip r:embed="rId4"/>
          <a:stretch>
            <a:fillRect/>
          </a:stretch>
        </p:blipFill>
        <p:spPr>
          <a:xfrm>
            <a:off x="460112" y="2522012"/>
            <a:ext cx="3797536" cy="2867139"/>
          </a:xfrm>
          <a:prstGeom prst="rect">
            <a:avLst/>
          </a:prstGeom>
        </p:spPr>
      </p:pic>
      <p:pic>
        <p:nvPicPr>
          <p:cNvPr id="3" name="Picture 2">
            <a:extLst>
              <a:ext uri="{FF2B5EF4-FFF2-40B4-BE49-F238E27FC236}">
                <a16:creationId xmlns:a16="http://schemas.microsoft.com/office/drawing/2014/main" id="{68117EEC-FADC-817F-0334-0F37EDD8C21E}"/>
              </a:ext>
            </a:extLst>
          </p:cNvPr>
          <p:cNvPicPr>
            <a:picLocks noChangeAspect="1"/>
          </p:cNvPicPr>
          <p:nvPr/>
        </p:nvPicPr>
        <p:blipFill>
          <a:blip r:embed="rId5"/>
          <a:srcRect r="6753"/>
          <a:stretch/>
        </p:blipFill>
        <p:spPr>
          <a:xfrm>
            <a:off x="4425762" y="2522012"/>
            <a:ext cx="3726147" cy="2867139"/>
          </a:xfrm>
          <a:prstGeom prst="rect">
            <a:avLst/>
          </a:prstGeom>
        </p:spPr>
      </p:pic>
      <p:pic>
        <p:nvPicPr>
          <p:cNvPr id="7" name="Picture 6">
            <a:extLst>
              <a:ext uri="{FF2B5EF4-FFF2-40B4-BE49-F238E27FC236}">
                <a16:creationId xmlns:a16="http://schemas.microsoft.com/office/drawing/2014/main" id="{B72C7F6D-3928-B1EA-3B44-5C9F7011F140}"/>
              </a:ext>
            </a:extLst>
          </p:cNvPr>
          <p:cNvPicPr>
            <a:picLocks noChangeAspect="1"/>
          </p:cNvPicPr>
          <p:nvPr/>
        </p:nvPicPr>
        <p:blipFill>
          <a:blip r:embed="rId6"/>
          <a:stretch>
            <a:fillRect/>
          </a:stretch>
        </p:blipFill>
        <p:spPr>
          <a:xfrm>
            <a:off x="8042181" y="2503724"/>
            <a:ext cx="3797536" cy="2914608"/>
          </a:xfrm>
          <a:prstGeom prst="rect">
            <a:avLst/>
          </a:prstGeom>
        </p:spPr>
      </p:pic>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5BA83CCD-DF85-BD30-EAA0-2050DA5AA954}"/>
                  </a:ext>
                </a:extLst>
              </p:cNvPr>
              <p:cNvSpPr txBox="1"/>
              <p:nvPr/>
            </p:nvSpPr>
            <p:spPr>
              <a:xfrm>
                <a:off x="1642932" y="1193671"/>
                <a:ext cx="9258300" cy="491994"/>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Calculated density: </a:t>
                </a:r>
                <a14:m>
                  <m:oMath xmlns:m="http://schemas.openxmlformats.org/officeDocument/2006/math">
                    <m:f>
                      <m:fPr>
                        <m:ctrlPr>
                          <a:rPr lang="en-US" b="0" i="1" smtClean="0">
                            <a:latin typeface="Cambria Math" panose="02040503050406030204" pitchFamily="18" charset="0"/>
                            <a:cs typeface="Times New Roman" panose="02020603050405020304" pitchFamily="18" charset="0"/>
                          </a:rPr>
                        </m:ctrlPr>
                      </m:fPr>
                      <m:num>
                        <m:r>
                          <m:rPr>
                            <m:sty m:val="p"/>
                          </m:rPr>
                          <a:rPr lang="en-US" b="0" i="0" smtClean="0">
                            <a:latin typeface="Cambria Math" panose="02040503050406030204" pitchFamily="18" charset="0"/>
                            <a:cs typeface="Times New Roman" panose="02020603050405020304" pitchFamily="18" charset="0"/>
                          </a:rPr>
                          <m:t>Δ</m:t>
                        </m:r>
                      </m:num>
                      <m:den>
                        <m:r>
                          <m:rPr>
                            <m:sty m:val="p"/>
                          </m:rPr>
                          <a:rPr lang="en-US" b="0" i="0" smtClean="0">
                            <a:latin typeface="Cambria Math" panose="02040503050406030204" pitchFamily="18" charset="0"/>
                            <a:cs typeface="Times New Roman" panose="02020603050405020304" pitchFamily="18" charset="0"/>
                          </a:rPr>
                          <m:t>Δ</m:t>
                        </m:r>
                        <m:r>
                          <a:rPr lang="en-US" b="0" i="1" smtClean="0">
                            <a:latin typeface="Cambria Math" panose="02040503050406030204" pitchFamily="18" charset="0"/>
                            <a:cs typeface="Times New Roman" panose="02020603050405020304" pitchFamily="18" charset="0"/>
                          </a:rPr>
                          <m:t>𝐿</m:t>
                        </m:r>
                      </m:den>
                    </m:f>
                    <m:r>
                      <a:rPr lang="en-US" b="0" i="1" smtClean="0">
                        <a:latin typeface="Cambria Math" panose="02040503050406030204" pitchFamily="18" charset="0"/>
                        <a:ea typeface="Cambria Math" panose="02040503050406030204" pitchFamily="18" charset="0"/>
                        <a:cs typeface="Times New Roman" panose="02020603050405020304" pitchFamily="18" charset="0"/>
                      </a:rPr>
                      <m:t>&lt;</m:t>
                    </m:r>
                    <m:sSub>
                      <m:sSubPr>
                        <m:ctrlPr>
                          <a:rPr lang="en-US" b="0"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ea typeface="Cambria Math" panose="02040503050406030204" pitchFamily="18" charset="0"/>
                            <a:cs typeface="Times New Roman" panose="02020603050405020304" pitchFamily="18" charset="0"/>
                          </a:rPr>
                          <m:t>𝑛</m:t>
                        </m:r>
                      </m:e>
                      <m:sub>
                        <m:sSub>
                          <m:sSubPr>
                            <m:ctrlPr>
                              <a:rPr lang="en-US" b="0"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ea typeface="Cambria Math" panose="02040503050406030204" pitchFamily="18" charset="0"/>
                                <a:cs typeface="Times New Roman" panose="02020603050405020304" pitchFamily="18" charset="0"/>
                              </a:rPr>
                              <m:t>𝜈</m:t>
                            </m:r>
                          </m:e>
                          <m:sub>
                            <m:r>
                              <a:rPr lang="en-US" b="0" i="1" smtClean="0">
                                <a:latin typeface="Cambria Math" panose="02040503050406030204" pitchFamily="18" charset="0"/>
                                <a:ea typeface="Cambria Math" panose="02040503050406030204" pitchFamily="18" charset="0"/>
                                <a:cs typeface="Times New Roman" panose="02020603050405020304" pitchFamily="18" charset="0"/>
                              </a:rPr>
                              <m:t>𝑒</m:t>
                            </m:r>
                          </m:sub>
                        </m:sSub>
                      </m:sub>
                    </m:sSub>
                    <m:r>
                      <a:rPr lang="en-US" b="0" i="1" smtClean="0">
                        <a:latin typeface="Cambria Math" panose="02040503050406030204" pitchFamily="18" charset="0"/>
                        <a:ea typeface="Cambria Math" panose="02040503050406030204" pitchFamily="18" charset="0"/>
                        <a:cs typeface="Times New Roman" panose="02020603050405020304" pitchFamily="18" charset="0"/>
                      </a:rPr>
                      <m:t>, </m:t>
                    </m:r>
                    <m:sSub>
                      <m:sSubPr>
                        <m:ctrlPr>
                          <a:rPr lang="en-US" b="0"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ea typeface="Cambria Math" panose="02040503050406030204" pitchFamily="18" charset="0"/>
                            <a:cs typeface="Times New Roman" panose="02020603050405020304" pitchFamily="18" charset="0"/>
                          </a:rPr>
                          <m:t>𝑛</m:t>
                        </m:r>
                      </m:e>
                      <m:sub>
                        <m:sSub>
                          <m:sSubPr>
                            <m:ctrlPr>
                              <a:rPr lang="en-US" b="0"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ea typeface="Cambria Math" panose="02040503050406030204" pitchFamily="18" charset="0"/>
                                <a:cs typeface="Times New Roman" panose="02020603050405020304" pitchFamily="18" charset="0"/>
                              </a:rPr>
                              <m:t>𝜈</m:t>
                            </m:r>
                          </m:e>
                          <m:sub>
                            <m:r>
                              <a:rPr lang="en-US" b="0" i="1" smtClean="0">
                                <a:latin typeface="Cambria Math" panose="02040503050406030204" pitchFamily="18" charset="0"/>
                                <a:ea typeface="Cambria Math" panose="02040503050406030204" pitchFamily="18" charset="0"/>
                                <a:cs typeface="Times New Roman" panose="02020603050405020304" pitchFamily="18" charset="0"/>
                              </a:rPr>
                              <m:t>𝜇</m:t>
                            </m:r>
                          </m:sub>
                        </m:sSub>
                      </m:sub>
                    </m:sSub>
                    <m:r>
                      <a:rPr lang="en-US" b="0" i="1" smtClean="0">
                        <a:latin typeface="Cambria Math" panose="02040503050406030204" pitchFamily="18" charset="0"/>
                        <a:ea typeface="Cambria Math" panose="02040503050406030204" pitchFamily="18" charset="0"/>
                        <a:cs typeface="Times New Roman" panose="02020603050405020304" pitchFamily="18" charset="0"/>
                      </a:rPr>
                      <m:t>, </m:t>
                    </m:r>
                    <m:sSub>
                      <m:sSubPr>
                        <m:ctrlPr>
                          <a:rPr lang="en-US" b="0"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ea typeface="Cambria Math" panose="02040503050406030204" pitchFamily="18" charset="0"/>
                            <a:cs typeface="Times New Roman" panose="02020603050405020304" pitchFamily="18" charset="0"/>
                          </a:rPr>
                          <m:t>𝑛</m:t>
                        </m:r>
                      </m:e>
                      <m:sub>
                        <m:sSub>
                          <m:sSubPr>
                            <m:ctrlPr>
                              <a:rPr lang="en-US" b="0"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ea typeface="Cambria Math" panose="02040503050406030204" pitchFamily="18" charset="0"/>
                                <a:cs typeface="Times New Roman" panose="02020603050405020304" pitchFamily="18" charset="0"/>
                              </a:rPr>
                              <m:t>𝜈</m:t>
                            </m:r>
                          </m:e>
                          <m:sub>
                            <m:r>
                              <a:rPr lang="en-US" b="0" i="1" smtClean="0">
                                <a:latin typeface="Cambria Math" panose="02040503050406030204" pitchFamily="18" charset="0"/>
                                <a:ea typeface="Cambria Math" panose="02040503050406030204" pitchFamily="18" charset="0"/>
                                <a:cs typeface="Times New Roman" panose="02020603050405020304" pitchFamily="18" charset="0"/>
                              </a:rPr>
                              <m:t>𝜏</m:t>
                            </m:r>
                          </m:sub>
                        </m:sSub>
                      </m:sub>
                    </m:sSub>
                    <m:r>
                      <a:rPr lang="en-US" b="0" i="1" smtClean="0">
                        <a:latin typeface="Cambria Math" panose="02040503050406030204" pitchFamily="18" charset="0"/>
                        <a:ea typeface="Cambria Math" panose="02040503050406030204" pitchFamily="18" charset="0"/>
                        <a:cs typeface="Times New Roman" panose="02020603050405020304" pitchFamily="18" charset="0"/>
                      </a:rPr>
                      <m:t>&gt;≈&lt;</m:t>
                    </m:r>
                    <m:sSub>
                      <m:sSubPr>
                        <m:ctrlPr>
                          <a:rPr lang="en-US" b="0"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ea typeface="Cambria Math" panose="02040503050406030204" pitchFamily="18" charset="0"/>
                            <a:cs typeface="Times New Roman" panose="02020603050405020304" pitchFamily="18" charset="0"/>
                          </a:rPr>
                          <m:t>𝑛</m:t>
                        </m:r>
                      </m:e>
                      <m:sub>
                        <m:r>
                          <a:rPr lang="en-US" b="0" i="1" smtClean="0">
                            <a:latin typeface="Cambria Math" panose="02040503050406030204" pitchFamily="18" charset="0"/>
                            <a:ea typeface="Cambria Math" panose="02040503050406030204" pitchFamily="18" charset="0"/>
                            <a:cs typeface="Times New Roman" panose="02020603050405020304" pitchFamily="18" charset="0"/>
                          </a:rPr>
                          <m:t>0</m:t>
                        </m:r>
                      </m:sub>
                    </m:sSub>
                    <m:r>
                      <a:rPr lang="en-US" b="0" i="1" smtClean="0">
                        <a:latin typeface="Cambria Math" panose="02040503050406030204" pitchFamily="18" charset="0"/>
                        <a:ea typeface="Cambria Math" panose="02040503050406030204" pitchFamily="18" charset="0"/>
                        <a:cs typeface="Times New Roman" panose="02020603050405020304" pitchFamily="18" charset="0"/>
                      </a:rPr>
                      <m:t>(1−</m:t>
                    </m:r>
                    <m:sSub>
                      <m:sSubPr>
                        <m:ctrlPr>
                          <a:rPr lang="en-US" b="0"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ea typeface="Cambria Math" panose="02040503050406030204" pitchFamily="18" charset="0"/>
                            <a:cs typeface="Times New Roman" panose="02020603050405020304" pitchFamily="18" charset="0"/>
                          </a:rPr>
                          <m:t>𝑃</m:t>
                        </m:r>
                      </m:e>
                      <m:sub>
                        <m:r>
                          <a:rPr lang="en-US" b="0" i="1" smtClean="0">
                            <a:latin typeface="Cambria Math" panose="02040503050406030204" pitchFamily="18" charset="0"/>
                            <a:ea typeface="Cambria Math" panose="02040503050406030204" pitchFamily="18" charset="0"/>
                            <a:cs typeface="Times New Roman" panose="02020603050405020304" pitchFamily="18" charset="0"/>
                          </a:rPr>
                          <m:t>12</m:t>
                        </m:r>
                      </m:sub>
                    </m:sSub>
                    <m:r>
                      <a:rPr lang="en-US" b="0" i="1" smtClean="0">
                        <a:latin typeface="Cambria Math" panose="02040503050406030204" pitchFamily="18" charset="0"/>
                        <a:ea typeface="Cambria Math" panose="02040503050406030204" pitchFamily="18" charset="0"/>
                        <a:cs typeface="Times New Roman" panose="02020603050405020304" pitchFamily="18" charset="0"/>
                      </a:rPr>
                      <m:t>), </m:t>
                    </m:r>
                    <m:sSub>
                      <m:sSubPr>
                        <m:ctrlPr>
                          <a:rPr lang="en-US" b="0"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ea typeface="Cambria Math" panose="02040503050406030204" pitchFamily="18" charset="0"/>
                            <a:cs typeface="Times New Roman" panose="02020603050405020304" pitchFamily="18" charset="0"/>
                          </a:rPr>
                          <m:t>𝑛</m:t>
                        </m:r>
                      </m:e>
                      <m:sub>
                        <m:r>
                          <a:rPr lang="en-US" b="0" i="1" smtClean="0">
                            <a:latin typeface="Cambria Math" panose="02040503050406030204" pitchFamily="18" charset="0"/>
                            <a:ea typeface="Cambria Math" panose="02040503050406030204" pitchFamily="18" charset="0"/>
                            <a:cs typeface="Times New Roman" panose="02020603050405020304" pitchFamily="18" charset="0"/>
                          </a:rPr>
                          <m:t>𝑜</m:t>
                        </m:r>
                      </m:sub>
                    </m:sSub>
                    <m:sSub>
                      <m:sSubPr>
                        <m:ctrlPr>
                          <a:rPr lang="en-US" b="0"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ea typeface="Cambria Math" panose="02040503050406030204" pitchFamily="18" charset="0"/>
                            <a:cs typeface="Times New Roman" panose="02020603050405020304" pitchFamily="18" charset="0"/>
                          </a:rPr>
                          <m:t>𝑃</m:t>
                        </m:r>
                      </m:e>
                      <m:sub>
                        <m:r>
                          <a:rPr lang="en-US" b="0" i="1" smtClean="0">
                            <a:latin typeface="Cambria Math" panose="02040503050406030204" pitchFamily="18" charset="0"/>
                            <a:ea typeface="Cambria Math" panose="02040503050406030204" pitchFamily="18" charset="0"/>
                            <a:cs typeface="Times New Roman" panose="02020603050405020304" pitchFamily="18" charset="0"/>
                          </a:rPr>
                          <m:t>12</m:t>
                        </m:r>
                      </m:sub>
                    </m:sSub>
                    <m:d>
                      <m:dPr>
                        <m:ctrlPr>
                          <a:rPr lang="en-US" b="0" i="1" smtClean="0">
                            <a:latin typeface="Cambria Math" panose="02040503050406030204" pitchFamily="18" charset="0"/>
                            <a:ea typeface="Cambria Math" panose="02040503050406030204" pitchFamily="18" charset="0"/>
                            <a:cs typeface="Times New Roman" panose="02020603050405020304" pitchFamily="18" charset="0"/>
                          </a:rPr>
                        </m:ctrlPr>
                      </m:dPr>
                      <m:e>
                        <m:r>
                          <a:rPr lang="en-US" b="0" i="1" smtClean="0">
                            <a:latin typeface="Cambria Math" panose="02040503050406030204" pitchFamily="18" charset="0"/>
                            <a:ea typeface="Cambria Math" panose="02040503050406030204" pitchFamily="18" charset="0"/>
                            <a:cs typeface="Times New Roman" panose="02020603050405020304" pitchFamily="18" charset="0"/>
                          </a:rPr>
                          <m:t>1−</m:t>
                        </m:r>
                        <m:sSub>
                          <m:sSubPr>
                            <m:ctrlPr>
                              <a:rPr lang="en-US" b="0"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ea typeface="Cambria Math" panose="02040503050406030204" pitchFamily="18" charset="0"/>
                                <a:cs typeface="Times New Roman" panose="02020603050405020304" pitchFamily="18" charset="0"/>
                              </a:rPr>
                              <m:t>𝑃</m:t>
                            </m:r>
                          </m:e>
                          <m:sub>
                            <m:r>
                              <a:rPr lang="en-US" b="0" i="1" smtClean="0">
                                <a:latin typeface="Cambria Math" panose="02040503050406030204" pitchFamily="18" charset="0"/>
                                <a:ea typeface="Cambria Math" panose="02040503050406030204" pitchFamily="18" charset="0"/>
                                <a:cs typeface="Times New Roman" panose="02020603050405020304" pitchFamily="18" charset="0"/>
                              </a:rPr>
                              <m:t>23</m:t>
                            </m:r>
                          </m:sub>
                        </m:sSub>
                      </m:e>
                    </m:d>
                    <m:r>
                      <a:rPr lang="en-US" b="0" i="1" smtClean="0">
                        <a:latin typeface="Cambria Math" panose="02040503050406030204" pitchFamily="18" charset="0"/>
                        <a:ea typeface="Cambria Math" panose="02040503050406030204" pitchFamily="18" charset="0"/>
                        <a:cs typeface="Times New Roman" panose="02020603050405020304" pitchFamily="18" charset="0"/>
                      </a:rPr>
                      <m:t>, </m:t>
                    </m:r>
                    <m:sSub>
                      <m:sSubPr>
                        <m:ctrlPr>
                          <a:rPr lang="en-US" b="0"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ea typeface="Cambria Math" panose="02040503050406030204" pitchFamily="18" charset="0"/>
                            <a:cs typeface="Times New Roman" panose="02020603050405020304" pitchFamily="18" charset="0"/>
                          </a:rPr>
                          <m:t>𝑛</m:t>
                        </m:r>
                      </m:e>
                      <m:sub>
                        <m:r>
                          <a:rPr lang="en-US" b="0" i="1" smtClean="0">
                            <a:latin typeface="Cambria Math" panose="02040503050406030204" pitchFamily="18" charset="0"/>
                            <a:ea typeface="Cambria Math" panose="02040503050406030204" pitchFamily="18" charset="0"/>
                            <a:cs typeface="Times New Roman" panose="02020603050405020304" pitchFamily="18" charset="0"/>
                          </a:rPr>
                          <m:t>𝑜</m:t>
                        </m:r>
                      </m:sub>
                    </m:sSub>
                    <m:sSub>
                      <m:sSubPr>
                        <m:ctrlPr>
                          <a:rPr lang="en-US" b="0"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ea typeface="Cambria Math" panose="02040503050406030204" pitchFamily="18" charset="0"/>
                            <a:cs typeface="Times New Roman" panose="02020603050405020304" pitchFamily="18" charset="0"/>
                          </a:rPr>
                          <m:t>𝑃</m:t>
                        </m:r>
                      </m:e>
                      <m:sub>
                        <m:r>
                          <a:rPr lang="en-US" b="0" i="1" smtClean="0">
                            <a:latin typeface="Cambria Math" panose="02040503050406030204" pitchFamily="18" charset="0"/>
                            <a:ea typeface="Cambria Math" panose="02040503050406030204" pitchFamily="18" charset="0"/>
                            <a:cs typeface="Times New Roman" panose="02020603050405020304" pitchFamily="18" charset="0"/>
                          </a:rPr>
                          <m:t>12</m:t>
                        </m:r>
                      </m:sub>
                    </m:sSub>
                    <m:sSub>
                      <m:sSubPr>
                        <m:ctrlPr>
                          <a:rPr lang="en-US" b="0"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ea typeface="Cambria Math" panose="02040503050406030204" pitchFamily="18" charset="0"/>
                            <a:cs typeface="Times New Roman" panose="02020603050405020304" pitchFamily="18" charset="0"/>
                          </a:rPr>
                          <m:t>𝑃</m:t>
                        </m:r>
                      </m:e>
                      <m:sub>
                        <m:r>
                          <a:rPr lang="en-US" b="0" i="1" smtClean="0">
                            <a:latin typeface="Cambria Math" panose="02040503050406030204" pitchFamily="18" charset="0"/>
                            <a:ea typeface="Cambria Math" panose="02040503050406030204" pitchFamily="18" charset="0"/>
                            <a:cs typeface="Times New Roman" panose="02020603050405020304" pitchFamily="18" charset="0"/>
                          </a:rPr>
                          <m:t>23</m:t>
                        </m:r>
                      </m:sub>
                    </m:sSub>
                    <m:r>
                      <a:rPr lang="en-US" b="0" i="1" smtClean="0">
                        <a:latin typeface="Cambria Math" panose="02040503050406030204" pitchFamily="18" charset="0"/>
                        <a:ea typeface="Cambria Math" panose="02040503050406030204" pitchFamily="18" charset="0"/>
                        <a:cs typeface="Times New Roman" panose="02020603050405020304" pitchFamily="18" charset="0"/>
                      </a:rPr>
                      <m:t>(1−</m:t>
                    </m:r>
                    <m:sSub>
                      <m:sSubPr>
                        <m:ctrlPr>
                          <a:rPr lang="en-US" b="0" i="1" smtClean="0">
                            <a:latin typeface="Cambria Math" panose="02040503050406030204" pitchFamily="18" charset="0"/>
                            <a:ea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ea typeface="Cambria Math" panose="02040503050406030204" pitchFamily="18" charset="0"/>
                            <a:cs typeface="Times New Roman" panose="02020603050405020304" pitchFamily="18" charset="0"/>
                          </a:rPr>
                          <m:t>𝑃</m:t>
                        </m:r>
                      </m:e>
                      <m:sub>
                        <m:r>
                          <a:rPr lang="en-US" b="0" i="1" smtClean="0">
                            <a:latin typeface="Cambria Math" panose="02040503050406030204" pitchFamily="18" charset="0"/>
                            <a:ea typeface="Cambria Math" panose="02040503050406030204" pitchFamily="18" charset="0"/>
                            <a:cs typeface="Times New Roman" panose="02020603050405020304" pitchFamily="18" charset="0"/>
                          </a:rPr>
                          <m:t>3</m:t>
                        </m:r>
                        <m:r>
                          <a:rPr lang="en-US" b="0" i="1" smtClean="0">
                            <a:latin typeface="Cambria Math" panose="02040503050406030204" pitchFamily="18" charset="0"/>
                            <a:ea typeface="Cambria Math" panose="02040503050406030204" pitchFamily="18" charset="0"/>
                            <a:cs typeface="Times New Roman" panose="02020603050405020304" pitchFamily="18" charset="0"/>
                          </a:rPr>
                          <m:t>𝜆</m:t>
                        </m:r>
                      </m:sub>
                    </m:sSub>
                    <m:r>
                      <a:rPr lang="en-US" b="0" i="1" smtClean="0">
                        <a:latin typeface="Cambria Math" panose="02040503050406030204" pitchFamily="18" charset="0"/>
                        <a:ea typeface="Cambria Math" panose="02040503050406030204" pitchFamily="18" charset="0"/>
                        <a:cs typeface="Times New Roman" panose="02020603050405020304" pitchFamily="18" charset="0"/>
                      </a:rPr>
                      <m:t>)&gt;</m:t>
                    </m:r>
                  </m:oMath>
                </a14:m>
                <a:endParaRPr lang="en-US" dirty="0">
                  <a:latin typeface="Times New Roman" panose="02020603050405020304" pitchFamily="18" charset="0"/>
                  <a:cs typeface="Times New Roman" panose="02020603050405020304" pitchFamily="18" charset="0"/>
                </a:endParaRPr>
              </a:p>
            </p:txBody>
          </p:sp>
        </mc:Choice>
        <mc:Fallback xmlns="">
          <p:sp>
            <p:nvSpPr>
              <p:cNvPr id="8" name="TextBox 7">
                <a:extLst>
                  <a:ext uri="{FF2B5EF4-FFF2-40B4-BE49-F238E27FC236}">
                    <a16:creationId xmlns:a16="http://schemas.microsoft.com/office/drawing/2014/main" id="{5BA83CCD-DF85-BD30-EAA0-2050DA5AA954}"/>
                  </a:ext>
                </a:extLst>
              </p:cNvPr>
              <p:cNvSpPr txBox="1">
                <a:spLocks noRot="1" noChangeAspect="1" noMove="1" noResize="1" noEditPoints="1" noAdjustHandles="1" noChangeArrowheads="1" noChangeShapeType="1" noTextEdit="1"/>
              </p:cNvSpPr>
              <p:nvPr/>
            </p:nvSpPr>
            <p:spPr>
              <a:xfrm>
                <a:off x="1642932" y="1193671"/>
                <a:ext cx="9258300" cy="491994"/>
              </a:xfrm>
              <a:prstGeom prst="rect">
                <a:avLst/>
              </a:prstGeom>
              <a:blipFill>
                <a:blip r:embed="rId8"/>
                <a:stretch>
                  <a:fillRect l="-548" b="-5128"/>
                </a:stretch>
              </a:blipFill>
            </p:spPr>
            <p:txBody>
              <a:bodyPr/>
              <a:lstStyle/>
              <a:p>
                <a:r>
                  <a:rPr lang="en-US">
                    <a:noFill/>
                  </a:rPr>
                  <a:t> </a:t>
                </a:r>
              </a:p>
            </p:txBody>
          </p:sp>
        </mc:Fallback>
      </mc:AlternateContent>
      <p:pic>
        <p:nvPicPr>
          <p:cNvPr id="9" name="Picture 8">
            <a:extLst>
              <a:ext uri="{FF2B5EF4-FFF2-40B4-BE49-F238E27FC236}">
                <a16:creationId xmlns:a16="http://schemas.microsoft.com/office/drawing/2014/main" id="{30ED26F7-3FC2-DD67-F765-5FA0E8E89521}"/>
              </a:ext>
            </a:extLst>
          </p:cNvPr>
          <p:cNvPicPr>
            <a:picLocks noChangeAspect="1"/>
          </p:cNvPicPr>
          <p:nvPr/>
        </p:nvPicPr>
        <p:blipFill>
          <a:blip r:embed="rId9"/>
          <a:stretch>
            <a:fillRect/>
          </a:stretch>
        </p:blipFill>
        <p:spPr>
          <a:xfrm>
            <a:off x="9593705" y="5565384"/>
            <a:ext cx="2141312" cy="1170584"/>
          </a:xfrm>
          <a:prstGeom prst="rect">
            <a:avLst/>
          </a:prstGeom>
        </p:spPr>
      </p:pic>
      <p:sp>
        <p:nvSpPr>
          <p:cNvPr id="11" name="Content Placeholder 10">
            <a:extLst>
              <a:ext uri="{FF2B5EF4-FFF2-40B4-BE49-F238E27FC236}">
                <a16:creationId xmlns:a16="http://schemas.microsoft.com/office/drawing/2014/main" id="{DDEC0BAB-48CD-8970-B9F3-B4486BE7E15A}"/>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7388663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C78A15-905E-B593-7E61-1C13F48CD36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4F1735A-FB2F-2C98-6FD8-161AE7A2A580}"/>
              </a:ext>
            </a:extLst>
          </p:cNvPr>
          <p:cNvPicPr>
            <a:picLocks noChangeAspect="1"/>
          </p:cNvPicPr>
          <p:nvPr/>
        </p:nvPicPr>
        <p:blipFill>
          <a:blip r:embed="rId3"/>
          <a:stretch>
            <a:fillRect/>
          </a:stretch>
        </p:blipFill>
        <p:spPr>
          <a:xfrm>
            <a:off x="247121" y="5617957"/>
            <a:ext cx="3055897" cy="1118011"/>
          </a:xfrm>
          <a:prstGeom prst="rect">
            <a:avLst/>
          </a:prstGeom>
        </p:spPr>
      </p:pic>
      <p:pic>
        <p:nvPicPr>
          <p:cNvPr id="2" name="Picture 1">
            <a:extLst>
              <a:ext uri="{FF2B5EF4-FFF2-40B4-BE49-F238E27FC236}">
                <a16:creationId xmlns:a16="http://schemas.microsoft.com/office/drawing/2014/main" id="{F609EE5C-E5E0-A706-13F7-D54BAF21491F}"/>
              </a:ext>
            </a:extLst>
          </p:cNvPr>
          <p:cNvPicPr>
            <a:picLocks noChangeAspect="1"/>
          </p:cNvPicPr>
          <p:nvPr/>
        </p:nvPicPr>
        <p:blipFill>
          <a:blip r:embed="rId4"/>
          <a:stretch>
            <a:fillRect/>
          </a:stretch>
        </p:blipFill>
        <p:spPr>
          <a:xfrm>
            <a:off x="9593705" y="5565384"/>
            <a:ext cx="2141312" cy="1170584"/>
          </a:xfrm>
          <a:prstGeom prst="rect">
            <a:avLst/>
          </a:prstGeom>
        </p:spPr>
      </p:pic>
      <p:sp>
        <p:nvSpPr>
          <p:cNvPr id="7" name="Content Placeholder 6">
            <a:extLst>
              <a:ext uri="{FF2B5EF4-FFF2-40B4-BE49-F238E27FC236}">
                <a16:creationId xmlns:a16="http://schemas.microsoft.com/office/drawing/2014/main" id="{34C95BF7-2436-22D6-B4D2-AE730D5DCED6}"/>
              </a:ext>
            </a:extLst>
          </p:cNvPr>
          <p:cNvSpPr>
            <a:spLocks noGrp="1"/>
          </p:cNvSpPr>
          <p:nvPr>
            <p:ph idx="1"/>
          </p:nvPr>
        </p:nvSpPr>
        <p:spPr>
          <a:xfrm>
            <a:off x="703288" y="1016064"/>
            <a:ext cx="10515600" cy="4351338"/>
          </a:xfrm>
        </p:spPr>
        <p:txBody>
          <a:bodyPr numCol="2">
            <a:normAutofit fontScale="40000" lnSpcReduction="20000"/>
          </a:bodyPr>
          <a:lstStyle/>
          <a:p>
            <a:pPr marL="0" indent="0">
              <a:buNone/>
            </a:pPr>
            <a:r>
              <a:rPr lang="en-US" dirty="0">
                <a:latin typeface="Times New Roman" panose="02020603050405020304" pitchFamily="18" charset="0"/>
                <a:cs typeface="Times New Roman" panose="02020603050405020304" pitchFamily="18" charset="0"/>
              </a:rPr>
              <a:t>Based on work found in: </a:t>
            </a:r>
          </a:p>
          <a:p>
            <a:pPr marL="0" indent="0">
              <a:buNone/>
            </a:pPr>
            <a:endParaRPr lang="en-US" dirty="0">
              <a:latin typeface="Times New Roman" panose="02020603050405020304" pitchFamily="18" charset="0"/>
              <a:cs typeface="Times New Roman" panose="02020603050405020304" pitchFamily="18" charset="0"/>
            </a:endParaRPr>
          </a:p>
          <a:p>
            <a:pPr marL="0" indent="0" algn="ctr">
              <a:buNone/>
            </a:pPr>
            <a:r>
              <a:rPr lang="en-US" dirty="0">
                <a:latin typeface="Times New Roman" panose="02020603050405020304" pitchFamily="18" charset="0"/>
                <a:cs typeface="Times New Roman" panose="02020603050405020304" pitchFamily="18" charset="0"/>
              </a:rPr>
              <a:t>Harrison, J., &amp; </a:t>
            </a:r>
            <a:r>
              <a:rPr lang="en-US" dirty="0" err="1">
                <a:latin typeface="Times New Roman" panose="02020603050405020304" pitchFamily="18" charset="0"/>
                <a:cs typeface="Times New Roman" panose="02020603050405020304" pitchFamily="18" charset="0"/>
              </a:rPr>
              <a:t>Anantua</a:t>
            </a:r>
            <a:r>
              <a:rPr lang="en-US" dirty="0">
                <a:latin typeface="Times New Roman" panose="02020603050405020304" pitchFamily="18" charset="0"/>
                <a:cs typeface="Times New Roman" panose="02020603050405020304" pitchFamily="18" charset="0"/>
              </a:rPr>
              <a:t>, R. (2024). High-Energy Neutrino Flavor State Transition Probabilities. </a:t>
            </a:r>
            <a:r>
              <a:rPr lang="en-US" i="1" dirty="0">
                <a:latin typeface="Times New Roman" panose="02020603050405020304" pitchFamily="18" charset="0"/>
                <a:cs typeface="Times New Roman" panose="02020603050405020304" pitchFamily="18" charset="0"/>
              </a:rPr>
              <a:t>Applied Sciences</a:t>
            </a:r>
            <a:r>
              <a:rPr lang="en-US"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14</a:t>
            </a:r>
            <a:r>
              <a:rPr lang="en-US" dirty="0">
                <a:latin typeface="Times New Roman" panose="02020603050405020304" pitchFamily="18" charset="0"/>
                <a:cs typeface="Times New Roman" panose="02020603050405020304" pitchFamily="18" charset="0"/>
              </a:rPr>
              <a:t>(22), 10666. </a:t>
            </a:r>
            <a:r>
              <a:rPr lang="en-US" dirty="0">
                <a:latin typeface="Times New Roman" panose="02020603050405020304" pitchFamily="18" charset="0"/>
                <a:cs typeface="Times New Roman" panose="02020603050405020304" pitchFamily="18" charset="0"/>
                <a:hlinkClick r:id="rId5"/>
              </a:rPr>
              <a:t>https://doi.org/10.3390/app142210666</a:t>
            </a:r>
            <a:endParaRPr lang="en-US" dirty="0">
              <a:latin typeface="Times New Roman" panose="02020603050405020304" pitchFamily="18" charset="0"/>
              <a:cs typeface="Times New Roman" panose="02020603050405020304" pitchFamily="18" charset="0"/>
            </a:endParaRPr>
          </a:p>
          <a:p>
            <a:pPr marL="0" indent="0" algn="ctr">
              <a:buNone/>
            </a:pPr>
            <a:endParaRPr lang="en-US" dirty="0">
              <a:latin typeface="Times New Roman" panose="02020603050405020304" pitchFamily="18" charset="0"/>
              <a:cs typeface="Times New Roman" panose="02020603050405020304" pitchFamily="18" charset="0"/>
            </a:endParaRPr>
          </a:p>
          <a:p>
            <a:pPr marL="0" indent="0" algn="ctr">
              <a:buNone/>
            </a:pPr>
            <a:r>
              <a:rPr lang="en-US" dirty="0">
                <a:latin typeface="Times New Roman" panose="02020603050405020304" pitchFamily="18" charset="0"/>
                <a:cs typeface="Times New Roman" panose="02020603050405020304" pitchFamily="18" charset="0"/>
              </a:rPr>
              <a:t>With assistance from:</a:t>
            </a:r>
          </a:p>
          <a:p>
            <a:pPr marL="514350" indent="-514350" algn="ctr">
              <a:buAutoNum type="arabicPeriod"/>
            </a:pPr>
            <a:r>
              <a:rPr lang="en-US" dirty="0"/>
              <a:t>BOREXINO Collaboration. Neutrinos from the primary proton-proton fusion process in the Sun. Nature 2014, 512, 383–386. [</a:t>
            </a:r>
            <a:r>
              <a:rPr lang="en-US" dirty="0" err="1"/>
              <a:t>CrossRef</a:t>
            </a:r>
            <a:r>
              <a:rPr lang="en-US" dirty="0"/>
              <a:t>] [PubMed] </a:t>
            </a:r>
          </a:p>
          <a:p>
            <a:pPr marL="514350" indent="-514350" algn="ctr">
              <a:buAutoNum type="arabicPeriod"/>
            </a:pPr>
            <a:r>
              <a:rPr lang="en-US" dirty="0"/>
              <a:t> </a:t>
            </a:r>
            <a:r>
              <a:rPr lang="en-US" dirty="0" err="1"/>
              <a:t>Giunti</a:t>
            </a:r>
            <a:r>
              <a:rPr lang="en-US" dirty="0"/>
              <a:t>, C.; Kim, C. Neutrino Physics and Astrophysics, 1st ed.; Oxford University Press: Oxford, UK, 2007. </a:t>
            </a:r>
          </a:p>
          <a:p>
            <a:pPr marL="514350" indent="-514350" algn="ctr">
              <a:buAutoNum type="arabicPeriod"/>
            </a:pPr>
            <a:r>
              <a:rPr lang="en-US" dirty="0"/>
              <a:t>Bustamente, M.; Montoya, G.D.C.; Paula, W.; Chavez, J.A.D.; Gago, A.M.; Hakobyan, H.; Jez, P.; Montañez, J.A.M.; Velasquez, A.O.; Cabal, F.P.; et al. High-energy cosmic-ray acceleration. In 2009 CERN-Latin-American School of High-Energy Physics; CLASHEP 2009-Proceedings; CERN: Geneva, Switzerland, 2010; pp. 533–539. </a:t>
            </a:r>
          </a:p>
          <a:p>
            <a:pPr marL="514350" indent="-514350" algn="ctr">
              <a:buAutoNum type="arabicPeriod"/>
            </a:pPr>
            <a:r>
              <a:rPr lang="en-US" dirty="0"/>
              <a:t>Greco, A.; Perri, S.; Zimbardo, G. Stochastic Fermi acceleration in the magnetotail current sheet: A numerical study. J. </a:t>
            </a:r>
            <a:r>
              <a:rPr lang="en-US" dirty="0" err="1"/>
              <a:t>Geophys</a:t>
            </a:r>
            <a:r>
              <a:rPr lang="en-US" dirty="0"/>
              <a:t>. Res. Space Phys. 2010, 115.. [</a:t>
            </a:r>
            <a:r>
              <a:rPr lang="en-US" dirty="0" err="1"/>
              <a:t>CrossRef</a:t>
            </a:r>
            <a:r>
              <a:rPr lang="en-US" dirty="0"/>
              <a:t>] </a:t>
            </a:r>
          </a:p>
          <a:p>
            <a:pPr marL="514350" indent="-514350" algn="ctr">
              <a:buAutoNum type="arabicPeriod"/>
            </a:pPr>
            <a:r>
              <a:rPr lang="en-US" dirty="0"/>
              <a:t> Reines, F.; Cowan, C.L. Detection of the Free Neutrino. Phys. Rev. Am. Phys. Soc. 1953, 92, 830–831. [</a:t>
            </a:r>
            <a:r>
              <a:rPr lang="en-US" dirty="0" err="1"/>
              <a:t>CrossRef</a:t>
            </a:r>
            <a:r>
              <a:rPr lang="en-US" dirty="0"/>
              <a:t>] </a:t>
            </a:r>
          </a:p>
          <a:p>
            <a:pPr marL="514350" indent="-514350" algn="ctr">
              <a:buAutoNum type="arabicPeriod"/>
            </a:pPr>
            <a:r>
              <a:rPr lang="en-US" dirty="0"/>
              <a:t> Fermilab; Rocco, N. Neutrino Cross Sections. 2019. Available online: https://</a:t>
            </a:r>
            <a:r>
              <a:rPr lang="en-US" dirty="0" err="1"/>
              <a:t>indico.fnal.gov</a:t>
            </a:r>
            <a:r>
              <a:rPr lang="en-US" dirty="0"/>
              <a:t>/event/19346/contributions/51548/ attachments/32048/39314/</a:t>
            </a:r>
            <a:r>
              <a:rPr lang="en-US" dirty="0" err="1"/>
              <a:t>Noemi_Rocco_Lepton_nucleus_cross_section_theory.pdf</a:t>
            </a:r>
            <a:r>
              <a:rPr lang="en-US" dirty="0"/>
              <a:t> (accessed on 19 February 2024). </a:t>
            </a:r>
          </a:p>
          <a:p>
            <a:pPr marL="0" indent="0" algn="ctr">
              <a:buNone/>
            </a:pPr>
            <a:endParaRPr lang="en-US" dirty="0"/>
          </a:p>
          <a:p>
            <a:pPr marL="0" indent="0" algn="ctr">
              <a:buNone/>
            </a:pPr>
            <a:endParaRPr lang="en-US" dirty="0"/>
          </a:p>
          <a:p>
            <a:pPr marL="0" indent="0" algn="ctr">
              <a:buNone/>
            </a:pPr>
            <a:endParaRPr lang="en-US" dirty="0"/>
          </a:p>
          <a:p>
            <a:pPr marL="0" indent="0" algn="ctr">
              <a:buNone/>
            </a:pPr>
            <a:r>
              <a:rPr lang="en-US" dirty="0"/>
              <a:t>7. Krauss, F.S. Matrix and Cross Sections Simplified. Institute for Particle Physics Phenomenology; Department of Physics, University of Durham: Durham, UK, 2019. Available online: https://</a:t>
            </a:r>
            <a:r>
              <a:rPr lang="en-US" dirty="0" err="1"/>
              <a:t>www.ippp.dur.ac.uk</a:t>
            </a:r>
            <a:r>
              <a:rPr lang="en-US" dirty="0"/>
              <a:t>/~</a:t>
            </a:r>
            <a:r>
              <a:rPr lang="en-US" dirty="0" err="1"/>
              <a:t>krauss</a:t>
            </a:r>
            <a:r>
              <a:rPr lang="en-US" dirty="0"/>
              <a:t>/Lectures/</a:t>
            </a:r>
            <a:r>
              <a:rPr lang="en-US" dirty="0" err="1"/>
              <a:t>QuarksLeptons</a:t>
            </a:r>
            <a:r>
              <a:rPr lang="en-US" dirty="0"/>
              <a:t>/Basics/S_ </a:t>
            </a:r>
            <a:r>
              <a:rPr lang="en-US" dirty="0" err="1"/>
              <a:t>Matrix.html</a:t>
            </a:r>
            <a:r>
              <a:rPr lang="en-US" dirty="0"/>
              <a:t> (accessed on 19 February 2024). </a:t>
            </a:r>
          </a:p>
          <a:p>
            <a:pPr marL="0" indent="0" algn="ctr">
              <a:buNone/>
            </a:pPr>
            <a:r>
              <a:rPr lang="en-US" dirty="0"/>
              <a:t>8. </a:t>
            </a:r>
            <a:r>
              <a:rPr lang="en-US" dirty="0" err="1"/>
              <a:t>Formaggio</a:t>
            </a:r>
            <a:r>
              <a:rPr lang="en-US" dirty="0"/>
              <a:t>, J.A.; Zeller, G.P. From eV to </a:t>
            </a:r>
            <a:r>
              <a:rPr lang="en-US" dirty="0" err="1"/>
              <a:t>EeV</a:t>
            </a:r>
            <a:r>
              <a:rPr lang="en-US" dirty="0"/>
              <a:t>: Neutrino Cross-Sections Across Energy Scales. </a:t>
            </a:r>
            <a:r>
              <a:rPr lang="en-US" dirty="0" err="1"/>
              <a:t>arXiv</a:t>
            </a:r>
            <a:r>
              <a:rPr lang="en-US" dirty="0"/>
              <a:t> 2013, arXiv:1305.7513v1</a:t>
            </a:r>
            <a:r>
              <a:rPr lang="en-US" dirty="0">
                <a:latin typeface="Times New Roman" panose="02020603050405020304" pitchFamily="18" charset="0"/>
                <a:cs typeface="Times New Roman" panose="02020603050405020304" pitchFamily="18" charset="0"/>
              </a:rPr>
              <a:t>.</a:t>
            </a:r>
          </a:p>
          <a:p>
            <a:pPr marL="0" indent="0" algn="ctr">
              <a:buNone/>
            </a:pPr>
            <a:r>
              <a:rPr lang="en-US" dirty="0"/>
              <a:t>9. </a:t>
            </a:r>
            <a:r>
              <a:rPr lang="en-US" dirty="0" err="1"/>
              <a:t>Blasone</a:t>
            </a:r>
            <a:r>
              <a:rPr lang="en-US" dirty="0"/>
              <a:t>, M.; De Siena, S.; </a:t>
            </a:r>
            <a:r>
              <a:rPr lang="en-US" dirty="0" err="1"/>
              <a:t>Matrella</a:t>
            </a:r>
            <a:r>
              <a:rPr lang="en-US" dirty="0"/>
              <a:t>, C. Non-locality and entropic uncertainty relations in neutrino oscillations. Eur. Phys. J. Plus 2022, 137, 1272. [</a:t>
            </a:r>
            <a:r>
              <a:rPr lang="en-US" dirty="0" err="1"/>
              <a:t>CrossRef</a:t>
            </a:r>
            <a:r>
              <a:rPr lang="en-US" dirty="0"/>
              <a:t>] </a:t>
            </a:r>
          </a:p>
          <a:p>
            <a:pPr marL="0" indent="0" algn="ctr">
              <a:buNone/>
            </a:pPr>
            <a:r>
              <a:rPr lang="en-US" dirty="0"/>
              <a:t>10. Korana, B.S.; Nautiyal, V.K. Effective Neutrino Masses From Four Flavor Neutrino Mixing Matrix. Int. J. Theor. Phys. 2020, 60, 781–792. [</a:t>
            </a:r>
            <a:r>
              <a:rPr lang="en-US" dirty="0" err="1"/>
              <a:t>CrossRef</a:t>
            </a:r>
            <a:r>
              <a:rPr lang="en-US" dirty="0"/>
              <a:t>] </a:t>
            </a:r>
          </a:p>
          <a:p>
            <a:pPr marL="0" indent="0" algn="ctr">
              <a:buNone/>
            </a:pPr>
            <a:r>
              <a:rPr lang="en-US" dirty="0"/>
              <a:t>11. Page, D.; </a:t>
            </a:r>
            <a:r>
              <a:rPr lang="en-US" dirty="0" err="1"/>
              <a:t>Beznogov</a:t>
            </a:r>
            <a:r>
              <a:rPr lang="en-US" dirty="0"/>
              <a:t>, M.V.; Garibay, I.; Lattimer, J.M.; Prakash, M.; Janka, H.T. NS 1987A in SN 1987A. </a:t>
            </a:r>
            <a:r>
              <a:rPr lang="en-US" dirty="0" err="1"/>
              <a:t>Astrophys</a:t>
            </a:r>
            <a:r>
              <a:rPr lang="en-US" dirty="0"/>
              <a:t>. J. 2020, 898, 125. [</a:t>
            </a:r>
            <a:r>
              <a:rPr lang="en-US" dirty="0" err="1"/>
              <a:t>CrossRef</a:t>
            </a:r>
            <a:r>
              <a:rPr lang="en-US" dirty="0"/>
              <a:t>] </a:t>
            </a:r>
          </a:p>
          <a:p>
            <a:pPr marL="0" indent="0" algn="ctr">
              <a:buNone/>
            </a:pPr>
            <a:r>
              <a:rPr lang="en-US" dirty="0"/>
              <a:t>12. Akhmedov E.; Frigerio M. Duality in left-right symmetric seesaw mechanism. Phys Rev Lett. 2006, 96, 61802. [</a:t>
            </a:r>
            <a:r>
              <a:rPr lang="en-US" dirty="0" err="1"/>
              <a:t>CrossRef</a:t>
            </a:r>
            <a:r>
              <a:rPr lang="en-US" dirty="0"/>
              <a:t>] [PubMed] </a:t>
            </a:r>
          </a:p>
          <a:p>
            <a:pPr marL="0" indent="0" algn="ctr">
              <a:buNone/>
            </a:pPr>
            <a:r>
              <a:rPr lang="en-US" dirty="0"/>
              <a:t>13. The Super-</a:t>
            </a:r>
            <a:r>
              <a:rPr lang="en-US" dirty="0" err="1"/>
              <a:t>Kamiokande</a:t>
            </a:r>
            <a:r>
              <a:rPr lang="en-US" dirty="0"/>
              <a:t> Collaboration. Atmospheric neutrino oscillation analysis with neutron tagging and an expanded fiducial volume in Super-</a:t>
            </a:r>
            <a:r>
              <a:rPr lang="en-US" dirty="0" err="1"/>
              <a:t>Kamiokande</a:t>
            </a:r>
            <a:r>
              <a:rPr lang="en-US" dirty="0"/>
              <a:t> I–V. Phys. Rev. D 2014, 109, 72014. </a:t>
            </a:r>
          </a:p>
          <a:p>
            <a:pPr marL="0" indent="0" algn="ctr">
              <a:buNone/>
            </a:pPr>
            <a:r>
              <a:rPr lang="en-US" dirty="0"/>
              <a:t>14. Vogel, P.; Wen, L.; Zhang, C. Neutrino Oscillation Studies with Reactors. Nat. Commun. 2015, 6, 6935. [</a:t>
            </a:r>
            <a:r>
              <a:rPr lang="en-US" dirty="0" err="1"/>
              <a:t>CrossRef</a:t>
            </a:r>
            <a:r>
              <a:rPr lang="en-US" dirty="0"/>
              <a:t>] [PubMed]</a:t>
            </a:r>
          </a:p>
        </p:txBody>
      </p:sp>
    </p:spTree>
    <p:extLst>
      <p:ext uri="{BB962C8B-B14F-4D97-AF65-F5344CB8AC3E}">
        <p14:creationId xmlns:p14="http://schemas.microsoft.com/office/powerpoint/2010/main" val="26859044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AB6B6-E009-28C6-1424-58E9B5C7612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C5E6F56-99FB-A072-E0AF-075F971DF600}"/>
              </a:ext>
            </a:extLst>
          </p:cNvPr>
          <p:cNvPicPr>
            <a:picLocks noChangeAspect="1"/>
          </p:cNvPicPr>
          <p:nvPr/>
        </p:nvPicPr>
        <p:blipFill>
          <a:blip r:embed="rId3"/>
          <a:stretch>
            <a:fillRect/>
          </a:stretch>
        </p:blipFill>
        <p:spPr>
          <a:xfrm>
            <a:off x="247121" y="5617957"/>
            <a:ext cx="3055897" cy="1118011"/>
          </a:xfrm>
          <a:prstGeom prst="rect">
            <a:avLst/>
          </a:prstGeom>
        </p:spPr>
      </p:pic>
      <p:sp>
        <p:nvSpPr>
          <p:cNvPr id="6" name="TextBox 5">
            <a:extLst>
              <a:ext uri="{FF2B5EF4-FFF2-40B4-BE49-F238E27FC236}">
                <a16:creationId xmlns:a16="http://schemas.microsoft.com/office/drawing/2014/main" id="{0C661BC6-56AF-E848-CCAC-E29802744FAD}"/>
              </a:ext>
            </a:extLst>
          </p:cNvPr>
          <p:cNvSpPr txBox="1"/>
          <p:nvPr/>
        </p:nvSpPr>
        <p:spPr>
          <a:xfrm>
            <a:off x="3134792" y="122032"/>
            <a:ext cx="6335598" cy="6678751"/>
          </a:xfrm>
          <a:prstGeom prst="rect">
            <a:avLst/>
          </a:prstGeom>
          <a:noFill/>
        </p:spPr>
        <p:txBody>
          <a:bodyPr wrap="square" rtlCol="0">
            <a:spAutoFit/>
          </a:bodyPr>
          <a:lstStyle/>
          <a:p>
            <a:pPr algn="ctr"/>
            <a:r>
              <a:rPr lang="en-US" sz="2800" dirty="0">
                <a:latin typeface="Times New Roman" panose="02020603050405020304" pitchFamily="18" charset="0"/>
                <a:cs typeface="Times New Roman" panose="02020603050405020304" pitchFamily="18" charset="0"/>
              </a:rPr>
              <a:t>Thank you!</a:t>
            </a:r>
          </a:p>
          <a:p>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Contact Info:</a:t>
            </a:r>
          </a:p>
          <a:p>
            <a:endParaRPr lang="en-US" sz="2800" dirty="0">
              <a:latin typeface="Times New Roman" panose="02020603050405020304" pitchFamily="18" charset="0"/>
              <a:cs typeface="Times New Roman" panose="02020603050405020304" pitchFamily="18" charset="0"/>
            </a:endParaRPr>
          </a:p>
          <a:p>
            <a:pPr algn="ctr"/>
            <a:r>
              <a:rPr lang="en-US" sz="2400" dirty="0">
                <a:latin typeface="Times New Roman" panose="02020603050405020304" pitchFamily="18" charset="0"/>
                <a:cs typeface="Times New Roman" panose="02020603050405020304" pitchFamily="18" charset="0"/>
              </a:rPr>
              <a:t>John Harrison, PhD</a:t>
            </a:r>
          </a:p>
          <a:p>
            <a:pPr algn="ctr"/>
            <a:r>
              <a:rPr lang="en-US" sz="2400" dirty="0">
                <a:latin typeface="Times New Roman" panose="02020603050405020304" pitchFamily="18" charset="0"/>
                <a:cs typeface="Times New Roman" panose="02020603050405020304" pitchFamily="18" charset="0"/>
              </a:rPr>
              <a:t>Particle Theory</a:t>
            </a:r>
          </a:p>
          <a:p>
            <a:pPr algn="ctr"/>
            <a:endParaRPr lang="en-US" sz="2400" dirty="0">
              <a:latin typeface="Times New Roman" panose="02020603050405020304" pitchFamily="18" charset="0"/>
              <a:cs typeface="Times New Roman" panose="02020603050405020304" pitchFamily="18" charset="0"/>
            </a:endParaRPr>
          </a:p>
          <a:p>
            <a:pPr algn="ctr"/>
            <a:r>
              <a:rPr lang="en-US" sz="2400" dirty="0">
                <a:latin typeface="Times New Roman" panose="02020603050405020304" pitchFamily="18" charset="0"/>
                <a:cs typeface="Times New Roman" panose="02020603050405020304" pitchFamily="18" charset="0"/>
                <a:hlinkClick r:id="rId4"/>
              </a:rPr>
              <a:t>www.drjohnharrison.com</a:t>
            </a:r>
            <a:endParaRPr lang="en-US" sz="2400" dirty="0">
              <a:latin typeface="Times New Roman" panose="02020603050405020304" pitchFamily="18" charset="0"/>
              <a:cs typeface="Times New Roman" panose="02020603050405020304" pitchFamily="18" charset="0"/>
            </a:endParaRPr>
          </a:p>
          <a:p>
            <a:pPr algn="ctr"/>
            <a:endParaRPr lang="en-US" sz="2400" dirty="0">
              <a:latin typeface="Times New Roman" panose="02020603050405020304" pitchFamily="18" charset="0"/>
              <a:cs typeface="Times New Roman" panose="02020603050405020304" pitchFamily="18" charset="0"/>
            </a:endParaRPr>
          </a:p>
          <a:p>
            <a:pPr algn="ctr"/>
            <a:endParaRPr lang="en-US" sz="2400" dirty="0">
              <a:latin typeface="Times New Roman" panose="02020603050405020304" pitchFamily="18" charset="0"/>
              <a:cs typeface="Times New Roman" panose="02020603050405020304" pitchFamily="18" charset="0"/>
            </a:endParaRPr>
          </a:p>
          <a:p>
            <a:pPr algn="ctr"/>
            <a:r>
              <a:rPr lang="en-US" sz="2400" dirty="0">
                <a:latin typeface="Times New Roman" panose="02020603050405020304" pitchFamily="18" charset="0"/>
                <a:cs typeface="Times New Roman" panose="02020603050405020304" pitchFamily="18" charset="0"/>
                <a:hlinkClick r:id="rId5"/>
              </a:rPr>
              <a:t>john.harrison@tamucc.edu</a:t>
            </a:r>
            <a:endParaRPr lang="en-US" sz="2400" dirty="0">
              <a:latin typeface="Times New Roman" panose="02020603050405020304" pitchFamily="18" charset="0"/>
              <a:cs typeface="Times New Roman" panose="02020603050405020304" pitchFamily="18" charset="0"/>
            </a:endParaRPr>
          </a:p>
          <a:p>
            <a:pPr algn="ctr"/>
            <a:endParaRPr lang="en-US" sz="2400" dirty="0">
              <a:latin typeface="Times New Roman" panose="02020603050405020304" pitchFamily="18" charset="0"/>
              <a:cs typeface="Times New Roman" panose="02020603050405020304" pitchFamily="18" charset="0"/>
            </a:endParaRPr>
          </a:p>
          <a:p>
            <a:pPr algn="ctr"/>
            <a:r>
              <a:rPr lang="en-US" sz="2400" dirty="0">
                <a:latin typeface="Times New Roman" panose="02020603050405020304" pitchFamily="18" charset="0"/>
                <a:cs typeface="Times New Roman" panose="02020603050405020304" pitchFamily="18" charset="0"/>
              </a:rPr>
              <a:t>Or</a:t>
            </a:r>
          </a:p>
          <a:p>
            <a:pPr algn="ctr"/>
            <a:endParaRPr lang="en-US" sz="2400" dirty="0">
              <a:latin typeface="Times New Roman" panose="02020603050405020304" pitchFamily="18" charset="0"/>
              <a:cs typeface="Times New Roman" panose="02020603050405020304" pitchFamily="18" charset="0"/>
            </a:endParaRPr>
          </a:p>
          <a:p>
            <a:pPr algn="ctr"/>
            <a:r>
              <a:rPr lang="en-US" sz="2400" dirty="0">
                <a:latin typeface="Times New Roman" panose="02020603050405020304" pitchFamily="18" charset="0"/>
                <a:cs typeface="Times New Roman" panose="02020603050405020304" pitchFamily="18" charset="0"/>
                <a:hlinkClick r:id="rId6"/>
              </a:rPr>
              <a:t>harrisonja2@tamuv.edu</a:t>
            </a:r>
            <a:endParaRPr lang="en-US" sz="2400" dirty="0">
              <a:latin typeface="Times New Roman" panose="02020603050405020304" pitchFamily="18" charset="0"/>
              <a:cs typeface="Times New Roman" panose="02020603050405020304" pitchFamily="18" charset="0"/>
            </a:endParaRPr>
          </a:p>
          <a:p>
            <a:pPr algn="ctr"/>
            <a:endParaRPr lang="en-US" sz="2400" dirty="0">
              <a:latin typeface="Times New Roman" panose="02020603050405020304" pitchFamily="18" charset="0"/>
              <a:cs typeface="Times New Roman" panose="02020603050405020304" pitchFamily="18" charset="0"/>
            </a:endParaRPr>
          </a:p>
          <a:p>
            <a:endParaRPr lang="en-US" sz="2800" dirty="0">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0F7E3573-6463-31BC-8E05-F26B9EA70E49}"/>
              </a:ext>
            </a:extLst>
          </p:cNvPr>
          <p:cNvPicPr>
            <a:picLocks noChangeAspect="1"/>
          </p:cNvPicPr>
          <p:nvPr/>
        </p:nvPicPr>
        <p:blipFill>
          <a:blip r:embed="rId7"/>
          <a:stretch>
            <a:fillRect/>
          </a:stretch>
        </p:blipFill>
        <p:spPr>
          <a:xfrm>
            <a:off x="9593705" y="5565384"/>
            <a:ext cx="2141312" cy="1170584"/>
          </a:xfrm>
          <a:prstGeom prst="rect">
            <a:avLst/>
          </a:prstGeom>
        </p:spPr>
      </p:pic>
      <p:sp>
        <p:nvSpPr>
          <p:cNvPr id="7" name="Content Placeholder 6">
            <a:extLst>
              <a:ext uri="{FF2B5EF4-FFF2-40B4-BE49-F238E27FC236}">
                <a16:creationId xmlns:a16="http://schemas.microsoft.com/office/drawing/2014/main" id="{E600561E-E3A7-D57A-1535-FE55D15FE4B6}"/>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63868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154F4B-287A-4665-44D0-812ECE34537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3026F1C-FBEE-6AB3-A293-1688F370FF2B}"/>
              </a:ext>
            </a:extLst>
          </p:cNvPr>
          <p:cNvPicPr>
            <a:picLocks noChangeAspect="1"/>
          </p:cNvPicPr>
          <p:nvPr/>
        </p:nvPicPr>
        <p:blipFill>
          <a:blip r:embed="rId3"/>
          <a:stretch>
            <a:fillRect/>
          </a:stretch>
        </p:blipFill>
        <p:spPr>
          <a:xfrm>
            <a:off x="247121" y="5617957"/>
            <a:ext cx="3055897" cy="1118011"/>
          </a:xfrm>
          <a:prstGeom prst="rect">
            <a:avLst/>
          </a:prstGeom>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1D6048DE-7A8C-2C02-E555-CDDD0048DF80}"/>
                  </a:ext>
                </a:extLst>
              </p:cNvPr>
              <p:cNvSpPr txBox="1"/>
              <p:nvPr/>
            </p:nvSpPr>
            <p:spPr>
              <a:xfrm>
                <a:off x="615387" y="2136338"/>
                <a:ext cx="10961225" cy="2585323"/>
              </a:xfrm>
              <a:prstGeom prst="rect">
                <a:avLst/>
              </a:prstGeom>
              <a:noFill/>
            </p:spPr>
            <p:txBody>
              <a:bodyPr wrap="square" rtlCol="0">
                <a:spAutoFit/>
              </a:bodyPr>
              <a:lstStyle/>
              <a:p>
                <a:r>
                  <a:rPr lang="en-US" i="1" dirty="0">
                    <a:latin typeface="Times New Roman" panose="02020603050405020304" pitchFamily="18" charset="0"/>
                    <a:cs typeface="Times New Roman" panose="02020603050405020304" pitchFamily="18" charset="0"/>
                  </a:rPr>
                  <a:t>We analytically determine neutrino transitional probabilities and abundance ratios at various</a:t>
                </a:r>
                <a:endParaRPr lang="en-US" dirty="0">
                  <a:latin typeface="Times New Roman" panose="02020603050405020304" pitchFamily="18" charset="0"/>
                  <a:cs typeface="Times New Roman" panose="02020603050405020304" pitchFamily="18" charset="0"/>
                </a:endParaRPr>
              </a:p>
              <a:p>
                <a:r>
                  <a:rPr lang="en-US" i="1" dirty="0">
                    <a:latin typeface="Times New Roman" panose="02020603050405020304" pitchFamily="18" charset="0"/>
                    <a:cs typeface="Times New Roman" panose="02020603050405020304" pitchFamily="18" charset="0"/>
                  </a:rPr>
                  <a:t>distances from the source of creation in several astrophysical contexts, including the Sun, supernovae</a:t>
                </a:r>
                <a:endParaRPr lang="en-US" dirty="0">
                  <a:latin typeface="Times New Roman" panose="02020603050405020304" pitchFamily="18" charset="0"/>
                  <a:cs typeface="Times New Roman" panose="02020603050405020304" pitchFamily="18" charset="0"/>
                </a:endParaRPr>
              </a:p>
              <a:p>
                <a:r>
                  <a:rPr lang="en-US" i="1" dirty="0">
                    <a:latin typeface="Times New Roman" panose="02020603050405020304" pitchFamily="18" charset="0"/>
                    <a:cs typeface="Times New Roman" panose="02020603050405020304" pitchFamily="18" charset="0"/>
                  </a:rPr>
                  <a:t>and cosmic rays. In doing so, we determine the probability of a higher-order transition state from</a:t>
                </a:r>
                <a:endParaRPr lang="en-US" dirty="0">
                  <a:latin typeface="Times New Roman" panose="02020603050405020304" pitchFamily="18" charset="0"/>
                  <a:cs typeface="Times New Roman" panose="02020603050405020304" pitchFamily="18" charset="0"/>
                </a:endParaRPr>
              </a:p>
              <a:p>
                <a14:m>
                  <m:oMath xmlns:m="http://schemas.openxmlformats.org/officeDocument/2006/math">
                    <m:sSub>
                      <m:sSubPr>
                        <m:ctrlPr>
                          <a:rPr lang="en-US" b="0" i="1" dirty="0" smtClean="0">
                            <a:latin typeface="Cambria Math" panose="02040503050406030204" pitchFamily="18" charset="0"/>
                            <a:cs typeface="Times New Roman" panose="02020603050405020304" pitchFamily="18" charset="0"/>
                          </a:rPr>
                        </m:ctrlPr>
                      </m:sSubPr>
                      <m:e>
                        <m:r>
                          <a:rPr lang="el-GR" i="1" dirty="0" smtClean="0">
                            <a:latin typeface="Cambria Math" panose="02040503050406030204" pitchFamily="18" charset="0"/>
                            <a:cs typeface="Times New Roman" panose="02020603050405020304" pitchFamily="18" charset="0"/>
                          </a:rPr>
                          <m:t>𝜈</m:t>
                        </m:r>
                      </m:e>
                      <m:sub>
                        <m:r>
                          <a:rPr lang="en-US" b="0" i="1" dirty="0" smtClean="0">
                            <a:latin typeface="Cambria Math" panose="02040503050406030204" pitchFamily="18" charset="0"/>
                            <a:cs typeface="Times New Roman" panose="02020603050405020304" pitchFamily="18" charset="0"/>
                          </a:rPr>
                          <m:t>𝜏</m:t>
                        </m:r>
                      </m:sub>
                    </m:sSub>
                    <m:r>
                      <a:rPr lang="el-GR" i="1" dirty="0" smtClean="0">
                        <a:latin typeface="Cambria Math" panose="02040503050406030204" pitchFamily="18" charset="0"/>
                        <a:cs typeface="Times New Roman" panose="02020603050405020304" pitchFamily="18" charset="0"/>
                      </a:rPr>
                      <m:t> </m:t>
                    </m:r>
                    <m:r>
                      <a:rPr lang="el-GR" i="1" dirty="0">
                        <a:latin typeface="Cambria Math" panose="02040503050406030204" pitchFamily="18" charset="0"/>
                        <a:cs typeface="Times New Roman" panose="02020603050405020304" pitchFamily="18" charset="0"/>
                      </a:rPr>
                      <m:t>→ </m:t>
                    </m:r>
                    <m:sSub>
                      <m:sSubPr>
                        <m:ctrlPr>
                          <a:rPr lang="en-US" b="0" i="1" dirty="0" smtClean="0">
                            <a:latin typeface="Cambria Math" panose="02040503050406030204" pitchFamily="18" charset="0"/>
                            <a:cs typeface="Times New Roman" panose="02020603050405020304" pitchFamily="18" charset="0"/>
                          </a:rPr>
                        </m:ctrlPr>
                      </m:sSubPr>
                      <m:e>
                        <m:r>
                          <a:rPr lang="el-GR" i="1" dirty="0" err="1">
                            <a:latin typeface="Cambria Math" panose="02040503050406030204" pitchFamily="18" charset="0"/>
                            <a:cs typeface="Times New Roman" panose="02020603050405020304" pitchFamily="18" charset="0"/>
                          </a:rPr>
                          <m:t>𝜈</m:t>
                        </m:r>
                      </m:e>
                      <m:sub>
                        <m:r>
                          <a:rPr lang="el-GR" i="1" dirty="0" err="1">
                            <a:latin typeface="Cambria Math" panose="02040503050406030204" pitchFamily="18" charset="0"/>
                            <a:cs typeface="Times New Roman" panose="02020603050405020304" pitchFamily="18" charset="0"/>
                          </a:rPr>
                          <m:t>𝜆</m:t>
                        </m:r>
                      </m:sub>
                    </m:sSub>
                  </m:oMath>
                </a14:m>
                <a:r>
                  <a:rPr lang="el-GR" i="1"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where </a:t>
                </a:r>
                <a14:m>
                  <m:oMath xmlns:m="http://schemas.openxmlformats.org/officeDocument/2006/math">
                    <m:sSub>
                      <m:sSubPr>
                        <m:ctrlPr>
                          <a:rPr lang="en-US" i="1" dirty="0" smtClean="0">
                            <a:latin typeface="Cambria Math" panose="02040503050406030204" pitchFamily="18" charset="0"/>
                            <a:cs typeface="Times New Roman" panose="02020603050405020304" pitchFamily="18" charset="0"/>
                          </a:rPr>
                        </m:ctrlPr>
                      </m:sSubPr>
                      <m:e>
                        <m:r>
                          <a:rPr lang="el-GR" i="1" dirty="0" smtClean="0">
                            <a:latin typeface="Cambria Math" panose="02040503050406030204" pitchFamily="18" charset="0"/>
                            <a:cs typeface="Times New Roman" panose="02020603050405020304" pitchFamily="18" charset="0"/>
                          </a:rPr>
                          <m:t>𝜈</m:t>
                        </m:r>
                      </m:e>
                      <m:sub>
                        <m:r>
                          <a:rPr lang="el-GR" i="1" dirty="0" smtClean="0">
                            <a:latin typeface="Cambria Math" panose="02040503050406030204" pitchFamily="18" charset="0"/>
                            <a:cs typeface="Times New Roman" panose="02020603050405020304" pitchFamily="18" charset="0"/>
                          </a:rPr>
                          <m:t>𝜆</m:t>
                        </m:r>
                      </m:sub>
                    </m:sSub>
                    <m:r>
                      <a:rPr lang="en-US" i="1" dirty="0" smtClean="0">
                        <a:latin typeface="Cambria Math" panose="02040503050406030204" pitchFamily="18" charset="0"/>
                        <a:cs typeface="Times New Roman" panose="02020603050405020304" pitchFamily="18" charset="0"/>
                      </a:rPr>
                      <m:t> </m:t>
                    </m:r>
                    <m:r>
                      <a:rPr lang="el-GR" i="1" dirty="0" smtClean="0">
                        <a:latin typeface="Cambria Math" panose="02040503050406030204" pitchFamily="18" charset="0"/>
                        <a:cs typeface="Times New Roman" panose="02020603050405020304" pitchFamily="18" charset="0"/>
                      </a:rPr>
                      <m:t> </m:t>
                    </m:r>
                  </m:oMath>
                </a14:m>
                <a:r>
                  <a:rPr lang="en-US" i="1" dirty="0">
                    <a:latin typeface="Times New Roman" panose="02020603050405020304" pitchFamily="18" charset="0"/>
                    <a:cs typeface="Times New Roman" panose="02020603050405020304" pitchFamily="18" charset="0"/>
                  </a:rPr>
                  <a:t>represents a more massive generation than Standard Model neutrinos. We</a:t>
                </a:r>
                <a:endParaRPr lang="en-US" dirty="0">
                  <a:latin typeface="Times New Roman" panose="02020603050405020304" pitchFamily="18" charset="0"/>
                  <a:cs typeface="Times New Roman" panose="02020603050405020304" pitchFamily="18" charset="0"/>
                </a:endParaRPr>
              </a:p>
              <a:p>
                <a:r>
                  <a:rPr lang="en-US" i="1" dirty="0">
                    <a:latin typeface="Times New Roman" panose="02020603050405020304" pitchFamily="18" charset="0"/>
                    <a:cs typeface="Times New Roman" panose="02020603050405020304" pitchFamily="18" charset="0"/>
                  </a:rPr>
                  <a:t>first calculate an approximate cross-section for high-energy neutrinos which allows us to formulate</a:t>
                </a:r>
                <a:endParaRPr lang="en-US" dirty="0">
                  <a:latin typeface="Times New Roman" panose="02020603050405020304" pitchFamily="18" charset="0"/>
                  <a:cs typeface="Times New Roman" panose="02020603050405020304" pitchFamily="18" charset="0"/>
                </a:endParaRPr>
              </a:p>
              <a:p>
                <a:r>
                  <a:rPr lang="en-US" i="1" dirty="0">
                    <a:latin typeface="Times New Roman" panose="02020603050405020304" pitchFamily="18" charset="0"/>
                    <a:cs typeface="Times New Roman" panose="02020603050405020304" pitchFamily="18" charset="0"/>
                  </a:rPr>
                  <a:t>comparisons for the oscillation distances of solar, supernova and higher-energy cosmic ray neutrinos.</a:t>
                </a:r>
                <a:endParaRPr lang="en-US" dirty="0">
                  <a:latin typeface="Times New Roman" panose="02020603050405020304" pitchFamily="18" charset="0"/>
                  <a:cs typeface="Times New Roman" panose="02020603050405020304" pitchFamily="18" charset="0"/>
                </a:endParaRPr>
              </a:p>
              <a:p>
                <a:r>
                  <a:rPr lang="en-US" i="1" dirty="0">
                    <a:latin typeface="Times New Roman" panose="02020603050405020304" pitchFamily="18" charset="0"/>
                    <a:cs typeface="Times New Roman" panose="02020603050405020304" pitchFamily="18" charset="0"/>
                  </a:rPr>
                  <a:t>The flavor distributions of the resulting neutrino populations from each source detected on Earth</a:t>
                </a:r>
                <a:endParaRPr lang="en-US" dirty="0">
                  <a:latin typeface="Times New Roman" panose="02020603050405020304" pitchFamily="18" charset="0"/>
                  <a:cs typeface="Times New Roman" panose="02020603050405020304" pitchFamily="18" charset="0"/>
                </a:endParaRPr>
              </a:p>
              <a:p>
                <a:r>
                  <a:rPr lang="en-US" i="1" dirty="0">
                    <a:latin typeface="Times New Roman" panose="02020603050405020304" pitchFamily="18" charset="0"/>
                    <a:cs typeface="Times New Roman" panose="02020603050405020304" pitchFamily="18" charset="0"/>
                  </a:rPr>
                  <a:t>are then compared via fractional density charts.</a:t>
                </a:r>
                <a:endParaRPr lang="en-US" dirty="0">
                  <a:latin typeface="Times New Roman" panose="02020603050405020304" pitchFamily="18" charset="0"/>
                  <a:cs typeface="Times New Roman" panose="02020603050405020304" pitchFamily="18" charset="0"/>
                </a:endParaRPr>
              </a:p>
              <a:p>
                <a:endParaRPr lang="en-US" dirty="0"/>
              </a:p>
            </p:txBody>
          </p:sp>
        </mc:Choice>
        <mc:Fallback xmlns="">
          <p:sp>
            <p:nvSpPr>
              <p:cNvPr id="3" name="TextBox 2">
                <a:extLst>
                  <a:ext uri="{FF2B5EF4-FFF2-40B4-BE49-F238E27FC236}">
                    <a16:creationId xmlns:a16="http://schemas.microsoft.com/office/drawing/2014/main" id="{1D6048DE-7A8C-2C02-E555-CDDD0048DF80}"/>
                  </a:ext>
                </a:extLst>
              </p:cNvPr>
              <p:cNvSpPr txBox="1">
                <a:spLocks noRot="1" noChangeAspect="1" noMove="1" noResize="1" noEditPoints="1" noAdjustHandles="1" noChangeArrowheads="1" noChangeShapeType="1" noTextEdit="1"/>
              </p:cNvSpPr>
              <p:nvPr/>
            </p:nvSpPr>
            <p:spPr>
              <a:xfrm>
                <a:off x="615387" y="2136338"/>
                <a:ext cx="10961225" cy="2585323"/>
              </a:xfrm>
              <a:prstGeom prst="rect">
                <a:avLst/>
              </a:prstGeom>
              <a:blipFill>
                <a:blip r:embed="rId5"/>
                <a:stretch>
                  <a:fillRect l="-463" t="-980"/>
                </a:stretch>
              </a:blipFill>
            </p:spPr>
            <p:txBody>
              <a:bodyPr/>
              <a:lstStyle/>
              <a:p>
                <a:r>
                  <a:rPr lang="en-US">
                    <a:noFill/>
                  </a:rPr>
                  <a:t> </a:t>
                </a:r>
              </a:p>
            </p:txBody>
          </p:sp>
        </mc:Fallback>
      </mc:AlternateContent>
      <p:sp>
        <p:nvSpPr>
          <p:cNvPr id="2" name="TextBox 1">
            <a:extLst>
              <a:ext uri="{FF2B5EF4-FFF2-40B4-BE49-F238E27FC236}">
                <a16:creationId xmlns:a16="http://schemas.microsoft.com/office/drawing/2014/main" id="{4DEB893A-1E9C-CA2A-A340-C593D8228C44}"/>
              </a:ext>
            </a:extLst>
          </p:cNvPr>
          <p:cNvSpPr txBox="1"/>
          <p:nvPr/>
        </p:nvSpPr>
        <p:spPr>
          <a:xfrm>
            <a:off x="1066800" y="1134192"/>
            <a:ext cx="8191500" cy="369332"/>
          </a:xfrm>
          <a:prstGeom prst="rect">
            <a:avLst/>
          </a:prstGeom>
          <a:noFill/>
        </p:spPr>
        <p:txBody>
          <a:bodyPr wrap="square" rtlCol="0">
            <a:spAutoFit/>
          </a:bodyPr>
          <a:lstStyle/>
          <a:p>
            <a:pPr algn="ctr"/>
            <a:r>
              <a:rPr lang="en-US" dirty="0">
                <a:latin typeface="Times New Roman" panose="02020603050405020304" pitchFamily="18" charset="0"/>
                <a:cs typeface="Times New Roman" panose="02020603050405020304" pitchFamily="18" charset="0"/>
              </a:rPr>
              <a:t>Abstract</a:t>
            </a:r>
          </a:p>
        </p:txBody>
      </p:sp>
      <p:pic>
        <p:nvPicPr>
          <p:cNvPr id="6" name="Picture 5">
            <a:extLst>
              <a:ext uri="{FF2B5EF4-FFF2-40B4-BE49-F238E27FC236}">
                <a16:creationId xmlns:a16="http://schemas.microsoft.com/office/drawing/2014/main" id="{33B62C30-0C96-E935-01C7-57651BF93E7D}"/>
              </a:ext>
            </a:extLst>
          </p:cNvPr>
          <p:cNvPicPr>
            <a:picLocks noChangeAspect="1"/>
          </p:cNvPicPr>
          <p:nvPr/>
        </p:nvPicPr>
        <p:blipFill>
          <a:blip r:embed="rId6"/>
          <a:stretch>
            <a:fillRect/>
          </a:stretch>
        </p:blipFill>
        <p:spPr>
          <a:xfrm>
            <a:off x="9593705" y="5565384"/>
            <a:ext cx="2141312" cy="1170584"/>
          </a:xfrm>
          <a:prstGeom prst="rect">
            <a:avLst/>
          </a:prstGeom>
        </p:spPr>
      </p:pic>
      <p:sp>
        <p:nvSpPr>
          <p:cNvPr id="10" name="Content Placeholder 9">
            <a:extLst>
              <a:ext uri="{FF2B5EF4-FFF2-40B4-BE49-F238E27FC236}">
                <a16:creationId xmlns:a16="http://schemas.microsoft.com/office/drawing/2014/main" id="{924882FD-2454-EDB8-3A1F-C828CDC10445}"/>
              </a:ext>
            </a:extLst>
          </p:cNvPr>
          <p:cNvSpPr>
            <a:spLocks noGrp="1"/>
          </p:cNvSpPr>
          <p:nvPr>
            <p:ph idx="1"/>
          </p:nvPr>
        </p:nvSpPr>
        <p:spPr>
          <a:xfrm>
            <a:off x="615387" y="1825624"/>
            <a:ext cx="10515600" cy="4351338"/>
          </a:xfrm>
        </p:spPr>
        <p:txBody>
          <a:bodyPr/>
          <a:lstStyle/>
          <a:p>
            <a:endParaRPr lang="en-US" dirty="0"/>
          </a:p>
        </p:txBody>
      </p:sp>
    </p:spTree>
    <p:extLst>
      <p:ext uri="{BB962C8B-B14F-4D97-AF65-F5344CB8AC3E}">
        <p14:creationId xmlns:p14="http://schemas.microsoft.com/office/powerpoint/2010/main" val="29544720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D2E7E-3C0A-FFDD-1AE1-1E88C0AA07F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767978C-45E4-FCF8-D276-DED2360FE453}"/>
              </a:ext>
            </a:extLst>
          </p:cNvPr>
          <p:cNvPicPr>
            <a:picLocks noChangeAspect="1"/>
          </p:cNvPicPr>
          <p:nvPr/>
        </p:nvPicPr>
        <p:blipFill>
          <a:blip r:embed="rId3"/>
          <a:stretch>
            <a:fillRect/>
          </a:stretch>
        </p:blipFill>
        <p:spPr>
          <a:xfrm>
            <a:off x="247121" y="5617957"/>
            <a:ext cx="3055897" cy="1118011"/>
          </a:xfrm>
          <a:prstGeom prst="rect">
            <a:avLst/>
          </a:prstGeom>
        </p:spPr>
      </p:pic>
      <p:sp>
        <p:nvSpPr>
          <p:cNvPr id="3" name="TextBox 2">
            <a:extLst>
              <a:ext uri="{FF2B5EF4-FFF2-40B4-BE49-F238E27FC236}">
                <a16:creationId xmlns:a16="http://schemas.microsoft.com/office/drawing/2014/main" id="{B78937E4-FAB3-9379-0FC4-1E9A9FEC6F53}"/>
              </a:ext>
            </a:extLst>
          </p:cNvPr>
          <p:cNvSpPr txBox="1"/>
          <p:nvPr/>
        </p:nvSpPr>
        <p:spPr>
          <a:xfrm>
            <a:off x="615387" y="1476771"/>
            <a:ext cx="10961225" cy="3693319"/>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Outline:</a:t>
            </a:r>
          </a:p>
          <a:p>
            <a:pPr marL="285750" indent="-2857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Neutrino Background</a:t>
            </a: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Cross-Section Derivation</a:t>
            </a: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Mixing Matrix and Plane Wave Propagation</a:t>
            </a: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Flavor/Mass Linear Combination Sets</a:t>
            </a: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Origin State Probability</a:t>
            </a: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Mixing Matrix for Higher-Order Transition</a:t>
            </a: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Higher-Order Probability</a:t>
            </a: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Python </a:t>
            </a: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Results</a:t>
            </a: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Conclusions and Future Work</a:t>
            </a:r>
          </a:p>
          <a:p>
            <a:endParaRPr lang="en-US" dirty="0"/>
          </a:p>
        </p:txBody>
      </p:sp>
      <p:pic>
        <p:nvPicPr>
          <p:cNvPr id="6" name="Picture 5">
            <a:extLst>
              <a:ext uri="{FF2B5EF4-FFF2-40B4-BE49-F238E27FC236}">
                <a16:creationId xmlns:a16="http://schemas.microsoft.com/office/drawing/2014/main" id="{936C7F47-EAC7-C792-07B6-58B3F5978D0F}"/>
              </a:ext>
            </a:extLst>
          </p:cNvPr>
          <p:cNvPicPr>
            <a:picLocks noChangeAspect="1"/>
          </p:cNvPicPr>
          <p:nvPr/>
        </p:nvPicPr>
        <p:blipFill>
          <a:blip r:embed="rId4"/>
          <a:stretch>
            <a:fillRect/>
          </a:stretch>
        </p:blipFill>
        <p:spPr>
          <a:xfrm>
            <a:off x="9593705" y="5565384"/>
            <a:ext cx="2141312" cy="1170584"/>
          </a:xfrm>
          <a:prstGeom prst="rect">
            <a:avLst/>
          </a:prstGeom>
        </p:spPr>
      </p:pic>
    </p:spTree>
    <p:extLst>
      <p:ext uri="{BB962C8B-B14F-4D97-AF65-F5344CB8AC3E}">
        <p14:creationId xmlns:p14="http://schemas.microsoft.com/office/powerpoint/2010/main" val="1587789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81CEAB-416B-E8C0-8133-CE2D94BB8B0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FFF6DC8-7EF6-28AB-B22C-A9E698930364}"/>
              </a:ext>
            </a:extLst>
          </p:cNvPr>
          <p:cNvPicPr>
            <a:picLocks noChangeAspect="1"/>
          </p:cNvPicPr>
          <p:nvPr/>
        </p:nvPicPr>
        <p:blipFill>
          <a:blip r:embed="rId3"/>
          <a:stretch>
            <a:fillRect/>
          </a:stretch>
        </p:blipFill>
        <p:spPr>
          <a:xfrm>
            <a:off x="247121" y="5617957"/>
            <a:ext cx="3055897" cy="1118011"/>
          </a:xfrm>
          <a:prstGeom prst="rect">
            <a:avLst/>
          </a:prstGeom>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9B72C9A7-0529-1A4C-318F-C3F93E257DA5}"/>
                  </a:ext>
                </a:extLst>
              </p:cNvPr>
              <p:cNvSpPr txBox="1"/>
              <p:nvPr/>
            </p:nvSpPr>
            <p:spPr>
              <a:xfrm>
                <a:off x="615387" y="1951672"/>
                <a:ext cx="10961225" cy="1477328"/>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Ultra-Relativistic Left-Handed Neutrinos (</a:t>
                </a:r>
                <a14:m>
                  <m:oMath xmlns:m="http://schemas.openxmlformats.org/officeDocument/2006/math">
                    <m:r>
                      <a:rPr lang="en-US" i="1">
                        <a:latin typeface="Cambria Math" panose="02040503050406030204" pitchFamily="18" charset="0"/>
                        <a:cs typeface="Times New Roman" panose="02020603050405020304" pitchFamily="18" charset="0"/>
                      </a:rPr>
                      <m:t>𝐸</m:t>
                    </m:r>
                    <m:r>
                      <a:rPr lang="en-US" i="1">
                        <a:latin typeface="Cambria Math" panose="02040503050406030204" pitchFamily="18" charset="0"/>
                        <a:ea typeface="Cambria Math" panose="02040503050406030204" pitchFamily="18" charset="0"/>
                        <a:cs typeface="Times New Roman" panose="02020603050405020304" pitchFamily="18" charset="0"/>
                      </a:rPr>
                      <m:t>≫</m:t>
                    </m:r>
                    <m:r>
                      <a:rPr lang="en-US" i="1">
                        <a:latin typeface="Cambria Math" panose="02040503050406030204" pitchFamily="18" charset="0"/>
                        <a:ea typeface="Cambria Math" panose="02040503050406030204" pitchFamily="18" charset="0"/>
                        <a:cs typeface="Times New Roman" panose="02020603050405020304" pitchFamily="18" charset="0"/>
                      </a:rPr>
                      <m:t>𝑚</m:t>
                    </m:r>
                    <m:sSup>
                      <m:sSupPr>
                        <m:ctrlPr>
                          <a:rPr lang="en-US" i="1">
                            <a:latin typeface="Cambria Math" panose="02040503050406030204" pitchFamily="18" charset="0"/>
                            <a:ea typeface="Cambria Math" panose="02040503050406030204" pitchFamily="18" charset="0"/>
                            <a:cs typeface="Times New Roman" panose="02020603050405020304" pitchFamily="18" charset="0"/>
                          </a:rPr>
                        </m:ctrlPr>
                      </m:sSupPr>
                      <m:e>
                        <m:r>
                          <a:rPr lang="en-US" i="1">
                            <a:latin typeface="Cambria Math" panose="02040503050406030204" pitchFamily="18" charset="0"/>
                            <a:ea typeface="Cambria Math" panose="02040503050406030204" pitchFamily="18" charset="0"/>
                            <a:cs typeface="Times New Roman" panose="02020603050405020304" pitchFamily="18" charset="0"/>
                          </a:rPr>
                          <m:t>𝑐</m:t>
                        </m:r>
                      </m:e>
                      <m:sup>
                        <m:r>
                          <a:rPr lang="en-US" i="1">
                            <a:latin typeface="Cambria Math" panose="02040503050406030204" pitchFamily="18" charset="0"/>
                            <a:ea typeface="Cambria Math" panose="02040503050406030204" pitchFamily="18" charset="0"/>
                            <a:cs typeface="Times New Roman" panose="02020603050405020304" pitchFamily="18" charset="0"/>
                          </a:rPr>
                          <m:t>2</m:t>
                        </m:r>
                      </m:sup>
                    </m:sSup>
                    <m:r>
                      <a:rPr lang="en-US" i="1">
                        <a:latin typeface="Cambria Math" panose="02040503050406030204" pitchFamily="18" charset="0"/>
                        <a:ea typeface="Cambria Math" panose="02040503050406030204" pitchFamily="18" charset="0"/>
                        <a:cs typeface="Times New Roman" panose="02020603050405020304" pitchFamily="18" charset="0"/>
                      </a:rPr>
                      <m:t>)</m:t>
                    </m:r>
                  </m:oMath>
                </a14:m>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14:m>
                  <m:oMath xmlns:m="http://schemas.openxmlformats.org/officeDocument/2006/math">
                    <m:r>
                      <a:rPr lang="en-US" i="1">
                        <a:latin typeface="Cambria Math" panose="02040503050406030204" pitchFamily="18" charset="0"/>
                      </a:rPr>
                      <m:t>𝛼</m:t>
                    </m:r>
                    <m:r>
                      <a:rPr lang="en-US" i="1">
                        <a:latin typeface="Cambria Math" panose="02040503050406030204" pitchFamily="18" charset="0"/>
                      </a:rPr>
                      <m:t>=</m:t>
                    </m:r>
                    <m:r>
                      <a:rPr lang="en-US" i="1">
                        <a:latin typeface="Cambria Math" panose="02040503050406030204" pitchFamily="18" charset="0"/>
                      </a:rPr>
                      <m:t>𝑒</m:t>
                    </m:r>
                    <m:r>
                      <a:rPr lang="en-US" i="1">
                        <a:latin typeface="Cambria Math" panose="02040503050406030204" pitchFamily="18" charset="0"/>
                      </a:rPr>
                      <m:t>, </m:t>
                    </m:r>
                    <m:r>
                      <a:rPr lang="en-US" i="1">
                        <a:latin typeface="Cambria Math" panose="02040503050406030204" pitchFamily="18" charset="0"/>
                      </a:rPr>
                      <m:t>𝜇</m:t>
                    </m:r>
                    <m:r>
                      <a:rPr lang="en-US" i="1">
                        <a:latin typeface="Cambria Math" panose="02040503050406030204" pitchFamily="18" charset="0"/>
                      </a:rPr>
                      <m:t>, </m:t>
                    </m:r>
                    <m:r>
                      <a:rPr lang="en-US" i="1">
                        <a:latin typeface="Cambria Math" panose="02040503050406030204" pitchFamily="18" charset="0"/>
                      </a:rPr>
                      <m:t>𝜏</m:t>
                    </m:r>
                  </m:oMath>
                </a14:m>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14:m>
                  <m:oMath xmlns:m="http://schemas.openxmlformats.org/officeDocument/2006/math">
                    <m:d>
                      <m:dPr>
                        <m:begChr m:val="|"/>
                        <m:endChr m:val="⟩"/>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𝜈</m:t>
                            </m:r>
                          </m:e>
                          <m:sub>
                            <m:r>
                              <a:rPr lang="en-US" i="1">
                                <a:latin typeface="Cambria Math" panose="02040503050406030204" pitchFamily="18" charset="0"/>
                              </a:rPr>
                              <m:t>𝛼</m:t>
                            </m:r>
                          </m:sub>
                        </m:sSub>
                      </m:e>
                    </m:d>
                    <m:r>
                      <a:rPr lang="en-US" i="1">
                        <a:latin typeface="Cambria Math" panose="02040503050406030204" pitchFamily="18" charset="0"/>
                      </a:rPr>
                      <m:t>=</m:t>
                    </m:r>
                    <m:sSub>
                      <m:sSubPr>
                        <m:ctrlPr>
                          <a:rPr lang="en-US" i="1">
                            <a:latin typeface="Cambria Math" panose="02040503050406030204" pitchFamily="18" charset="0"/>
                          </a:rPr>
                        </m:ctrlPr>
                      </m:sSubPr>
                      <m:e>
                        <m:r>
                          <m:rPr>
                            <m:sty m:val="p"/>
                          </m:rPr>
                          <a:rPr lang="en-US">
                            <a:latin typeface="Cambria Math" panose="02040503050406030204" pitchFamily="18" charset="0"/>
                          </a:rPr>
                          <m:t>Σ</m:t>
                        </m:r>
                      </m:e>
                      <m:sub>
                        <m:r>
                          <a:rPr lang="en-US" i="1">
                            <a:latin typeface="Cambria Math" panose="02040503050406030204" pitchFamily="18" charset="0"/>
                          </a:rPr>
                          <m:t>𝜅</m:t>
                        </m:r>
                      </m:sub>
                    </m:sSub>
                    <m:sSubSup>
                      <m:sSubSupPr>
                        <m:ctrlPr>
                          <a:rPr lang="en-US" i="1">
                            <a:latin typeface="Cambria Math" panose="02040503050406030204" pitchFamily="18" charset="0"/>
                          </a:rPr>
                        </m:ctrlPr>
                      </m:sSubSupPr>
                      <m:e>
                        <m:r>
                          <a:rPr lang="en-US" i="1">
                            <a:latin typeface="Cambria Math" panose="02040503050406030204" pitchFamily="18" charset="0"/>
                          </a:rPr>
                          <m:t>𝑈</m:t>
                        </m:r>
                      </m:e>
                      <m:sub>
                        <m:r>
                          <a:rPr lang="en-US" i="1">
                            <a:latin typeface="Cambria Math" panose="02040503050406030204" pitchFamily="18" charset="0"/>
                          </a:rPr>
                          <m:t>𝛼𝜅</m:t>
                        </m:r>
                      </m:sub>
                      <m:sup>
                        <m:r>
                          <a:rPr lang="en-US" i="1">
                            <a:latin typeface="Cambria Math" panose="02040503050406030204" pitchFamily="18" charset="0"/>
                          </a:rPr>
                          <m:t>∗</m:t>
                        </m:r>
                      </m:sup>
                    </m:sSubSup>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𝜈</m:t>
                        </m:r>
                      </m:e>
                      <m:sub>
                        <m:r>
                          <a:rPr lang="en-US" i="1">
                            <a:latin typeface="Cambria Math" panose="02040503050406030204" pitchFamily="18" charset="0"/>
                          </a:rPr>
                          <m:t>𝜅</m:t>
                        </m:r>
                      </m:sub>
                    </m:sSub>
                    <m:r>
                      <a:rPr lang="en-US" i="1">
                        <a:latin typeface="Cambria Math" panose="02040503050406030204" pitchFamily="18" charset="0"/>
                      </a:rPr>
                      <m:t>⟩</m:t>
                    </m:r>
                  </m:oMath>
                </a14:m>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Total Hamiltonian, </a:t>
                </a:r>
                <a14:m>
                  <m:oMath xmlns:m="http://schemas.openxmlformats.org/officeDocument/2006/math">
                    <m:r>
                      <a:rPr lang="en-US" i="1">
                        <a:latin typeface="Cambria Math" panose="02040503050406030204" pitchFamily="18" charset="0"/>
                        <a:ea typeface="Cambria Math" panose="02040503050406030204" pitchFamily="18" charset="0"/>
                        <a:cs typeface="Times New Roman" panose="02020603050405020304" pitchFamily="18" charset="0"/>
                      </a:rPr>
                      <m:t>ℋ</m:t>
                    </m:r>
                    <m:r>
                      <a:rPr lang="en-US" i="1">
                        <a:latin typeface="Cambria Math" panose="02040503050406030204" pitchFamily="18" charset="0"/>
                        <a:ea typeface="Cambria Math" panose="02040503050406030204" pitchFamily="18" charset="0"/>
                        <a:cs typeface="Times New Roman" panose="02020603050405020304" pitchFamily="18" charset="0"/>
                      </a:rPr>
                      <m:t>=</m:t>
                    </m:r>
                    <m:sSub>
                      <m:sSubPr>
                        <m:ctrlPr>
                          <a:rPr lang="en-US" i="1">
                            <a:latin typeface="Cambria Math" panose="02040503050406030204" pitchFamily="18" charset="0"/>
                            <a:ea typeface="Cambria Math" panose="02040503050406030204" pitchFamily="18" charset="0"/>
                            <a:cs typeface="Times New Roman" panose="02020603050405020304" pitchFamily="18" charset="0"/>
                          </a:rPr>
                        </m:ctrlPr>
                      </m:sSubPr>
                      <m:e>
                        <m:r>
                          <a:rPr lang="en-US" i="1">
                            <a:latin typeface="Cambria Math" panose="02040503050406030204" pitchFamily="18" charset="0"/>
                            <a:ea typeface="Cambria Math" panose="02040503050406030204" pitchFamily="18" charset="0"/>
                            <a:cs typeface="Times New Roman" panose="02020603050405020304" pitchFamily="18" charset="0"/>
                          </a:rPr>
                          <m:t>ℋ</m:t>
                        </m:r>
                      </m:e>
                      <m:sub>
                        <m:r>
                          <a:rPr lang="en-US" i="1">
                            <a:latin typeface="Cambria Math" panose="02040503050406030204" pitchFamily="18" charset="0"/>
                            <a:ea typeface="Cambria Math" panose="02040503050406030204" pitchFamily="18" charset="0"/>
                            <a:cs typeface="Times New Roman" panose="02020603050405020304" pitchFamily="18" charset="0"/>
                          </a:rPr>
                          <m:t>0</m:t>
                        </m:r>
                      </m:sub>
                    </m:sSub>
                    <m:r>
                      <a:rPr lang="en-US" i="1">
                        <a:latin typeface="Cambria Math" panose="02040503050406030204" pitchFamily="18" charset="0"/>
                        <a:ea typeface="Cambria Math" panose="02040503050406030204" pitchFamily="18" charset="0"/>
                        <a:cs typeface="Times New Roman" panose="02020603050405020304" pitchFamily="18" charset="0"/>
                      </a:rPr>
                      <m:t>+</m:t>
                    </m:r>
                    <m:sSub>
                      <m:sSubPr>
                        <m:ctrlPr>
                          <a:rPr lang="en-US" i="1">
                            <a:latin typeface="Cambria Math" panose="02040503050406030204" pitchFamily="18" charset="0"/>
                            <a:ea typeface="Cambria Math" panose="02040503050406030204" pitchFamily="18" charset="0"/>
                            <a:cs typeface="Times New Roman" panose="02020603050405020304" pitchFamily="18" charset="0"/>
                          </a:rPr>
                        </m:ctrlPr>
                      </m:sSubPr>
                      <m:e>
                        <m:r>
                          <a:rPr lang="en-US" i="1">
                            <a:latin typeface="Cambria Math" panose="02040503050406030204" pitchFamily="18" charset="0"/>
                            <a:ea typeface="Cambria Math" panose="02040503050406030204" pitchFamily="18" charset="0"/>
                            <a:cs typeface="Times New Roman" panose="02020603050405020304" pitchFamily="18" charset="0"/>
                          </a:rPr>
                          <m:t>ℋ</m:t>
                        </m:r>
                      </m:e>
                      <m:sub>
                        <m:r>
                          <a:rPr lang="en-US" i="1">
                            <a:latin typeface="Cambria Math" panose="02040503050406030204" pitchFamily="18" charset="0"/>
                            <a:ea typeface="Cambria Math" panose="02040503050406030204" pitchFamily="18" charset="0"/>
                            <a:cs typeface="Times New Roman" panose="02020603050405020304" pitchFamily="18" charset="0"/>
                          </a:rPr>
                          <m:t>1</m:t>
                        </m:r>
                      </m:sub>
                    </m:sSub>
                    <m:r>
                      <a:rPr lang="en-US" i="1">
                        <a:latin typeface="Cambria Math" panose="02040503050406030204" pitchFamily="18" charset="0"/>
                        <a:ea typeface="Cambria Math" panose="02040503050406030204" pitchFamily="18" charset="0"/>
                        <a:cs typeface="Times New Roman" panose="02020603050405020304" pitchFamily="18" charset="0"/>
                      </a:rPr>
                      <m:t> </m:t>
                    </m:r>
                  </m:oMath>
                </a14:m>
                <a:r>
                  <a:rPr lang="en-US" dirty="0">
                    <a:latin typeface="Times New Roman" panose="02020603050405020304" pitchFamily="18" charset="0"/>
                    <a:cs typeface="Times New Roman" panose="02020603050405020304" pitchFamily="18" charset="0"/>
                  </a:rPr>
                  <a:t>where </a:t>
                </a:r>
                <a14:m>
                  <m:oMath xmlns:m="http://schemas.openxmlformats.org/officeDocument/2006/math">
                    <m:sSub>
                      <m:sSubPr>
                        <m:ctrlPr>
                          <a:rPr lang="en-US" i="1">
                            <a:latin typeface="Cambria Math" panose="02040503050406030204" pitchFamily="18" charset="0"/>
                            <a:ea typeface="Cambria Math" panose="02040503050406030204" pitchFamily="18" charset="0"/>
                            <a:cs typeface="Times New Roman" panose="02020603050405020304" pitchFamily="18" charset="0"/>
                          </a:rPr>
                        </m:ctrlPr>
                      </m:sSubPr>
                      <m:e>
                        <m:r>
                          <a:rPr lang="en-US" i="1">
                            <a:latin typeface="Cambria Math" panose="02040503050406030204" pitchFamily="18" charset="0"/>
                            <a:ea typeface="Cambria Math" panose="02040503050406030204" pitchFamily="18" charset="0"/>
                            <a:cs typeface="Times New Roman" panose="02020603050405020304" pitchFamily="18" charset="0"/>
                          </a:rPr>
                          <m:t>ℋ</m:t>
                        </m:r>
                      </m:e>
                      <m:sub>
                        <m:r>
                          <a:rPr lang="en-US" i="1">
                            <a:latin typeface="Cambria Math" panose="02040503050406030204" pitchFamily="18" charset="0"/>
                            <a:ea typeface="Cambria Math" panose="02040503050406030204" pitchFamily="18" charset="0"/>
                            <a:cs typeface="Times New Roman" panose="02020603050405020304" pitchFamily="18" charset="0"/>
                          </a:rPr>
                          <m:t>0</m:t>
                        </m:r>
                      </m:sub>
                    </m:sSub>
                    <m:d>
                      <m:dPr>
                        <m:begChr m:val="|"/>
                        <m:endChr m:val="⟩"/>
                        <m:ctrlPr>
                          <a:rPr lang="en-US" i="1">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en-US" i="1">
                                <a:latin typeface="Cambria Math" panose="02040503050406030204" pitchFamily="18" charset="0"/>
                                <a:ea typeface="Cambria Math" panose="02040503050406030204" pitchFamily="18" charset="0"/>
                                <a:cs typeface="Times New Roman" panose="02020603050405020304" pitchFamily="18" charset="0"/>
                              </a:rPr>
                            </m:ctrlPr>
                          </m:sSubPr>
                          <m:e>
                            <m:r>
                              <a:rPr lang="en-US" i="1">
                                <a:latin typeface="Cambria Math" panose="02040503050406030204" pitchFamily="18" charset="0"/>
                                <a:ea typeface="Cambria Math" panose="02040503050406030204" pitchFamily="18" charset="0"/>
                                <a:cs typeface="Times New Roman" panose="02020603050405020304" pitchFamily="18" charset="0"/>
                              </a:rPr>
                              <m:t>𝜈</m:t>
                            </m:r>
                          </m:e>
                          <m:sub>
                            <m:r>
                              <a:rPr lang="en-US" i="1">
                                <a:latin typeface="Cambria Math" panose="02040503050406030204" pitchFamily="18" charset="0"/>
                                <a:ea typeface="Cambria Math" panose="02040503050406030204" pitchFamily="18" charset="0"/>
                                <a:cs typeface="Times New Roman" panose="02020603050405020304" pitchFamily="18" charset="0"/>
                              </a:rPr>
                              <m:t>𝜅</m:t>
                            </m:r>
                          </m:sub>
                        </m:sSub>
                      </m:e>
                    </m:d>
                    <m:r>
                      <a:rPr lang="en-US" i="1">
                        <a:latin typeface="Cambria Math" panose="02040503050406030204" pitchFamily="18" charset="0"/>
                        <a:ea typeface="Cambria Math" panose="02040503050406030204" pitchFamily="18" charset="0"/>
                        <a:cs typeface="Times New Roman" panose="02020603050405020304" pitchFamily="18" charset="0"/>
                      </a:rPr>
                      <m:t>=</m:t>
                    </m:r>
                    <m:sSub>
                      <m:sSubPr>
                        <m:ctrlPr>
                          <a:rPr lang="en-US" i="1">
                            <a:latin typeface="Cambria Math" panose="02040503050406030204" pitchFamily="18" charset="0"/>
                            <a:ea typeface="Cambria Math" panose="02040503050406030204" pitchFamily="18" charset="0"/>
                            <a:cs typeface="Times New Roman" panose="02020603050405020304" pitchFamily="18" charset="0"/>
                          </a:rPr>
                        </m:ctrlPr>
                      </m:sSubPr>
                      <m:e>
                        <m:r>
                          <a:rPr lang="en-US" i="1">
                            <a:latin typeface="Cambria Math" panose="02040503050406030204" pitchFamily="18" charset="0"/>
                            <a:ea typeface="Cambria Math" panose="02040503050406030204" pitchFamily="18" charset="0"/>
                            <a:cs typeface="Times New Roman" panose="02020603050405020304" pitchFamily="18" charset="0"/>
                          </a:rPr>
                          <m:t>𝐸</m:t>
                        </m:r>
                      </m:e>
                      <m:sub>
                        <m:r>
                          <a:rPr lang="en-US" i="1">
                            <a:latin typeface="Cambria Math" panose="02040503050406030204" pitchFamily="18" charset="0"/>
                            <a:ea typeface="Cambria Math" panose="02040503050406030204" pitchFamily="18" charset="0"/>
                            <a:cs typeface="Times New Roman" panose="02020603050405020304" pitchFamily="18" charset="0"/>
                          </a:rPr>
                          <m:t>𝜅</m:t>
                        </m:r>
                      </m:sub>
                    </m:sSub>
                    <m:d>
                      <m:dPr>
                        <m:begChr m:val="|"/>
                        <m:endChr m:val="⟩"/>
                        <m:ctrlPr>
                          <a:rPr lang="en-US" i="1">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en-US" i="1">
                                <a:latin typeface="Cambria Math" panose="02040503050406030204" pitchFamily="18" charset="0"/>
                                <a:ea typeface="Cambria Math" panose="02040503050406030204" pitchFamily="18" charset="0"/>
                                <a:cs typeface="Times New Roman" panose="02020603050405020304" pitchFamily="18" charset="0"/>
                              </a:rPr>
                            </m:ctrlPr>
                          </m:sSubPr>
                          <m:e>
                            <m:r>
                              <a:rPr lang="en-US" i="1">
                                <a:latin typeface="Cambria Math" panose="02040503050406030204" pitchFamily="18" charset="0"/>
                                <a:ea typeface="Cambria Math" panose="02040503050406030204" pitchFamily="18" charset="0"/>
                                <a:cs typeface="Times New Roman" panose="02020603050405020304" pitchFamily="18" charset="0"/>
                              </a:rPr>
                              <m:t>𝜈</m:t>
                            </m:r>
                          </m:e>
                          <m:sub>
                            <m:r>
                              <a:rPr lang="en-US" i="1">
                                <a:latin typeface="Cambria Math" panose="02040503050406030204" pitchFamily="18" charset="0"/>
                                <a:ea typeface="Cambria Math" panose="02040503050406030204" pitchFamily="18" charset="0"/>
                                <a:cs typeface="Times New Roman" panose="02020603050405020304" pitchFamily="18" charset="0"/>
                              </a:rPr>
                              <m:t>𝜅</m:t>
                            </m:r>
                          </m:sub>
                        </m:sSub>
                      </m:e>
                    </m:d>
                  </m:oMath>
                </a14:m>
                <a:r>
                  <a:rPr lang="en-US" dirty="0">
                    <a:latin typeface="Times New Roman" panose="02020603050405020304" pitchFamily="18" charset="0"/>
                    <a:cs typeface="Times New Roman" panose="02020603050405020304" pitchFamily="18" charset="0"/>
                  </a:rPr>
                  <a:t> and</a:t>
                </a:r>
                <a14:m>
                  <m:oMath xmlns:m="http://schemas.openxmlformats.org/officeDocument/2006/math">
                    <m:sSub>
                      <m:sSubPr>
                        <m:ctrlPr>
                          <a:rPr lang="en-US" i="1">
                            <a:latin typeface="Cambria Math" panose="02040503050406030204" pitchFamily="18" charset="0"/>
                            <a:ea typeface="Cambria Math" panose="02040503050406030204" pitchFamily="18" charset="0"/>
                            <a:cs typeface="Times New Roman" panose="02020603050405020304" pitchFamily="18" charset="0"/>
                          </a:rPr>
                        </m:ctrlPr>
                      </m:sSubPr>
                      <m:e>
                        <m:r>
                          <a:rPr lang="en-US" i="1">
                            <a:latin typeface="Cambria Math" panose="02040503050406030204" pitchFamily="18" charset="0"/>
                            <a:ea typeface="Cambria Math" panose="02040503050406030204" pitchFamily="18" charset="0"/>
                            <a:cs typeface="Times New Roman" panose="02020603050405020304" pitchFamily="18" charset="0"/>
                          </a:rPr>
                          <m:t> </m:t>
                        </m:r>
                        <m:r>
                          <a:rPr lang="en-US" i="1">
                            <a:latin typeface="Cambria Math" panose="02040503050406030204" pitchFamily="18" charset="0"/>
                            <a:ea typeface="Cambria Math" panose="02040503050406030204" pitchFamily="18" charset="0"/>
                            <a:cs typeface="Times New Roman" panose="02020603050405020304" pitchFamily="18" charset="0"/>
                          </a:rPr>
                          <m:t>ℋ</m:t>
                        </m:r>
                      </m:e>
                      <m:sub>
                        <m:r>
                          <a:rPr lang="en-US" i="1">
                            <a:latin typeface="Cambria Math" panose="02040503050406030204" pitchFamily="18" charset="0"/>
                            <a:ea typeface="Cambria Math" panose="02040503050406030204" pitchFamily="18" charset="0"/>
                            <a:cs typeface="Times New Roman" panose="02020603050405020304" pitchFamily="18" charset="0"/>
                          </a:rPr>
                          <m:t>1</m:t>
                        </m:r>
                      </m:sub>
                    </m:sSub>
                    <m:d>
                      <m:dPr>
                        <m:begChr m:val="|"/>
                        <m:endChr m:val="⟩"/>
                        <m:ctrlPr>
                          <a:rPr lang="en-US" i="1">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en-US" i="1">
                                <a:latin typeface="Cambria Math" panose="02040503050406030204" pitchFamily="18" charset="0"/>
                                <a:ea typeface="Cambria Math" panose="02040503050406030204" pitchFamily="18" charset="0"/>
                                <a:cs typeface="Times New Roman" panose="02020603050405020304" pitchFamily="18" charset="0"/>
                              </a:rPr>
                            </m:ctrlPr>
                          </m:sSubPr>
                          <m:e>
                            <m:r>
                              <a:rPr lang="en-US" i="1">
                                <a:latin typeface="Cambria Math" panose="02040503050406030204" pitchFamily="18" charset="0"/>
                                <a:ea typeface="Cambria Math" panose="02040503050406030204" pitchFamily="18" charset="0"/>
                                <a:cs typeface="Times New Roman" panose="02020603050405020304" pitchFamily="18" charset="0"/>
                              </a:rPr>
                              <m:t>𝜈</m:t>
                            </m:r>
                          </m:e>
                          <m:sub>
                            <m:r>
                              <a:rPr lang="en-US" i="1">
                                <a:latin typeface="Cambria Math" panose="02040503050406030204" pitchFamily="18" charset="0"/>
                                <a:ea typeface="Cambria Math" panose="02040503050406030204" pitchFamily="18" charset="0"/>
                                <a:cs typeface="Times New Roman" panose="02020603050405020304" pitchFamily="18" charset="0"/>
                              </a:rPr>
                              <m:t>𝛼</m:t>
                            </m:r>
                          </m:sub>
                        </m:sSub>
                      </m:e>
                    </m:d>
                    <m:r>
                      <a:rPr lang="en-US" i="1">
                        <a:latin typeface="Cambria Math" panose="02040503050406030204" pitchFamily="18" charset="0"/>
                        <a:ea typeface="Cambria Math" panose="02040503050406030204" pitchFamily="18" charset="0"/>
                        <a:cs typeface="Times New Roman" panose="02020603050405020304" pitchFamily="18" charset="0"/>
                      </a:rPr>
                      <m:t>=</m:t>
                    </m:r>
                    <m:sSub>
                      <m:sSubPr>
                        <m:ctrlPr>
                          <a:rPr lang="en-US" i="1">
                            <a:latin typeface="Cambria Math" panose="02040503050406030204" pitchFamily="18" charset="0"/>
                            <a:ea typeface="Cambria Math" panose="02040503050406030204" pitchFamily="18" charset="0"/>
                            <a:cs typeface="Times New Roman" panose="02020603050405020304" pitchFamily="18" charset="0"/>
                          </a:rPr>
                        </m:ctrlPr>
                      </m:sSubPr>
                      <m:e>
                        <m:r>
                          <a:rPr lang="en-US" i="1">
                            <a:latin typeface="Cambria Math" panose="02040503050406030204" pitchFamily="18" charset="0"/>
                            <a:ea typeface="Cambria Math" panose="02040503050406030204" pitchFamily="18" charset="0"/>
                            <a:cs typeface="Times New Roman" panose="02020603050405020304" pitchFamily="18" charset="0"/>
                          </a:rPr>
                          <m:t>𝑉</m:t>
                        </m:r>
                      </m:e>
                      <m:sub>
                        <m:r>
                          <a:rPr lang="en-US" i="1">
                            <a:latin typeface="Cambria Math" panose="02040503050406030204" pitchFamily="18" charset="0"/>
                            <a:ea typeface="Cambria Math" panose="02040503050406030204" pitchFamily="18" charset="0"/>
                            <a:cs typeface="Times New Roman" panose="02020603050405020304" pitchFamily="18" charset="0"/>
                          </a:rPr>
                          <m:t>𝛼</m:t>
                        </m:r>
                      </m:sub>
                    </m:sSub>
                    <m:d>
                      <m:dPr>
                        <m:begChr m:val="|"/>
                        <m:endChr m:val="⟩"/>
                        <m:ctrlPr>
                          <a:rPr lang="en-US" i="1">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en-US" i="1">
                                <a:latin typeface="Cambria Math" panose="02040503050406030204" pitchFamily="18" charset="0"/>
                                <a:ea typeface="Cambria Math" panose="02040503050406030204" pitchFamily="18" charset="0"/>
                                <a:cs typeface="Times New Roman" panose="02020603050405020304" pitchFamily="18" charset="0"/>
                              </a:rPr>
                            </m:ctrlPr>
                          </m:sSubPr>
                          <m:e>
                            <m:r>
                              <a:rPr lang="en-US" i="1">
                                <a:latin typeface="Cambria Math" panose="02040503050406030204" pitchFamily="18" charset="0"/>
                                <a:ea typeface="Cambria Math" panose="02040503050406030204" pitchFamily="18" charset="0"/>
                                <a:cs typeface="Times New Roman" panose="02020603050405020304" pitchFamily="18" charset="0"/>
                              </a:rPr>
                              <m:t>𝜈</m:t>
                            </m:r>
                          </m:e>
                          <m:sub>
                            <m:r>
                              <a:rPr lang="en-US" i="1">
                                <a:latin typeface="Cambria Math" panose="02040503050406030204" pitchFamily="18" charset="0"/>
                                <a:ea typeface="Cambria Math" panose="02040503050406030204" pitchFamily="18" charset="0"/>
                                <a:cs typeface="Times New Roman" panose="02020603050405020304" pitchFamily="18" charset="0"/>
                              </a:rPr>
                              <m:t>𝛼</m:t>
                            </m:r>
                          </m:sub>
                        </m:sSub>
                      </m:e>
                    </m:d>
                  </m:oMath>
                </a14:m>
                <a:endParaRPr lang="en-US" dirty="0">
                  <a:latin typeface="Times New Roman" panose="02020603050405020304" pitchFamily="18" charset="0"/>
                  <a:ea typeface="Cambria Math" panose="02040503050406030204" pitchFamily="18" charset="0"/>
                  <a:cs typeface="Times New Roman" panose="02020603050405020304" pitchFamily="18" charset="0"/>
                </a:endParaRPr>
              </a:p>
              <a:p>
                <a:pPr marL="285750" indent="-285750">
                  <a:buFont typeface="Arial" panose="020B0604020202020204" pitchFamily="34" charset="0"/>
                  <a:buChar char="•"/>
                </a:pPr>
                <a14:m>
                  <m:oMath xmlns:m="http://schemas.openxmlformats.org/officeDocument/2006/math">
                    <m:sSub>
                      <m:sSubPr>
                        <m:ctrlPr>
                          <a:rPr lang="en-US" i="1">
                            <a:latin typeface="Cambria Math" panose="02040503050406030204" pitchFamily="18" charset="0"/>
                            <a:ea typeface="Cambria Math" panose="02040503050406030204" pitchFamily="18" charset="0"/>
                            <a:cs typeface="Times New Roman" panose="02020603050405020304" pitchFamily="18" charset="0"/>
                          </a:rPr>
                        </m:ctrlPr>
                      </m:sSubPr>
                      <m:e>
                        <m:r>
                          <a:rPr lang="en-US" i="1">
                            <a:latin typeface="Cambria Math" panose="02040503050406030204" pitchFamily="18" charset="0"/>
                            <a:ea typeface="Cambria Math" panose="02040503050406030204" pitchFamily="18" charset="0"/>
                            <a:cs typeface="Times New Roman" panose="02020603050405020304" pitchFamily="18" charset="0"/>
                          </a:rPr>
                          <m:t>𝑉</m:t>
                        </m:r>
                      </m:e>
                      <m:sub>
                        <m:r>
                          <a:rPr lang="en-US" i="1">
                            <a:latin typeface="Cambria Math" panose="02040503050406030204" pitchFamily="18" charset="0"/>
                            <a:ea typeface="Cambria Math" panose="02040503050406030204" pitchFamily="18" charset="0"/>
                            <a:cs typeface="Times New Roman" panose="02020603050405020304" pitchFamily="18" charset="0"/>
                          </a:rPr>
                          <m:t>𝛼</m:t>
                        </m:r>
                      </m:sub>
                    </m:sSub>
                    <m:r>
                      <a:rPr lang="en-US" i="1">
                        <a:latin typeface="Cambria Math" panose="02040503050406030204" pitchFamily="18" charset="0"/>
                        <a:ea typeface="Cambria Math" panose="02040503050406030204" pitchFamily="18" charset="0"/>
                        <a:cs typeface="Times New Roman" panose="02020603050405020304" pitchFamily="18" charset="0"/>
                      </a:rPr>
                      <m:t>≡</m:t>
                    </m:r>
                  </m:oMath>
                </a14:m>
                <a:r>
                  <a:rPr lang="en-US" dirty="0">
                    <a:latin typeface="Times New Roman" panose="02020603050405020304" pitchFamily="18" charset="0"/>
                    <a:cs typeface="Times New Roman" panose="02020603050405020304" pitchFamily="18" charset="0"/>
                  </a:rPr>
                  <a:t> effective potential component</a:t>
                </a:r>
              </a:p>
            </p:txBody>
          </p:sp>
        </mc:Choice>
        <mc:Fallback xmlns="">
          <p:sp>
            <p:nvSpPr>
              <p:cNvPr id="3" name="TextBox 2">
                <a:extLst>
                  <a:ext uri="{FF2B5EF4-FFF2-40B4-BE49-F238E27FC236}">
                    <a16:creationId xmlns:a16="http://schemas.microsoft.com/office/drawing/2014/main" id="{9B72C9A7-0529-1A4C-318F-C3F93E257DA5}"/>
                  </a:ext>
                </a:extLst>
              </p:cNvPr>
              <p:cNvSpPr txBox="1">
                <a:spLocks noRot="1" noChangeAspect="1" noMove="1" noResize="1" noEditPoints="1" noAdjustHandles="1" noChangeArrowheads="1" noChangeShapeType="1" noTextEdit="1"/>
              </p:cNvSpPr>
              <p:nvPr/>
            </p:nvSpPr>
            <p:spPr>
              <a:xfrm>
                <a:off x="615387" y="1951672"/>
                <a:ext cx="10961225" cy="1477328"/>
              </a:xfrm>
              <a:prstGeom prst="rect">
                <a:avLst/>
              </a:prstGeom>
              <a:blipFill>
                <a:blip r:embed="rId4"/>
                <a:stretch>
                  <a:fillRect l="-347" t="-1695" b="-5085"/>
                </a:stretch>
              </a:blipFill>
            </p:spPr>
            <p:txBody>
              <a:bodyPr/>
              <a:lstStyle/>
              <a:p>
                <a:r>
                  <a:rPr lang="en-US">
                    <a:noFill/>
                  </a:rPr>
                  <a:t> </a:t>
                </a:r>
              </a:p>
            </p:txBody>
          </p:sp>
        </mc:Fallback>
      </mc:AlternateContent>
      <p:pic>
        <p:nvPicPr>
          <p:cNvPr id="6" name="Picture 5">
            <a:extLst>
              <a:ext uri="{FF2B5EF4-FFF2-40B4-BE49-F238E27FC236}">
                <a16:creationId xmlns:a16="http://schemas.microsoft.com/office/drawing/2014/main" id="{32A47EEB-A805-FCC0-B0FE-7C73500D195E}"/>
              </a:ext>
            </a:extLst>
          </p:cNvPr>
          <p:cNvPicPr>
            <a:picLocks noChangeAspect="1"/>
          </p:cNvPicPr>
          <p:nvPr/>
        </p:nvPicPr>
        <p:blipFill>
          <a:blip r:embed="rId5"/>
          <a:stretch>
            <a:fillRect/>
          </a:stretch>
        </p:blipFill>
        <p:spPr>
          <a:xfrm>
            <a:off x="9593705" y="5565384"/>
            <a:ext cx="2141312" cy="1170584"/>
          </a:xfrm>
          <a:prstGeom prst="rect">
            <a:avLst/>
          </a:prstGeom>
        </p:spPr>
      </p:pic>
    </p:spTree>
    <p:extLst>
      <p:ext uri="{BB962C8B-B14F-4D97-AF65-F5344CB8AC3E}">
        <p14:creationId xmlns:p14="http://schemas.microsoft.com/office/powerpoint/2010/main" val="10260762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AB229-2C52-5C99-9589-35E4DC93653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96A933C-ED13-69A1-1DA1-53506123D1F2}"/>
              </a:ext>
            </a:extLst>
          </p:cNvPr>
          <p:cNvPicPr>
            <a:picLocks noChangeAspect="1"/>
          </p:cNvPicPr>
          <p:nvPr/>
        </p:nvPicPr>
        <p:blipFill>
          <a:blip r:embed="rId3"/>
          <a:stretch>
            <a:fillRect/>
          </a:stretch>
        </p:blipFill>
        <p:spPr>
          <a:xfrm>
            <a:off x="247121" y="5617957"/>
            <a:ext cx="3055897" cy="1118011"/>
          </a:xfrm>
          <a:prstGeom prst="rect">
            <a:avLst/>
          </a:prstGeom>
        </p:spPr>
      </p:pic>
      <p:pic>
        <p:nvPicPr>
          <p:cNvPr id="2" name="Picture 1">
            <a:extLst>
              <a:ext uri="{FF2B5EF4-FFF2-40B4-BE49-F238E27FC236}">
                <a16:creationId xmlns:a16="http://schemas.microsoft.com/office/drawing/2014/main" id="{27C81F5F-EB5C-54C0-C5BD-28F10B418BEC}"/>
              </a:ext>
            </a:extLst>
          </p:cNvPr>
          <p:cNvPicPr>
            <a:picLocks noChangeAspect="1"/>
          </p:cNvPicPr>
          <p:nvPr/>
        </p:nvPicPr>
        <p:blipFill>
          <a:blip r:embed="rId4"/>
          <a:stretch>
            <a:fillRect/>
          </a:stretch>
        </p:blipFill>
        <p:spPr>
          <a:xfrm>
            <a:off x="582930" y="1321677"/>
            <a:ext cx="4937760" cy="3505810"/>
          </a:xfrm>
          <a:prstGeom prst="rect">
            <a:avLst/>
          </a:prstGeom>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47319E1E-E235-11E4-587F-5475AA5A8B36}"/>
                  </a:ext>
                </a:extLst>
              </p:cNvPr>
              <p:cNvSpPr txBox="1"/>
              <p:nvPr/>
            </p:nvSpPr>
            <p:spPr>
              <a:xfrm>
                <a:off x="6240780" y="1321677"/>
                <a:ext cx="5452110" cy="1727076"/>
              </a:xfrm>
              <a:prstGeom prst="rect">
                <a:avLst/>
              </a:prstGeom>
              <a:noFill/>
            </p:spPr>
            <p:txBody>
              <a:bodyPr wrap="square" rtlCol="0">
                <a:spAutoFit/>
              </a:bodyPr>
              <a:lstStyle/>
              <a:p>
                <a:pPr marL="285750" indent="-285750">
                  <a:buFont typeface="Arial" panose="020B0604020202020204" pitchFamily="34" charset="0"/>
                  <a:buChar char="•"/>
                </a:pPr>
                <a14:m>
                  <m:oMath xmlns:m="http://schemas.openxmlformats.org/officeDocument/2006/math">
                    <m:r>
                      <a:rPr lang="en-US" b="0" i="1" smtClean="0">
                        <a:latin typeface="Cambria Math" panose="02040503050406030204" pitchFamily="18" charset="0"/>
                      </a:rPr>
                      <m:t>𝜎</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2</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𝑚</m:t>
                            </m:r>
                          </m:e>
                          <m:sub>
                            <m:r>
                              <a:rPr lang="en-US" b="0" i="1" smtClean="0">
                                <a:latin typeface="Cambria Math" panose="02040503050406030204" pitchFamily="18" charset="0"/>
                              </a:rPr>
                              <m:t>𝑒</m:t>
                            </m:r>
                          </m:sub>
                        </m:sSub>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𝐺</m:t>
                            </m:r>
                          </m:e>
                          <m:sub>
                            <m:r>
                              <a:rPr lang="en-US" b="0" i="1" smtClean="0">
                                <a:latin typeface="Cambria Math" panose="02040503050406030204" pitchFamily="18" charset="0"/>
                              </a:rPr>
                              <m:t>𝐹</m:t>
                            </m:r>
                          </m:sub>
                          <m:sup>
                            <m:r>
                              <a:rPr lang="en-US" b="0" i="1" smtClean="0">
                                <a:latin typeface="Cambria Math" panose="02040503050406030204" pitchFamily="18" charset="0"/>
                              </a:rPr>
                              <m:t>2</m:t>
                            </m:r>
                          </m:sup>
                        </m:sSubSup>
                        <m:sSub>
                          <m:sSubPr>
                            <m:ctrlPr>
                              <a:rPr lang="en-US" b="0"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𝜈</m:t>
                            </m:r>
                          </m:sub>
                        </m:sSub>
                      </m:num>
                      <m:den>
                        <m:r>
                          <a:rPr lang="en-US" b="0" i="1" smtClean="0">
                            <a:latin typeface="Cambria Math" panose="02040503050406030204" pitchFamily="18" charset="0"/>
                          </a:rPr>
                          <m:t>𝜋</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𝐺</m:t>
                            </m:r>
                          </m:e>
                          <m:sub>
                            <m:r>
                              <a:rPr lang="en-US" b="0" i="1" smtClean="0">
                                <a:latin typeface="Cambria Math" panose="02040503050406030204" pitchFamily="18" charset="0"/>
                              </a:rPr>
                              <m:t>𝐹</m:t>
                            </m:r>
                          </m:sub>
                          <m:sup>
                            <m:r>
                              <a:rPr lang="en-US" b="0" i="1" smtClean="0">
                                <a:latin typeface="Cambria Math" panose="02040503050406030204" pitchFamily="18" charset="0"/>
                              </a:rPr>
                              <m:t>2</m:t>
                            </m:r>
                          </m:sup>
                        </m:sSubSup>
                        <m:r>
                          <a:rPr lang="en-US" b="0" i="1" smtClean="0">
                            <a:latin typeface="Cambria Math" panose="02040503050406030204" pitchFamily="18" charset="0"/>
                          </a:rPr>
                          <m:t>𝑠</m:t>
                        </m:r>
                      </m:num>
                      <m:den>
                        <m:r>
                          <a:rPr lang="en-US" b="0" i="1" smtClean="0">
                            <a:latin typeface="Cambria Math" panose="02040503050406030204" pitchFamily="18" charset="0"/>
                          </a:rPr>
                          <m:t>𝜋</m:t>
                        </m:r>
                      </m:den>
                    </m:f>
                  </m:oMath>
                </a14:m>
                <a:endParaRPr lang="en-US" b="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High-Ultra High Energy Cross-Section:</a:t>
                </a:r>
              </a:p>
              <a:p>
                <a:pPr marL="742950" lvl="1" indent="-285750">
                  <a:buFont typeface="Arial" panose="020B0604020202020204" pitchFamily="34" charset="0"/>
                  <a:buChar char="•"/>
                </a:pP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𝑑</m:t>
                        </m:r>
                        <m:r>
                          <a:rPr lang="en-US" b="0" i="1" smtClean="0">
                            <a:latin typeface="Cambria Math" panose="02040503050406030204" pitchFamily="18" charset="0"/>
                          </a:rPr>
                          <m:t>𝜎</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𝜈</m:t>
                                </m:r>
                              </m:e>
                              <m:sub>
                                <m:r>
                                  <a:rPr lang="en-US" b="0" i="1" smtClean="0">
                                    <a:latin typeface="Cambria Math" panose="02040503050406030204" pitchFamily="18" charset="0"/>
                                  </a:rPr>
                                  <m:t>𝑒</m:t>
                                </m:r>
                              </m:sub>
                            </m:sSub>
                          </m:e>
                        </m:d>
                      </m:num>
                      <m:den>
                        <m:r>
                          <a:rPr lang="en-US" b="0" i="1" smtClean="0">
                            <a:latin typeface="Cambria Math" panose="02040503050406030204" pitchFamily="18" charset="0"/>
                          </a:rPr>
                          <m:t>𝑑𝑦</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𝑚</m:t>
                            </m:r>
                          </m:e>
                          <m:sub>
                            <m:r>
                              <a:rPr lang="en-US" b="0" i="1" smtClean="0">
                                <a:latin typeface="Cambria Math" panose="02040503050406030204" pitchFamily="18" charset="0"/>
                              </a:rPr>
                              <m:t>𝑒</m:t>
                            </m:r>
                          </m:sub>
                        </m:sSub>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𝐺</m:t>
                            </m:r>
                          </m:e>
                          <m:sub>
                            <m:r>
                              <a:rPr lang="en-US" b="0" i="1" smtClean="0">
                                <a:latin typeface="Cambria Math" panose="02040503050406030204" pitchFamily="18" charset="0"/>
                              </a:rPr>
                              <m:t>𝐹</m:t>
                            </m:r>
                          </m:sub>
                          <m:sup>
                            <m:r>
                              <a:rPr lang="en-US" b="0" i="1" smtClean="0">
                                <a:latin typeface="Cambria Math" panose="02040503050406030204" pitchFamily="18" charset="0"/>
                              </a:rPr>
                              <m:t>2</m:t>
                            </m:r>
                          </m:sup>
                        </m:sSubSup>
                        <m:sSub>
                          <m:sSubPr>
                            <m:ctrlPr>
                              <a:rPr lang="en-US" b="0"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𝜈</m:t>
                            </m:r>
                          </m:sub>
                        </m:sSub>
                      </m:num>
                      <m:den>
                        <m:r>
                          <a:rPr lang="en-US" b="0" i="1" smtClean="0">
                            <a:latin typeface="Cambria Math" panose="02040503050406030204" pitchFamily="18" charset="0"/>
                          </a:rPr>
                          <m:t>2</m:t>
                        </m:r>
                        <m:r>
                          <a:rPr lang="en-US" b="0" i="1" smtClean="0">
                            <a:latin typeface="Cambria Math" panose="02040503050406030204" pitchFamily="18" charset="0"/>
                          </a:rPr>
                          <m:t>𝜋</m:t>
                        </m:r>
                      </m:den>
                    </m:f>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𝑔</m:t>
                                </m:r>
                              </m:e>
                              <m:sub>
                                <m:r>
                                  <a:rPr lang="en-US" b="0" i="1" smtClean="0">
                                    <a:latin typeface="Cambria Math" panose="02040503050406030204" pitchFamily="18" charset="0"/>
                                  </a:rPr>
                                  <m:t>𝑉</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𝑔</m:t>
                                </m:r>
                              </m:e>
                              <m:sub>
                                <m:r>
                                  <a:rPr lang="en-US" b="0" i="1" smtClean="0">
                                    <a:latin typeface="Cambria Math" panose="02040503050406030204" pitchFamily="18" charset="0"/>
                                  </a:rPr>
                                  <m:t>𝐴</m:t>
                                </m:r>
                              </m:sub>
                            </m:sSub>
                          </m:e>
                        </m:d>
                      </m:e>
                      <m:sup>
                        <m:r>
                          <a:rPr lang="en-US" b="0" i="1" smtClean="0">
                            <a:latin typeface="Cambria Math" panose="02040503050406030204" pitchFamily="18" charset="0"/>
                          </a:rPr>
                          <m:t>2</m:t>
                        </m:r>
                      </m:sup>
                    </m:sSup>
                    <m:r>
                      <a:rPr lang="en-US" b="0" i="1" smtClean="0">
                        <a:latin typeface="Cambria Math" panose="02040503050406030204" pitchFamily="18" charset="0"/>
                      </a:rPr>
                      <m:t>+</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𝑔</m:t>
                            </m:r>
                          </m:e>
                          <m:sub>
                            <m:r>
                              <a:rPr lang="en-US" b="0" i="1" smtClean="0">
                                <a:latin typeface="Cambria Math" panose="02040503050406030204" pitchFamily="18" charset="0"/>
                              </a:rPr>
                              <m:t>𝑉</m:t>
                            </m:r>
                          </m:sub>
                        </m:sSub>
                        <m:r>
                          <a:rPr lang="en-US" b="0" i="1" smtClean="0">
                            <a:latin typeface="Cambria Math" panose="02040503050406030204" pitchFamily="18" charset="0"/>
                          </a:rPr>
                          <m:t>−</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𝑔</m:t>
                            </m:r>
                          </m:e>
                          <m:sub>
                            <m:r>
                              <a:rPr lang="en-US" b="0" i="1" smtClean="0">
                                <a:latin typeface="Cambria Math" panose="02040503050406030204" pitchFamily="18" charset="0"/>
                              </a:rPr>
                              <m:t>𝐴</m:t>
                            </m:r>
                          </m:sub>
                          <m:sup>
                            <m:r>
                              <a:rPr lang="en-US" b="0" i="1" smtClean="0">
                                <a:latin typeface="Cambria Math" panose="02040503050406030204" pitchFamily="18" charset="0"/>
                              </a:rPr>
                              <m:t>2</m:t>
                            </m:r>
                          </m:sup>
                        </m:sSubSup>
                      </m:e>
                    </m:d>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𝑦</m:t>
                            </m:r>
                          </m:e>
                        </m:d>
                      </m:e>
                      <m:sup>
                        <m:r>
                          <a:rPr lang="en-US" b="0" i="1" smtClean="0">
                            <a:latin typeface="Cambria Math" panose="02040503050406030204" pitchFamily="18" charset="0"/>
                          </a:rPr>
                          <m:t>2</m:t>
                        </m:r>
                      </m:sup>
                    </m:sSup>
                    <m:r>
                      <a:rPr lang="en-US" b="0" i="1" smtClean="0">
                        <a:latin typeface="Cambria Math" panose="02040503050406030204" pitchFamily="18" charset="0"/>
                      </a:rPr>
                      <m:t>−</m:t>
                    </m:r>
                    <m:d>
                      <m:dPr>
                        <m:ctrlPr>
                          <a:rPr lang="en-US" b="0" i="1" smtClean="0">
                            <a:latin typeface="Cambria Math" panose="02040503050406030204" pitchFamily="18" charset="0"/>
                          </a:rPr>
                        </m:ctrlPr>
                      </m:dPr>
                      <m:e>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𝑔</m:t>
                            </m:r>
                          </m:e>
                          <m:sub>
                            <m:r>
                              <a:rPr lang="en-US" b="0" i="1" smtClean="0">
                                <a:latin typeface="Cambria Math" panose="02040503050406030204" pitchFamily="18" charset="0"/>
                              </a:rPr>
                              <m:t>𝑉</m:t>
                            </m:r>
                          </m:sub>
                          <m:sup>
                            <m:r>
                              <a:rPr lang="en-US" b="0" i="1" smtClean="0">
                                <a:latin typeface="Cambria Math" panose="02040503050406030204" pitchFamily="18" charset="0"/>
                              </a:rPr>
                              <m:t>2</m:t>
                            </m:r>
                          </m:sup>
                        </m:sSubSup>
                        <m:r>
                          <a:rPr lang="en-US" b="0" i="1" smtClean="0">
                            <a:latin typeface="Cambria Math" panose="02040503050406030204" pitchFamily="18" charset="0"/>
                          </a:rPr>
                          <m:t>−</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𝑔</m:t>
                            </m:r>
                          </m:e>
                          <m:sub>
                            <m:r>
                              <a:rPr lang="en-US" b="0" i="1" smtClean="0">
                                <a:latin typeface="Cambria Math" panose="02040503050406030204" pitchFamily="18" charset="0"/>
                              </a:rPr>
                              <m:t>𝐴</m:t>
                            </m:r>
                          </m:sub>
                          <m:sup>
                            <m:r>
                              <a:rPr lang="en-US" b="0" i="1" smtClean="0">
                                <a:latin typeface="Cambria Math" panose="02040503050406030204" pitchFamily="18" charset="0"/>
                              </a:rPr>
                              <m:t>2</m:t>
                            </m:r>
                          </m:sup>
                        </m:sSubSup>
                      </m:e>
                    </m:d>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𝑚</m:t>
                                </m:r>
                              </m:e>
                              <m:sub>
                                <m:r>
                                  <a:rPr lang="en-US" b="0" i="1" smtClean="0">
                                    <a:latin typeface="Cambria Math" panose="02040503050406030204" pitchFamily="18" charset="0"/>
                                  </a:rPr>
                                  <m:t>𝑒</m:t>
                                </m:r>
                              </m:sub>
                            </m:sSub>
                            <m:r>
                              <a:rPr lang="en-US" b="0" i="1" smtClean="0">
                                <a:latin typeface="Cambria Math" panose="02040503050406030204" pitchFamily="18" charset="0"/>
                              </a:rPr>
                              <m:t>𝑦</m:t>
                            </m:r>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𝜈</m:t>
                                </m:r>
                              </m:sub>
                            </m:sSub>
                          </m:den>
                        </m:f>
                      </m:e>
                    </m:d>
                    <m:r>
                      <a:rPr lang="en-US" b="0" i="1" smtClean="0">
                        <a:latin typeface="Cambria Math" panose="02040503050406030204" pitchFamily="18" charset="0"/>
                      </a:rPr>
                      <m:t>)</m:t>
                    </m:r>
                  </m:oMath>
                </a14:m>
                <a:endParaRPr lang="en-US" dirty="0">
                  <a:latin typeface="Times New Roman" panose="02020603050405020304" pitchFamily="18" charset="0"/>
                  <a:cs typeface="Times New Roman" panose="02020603050405020304" pitchFamily="18" charset="0"/>
                </a:endParaRPr>
              </a:p>
            </p:txBody>
          </p:sp>
        </mc:Choice>
        <mc:Fallback xmlns="">
          <p:sp>
            <p:nvSpPr>
              <p:cNvPr id="6" name="TextBox 5">
                <a:extLst>
                  <a:ext uri="{FF2B5EF4-FFF2-40B4-BE49-F238E27FC236}">
                    <a16:creationId xmlns:a16="http://schemas.microsoft.com/office/drawing/2014/main" id="{47319E1E-E235-11E4-587F-5475AA5A8B36}"/>
                  </a:ext>
                </a:extLst>
              </p:cNvPr>
              <p:cNvSpPr txBox="1">
                <a:spLocks noRot="1" noChangeAspect="1" noMove="1" noResize="1" noEditPoints="1" noAdjustHandles="1" noChangeArrowheads="1" noChangeShapeType="1" noTextEdit="1"/>
              </p:cNvSpPr>
              <p:nvPr/>
            </p:nvSpPr>
            <p:spPr>
              <a:xfrm>
                <a:off x="6240780" y="1321677"/>
                <a:ext cx="5452110" cy="1727076"/>
              </a:xfrm>
              <a:prstGeom prst="rect">
                <a:avLst/>
              </a:prstGeom>
              <a:blipFill>
                <a:blip r:embed="rId6"/>
                <a:stretch>
                  <a:fillRect l="-698" b="-3430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ED93C1BC-5D99-09D9-2012-BCDF45708E28}"/>
                  </a:ext>
                </a:extLst>
              </p:cNvPr>
              <p:cNvSpPr txBox="1"/>
              <p:nvPr/>
            </p:nvSpPr>
            <p:spPr>
              <a:xfrm>
                <a:off x="6240780" y="4181156"/>
                <a:ext cx="4812030" cy="646331"/>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For Cosmic Rays (</a:t>
                </a:r>
                <a14:m>
                  <m:oMath xmlns:m="http://schemas.openxmlformats.org/officeDocument/2006/math">
                    <m:sSub>
                      <m:sSubPr>
                        <m:ctrlPr>
                          <a:rPr lang="en-US" b="0" i="1" smtClean="0">
                            <a:latin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cs typeface="Times New Roman" panose="02020603050405020304" pitchFamily="18" charset="0"/>
                          </a:rPr>
                          <m:t>𝐸</m:t>
                        </m:r>
                      </m:e>
                      <m:sub>
                        <m:r>
                          <a:rPr lang="en-US" b="0" i="1" smtClean="0">
                            <a:latin typeface="Cambria Math" panose="02040503050406030204" pitchFamily="18" charset="0"/>
                            <a:cs typeface="Times New Roman" panose="02020603050405020304" pitchFamily="18" charset="0"/>
                          </a:rPr>
                          <m:t>𝜈</m:t>
                        </m:r>
                      </m:sub>
                    </m:sSub>
                    <m:r>
                      <a:rPr lang="en-US" b="0" i="1" smtClean="0">
                        <a:latin typeface="Cambria Math" panose="02040503050406030204" pitchFamily="18" charset="0"/>
                        <a:cs typeface="Times New Roman" panose="02020603050405020304" pitchFamily="18" charset="0"/>
                      </a:rPr>
                      <m:t>∼1,000 </m:t>
                    </m:r>
                    <m:r>
                      <a:rPr lang="en-US" b="0" i="1" smtClean="0">
                        <a:latin typeface="Cambria Math" panose="02040503050406030204" pitchFamily="18" charset="0"/>
                        <a:cs typeface="Times New Roman" panose="02020603050405020304" pitchFamily="18" charset="0"/>
                      </a:rPr>
                      <m:t>𝐺𝑒𝑉</m:t>
                    </m:r>
                    <m:r>
                      <a:rPr lang="en-US" b="0" i="1" smtClean="0">
                        <a:latin typeface="Cambria Math" panose="02040503050406030204" pitchFamily="18" charset="0"/>
                        <a:cs typeface="Times New Roman" panose="02020603050405020304" pitchFamily="18" charset="0"/>
                      </a:rPr>
                      <m:t>)</m:t>
                    </m:r>
                  </m:oMath>
                </a14:m>
                <a:endParaRPr lang="en-US" b="0" dirty="0">
                  <a:latin typeface="Times New Roman" panose="02020603050405020304" pitchFamily="18" charset="0"/>
                  <a:cs typeface="Times New Roman" panose="02020603050405020304" pitchFamily="18" charset="0"/>
                </a:endParaRPr>
              </a:p>
              <a:p>
                <a:pPr marL="742950" lvl="1" indent="-285750">
                  <a:buFont typeface="Arial" panose="020B0604020202020204" pitchFamily="34" charset="0"/>
                  <a:buChar char="•"/>
                </a:pPr>
                <a14:m>
                  <m:oMath xmlns:m="http://schemas.openxmlformats.org/officeDocument/2006/math">
                    <m:r>
                      <a:rPr lang="en-US" b="0" i="1" smtClean="0">
                        <a:latin typeface="Cambria Math" panose="02040503050406030204" pitchFamily="18" charset="0"/>
                        <a:cs typeface="Times New Roman" panose="02020603050405020304" pitchFamily="18" charset="0"/>
                      </a:rPr>
                      <m:t>𝜎</m:t>
                    </m:r>
                    <m:r>
                      <a:rPr lang="en-US" b="0" i="1" smtClean="0">
                        <a:latin typeface="Cambria Math" panose="02040503050406030204" pitchFamily="18" charset="0"/>
                        <a:cs typeface="Times New Roman" panose="02020603050405020304" pitchFamily="18" charset="0"/>
                      </a:rPr>
                      <m:t>≈1.691×</m:t>
                    </m:r>
                    <m:sSup>
                      <m:sSupPr>
                        <m:ctrlPr>
                          <a:rPr lang="en-US" b="0" i="1" smtClean="0">
                            <a:latin typeface="Cambria Math" panose="02040503050406030204" pitchFamily="18" charset="0"/>
                            <a:cs typeface="Times New Roman" panose="02020603050405020304" pitchFamily="18" charset="0"/>
                          </a:rPr>
                        </m:ctrlPr>
                      </m:sSupPr>
                      <m:e>
                        <m:r>
                          <a:rPr lang="en-US" b="0" i="1" smtClean="0">
                            <a:latin typeface="Cambria Math" panose="02040503050406030204" pitchFamily="18" charset="0"/>
                            <a:cs typeface="Times New Roman" panose="02020603050405020304" pitchFamily="18" charset="0"/>
                          </a:rPr>
                          <m:t>10</m:t>
                        </m:r>
                      </m:e>
                      <m:sup>
                        <m:r>
                          <a:rPr lang="en-US" b="0" i="1" smtClean="0">
                            <a:latin typeface="Cambria Math" panose="02040503050406030204" pitchFamily="18" charset="0"/>
                            <a:cs typeface="Times New Roman" panose="02020603050405020304" pitchFamily="18" charset="0"/>
                          </a:rPr>
                          <m:t>−33</m:t>
                        </m:r>
                      </m:sup>
                    </m:sSup>
                    <m:r>
                      <a:rPr lang="en-US" b="0" i="1" smtClean="0">
                        <a:latin typeface="Cambria Math" panose="02040503050406030204" pitchFamily="18" charset="0"/>
                        <a:cs typeface="Times New Roman" panose="02020603050405020304" pitchFamily="18" charset="0"/>
                      </a:rPr>
                      <m:t>𝑐</m:t>
                    </m:r>
                    <m:sSup>
                      <m:sSupPr>
                        <m:ctrlPr>
                          <a:rPr lang="en-US" b="0" i="1" smtClean="0">
                            <a:latin typeface="Cambria Math" panose="02040503050406030204" pitchFamily="18" charset="0"/>
                            <a:cs typeface="Times New Roman" panose="02020603050405020304" pitchFamily="18" charset="0"/>
                          </a:rPr>
                        </m:ctrlPr>
                      </m:sSupPr>
                      <m:e>
                        <m:r>
                          <a:rPr lang="en-US" b="0" i="1" smtClean="0">
                            <a:latin typeface="Cambria Math" panose="02040503050406030204" pitchFamily="18" charset="0"/>
                            <a:cs typeface="Times New Roman" panose="02020603050405020304" pitchFamily="18" charset="0"/>
                          </a:rPr>
                          <m:t>𝑚</m:t>
                        </m:r>
                      </m:e>
                      <m:sup>
                        <m:r>
                          <a:rPr lang="en-US" b="0" i="1" smtClean="0">
                            <a:latin typeface="Cambria Math" panose="02040503050406030204" pitchFamily="18" charset="0"/>
                            <a:cs typeface="Times New Roman" panose="02020603050405020304" pitchFamily="18" charset="0"/>
                          </a:rPr>
                          <m:t>2</m:t>
                        </m:r>
                      </m:sup>
                    </m:sSup>
                  </m:oMath>
                </a14:m>
                <a:endParaRPr lang="en-US" dirty="0">
                  <a:latin typeface="Times New Roman" panose="02020603050405020304" pitchFamily="18" charset="0"/>
                  <a:cs typeface="Times New Roman" panose="02020603050405020304" pitchFamily="18" charset="0"/>
                </a:endParaRPr>
              </a:p>
            </p:txBody>
          </p:sp>
        </mc:Choice>
        <mc:Fallback xmlns="">
          <p:sp>
            <p:nvSpPr>
              <p:cNvPr id="7" name="TextBox 6">
                <a:extLst>
                  <a:ext uri="{FF2B5EF4-FFF2-40B4-BE49-F238E27FC236}">
                    <a16:creationId xmlns:a16="http://schemas.microsoft.com/office/drawing/2014/main" id="{ED93C1BC-5D99-09D9-2012-BCDF45708E28}"/>
                  </a:ext>
                </a:extLst>
              </p:cNvPr>
              <p:cNvSpPr txBox="1">
                <a:spLocks noRot="1" noChangeAspect="1" noMove="1" noResize="1" noEditPoints="1" noAdjustHandles="1" noChangeArrowheads="1" noChangeShapeType="1" noTextEdit="1"/>
              </p:cNvSpPr>
              <p:nvPr/>
            </p:nvSpPr>
            <p:spPr>
              <a:xfrm>
                <a:off x="6240780" y="4181156"/>
                <a:ext cx="4812030" cy="646331"/>
              </a:xfrm>
              <a:prstGeom prst="rect">
                <a:avLst/>
              </a:prstGeom>
              <a:blipFill>
                <a:blip r:embed="rId7"/>
                <a:stretch>
                  <a:fillRect l="-789" t="-5769" b="-9615"/>
                </a:stretch>
              </a:blipFill>
            </p:spPr>
            <p:txBody>
              <a:bodyPr/>
              <a:lstStyle/>
              <a:p>
                <a:r>
                  <a:rPr lang="en-US">
                    <a:noFill/>
                  </a:rPr>
                  <a:t> </a:t>
                </a:r>
              </a:p>
            </p:txBody>
          </p:sp>
        </mc:Fallback>
      </mc:AlternateContent>
      <p:sp>
        <p:nvSpPr>
          <p:cNvPr id="8" name="Content Placeholder 7">
            <a:extLst>
              <a:ext uri="{FF2B5EF4-FFF2-40B4-BE49-F238E27FC236}">
                <a16:creationId xmlns:a16="http://schemas.microsoft.com/office/drawing/2014/main" id="{66F43C59-D575-7A12-5EC9-0972B3BC5A45}"/>
              </a:ext>
            </a:extLst>
          </p:cNvPr>
          <p:cNvSpPr>
            <a:spLocks noGrp="1"/>
          </p:cNvSpPr>
          <p:nvPr>
            <p:ph idx="1"/>
          </p:nvPr>
        </p:nvSpPr>
        <p:spPr/>
        <p:txBody>
          <a:bodyPr/>
          <a:lstStyle/>
          <a:p>
            <a:endParaRPr lang="en-US"/>
          </a:p>
        </p:txBody>
      </p:sp>
      <p:pic>
        <p:nvPicPr>
          <p:cNvPr id="9" name="Picture 8">
            <a:extLst>
              <a:ext uri="{FF2B5EF4-FFF2-40B4-BE49-F238E27FC236}">
                <a16:creationId xmlns:a16="http://schemas.microsoft.com/office/drawing/2014/main" id="{02026537-1D81-C900-B2F6-BB27EF32A11F}"/>
              </a:ext>
            </a:extLst>
          </p:cNvPr>
          <p:cNvPicPr>
            <a:picLocks noChangeAspect="1"/>
          </p:cNvPicPr>
          <p:nvPr/>
        </p:nvPicPr>
        <p:blipFill>
          <a:blip r:embed="rId8"/>
          <a:stretch>
            <a:fillRect/>
          </a:stretch>
        </p:blipFill>
        <p:spPr>
          <a:xfrm>
            <a:off x="9593705" y="5565384"/>
            <a:ext cx="2141312" cy="1170584"/>
          </a:xfrm>
          <a:prstGeom prst="rect">
            <a:avLst/>
          </a:prstGeom>
        </p:spPr>
      </p:pic>
    </p:spTree>
    <p:extLst>
      <p:ext uri="{BB962C8B-B14F-4D97-AF65-F5344CB8AC3E}">
        <p14:creationId xmlns:p14="http://schemas.microsoft.com/office/powerpoint/2010/main" val="1545904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C0247A-1DD7-AD05-B18F-C033CD13B49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6942D19-65B2-799F-54A4-3487BB3E879A}"/>
              </a:ext>
            </a:extLst>
          </p:cNvPr>
          <p:cNvPicPr>
            <a:picLocks noChangeAspect="1"/>
          </p:cNvPicPr>
          <p:nvPr/>
        </p:nvPicPr>
        <p:blipFill>
          <a:blip r:embed="rId3"/>
          <a:stretch>
            <a:fillRect/>
          </a:stretch>
        </p:blipFill>
        <p:spPr>
          <a:xfrm>
            <a:off x="247121" y="5617957"/>
            <a:ext cx="3055897" cy="1118011"/>
          </a:xfrm>
          <a:prstGeom prst="rect">
            <a:avLst/>
          </a:prstGeom>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B5B8D765-B5FC-9AA3-4C18-262934BF905D}"/>
                  </a:ext>
                </a:extLst>
              </p:cNvPr>
              <p:cNvSpPr txBox="1"/>
              <p:nvPr/>
            </p:nvSpPr>
            <p:spPr>
              <a:xfrm>
                <a:off x="891540" y="1173087"/>
                <a:ext cx="5452110" cy="4097597"/>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3 x 3 Pontecorvo-Maki-Nakagawa-Sakata [PMNS] flavor mixing matrix</a:t>
                </a:r>
              </a:p>
              <a:p>
                <a:endParaRPr lang="en-US" dirty="0">
                  <a:latin typeface="Times New Roman" panose="02020603050405020304" pitchFamily="18" charset="0"/>
                  <a:cs typeface="Times New Roman" panose="02020603050405020304" pitchFamily="18" charset="0"/>
                </a:endParaRPr>
              </a:p>
              <a:p>
                <a:pPr marL="742950" lvl="1" indent="-285750">
                  <a:buFont typeface="Arial" panose="020B0604020202020204" pitchFamily="34" charset="0"/>
                  <a:buChar char="•"/>
                </a:pPr>
                <a14:m>
                  <m:oMath xmlns:m="http://schemas.openxmlformats.org/officeDocument/2006/math">
                    <m:d>
                      <m:dPr>
                        <m:ctrlPr>
                          <a:rPr lang="en-US" i="1" smtClean="0">
                            <a:latin typeface="Cambria Math" panose="02040503050406030204" pitchFamily="18" charset="0"/>
                            <a:cs typeface="Times New Roman" panose="02020603050405020304" pitchFamily="18" charset="0"/>
                          </a:rPr>
                        </m:ctrlPr>
                      </m:dPr>
                      <m:e>
                        <m:eqArr>
                          <m:eqArrPr>
                            <m:ctrlPr>
                              <a:rPr lang="en-US" b="0" i="1" smtClean="0">
                                <a:latin typeface="Cambria Math" panose="02040503050406030204" pitchFamily="18" charset="0"/>
                                <a:cs typeface="Times New Roman" panose="02020603050405020304" pitchFamily="18" charset="0"/>
                              </a:rPr>
                            </m:ctrlPr>
                          </m:eqArrPr>
                          <m:e>
                            <m:sSub>
                              <m:sSubPr>
                                <m:ctrlPr>
                                  <a:rPr lang="en-US" b="0" i="1" smtClean="0">
                                    <a:latin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cs typeface="Times New Roman" panose="02020603050405020304" pitchFamily="18" charset="0"/>
                                  </a:rPr>
                                  <m:t>𝜈</m:t>
                                </m:r>
                              </m:e>
                              <m:sub>
                                <m:r>
                                  <a:rPr lang="en-US" b="0" i="1" smtClean="0">
                                    <a:latin typeface="Cambria Math" panose="02040503050406030204" pitchFamily="18" charset="0"/>
                                    <a:cs typeface="Times New Roman" panose="02020603050405020304" pitchFamily="18" charset="0"/>
                                  </a:rPr>
                                  <m:t>𝑒</m:t>
                                </m:r>
                              </m:sub>
                            </m:sSub>
                          </m:e>
                          <m:e>
                            <m:sSub>
                              <m:sSubPr>
                                <m:ctrlPr>
                                  <a:rPr lang="en-US" b="0" i="1" smtClean="0">
                                    <a:latin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cs typeface="Times New Roman" panose="02020603050405020304" pitchFamily="18" charset="0"/>
                                  </a:rPr>
                                  <m:t>𝜈</m:t>
                                </m:r>
                              </m:e>
                              <m:sub>
                                <m:r>
                                  <a:rPr lang="en-US" b="0" i="1" smtClean="0">
                                    <a:latin typeface="Cambria Math" panose="02040503050406030204" pitchFamily="18" charset="0"/>
                                    <a:cs typeface="Times New Roman" panose="02020603050405020304" pitchFamily="18" charset="0"/>
                                  </a:rPr>
                                  <m:t>𝜇</m:t>
                                </m:r>
                              </m:sub>
                            </m:sSub>
                          </m:e>
                        </m:eqArr>
                      </m:e>
                    </m:d>
                    <m:r>
                      <a:rPr lang="en-US" b="0" i="1" smtClean="0">
                        <a:latin typeface="Cambria Math" panose="02040503050406030204" pitchFamily="18" charset="0"/>
                        <a:cs typeface="Times New Roman" panose="02020603050405020304" pitchFamily="18" charset="0"/>
                      </a:rPr>
                      <m:t>=</m:t>
                    </m:r>
                    <m:d>
                      <m:dPr>
                        <m:ctrlPr>
                          <a:rPr lang="en-US" i="1" smtClean="0">
                            <a:latin typeface="Cambria Math" panose="02040503050406030204" pitchFamily="18" charset="0"/>
                            <a:cs typeface="Times New Roman" panose="02020603050405020304" pitchFamily="18" charset="0"/>
                          </a:rPr>
                        </m:ctrlPr>
                      </m:dPr>
                      <m:e>
                        <m:m>
                          <m:mPr>
                            <m:mcs>
                              <m:mc>
                                <m:mcPr>
                                  <m:count m:val="2"/>
                                  <m:mcJc m:val="center"/>
                                </m:mcPr>
                              </m:mc>
                            </m:mcs>
                            <m:ctrlPr>
                              <a:rPr lang="en-US" i="1" smtClean="0">
                                <a:latin typeface="Cambria Math" panose="02040503050406030204" pitchFamily="18" charset="0"/>
                                <a:cs typeface="Times New Roman" panose="02020603050405020304" pitchFamily="18" charset="0"/>
                              </a:rPr>
                            </m:ctrlPr>
                          </m:mPr>
                          <m:mr>
                            <m:e>
                              <m:func>
                                <m:funcPr>
                                  <m:ctrlPr>
                                    <a:rPr lang="en-US" b="0" i="1" smtClean="0">
                                      <a:latin typeface="Cambria Math" panose="02040503050406030204" pitchFamily="18" charset="0"/>
                                      <a:cs typeface="Times New Roman" panose="02020603050405020304" pitchFamily="18" charset="0"/>
                                    </a:rPr>
                                  </m:ctrlPr>
                                </m:funcPr>
                                <m:fName>
                                  <m:r>
                                    <m:rPr>
                                      <m:sty m:val="p"/>
                                    </m:rPr>
                                    <a:rPr lang="en-US" b="0" i="0" smtClean="0">
                                      <a:latin typeface="Cambria Math" panose="02040503050406030204" pitchFamily="18" charset="0"/>
                                      <a:cs typeface="Times New Roman" panose="02020603050405020304" pitchFamily="18" charset="0"/>
                                    </a:rPr>
                                    <m:t>cos</m:t>
                                  </m:r>
                                </m:fName>
                                <m:e>
                                  <m:r>
                                    <m:rPr>
                                      <m:brk m:alnAt="7"/>
                                    </m:rPr>
                                    <a:rPr lang="en-US" b="0" i="1" smtClean="0">
                                      <a:latin typeface="Cambria Math" panose="02040503050406030204" pitchFamily="18" charset="0"/>
                                      <a:cs typeface="Times New Roman" panose="02020603050405020304" pitchFamily="18" charset="0"/>
                                    </a:rPr>
                                    <m:t>𝜃</m:t>
                                  </m:r>
                                </m:e>
                              </m:func>
                            </m:e>
                            <m:e>
                              <m:func>
                                <m:funcPr>
                                  <m:ctrlPr>
                                    <a:rPr lang="en-US" b="0" i="1" smtClean="0">
                                      <a:latin typeface="Cambria Math" panose="02040503050406030204" pitchFamily="18" charset="0"/>
                                      <a:cs typeface="Times New Roman" panose="02020603050405020304" pitchFamily="18" charset="0"/>
                                    </a:rPr>
                                  </m:ctrlPr>
                                </m:funcPr>
                                <m:fName>
                                  <m:r>
                                    <m:rPr>
                                      <m:sty m:val="p"/>
                                    </m:rPr>
                                    <a:rPr lang="en-US" b="0" i="0" smtClean="0">
                                      <a:latin typeface="Cambria Math" panose="02040503050406030204" pitchFamily="18" charset="0"/>
                                      <a:cs typeface="Times New Roman" panose="02020603050405020304" pitchFamily="18" charset="0"/>
                                    </a:rPr>
                                    <m:t>sin</m:t>
                                  </m:r>
                                </m:fName>
                                <m:e>
                                  <m:r>
                                    <a:rPr lang="en-US" b="0" i="1" smtClean="0">
                                      <a:latin typeface="Cambria Math" panose="02040503050406030204" pitchFamily="18" charset="0"/>
                                      <a:cs typeface="Times New Roman" panose="02020603050405020304" pitchFamily="18" charset="0"/>
                                    </a:rPr>
                                    <m:t>𝜃</m:t>
                                  </m:r>
                                </m:e>
                              </m:func>
                            </m:e>
                          </m:mr>
                          <m:mr>
                            <m:e>
                              <m:r>
                                <a:rPr lang="en-US" b="0" i="1" smtClean="0">
                                  <a:latin typeface="Cambria Math" panose="02040503050406030204" pitchFamily="18" charset="0"/>
                                  <a:cs typeface="Times New Roman" panose="02020603050405020304" pitchFamily="18" charset="0"/>
                                </a:rPr>
                                <m:t>−</m:t>
                              </m:r>
                              <m:func>
                                <m:funcPr>
                                  <m:ctrlPr>
                                    <a:rPr lang="en-US" b="0" i="1" smtClean="0">
                                      <a:latin typeface="Cambria Math" panose="02040503050406030204" pitchFamily="18" charset="0"/>
                                      <a:cs typeface="Times New Roman" panose="02020603050405020304" pitchFamily="18" charset="0"/>
                                    </a:rPr>
                                  </m:ctrlPr>
                                </m:funcPr>
                                <m:fName>
                                  <m:r>
                                    <m:rPr>
                                      <m:sty m:val="p"/>
                                    </m:rPr>
                                    <a:rPr lang="en-US" b="0" i="0" smtClean="0">
                                      <a:latin typeface="Cambria Math" panose="02040503050406030204" pitchFamily="18" charset="0"/>
                                      <a:cs typeface="Times New Roman" panose="02020603050405020304" pitchFamily="18" charset="0"/>
                                    </a:rPr>
                                    <m:t>sin</m:t>
                                  </m:r>
                                </m:fName>
                                <m:e>
                                  <m:r>
                                    <a:rPr lang="en-US" b="0" i="1" smtClean="0">
                                      <a:latin typeface="Cambria Math" panose="02040503050406030204" pitchFamily="18" charset="0"/>
                                      <a:cs typeface="Times New Roman" panose="02020603050405020304" pitchFamily="18" charset="0"/>
                                    </a:rPr>
                                    <m:t>𝜃</m:t>
                                  </m:r>
                                </m:e>
                              </m:func>
                            </m:e>
                            <m:e>
                              <m:func>
                                <m:funcPr>
                                  <m:ctrlPr>
                                    <a:rPr lang="en-US" b="0" i="1" smtClean="0">
                                      <a:latin typeface="Cambria Math" panose="02040503050406030204" pitchFamily="18" charset="0"/>
                                      <a:cs typeface="Times New Roman" panose="02020603050405020304" pitchFamily="18" charset="0"/>
                                    </a:rPr>
                                  </m:ctrlPr>
                                </m:funcPr>
                                <m:fName>
                                  <m:r>
                                    <m:rPr>
                                      <m:sty m:val="p"/>
                                    </m:rPr>
                                    <a:rPr lang="en-US" b="0" i="0" smtClean="0">
                                      <a:latin typeface="Cambria Math" panose="02040503050406030204" pitchFamily="18" charset="0"/>
                                      <a:cs typeface="Times New Roman" panose="02020603050405020304" pitchFamily="18" charset="0"/>
                                    </a:rPr>
                                    <m:t>cos</m:t>
                                  </m:r>
                                </m:fName>
                                <m:e>
                                  <m:r>
                                    <a:rPr lang="en-US" b="0" i="1" smtClean="0">
                                      <a:latin typeface="Cambria Math" panose="02040503050406030204" pitchFamily="18" charset="0"/>
                                      <a:cs typeface="Times New Roman" panose="02020603050405020304" pitchFamily="18" charset="0"/>
                                    </a:rPr>
                                    <m:t>𝜃</m:t>
                                  </m:r>
                                </m:e>
                              </m:func>
                            </m:e>
                          </m:mr>
                        </m:m>
                      </m:e>
                    </m:d>
                    <m:r>
                      <a:rPr lang="en-US" b="0" i="1" smtClean="0">
                        <a:latin typeface="Cambria Math" panose="02040503050406030204" pitchFamily="18" charset="0"/>
                        <a:cs typeface="Times New Roman" panose="02020603050405020304" pitchFamily="18" charset="0"/>
                      </a:rPr>
                      <m:t>=</m:t>
                    </m:r>
                    <m:d>
                      <m:dPr>
                        <m:ctrlPr>
                          <a:rPr lang="en-US" b="0" i="1" smtClean="0">
                            <a:latin typeface="Cambria Math" panose="02040503050406030204" pitchFamily="18" charset="0"/>
                            <a:cs typeface="Times New Roman" panose="02020603050405020304" pitchFamily="18" charset="0"/>
                          </a:rPr>
                        </m:ctrlPr>
                      </m:dPr>
                      <m:e>
                        <m:eqArr>
                          <m:eqArrPr>
                            <m:ctrlPr>
                              <a:rPr lang="en-US" b="0" i="1" smtClean="0">
                                <a:latin typeface="Cambria Math" panose="02040503050406030204" pitchFamily="18" charset="0"/>
                                <a:cs typeface="Times New Roman" panose="02020603050405020304" pitchFamily="18" charset="0"/>
                              </a:rPr>
                            </m:ctrlPr>
                          </m:eqArrPr>
                          <m:e>
                            <m:sSub>
                              <m:sSubPr>
                                <m:ctrlPr>
                                  <a:rPr lang="en-US" b="0" i="1" smtClean="0">
                                    <a:latin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cs typeface="Times New Roman" panose="02020603050405020304" pitchFamily="18" charset="0"/>
                                  </a:rPr>
                                  <m:t>𝜈</m:t>
                                </m:r>
                              </m:e>
                              <m:sub>
                                <m:r>
                                  <a:rPr lang="en-US" b="0" i="1" smtClean="0">
                                    <a:latin typeface="Cambria Math" panose="02040503050406030204" pitchFamily="18" charset="0"/>
                                    <a:cs typeface="Times New Roman" panose="02020603050405020304" pitchFamily="18" charset="0"/>
                                  </a:rPr>
                                  <m:t>1</m:t>
                                </m:r>
                              </m:sub>
                            </m:sSub>
                          </m:e>
                          <m:e>
                            <m:sSub>
                              <m:sSubPr>
                                <m:ctrlPr>
                                  <a:rPr lang="en-US" b="0" i="1" smtClean="0">
                                    <a:latin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cs typeface="Times New Roman" panose="02020603050405020304" pitchFamily="18" charset="0"/>
                                  </a:rPr>
                                  <m:t>𝜈</m:t>
                                </m:r>
                              </m:e>
                              <m:sub>
                                <m:r>
                                  <a:rPr lang="en-US" b="0" i="1" smtClean="0">
                                    <a:latin typeface="Cambria Math" panose="02040503050406030204" pitchFamily="18" charset="0"/>
                                    <a:cs typeface="Times New Roman" panose="02020603050405020304" pitchFamily="18" charset="0"/>
                                  </a:rPr>
                                  <m:t>2</m:t>
                                </m:r>
                              </m:sub>
                            </m:sSub>
                          </m:e>
                        </m:eqArr>
                      </m:e>
                    </m:d>
                  </m:oMath>
                </a14:m>
                <a:endParaRPr lang="en-US" dirty="0">
                  <a:latin typeface="Times New Roman" panose="02020603050405020304" pitchFamily="18" charset="0"/>
                  <a:cs typeface="Times New Roman" panose="02020603050405020304" pitchFamily="18" charset="0"/>
                </a:endParaRPr>
              </a:p>
              <a:p>
                <a:pPr marL="742950" lvl="1" indent="-2857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Which gives us our 3 x PMNS unitary mixing matrix </a:t>
                </a:r>
                <a14:m>
                  <m:oMath xmlns:m="http://schemas.openxmlformats.org/officeDocument/2006/math">
                    <m:r>
                      <a:rPr lang="en-US" i="1">
                        <a:latin typeface="Cambria Math" panose="02040503050406030204" pitchFamily="18" charset="0"/>
                        <a:cs typeface="Times New Roman" panose="02020603050405020304" pitchFamily="18" charset="0"/>
                      </a:rPr>
                      <m:t>(</m:t>
                    </m:r>
                    <m:sSup>
                      <m:sSupPr>
                        <m:ctrlPr>
                          <a:rPr lang="en-US" i="1">
                            <a:latin typeface="Cambria Math" panose="02040503050406030204" pitchFamily="18" charset="0"/>
                            <a:cs typeface="Times New Roman" panose="02020603050405020304" pitchFamily="18" charset="0"/>
                          </a:rPr>
                        </m:ctrlPr>
                      </m:sSupPr>
                      <m:e>
                        <m:r>
                          <a:rPr lang="en-US" i="1">
                            <a:latin typeface="Cambria Math" panose="02040503050406030204" pitchFamily="18" charset="0"/>
                            <a:cs typeface="Times New Roman" panose="02020603050405020304" pitchFamily="18" charset="0"/>
                          </a:rPr>
                          <m:t>𝑈</m:t>
                        </m:r>
                      </m:e>
                      <m:sup>
                        <m:r>
                          <a:rPr lang="en-US" i="1">
                            <a:latin typeface="Cambria Math" panose="02040503050406030204" pitchFamily="18" charset="0"/>
                            <a:cs typeface="Times New Roman" panose="02020603050405020304" pitchFamily="18" charset="0"/>
                          </a:rPr>
                          <m:t>∗</m:t>
                        </m:r>
                      </m:sup>
                    </m:sSup>
                    <m:r>
                      <a:rPr lang="en-US" i="1">
                        <a:latin typeface="Cambria Math" panose="02040503050406030204" pitchFamily="18" charset="0"/>
                        <a:cs typeface="Times New Roman" panose="02020603050405020304" pitchFamily="18" charset="0"/>
                      </a:rPr>
                      <m:t>)</m:t>
                    </m:r>
                  </m:oMath>
                </a14:m>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marL="742950" lvl="1" indent="-285750">
                  <a:buFont typeface="Arial" panose="020B0604020202020204" pitchFamily="34" charset="0"/>
                  <a:buChar char="•"/>
                </a:pPr>
                <a14:m>
                  <m:oMath xmlns:m="http://schemas.openxmlformats.org/officeDocument/2006/math">
                    <m:r>
                      <a:rPr lang="en-US" i="1" smtClean="0">
                        <a:latin typeface="Cambria Math" panose="02040503050406030204" pitchFamily="18" charset="0"/>
                        <a:ea typeface="Cambria Math" panose="02040503050406030204" pitchFamily="18" charset="0"/>
                        <a:cs typeface="Times New Roman" panose="02020603050405020304" pitchFamily="18" charset="0"/>
                      </a:rPr>
                      <m:t>𝕌</m:t>
                    </m:r>
                    <m:d>
                      <m:dPr>
                        <m:ctrlPr>
                          <a:rPr lang="en-US" b="0" i="1" smtClean="0">
                            <a:latin typeface="Cambria Math" panose="02040503050406030204" pitchFamily="18" charset="0"/>
                            <a:ea typeface="Cambria Math" panose="02040503050406030204" pitchFamily="18" charset="0"/>
                            <a:cs typeface="Times New Roman" panose="02020603050405020304" pitchFamily="18" charset="0"/>
                          </a:rPr>
                        </m:ctrlPr>
                      </m:dPr>
                      <m:e>
                        <m:r>
                          <a:rPr lang="en-US" b="0" i="1" smtClean="0">
                            <a:latin typeface="Cambria Math" panose="02040503050406030204" pitchFamily="18" charset="0"/>
                            <a:ea typeface="Cambria Math" panose="02040503050406030204" pitchFamily="18" charset="0"/>
                            <a:cs typeface="Times New Roman" panose="02020603050405020304" pitchFamily="18" charset="0"/>
                          </a:rPr>
                          <m:t>𝜃</m:t>
                        </m:r>
                      </m:e>
                    </m:d>
                    <m:r>
                      <a:rPr lang="en-US" b="0" i="1" smtClean="0">
                        <a:latin typeface="Cambria Math" panose="02040503050406030204" pitchFamily="18" charset="0"/>
                        <a:ea typeface="Cambria Math" panose="02040503050406030204" pitchFamily="18" charset="0"/>
                        <a:cs typeface="Times New Roman" panose="02020603050405020304" pitchFamily="18" charset="0"/>
                      </a:rPr>
                      <m:t>=</m:t>
                    </m:r>
                  </m:oMath>
                </a14:m>
                <a:r>
                  <a:rPr lang="en-US" dirty="0">
                    <a:cs typeface="Times New Roman" panose="02020603050405020304" pitchFamily="18" charset="0"/>
                  </a:rPr>
                  <a:t> </a:t>
                </a:r>
                <a14:m>
                  <m:oMath xmlns:m="http://schemas.openxmlformats.org/officeDocument/2006/math">
                    <m:d>
                      <m:dPr>
                        <m:ctrlPr>
                          <a:rPr lang="en-US" i="1">
                            <a:latin typeface="Cambria Math" panose="02040503050406030204" pitchFamily="18" charset="0"/>
                            <a:cs typeface="Times New Roman" panose="02020603050405020304" pitchFamily="18" charset="0"/>
                          </a:rPr>
                        </m:ctrlPr>
                      </m:dPr>
                      <m:e>
                        <m:m>
                          <m:mPr>
                            <m:mcs>
                              <m:mc>
                                <m:mcPr>
                                  <m:count m:val="2"/>
                                  <m:mcJc m:val="center"/>
                                </m:mcPr>
                              </m:mc>
                            </m:mcs>
                            <m:ctrlPr>
                              <a:rPr lang="en-US" i="1">
                                <a:latin typeface="Cambria Math" panose="02040503050406030204" pitchFamily="18" charset="0"/>
                                <a:cs typeface="Times New Roman" panose="02020603050405020304" pitchFamily="18" charset="0"/>
                              </a:rPr>
                            </m:ctrlPr>
                          </m:mPr>
                          <m:mr>
                            <m:e>
                              <m:func>
                                <m:funcPr>
                                  <m:ctrlPr>
                                    <a:rPr lang="en-US" i="1">
                                      <a:latin typeface="Cambria Math" panose="02040503050406030204" pitchFamily="18" charset="0"/>
                                      <a:cs typeface="Times New Roman" panose="02020603050405020304" pitchFamily="18" charset="0"/>
                                    </a:rPr>
                                  </m:ctrlPr>
                                </m:funcPr>
                                <m:fName>
                                  <m:r>
                                    <m:rPr>
                                      <m:sty m:val="p"/>
                                    </m:rPr>
                                    <a:rPr lang="en-US">
                                      <a:latin typeface="Cambria Math" panose="02040503050406030204" pitchFamily="18" charset="0"/>
                                      <a:cs typeface="Times New Roman" panose="02020603050405020304" pitchFamily="18" charset="0"/>
                                    </a:rPr>
                                    <m:t>cos</m:t>
                                  </m:r>
                                </m:fName>
                                <m:e>
                                  <m:r>
                                    <m:rPr>
                                      <m:brk m:alnAt="7"/>
                                    </m:rPr>
                                    <a:rPr lang="en-US" i="1">
                                      <a:latin typeface="Cambria Math" panose="02040503050406030204" pitchFamily="18" charset="0"/>
                                      <a:cs typeface="Times New Roman" panose="02020603050405020304" pitchFamily="18" charset="0"/>
                                    </a:rPr>
                                    <m:t>𝜃</m:t>
                                  </m:r>
                                </m:e>
                              </m:func>
                            </m:e>
                            <m:e>
                              <m:func>
                                <m:funcPr>
                                  <m:ctrlPr>
                                    <a:rPr lang="en-US" i="1">
                                      <a:latin typeface="Cambria Math" panose="02040503050406030204" pitchFamily="18" charset="0"/>
                                      <a:cs typeface="Times New Roman" panose="02020603050405020304" pitchFamily="18" charset="0"/>
                                    </a:rPr>
                                  </m:ctrlPr>
                                </m:funcPr>
                                <m:fName>
                                  <m:r>
                                    <m:rPr>
                                      <m:sty m:val="p"/>
                                    </m:rPr>
                                    <a:rPr lang="en-US">
                                      <a:latin typeface="Cambria Math" panose="02040503050406030204" pitchFamily="18" charset="0"/>
                                      <a:cs typeface="Times New Roman" panose="02020603050405020304" pitchFamily="18" charset="0"/>
                                    </a:rPr>
                                    <m:t>sin</m:t>
                                  </m:r>
                                </m:fName>
                                <m:e>
                                  <m:r>
                                    <a:rPr lang="en-US" i="1">
                                      <a:latin typeface="Cambria Math" panose="02040503050406030204" pitchFamily="18" charset="0"/>
                                      <a:cs typeface="Times New Roman" panose="02020603050405020304" pitchFamily="18" charset="0"/>
                                    </a:rPr>
                                    <m:t>𝜃</m:t>
                                  </m:r>
                                </m:e>
                              </m:func>
                            </m:e>
                          </m:mr>
                          <m:mr>
                            <m:e>
                              <m:r>
                                <a:rPr lang="en-US" i="1">
                                  <a:latin typeface="Cambria Math" panose="02040503050406030204" pitchFamily="18" charset="0"/>
                                  <a:cs typeface="Times New Roman" panose="02020603050405020304" pitchFamily="18" charset="0"/>
                                </a:rPr>
                                <m:t>−</m:t>
                              </m:r>
                              <m:func>
                                <m:funcPr>
                                  <m:ctrlPr>
                                    <a:rPr lang="en-US" i="1">
                                      <a:latin typeface="Cambria Math" panose="02040503050406030204" pitchFamily="18" charset="0"/>
                                      <a:cs typeface="Times New Roman" panose="02020603050405020304" pitchFamily="18" charset="0"/>
                                    </a:rPr>
                                  </m:ctrlPr>
                                </m:funcPr>
                                <m:fName>
                                  <m:r>
                                    <m:rPr>
                                      <m:sty m:val="p"/>
                                    </m:rPr>
                                    <a:rPr lang="en-US">
                                      <a:latin typeface="Cambria Math" panose="02040503050406030204" pitchFamily="18" charset="0"/>
                                      <a:cs typeface="Times New Roman" panose="02020603050405020304" pitchFamily="18" charset="0"/>
                                    </a:rPr>
                                    <m:t>sin</m:t>
                                  </m:r>
                                </m:fName>
                                <m:e>
                                  <m:r>
                                    <a:rPr lang="en-US" i="1">
                                      <a:latin typeface="Cambria Math" panose="02040503050406030204" pitchFamily="18" charset="0"/>
                                      <a:cs typeface="Times New Roman" panose="02020603050405020304" pitchFamily="18" charset="0"/>
                                    </a:rPr>
                                    <m:t>𝜃</m:t>
                                  </m:r>
                                </m:e>
                              </m:func>
                            </m:e>
                            <m:e>
                              <m:func>
                                <m:funcPr>
                                  <m:ctrlPr>
                                    <a:rPr lang="en-US" i="1">
                                      <a:latin typeface="Cambria Math" panose="02040503050406030204" pitchFamily="18" charset="0"/>
                                      <a:cs typeface="Times New Roman" panose="02020603050405020304" pitchFamily="18" charset="0"/>
                                    </a:rPr>
                                  </m:ctrlPr>
                                </m:funcPr>
                                <m:fName>
                                  <m:r>
                                    <m:rPr>
                                      <m:sty m:val="p"/>
                                    </m:rPr>
                                    <a:rPr lang="en-US">
                                      <a:latin typeface="Cambria Math" panose="02040503050406030204" pitchFamily="18" charset="0"/>
                                      <a:cs typeface="Times New Roman" panose="02020603050405020304" pitchFamily="18" charset="0"/>
                                    </a:rPr>
                                    <m:t>cos</m:t>
                                  </m:r>
                                </m:fName>
                                <m:e>
                                  <m:r>
                                    <a:rPr lang="en-US" i="1">
                                      <a:latin typeface="Cambria Math" panose="02040503050406030204" pitchFamily="18" charset="0"/>
                                      <a:cs typeface="Times New Roman" panose="02020603050405020304" pitchFamily="18" charset="0"/>
                                    </a:rPr>
                                    <m:t>𝜃</m:t>
                                  </m:r>
                                </m:e>
                              </m:func>
                            </m:e>
                          </m:mr>
                        </m:m>
                      </m:e>
                    </m:d>
                  </m:oMath>
                </a14:m>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pPr marL="742950" lvl="1" indent="-2857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marL="742950" lvl="1" indent="-2857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marL="742950" lvl="1" indent="-2857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p:txBody>
          </p:sp>
        </mc:Choice>
        <mc:Fallback xmlns="">
          <p:sp>
            <p:nvSpPr>
              <p:cNvPr id="6" name="TextBox 5">
                <a:extLst>
                  <a:ext uri="{FF2B5EF4-FFF2-40B4-BE49-F238E27FC236}">
                    <a16:creationId xmlns:a16="http://schemas.microsoft.com/office/drawing/2014/main" id="{B5B8D765-B5FC-9AA3-4C18-262934BF905D}"/>
                  </a:ext>
                </a:extLst>
              </p:cNvPr>
              <p:cNvSpPr txBox="1">
                <a:spLocks noRot="1" noChangeAspect="1" noMove="1" noResize="1" noEditPoints="1" noAdjustHandles="1" noChangeArrowheads="1" noChangeShapeType="1" noTextEdit="1"/>
              </p:cNvSpPr>
              <p:nvPr/>
            </p:nvSpPr>
            <p:spPr>
              <a:xfrm>
                <a:off x="891540" y="1173087"/>
                <a:ext cx="5452110" cy="4097597"/>
              </a:xfrm>
              <a:prstGeom prst="rect">
                <a:avLst/>
              </a:prstGeom>
              <a:blipFill>
                <a:blip r:embed="rId5"/>
                <a:stretch>
                  <a:fillRect l="-930" t="-61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FA57C589-B718-F0D2-DA4F-C2A8C9F51B93}"/>
                  </a:ext>
                </a:extLst>
              </p:cNvPr>
              <p:cNvSpPr txBox="1"/>
              <p:nvPr/>
            </p:nvSpPr>
            <p:spPr>
              <a:xfrm>
                <a:off x="6240780" y="4181156"/>
                <a:ext cx="4812030" cy="1368644"/>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The Plane Wave forms are expressed as:</a:t>
                </a:r>
                <a:endParaRPr lang="en-US" b="0" dirty="0">
                  <a:latin typeface="Times New Roman" panose="02020603050405020304" pitchFamily="18" charset="0"/>
                  <a:cs typeface="Times New Roman" panose="02020603050405020304" pitchFamily="18" charset="0"/>
                </a:endParaRPr>
              </a:p>
              <a:p>
                <a:pPr marL="742950" lvl="1" indent="-285750">
                  <a:buFont typeface="Arial" panose="020B0604020202020204" pitchFamily="34" charset="0"/>
                  <a:buChar char="•"/>
                </a:pPr>
                <a14:m>
                  <m:oMath xmlns:m="http://schemas.openxmlformats.org/officeDocument/2006/math">
                    <m:d>
                      <m:dPr>
                        <m:begChr m:val="|"/>
                        <m:endChr m:val="⟩"/>
                        <m:ctrlPr>
                          <a:rPr lang="en-US" b="0" i="1" smtClean="0">
                            <a:latin typeface="Cambria Math" panose="02040503050406030204" pitchFamily="18" charset="0"/>
                            <a:cs typeface="Times New Roman" panose="02020603050405020304" pitchFamily="18" charset="0"/>
                          </a:rPr>
                        </m:ctrlPr>
                      </m:dPr>
                      <m:e>
                        <m:sSub>
                          <m:sSubPr>
                            <m:ctrlPr>
                              <a:rPr lang="en-US" b="0" i="1" smtClean="0">
                                <a:latin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cs typeface="Times New Roman" panose="02020603050405020304" pitchFamily="18" charset="0"/>
                              </a:rPr>
                              <m:t>𝜈</m:t>
                            </m:r>
                          </m:e>
                          <m:sub>
                            <m:r>
                              <a:rPr lang="en-US" b="0" i="1" smtClean="0">
                                <a:latin typeface="Cambria Math" panose="02040503050406030204" pitchFamily="18" charset="0"/>
                                <a:cs typeface="Times New Roman" panose="02020603050405020304" pitchFamily="18" charset="0"/>
                              </a:rPr>
                              <m:t>1</m:t>
                            </m:r>
                          </m:sub>
                        </m:sSub>
                        <m:d>
                          <m:dPr>
                            <m:ctrlPr>
                              <a:rPr lang="en-US" b="0" i="1" smtClean="0">
                                <a:latin typeface="Cambria Math" panose="02040503050406030204" pitchFamily="18" charset="0"/>
                                <a:cs typeface="Times New Roman" panose="02020603050405020304" pitchFamily="18" charset="0"/>
                              </a:rPr>
                            </m:ctrlPr>
                          </m:dPr>
                          <m:e>
                            <m:r>
                              <a:rPr lang="en-US" b="0" i="1" smtClean="0">
                                <a:latin typeface="Cambria Math" panose="02040503050406030204" pitchFamily="18" charset="0"/>
                                <a:cs typeface="Times New Roman" panose="02020603050405020304" pitchFamily="18" charset="0"/>
                              </a:rPr>
                              <m:t>𝑡</m:t>
                            </m:r>
                          </m:e>
                        </m:d>
                      </m:e>
                    </m:d>
                    <m:r>
                      <a:rPr lang="en-US" b="0" i="1" smtClean="0">
                        <a:latin typeface="Cambria Math" panose="02040503050406030204" pitchFamily="18" charset="0"/>
                        <a:cs typeface="Times New Roman" panose="02020603050405020304" pitchFamily="18" charset="0"/>
                      </a:rPr>
                      <m:t>=</m:t>
                    </m:r>
                    <m:d>
                      <m:dPr>
                        <m:begChr m:val="|"/>
                        <m:endChr m:val="⟩"/>
                        <m:ctrlPr>
                          <a:rPr lang="en-US" b="0" i="1" smtClean="0">
                            <a:latin typeface="Cambria Math" panose="02040503050406030204" pitchFamily="18" charset="0"/>
                            <a:cs typeface="Times New Roman" panose="02020603050405020304" pitchFamily="18" charset="0"/>
                          </a:rPr>
                        </m:ctrlPr>
                      </m:dPr>
                      <m:e>
                        <m:sSub>
                          <m:sSubPr>
                            <m:ctrlPr>
                              <a:rPr lang="en-US" b="0" i="1" smtClean="0">
                                <a:latin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cs typeface="Times New Roman" panose="02020603050405020304" pitchFamily="18" charset="0"/>
                              </a:rPr>
                              <m:t>𝜈</m:t>
                            </m:r>
                          </m:e>
                          <m:sub>
                            <m:r>
                              <a:rPr lang="en-US" b="0" i="1" smtClean="0">
                                <a:latin typeface="Cambria Math" panose="02040503050406030204" pitchFamily="18" charset="0"/>
                                <a:cs typeface="Times New Roman" panose="02020603050405020304" pitchFamily="18" charset="0"/>
                              </a:rPr>
                              <m:t>1</m:t>
                            </m:r>
                          </m:sub>
                        </m:sSub>
                      </m:e>
                    </m:d>
                    <m:sSubSup>
                      <m:sSubSupPr>
                        <m:ctrlPr>
                          <a:rPr lang="en-US" b="0" i="1" smtClean="0">
                            <a:latin typeface="Cambria Math" panose="02040503050406030204" pitchFamily="18" charset="0"/>
                            <a:cs typeface="Times New Roman" panose="02020603050405020304" pitchFamily="18" charset="0"/>
                          </a:rPr>
                        </m:ctrlPr>
                      </m:sSubSupPr>
                      <m:e>
                        <m:r>
                          <a:rPr lang="en-US" b="0" i="1" smtClean="0">
                            <a:latin typeface="Cambria Math" panose="02040503050406030204" pitchFamily="18" charset="0"/>
                            <a:cs typeface="Times New Roman" panose="02020603050405020304" pitchFamily="18" charset="0"/>
                          </a:rPr>
                          <m:t>𝑒</m:t>
                        </m:r>
                      </m:e>
                      <m:sub>
                        <m:r>
                          <a:rPr lang="en-US" b="0" i="1" smtClean="0">
                            <a:latin typeface="Cambria Math" panose="02040503050406030204" pitchFamily="18" charset="0"/>
                            <a:cs typeface="Times New Roman" panose="02020603050405020304" pitchFamily="18" charset="0"/>
                          </a:rPr>
                          <m:t>𝑥</m:t>
                        </m:r>
                        <m:r>
                          <a:rPr lang="en-US" b="0" i="1" smtClean="0">
                            <a:latin typeface="Cambria Math" panose="02040503050406030204" pitchFamily="18" charset="0"/>
                            <a:cs typeface="Times New Roman" panose="02020603050405020304" pitchFamily="18" charset="0"/>
                          </a:rPr>
                          <m:t> </m:t>
                        </m:r>
                      </m:sub>
                      <m:sup>
                        <m:r>
                          <a:rPr lang="en-US" b="0" i="1" smtClean="0">
                            <a:latin typeface="Cambria Math" panose="02040503050406030204" pitchFamily="18" charset="0"/>
                            <a:cs typeface="Times New Roman" panose="02020603050405020304" pitchFamily="18" charset="0"/>
                          </a:rPr>
                          <m:t>−</m:t>
                        </m:r>
                        <m:r>
                          <a:rPr lang="en-US" b="0" i="1" smtClean="0">
                            <a:latin typeface="Cambria Math" panose="02040503050406030204" pitchFamily="18" charset="0"/>
                            <a:cs typeface="Times New Roman" panose="02020603050405020304" pitchFamily="18" charset="0"/>
                          </a:rPr>
                          <m:t>𝑖</m:t>
                        </m:r>
                        <m:sSub>
                          <m:sSubPr>
                            <m:ctrlPr>
                              <a:rPr lang="en-US" b="0" i="1" smtClean="0">
                                <a:latin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cs typeface="Times New Roman" panose="02020603050405020304" pitchFamily="18" charset="0"/>
                              </a:rPr>
                              <m:t>𝑝</m:t>
                            </m:r>
                          </m:e>
                          <m:sub>
                            <m:r>
                              <a:rPr lang="en-US" b="0" i="1" smtClean="0">
                                <a:latin typeface="Cambria Math" panose="02040503050406030204" pitchFamily="18" charset="0"/>
                                <a:cs typeface="Times New Roman" panose="02020603050405020304" pitchFamily="18" charset="0"/>
                              </a:rPr>
                              <m:t>1</m:t>
                            </m:r>
                          </m:sub>
                        </m:sSub>
                        <m:r>
                          <a:rPr lang="en-US" b="0" i="1" smtClean="0">
                            <a:latin typeface="Cambria Math" panose="02040503050406030204" pitchFamily="18" charset="0"/>
                            <a:ea typeface="Cambria Math" panose="02040503050406030204" pitchFamily="18" charset="0"/>
                            <a:cs typeface="Times New Roman" panose="02020603050405020304" pitchFamily="18" charset="0"/>
                          </a:rPr>
                          <m:t>∙</m:t>
                        </m:r>
                        <m:r>
                          <a:rPr lang="en-US" b="0" i="1" smtClean="0">
                            <a:latin typeface="Cambria Math" panose="02040503050406030204" pitchFamily="18" charset="0"/>
                            <a:ea typeface="Cambria Math" panose="02040503050406030204" pitchFamily="18" charset="0"/>
                            <a:cs typeface="Times New Roman" panose="02020603050405020304" pitchFamily="18" charset="0"/>
                          </a:rPr>
                          <m:t>𝑥</m:t>
                        </m:r>
                      </m:sup>
                    </m:sSubSup>
                  </m:oMath>
                </a14:m>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and</a:t>
                </a:r>
              </a:p>
              <a:p>
                <a:pPr marL="742950" lvl="1" indent="-285750">
                  <a:buFont typeface="Arial" panose="020B0604020202020204" pitchFamily="34" charset="0"/>
                  <a:buChar char="•"/>
                </a:pPr>
                <a14:m>
                  <m:oMath xmlns:m="http://schemas.openxmlformats.org/officeDocument/2006/math">
                    <m:d>
                      <m:dPr>
                        <m:begChr m:val="|"/>
                        <m:endChr m:val="⟩"/>
                        <m:ctrlPr>
                          <a:rPr lang="en-US" i="1">
                            <a:latin typeface="Cambria Math" panose="02040503050406030204" pitchFamily="18" charset="0"/>
                            <a:cs typeface="Times New Roman" panose="02020603050405020304" pitchFamily="18" charset="0"/>
                          </a:rPr>
                        </m:ctrlPr>
                      </m:dPr>
                      <m:e>
                        <m:sSub>
                          <m:sSubPr>
                            <m:ctrlPr>
                              <a:rPr lang="en-US" i="1">
                                <a:latin typeface="Cambria Math" panose="02040503050406030204" pitchFamily="18" charset="0"/>
                                <a:cs typeface="Times New Roman" panose="02020603050405020304" pitchFamily="18" charset="0"/>
                              </a:rPr>
                            </m:ctrlPr>
                          </m:sSubPr>
                          <m:e>
                            <m:r>
                              <a:rPr lang="en-US" i="1">
                                <a:latin typeface="Cambria Math" panose="02040503050406030204" pitchFamily="18" charset="0"/>
                                <a:cs typeface="Times New Roman" panose="02020603050405020304" pitchFamily="18" charset="0"/>
                              </a:rPr>
                              <m:t>𝜈</m:t>
                            </m:r>
                          </m:e>
                          <m:sub>
                            <m:r>
                              <a:rPr lang="en-US" b="0" i="1" smtClean="0">
                                <a:latin typeface="Cambria Math" panose="02040503050406030204" pitchFamily="18" charset="0"/>
                                <a:cs typeface="Times New Roman" panose="02020603050405020304" pitchFamily="18" charset="0"/>
                              </a:rPr>
                              <m:t>2</m:t>
                            </m:r>
                          </m:sub>
                        </m:sSub>
                        <m:d>
                          <m:dPr>
                            <m:ctrlPr>
                              <a:rPr lang="en-US" i="1">
                                <a:latin typeface="Cambria Math" panose="02040503050406030204" pitchFamily="18" charset="0"/>
                                <a:cs typeface="Times New Roman" panose="02020603050405020304" pitchFamily="18" charset="0"/>
                              </a:rPr>
                            </m:ctrlPr>
                          </m:dPr>
                          <m:e>
                            <m:r>
                              <a:rPr lang="en-US" i="1">
                                <a:latin typeface="Cambria Math" panose="02040503050406030204" pitchFamily="18" charset="0"/>
                                <a:cs typeface="Times New Roman" panose="02020603050405020304" pitchFamily="18" charset="0"/>
                              </a:rPr>
                              <m:t>𝑡</m:t>
                            </m:r>
                          </m:e>
                        </m:d>
                      </m:e>
                    </m:d>
                    <m:r>
                      <a:rPr lang="en-US" i="1">
                        <a:latin typeface="Cambria Math" panose="02040503050406030204" pitchFamily="18" charset="0"/>
                        <a:cs typeface="Times New Roman" panose="02020603050405020304" pitchFamily="18" charset="0"/>
                      </a:rPr>
                      <m:t>=</m:t>
                    </m:r>
                    <m:d>
                      <m:dPr>
                        <m:begChr m:val="|"/>
                        <m:endChr m:val="⟩"/>
                        <m:ctrlPr>
                          <a:rPr lang="en-US" i="1">
                            <a:latin typeface="Cambria Math" panose="02040503050406030204" pitchFamily="18" charset="0"/>
                            <a:cs typeface="Times New Roman" panose="02020603050405020304" pitchFamily="18" charset="0"/>
                          </a:rPr>
                        </m:ctrlPr>
                      </m:dPr>
                      <m:e>
                        <m:sSub>
                          <m:sSubPr>
                            <m:ctrlPr>
                              <a:rPr lang="en-US" i="1">
                                <a:latin typeface="Cambria Math" panose="02040503050406030204" pitchFamily="18" charset="0"/>
                                <a:cs typeface="Times New Roman" panose="02020603050405020304" pitchFamily="18" charset="0"/>
                              </a:rPr>
                            </m:ctrlPr>
                          </m:sSubPr>
                          <m:e>
                            <m:r>
                              <a:rPr lang="en-US" i="1">
                                <a:latin typeface="Cambria Math" panose="02040503050406030204" pitchFamily="18" charset="0"/>
                                <a:cs typeface="Times New Roman" panose="02020603050405020304" pitchFamily="18" charset="0"/>
                              </a:rPr>
                              <m:t>𝜈</m:t>
                            </m:r>
                          </m:e>
                          <m:sub>
                            <m:r>
                              <a:rPr lang="en-US" b="0" i="1" smtClean="0">
                                <a:latin typeface="Cambria Math" panose="02040503050406030204" pitchFamily="18" charset="0"/>
                                <a:cs typeface="Times New Roman" panose="02020603050405020304" pitchFamily="18" charset="0"/>
                              </a:rPr>
                              <m:t>2</m:t>
                            </m:r>
                          </m:sub>
                        </m:sSub>
                      </m:e>
                    </m:d>
                    <m:sSubSup>
                      <m:sSubSupPr>
                        <m:ctrlPr>
                          <a:rPr lang="en-US" i="1">
                            <a:latin typeface="Cambria Math" panose="02040503050406030204" pitchFamily="18" charset="0"/>
                            <a:cs typeface="Times New Roman" panose="02020603050405020304" pitchFamily="18" charset="0"/>
                          </a:rPr>
                        </m:ctrlPr>
                      </m:sSubSupPr>
                      <m:e>
                        <m:r>
                          <a:rPr lang="en-US" i="1">
                            <a:latin typeface="Cambria Math" panose="02040503050406030204" pitchFamily="18" charset="0"/>
                            <a:cs typeface="Times New Roman" panose="02020603050405020304" pitchFamily="18" charset="0"/>
                          </a:rPr>
                          <m:t>𝑒</m:t>
                        </m:r>
                      </m:e>
                      <m:sub>
                        <m:r>
                          <a:rPr lang="en-US" i="1">
                            <a:latin typeface="Cambria Math" panose="02040503050406030204" pitchFamily="18" charset="0"/>
                            <a:cs typeface="Times New Roman" panose="02020603050405020304" pitchFamily="18" charset="0"/>
                          </a:rPr>
                          <m:t>𝑥</m:t>
                        </m:r>
                        <m:r>
                          <a:rPr lang="en-US" i="1">
                            <a:latin typeface="Cambria Math" panose="02040503050406030204" pitchFamily="18" charset="0"/>
                            <a:cs typeface="Times New Roman" panose="02020603050405020304" pitchFamily="18" charset="0"/>
                          </a:rPr>
                          <m:t> </m:t>
                        </m:r>
                      </m:sub>
                      <m:sup>
                        <m:r>
                          <a:rPr lang="en-US" i="1">
                            <a:latin typeface="Cambria Math" panose="02040503050406030204" pitchFamily="18" charset="0"/>
                            <a:cs typeface="Times New Roman" panose="02020603050405020304" pitchFamily="18" charset="0"/>
                          </a:rPr>
                          <m:t>−</m:t>
                        </m:r>
                        <m:r>
                          <a:rPr lang="en-US" i="1">
                            <a:latin typeface="Cambria Math" panose="02040503050406030204" pitchFamily="18" charset="0"/>
                            <a:cs typeface="Times New Roman" panose="02020603050405020304" pitchFamily="18" charset="0"/>
                          </a:rPr>
                          <m:t>𝑖</m:t>
                        </m:r>
                        <m:sSub>
                          <m:sSubPr>
                            <m:ctrlPr>
                              <a:rPr lang="en-US" i="1">
                                <a:latin typeface="Cambria Math" panose="02040503050406030204" pitchFamily="18" charset="0"/>
                                <a:cs typeface="Times New Roman" panose="02020603050405020304" pitchFamily="18" charset="0"/>
                              </a:rPr>
                            </m:ctrlPr>
                          </m:sSubPr>
                          <m:e>
                            <m:r>
                              <a:rPr lang="en-US" i="1">
                                <a:latin typeface="Cambria Math" panose="02040503050406030204" pitchFamily="18" charset="0"/>
                                <a:cs typeface="Times New Roman" panose="02020603050405020304" pitchFamily="18" charset="0"/>
                              </a:rPr>
                              <m:t>𝑝</m:t>
                            </m:r>
                          </m:e>
                          <m:sub>
                            <m:r>
                              <a:rPr lang="en-US" b="0" i="1" smtClean="0">
                                <a:latin typeface="Cambria Math" panose="02040503050406030204" pitchFamily="18" charset="0"/>
                                <a:cs typeface="Times New Roman" panose="02020603050405020304" pitchFamily="18" charset="0"/>
                              </a:rPr>
                              <m:t>2</m:t>
                            </m:r>
                          </m:sub>
                        </m:sSub>
                        <m:r>
                          <a:rPr lang="en-US" i="1">
                            <a:latin typeface="Cambria Math" panose="02040503050406030204" pitchFamily="18" charset="0"/>
                            <a:ea typeface="Cambria Math" panose="02040503050406030204" pitchFamily="18" charset="0"/>
                            <a:cs typeface="Times New Roman" panose="02020603050405020304" pitchFamily="18" charset="0"/>
                          </a:rPr>
                          <m:t>∙</m:t>
                        </m:r>
                        <m:r>
                          <a:rPr lang="en-US" i="1">
                            <a:latin typeface="Cambria Math" panose="02040503050406030204" pitchFamily="18" charset="0"/>
                            <a:ea typeface="Cambria Math" panose="02040503050406030204" pitchFamily="18" charset="0"/>
                            <a:cs typeface="Times New Roman" panose="02020603050405020304" pitchFamily="18" charset="0"/>
                          </a:rPr>
                          <m:t>𝑥</m:t>
                        </m:r>
                      </m:sup>
                    </m:sSubSup>
                  </m:oMath>
                </a14:m>
                <a:endParaRPr lang="en-US" dirty="0">
                  <a:latin typeface="Times New Roman" panose="02020603050405020304" pitchFamily="18" charset="0"/>
                  <a:cs typeface="Times New Roman" panose="02020603050405020304" pitchFamily="18" charset="0"/>
                </a:endParaRPr>
              </a:p>
            </p:txBody>
          </p:sp>
        </mc:Choice>
        <mc:Fallback xmlns="">
          <p:sp>
            <p:nvSpPr>
              <p:cNvPr id="7" name="TextBox 6">
                <a:extLst>
                  <a:ext uri="{FF2B5EF4-FFF2-40B4-BE49-F238E27FC236}">
                    <a16:creationId xmlns:a16="http://schemas.microsoft.com/office/drawing/2014/main" id="{FA57C589-B718-F0D2-DA4F-C2A8C9F51B93}"/>
                  </a:ext>
                </a:extLst>
              </p:cNvPr>
              <p:cNvSpPr txBox="1">
                <a:spLocks noRot="1" noChangeAspect="1" noMove="1" noResize="1" noEditPoints="1" noAdjustHandles="1" noChangeArrowheads="1" noChangeShapeType="1" noTextEdit="1"/>
              </p:cNvSpPr>
              <p:nvPr/>
            </p:nvSpPr>
            <p:spPr>
              <a:xfrm>
                <a:off x="6240780" y="4181156"/>
                <a:ext cx="4812030" cy="1368644"/>
              </a:xfrm>
              <a:prstGeom prst="rect">
                <a:avLst/>
              </a:prstGeom>
              <a:blipFill>
                <a:blip r:embed="rId6"/>
                <a:stretch>
                  <a:fillRect l="-1053" t="-2778" b="-4630"/>
                </a:stretch>
              </a:blipFill>
            </p:spPr>
            <p:txBody>
              <a:bodyPr/>
              <a:lstStyle/>
              <a:p>
                <a:r>
                  <a:rPr lang="en-US">
                    <a:noFill/>
                  </a:rPr>
                  <a:t> </a:t>
                </a:r>
              </a:p>
            </p:txBody>
          </p:sp>
        </mc:Fallback>
      </mc:AlternateContent>
      <p:pic>
        <p:nvPicPr>
          <p:cNvPr id="2" name="Picture 1">
            <a:extLst>
              <a:ext uri="{FF2B5EF4-FFF2-40B4-BE49-F238E27FC236}">
                <a16:creationId xmlns:a16="http://schemas.microsoft.com/office/drawing/2014/main" id="{7BDB1161-4A26-25AE-FD0B-F304E3A0D6DC}"/>
              </a:ext>
            </a:extLst>
          </p:cNvPr>
          <p:cNvPicPr>
            <a:picLocks noChangeAspect="1"/>
          </p:cNvPicPr>
          <p:nvPr/>
        </p:nvPicPr>
        <p:blipFill>
          <a:blip r:embed="rId7"/>
          <a:stretch>
            <a:fillRect/>
          </a:stretch>
        </p:blipFill>
        <p:spPr>
          <a:xfrm>
            <a:off x="9593705" y="5565384"/>
            <a:ext cx="2141312" cy="1170584"/>
          </a:xfrm>
          <a:prstGeom prst="rect">
            <a:avLst/>
          </a:prstGeom>
        </p:spPr>
      </p:pic>
      <p:sp>
        <p:nvSpPr>
          <p:cNvPr id="8" name="Content Placeholder 7">
            <a:extLst>
              <a:ext uri="{FF2B5EF4-FFF2-40B4-BE49-F238E27FC236}">
                <a16:creationId xmlns:a16="http://schemas.microsoft.com/office/drawing/2014/main" id="{D0E78A6D-6642-098B-2952-5C8C8522545E}"/>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349315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92204-FBEE-86F5-74F8-78AEAB21D7E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2C712EE-EDE3-5D77-D24B-B0749180723A}"/>
              </a:ext>
            </a:extLst>
          </p:cNvPr>
          <p:cNvPicPr>
            <a:picLocks noChangeAspect="1"/>
          </p:cNvPicPr>
          <p:nvPr/>
        </p:nvPicPr>
        <p:blipFill>
          <a:blip r:embed="rId3"/>
          <a:stretch>
            <a:fillRect/>
          </a:stretch>
        </p:blipFill>
        <p:spPr>
          <a:xfrm>
            <a:off x="247121" y="5617957"/>
            <a:ext cx="3055897" cy="1118011"/>
          </a:xfrm>
          <a:prstGeom prst="rect">
            <a:avLst/>
          </a:prstGeom>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FF3E90A4-EDE7-1F73-8B19-807B7C757F23}"/>
                  </a:ext>
                </a:extLst>
              </p:cNvPr>
              <p:cNvSpPr txBox="1"/>
              <p:nvPr/>
            </p:nvSpPr>
            <p:spPr>
              <a:xfrm>
                <a:off x="478155" y="1028123"/>
                <a:ext cx="7797165" cy="4511620"/>
              </a:xfrm>
              <a:prstGeom prst="rect">
                <a:avLst/>
              </a:prstGeom>
              <a:noFill/>
            </p:spPr>
            <p:txBody>
              <a:bodyPr wrap="square" rtlCol="0">
                <a:spAutoFit/>
              </a:bodyPr>
              <a:lstStyle/>
              <a:p>
                <a:pPr marL="285750" indent="-285750">
                  <a:buFont typeface="Arial" panose="020B0604020202020204" pitchFamily="34" charset="0"/>
                  <a:buChar char="•"/>
                </a:pPr>
                <a14:m>
                  <m:oMath xmlns:m="http://schemas.openxmlformats.org/officeDocument/2006/math">
                    <m:r>
                      <a:rPr lang="en-US" i="1" dirty="0" smtClean="0">
                        <a:latin typeface="Cambria Math" panose="02040503050406030204" pitchFamily="18" charset="0"/>
                      </a:rPr>
                      <m:t>𝐴</m:t>
                    </m:r>
                    <m:r>
                      <a:rPr lang="en-US" i="1" dirty="0" smtClean="0">
                        <a:latin typeface="Cambria Math" panose="02040503050406030204" pitchFamily="18" charset="0"/>
                      </a:rPr>
                      <m:t> × </m:t>
                    </m:r>
                    <m:r>
                      <a:rPr lang="en-US" i="1" dirty="0" smtClean="0">
                        <a:latin typeface="Cambria Math" panose="02040503050406030204" pitchFamily="18" charset="0"/>
                      </a:rPr>
                      <m:t>𝐵</m:t>
                    </m:r>
                    <m:r>
                      <a:rPr lang="en-US" i="1" dirty="0" smtClean="0">
                        <a:latin typeface="Cambria Math" panose="02040503050406030204" pitchFamily="18" charset="0"/>
                      </a:rPr>
                      <m:t> = {(</m:t>
                    </m:r>
                    <m:r>
                      <a:rPr lang="en-US" i="1" dirty="0" smtClean="0">
                        <a:latin typeface="Cambria Math" panose="02040503050406030204" pitchFamily="18" charset="0"/>
                      </a:rPr>
                      <m:t>𝑒</m:t>
                    </m:r>
                    <m:r>
                      <a:rPr lang="en-US" i="1" dirty="0" smtClean="0">
                        <a:latin typeface="Cambria Math" panose="02040503050406030204" pitchFamily="18" charset="0"/>
                      </a:rPr>
                      <m:t>, </m:t>
                    </m:r>
                    <m:sSub>
                      <m:sSubPr>
                        <m:ctrlPr>
                          <a:rPr lang="en-US" b="0" i="1" dirty="0" smtClean="0">
                            <a:latin typeface="Cambria Math" panose="02040503050406030204" pitchFamily="18" charset="0"/>
                          </a:rPr>
                        </m:ctrlPr>
                      </m:sSubPr>
                      <m:e>
                        <m:r>
                          <a:rPr lang="en-US" i="1" dirty="0" smtClean="0">
                            <a:latin typeface="Cambria Math" panose="02040503050406030204" pitchFamily="18" charset="0"/>
                          </a:rPr>
                          <m:t>𝑚</m:t>
                        </m:r>
                      </m:e>
                      <m:sub>
                        <m:r>
                          <a:rPr lang="en-US" i="1" dirty="0" smtClean="0">
                            <a:latin typeface="Cambria Math" panose="02040503050406030204" pitchFamily="18" charset="0"/>
                          </a:rPr>
                          <m:t>1</m:t>
                        </m:r>
                      </m:sub>
                    </m:sSub>
                    <m:r>
                      <a:rPr lang="en-US" i="1" dirty="0" smtClean="0">
                        <a:latin typeface="Cambria Math" panose="02040503050406030204" pitchFamily="18" charset="0"/>
                      </a:rPr>
                      <m:t>),(</m:t>
                    </m:r>
                    <m:r>
                      <a:rPr lang="en-US" i="1" dirty="0" smtClean="0">
                        <a:latin typeface="Cambria Math" panose="02040503050406030204" pitchFamily="18" charset="0"/>
                      </a:rPr>
                      <m:t>𝑒</m:t>
                    </m:r>
                    <m:r>
                      <a:rPr lang="en-US" i="1" dirty="0" smtClean="0">
                        <a:latin typeface="Cambria Math" panose="02040503050406030204" pitchFamily="18" charset="0"/>
                      </a:rPr>
                      <m:t>, </m:t>
                    </m:r>
                    <m:sSub>
                      <m:sSubPr>
                        <m:ctrlPr>
                          <a:rPr lang="en-US" b="0" i="1" dirty="0" smtClean="0">
                            <a:latin typeface="Cambria Math" panose="02040503050406030204" pitchFamily="18" charset="0"/>
                          </a:rPr>
                        </m:ctrlPr>
                      </m:sSubPr>
                      <m:e>
                        <m:r>
                          <a:rPr lang="en-US" i="1" dirty="0" smtClean="0">
                            <a:latin typeface="Cambria Math" panose="02040503050406030204" pitchFamily="18" charset="0"/>
                          </a:rPr>
                          <m:t>𝑚</m:t>
                        </m:r>
                      </m:e>
                      <m:sub>
                        <m:r>
                          <a:rPr lang="en-US" i="1" dirty="0" smtClean="0">
                            <a:latin typeface="Cambria Math" panose="02040503050406030204" pitchFamily="18" charset="0"/>
                          </a:rPr>
                          <m:t>2</m:t>
                        </m:r>
                      </m:sub>
                    </m:sSub>
                    <m:r>
                      <a:rPr lang="en-US" i="1" dirty="0" smtClean="0">
                        <a:latin typeface="Cambria Math" panose="02040503050406030204" pitchFamily="18" charset="0"/>
                      </a:rPr>
                      <m:t>),(</m:t>
                    </m:r>
                    <m:r>
                      <a:rPr lang="en-US" i="1" dirty="0" smtClean="0">
                        <a:latin typeface="Cambria Math" panose="02040503050406030204" pitchFamily="18" charset="0"/>
                      </a:rPr>
                      <m:t>𝑒</m:t>
                    </m:r>
                    <m:r>
                      <a:rPr lang="en-US" i="1" dirty="0" smtClean="0">
                        <a:latin typeface="Cambria Math" panose="02040503050406030204" pitchFamily="18" charset="0"/>
                      </a:rPr>
                      <m:t>, </m:t>
                    </m:r>
                    <m:sSub>
                      <m:sSubPr>
                        <m:ctrlPr>
                          <a:rPr lang="en-US" b="0" i="1" dirty="0" smtClean="0">
                            <a:latin typeface="Cambria Math" panose="02040503050406030204" pitchFamily="18" charset="0"/>
                          </a:rPr>
                        </m:ctrlPr>
                      </m:sSubPr>
                      <m:e>
                        <m:r>
                          <a:rPr lang="en-US" i="1" dirty="0" smtClean="0">
                            <a:latin typeface="Cambria Math" panose="02040503050406030204" pitchFamily="18" charset="0"/>
                          </a:rPr>
                          <m:t>𝑚</m:t>
                        </m:r>
                      </m:e>
                      <m:sub>
                        <m:r>
                          <a:rPr lang="en-US" i="1" dirty="0" smtClean="0">
                            <a:latin typeface="Cambria Math" panose="02040503050406030204" pitchFamily="18" charset="0"/>
                          </a:rPr>
                          <m:t>3</m:t>
                        </m:r>
                      </m:sub>
                    </m:sSub>
                    <m:r>
                      <a:rPr lang="en-US" i="1" dirty="0" smtClean="0">
                        <a:latin typeface="Cambria Math" panose="02040503050406030204" pitchFamily="18" charset="0"/>
                      </a:rPr>
                      <m:t>),(µ, </m:t>
                    </m:r>
                    <m:sSub>
                      <m:sSubPr>
                        <m:ctrlPr>
                          <a:rPr lang="en-US" b="0" i="1" dirty="0" smtClean="0">
                            <a:latin typeface="Cambria Math" panose="02040503050406030204" pitchFamily="18" charset="0"/>
                          </a:rPr>
                        </m:ctrlPr>
                      </m:sSubPr>
                      <m:e>
                        <m:r>
                          <a:rPr lang="en-US" i="1" dirty="0" smtClean="0">
                            <a:latin typeface="Cambria Math" panose="02040503050406030204" pitchFamily="18" charset="0"/>
                          </a:rPr>
                          <m:t>𝑚</m:t>
                        </m:r>
                      </m:e>
                      <m:sub>
                        <m:r>
                          <a:rPr lang="en-US" i="1" dirty="0" smtClean="0">
                            <a:latin typeface="Cambria Math" panose="02040503050406030204" pitchFamily="18" charset="0"/>
                          </a:rPr>
                          <m:t>1</m:t>
                        </m:r>
                      </m:sub>
                    </m:sSub>
                    <m:r>
                      <a:rPr lang="en-US" i="1" dirty="0" smtClean="0">
                        <a:latin typeface="Cambria Math" panose="02040503050406030204" pitchFamily="18" charset="0"/>
                      </a:rPr>
                      <m:t>),(µ, </m:t>
                    </m:r>
                    <m:sSub>
                      <m:sSubPr>
                        <m:ctrlPr>
                          <a:rPr lang="en-US" b="0" i="1" dirty="0" smtClean="0">
                            <a:latin typeface="Cambria Math" panose="02040503050406030204" pitchFamily="18" charset="0"/>
                          </a:rPr>
                        </m:ctrlPr>
                      </m:sSubPr>
                      <m:e>
                        <m:r>
                          <a:rPr lang="en-US" i="1" dirty="0" smtClean="0">
                            <a:latin typeface="Cambria Math" panose="02040503050406030204" pitchFamily="18" charset="0"/>
                          </a:rPr>
                          <m:t>𝑚</m:t>
                        </m:r>
                      </m:e>
                      <m:sub>
                        <m:r>
                          <a:rPr lang="en-US" i="1" dirty="0" smtClean="0">
                            <a:latin typeface="Cambria Math" panose="02040503050406030204" pitchFamily="18" charset="0"/>
                          </a:rPr>
                          <m:t>2</m:t>
                        </m:r>
                      </m:sub>
                    </m:sSub>
                    <m:r>
                      <a:rPr lang="en-US" i="1" dirty="0" smtClean="0">
                        <a:latin typeface="Cambria Math" panose="02040503050406030204" pitchFamily="18" charset="0"/>
                      </a:rPr>
                      <m:t>),(µ, </m:t>
                    </m:r>
                    <m:sSub>
                      <m:sSubPr>
                        <m:ctrlPr>
                          <a:rPr lang="en-US" b="0" i="1" dirty="0" smtClean="0">
                            <a:latin typeface="Cambria Math" panose="02040503050406030204" pitchFamily="18" charset="0"/>
                          </a:rPr>
                        </m:ctrlPr>
                      </m:sSubPr>
                      <m:e>
                        <m:r>
                          <a:rPr lang="en-US" i="1" dirty="0" smtClean="0">
                            <a:latin typeface="Cambria Math" panose="02040503050406030204" pitchFamily="18" charset="0"/>
                          </a:rPr>
                          <m:t>𝑚</m:t>
                        </m:r>
                      </m:e>
                      <m:sub>
                        <m:r>
                          <a:rPr lang="en-US" i="1" dirty="0" smtClean="0">
                            <a:latin typeface="Cambria Math" panose="02040503050406030204" pitchFamily="18" charset="0"/>
                          </a:rPr>
                          <m:t>3</m:t>
                        </m:r>
                      </m:sub>
                    </m:sSub>
                    <m:r>
                      <a:rPr lang="en-US" i="1" dirty="0" smtClean="0">
                        <a:latin typeface="Cambria Math" panose="02040503050406030204" pitchFamily="18" charset="0"/>
                      </a:rPr>
                      <m:t>),(</m:t>
                    </m:r>
                    <m:r>
                      <a:rPr lang="el-GR" i="1" dirty="0">
                        <a:latin typeface="Cambria Math" panose="02040503050406030204" pitchFamily="18" charset="0"/>
                      </a:rPr>
                      <m:t>𝜏</m:t>
                    </m:r>
                    <m:r>
                      <a:rPr lang="el-GR" i="1" dirty="0">
                        <a:latin typeface="Cambria Math" panose="02040503050406030204" pitchFamily="18" charset="0"/>
                      </a:rPr>
                      <m:t>, </m:t>
                    </m:r>
                    <m:sSub>
                      <m:sSubPr>
                        <m:ctrlPr>
                          <a:rPr lang="en-US" b="0" i="1" dirty="0" smtClean="0">
                            <a:latin typeface="Cambria Math" panose="02040503050406030204" pitchFamily="18" charset="0"/>
                          </a:rPr>
                        </m:ctrlPr>
                      </m:sSubPr>
                      <m:e>
                        <m:r>
                          <a:rPr lang="en-US" i="1" dirty="0">
                            <a:latin typeface="Cambria Math" panose="02040503050406030204" pitchFamily="18" charset="0"/>
                          </a:rPr>
                          <m:t>𝑚</m:t>
                        </m:r>
                      </m:e>
                      <m:sub>
                        <m:r>
                          <a:rPr lang="en-US" i="1" dirty="0">
                            <a:latin typeface="Cambria Math" panose="02040503050406030204" pitchFamily="18" charset="0"/>
                          </a:rPr>
                          <m:t>1</m:t>
                        </m:r>
                      </m:sub>
                    </m:sSub>
                    <m:r>
                      <a:rPr lang="en-US" i="1" dirty="0">
                        <a:latin typeface="Cambria Math" panose="02040503050406030204" pitchFamily="18" charset="0"/>
                      </a:rPr>
                      <m:t>),(</m:t>
                    </m:r>
                    <m:r>
                      <a:rPr lang="el-GR" i="1" dirty="0">
                        <a:latin typeface="Cambria Math" panose="02040503050406030204" pitchFamily="18" charset="0"/>
                      </a:rPr>
                      <m:t>𝜏</m:t>
                    </m:r>
                    <m:r>
                      <a:rPr lang="el-GR" i="1" dirty="0">
                        <a:latin typeface="Cambria Math" panose="02040503050406030204" pitchFamily="18" charset="0"/>
                      </a:rPr>
                      <m:t>, </m:t>
                    </m:r>
                    <m:sSub>
                      <m:sSubPr>
                        <m:ctrlPr>
                          <a:rPr lang="en-US" b="0" i="1" dirty="0" smtClean="0">
                            <a:latin typeface="Cambria Math" panose="02040503050406030204" pitchFamily="18" charset="0"/>
                          </a:rPr>
                        </m:ctrlPr>
                      </m:sSubPr>
                      <m:e>
                        <m:r>
                          <a:rPr lang="en-US" i="1" dirty="0">
                            <a:latin typeface="Cambria Math" panose="02040503050406030204" pitchFamily="18" charset="0"/>
                          </a:rPr>
                          <m:t>𝑚</m:t>
                        </m:r>
                      </m:e>
                      <m:sub>
                        <m:r>
                          <a:rPr lang="en-US" i="1" dirty="0">
                            <a:latin typeface="Cambria Math" panose="02040503050406030204" pitchFamily="18" charset="0"/>
                          </a:rPr>
                          <m:t>2</m:t>
                        </m:r>
                      </m:sub>
                    </m:sSub>
                    <m:r>
                      <a:rPr lang="en-US" i="1" dirty="0">
                        <a:latin typeface="Cambria Math" panose="02040503050406030204" pitchFamily="18" charset="0"/>
                      </a:rPr>
                      <m:t>),(</m:t>
                    </m:r>
                    <m:r>
                      <a:rPr lang="el-GR" i="1" dirty="0">
                        <a:latin typeface="Cambria Math" panose="02040503050406030204" pitchFamily="18" charset="0"/>
                      </a:rPr>
                      <m:t>𝜏</m:t>
                    </m:r>
                    <m:r>
                      <a:rPr lang="el-GR" i="1" dirty="0">
                        <a:latin typeface="Cambria Math" panose="02040503050406030204" pitchFamily="18" charset="0"/>
                      </a:rPr>
                      <m:t>, </m:t>
                    </m:r>
                    <m:sSub>
                      <m:sSubPr>
                        <m:ctrlPr>
                          <a:rPr lang="en-US" b="0" i="1" dirty="0" smtClean="0">
                            <a:latin typeface="Cambria Math" panose="02040503050406030204" pitchFamily="18" charset="0"/>
                          </a:rPr>
                        </m:ctrlPr>
                      </m:sSubPr>
                      <m:e>
                        <m:r>
                          <a:rPr lang="en-US" i="1" dirty="0">
                            <a:latin typeface="Cambria Math" panose="02040503050406030204" pitchFamily="18" charset="0"/>
                          </a:rPr>
                          <m:t>𝑚</m:t>
                        </m:r>
                      </m:e>
                      <m:sub>
                        <m:r>
                          <a:rPr lang="en-US" i="1" dirty="0">
                            <a:latin typeface="Cambria Math" panose="02040503050406030204" pitchFamily="18" charset="0"/>
                          </a:rPr>
                          <m:t>3</m:t>
                        </m:r>
                      </m:sub>
                    </m:sSub>
                    <m:r>
                      <a:rPr lang="en-US" i="1" dirty="0">
                        <a:latin typeface="Cambria Math" panose="02040503050406030204" pitchFamily="18" charset="0"/>
                      </a:rPr>
                      <m:t>)}</m:t>
                    </m:r>
                  </m:oMath>
                </a14:m>
                <a:endParaRPr lang="en-US" dirty="0">
                  <a:latin typeface="Times New Roman" panose="02020603050405020304" pitchFamily="18" charset="0"/>
                  <a:cs typeface="Times New Roman" panose="02020603050405020304" pitchFamily="18" charset="0"/>
                </a:endParaRPr>
              </a:p>
              <a:p>
                <a:pPr lvl="1"/>
                <a:endParaRPr lang="en-US" dirty="0">
                  <a:latin typeface="Times New Roman" panose="02020603050405020304" pitchFamily="18" charset="0"/>
                  <a:cs typeface="Times New Roman" panose="02020603050405020304" pitchFamily="18" charset="0"/>
                </a:endParaRPr>
              </a:p>
              <a:p>
                <a:pPr marL="742950" lvl="1" indent="-2857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and conversely, </a:t>
                </a:r>
              </a:p>
              <a:p>
                <a:pPr marL="285750" indent="-2857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14:m>
                  <m:oMath xmlns:m="http://schemas.openxmlformats.org/officeDocument/2006/math">
                    <m:r>
                      <a:rPr lang="en-US" i="1" dirty="0" smtClean="0">
                        <a:latin typeface="Cambria Math" panose="02040503050406030204" pitchFamily="18" charset="0"/>
                      </a:rPr>
                      <m:t>𝐵</m:t>
                    </m:r>
                    <m:r>
                      <a:rPr lang="en-US" i="1" dirty="0" smtClean="0">
                        <a:latin typeface="Cambria Math" panose="02040503050406030204" pitchFamily="18" charset="0"/>
                      </a:rPr>
                      <m:t> × </m:t>
                    </m:r>
                    <m:r>
                      <a:rPr lang="en-US" i="1" dirty="0" smtClean="0">
                        <a:latin typeface="Cambria Math" panose="02040503050406030204" pitchFamily="18" charset="0"/>
                      </a:rPr>
                      <m:t>𝐴</m:t>
                    </m:r>
                    <m:r>
                      <a:rPr lang="en-US" i="1" dirty="0" smtClean="0">
                        <a:latin typeface="Cambria Math" panose="02040503050406030204" pitchFamily="18" charset="0"/>
                      </a:rPr>
                      <m:t> = </m:t>
                    </m:r>
                    <m:d>
                      <m:dPr>
                        <m:begChr m:val="{"/>
                        <m:endChr m:val="}"/>
                        <m:ctrlPr>
                          <a:rPr lang="en-US" b="0" i="1" dirty="0" smtClean="0">
                            <a:latin typeface="Cambria Math" panose="02040503050406030204" pitchFamily="18" charset="0"/>
                          </a:rPr>
                        </m:ctrlPr>
                      </m:dPr>
                      <m:e>
                        <m:d>
                          <m:dPr>
                            <m:ctrlPr>
                              <a:rPr lang="en-US" b="0" i="1" dirty="0" smtClean="0">
                                <a:latin typeface="Cambria Math" panose="02040503050406030204" pitchFamily="18" charset="0"/>
                              </a:rPr>
                            </m:ctrlPr>
                          </m:dPr>
                          <m:e>
                            <m:sSub>
                              <m:sSubPr>
                                <m:ctrlPr>
                                  <a:rPr lang="en-US" b="0" i="1" dirty="0" smtClean="0">
                                    <a:latin typeface="Cambria Math" panose="02040503050406030204" pitchFamily="18" charset="0"/>
                                  </a:rPr>
                                </m:ctrlPr>
                              </m:sSubPr>
                              <m:e>
                                <m:r>
                                  <a:rPr lang="en-US" i="1" dirty="0" smtClean="0">
                                    <a:latin typeface="Cambria Math" panose="02040503050406030204" pitchFamily="18" charset="0"/>
                                  </a:rPr>
                                  <m:t>𝑚</m:t>
                                </m:r>
                              </m:e>
                              <m:sub>
                                <m:r>
                                  <a:rPr lang="en-US" i="1" dirty="0" smtClean="0">
                                    <a:latin typeface="Cambria Math" panose="02040503050406030204" pitchFamily="18" charset="0"/>
                                  </a:rPr>
                                  <m:t>1</m:t>
                                </m:r>
                              </m:sub>
                            </m:sSub>
                            <m:r>
                              <a:rPr lang="en-US" i="1" dirty="0" smtClean="0">
                                <a:latin typeface="Cambria Math" panose="02040503050406030204" pitchFamily="18" charset="0"/>
                              </a:rPr>
                              <m:t>, </m:t>
                            </m:r>
                            <m:r>
                              <a:rPr lang="en-US" i="1" dirty="0" smtClean="0">
                                <a:latin typeface="Cambria Math" panose="02040503050406030204" pitchFamily="18" charset="0"/>
                              </a:rPr>
                              <m:t>𝑒</m:t>
                            </m:r>
                          </m:e>
                        </m:d>
                        <m:r>
                          <a:rPr lang="en-US" i="1" dirty="0" smtClean="0">
                            <a:latin typeface="Cambria Math" panose="02040503050406030204" pitchFamily="18" charset="0"/>
                          </a:rPr>
                          <m:t>,</m:t>
                        </m:r>
                        <m:d>
                          <m:dPr>
                            <m:ctrlPr>
                              <a:rPr lang="en-US" i="1" dirty="0" smtClean="0">
                                <a:latin typeface="Cambria Math" panose="02040503050406030204" pitchFamily="18" charset="0"/>
                              </a:rPr>
                            </m:ctrlPr>
                          </m:dPr>
                          <m:e>
                            <m:sSub>
                              <m:sSubPr>
                                <m:ctrlPr>
                                  <a:rPr lang="en-US" b="0" i="1" dirty="0" smtClean="0">
                                    <a:latin typeface="Cambria Math" panose="02040503050406030204" pitchFamily="18" charset="0"/>
                                  </a:rPr>
                                </m:ctrlPr>
                              </m:sSubPr>
                              <m:e>
                                <m:r>
                                  <a:rPr lang="en-US" i="1" dirty="0" smtClean="0">
                                    <a:latin typeface="Cambria Math" panose="02040503050406030204" pitchFamily="18" charset="0"/>
                                  </a:rPr>
                                  <m:t>𝑚</m:t>
                                </m:r>
                              </m:e>
                              <m:sub>
                                <m:r>
                                  <a:rPr lang="en-US" i="1" dirty="0" smtClean="0">
                                    <a:latin typeface="Cambria Math" panose="02040503050406030204" pitchFamily="18" charset="0"/>
                                  </a:rPr>
                                  <m:t>2</m:t>
                                </m:r>
                              </m:sub>
                            </m:sSub>
                            <m:r>
                              <a:rPr lang="en-US" i="1" dirty="0" smtClean="0">
                                <a:latin typeface="Cambria Math" panose="02040503050406030204" pitchFamily="18" charset="0"/>
                              </a:rPr>
                              <m:t>, </m:t>
                            </m:r>
                            <m:r>
                              <a:rPr lang="en-US" i="1" dirty="0" smtClean="0">
                                <a:latin typeface="Cambria Math" panose="02040503050406030204" pitchFamily="18" charset="0"/>
                              </a:rPr>
                              <m:t>𝑒</m:t>
                            </m:r>
                          </m:e>
                        </m:d>
                        <m:r>
                          <a:rPr lang="en-US" i="1" dirty="0" smtClean="0">
                            <a:latin typeface="Cambria Math" panose="02040503050406030204" pitchFamily="18" charset="0"/>
                          </a:rPr>
                          <m:t>, </m:t>
                        </m:r>
                        <m:d>
                          <m:dPr>
                            <m:ctrlPr>
                              <a:rPr lang="en-US" i="1" dirty="0" smtClean="0">
                                <a:latin typeface="Cambria Math" panose="02040503050406030204" pitchFamily="18" charset="0"/>
                              </a:rPr>
                            </m:ctrlPr>
                          </m:dPr>
                          <m:e>
                            <m:sSub>
                              <m:sSubPr>
                                <m:ctrlPr>
                                  <a:rPr lang="en-US" b="0" i="1" dirty="0" smtClean="0">
                                    <a:latin typeface="Cambria Math" panose="02040503050406030204" pitchFamily="18" charset="0"/>
                                  </a:rPr>
                                </m:ctrlPr>
                              </m:sSubPr>
                              <m:e>
                                <m:r>
                                  <a:rPr lang="en-US" i="1" dirty="0" smtClean="0">
                                    <a:latin typeface="Cambria Math" panose="02040503050406030204" pitchFamily="18" charset="0"/>
                                  </a:rPr>
                                  <m:t>𝑚</m:t>
                                </m:r>
                              </m:e>
                              <m:sub>
                                <m:r>
                                  <a:rPr lang="en-US" i="1" dirty="0" smtClean="0">
                                    <a:latin typeface="Cambria Math" panose="02040503050406030204" pitchFamily="18" charset="0"/>
                                  </a:rPr>
                                  <m:t>3</m:t>
                                </m:r>
                              </m:sub>
                            </m:sSub>
                            <m:r>
                              <a:rPr lang="en-US" i="1" dirty="0" smtClean="0">
                                <a:latin typeface="Cambria Math" panose="02040503050406030204" pitchFamily="18" charset="0"/>
                              </a:rPr>
                              <m:t>, </m:t>
                            </m:r>
                            <m:r>
                              <a:rPr lang="en-US" i="1" dirty="0" smtClean="0">
                                <a:latin typeface="Cambria Math" panose="02040503050406030204" pitchFamily="18" charset="0"/>
                              </a:rPr>
                              <m:t>𝑒</m:t>
                            </m:r>
                          </m:e>
                        </m:d>
                        <m:r>
                          <a:rPr lang="en-US" i="1" dirty="0" smtClean="0">
                            <a:latin typeface="Cambria Math" panose="02040503050406030204" pitchFamily="18" charset="0"/>
                          </a:rPr>
                          <m:t>,</m:t>
                        </m:r>
                        <m:d>
                          <m:dPr>
                            <m:ctrlPr>
                              <a:rPr lang="en-US" i="1" dirty="0" smtClean="0">
                                <a:latin typeface="Cambria Math" panose="02040503050406030204" pitchFamily="18" charset="0"/>
                              </a:rPr>
                            </m:ctrlPr>
                          </m:dPr>
                          <m:e>
                            <m:sSub>
                              <m:sSubPr>
                                <m:ctrlPr>
                                  <a:rPr lang="en-US" b="0" i="1" dirty="0" smtClean="0">
                                    <a:latin typeface="Cambria Math" panose="02040503050406030204" pitchFamily="18" charset="0"/>
                                  </a:rPr>
                                </m:ctrlPr>
                              </m:sSubPr>
                              <m:e>
                                <m:r>
                                  <a:rPr lang="en-US" i="1" dirty="0" smtClean="0">
                                    <a:latin typeface="Cambria Math" panose="02040503050406030204" pitchFamily="18" charset="0"/>
                                  </a:rPr>
                                  <m:t>𝑚</m:t>
                                </m:r>
                              </m:e>
                              <m:sub>
                                <m:r>
                                  <a:rPr lang="en-US" i="1" dirty="0" smtClean="0">
                                    <a:latin typeface="Cambria Math" panose="02040503050406030204" pitchFamily="18" charset="0"/>
                                  </a:rPr>
                                  <m:t>1</m:t>
                                </m:r>
                              </m:sub>
                            </m:sSub>
                            <m:r>
                              <a:rPr lang="en-US" i="1" dirty="0" smtClean="0">
                                <a:latin typeface="Cambria Math" panose="02040503050406030204" pitchFamily="18" charset="0"/>
                              </a:rPr>
                              <m:t>, µ</m:t>
                            </m:r>
                          </m:e>
                        </m:d>
                        <m:r>
                          <a:rPr lang="en-US" i="1" dirty="0" smtClean="0">
                            <a:latin typeface="Cambria Math" panose="02040503050406030204" pitchFamily="18" charset="0"/>
                          </a:rPr>
                          <m:t>,</m:t>
                        </m:r>
                        <m:d>
                          <m:dPr>
                            <m:ctrlPr>
                              <a:rPr lang="en-US" i="1" dirty="0" smtClean="0">
                                <a:latin typeface="Cambria Math" panose="02040503050406030204" pitchFamily="18" charset="0"/>
                              </a:rPr>
                            </m:ctrlPr>
                          </m:dPr>
                          <m:e>
                            <m:sSub>
                              <m:sSubPr>
                                <m:ctrlPr>
                                  <a:rPr lang="en-US" b="0" i="1" dirty="0" smtClean="0">
                                    <a:latin typeface="Cambria Math" panose="02040503050406030204" pitchFamily="18" charset="0"/>
                                  </a:rPr>
                                </m:ctrlPr>
                              </m:sSubPr>
                              <m:e>
                                <m:r>
                                  <a:rPr lang="en-US" i="1" dirty="0" smtClean="0">
                                    <a:latin typeface="Cambria Math" panose="02040503050406030204" pitchFamily="18" charset="0"/>
                                  </a:rPr>
                                  <m:t>𝑚</m:t>
                                </m:r>
                              </m:e>
                              <m:sub>
                                <m:r>
                                  <a:rPr lang="en-US" i="1" dirty="0" smtClean="0">
                                    <a:latin typeface="Cambria Math" panose="02040503050406030204" pitchFamily="18" charset="0"/>
                                  </a:rPr>
                                  <m:t>2</m:t>
                                </m:r>
                              </m:sub>
                            </m:sSub>
                            <m:r>
                              <a:rPr lang="en-US" i="1" dirty="0" smtClean="0">
                                <a:latin typeface="Cambria Math" panose="02040503050406030204" pitchFamily="18" charset="0"/>
                              </a:rPr>
                              <m:t>, µ</m:t>
                            </m:r>
                          </m:e>
                        </m:d>
                        <m:r>
                          <a:rPr lang="en-US" i="1" dirty="0" smtClean="0">
                            <a:latin typeface="Cambria Math" panose="02040503050406030204" pitchFamily="18" charset="0"/>
                          </a:rPr>
                          <m:t>,</m:t>
                        </m:r>
                        <m:d>
                          <m:dPr>
                            <m:ctrlPr>
                              <a:rPr lang="en-US" i="1" dirty="0" smtClean="0">
                                <a:latin typeface="Cambria Math" panose="02040503050406030204" pitchFamily="18" charset="0"/>
                              </a:rPr>
                            </m:ctrlPr>
                          </m:dPr>
                          <m:e>
                            <m:sSub>
                              <m:sSubPr>
                                <m:ctrlPr>
                                  <a:rPr lang="en-US" b="0" i="1" dirty="0" smtClean="0">
                                    <a:latin typeface="Cambria Math" panose="02040503050406030204" pitchFamily="18" charset="0"/>
                                  </a:rPr>
                                </m:ctrlPr>
                              </m:sSubPr>
                              <m:e>
                                <m:r>
                                  <a:rPr lang="en-US" i="1" dirty="0" smtClean="0">
                                    <a:latin typeface="Cambria Math" panose="02040503050406030204" pitchFamily="18" charset="0"/>
                                  </a:rPr>
                                  <m:t>𝑚</m:t>
                                </m:r>
                              </m:e>
                              <m:sub>
                                <m:r>
                                  <a:rPr lang="en-US" i="1" dirty="0" smtClean="0">
                                    <a:latin typeface="Cambria Math" panose="02040503050406030204" pitchFamily="18" charset="0"/>
                                  </a:rPr>
                                  <m:t>3</m:t>
                                </m:r>
                              </m:sub>
                            </m:sSub>
                            <m:r>
                              <a:rPr lang="en-US" i="1" dirty="0" smtClean="0">
                                <a:latin typeface="Cambria Math" panose="02040503050406030204" pitchFamily="18" charset="0"/>
                              </a:rPr>
                              <m:t>, µ</m:t>
                            </m:r>
                          </m:e>
                        </m:d>
                        <m:r>
                          <a:rPr lang="en-US" i="1" dirty="0" smtClean="0">
                            <a:latin typeface="Cambria Math" panose="02040503050406030204" pitchFamily="18" charset="0"/>
                          </a:rPr>
                          <m:t>,</m:t>
                        </m:r>
                        <m:d>
                          <m:dPr>
                            <m:ctrlPr>
                              <a:rPr lang="en-US" i="1" dirty="0" smtClean="0">
                                <a:latin typeface="Cambria Math" panose="02040503050406030204" pitchFamily="18" charset="0"/>
                              </a:rPr>
                            </m:ctrlPr>
                          </m:dPr>
                          <m:e>
                            <m:sSub>
                              <m:sSubPr>
                                <m:ctrlPr>
                                  <a:rPr lang="en-US" b="0" i="1" dirty="0" smtClean="0">
                                    <a:latin typeface="Cambria Math" panose="02040503050406030204" pitchFamily="18" charset="0"/>
                                  </a:rPr>
                                </m:ctrlPr>
                              </m:sSubPr>
                              <m:e>
                                <m:r>
                                  <a:rPr lang="en-US" i="1" dirty="0" smtClean="0">
                                    <a:latin typeface="Cambria Math" panose="02040503050406030204" pitchFamily="18" charset="0"/>
                                  </a:rPr>
                                  <m:t>𝑚</m:t>
                                </m:r>
                              </m:e>
                              <m:sub>
                                <m:r>
                                  <a:rPr lang="en-US" i="1" dirty="0" smtClean="0">
                                    <a:latin typeface="Cambria Math" panose="02040503050406030204" pitchFamily="18" charset="0"/>
                                  </a:rPr>
                                  <m:t>1</m:t>
                                </m:r>
                              </m:sub>
                            </m:sSub>
                            <m:r>
                              <a:rPr lang="en-US" i="1" dirty="0" smtClean="0">
                                <a:latin typeface="Cambria Math" panose="02040503050406030204" pitchFamily="18" charset="0"/>
                              </a:rPr>
                              <m:t>, </m:t>
                            </m:r>
                            <m:r>
                              <a:rPr lang="el-GR" i="1" dirty="0">
                                <a:latin typeface="Cambria Math" panose="02040503050406030204" pitchFamily="18" charset="0"/>
                              </a:rPr>
                              <m:t>𝜏</m:t>
                            </m:r>
                            <m:r>
                              <a:rPr lang="el-GR" i="1" dirty="0">
                                <a:latin typeface="Cambria Math" panose="02040503050406030204" pitchFamily="18" charset="0"/>
                              </a:rPr>
                              <m:t> </m:t>
                            </m:r>
                          </m:e>
                        </m:d>
                        <m:r>
                          <a:rPr lang="el-GR" i="1" dirty="0">
                            <a:latin typeface="Cambria Math" panose="02040503050406030204" pitchFamily="18" charset="0"/>
                          </a:rPr>
                          <m:t>,</m:t>
                        </m:r>
                        <m:d>
                          <m:dPr>
                            <m:ctrlPr>
                              <a:rPr lang="el-GR" i="1" dirty="0">
                                <a:latin typeface="Cambria Math" panose="02040503050406030204" pitchFamily="18" charset="0"/>
                              </a:rPr>
                            </m:ctrlPr>
                          </m:dPr>
                          <m:e>
                            <m:sSub>
                              <m:sSubPr>
                                <m:ctrlPr>
                                  <a:rPr lang="en-US" b="0" i="1" dirty="0" smtClean="0">
                                    <a:latin typeface="Cambria Math" panose="02040503050406030204" pitchFamily="18" charset="0"/>
                                  </a:rPr>
                                </m:ctrlPr>
                              </m:sSubPr>
                              <m:e>
                                <m:r>
                                  <a:rPr lang="en-US" i="1" dirty="0">
                                    <a:latin typeface="Cambria Math" panose="02040503050406030204" pitchFamily="18" charset="0"/>
                                  </a:rPr>
                                  <m:t>𝑚</m:t>
                                </m:r>
                              </m:e>
                              <m:sub>
                                <m:r>
                                  <a:rPr lang="en-US" i="1" dirty="0">
                                    <a:latin typeface="Cambria Math" panose="02040503050406030204" pitchFamily="18" charset="0"/>
                                  </a:rPr>
                                  <m:t>2</m:t>
                                </m:r>
                              </m:sub>
                            </m:sSub>
                            <m:r>
                              <a:rPr lang="en-US" i="1" dirty="0">
                                <a:latin typeface="Cambria Math" panose="02040503050406030204" pitchFamily="18" charset="0"/>
                              </a:rPr>
                              <m:t>, </m:t>
                            </m:r>
                            <m:r>
                              <a:rPr lang="el-GR" i="1" dirty="0">
                                <a:latin typeface="Cambria Math" panose="02040503050406030204" pitchFamily="18" charset="0"/>
                              </a:rPr>
                              <m:t>𝜏</m:t>
                            </m:r>
                            <m:r>
                              <a:rPr lang="el-GR" i="1" dirty="0">
                                <a:latin typeface="Cambria Math" panose="02040503050406030204" pitchFamily="18" charset="0"/>
                              </a:rPr>
                              <m:t> </m:t>
                            </m:r>
                          </m:e>
                        </m:d>
                        <m:r>
                          <a:rPr lang="el-GR" i="1" dirty="0">
                            <a:latin typeface="Cambria Math" panose="02040503050406030204" pitchFamily="18" charset="0"/>
                          </a:rPr>
                          <m:t>,</m:t>
                        </m:r>
                        <m:d>
                          <m:dPr>
                            <m:ctrlPr>
                              <a:rPr lang="el-GR" i="1" dirty="0">
                                <a:latin typeface="Cambria Math" panose="02040503050406030204" pitchFamily="18" charset="0"/>
                              </a:rPr>
                            </m:ctrlPr>
                          </m:dPr>
                          <m:e>
                            <m:sSub>
                              <m:sSubPr>
                                <m:ctrlPr>
                                  <a:rPr lang="en-US" b="0" i="1" dirty="0" smtClean="0">
                                    <a:latin typeface="Cambria Math" panose="02040503050406030204" pitchFamily="18" charset="0"/>
                                  </a:rPr>
                                </m:ctrlPr>
                              </m:sSubPr>
                              <m:e>
                                <m:r>
                                  <a:rPr lang="en-US" i="1" dirty="0">
                                    <a:latin typeface="Cambria Math" panose="02040503050406030204" pitchFamily="18" charset="0"/>
                                  </a:rPr>
                                  <m:t>𝑚</m:t>
                                </m:r>
                              </m:e>
                              <m:sub>
                                <m:r>
                                  <a:rPr lang="en-US" i="1" dirty="0">
                                    <a:latin typeface="Cambria Math" panose="02040503050406030204" pitchFamily="18" charset="0"/>
                                  </a:rPr>
                                  <m:t>3</m:t>
                                </m:r>
                              </m:sub>
                            </m:sSub>
                            <m:r>
                              <a:rPr lang="en-US" i="1" dirty="0">
                                <a:latin typeface="Cambria Math" panose="02040503050406030204" pitchFamily="18" charset="0"/>
                              </a:rPr>
                              <m:t>, </m:t>
                            </m:r>
                            <m:r>
                              <a:rPr lang="el-GR" i="1" dirty="0">
                                <a:latin typeface="Cambria Math" panose="02040503050406030204" pitchFamily="18" charset="0"/>
                              </a:rPr>
                              <m:t>𝜏</m:t>
                            </m:r>
                            <m:r>
                              <a:rPr lang="el-GR" i="1" dirty="0">
                                <a:latin typeface="Cambria Math" panose="02040503050406030204" pitchFamily="18" charset="0"/>
                              </a:rPr>
                              <m:t> </m:t>
                            </m:r>
                          </m:e>
                        </m:d>
                      </m:e>
                    </m:d>
                  </m:oMath>
                </a14:m>
                <a:endParaRPr lang="en-US" dirty="0">
                  <a:latin typeface="Times New Roman" panose="02020603050405020304" pitchFamily="18" charset="0"/>
                </a:endParaRPr>
              </a:p>
              <a:p>
                <a:pPr marL="285750" indent="-2857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We must consider the eigenstates as linear combinations:</a:t>
                </a:r>
              </a:p>
              <a:p>
                <a:endParaRPr lang="en-US"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14:m>
                  <m:oMath xmlns:m="http://schemas.openxmlformats.org/officeDocument/2006/math">
                    <m:r>
                      <a:rPr lang="en-US" b="0" i="1" smtClean="0">
                        <a:latin typeface="Cambria Math" panose="02040503050406030204" pitchFamily="18" charset="0"/>
                        <a:cs typeface="Times New Roman" panose="02020603050405020304" pitchFamily="18" charset="0"/>
                      </a:rPr>
                      <m:t>|</m:t>
                    </m:r>
                    <m:sSub>
                      <m:sSubPr>
                        <m:ctrlPr>
                          <a:rPr lang="en-US" b="0" i="1" smtClean="0">
                            <a:latin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cs typeface="Times New Roman" panose="02020603050405020304" pitchFamily="18" charset="0"/>
                          </a:rPr>
                          <m:t>𝜈</m:t>
                        </m:r>
                      </m:e>
                      <m:sub>
                        <m:r>
                          <a:rPr lang="en-US" b="0" i="1" smtClean="0">
                            <a:latin typeface="Cambria Math" panose="02040503050406030204" pitchFamily="18" charset="0"/>
                            <a:cs typeface="Times New Roman" panose="02020603050405020304" pitchFamily="18" charset="0"/>
                          </a:rPr>
                          <m:t>𝑒</m:t>
                        </m:r>
                      </m:sub>
                    </m:sSub>
                    <m:r>
                      <a:rPr lang="en-US" b="0" i="1" smtClean="0">
                        <a:latin typeface="Cambria Math" panose="02040503050406030204" pitchFamily="18" charset="0"/>
                        <a:cs typeface="Times New Roman" panose="02020603050405020304" pitchFamily="18" charset="0"/>
                      </a:rPr>
                      <m:t>, </m:t>
                    </m:r>
                    <m:sSub>
                      <m:sSubPr>
                        <m:ctrlPr>
                          <a:rPr lang="en-US" b="0" i="1" smtClean="0">
                            <a:latin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cs typeface="Times New Roman" panose="02020603050405020304" pitchFamily="18" charset="0"/>
                          </a:rPr>
                          <m:t>𝜈</m:t>
                        </m:r>
                      </m:e>
                      <m:sub>
                        <m:r>
                          <a:rPr lang="en-US" b="0" i="1" smtClean="0">
                            <a:latin typeface="Cambria Math" panose="02040503050406030204" pitchFamily="18" charset="0"/>
                            <a:cs typeface="Times New Roman" panose="02020603050405020304" pitchFamily="18" charset="0"/>
                          </a:rPr>
                          <m:t>𝜇</m:t>
                        </m:r>
                      </m:sub>
                    </m:sSub>
                    <m:r>
                      <a:rPr lang="en-US" b="0" i="1" smtClean="0">
                        <a:latin typeface="Cambria Math" panose="02040503050406030204" pitchFamily="18" charset="0"/>
                        <a:cs typeface="Times New Roman" panose="02020603050405020304" pitchFamily="18" charset="0"/>
                      </a:rPr>
                      <m:t>, </m:t>
                    </m:r>
                    <m:sSub>
                      <m:sSubPr>
                        <m:ctrlPr>
                          <a:rPr lang="en-US" b="0" i="1" smtClean="0">
                            <a:latin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cs typeface="Times New Roman" panose="02020603050405020304" pitchFamily="18" charset="0"/>
                          </a:rPr>
                          <m:t>𝜈</m:t>
                        </m:r>
                      </m:e>
                      <m:sub>
                        <m:r>
                          <a:rPr lang="en-US" b="0" i="1" smtClean="0">
                            <a:latin typeface="Cambria Math" panose="02040503050406030204" pitchFamily="18" charset="0"/>
                            <a:cs typeface="Times New Roman" panose="02020603050405020304" pitchFamily="18" charset="0"/>
                          </a:rPr>
                          <m:t>𝜏</m:t>
                        </m:r>
                      </m:sub>
                    </m:sSub>
                    <m:r>
                      <a:rPr lang="en-US" b="0" i="1" smtClean="0">
                        <a:latin typeface="Cambria Math" panose="02040503050406030204" pitchFamily="18" charset="0"/>
                        <a:cs typeface="Times New Roman" panose="02020603050405020304" pitchFamily="18" charset="0"/>
                      </a:rPr>
                      <m:t>⟩</m:t>
                    </m:r>
                  </m:oMath>
                </a14:m>
                <a:r>
                  <a:rPr lang="en-US" dirty="0">
                    <a:latin typeface="Times New Roman" panose="02020603050405020304" pitchFamily="18" charset="0"/>
                    <a:cs typeface="Times New Roman" panose="02020603050405020304" pitchFamily="18" charset="0"/>
                  </a:rPr>
                  <a:t> and </a:t>
                </a:r>
                <a14:m>
                  <m:oMath xmlns:m="http://schemas.openxmlformats.org/officeDocument/2006/math">
                    <m:r>
                      <a:rPr lang="en-US" b="0" i="1" smtClean="0">
                        <a:latin typeface="Cambria Math" panose="02040503050406030204" pitchFamily="18" charset="0"/>
                        <a:cs typeface="Times New Roman" panose="02020603050405020304" pitchFamily="18" charset="0"/>
                      </a:rPr>
                      <m:t>|</m:t>
                    </m:r>
                    <m:sSub>
                      <m:sSubPr>
                        <m:ctrlPr>
                          <a:rPr lang="en-US" b="0" i="1" smtClean="0">
                            <a:latin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cs typeface="Times New Roman" panose="02020603050405020304" pitchFamily="18" charset="0"/>
                          </a:rPr>
                          <m:t>𝑚</m:t>
                        </m:r>
                      </m:e>
                      <m:sub>
                        <m:r>
                          <a:rPr lang="en-US" b="0" i="1" smtClean="0">
                            <a:latin typeface="Cambria Math" panose="02040503050406030204" pitchFamily="18" charset="0"/>
                            <a:cs typeface="Times New Roman" panose="02020603050405020304" pitchFamily="18" charset="0"/>
                          </a:rPr>
                          <m:t>1</m:t>
                        </m:r>
                      </m:sub>
                    </m:sSub>
                    <m:r>
                      <a:rPr lang="en-US" b="0" i="1" smtClean="0">
                        <a:latin typeface="Cambria Math" panose="02040503050406030204" pitchFamily="18" charset="0"/>
                        <a:cs typeface="Times New Roman" panose="02020603050405020304" pitchFamily="18" charset="0"/>
                      </a:rPr>
                      <m:t>, </m:t>
                    </m:r>
                    <m:sSub>
                      <m:sSubPr>
                        <m:ctrlPr>
                          <a:rPr lang="en-US" b="0" i="1" smtClean="0">
                            <a:latin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cs typeface="Times New Roman" panose="02020603050405020304" pitchFamily="18" charset="0"/>
                          </a:rPr>
                          <m:t>𝑚</m:t>
                        </m:r>
                      </m:e>
                      <m:sub>
                        <m:r>
                          <a:rPr lang="en-US" b="0" i="1" smtClean="0">
                            <a:latin typeface="Cambria Math" panose="02040503050406030204" pitchFamily="18" charset="0"/>
                            <a:cs typeface="Times New Roman" panose="02020603050405020304" pitchFamily="18" charset="0"/>
                          </a:rPr>
                          <m:t>2</m:t>
                        </m:r>
                      </m:sub>
                    </m:sSub>
                    <m:r>
                      <a:rPr lang="en-US" b="0" i="1" smtClean="0">
                        <a:latin typeface="Cambria Math" panose="02040503050406030204" pitchFamily="18" charset="0"/>
                        <a:cs typeface="Times New Roman" panose="02020603050405020304" pitchFamily="18" charset="0"/>
                      </a:rPr>
                      <m:t>, </m:t>
                    </m:r>
                    <m:sSub>
                      <m:sSubPr>
                        <m:ctrlPr>
                          <a:rPr lang="en-US" b="0" i="1" smtClean="0">
                            <a:latin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cs typeface="Times New Roman" panose="02020603050405020304" pitchFamily="18" charset="0"/>
                          </a:rPr>
                          <m:t>𝑚</m:t>
                        </m:r>
                      </m:e>
                      <m:sub>
                        <m:r>
                          <a:rPr lang="en-US" b="0" i="1" smtClean="0">
                            <a:latin typeface="Cambria Math" panose="02040503050406030204" pitchFamily="18" charset="0"/>
                            <a:cs typeface="Times New Roman" panose="02020603050405020304" pitchFamily="18" charset="0"/>
                          </a:rPr>
                          <m:t>3</m:t>
                        </m:r>
                      </m:sub>
                    </m:sSub>
                    <m:r>
                      <a:rPr lang="en-US" b="0" i="1" smtClean="0">
                        <a:latin typeface="Cambria Math" panose="02040503050406030204" pitchFamily="18" charset="0"/>
                        <a:cs typeface="Times New Roman" panose="02020603050405020304" pitchFamily="18" charset="0"/>
                      </a:rPr>
                      <m:t>⟩</m:t>
                    </m:r>
                  </m:oMath>
                </a14:m>
                <a:endParaRPr lang="en-US" dirty="0">
                  <a:latin typeface="Times New Roman" panose="02020603050405020304" pitchFamily="18" charset="0"/>
                  <a:cs typeface="Times New Roman" panose="02020603050405020304" pitchFamily="18" charset="0"/>
                </a:endParaRPr>
              </a:p>
              <a:p>
                <a:pPr lvl="1"/>
                <a:endParaRPr lang="en-US" dirty="0">
                  <a:latin typeface="Times New Roman" panose="02020603050405020304" pitchFamily="18" charset="0"/>
                  <a:cs typeface="Times New Roman" panose="02020603050405020304" pitchFamily="18" charset="0"/>
                </a:endParaRPr>
              </a:p>
              <a:p>
                <a:pPr marL="742950" lvl="1" indent="-2857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marL="742950" lvl="1" indent="-2857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p:txBody>
          </p:sp>
        </mc:Choice>
        <mc:Fallback xmlns="">
          <p:sp>
            <p:nvSpPr>
              <p:cNvPr id="6" name="TextBox 5">
                <a:extLst>
                  <a:ext uri="{FF2B5EF4-FFF2-40B4-BE49-F238E27FC236}">
                    <a16:creationId xmlns:a16="http://schemas.microsoft.com/office/drawing/2014/main" id="{FF3E90A4-EDE7-1F73-8B19-807B7C757F23}"/>
                  </a:ext>
                </a:extLst>
              </p:cNvPr>
              <p:cNvSpPr txBox="1">
                <a:spLocks noRot="1" noChangeAspect="1" noMove="1" noResize="1" noEditPoints="1" noAdjustHandles="1" noChangeArrowheads="1" noChangeShapeType="1" noTextEdit="1"/>
              </p:cNvSpPr>
              <p:nvPr/>
            </p:nvSpPr>
            <p:spPr>
              <a:xfrm>
                <a:off x="478155" y="1028123"/>
                <a:ext cx="7797165" cy="4511620"/>
              </a:xfrm>
              <a:prstGeom prst="rect">
                <a:avLst/>
              </a:prstGeom>
              <a:blipFill>
                <a:blip r:embed="rId5"/>
                <a:stretch>
                  <a:fillRect l="-650" t="-281"/>
                </a:stretch>
              </a:blipFill>
            </p:spPr>
            <p:txBody>
              <a:bodyPr/>
              <a:lstStyle/>
              <a:p>
                <a:r>
                  <a:rPr lang="en-US">
                    <a:noFill/>
                  </a:rPr>
                  <a:t> </a:t>
                </a:r>
              </a:p>
            </p:txBody>
          </p:sp>
        </mc:Fallback>
      </mc:AlternateContent>
      <p:pic>
        <p:nvPicPr>
          <p:cNvPr id="2" name="Picture 1">
            <a:extLst>
              <a:ext uri="{FF2B5EF4-FFF2-40B4-BE49-F238E27FC236}">
                <a16:creationId xmlns:a16="http://schemas.microsoft.com/office/drawing/2014/main" id="{5AD93FD7-90F6-226B-E3FD-7FFC19C6B867}"/>
              </a:ext>
            </a:extLst>
          </p:cNvPr>
          <p:cNvPicPr>
            <a:picLocks noChangeAspect="1"/>
          </p:cNvPicPr>
          <p:nvPr/>
        </p:nvPicPr>
        <p:blipFill>
          <a:blip r:embed="rId6"/>
          <a:stretch>
            <a:fillRect/>
          </a:stretch>
        </p:blipFill>
        <p:spPr>
          <a:xfrm>
            <a:off x="9593705" y="5565384"/>
            <a:ext cx="2141312" cy="1170584"/>
          </a:xfrm>
          <a:prstGeom prst="rect">
            <a:avLst/>
          </a:prstGeom>
        </p:spPr>
      </p:pic>
      <p:sp>
        <p:nvSpPr>
          <p:cNvPr id="7" name="Content Placeholder 6">
            <a:extLst>
              <a:ext uri="{FF2B5EF4-FFF2-40B4-BE49-F238E27FC236}">
                <a16:creationId xmlns:a16="http://schemas.microsoft.com/office/drawing/2014/main" id="{8A35B13E-DEDD-77E0-1C16-5EA64956D763}"/>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6586719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F5D96-2BE9-A9E2-0E2F-434EA46C7EE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87B873A-08FA-2D58-D555-15A05BB2D770}"/>
              </a:ext>
            </a:extLst>
          </p:cNvPr>
          <p:cNvPicPr>
            <a:picLocks noChangeAspect="1"/>
          </p:cNvPicPr>
          <p:nvPr/>
        </p:nvPicPr>
        <p:blipFill>
          <a:blip r:embed="rId3"/>
          <a:stretch>
            <a:fillRect/>
          </a:stretch>
        </p:blipFill>
        <p:spPr>
          <a:xfrm>
            <a:off x="247121" y="5617957"/>
            <a:ext cx="3055897" cy="1118011"/>
          </a:xfrm>
          <a:prstGeom prst="rect">
            <a:avLst/>
          </a:prstGeom>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1E9A301F-921C-BB52-F143-9C0E724E3090}"/>
                  </a:ext>
                </a:extLst>
              </p:cNvPr>
              <p:cNvSpPr txBox="1"/>
              <p:nvPr/>
            </p:nvSpPr>
            <p:spPr>
              <a:xfrm>
                <a:off x="2994660" y="2156067"/>
                <a:ext cx="6766560" cy="2636940"/>
              </a:xfrm>
              <a:prstGeom prst="rect">
                <a:avLst/>
              </a:prstGeom>
              <a:noFill/>
            </p:spPr>
            <p:txBody>
              <a:bodyPr wrap="square" rtlCol="0">
                <a:spAutoFit/>
              </a:bodyPr>
              <a:lstStyle/>
              <a:p>
                <a:endParaRPr lang="en-US" dirty="0">
                  <a:latin typeface="Times New Roman" panose="02020603050405020304" pitchFamily="18" charset="0"/>
                  <a:cs typeface="Times New Roman" panose="02020603050405020304" pitchFamily="18" charset="0"/>
                </a:endParaRPr>
              </a:p>
              <a:p>
                <a:pPr lvl="1"/>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cs typeface="Times New Roman" panose="02020603050405020304" pitchFamily="18" charset="0"/>
                        </a:rPr>
                        <m:t>𝑃</m:t>
                      </m:r>
                      <m:d>
                        <m:dPr>
                          <m:ctrlPr>
                            <a:rPr lang="en-US" b="0" i="1" smtClean="0">
                              <a:latin typeface="Cambria Math" panose="02040503050406030204" pitchFamily="18" charset="0"/>
                              <a:cs typeface="Times New Roman" panose="02020603050405020304" pitchFamily="18" charset="0"/>
                            </a:rPr>
                          </m:ctrlPr>
                        </m:dPr>
                        <m:e>
                          <m:sSub>
                            <m:sSubPr>
                              <m:ctrlPr>
                                <a:rPr lang="en-US" b="0" i="1" smtClean="0">
                                  <a:latin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cs typeface="Times New Roman" panose="02020603050405020304" pitchFamily="18" charset="0"/>
                                </a:rPr>
                                <m:t>𝜈</m:t>
                              </m:r>
                            </m:e>
                            <m:sub>
                              <m:r>
                                <a:rPr lang="en-US" b="0" i="1" smtClean="0">
                                  <a:latin typeface="Cambria Math" panose="02040503050406030204" pitchFamily="18" charset="0"/>
                                  <a:cs typeface="Times New Roman" panose="02020603050405020304" pitchFamily="18" charset="0"/>
                                </a:rPr>
                                <m:t>1</m:t>
                              </m:r>
                            </m:sub>
                          </m:sSub>
                          <m:r>
                            <a:rPr lang="en-US" b="0" i="1" smtClean="0">
                              <a:latin typeface="Cambria Math" panose="02040503050406030204" pitchFamily="18" charset="0"/>
                              <a:cs typeface="Times New Roman" panose="02020603050405020304" pitchFamily="18" charset="0"/>
                            </a:rPr>
                            <m:t>→</m:t>
                          </m:r>
                          <m:sSub>
                            <m:sSubPr>
                              <m:ctrlPr>
                                <a:rPr lang="en-US" b="0" i="1" smtClean="0">
                                  <a:latin typeface="Cambria Math" panose="02040503050406030204" pitchFamily="18" charset="0"/>
                                  <a:cs typeface="Times New Roman" panose="02020603050405020304" pitchFamily="18" charset="0"/>
                                </a:rPr>
                              </m:ctrlPr>
                            </m:sSubPr>
                            <m:e>
                              <m:r>
                                <a:rPr lang="en-US" b="0" i="1" smtClean="0">
                                  <a:latin typeface="Cambria Math" panose="02040503050406030204" pitchFamily="18" charset="0"/>
                                  <a:cs typeface="Times New Roman" panose="02020603050405020304" pitchFamily="18" charset="0"/>
                                </a:rPr>
                                <m:t>𝜈</m:t>
                              </m:r>
                            </m:e>
                            <m:sub>
                              <m:r>
                                <a:rPr lang="en-US" b="0" i="1" smtClean="0">
                                  <a:latin typeface="Cambria Math" panose="02040503050406030204" pitchFamily="18" charset="0"/>
                                  <a:cs typeface="Times New Roman" panose="02020603050405020304" pitchFamily="18" charset="0"/>
                                </a:rPr>
                                <m:t>1</m:t>
                              </m:r>
                            </m:sub>
                          </m:sSub>
                        </m:e>
                      </m:d>
                      <m:r>
                        <a:rPr lang="en-US" b="0" i="1" smtClean="0">
                          <a:latin typeface="Cambria Math" panose="02040503050406030204" pitchFamily="18" charset="0"/>
                          <a:cs typeface="Times New Roman" panose="02020603050405020304" pitchFamily="18" charset="0"/>
                        </a:rPr>
                        <m:t>=1−</m:t>
                      </m:r>
                      <m:func>
                        <m:funcPr>
                          <m:ctrlPr>
                            <a:rPr lang="en-US" b="0" i="1" smtClean="0">
                              <a:latin typeface="Cambria Math" panose="02040503050406030204" pitchFamily="18" charset="0"/>
                              <a:cs typeface="Times New Roman" panose="02020603050405020304" pitchFamily="18" charset="0"/>
                            </a:rPr>
                          </m:ctrlPr>
                        </m:funcPr>
                        <m:fName>
                          <m:sSup>
                            <m:sSupPr>
                              <m:ctrlPr>
                                <a:rPr lang="en-US" b="0" i="1" smtClean="0">
                                  <a:latin typeface="Cambria Math" panose="02040503050406030204" pitchFamily="18" charset="0"/>
                                  <a:cs typeface="Times New Roman" panose="02020603050405020304" pitchFamily="18" charset="0"/>
                                </a:rPr>
                              </m:ctrlPr>
                            </m:sSupPr>
                            <m:e>
                              <m:r>
                                <m:rPr>
                                  <m:sty m:val="p"/>
                                </m:rPr>
                                <a:rPr lang="en-US" b="0" i="0" smtClean="0">
                                  <a:latin typeface="Cambria Math" panose="02040503050406030204" pitchFamily="18" charset="0"/>
                                  <a:cs typeface="Times New Roman" panose="02020603050405020304" pitchFamily="18" charset="0"/>
                                </a:rPr>
                                <m:t>sin</m:t>
                              </m:r>
                            </m:e>
                            <m:sup>
                              <m:r>
                                <a:rPr lang="en-US" b="0" i="1" smtClean="0">
                                  <a:latin typeface="Cambria Math" panose="02040503050406030204" pitchFamily="18" charset="0"/>
                                  <a:cs typeface="Times New Roman" panose="02020603050405020304" pitchFamily="18" charset="0"/>
                                </a:rPr>
                                <m:t>2</m:t>
                              </m:r>
                            </m:sup>
                          </m:sSup>
                        </m:fName>
                        <m:e>
                          <m:d>
                            <m:dPr>
                              <m:ctrlPr>
                                <a:rPr lang="en-US" b="0" i="1" smtClean="0">
                                  <a:latin typeface="Cambria Math" panose="02040503050406030204" pitchFamily="18" charset="0"/>
                                  <a:cs typeface="Times New Roman" panose="02020603050405020304" pitchFamily="18" charset="0"/>
                                </a:rPr>
                              </m:ctrlPr>
                            </m:dPr>
                            <m:e>
                              <m:r>
                                <a:rPr lang="en-US" b="0" i="1" smtClean="0">
                                  <a:latin typeface="Cambria Math" panose="02040503050406030204" pitchFamily="18" charset="0"/>
                                  <a:cs typeface="Times New Roman" panose="02020603050405020304" pitchFamily="18" charset="0"/>
                                </a:rPr>
                                <m:t>2</m:t>
                              </m:r>
                              <m:r>
                                <a:rPr lang="en-US" b="0" i="1" smtClean="0">
                                  <a:latin typeface="Cambria Math" panose="02040503050406030204" pitchFamily="18" charset="0"/>
                                  <a:cs typeface="Times New Roman" panose="02020603050405020304" pitchFamily="18" charset="0"/>
                                </a:rPr>
                                <m:t>𝜃</m:t>
                              </m:r>
                            </m:e>
                          </m:d>
                          <m:func>
                            <m:funcPr>
                              <m:ctrlPr>
                                <a:rPr lang="en-US" b="0" i="1" smtClean="0">
                                  <a:latin typeface="Cambria Math" panose="02040503050406030204" pitchFamily="18" charset="0"/>
                                  <a:cs typeface="Times New Roman" panose="02020603050405020304" pitchFamily="18" charset="0"/>
                                </a:rPr>
                              </m:ctrlPr>
                            </m:funcPr>
                            <m:fName>
                              <m:sSup>
                                <m:sSupPr>
                                  <m:ctrlPr>
                                    <a:rPr lang="en-US" b="0" i="1" smtClean="0">
                                      <a:latin typeface="Cambria Math" panose="02040503050406030204" pitchFamily="18" charset="0"/>
                                      <a:cs typeface="Times New Roman" panose="02020603050405020304" pitchFamily="18" charset="0"/>
                                    </a:rPr>
                                  </m:ctrlPr>
                                </m:sSupPr>
                                <m:e>
                                  <m:r>
                                    <m:rPr>
                                      <m:sty m:val="p"/>
                                    </m:rPr>
                                    <a:rPr lang="en-US" b="0" i="0" smtClean="0">
                                      <a:latin typeface="Cambria Math" panose="02040503050406030204" pitchFamily="18" charset="0"/>
                                      <a:cs typeface="Times New Roman" panose="02020603050405020304" pitchFamily="18" charset="0"/>
                                    </a:rPr>
                                    <m:t>sin</m:t>
                                  </m:r>
                                </m:e>
                                <m:sup>
                                  <m:r>
                                    <a:rPr lang="en-US" b="0" i="1" smtClean="0">
                                      <a:latin typeface="Cambria Math" panose="02040503050406030204" pitchFamily="18" charset="0"/>
                                      <a:cs typeface="Times New Roman" panose="02020603050405020304" pitchFamily="18" charset="0"/>
                                    </a:rPr>
                                    <m:t>2</m:t>
                                  </m:r>
                                </m:sup>
                              </m:sSup>
                            </m:fName>
                            <m:e>
                              <m:r>
                                <a:rPr lang="en-US" b="0" i="1" smtClean="0">
                                  <a:latin typeface="Cambria Math" panose="02040503050406030204" pitchFamily="18" charset="0"/>
                                  <a:cs typeface="Times New Roman" panose="02020603050405020304" pitchFamily="18" charset="0"/>
                                </a:rPr>
                                <m:t>(</m:t>
                              </m:r>
                              <m:f>
                                <m:fPr>
                                  <m:ctrlPr>
                                    <a:rPr lang="en-US" b="0" i="1" smtClean="0">
                                      <a:latin typeface="Cambria Math" panose="02040503050406030204" pitchFamily="18" charset="0"/>
                                      <a:cs typeface="Times New Roman" panose="02020603050405020304" pitchFamily="18" charset="0"/>
                                    </a:rPr>
                                  </m:ctrlPr>
                                </m:fPr>
                                <m:num>
                                  <m:r>
                                    <a:rPr lang="en-US" b="0" i="1" smtClean="0">
                                      <a:latin typeface="Cambria Math" panose="02040503050406030204" pitchFamily="18" charset="0"/>
                                      <a:cs typeface="Times New Roman" panose="02020603050405020304" pitchFamily="18" charset="0"/>
                                    </a:rPr>
                                    <m:t>1.27</m:t>
                                  </m:r>
                                  <m:r>
                                    <m:rPr>
                                      <m:sty m:val="p"/>
                                    </m:rPr>
                                    <a:rPr lang="en-US" b="0" i="0" smtClean="0">
                                      <a:latin typeface="Cambria Math" panose="02040503050406030204" pitchFamily="18" charset="0"/>
                                      <a:cs typeface="Times New Roman" panose="02020603050405020304" pitchFamily="18" charset="0"/>
                                    </a:rPr>
                                    <m:t>Δ</m:t>
                                  </m:r>
                                  <m:sSup>
                                    <m:sSupPr>
                                      <m:ctrlPr>
                                        <a:rPr lang="en-US" b="0" i="1" smtClean="0">
                                          <a:latin typeface="Cambria Math" panose="02040503050406030204" pitchFamily="18" charset="0"/>
                                          <a:cs typeface="Times New Roman" panose="02020603050405020304" pitchFamily="18" charset="0"/>
                                        </a:rPr>
                                      </m:ctrlPr>
                                    </m:sSupPr>
                                    <m:e>
                                      <m:r>
                                        <a:rPr lang="en-US" b="0" i="1" smtClean="0">
                                          <a:latin typeface="Cambria Math" panose="02040503050406030204" pitchFamily="18" charset="0"/>
                                          <a:cs typeface="Times New Roman" panose="02020603050405020304" pitchFamily="18" charset="0"/>
                                        </a:rPr>
                                        <m:t>𝑚</m:t>
                                      </m:r>
                                    </m:e>
                                    <m:sup>
                                      <m:r>
                                        <a:rPr lang="en-US" b="0" i="1" smtClean="0">
                                          <a:latin typeface="Cambria Math" panose="02040503050406030204" pitchFamily="18" charset="0"/>
                                          <a:cs typeface="Times New Roman" panose="02020603050405020304" pitchFamily="18" charset="0"/>
                                        </a:rPr>
                                        <m:t>2</m:t>
                                      </m:r>
                                    </m:sup>
                                  </m:sSup>
                                  <m:d>
                                    <m:dPr>
                                      <m:begChr m:val="["/>
                                      <m:endChr m:val="]"/>
                                      <m:ctrlPr>
                                        <a:rPr lang="en-US" b="0" i="1" smtClean="0">
                                          <a:latin typeface="Cambria Math" panose="02040503050406030204" pitchFamily="18" charset="0"/>
                                          <a:cs typeface="Times New Roman" panose="02020603050405020304" pitchFamily="18" charset="0"/>
                                        </a:rPr>
                                      </m:ctrlPr>
                                    </m:dPr>
                                    <m:e>
                                      <m:r>
                                        <a:rPr lang="en-US" b="0" i="1" smtClean="0">
                                          <a:latin typeface="Cambria Math" panose="02040503050406030204" pitchFamily="18" charset="0"/>
                                          <a:cs typeface="Times New Roman" panose="02020603050405020304" pitchFamily="18" charset="0"/>
                                        </a:rPr>
                                        <m:t>𝑒𝑉</m:t>
                                      </m:r>
                                    </m:e>
                                  </m:d>
                                  <m:r>
                                    <a:rPr lang="en-US" b="0" i="1" smtClean="0">
                                      <a:latin typeface="Cambria Math" panose="02040503050406030204" pitchFamily="18" charset="0"/>
                                      <a:cs typeface="Times New Roman" panose="02020603050405020304" pitchFamily="18" charset="0"/>
                                    </a:rPr>
                                    <m:t>𝐿</m:t>
                                  </m:r>
                                  <m:d>
                                    <m:dPr>
                                      <m:begChr m:val="["/>
                                      <m:endChr m:val="]"/>
                                      <m:ctrlPr>
                                        <a:rPr lang="en-US" b="0" i="1" smtClean="0">
                                          <a:latin typeface="Cambria Math" panose="02040503050406030204" pitchFamily="18" charset="0"/>
                                          <a:cs typeface="Times New Roman" panose="02020603050405020304" pitchFamily="18" charset="0"/>
                                        </a:rPr>
                                      </m:ctrlPr>
                                    </m:dPr>
                                    <m:e>
                                      <m:r>
                                        <a:rPr lang="en-US" b="0" i="1" smtClean="0">
                                          <a:latin typeface="Cambria Math" panose="02040503050406030204" pitchFamily="18" charset="0"/>
                                          <a:cs typeface="Times New Roman" panose="02020603050405020304" pitchFamily="18" charset="0"/>
                                        </a:rPr>
                                        <m:t>𝑚</m:t>
                                      </m:r>
                                    </m:e>
                                  </m:d>
                                </m:num>
                                <m:den>
                                  <m:r>
                                    <a:rPr lang="en-US" b="0" i="1" smtClean="0">
                                      <a:latin typeface="Cambria Math" panose="02040503050406030204" pitchFamily="18" charset="0"/>
                                      <a:cs typeface="Times New Roman" panose="02020603050405020304" pitchFamily="18" charset="0"/>
                                    </a:rPr>
                                    <m:t>𝐸</m:t>
                                  </m:r>
                                  <m:r>
                                    <a:rPr lang="en-US" b="0" i="1" smtClean="0">
                                      <a:latin typeface="Cambria Math" panose="02040503050406030204" pitchFamily="18" charset="0"/>
                                      <a:cs typeface="Times New Roman" panose="02020603050405020304" pitchFamily="18" charset="0"/>
                                    </a:rPr>
                                    <m:t>[</m:t>
                                  </m:r>
                                  <m:r>
                                    <a:rPr lang="en-US" b="0" i="1" smtClean="0">
                                      <a:latin typeface="Cambria Math" panose="02040503050406030204" pitchFamily="18" charset="0"/>
                                      <a:cs typeface="Times New Roman" panose="02020603050405020304" pitchFamily="18" charset="0"/>
                                    </a:rPr>
                                    <m:t>𝑀𝑒𝑉</m:t>
                                  </m:r>
                                  <m:r>
                                    <a:rPr lang="en-US" b="0" i="1" smtClean="0">
                                      <a:latin typeface="Cambria Math" panose="02040503050406030204" pitchFamily="18" charset="0"/>
                                      <a:cs typeface="Times New Roman" panose="02020603050405020304" pitchFamily="18" charset="0"/>
                                    </a:rPr>
                                    <m:t>]</m:t>
                                  </m:r>
                                </m:den>
                              </m:f>
                              <m:r>
                                <a:rPr lang="en-US" b="0" i="1" smtClean="0">
                                  <a:latin typeface="Cambria Math" panose="02040503050406030204" pitchFamily="18" charset="0"/>
                                  <a:cs typeface="Times New Roman" panose="02020603050405020304" pitchFamily="18" charset="0"/>
                                </a:rPr>
                                <m:t>)</m:t>
                              </m:r>
                            </m:e>
                          </m:func>
                        </m:e>
                      </m:func>
                    </m:oMath>
                  </m:oMathPara>
                </a14:m>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pPr marL="742950" lvl="1" indent="-285750">
                  <a:buFont typeface="Wingdings" pitchFamily="2" charset="2"/>
                  <a:buChar char="v"/>
                </a:pPr>
                <a:r>
                  <a:rPr lang="en-US" dirty="0">
                    <a:latin typeface="Times New Roman" panose="02020603050405020304" pitchFamily="18" charset="0"/>
                    <a:cs typeface="Times New Roman" panose="02020603050405020304" pitchFamily="18" charset="0"/>
                  </a:rPr>
                  <a:t>We will reserve the term, </a:t>
                </a:r>
                <a14:m>
                  <m:oMath xmlns:m="http://schemas.openxmlformats.org/officeDocument/2006/math">
                    <m:r>
                      <a:rPr lang="en-US" b="0" i="1" smtClean="0">
                        <a:latin typeface="Cambria Math" panose="02040503050406030204" pitchFamily="18" charset="0"/>
                        <a:cs typeface="Times New Roman" panose="02020603050405020304" pitchFamily="18" charset="0"/>
                      </a:rPr>
                      <m:t>𝜆</m:t>
                    </m:r>
                    <m:r>
                      <a:rPr lang="en-US" b="0" i="1" smtClean="0">
                        <a:latin typeface="Cambria Math" panose="02040503050406030204" pitchFamily="18" charset="0"/>
                        <a:cs typeface="Times New Roman" panose="02020603050405020304" pitchFamily="18" charset="0"/>
                      </a:rPr>
                      <m:t>, </m:t>
                    </m:r>
                  </m:oMath>
                </a14:m>
                <a:r>
                  <a:rPr lang="en-US" dirty="0">
                    <a:latin typeface="Times New Roman" panose="02020603050405020304" pitchFamily="18" charset="0"/>
                    <a:cs typeface="Times New Roman" panose="02020603050405020304" pitchFamily="18" charset="0"/>
                  </a:rPr>
                  <a:t> to indicate higher-order flavor transition where </a:t>
                </a:r>
                <a14:m>
                  <m:oMath xmlns:m="http://schemas.openxmlformats.org/officeDocument/2006/math">
                    <m:r>
                      <a:rPr lang="en-US" i="1">
                        <a:latin typeface="Cambria Math" panose="02040503050406030204" pitchFamily="18" charset="0"/>
                        <a:cs typeface="Times New Roman" panose="02020603050405020304" pitchFamily="18" charset="0"/>
                      </a:rPr>
                      <m:t>𝜆</m:t>
                    </m:r>
                    <m:r>
                      <a:rPr lang="en-US" b="0" i="1" smtClean="0">
                        <a:latin typeface="Cambria Math" panose="02040503050406030204" pitchFamily="18" charset="0"/>
                        <a:cs typeface="Times New Roman" panose="02020603050405020304" pitchFamily="18" charset="0"/>
                      </a:rPr>
                      <m:t>=4,5,6…∞</m:t>
                    </m:r>
                  </m:oMath>
                </a14:m>
                <a:endParaRPr lang="en-US" dirty="0">
                  <a:latin typeface="Times New Roman" panose="02020603050405020304" pitchFamily="18" charset="0"/>
                  <a:cs typeface="Times New Roman" panose="02020603050405020304" pitchFamily="18" charset="0"/>
                </a:endParaRPr>
              </a:p>
              <a:p>
                <a:pPr marL="742950" lvl="1" indent="-2857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marL="742950" lvl="1" indent="-2857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p:txBody>
          </p:sp>
        </mc:Choice>
        <mc:Fallback xmlns="">
          <p:sp>
            <p:nvSpPr>
              <p:cNvPr id="6" name="TextBox 5">
                <a:extLst>
                  <a:ext uri="{FF2B5EF4-FFF2-40B4-BE49-F238E27FC236}">
                    <a16:creationId xmlns:a16="http://schemas.microsoft.com/office/drawing/2014/main" id="{1E9A301F-921C-BB52-F143-9C0E724E3090}"/>
                  </a:ext>
                </a:extLst>
              </p:cNvPr>
              <p:cNvSpPr txBox="1">
                <a:spLocks noRot="1" noChangeAspect="1" noMove="1" noResize="1" noEditPoints="1" noAdjustHandles="1" noChangeArrowheads="1" noChangeShapeType="1" noTextEdit="1"/>
              </p:cNvSpPr>
              <p:nvPr/>
            </p:nvSpPr>
            <p:spPr>
              <a:xfrm>
                <a:off x="2994660" y="2156067"/>
                <a:ext cx="6766560" cy="2636940"/>
              </a:xfrm>
              <a:prstGeom prst="rect">
                <a:avLst/>
              </a:prstGeom>
              <a:blipFill>
                <a:blip r:embed="rId5"/>
                <a:stretch>
                  <a:fillRect/>
                </a:stretch>
              </a:blipFill>
            </p:spPr>
            <p:txBody>
              <a:bodyPr/>
              <a:lstStyle/>
              <a:p>
                <a:r>
                  <a:rPr lang="en-US">
                    <a:noFill/>
                  </a:rPr>
                  <a:t> </a:t>
                </a:r>
              </a:p>
            </p:txBody>
          </p:sp>
        </mc:Fallback>
      </mc:AlternateContent>
      <p:pic>
        <p:nvPicPr>
          <p:cNvPr id="2" name="Picture 1">
            <a:extLst>
              <a:ext uri="{FF2B5EF4-FFF2-40B4-BE49-F238E27FC236}">
                <a16:creationId xmlns:a16="http://schemas.microsoft.com/office/drawing/2014/main" id="{C0CBD7FE-2A68-5C5D-3C1C-48848461A983}"/>
              </a:ext>
            </a:extLst>
          </p:cNvPr>
          <p:cNvPicPr>
            <a:picLocks noChangeAspect="1"/>
          </p:cNvPicPr>
          <p:nvPr/>
        </p:nvPicPr>
        <p:blipFill>
          <a:blip r:embed="rId6"/>
          <a:stretch>
            <a:fillRect/>
          </a:stretch>
        </p:blipFill>
        <p:spPr>
          <a:xfrm>
            <a:off x="9593705" y="5565384"/>
            <a:ext cx="2141312" cy="1170584"/>
          </a:xfrm>
          <a:prstGeom prst="rect">
            <a:avLst/>
          </a:prstGeom>
        </p:spPr>
      </p:pic>
      <p:sp>
        <p:nvSpPr>
          <p:cNvPr id="7" name="Content Placeholder 6">
            <a:extLst>
              <a:ext uri="{FF2B5EF4-FFF2-40B4-BE49-F238E27FC236}">
                <a16:creationId xmlns:a16="http://schemas.microsoft.com/office/drawing/2014/main" id="{8D3E17F1-7CE0-BF51-66F9-901490D1D0A8}"/>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6857890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0885FC-FB7A-00B9-6F0D-350FB385350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C97337B-2325-82E4-0B6C-70B082CC211F}"/>
              </a:ext>
            </a:extLst>
          </p:cNvPr>
          <p:cNvPicPr>
            <a:picLocks noChangeAspect="1"/>
          </p:cNvPicPr>
          <p:nvPr/>
        </p:nvPicPr>
        <p:blipFill>
          <a:blip r:embed="rId3"/>
          <a:stretch>
            <a:fillRect/>
          </a:stretch>
        </p:blipFill>
        <p:spPr>
          <a:xfrm>
            <a:off x="247121" y="5617957"/>
            <a:ext cx="3055897" cy="1118011"/>
          </a:xfrm>
          <a:prstGeom prst="rect">
            <a:avLst/>
          </a:prstGeom>
        </p:spPr>
      </p:pic>
      <p:pic>
        <p:nvPicPr>
          <p:cNvPr id="2" name="Picture 1">
            <a:extLst>
              <a:ext uri="{FF2B5EF4-FFF2-40B4-BE49-F238E27FC236}">
                <a16:creationId xmlns:a16="http://schemas.microsoft.com/office/drawing/2014/main" id="{3BE99707-38AC-DC69-F801-9A3E7D3A52D3}"/>
              </a:ext>
            </a:extLst>
          </p:cNvPr>
          <p:cNvPicPr>
            <a:picLocks noChangeAspect="1"/>
          </p:cNvPicPr>
          <p:nvPr/>
        </p:nvPicPr>
        <p:blipFill>
          <a:blip r:embed="rId4"/>
          <a:stretch>
            <a:fillRect/>
          </a:stretch>
        </p:blipFill>
        <p:spPr>
          <a:xfrm>
            <a:off x="9593705" y="5565384"/>
            <a:ext cx="2141312" cy="1170584"/>
          </a:xfrm>
          <a:prstGeom prst="rect">
            <a:avLst/>
          </a:prstGeom>
        </p:spPr>
      </p:pic>
      <mc:AlternateContent xmlns:mc="http://schemas.openxmlformats.org/markup-compatibility/2006">
        <mc:Choice xmlns:a14="http://schemas.microsoft.com/office/drawing/2010/main" Requires="a14">
          <p:sp>
            <p:nvSpPr>
              <p:cNvPr id="7" name="Content Placeholder 6">
                <a:extLst>
                  <a:ext uri="{FF2B5EF4-FFF2-40B4-BE49-F238E27FC236}">
                    <a16:creationId xmlns:a16="http://schemas.microsoft.com/office/drawing/2014/main" id="{AEBFCB5D-43EA-9A13-BFD6-96377AAA8878}"/>
                  </a:ext>
                </a:extLst>
              </p:cNvPr>
              <p:cNvSpPr>
                <a:spLocks noGrp="1"/>
              </p:cNvSpPr>
              <p:nvPr>
                <p:ph idx="1"/>
              </p:nvPr>
            </p:nvSpPr>
            <p:spPr>
              <a:xfrm>
                <a:off x="838200" y="941199"/>
                <a:ext cx="10515600" cy="4351338"/>
              </a:xfrm>
            </p:spPr>
            <p:txBody>
              <a:bodyPr>
                <a:normAutofit/>
              </a:bodyPr>
              <a:lstStyle/>
              <a:p>
                <a14:m>
                  <m:oMath xmlns:m="http://schemas.openxmlformats.org/officeDocument/2006/math">
                    <m:sSub>
                      <m:sSubPr>
                        <m:ctrlPr>
                          <a:rPr lang="en-US" sz="1800" i="1" smtClean="0">
                            <a:latin typeface="Cambria Math" panose="02040503050406030204" pitchFamily="18" charset="0"/>
                          </a:rPr>
                        </m:ctrlPr>
                      </m:sSubPr>
                      <m:e>
                        <m:r>
                          <a:rPr lang="en-US" sz="1800" i="1">
                            <a:latin typeface="Cambria Math" panose="02040503050406030204" pitchFamily="18" charset="0"/>
                          </a:rPr>
                          <m:t>𝜈</m:t>
                        </m:r>
                      </m:e>
                      <m:sub>
                        <m:r>
                          <a:rPr lang="en-US" sz="1800" i="1">
                            <a:latin typeface="Cambria Math" panose="02040503050406030204" pitchFamily="18" charset="0"/>
                          </a:rPr>
                          <m:t>𝑒</m:t>
                        </m:r>
                      </m:sub>
                    </m:sSub>
                    <m:r>
                      <a:rPr lang="en-US" sz="1800">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𝜈</m:t>
                        </m:r>
                      </m:e>
                      <m:sub>
                        <m:r>
                          <a:rPr lang="en-US" sz="1800" i="1">
                            <a:latin typeface="Cambria Math" panose="02040503050406030204" pitchFamily="18" charset="0"/>
                          </a:rPr>
                          <m:t>𝜇</m:t>
                        </m:r>
                      </m:sub>
                    </m:sSub>
                    <m:r>
                      <a:rPr lang="en-US" sz="1800">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𝜈</m:t>
                        </m:r>
                      </m:e>
                      <m:sub>
                        <m:r>
                          <a:rPr lang="en-US" sz="1800" i="1">
                            <a:latin typeface="Cambria Math" panose="02040503050406030204" pitchFamily="18" charset="0"/>
                          </a:rPr>
                          <m:t>𝜏</m:t>
                        </m:r>
                      </m:sub>
                    </m:sSub>
                  </m:oMath>
                </a14:m>
                <a:endParaRPr lang="en-US" sz="1800" dirty="0">
                  <a:latin typeface="Times New Roman" panose="02020603050405020304" pitchFamily="18" charset="0"/>
                  <a:cs typeface="Times New Roman" panose="02020603050405020304" pitchFamily="18" charset="0"/>
                </a:endParaRPr>
              </a:p>
              <a:p>
                <a:r>
                  <a:rPr lang="en-US" sz="1800" dirty="0">
                    <a:latin typeface="Times New Roman" panose="02020603050405020304" pitchFamily="18" charset="0"/>
                    <a:cs typeface="Times New Roman" panose="02020603050405020304" pitchFamily="18" charset="0"/>
                  </a:rPr>
                  <a:t>Theoretically possible for higher-order transitions</a:t>
                </a:r>
              </a:p>
              <a:p>
                <a14:m>
                  <m:oMath xmlns:m="http://schemas.openxmlformats.org/officeDocument/2006/math">
                    <m:r>
                      <a:rPr lang="en-US" sz="1800" b="0" i="1" smtClean="0">
                        <a:latin typeface="Cambria Math" panose="02040503050406030204" pitchFamily="18" charset="0"/>
                        <a:cs typeface="Times New Roman" panose="02020603050405020304" pitchFamily="18" charset="0"/>
                      </a:rPr>
                      <m:t>≤</m:t>
                    </m:r>
                  </m:oMath>
                </a14:m>
                <a:r>
                  <a:rPr lang="en-US" sz="1800" dirty="0">
                    <a:latin typeface="Times New Roman" panose="02020603050405020304" pitchFamily="18" charset="0"/>
                    <a:cs typeface="Times New Roman" panose="02020603050405020304" pitchFamily="18" charset="0"/>
                  </a:rPr>
                  <a:t>10 GeV </a:t>
                </a:r>
              </a:p>
              <a:p>
                <a:r>
                  <a:rPr lang="en-US" sz="1800" dirty="0">
                    <a:latin typeface="Times New Roman" panose="02020603050405020304" pitchFamily="18" charset="0"/>
                    <a:cs typeface="Times New Roman" panose="02020603050405020304" pitchFamily="18" charset="0"/>
                  </a:rPr>
                  <a:t>Majorana Particles</a:t>
                </a:r>
              </a:p>
              <a:p>
                <a:r>
                  <a:rPr lang="en-US" sz="1800" dirty="0">
                    <a:latin typeface="Times New Roman" panose="02020603050405020304" pitchFamily="18" charset="0"/>
                    <a:cs typeface="Times New Roman" panose="02020603050405020304" pitchFamily="18" charset="0"/>
                  </a:rPr>
                  <a:t>Neutrinos: left-handed chirality</a:t>
                </a:r>
              </a:p>
              <a:p>
                <a:r>
                  <a:rPr lang="en-US" sz="1800" dirty="0">
                    <a:latin typeface="Times New Roman" panose="02020603050405020304" pitchFamily="18" charset="0"/>
                    <a:cs typeface="Times New Roman" panose="02020603050405020304" pitchFamily="18" charset="0"/>
                  </a:rPr>
                  <a:t>Projection operator: </a:t>
                </a:r>
                <a14:m>
                  <m:oMath xmlns:m="http://schemas.openxmlformats.org/officeDocument/2006/math">
                    <m:sSub>
                      <m:sSubPr>
                        <m:ctrlPr>
                          <a:rPr lang="en-US" sz="1800" b="0" i="1" smtClean="0">
                            <a:latin typeface="Cambria Math" panose="02040503050406030204" pitchFamily="18" charset="0"/>
                            <a:cs typeface="Times New Roman" panose="02020603050405020304" pitchFamily="18" charset="0"/>
                          </a:rPr>
                        </m:ctrlPr>
                      </m:sSubPr>
                      <m:e>
                        <m:r>
                          <a:rPr lang="en-US" sz="1800" b="0" i="1" smtClean="0">
                            <a:latin typeface="Cambria Math" panose="02040503050406030204" pitchFamily="18" charset="0"/>
                            <a:cs typeface="Times New Roman" panose="02020603050405020304" pitchFamily="18" charset="0"/>
                          </a:rPr>
                          <m:t>𝑃</m:t>
                        </m:r>
                      </m:e>
                      <m:sub>
                        <m:r>
                          <a:rPr lang="en-US" sz="1800" b="0" i="1" smtClean="0">
                            <a:latin typeface="Cambria Math" panose="02040503050406030204" pitchFamily="18" charset="0"/>
                            <a:cs typeface="Times New Roman" panose="02020603050405020304" pitchFamily="18" charset="0"/>
                          </a:rPr>
                          <m:t>𝐿</m:t>
                        </m:r>
                      </m:sub>
                    </m:sSub>
                    <m:r>
                      <a:rPr lang="en-US" sz="1800" b="0" i="1" smtClean="0">
                        <a:latin typeface="Cambria Math" panose="02040503050406030204" pitchFamily="18" charset="0"/>
                        <a:cs typeface="Times New Roman" panose="02020603050405020304" pitchFamily="18" charset="0"/>
                      </a:rPr>
                      <m:t>=</m:t>
                    </m:r>
                    <m:f>
                      <m:fPr>
                        <m:ctrlPr>
                          <a:rPr lang="en-US" sz="1800" b="0" i="1" smtClean="0">
                            <a:latin typeface="Cambria Math" panose="02040503050406030204" pitchFamily="18" charset="0"/>
                            <a:cs typeface="Times New Roman" panose="02020603050405020304" pitchFamily="18" charset="0"/>
                          </a:rPr>
                        </m:ctrlPr>
                      </m:fPr>
                      <m:num>
                        <m:r>
                          <a:rPr lang="en-US" sz="1800" b="0" i="1" smtClean="0">
                            <a:latin typeface="Cambria Math" panose="02040503050406030204" pitchFamily="18" charset="0"/>
                            <a:cs typeface="Times New Roman" panose="02020603050405020304" pitchFamily="18" charset="0"/>
                          </a:rPr>
                          <m:t>1−</m:t>
                        </m:r>
                        <m:sSup>
                          <m:sSupPr>
                            <m:ctrlPr>
                              <a:rPr lang="en-US" sz="1800" b="0" i="1" smtClean="0">
                                <a:latin typeface="Cambria Math" panose="02040503050406030204" pitchFamily="18" charset="0"/>
                                <a:cs typeface="Times New Roman" panose="02020603050405020304" pitchFamily="18" charset="0"/>
                              </a:rPr>
                            </m:ctrlPr>
                          </m:sSupPr>
                          <m:e>
                            <m:r>
                              <a:rPr lang="en-US" sz="1800" b="0" i="1" smtClean="0">
                                <a:latin typeface="Cambria Math" panose="02040503050406030204" pitchFamily="18" charset="0"/>
                                <a:cs typeface="Times New Roman" panose="02020603050405020304" pitchFamily="18" charset="0"/>
                              </a:rPr>
                              <m:t>𝛾</m:t>
                            </m:r>
                          </m:e>
                          <m:sup>
                            <m:r>
                              <a:rPr lang="en-US" sz="1800" b="0" i="1" smtClean="0">
                                <a:latin typeface="Cambria Math" panose="02040503050406030204" pitchFamily="18" charset="0"/>
                                <a:cs typeface="Times New Roman" panose="02020603050405020304" pitchFamily="18" charset="0"/>
                              </a:rPr>
                              <m:t>5</m:t>
                            </m:r>
                          </m:sup>
                        </m:sSup>
                      </m:num>
                      <m:den>
                        <m:r>
                          <a:rPr lang="en-US" sz="1800" b="0" i="1" smtClean="0">
                            <a:latin typeface="Cambria Math" panose="02040503050406030204" pitchFamily="18" charset="0"/>
                            <a:cs typeface="Times New Roman" panose="02020603050405020304" pitchFamily="18" charset="0"/>
                          </a:rPr>
                          <m:t>2</m:t>
                        </m:r>
                      </m:den>
                    </m:f>
                  </m:oMath>
                </a14:m>
                <a:endParaRPr lang="en-US" sz="1800" b="0" dirty="0">
                  <a:latin typeface="Times New Roman" panose="02020603050405020304" pitchFamily="18" charset="0"/>
                  <a:cs typeface="Times New Roman" panose="02020603050405020304" pitchFamily="18" charset="0"/>
                </a:endParaRPr>
              </a:p>
              <a:p>
                <a:r>
                  <a:rPr lang="en-US" sz="1800" dirty="0">
                    <a:latin typeface="Times New Roman" panose="02020603050405020304" pitchFamily="18" charset="0"/>
                    <a:cs typeface="Times New Roman" panose="02020603050405020304" pitchFamily="18" charset="0"/>
                  </a:rPr>
                  <a:t>Sterile neutrinos: right-handed chirality</a:t>
                </a:r>
              </a:p>
              <a:p>
                <a14:m>
                  <m:oMath xmlns:m="http://schemas.openxmlformats.org/officeDocument/2006/math">
                    <m:sSup>
                      <m:sSupPr>
                        <m:ctrlPr>
                          <a:rPr lang="en-US" sz="1800" b="0" i="1" smtClean="0">
                            <a:latin typeface="Cambria Math" panose="02040503050406030204" pitchFamily="18" charset="0"/>
                            <a:cs typeface="Times New Roman" panose="02020603050405020304" pitchFamily="18" charset="0"/>
                          </a:rPr>
                        </m:ctrlPr>
                      </m:sSupPr>
                      <m:e>
                        <m:r>
                          <a:rPr lang="en-US" sz="1800" b="0" i="1" smtClean="0">
                            <a:latin typeface="Cambria Math" panose="02040503050406030204" pitchFamily="18" charset="0"/>
                            <a:cs typeface="Times New Roman" panose="02020603050405020304" pitchFamily="18" charset="0"/>
                          </a:rPr>
                          <m:t>𝑊</m:t>
                        </m:r>
                      </m:e>
                      <m:sup>
                        <m:r>
                          <a:rPr lang="en-US" sz="1800" b="0" i="1" smtClean="0">
                            <a:latin typeface="Cambria Math" panose="02040503050406030204" pitchFamily="18" charset="0"/>
                            <a:cs typeface="Times New Roman" panose="02020603050405020304" pitchFamily="18" charset="0"/>
                          </a:rPr>
                          <m:t>±</m:t>
                        </m:r>
                      </m:sup>
                    </m:sSup>
                  </m:oMath>
                </a14:m>
                <a:r>
                  <a:rPr lang="en-US" sz="1800" dirty="0">
                    <a:latin typeface="Times New Roman" panose="02020603050405020304" pitchFamily="18" charset="0"/>
                    <a:cs typeface="Times New Roman" panose="02020603050405020304" pitchFamily="18" charset="0"/>
                  </a:rPr>
                  <a:t> Bosons interact with left-handed neutrinos</a:t>
                </a:r>
              </a:p>
            </p:txBody>
          </p:sp>
        </mc:Choice>
        <mc:Fallback>
          <p:sp>
            <p:nvSpPr>
              <p:cNvPr id="7" name="Content Placeholder 6">
                <a:extLst>
                  <a:ext uri="{FF2B5EF4-FFF2-40B4-BE49-F238E27FC236}">
                    <a16:creationId xmlns:a16="http://schemas.microsoft.com/office/drawing/2014/main" id="{AEBFCB5D-43EA-9A13-BFD6-96377AAA8878}"/>
                  </a:ext>
                </a:extLst>
              </p:cNvPr>
              <p:cNvSpPr>
                <a:spLocks noGrp="1" noRot="1" noChangeAspect="1" noMove="1" noResize="1" noEditPoints="1" noAdjustHandles="1" noChangeArrowheads="1" noChangeShapeType="1" noTextEdit="1"/>
              </p:cNvSpPr>
              <p:nvPr>
                <p:ph idx="1"/>
              </p:nvPr>
            </p:nvSpPr>
            <p:spPr>
              <a:xfrm>
                <a:off x="838200" y="941199"/>
                <a:ext cx="10515600" cy="4351338"/>
              </a:xfrm>
              <a:blipFill>
                <a:blip r:embed="rId5"/>
                <a:stretch>
                  <a:fillRect l="-483" t="-581"/>
                </a:stretch>
              </a:blipFill>
            </p:spPr>
            <p:txBody>
              <a:bodyPr/>
              <a:lstStyle/>
              <a:p>
                <a:r>
                  <a:rPr lang="en-US">
                    <a:noFill/>
                  </a:rPr>
                  <a:t> </a:t>
                </a:r>
              </a:p>
            </p:txBody>
          </p:sp>
        </mc:Fallback>
      </mc:AlternateContent>
    </p:spTree>
    <p:extLst>
      <p:ext uri="{BB962C8B-B14F-4D97-AF65-F5344CB8AC3E}">
        <p14:creationId xmlns:p14="http://schemas.microsoft.com/office/powerpoint/2010/main" val="1381765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3167</TotalTime>
  <Words>3229</Words>
  <Application>Microsoft Macintosh PowerPoint</Application>
  <PresentationFormat>Widescreen</PresentationFormat>
  <Paragraphs>177</Paragraphs>
  <Slides>18</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Aptos</vt:lpstr>
      <vt:lpstr>Aptos Display</vt:lpstr>
      <vt:lpstr>Arial</vt:lpstr>
      <vt:lpstr>Cambria Math</vt:lpstr>
      <vt:lpstr>Times New Roman</vt:lpstr>
      <vt:lpstr>Wingdings</vt:lpstr>
      <vt:lpstr>Office Theme</vt:lpstr>
      <vt:lpstr>High-Energy Neutrino Flavor State Transition Probabilities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Harrison Jr, John A</dc:creator>
  <cp:lastModifiedBy>Harrison, John</cp:lastModifiedBy>
  <cp:revision>40</cp:revision>
  <dcterms:created xsi:type="dcterms:W3CDTF">2026-04-16T15:03:15Z</dcterms:created>
  <dcterms:modified xsi:type="dcterms:W3CDTF">2026-07-22T01:28:57Z</dcterms:modified>
</cp:coreProperties>
</file>