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9"/>
  </p:notesMasterIdLst>
  <p:sldIdLst>
    <p:sldId id="920" r:id="rId2"/>
    <p:sldId id="1389" r:id="rId3"/>
    <p:sldId id="1388" r:id="rId4"/>
    <p:sldId id="1390" r:id="rId5"/>
    <p:sldId id="1391" r:id="rId6"/>
    <p:sldId id="1403" r:id="rId7"/>
    <p:sldId id="1392" r:id="rId8"/>
    <p:sldId id="1404" r:id="rId9"/>
    <p:sldId id="1405" r:id="rId10"/>
    <p:sldId id="1393" r:id="rId11"/>
    <p:sldId id="1394" r:id="rId12"/>
    <p:sldId id="1395" r:id="rId13"/>
    <p:sldId id="1413" r:id="rId14"/>
    <p:sldId id="1396" r:id="rId15"/>
    <p:sldId id="1397" r:id="rId16"/>
    <p:sldId id="1407" r:id="rId17"/>
    <p:sldId id="1401" r:id="rId18"/>
    <p:sldId id="1414" r:id="rId19"/>
    <p:sldId id="1398" r:id="rId20"/>
    <p:sldId id="1410" r:id="rId21"/>
    <p:sldId id="1409" r:id="rId22"/>
    <p:sldId id="1408" r:id="rId23"/>
    <p:sldId id="1399" r:id="rId24"/>
    <p:sldId id="1411" r:id="rId25"/>
    <p:sldId id="1412" r:id="rId26"/>
    <p:sldId id="1415" r:id="rId27"/>
    <p:sldId id="893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2" userDrawn="1">
          <p15:clr>
            <a:srgbClr val="A4A3A4"/>
          </p15:clr>
        </p15:guide>
        <p15:guide id="2" pos="5568" userDrawn="1">
          <p15:clr>
            <a:srgbClr val="A4A3A4"/>
          </p15:clr>
        </p15:guide>
        <p15:guide id="4" orient="horz" pos="96" userDrawn="1">
          <p15:clr>
            <a:srgbClr val="A4A3A4"/>
          </p15:clr>
        </p15:guide>
        <p15:guide id="5" orient="horz" pos="2784" userDrawn="1">
          <p15:clr>
            <a:srgbClr val="A4A3A4"/>
          </p15:clr>
        </p15:guide>
        <p15:guide id="6" pos="1008" userDrawn="1">
          <p15:clr>
            <a:srgbClr val="A4A3A4"/>
          </p15:clr>
        </p15:guide>
        <p15:guide id="7" pos="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F"/>
    <a:srgbClr val="008A3E"/>
    <a:srgbClr val="3D3DFF"/>
    <a:srgbClr val="E98517"/>
    <a:srgbClr val="FF9999"/>
    <a:srgbClr val="FF0066"/>
    <a:srgbClr val="FFCCCC"/>
    <a:srgbClr val="CC0000"/>
    <a:srgbClr val="FF7C80"/>
    <a:srgbClr val="085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C6A508-C879-4306-BBB9-E8936D5C0404}" v="65" dt="2026-07-09T13:12:49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75" autoAdjust="0"/>
  </p:normalViewPr>
  <p:slideViewPr>
    <p:cSldViewPr>
      <p:cViewPr varScale="1">
        <p:scale>
          <a:sx n="85" d="100"/>
          <a:sy n="85" d="100"/>
        </p:scale>
        <p:origin x="378" y="48"/>
      </p:cViewPr>
      <p:guideLst>
        <p:guide orient="horz" pos="4272"/>
        <p:guide pos="5568"/>
        <p:guide orient="horz" pos="96"/>
        <p:guide orient="horz" pos="2784"/>
        <p:guide pos="1008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, Doojin" userId="42beb8f5-9d70-4908-adcf-a3e030d5dafe" providerId="ADAL" clId="{48DD10AD-6808-438E-9F89-854188E48045}"/>
    <pc:docChg chg="undo custSel mod addSld delSld modSld sldOrd modMainMaster">
      <pc:chgData name="Kim, Doojin" userId="42beb8f5-9d70-4908-adcf-a3e030d5dafe" providerId="ADAL" clId="{48DD10AD-6808-438E-9F89-854188E48045}" dt="2026-07-09T13:12:49.509" v="17679" actId="20577"/>
      <pc:docMkLst>
        <pc:docMk/>
      </pc:docMkLst>
      <pc:sldChg chg="addSp delSp modSp mod">
        <pc:chgData name="Kim, Doojin" userId="42beb8f5-9d70-4908-adcf-a3e030d5dafe" providerId="ADAL" clId="{48DD10AD-6808-438E-9F89-854188E48045}" dt="2026-07-07T21:55:49.613" v="17498" actId="20577"/>
        <pc:sldMkLst>
          <pc:docMk/>
          <pc:sldMk cId="377949688" sldId="920"/>
        </pc:sldMkLst>
        <pc:spChg chg="add mod">
          <ac:chgData name="Kim, Doojin" userId="42beb8f5-9d70-4908-adcf-a3e030d5dafe" providerId="ADAL" clId="{48DD10AD-6808-438E-9F89-854188E48045}" dt="2026-07-07T21:55:49.613" v="17498" actId="20577"/>
          <ac:spMkLst>
            <pc:docMk/>
            <pc:sldMk cId="377949688" sldId="920"/>
            <ac:spMk id="5" creationId="{E15E2399-B121-16D3-C6EB-C1F356B86100}"/>
          </ac:spMkLst>
        </pc:spChg>
      </pc:sldChg>
      <pc:sldChg chg="del">
        <pc:chgData name="Kim, Doojin" userId="42beb8f5-9d70-4908-adcf-a3e030d5dafe" providerId="ADAL" clId="{48DD10AD-6808-438E-9F89-854188E48045}" dt="2026-07-09T04:35:22.359" v="17619" actId="47"/>
        <pc:sldMkLst>
          <pc:docMk/>
          <pc:sldMk cId="2206650842" sldId="1110"/>
        </pc:sldMkLst>
      </pc:sldChg>
      <pc:sldChg chg="modSp mod">
        <pc:chgData name="Kim, Doojin" userId="42beb8f5-9d70-4908-adcf-a3e030d5dafe" providerId="ADAL" clId="{48DD10AD-6808-438E-9F89-854188E48045}" dt="2026-07-07T21:56:57.130" v="17535" actId="113"/>
        <pc:sldMkLst>
          <pc:docMk/>
          <pc:sldMk cId="477088733" sldId="1388"/>
        </pc:sldMkLst>
        <pc:spChg chg="mod">
          <ac:chgData name="Kim, Doojin" userId="42beb8f5-9d70-4908-adcf-a3e030d5dafe" providerId="ADAL" clId="{48DD10AD-6808-438E-9F89-854188E48045}" dt="2026-07-07T21:56:57.130" v="17535" actId="113"/>
          <ac:spMkLst>
            <pc:docMk/>
            <pc:sldMk cId="477088733" sldId="1388"/>
            <ac:spMk id="35" creationId="{D64C84FC-C36A-63AD-484A-DB7ECBD04213}"/>
          </ac:spMkLst>
        </pc:spChg>
        <pc:cxnChg chg="mod">
          <ac:chgData name="Kim, Doojin" userId="42beb8f5-9d70-4908-adcf-a3e030d5dafe" providerId="ADAL" clId="{48DD10AD-6808-438E-9F89-854188E48045}" dt="2026-07-07T21:56:42.015" v="17534" actId="14100"/>
          <ac:cxnSpMkLst>
            <pc:docMk/>
            <pc:sldMk cId="477088733" sldId="1388"/>
            <ac:cxnSpMk id="42" creationId="{FB46448C-8B49-2290-7675-0CF5F296517C}"/>
          </ac:cxnSpMkLst>
        </pc:cxnChg>
      </pc:sldChg>
      <pc:sldChg chg="modSp">
        <pc:chgData name="Kim, Doojin" userId="42beb8f5-9d70-4908-adcf-a3e030d5dafe" providerId="ADAL" clId="{48DD10AD-6808-438E-9F89-854188E48045}" dt="2026-07-09T13:12:49.509" v="17679" actId="20577"/>
        <pc:sldMkLst>
          <pc:docMk/>
          <pc:sldMk cId="2489987362" sldId="1401"/>
        </pc:sldMkLst>
        <pc:spChg chg="mod">
          <ac:chgData name="Kim, Doojin" userId="42beb8f5-9d70-4908-adcf-a3e030d5dafe" providerId="ADAL" clId="{48DD10AD-6808-438E-9F89-854188E48045}" dt="2026-07-09T13:12:49.509" v="17679" actId="20577"/>
          <ac:spMkLst>
            <pc:docMk/>
            <pc:sldMk cId="2489987362" sldId="1401"/>
            <ac:spMk id="4" creationId="{0EA7A44B-69D1-C1BE-2609-D2B684034D1C}"/>
          </ac:spMkLst>
        </pc:spChg>
      </pc:sldChg>
      <pc:sldChg chg="del">
        <pc:chgData name="Kim, Doojin" userId="42beb8f5-9d70-4908-adcf-a3e030d5dafe" providerId="ADAL" clId="{48DD10AD-6808-438E-9F89-854188E48045}" dt="2026-07-09T04:35:23.025" v="17620" actId="47"/>
        <pc:sldMkLst>
          <pc:docMk/>
          <pc:sldMk cId="2212990949" sldId="1406"/>
        </pc:sldMkLst>
      </pc:sldChg>
      <pc:sldChg chg="addSp delSp modSp mod">
        <pc:chgData name="Kim, Doojin" userId="42beb8f5-9d70-4908-adcf-a3e030d5dafe" providerId="ADAL" clId="{48DD10AD-6808-438E-9F89-854188E48045}" dt="2026-07-09T04:34:43.524" v="17618" actId="1037"/>
        <pc:sldMkLst>
          <pc:docMk/>
          <pc:sldMk cId="1692649760" sldId="1408"/>
        </pc:sldMkLst>
        <pc:spChg chg="mod">
          <ac:chgData name="Kim, Doojin" userId="42beb8f5-9d70-4908-adcf-a3e030d5dafe" providerId="ADAL" clId="{48DD10AD-6808-438E-9F89-854188E48045}" dt="2026-07-09T04:32:57.050" v="17583" actId="1038"/>
          <ac:spMkLst>
            <pc:docMk/>
            <pc:sldMk cId="1692649760" sldId="1408"/>
            <ac:spMk id="6" creationId="{A3555576-C75F-9CE9-2856-265A4299E87F}"/>
          </ac:spMkLst>
        </pc:spChg>
        <pc:spChg chg="mod">
          <ac:chgData name="Kim, Doojin" userId="42beb8f5-9d70-4908-adcf-a3e030d5dafe" providerId="ADAL" clId="{48DD10AD-6808-438E-9F89-854188E48045}" dt="2026-07-09T04:34:28.772" v="17607" actId="1038"/>
          <ac:spMkLst>
            <pc:docMk/>
            <pc:sldMk cId="1692649760" sldId="1408"/>
            <ac:spMk id="8" creationId="{090CDCEB-6D28-F727-301B-AD12A8BC52BE}"/>
          </ac:spMkLst>
        </pc:spChg>
        <pc:spChg chg="del mod">
          <ac:chgData name="Kim, Doojin" userId="42beb8f5-9d70-4908-adcf-a3e030d5dafe" providerId="ADAL" clId="{48DD10AD-6808-438E-9F89-854188E48045}" dt="2026-07-09T04:33:07.828" v="17585" actId="478"/>
          <ac:spMkLst>
            <pc:docMk/>
            <pc:sldMk cId="1692649760" sldId="1408"/>
            <ac:spMk id="11" creationId="{79EB6455-34B4-43A2-0FE8-44C0E3071D0C}"/>
          </ac:spMkLst>
        </pc:spChg>
        <pc:spChg chg="del">
          <ac:chgData name="Kim, Doojin" userId="42beb8f5-9d70-4908-adcf-a3e030d5dafe" providerId="ADAL" clId="{48DD10AD-6808-438E-9F89-854188E48045}" dt="2026-07-09T04:33:33.326" v="17586" actId="478"/>
          <ac:spMkLst>
            <pc:docMk/>
            <pc:sldMk cId="1692649760" sldId="1408"/>
            <ac:spMk id="12" creationId="{194BFEDC-FD49-E898-5F5F-11A9D76E5C49}"/>
          </ac:spMkLst>
        </pc:spChg>
        <pc:spChg chg="del">
          <ac:chgData name="Kim, Doojin" userId="42beb8f5-9d70-4908-adcf-a3e030d5dafe" providerId="ADAL" clId="{48DD10AD-6808-438E-9F89-854188E48045}" dt="2026-07-09T04:33:39.161" v="17589" actId="478"/>
          <ac:spMkLst>
            <pc:docMk/>
            <pc:sldMk cId="1692649760" sldId="1408"/>
            <ac:spMk id="13" creationId="{743B264A-C94A-F556-F0EC-466B111D3593}"/>
          </ac:spMkLst>
        </pc:spChg>
        <pc:spChg chg="add mod">
          <ac:chgData name="Kim, Doojin" userId="42beb8f5-9d70-4908-adcf-a3e030d5dafe" providerId="ADAL" clId="{48DD10AD-6808-438E-9F89-854188E48045}" dt="2026-07-09T04:34:43.524" v="17618" actId="1037"/>
          <ac:spMkLst>
            <pc:docMk/>
            <pc:sldMk cId="1692649760" sldId="1408"/>
            <ac:spMk id="18" creationId="{A4DFD2DC-156E-548E-A7D5-17D1D179F66F}"/>
          </ac:spMkLst>
        </pc:spChg>
        <pc:picChg chg="del">
          <ac:chgData name="Kim, Doojin" userId="42beb8f5-9d70-4908-adcf-a3e030d5dafe" providerId="ADAL" clId="{48DD10AD-6808-438E-9F89-854188E48045}" dt="2026-07-09T04:32:03.559" v="17569" actId="478"/>
          <ac:picMkLst>
            <pc:docMk/>
            <pc:sldMk cId="1692649760" sldId="1408"/>
            <ac:picMk id="5" creationId="{C9322668-B08B-2CC4-120A-5A834FFE4653}"/>
          </ac:picMkLst>
        </pc:picChg>
        <pc:picChg chg="add del mod ord">
          <ac:chgData name="Kim, Doojin" userId="42beb8f5-9d70-4908-adcf-a3e030d5dafe" providerId="ADAL" clId="{48DD10AD-6808-438E-9F89-854188E48045}" dt="2026-07-09T04:33:36.714" v="17588" actId="478"/>
          <ac:picMkLst>
            <pc:docMk/>
            <pc:sldMk cId="1692649760" sldId="1408"/>
            <ac:picMk id="14" creationId="{9102D6BD-C2CF-C865-363E-827E307D3C0B}"/>
          </ac:picMkLst>
        </pc:picChg>
        <pc:cxnChg chg="mod">
          <ac:chgData name="Kim, Doojin" userId="42beb8f5-9d70-4908-adcf-a3e030d5dafe" providerId="ADAL" clId="{48DD10AD-6808-438E-9F89-854188E48045}" dt="2026-07-09T04:32:53.159" v="17580" actId="14100"/>
          <ac:cxnSpMkLst>
            <pc:docMk/>
            <pc:sldMk cId="1692649760" sldId="1408"/>
            <ac:cxnSpMk id="9" creationId="{D0788136-1620-A486-91A0-FC724E3C87D0}"/>
          </ac:cxnSpMkLst>
        </pc:cxnChg>
      </pc:sldChg>
      <pc:sldMasterChg chg="modSldLayout">
        <pc:chgData name="Kim, Doojin" userId="42beb8f5-9d70-4908-adcf-a3e030d5dafe" providerId="ADAL" clId="{48DD10AD-6808-438E-9F89-854188E48045}" dt="2026-07-09T04:26:17.995" v="17556" actId="20577"/>
        <pc:sldMasterMkLst>
          <pc:docMk/>
          <pc:sldMasterMk cId="0" sldId="2147483660"/>
        </pc:sldMasterMkLst>
        <pc:sldLayoutChg chg="modSp mod">
          <pc:chgData name="Kim, Doojin" userId="42beb8f5-9d70-4908-adcf-a3e030d5dafe" providerId="ADAL" clId="{48DD10AD-6808-438E-9F89-854188E48045}" dt="2026-07-09T04:26:17.995" v="17556" actId="20577"/>
          <pc:sldLayoutMkLst>
            <pc:docMk/>
            <pc:sldMasterMk cId="0" sldId="2147483660"/>
            <pc:sldLayoutMk cId="0" sldId="2147483666"/>
          </pc:sldLayoutMkLst>
          <pc:spChg chg="mod">
            <ac:chgData name="Kim, Doojin" userId="42beb8f5-9d70-4908-adcf-a3e030d5dafe" providerId="ADAL" clId="{48DD10AD-6808-438E-9F89-854188E48045}" dt="2026-07-09T04:26:17.995" v="17556" actId="20577"/>
            <ac:spMkLst>
              <pc:docMk/>
              <pc:sldMasterMk cId="0" sldId="2147483660"/>
              <pc:sldLayoutMk cId="0" sldId="2147483666"/>
              <ac:spMk id="7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B6A59AD-74ED-4B20-9722-4E89C527641C}" type="datetimeFigureOut">
              <a:rPr lang="en-US" smtClean="0"/>
              <a:pPr/>
              <a:t>7/8/2026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6B1E9C-8D23-4502-A728-362ADD330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6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6400800"/>
            <a:ext cx="9144000" cy="76200"/>
          </a:xfrm>
          <a:prstGeom prst="rect">
            <a:avLst/>
          </a:prstGeom>
          <a:solidFill>
            <a:srgbClr val="2AA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81000" y="6504801"/>
            <a:ext cx="2682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Doojin Kim, University of South Dakota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659104" y="6504801"/>
            <a:ext cx="10278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CETUP* 2026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534400" cy="591312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25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kumimoji="0" lang="en-US" dirty="0"/>
          </a:p>
        </p:txBody>
      </p:sp>
      <p:sp>
        <p:nvSpPr>
          <p:cNvPr id="9" name="직사각형 6"/>
          <p:cNvSpPr/>
          <p:nvPr userDrawn="1"/>
        </p:nvSpPr>
        <p:spPr>
          <a:xfrm>
            <a:off x="0" y="1371600"/>
            <a:ext cx="9144000" cy="76200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0">
                <a:srgbClr val="2AA6AC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7"/>
          <p:cNvSpPr/>
          <p:nvPr userDrawn="1"/>
        </p:nvSpPr>
        <p:spPr>
          <a:xfrm>
            <a:off x="304800" y="1484811"/>
            <a:ext cx="8842248" cy="76200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0">
                <a:srgbClr val="68D5DA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8"/>
          <p:cNvSpPr/>
          <p:nvPr userDrawn="1"/>
        </p:nvSpPr>
        <p:spPr>
          <a:xfrm>
            <a:off x="609600" y="1611085"/>
            <a:ext cx="8534400" cy="76200"/>
          </a:xfrm>
          <a:prstGeom prst="rect">
            <a:avLst/>
          </a:prstGeom>
          <a:gradFill flip="none" rotWithShape="1">
            <a:gsLst>
              <a:gs pos="90000">
                <a:schemeClr val="bg1"/>
              </a:gs>
              <a:gs pos="0">
                <a:srgbClr val="C5EFF1"/>
              </a:gs>
            </a:gsLst>
            <a:lin ang="10800000" scaled="1"/>
            <a:tileRect/>
          </a:gra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762000" cy="365125"/>
          </a:xfrm>
        </p:spPr>
        <p:txBody>
          <a:bodyPr/>
          <a:lstStyle>
            <a:lvl1pPr algn="ctr">
              <a:defRPr sz="1000">
                <a:latin typeface="+mj-lt"/>
              </a:defRPr>
            </a:lvl1pPr>
          </a:lstStyle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University of Maryland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Brookhaven National Laboratory 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University of Maryland</a:t>
            </a: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Brookhaven National Laboratory </a:t>
            </a: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B6C345-FB46-4890-9178-6C345494CA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oojin.kim@tam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0.png"/><Relationship Id="rId7" Type="http://schemas.openxmlformats.org/officeDocument/2006/relationships/image" Target="../media/image7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1.pn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75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7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7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11" Type="http://schemas.openxmlformats.org/officeDocument/2006/relationships/image" Target="../media/image74.png"/><Relationship Id="rId5" Type="http://schemas.openxmlformats.org/officeDocument/2006/relationships/image" Target="../media/image71.png"/><Relationship Id="rId10" Type="http://schemas.openxmlformats.org/officeDocument/2006/relationships/image" Target="../media/image93.png"/><Relationship Id="rId4" Type="http://schemas.openxmlformats.org/officeDocument/2006/relationships/image" Target="../media/image700.png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88.png"/><Relationship Id="rId9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0.png"/><Relationship Id="rId5" Type="http://schemas.openxmlformats.org/officeDocument/2006/relationships/image" Target="../media/image106.png"/><Relationship Id="rId4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0.png"/><Relationship Id="rId4" Type="http://schemas.openxmlformats.org/officeDocument/2006/relationships/image" Target="../media/image3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33000">
              <a:schemeClr val="bg2">
                <a:tint val="83000"/>
                <a:satMod val="320000"/>
              </a:schemeClr>
            </a:gs>
            <a:gs pos="100000">
              <a:srgbClr val="165BB5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553450" cy="182880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n w="25400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62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masis MT Pro Black" panose="02040A04050005020304" pitchFamily="18" charset="0"/>
              </a:rPr>
              <a:t>Quantum Sensing of Radiative Decay Photons with Superconducting Qubits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15E2399-B121-16D3-C6EB-C1F356B86100}"/>
              </a:ext>
            </a:extLst>
          </p:cNvPr>
          <p:cNvSpPr txBox="1">
            <a:spLocks/>
          </p:cNvSpPr>
          <p:nvPr/>
        </p:nvSpPr>
        <p:spPr>
          <a:xfrm>
            <a:off x="304800" y="3835508"/>
            <a:ext cx="8534400" cy="2336692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1" dirty="0">
                <a:solidFill>
                  <a:srgbClr val="FFFF00"/>
                </a:solidFill>
                <a:latin typeface="+mj-lt"/>
              </a:rPr>
              <a:t>Doojin Kim</a:t>
            </a:r>
          </a:p>
          <a:p>
            <a:pPr algn="ctr"/>
            <a:r>
              <a:rPr lang="en-US" sz="2200" b="1" dirty="0">
                <a:solidFill>
                  <a:srgbClr val="FFFF00"/>
                </a:solidFill>
              </a:rPr>
              <a:t>(</a:t>
            </a:r>
            <a:r>
              <a:rPr lang="en-US" sz="2200" b="1" dirty="0">
                <a:solidFill>
                  <a:schemeClr val="bg1"/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doojin.kim@usd.edu</a:t>
            </a:r>
            <a:r>
              <a:rPr lang="en-US" sz="2200" b="1" dirty="0">
                <a:solidFill>
                  <a:srgbClr val="FFFF00"/>
                </a:solidFill>
              </a:rPr>
              <a:t>) 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+mj-lt"/>
              </a:rPr>
              <a:t>CETUP* 2026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+mj-lt"/>
              </a:rPr>
              <a:t>Lead, SD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+mj-lt"/>
              </a:rPr>
              <a:t>July 9</a:t>
            </a:r>
            <a:r>
              <a:rPr lang="en-US" sz="2000" baseline="30000" dirty="0">
                <a:solidFill>
                  <a:srgbClr val="FFFF00"/>
                </a:solidFill>
                <a:latin typeface="+mj-lt"/>
              </a:rPr>
              <a:t>th</a:t>
            </a:r>
            <a:r>
              <a:rPr lang="en-US" sz="2000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2026</a:t>
            </a:r>
          </a:p>
          <a:p>
            <a:pPr algn="ctr"/>
            <a:endParaRPr lang="en-US" sz="9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Based on the work done by Dong, </a:t>
            </a:r>
            <a:r>
              <a:rPr lang="en-US" sz="16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DK</a:t>
            </a:r>
            <a:r>
              <a:rPr lang="en-US" sz="16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, Kong, Park, Soto Alcaraz, arXiv:2508.09139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B3F4F-C847-EA97-874A-611EA6EAC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387" y="2971800"/>
            <a:ext cx="2943225" cy="8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188B-7FFC-F78F-541F-AE8D79AD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Transmon</a:t>
            </a:r>
            <a:r>
              <a:rPr lang="en-US" dirty="0"/>
              <a:t> Qubits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D6067-C294-2B48-F1BD-31F35488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66687E-B6B7-CC21-5083-B1C532A0284A}"/>
                  </a:ext>
                </a:extLst>
              </p:cNvPr>
              <p:cNvSpPr txBox="1"/>
              <p:nvPr/>
            </p:nvSpPr>
            <p:spPr>
              <a:xfrm>
                <a:off x="541966" y="1905000"/>
                <a:ext cx="2810834" cy="402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trans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func>
                        <m:funcPr>
                          <m:ctrl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66687E-B6B7-CC21-5083-B1C532A02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66" y="1905000"/>
                <a:ext cx="2810834" cy="402546"/>
              </a:xfrm>
              <a:prstGeom prst="rect">
                <a:avLst/>
              </a:prstGeom>
              <a:blipFill>
                <a:blip r:embed="rId2"/>
                <a:stretch>
                  <a:fillRect t="-1515" r="-846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48CE59-E9F1-B8D1-84C1-AFA3EE8F471C}"/>
                  </a:ext>
                </a:extLst>
              </p:cNvPr>
              <p:cNvSpPr txBox="1"/>
              <p:nvPr/>
            </p:nvSpPr>
            <p:spPr>
              <a:xfrm>
                <a:off x="3581400" y="1730904"/>
                <a:ext cx="1071383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48CE59-E9F1-B8D1-84C1-AFA3EE8F4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730904"/>
                <a:ext cx="1071383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262D00-15E1-2899-A3CC-E0C7A48AD7A7}"/>
                  </a:ext>
                </a:extLst>
              </p:cNvPr>
              <p:cNvSpPr txBox="1"/>
              <p:nvPr/>
            </p:nvSpPr>
            <p:spPr>
              <a:xfrm>
                <a:off x="3724900" y="2410932"/>
                <a:ext cx="92788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262D00-15E1-2899-A3CC-E0C7A48AD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900" y="2410932"/>
                <a:ext cx="927883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86D5DEB-E811-925E-F655-D42C35128964}"/>
              </a:ext>
            </a:extLst>
          </p:cNvPr>
          <p:cNvSpPr txBox="1"/>
          <p:nvPr/>
        </p:nvSpPr>
        <p:spPr>
          <a:xfrm>
            <a:off x="4724400" y="1923699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: charging energy required to add each electron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8E459C-7B39-82FD-91ED-FCC4F0CA7BA8}"/>
              </a:ext>
            </a:extLst>
          </p:cNvPr>
          <p:cNvSpPr txBox="1"/>
          <p:nvPr/>
        </p:nvSpPr>
        <p:spPr>
          <a:xfrm>
            <a:off x="4729075" y="2551998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: reduced charge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4DA99A-9974-F3C4-051D-8724DDCB1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971800"/>
            <a:ext cx="4038600" cy="3166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A9FF46-11D5-A171-E56A-3AB89EC23C0F}"/>
              </a:ext>
            </a:extLst>
          </p:cNvPr>
          <p:cNvSpPr txBox="1"/>
          <p:nvPr/>
        </p:nvSpPr>
        <p:spPr>
          <a:xfrm>
            <a:off x="6690663" y="6140090"/>
            <a:ext cx="2148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E98517"/>
                </a:solidFill>
                <a:latin typeface="+mj-lt"/>
              </a:rPr>
              <a:t>[Krantz et al, arXiv:1904.06560]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4D6E3A-28C7-A526-322C-93296EFC2163}"/>
                  </a:ext>
                </a:extLst>
              </p:cNvPr>
              <p:cNvSpPr txBox="1"/>
              <p:nvPr/>
            </p:nvSpPr>
            <p:spPr>
              <a:xfrm>
                <a:off x="381000" y="3456543"/>
                <a:ext cx="16142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d>
                        <m:dPr>
                          <m:begChr m:val="["/>
                          <m:endChr m:val="]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4D6E3A-28C7-A526-322C-93296EFC2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56543"/>
                <a:ext cx="1614223" cy="369332"/>
              </a:xfrm>
              <a:prstGeom prst="rect">
                <a:avLst/>
              </a:prstGeom>
              <a:blipFill>
                <a:blip r:embed="rId6"/>
                <a:stretch>
                  <a:fillRect t="-6557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EBF2AC-7BCC-39EE-CE81-492D8F718238}"/>
                  </a:ext>
                </a:extLst>
              </p:cNvPr>
              <p:cNvSpPr txBox="1"/>
              <p:nvPr/>
            </p:nvSpPr>
            <p:spPr>
              <a:xfrm>
                <a:off x="685800" y="3819798"/>
                <a:ext cx="2974091" cy="1098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→1</m:t>
                          </m:r>
                        </m:sub>
                      </m:sSub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​≃8</m:t>
                      </m:r>
                      <m:rad>
                        <m:radPr>
                          <m:degHide m:val="on"/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rad>
                      <m:r>
                        <a:rPr lang="en-US" i="1" dirty="0">
                          <a:latin typeface="Cambria Math" panose="02040503050406030204" pitchFamily="18" charset="0"/>
                        </a:rPr>
                        <m:t>​​−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​,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i="1" dirty="0">
                          <a:latin typeface="Cambria Math" panose="02040503050406030204" pitchFamily="18" charset="0"/>
                        </a:rPr>
                        <m:t>​≃8</m:t>
                      </m:r>
                      <m:rad>
                        <m:radPr>
                          <m:degHide m:val="on"/>
                          <m:ctrlPr>
                            <a:rPr lang="el-GR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rad>
                      <m:r>
                        <a:rPr lang="en-US" i="1" dirty="0">
                          <a:latin typeface="Cambria Math" panose="02040503050406030204" pitchFamily="18" charset="0"/>
                        </a:rPr>
                        <m:t>​​−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​,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EBF2AC-7BCC-39EE-CE81-492D8F718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819798"/>
                <a:ext cx="2974091" cy="10986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934536A-205A-0006-B8AE-53F2B1DE9748}"/>
              </a:ext>
            </a:extLst>
          </p:cNvPr>
          <p:cNvSpPr txBox="1"/>
          <p:nvPr/>
        </p:nvSpPr>
        <p:spPr>
          <a:xfrm>
            <a:off x="304800" y="5368031"/>
            <a:ext cx="42672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3D3DFF"/>
                </a:solidFill>
                <a:latin typeface="+mj-lt"/>
              </a:rPr>
              <a:t>Anharmonicity isolates a usable two-level system from an oscillator-like circuit..</a:t>
            </a:r>
          </a:p>
        </p:txBody>
      </p:sp>
    </p:spTree>
    <p:extLst>
      <p:ext uri="{BB962C8B-B14F-4D97-AF65-F5344CB8AC3E}">
        <p14:creationId xmlns:p14="http://schemas.microsoft.com/office/powerpoint/2010/main" val="31068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A1E0-7B61-C9D5-5362-7266D5410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of </a:t>
            </a:r>
            <a:r>
              <a:rPr lang="en-US" dirty="0" err="1"/>
              <a:t>Transmon</a:t>
            </a:r>
            <a:r>
              <a:rPr lang="en-US" dirty="0"/>
              <a:t> Qubits with E&amp;M Fields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1A2A53-D4C6-247B-2428-D54A1FE2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300F11-CB7F-8039-DA3E-B6C571F51CB5}"/>
              </a:ext>
            </a:extLst>
          </p:cNvPr>
          <p:cNvCxnSpPr/>
          <p:nvPr/>
        </p:nvCxnSpPr>
        <p:spPr>
          <a:xfrm>
            <a:off x="1981200" y="3025904"/>
            <a:ext cx="121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F919C4-D8D3-6A4D-672F-EA0032020C17}"/>
              </a:ext>
            </a:extLst>
          </p:cNvPr>
          <p:cNvCxnSpPr/>
          <p:nvPr/>
        </p:nvCxnSpPr>
        <p:spPr>
          <a:xfrm>
            <a:off x="1981200" y="2104959"/>
            <a:ext cx="12192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82">
            <a:extLst>
              <a:ext uri="{FF2B5EF4-FFF2-40B4-BE49-F238E27FC236}">
                <a16:creationId xmlns:a16="http://schemas.microsoft.com/office/drawing/2014/main" id="{0C54234B-D719-9FE7-651A-2B69B170E4A8}"/>
              </a:ext>
            </a:extLst>
          </p:cNvPr>
          <p:cNvSpPr>
            <a:spLocks/>
          </p:cNvSpPr>
          <p:nvPr/>
        </p:nvSpPr>
        <p:spPr bwMode="auto">
          <a:xfrm rot="2039901">
            <a:off x="1307182" y="2682014"/>
            <a:ext cx="903215" cy="45719"/>
          </a:xfrm>
          <a:custGeom>
            <a:avLst/>
            <a:gdLst>
              <a:gd name="T0" fmla="*/ 0 w 2304"/>
              <a:gd name="T1" fmla="*/ 173038 h 192"/>
              <a:gd name="T2" fmla="*/ 172111 w 2304"/>
              <a:gd name="T3" fmla="*/ 0 h 192"/>
              <a:gd name="T4" fmla="*/ 344223 w 2304"/>
              <a:gd name="T5" fmla="*/ 173038 h 192"/>
              <a:gd name="T6" fmla="*/ 516334 w 2304"/>
              <a:gd name="T7" fmla="*/ 0 h 192"/>
              <a:gd name="T8" fmla="*/ 688446 w 2304"/>
              <a:gd name="T9" fmla="*/ 173038 h 192"/>
              <a:gd name="T10" fmla="*/ 860557 w 2304"/>
              <a:gd name="T11" fmla="*/ 0 h 192"/>
              <a:gd name="T12" fmla="*/ 1032669 w 2304"/>
              <a:gd name="T13" fmla="*/ 173038 h 192"/>
              <a:gd name="T14" fmla="*/ 1204780 w 2304"/>
              <a:gd name="T15" fmla="*/ 0 h 192"/>
              <a:gd name="T16" fmla="*/ 1376891 w 2304"/>
              <a:gd name="T17" fmla="*/ 173038 h 192"/>
              <a:gd name="T18" fmla="*/ 1549003 w 2304"/>
              <a:gd name="T19" fmla="*/ 0 h 192"/>
              <a:gd name="T20" fmla="*/ 1721114 w 2304"/>
              <a:gd name="T21" fmla="*/ 173038 h 192"/>
              <a:gd name="T22" fmla="*/ 1893226 w 2304"/>
              <a:gd name="T23" fmla="*/ 0 h 192"/>
              <a:gd name="T24" fmla="*/ 2065337 w 2304"/>
              <a:gd name="T25" fmla="*/ 173038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E94ED9-2F3D-BBDA-CFA1-937441E86A83}"/>
                  </a:ext>
                </a:extLst>
              </p:cNvPr>
              <p:cNvSpPr txBox="1"/>
              <p:nvPr/>
            </p:nvSpPr>
            <p:spPr>
              <a:xfrm>
                <a:off x="609600" y="1992326"/>
                <a:ext cx="1085938" cy="391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9E94ED9-2F3D-BBDA-CFA1-937441E86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92326"/>
                <a:ext cx="1085938" cy="391517"/>
              </a:xfrm>
              <a:prstGeom prst="rect">
                <a:avLst/>
              </a:prstGeom>
              <a:blipFill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F3F14B-A60E-B686-A264-A078F46AEC09}"/>
              </a:ext>
            </a:extLst>
          </p:cNvPr>
          <p:cNvCxnSpPr/>
          <p:nvPr/>
        </p:nvCxnSpPr>
        <p:spPr>
          <a:xfrm>
            <a:off x="2971800" y="2237433"/>
            <a:ext cx="0" cy="678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FDB0B1-79A2-E1AC-7007-8D6705489F79}"/>
                  </a:ext>
                </a:extLst>
              </p:cNvPr>
              <p:cNvSpPr txBox="1"/>
              <p:nvPr/>
            </p:nvSpPr>
            <p:spPr>
              <a:xfrm>
                <a:off x="2971800" y="2335541"/>
                <a:ext cx="516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FDB0B1-79A2-E1AC-7007-8D6705489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335541"/>
                <a:ext cx="51642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A07B54-F311-B660-C0BE-5C125218F3AC}"/>
                  </a:ext>
                </a:extLst>
              </p:cNvPr>
              <p:cNvSpPr txBox="1"/>
              <p:nvPr/>
            </p:nvSpPr>
            <p:spPr>
              <a:xfrm>
                <a:off x="3230011" y="2864573"/>
                <a:ext cx="6138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A07B54-F311-B660-C0BE-5C125218F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011" y="2864573"/>
                <a:ext cx="613808" cy="369332"/>
              </a:xfrm>
              <a:prstGeom prst="rect">
                <a:avLst/>
              </a:prstGeom>
              <a:blipFill>
                <a:blip r:embed="rId4"/>
                <a:stretch>
                  <a:fillRect l="-44554" t="-121667" r="-70297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7AAACF-AA2A-730A-716F-737100A14359}"/>
                  </a:ext>
                </a:extLst>
              </p:cNvPr>
              <p:cNvSpPr txBox="1"/>
              <p:nvPr/>
            </p:nvSpPr>
            <p:spPr>
              <a:xfrm>
                <a:off x="3230011" y="1917155"/>
                <a:ext cx="6138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7AAACF-AA2A-730A-716F-737100A14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011" y="1917155"/>
                <a:ext cx="613808" cy="369332"/>
              </a:xfrm>
              <a:prstGeom prst="rect">
                <a:avLst/>
              </a:prstGeom>
              <a:blipFill>
                <a:blip r:embed="rId5"/>
                <a:stretch>
                  <a:fillRect l="-42574" t="-119672" r="-68317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511BF-4F26-B7EE-0D25-6226DE092D24}"/>
                  </a:ext>
                </a:extLst>
              </p:cNvPr>
              <p:cNvSpPr txBox="1"/>
              <p:nvPr/>
            </p:nvSpPr>
            <p:spPr>
              <a:xfrm>
                <a:off x="2362200" y="3494394"/>
                <a:ext cx="990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D511BF-4F26-B7EE-0D25-6226DE092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494394"/>
                <a:ext cx="990600" cy="369332"/>
              </a:xfrm>
              <a:prstGeom prst="rect">
                <a:avLst/>
              </a:prstGeom>
              <a:blipFill>
                <a:blip r:embed="rId6"/>
                <a:stretch>
                  <a:fillRect l="-22840" t="-119672" r="-39506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497DF0-B4E5-D887-515C-4F96D1A854BE}"/>
              </a:ext>
            </a:extLst>
          </p:cNvPr>
          <p:cNvCxnSpPr/>
          <p:nvPr/>
        </p:nvCxnSpPr>
        <p:spPr>
          <a:xfrm>
            <a:off x="5410202" y="3013749"/>
            <a:ext cx="12192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C2139C-5214-1BD8-CD56-15040E98002C}"/>
              </a:ext>
            </a:extLst>
          </p:cNvPr>
          <p:cNvCxnSpPr/>
          <p:nvPr/>
        </p:nvCxnSpPr>
        <p:spPr>
          <a:xfrm>
            <a:off x="5410202" y="2092804"/>
            <a:ext cx="1219200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BCD784-8224-D989-5D86-21619C8F6453}"/>
              </a:ext>
            </a:extLst>
          </p:cNvPr>
          <p:cNvCxnSpPr/>
          <p:nvPr/>
        </p:nvCxnSpPr>
        <p:spPr>
          <a:xfrm>
            <a:off x="6400802" y="2225278"/>
            <a:ext cx="0" cy="678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168EB1-0B8E-F9DB-226E-D0C7407AC488}"/>
                  </a:ext>
                </a:extLst>
              </p:cNvPr>
              <p:cNvSpPr txBox="1"/>
              <p:nvPr/>
            </p:nvSpPr>
            <p:spPr>
              <a:xfrm>
                <a:off x="6400802" y="2323386"/>
                <a:ext cx="516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168EB1-0B8E-F9DB-226E-D0C7407AC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2" y="2323386"/>
                <a:ext cx="51642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30F3A9-85DA-5EF5-6437-3AA5E23246CB}"/>
                  </a:ext>
                </a:extLst>
              </p:cNvPr>
              <p:cNvSpPr txBox="1"/>
              <p:nvPr/>
            </p:nvSpPr>
            <p:spPr>
              <a:xfrm>
                <a:off x="6659013" y="2852418"/>
                <a:ext cx="6138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30F3A9-85DA-5EF5-6437-3AA5E2324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013" y="2852418"/>
                <a:ext cx="613808" cy="369332"/>
              </a:xfrm>
              <a:prstGeom prst="rect">
                <a:avLst/>
              </a:prstGeom>
              <a:blipFill>
                <a:blip r:embed="rId8"/>
                <a:stretch>
                  <a:fillRect l="-43564" t="-119672" r="-71287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355D3E-8926-407C-2561-E77302EFE9A9}"/>
                  </a:ext>
                </a:extLst>
              </p:cNvPr>
              <p:cNvSpPr txBox="1"/>
              <p:nvPr/>
            </p:nvSpPr>
            <p:spPr>
              <a:xfrm>
                <a:off x="6659013" y="1905000"/>
                <a:ext cx="6138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355D3E-8926-407C-2561-E77302EFE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013" y="1905000"/>
                <a:ext cx="613808" cy="369332"/>
              </a:xfrm>
              <a:prstGeom prst="rect">
                <a:avLst/>
              </a:prstGeom>
              <a:blipFill>
                <a:blip r:embed="rId9"/>
                <a:stretch>
                  <a:fillRect l="-41584" t="-121667" r="-69307" b="-18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E1653F-B335-726B-A486-C0FA6380F9E3}"/>
                  </a:ext>
                </a:extLst>
              </p:cNvPr>
              <p:cNvSpPr txBox="1"/>
              <p:nvPr/>
            </p:nvSpPr>
            <p:spPr>
              <a:xfrm>
                <a:off x="5791202" y="3482239"/>
                <a:ext cx="990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E1653F-B335-726B-A486-C0FA6380F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2" y="3482239"/>
                <a:ext cx="990600" cy="369332"/>
              </a:xfrm>
              <a:prstGeom prst="rect">
                <a:avLst/>
              </a:prstGeom>
              <a:blipFill>
                <a:blip r:embed="rId10"/>
                <a:stretch>
                  <a:fillRect l="-20859" t="-119672" r="-37423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F979A3-4186-8ACE-676C-B1A9DC03BD9B}"/>
              </a:ext>
            </a:extLst>
          </p:cNvPr>
          <p:cNvCxnSpPr/>
          <p:nvPr/>
        </p:nvCxnSpPr>
        <p:spPr>
          <a:xfrm>
            <a:off x="4076700" y="3705159"/>
            <a:ext cx="9906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1785B5-2037-11F5-2F61-14C0DE9D5CF2}"/>
                  </a:ext>
                </a:extLst>
              </p:cNvPr>
              <p:cNvSpPr txBox="1"/>
              <p:nvPr/>
            </p:nvSpPr>
            <p:spPr>
              <a:xfrm>
                <a:off x="2320646" y="4449422"/>
                <a:ext cx="4502706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j-lt"/>
                  </a:rPr>
                  <a:t>Jaynes-Cummings 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 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1785B5-2037-11F5-2F61-14C0DE9D5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646" y="4449422"/>
                <a:ext cx="4502706" cy="376770"/>
              </a:xfrm>
              <a:prstGeom prst="rect">
                <a:avLst/>
              </a:prstGeom>
              <a:blipFill>
                <a:blip r:embed="rId11"/>
                <a:stretch>
                  <a:fillRect l="-271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>
            <a:extLst>
              <a:ext uri="{FF2B5EF4-FFF2-40B4-BE49-F238E27FC236}">
                <a16:creationId xmlns:a16="http://schemas.microsoft.com/office/drawing/2014/main" id="{9A8A550B-B3E3-1827-0F50-4E20ACE4A296}"/>
              </a:ext>
            </a:extLst>
          </p:cNvPr>
          <p:cNvSpPr/>
          <p:nvPr/>
        </p:nvSpPr>
        <p:spPr>
          <a:xfrm rot="16200000">
            <a:off x="5595586" y="4706078"/>
            <a:ext cx="98520" cy="457201"/>
          </a:xfrm>
          <a:prstGeom prst="leftBrace">
            <a:avLst>
              <a:gd name="adj1" fmla="val 257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E08513EC-42D1-60CF-4ACA-74DC7F4BED77}"/>
              </a:ext>
            </a:extLst>
          </p:cNvPr>
          <p:cNvSpPr/>
          <p:nvPr/>
        </p:nvSpPr>
        <p:spPr>
          <a:xfrm rot="16200000">
            <a:off x="6310998" y="4706077"/>
            <a:ext cx="98520" cy="457201"/>
          </a:xfrm>
          <a:prstGeom prst="leftBrace">
            <a:avLst>
              <a:gd name="adj1" fmla="val 257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92B621-3A4B-18E1-368F-FCD416203592}"/>
              </a:ext>
            </a:extLst>
          </p:cNvPr>
          <p:cNvSpPr txBox="1"/>
          <p:nvPr/>
        </p:nvSpPr>
        <p:spPr>
          <a:xfrm>
            <a:off x="5105400" y="5031813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emission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AFF349-6142-D6B7-BF99-4CD5A061563F}"/>
              </a:ext>
            </a:extLst>
          </p:cNvPr>
          <p:cNvSpPr txBox="1"/>
          <p:nvPr/>
        </p:nvSpPr>
        <p:spPr>
          <a:xfrm>
            <a:off x="6025845" y="5031813"/>
            <a:ext cx="1088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absorption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E49ADE-F7DE-D7AB-196F-9E631E8E66F2}"/>
              </a:ext>
            </a:extLst>
          </p:cNvPr>
          <p:cNvSpPr/>
          <p:nvPr/>
        </p:nvSpPr>
        <p:spPr>
          <a:xfrm>
            <a:off x="1828800" y="4361649"/>
            <a:ext cx="5486400" cy="1124751"/>
          </a:xfrm>
          <a:prstGeom prst="rect">
            <a:avLst/>
          </a:prstGeom>
          <a:noFill/>
          <a:ln>
            <a:solidFill>
              <a:srgbClr val="3D3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BC545C8-CF62-84C4-CEA1-6BA4AC044735}"/>
                  </a:ext>
                </a:extLst>
              </p:cNvPr>
              <p:cNvSpPr txBox="1"/>
              <p:nvPr/>
            </p:nvSpPr>
            <p:spPr>
              <a:xfrm>
                <a:off x="1814776" y="5637630"/>
                <a:ext cx="4586024" cy="534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1400" dirty="0">
                    <a:latin typeface="+mj-lt"/>
                  </a:rPr>
                  <a:t>: photon creation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400" dirty="0">
                    <a:latin typeface="+mj-lt"/>
                  </a:rPr>
                  <a:t>) / destruction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400" dirty="0">
                    <a:latin typeface="+mj-lt"/>
                  </a:rPr>
                  <a:t>) operator</a:t>
                </a:r>
              </a:p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"/>
                        <m:endChr m:val="⟩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4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US" sz="14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"/>
                        <m:endChr m:val="⟩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</m:oMath>
                </a14:m>
                <a:endParaRPr lang="en-US" sz="1400" dirty="0"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BC545C8-CF62-84C4-CEA1-6BA4AC044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776" y="5637630"/>
                <a:ext cx="4586024" cy="534570"/>
              </a:xfrm>
              <a:prstGeom prst="rect">
                <a:avLst/>
              </a:prstGeom>
              <a:blipFill>
                <a:blip r:embed="rId12"/>
                <a:stretch>
                  <a:fillRect l="-931" t="-17045" b="-9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16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9038-9583-381C-1007-5A5CD5D6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Rabi Oscillation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BC503-A15A-0C79-E694-2E655B00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2D03F5-6451-7485-0738-951C7FBE7D32}"/>
                  </a:ext>
                </a:extLst>
              </p:cNvPr>
              <p:cNvSpPr txBox="1"/>
              <p:nvPr/>
            </p:nvSpPr>
            <p:spPr>
              <a:xfrm>
                <a:off x="2278988" y="1828800"/>
                <a:ext cx="4586024" cy="3758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~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sz="1600" b="0" i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2D03F5-6451-7485-0738-951C7FBE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88" y="1828800"/>
                <a:ext cx="4586024" cy="375809"/>
              </a:xfrm>
              <a:prstGeom prst="rect">
                <a:avLst/>
              </a:prstGeom>
              <a:blipFill>
                <a:blip r:embed="rId2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B3A8101-809A-C12F-5321-1FEF0DB0F7A2}"/>
              </a:ext>
            </a:extLst>
          </p:cNvPr>
          <p:cNvSpPr txBox="1"/>
          <p:nvPr/>
        </p:nvSpPr>
        <p:spPr>
          <a:xfrm>
            <a:off x="5387761" y="2265635"/>
            <a:ext cx="1410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Revisiting later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2A8DE8-5462-7B58-FDE9-1CE05B11304F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953000" y="2434912"/>
            <a:ext cx="4347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CAC1D3-4EF7-CD73-DFFB-FDD5F343A10D}"/>
              </a:ext>
            </a:extLst>
          </p:cNvPr>
          <p:cNvCxnSpPr>
            <a:cxnSpLocks/>
          </p:cNvCxnSpPr>
          <p:nvPr/>
        </p:nvCxnSpPr>
        <p:spPr>
          <a:xfrm flipH="1" flipV="1">
            <a:off x="4724400" y="2133600"/>
            <a:ext cx="228600" cy="301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4241F1-DB7A-8F07-8F8E-A630EC8B73EC}"/>
                  </a:ext>
                </a:extLst>
              </p:cNvPr>
              <p:cNvSpPr txBox="1"/>
              <p:nvPr/>
            </p:nvSpPr>
            <p:spPr>
              <a:xfrm>
                <a:off x="321629" y="2626139"/>
                <a:ext cx="8562857" cy="376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unc>
                      <m:funcPr>
                        <m:ctrl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)⟶</m:t>
                        </m:r>
                      </m:e>
                    </m:func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free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⌋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unc>
                      <m:funcPr>
                        <m:ctrl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⟩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⌋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"/>
                        <m:endChr m:val="⟩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d>
                    <m:d>
                      <m:dPr>
                        <m:begChr m:val="⟨"/>
                        <m:endChr m:val="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⌋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4241F1-DB7A-8F07-8F8E-A630EC8B7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29" y="2626139"/>
                <a:ext cx="8562857" cy="376129"/>
              </a:xfrm>
              <a:prstGeom prst="rect">
                <a:avLst/>
              </a:prstGeom>
              <a:blipFill>
                <a:blip r:embed="rId3"/>
                <a:stretch>
                  <a:fillRect l="-427" t="-93443" r="-1638" b="-15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8B29928A-4956-6DE9-BCBA-1728408A119F}"/>
              </a:ext>
            </a:extLst>
          </p:cNvPr>
          <p:cNvSpPr/>
          <p:nvPr/>
        </p:nvSpPr>
        <p:spPr>
          <a:xfrm rot="16200000">
            <a:off x="1557909" y="2878134"/>
            <a:ext cx="84582" cy="304800"/>
          </a:xfrm>
          <a:prstGeom prst="leftBrace">
            <a:avLst>
              <a:gd name="adj1" fmla="val 257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732FCF-3B91-CF95-6632-E9D523F8AA21}"/>
                  </a:ext>
                </a:extLst>
              </p:cNvPr>
              <p:cNvSpPr txBox="1"/>
              <p:nvPr/>
            </p:nvSpPr>
            <p:spPr>
              <a:xfrm>
                <a:off x="2272443" y="3124200"/>
                <a:ext cx="65602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600" dirty="0">
                    <a:latin typeface="+mj-lt"/>
                  </a:rPr>
                  <a:t> denotes coupling strength that depends on </a:t>
                </a:r>
                <a:r>
                  <a:rPr lang="en-US" sz="1600" dirty="0">
                    <a:solidFill>
                      <a:srgbClr val="3D3DFF"/>
                    </a:solidFill>
                    <a:latin typeface="+mj-lt"/>
                  </a:rPr>
                  <a:t>Josephson junction parameters </a:t>
                </a:r>
                <a:r>
                  <a:rPr lang="en-US" sz="1600" dirty="0">
                    <a:latin typeface="+mj-lt"/>
                  </a:rPr>
                  <a:t>and </a:t>
                </a:r>
                <a:r>
                  <a:rPr lang="en-US" sz="1600" dirty="0">
                    <a:solidFill>
                      <a:srgbClr val="FF0000"/>
                    </a:solidFill>
                    <a:latin typeface="+mj-lt"/>
                  </a:rPr>
                  <a:t>electric field amplitude</a:t>
                </a:r>
                <a:r>
                  <a:rPr lang="en-US" sz="16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732FCF-3B91-CF95-6632-E9D523F8A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43" y="3124200"/>
                <a:ext cx="6560212" cy="584775"/>
              </a:xfrm>
              <a:prstGeom prst="rect">
                <a:avLst/>
              </a:prstGeom>
              <a:blipFill>
                <a:blip r:embed="rId4"/>
                <a:stretch>
                  <a:fillRect l="-558" t="-3158" r="-372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48CF7729-5113-6A6D-DD85-B7FE6258CE99}"/>
              </a:ext>
            </a:extLst>
          </p:cNvPr>
          <p:cNvCxnSpPr>
            <a:cxnSpLocks/>
            <a:stCxn id="20" idx="1"/>
            <a:endCxn id="19" idx="1"/>
          </p:cNvCxnSpPr>
          <p:nvPr/>
        </p:nvCxnSpPr>
        <p:spPr>
          <a:xfrm rot="10800000">
            <a:off x="1600201" y="3072826"/>
            <a:ext cx="672243" cy="34376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96A576B-BED0-955B-CB81-579584147E02}"/>
                  </a:ext>
                </a:extLst>
              </p:cNvPr>
              <p:cNvSpPr txBox="1"/>
              <p:nvPr/>
            </p:nvSpPr>
            <p:spPr>
              <a:xfrm>
                <a:off x="2278988" y="4202683"/>
                <a:ext cx="4586024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96A576B-BED0-955B-CB81-579584147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88" y="4202683"/>
                <a:ext cx="4586024" cy="645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CD912B1-502D-F192-888E-96503E964135}"/>
              </a:ext>
            </a:extLst>
          </p:cNvPr>
          <p:cNvSpPr txBox="1"/>
          <p:nvPr/>
        </p:nvSpPr>
        <p:spPr>
          <a:xfrm>
            <a:off x="304800" y="3830907"/>
            <a:ext cx="439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In the limit of rotating-wave approximation (RWA),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529DE8-C404-313E-2F08-D6F492159F03}"/>
                  </a:ext>
                </a:extLst>
              </p:cNvPr>
              <p:cNvSpPr txBox="1"/>
              <p:nvPr/>
            </p:nvSpPr>
            <p:spPr>
              <a:xfrm>
                <a:off x="304799" y="4919246"/>
                <a:ext cx="6500947" cy="358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+mj-lt"/>
                  </a:rPr>
                  <a:t>, i.e., qubits are initially at the ground state,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C529DE8-C404-313E-2F08-D6F492159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4919246"/>
                <a:ext cx="6500947" cy="358560"/>
              </a:xfrm>
              <a:prstGeom prst="rect">
                <a:avLst/>
              </a:prstGeom>
              <a:blipFill>
                <a:blip r:embed="rId6"/>
                <a:stretch>
                  <a:fillRect l="-469" t="-3390" r="-375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52702FA-96D2-A7ED-0147-AE57FFD5AA6E}"/>
                  </a:ext>
                </a:extLst>
              </p:cNvPr>
              <p:cNvSpPr txBox="1"/>
              <p:nvPr/>
            </p:nvSpPr>
            <p:spPr>
              <a:xfrm>
                <a:off x="2272443" y="5277806"/>
                <a:ext cx="4586024" cy="358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m:rPr>
                        <m:brk m:alnAt="7"/>
                      </m:rP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)≈</m:t>
                    </m:r>
                    <m:func>
                      <m:funcPr>
                        <m:ctrlPr>
                          <a:rPr lang="en-US" sz="16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m:rPr>
                        <m:brk m:alnAt="7"/>
                      </m:rP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)≈</m:t>
                    </m:r>
                    <m:func>
                      <m:funcPr>
                        <m:ctrl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52702FA-96D2-A7ED-0147-AE57FFD5A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443" y="5277806"/>
                <a:ext cx="4586024" cy="358560"/>
              </a:xfrm>
              <a:prstGeom prst="rect">
                <a:avLst/>
              </a:prstGeom>
              <a:blipFill>
                <a:blip r:embed="rId7"/>
                <a:stretch>
                  <a:fillRect t="-339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915A064-7926-0A69-99BC-C94A19D3EDD1}"/>
                  </a:ext>
                </a:extLst>
              </p:cNvPr>
              <p:cNvSpPr txBox="1"/>
              <p:nvPr/>
            </p:nvSpPr>
            <p:spPr>
              <a:xfrm>
                <a:off x="2246369" y="5691900"/>
                <a:ext cx="4586024" cy="373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m:rPr>
                        <m:brk m:alnAt="7"/>
                      </m:rP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𝜼𝝉</m:t>
                        </m:r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𝜼𝝉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915A064-7926-0A69-99BC-C94A19D3E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369" y="5691900"/>
                <a:ext cx="4586024" cy="373115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02CE78-8341-73D9-D874-58C63F28DA08}"/>
                  </a:ext>
                </a:extLst>
              </p:cNvPr>
              <p:cNvSpPr txBox="1"/>
              <p:nvPr/>
            </p:nvSpPr>
            <p:spPr>
              <a:xfrm>
                <a:off x="5911411" y="5698297"/>
                <a:ext cx="2927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within the coherence time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02CE78-8341-73D9-D874-58C63F28D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411" y="5698297"/>
                <a:ext cx="2927789" cy="338554"/>
              </a:xfrm>
              <a:prstGeom prst="rect">
                <a:avLst/>
              </a:prstGeom>
              <a:blipFill>
                <a:blip r:embed="rId9"/>
                <a:stretch>
                  <a:fillRect l="-125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C33E6DF-1090-D895-EBA6-C29EBD6ADC7A}"/>
              </a:ext>
            </a:extLst>
          </p:cNvPr>
          <p:cNvSpPr txBox="1"/>
          <p:nvPr/>
        </p:nvSpPr>
        <p:spPr>
          <a:xfrm>
            <a:off x="4819830" y="6123801"/>
            <a:ext cx="4026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+mj-lt"/>
              </a:rPr>
              <a:t>(See also </a:t>
            </a:r>
            <a:r>
              <a:rPr lang="en-US" sz="1200" dirty="0">
                <a:solidFill>
                  <a:srgbClr val="E98517"/>
                </a:solidFill>
                <a:latin typeface="+mj-lt"/>
              </a:rPr>
              <a:t>[Rabi, PR (1937); Krantz et al, </a:t>
            </a:r>
            <a:r>
              <a:rPr lang="en-US" sz="1200" dirty="0" err="1">
                <a:solidFill>
                  <a:srgbClr val="E98517"/>
                </a:solidFill>
                <a:latin typeface="+mj-lt"/>
              </a:rPr>
              <a:t>Appl.Phys.Rev</a:t>
            </a:r>
            <a:r>
              <a:rPr lang="en-US" sz="1200" dirty="0">
                <a:solidFill>
                  <a:srgbClr val="E98517"/>
                </a:solidFill>
                <a:latin typeface="+mj-lt"/>
              </a:rPr>
              <a:t>. (2019)]</a:t>
            </a:r>
            <a:r>
              <a:rPr lang="en-US" sz="12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397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73CB7-B345-1839-D5F0-B4AAF8C60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4C79-D706-8F1C-1A50-BEC5308A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AD42F5-A45D-0C14-2B6D-7701FBB7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9B6986-1729-3394-43D2-1455FA315F12}"/>
              </a:ext>
            </a:extLst>
          </p:cNvPr>
          <p:cNvSpPr txBox="1"/>
          <p:nvPr/>
        </p:nvSpPr>
        <p:spPr>
          <a:xfrm>
            <a:off x="838200" y="1498191"/>
            <a:ext cx="7484934" cy="436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Introduction to the </a:t>
            </a:r>
            <a:r>
              <a:rPr lang="en-US" sz="3600" dirty="0" err="1">
                <a:solidFill>
                  <a:srgbClr val="1212FF"/>
                </a:solidFill>
                <a:latin typeface="+mj-lt"/>
              </a:rPr>
              <a:t>Transmon</a:t>
            </a:r>
            <a:r>
              <a:rPr lang="en-US" sz="3600" dirty="0">
                <a:solidFill>
                  <a:srgbClr val="1212FF"/>
                </a:solidFill>
                <a:latin typeface="+mj-lt"/>
              </a:rPr>
              <a:t> Qubit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b="1" dirty="0">
                <a:solidFill>
                  <a:srgbClr val="1212FF"/>
                </a:solidFill>
                <a:latin typeface="+mj-lt"/>
              </a:rPr>
              <a:t>Detection of Decay Photons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Physics Applications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2BB62E-7782-0087-EB9F-7D738A76E059}"/>
                  </a:ext>
                </a:extLst>
              </p:cNvPr>
              <p:cNvSpPr txBox="1"/>
              <p:nvPr/>
            </p:nvSpPr>
            <p:spPr>
              <a:xfrm>
                <a:off x="4253176" y="5860943"/>
                <a:ext cx="45860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ABECAA-272E-75D9-D17E-7C244AE83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76" y="5860943"/>
                <a:ext cx="458602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90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07E80-3E6B-3771-97BA-3A142974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of (Rare) Decay Photons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D05BFA-A39B-544C-6242-2622158B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A28BF-1163-484C-E9BB-B0C7FE5D9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866" y="2057400"/>
            <a:ext cx="3534268" cy="30293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7C3B774-465B-0CD3-8D16-BB48A89B7BB8}"/>
              </a:ext>
            </a:extLst>
          </p:cNvPr>
          <p:cNvGrpSpPr/>
          <p:nvPr/>
        </p:nvGrpSpPr>
        <p:grpSpPr>
          <a:xfrm>
            <a:off x="1219200" y="4343400"/>
            <a:ext cx="2661711" cy="1352441"/>
            <a:chOff x="1219200" y="4343400"/>
            <a:chExt cx="2661711" cy="13524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423A7B-A460-D8E0-9DC7-A50A661EDF28}"/>
                </a:ext>
              </a:extLst>
            </p:cNvPr>
            <p:cNvSpPr txBox="1"/>
            <p:nvPr/>
          </p:nvSpPr>
          <p:spPr>
            <a:xfrm>
              <a:off x="1219200" y="5326509"/>
              <a:ext cx="22172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D3DFF"/>
                  </a:solidFill>
                  <a:latin typeface="+mj-lt"/>
                </a:rPr>
                <a:t>Reflective inner walls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651C35-4CA7-101C-06DE-F9A1BA6152EE}"/>
                </a:ext>
              </a:extLst>
            </p:cNvPr>
            <p:cNvSpPr/>
            <p:nvPr/>
          </p:nvSpPr>
          <p:spPr>
            <a:xfrm>
              <a:off x="2286000" y="4343400"/>
              <a:ext cx="1594911" cy="983109"/>
            </a:xfrm>
            <a:custGeom>
              <a:avLst/>
              <a:gdLst>
                <a:gd name="csX0" fmla="*/ 0 w 1507959"/>
                <a:gd name="csY0" fmla="*/ 970487 h 970487"/>
                <a:gd name="csX1" fmla="*/ 1357576 w 1507959"/>
                <a:gd name="csY1" fmla="*/ 50477 h 970487"/>
                <a:gd name="csX2" fmla="*/ 1413674 w 1507959"/>
                <a:gd name="csY2" fmla="*/ 201942 h 9704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507959" h="970487">
                  <a:moveTo>
                    <a:pt x="0" y="970487"/>
                  </a:moveTo>
                  <a:cubicBezTo>
                    <a:pt x="560982" y="574527"/>
                    <a:pt x="1121964" y="178568"/>
                    <a:pt x="1357576" y="50477"/>
                  </a:cubicBezTo>
                  <a:cubicBezTo>
                    <a:pt x="1593188" y="-77614"/>
                    <a:pt x="1503431" y="62164"/>
                    <a:pt x="1413674" y="201942"/>
                  </a:cubicBezTo>
                </a:path>
              </a:pathLst>
            </a:custGeom>
            <a:noFill/>
            <a:ln w="19050">
              <a:solidFill>
                <a:srgbClr val="3D3DFF"/>
              </a:solidFill>
              <a:tailEnd type="arrow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80ADA0-DBB7-D03F-13A8-A0CF6C6FC990}"/>
              </a:ext>
            </a:extLst>
          </p:cNvPr>
          <p:cNvGrpSpPr/>
          <p:nvPr/>
        </p:nvGrpSpPr>
        <p:grpSpPr>
          <a:xfrm>
            <a:off x="5257800" y="3581400"/>
            <a:ext cx="2883494" cy="1253554"/>
            <a:chOff x="5257800" y="3581400"/>
            <a:chExt cx="2883494" cy="12535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D990272-443B-A679-FF64-3432B1A63AB8}"/>
                </a:ext>
              </a:extLst>
            </p:cNvPr>
            <p:cNvSpPr txBox="1"/>
            <p:nvPr/>
          </p:nvSpPr>
          <p:spPr>
            <a:xfrm>
              <a:off x="6339134" y="4465622"/>
              <a:ext cx="1802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+mj-lt"/>
                </a:rPr>
                <a:t>Trapped photons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7F20A11-9224-88B6-F563-894C86A39D44}"/>
                </a:ext>
              </a:extLst>
            </p:cNvPr>
            <p:cNvCxnSpPr/>
            <p:nvPr/>
          </p:nvCxnSpPr>
          <p:spPr>
            <a:xfrm flipH="1" flipV="1">
              <a:off x="5257800" y="3581400"/>
              <a:ext cx="1081334" cy="10668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10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A056A-85A2-1E4C-6A79-4A4BA789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Rate Calculation: Semi-Classical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5C869-91F2-6D5C-A33C-81E40A575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FB95D6-F739-3FC1-8F1A-2E7DA90DDA1D}"/>
                  </a:ext>
                </a:extLst>
              </p:cNvPr>
              <p:cNvSpPr txBox="1"/>
              <p:nvPr/>
            </p:nvSpPr>
            <p:spPr>
              <a:xfrm>
                <a:off x="304800" y="2302133"/>
                <a:ext cx="458602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Given a decay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FB95D6-F739-3FC1-8F1A-2E7DA90DD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02133"/>
                <a:ext cx="4586024" cy="338554"/>
              </a:xfrm>
              <a:prstGeom prst="rect">
                <a:avLst/>
              </a:prstGeom>
              <a:blipFill>
                <a:blip r:embed="rId2"/>
                <a:stretch>
                  <a:fillRect l="-665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5E760C-3219-3BC7-4531-2DCCDBCBD4CF}"/>
                  </a:ext>
                </a:extLst>
              </p:cNvPr>
              <p:cNvSpPr txBox="1"/>
              <p:nvPr/>
            </p:nvSpPr>
            <p:spPr>
              <a:xfrm>
                <a:off x="3962400" y="2103200"/>
                <a:ext cx="4876800" cy="397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eff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eff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func>
                      <m:funcPr>
                        <m:ctrl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600" dirty="0"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unit 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eff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5E760C-3219-3BC7-4531-2DCCDBCBD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103200"/>
                <a:ext cx="4876800" cy="397866"/>
              </a:xfrm>
              <a:prstGeom prst="rect">
                <a:avLst/>
              </a:prstGeom>
              <a:blipFill>
                <a:blip r:embed="rId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9E9AC9-5BDC-15E7-E636-6C2E67E4B748}"/>
                  </a:ext>
                </a:extLst>
              </p:cNvPr>
              <p:cNvSpPr txBox="1"/>
              <p:nvPr/>
            </p:nvSpPr>
            <p:spPr>
              <a:xfrm>
                <a:off x="3810000" y="2615443"/>
                <a:ext cx="2514600" cy="648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9E9AC9-5BDC-15E7-E636-6C2E67E4B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615443"/>
                <a:ext cx="2514600" cy="648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9AF21A6-1A17-1883-0ADB-F367C6CC865F}"/>
              </a:ext>
            </a:extLst>
          </p:cNvPr>
          <p:cNvSpPr txBox="1"/>
          <p:nvPr/>
        </p:nvSpPr>
        <p:spPr>
          <a:xfrm>
            <a:off x="304800" y="3961656"/>
            <a:ext cx="2057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Photon energy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6B0425-A0AF-CA70-E778-43D8C18E6623}"/>
                  </a:ext>
                </a:extLst>
              </p:cNvPr>
              <p:cNvSpPr txBox="1"/>
              <p:nvPr/>
            </p:nvSpPr>
            <p:spPr>
              <a:xfrm>
                <a:off x="1693230" y="4207133"/>
                <a:ext cx="4586024" cy="626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6B0425-A0AF-CA70-E778-43D8C18E6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30" y="4207133"/>
                <a:ext cx="4586024" cy="6267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CCB817-0DD6-791A-9A63-DBF80BA38BFC}"/>
                  </a:ext>
                </a:extLst>
              </p:cNvPr>
              <p:cNvSpPr txBox="1"/>
              <p:nvPr/>
            </p:nvSpPr>
            <p:spPr>
              <a:xfrm>
                <a:off x="2015326" y="3889571"/>
                <a:ext cx="2376224" cy="3937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CCB817-0DD6-791A-9A63-DBF80BA38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326" y="3889571"/>
                <a:ext cx="2376224" cy="393762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831826-61A2-A766-4461-363ABC31E683}"/>
                  </a:ext>
                </a:extLst>
              </p:cNvPr>
              <p:cNvSpPr txBox="1"/>
              <p:nvPr/>
            </p:nvSpPr>
            <p:spPr>
              <a:xfrm>
                <a:off x="747976" y="4900136"/>
                <a:ext cx="458602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 number density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 decay rate</a:t>
                </a:r>
              </a:p>
              <a:p>
                <a14:m>
                  <m:oMath xmlns:m="http://schemas.openxmlformats.org/officeDocument/2006/math">
                    <m:r>
                      <a:rPr lang="el-G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sz="1400" dirty="0">
                    <a:latin typeface="+mj-lt"/>
                  </a:rPr>
                  <a:t>: time interval (less than or the same as the qubit coherence time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4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831826-61A2-A766-4461-363ABC31E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76" y="4900136"/>
                <a:ext cx="4586024" cy="954107"/>
              </a:xfrm>
              <a:prstGeom prst="rect">
                <a:avLst/>
              </a:prstGeom>
              <a:blipFill>
                <a:blip r:embed="rId7"/>
                <a:stretch>
                  <a:fillRect l="-399"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9FD536-834B-0A22-6090-93BD375C4F1B}"/>
                  </a:ext>
                </a:extLst>
              </p:cNvPr>
              <p:cNvSpPr txBox="1"/>
              <p:nvPr/>
            </p:nvSpPr>
            <p:spPr>
              <a:xfrm>
                <a:off x="6124048" y="3961656"/>
                <a:ext cx="2051324" cy="819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eff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𝒯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9FD536-834B-0A22-6090-93BD375C4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048" y="3961656"/>
                <a:ext cx="2051324" cy="819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E788560D-833B-BAD1-8754-C83A36AFF326}"/>
              </a:ext>
            </a:extLst>
          </p:cNvPr>
          <p:cNvSpPr/>
          <p:nvPr/>
        </p:nvSpPr>
        <p:spPr>
          <a:xfrm rot="10800000">
            <a:off x="5393961" y="3961656"/>
            <a:ext cx="118491" cy="819840"/>
          </a:xfrm>
          <a:prstGeom prst="leftBrace">
            <a:avLst>
              <a:gd name="adj1" fmla="val 257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56CC901-B50E-9039-931C-180812F3E151}"/>
              </a:ext>
            </a:extLst>
          </p:cNvPr>
          <p:cNvCxnSpPr>
            <a:stCxn id="15" idx="1"/>
            <a:endCxn id="14" idx="1"/>
          </p:cNvCxnSpPr>
          <p:nvPr/>
        </p:nvCxnSpPr>
        <p:spPr>
          <a:xfrm>
            <a:off x="5512452" y="4371576"/>
            <a:ext cx="61159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CDCB64-CE34-3B6B-516D-F6E5938351D7}"/>
                  </a:ext>
                </a:extLst>
              </p:cNvPr>
              <p:cNvSpPr txBox="1"/>
              <p:nvPr/>
            </p:nvSpPr>
            <p:spPr>
              <a:xfrm>
                <a:off x="5798212" y="5223763"/>
                <a:ext cx="2702996" cy="392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m:rPr>
                        <m:brk m:alnAt="7"/>
                      </m:rP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𝜼𝝉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𝐞𝐟𝐟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CDCB64-CE34-3B6B-516D-F6E593835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12" y="5223763"/>
                <a:ext cx="2702996" cy="392223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F9BA3-BC9F-B07F-9730-58320C469CEB}"/>
                  </a:ext>
                </a:extLst>
              </p:cNvPr>
              <p:cNvSpPr txBox="1"/>
              <p:nvPr/>
            </p:nvSpPr>
            <p:spPr>
              <a:xfrm>
                <a:off x="6019800" y="2773376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for non-relativistic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2F9BA3-BC9F-B07F-9730-58320C469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773376"/>
                <a:ext cx="2057400" cy="338554"/>
              </a:xfrm>
              <a:prstGeom prst="rect">
                <a:avLst/>
              </a:prstGeom>
              <a:blipFill>
                <a:blip r:embed="rId10"/>
                <a:stretch>
                  <a:fillRect l="-178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4345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40A22-FE63-FDFE-027A-8EF06F5E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Signal Sensitivity: Potential </a:t>
            </a:r>
            <a:r>
              <a:rPr lang="en-US" dirty="0" err="1"/>
              <a:t>Superabsorption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6E519A-5405-A438-9B49-2F3470DB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698D2-E1D3-2730-0857-36DEA04F9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17" y="2114175"/>
            <a:ext cx="3496366" cy="1467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EE55D6-6DE7-E85C-6E50-56D24B261BAA}"/>
                  </a:ext>
                </a:extLst>
              </p:cNvPr>
              <p:cNvSpPr txBox="1"/>
              <p:nvPr/>
            </p:nvSpPr>
            <p:spPr>
              <a:xfrm>
                <a:off x="304800" y="1718846"/>
                <a:ext cx="8534400" cy="362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</a:rPr>
                  <a:t>Quantum circuit that can potentially yield an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+mj-lt"/>
                  </a:rPr>
                  <a:t> collective enhancement</a:t>
                </a:r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EE55D6-6DE7-E85C-6E50-56D24B261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18846"/>
                <a:ext cx="8534400" cy="362472"/>
              </a:xfrm>
              <a:prstGeom prst="rect">
                <a:avLst/>
              </a:prstGeom>
              <a:blipFill>
                <a:blip r:embed="rId3"/>
                <a:stretch>
                  <a:fillRect t="-339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CE739663-C8C3-2FF0-62D8-6382A02DA5CE}"/>
              </a:ext>
            </a:extLst>
          </p:cNvPr>
          <p:cNvSpPr/>
          <p:nvPr/>
        </p:nvSpPr>
        <p:spPr>
          <a:xfrm>
            <a:off x="2667001" y="2362200"/>
            <a:ext cx="158654" cy="762000"/>
          </a:xfrm>
          <a:prstGeom prst="leftBrace">
            <a:avLst>
              <a:gd name="adj1" fmla="val 257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D9D747-F242-1434-FB49-94481542AB10}"/>
                  </a:ext>
                </a:extLst>
              </p:cNvPr>
              <p:cNvSpPr txBox="1"/>
              <p:nvPr/>
            </p:nvSpPr>
            <p:spPr>
              <a:xfrm>
                <a:off x="1064593" y="2564433"/>
                <a:ext cx="1524000" cy="357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sensor qubit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D9D747-F242-1434-FB49-94481542A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93" y="2564433"/>
                <a:ext cx="1524000" cy="357534"/>
              </a:xfrm>
              <a:prstGeom prst="rect">
                <a:avLst/>
              </a:prstGeom>
              <a:blipFill>
                <a:blip r:embed="rId4"/>
                <a:stretch>
                  <a:fillRect t="-3448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D92295A-9812-8BBE-C588-B64B8C06BF15}"/>
              </a:ext>
            </a:extLst>
          </p:cNvPr>
          <p:cNvGrpSpPr/>
          <p:nvPr/>
        </p:nvGrpSpPr>
        <p:grpSpPr>
          <a:xfrm>
            <a:off x="304800" y="3657600"/>
            <a:ext cx="2904819" cy="2263526"/>
            <a:chOff x="304800" y="3657600"/>
            <a:chExt cx="2904819" cy="22635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2D9B967-F858-35A1-2868-9984F311CEFA}"/>
                    </a:ext>
                  </a:extLst>
                </p:cNvPr>
                <p:cNvSpPr txBox="1"/>
                <p:nvPr/>
              </p:nvSpPr>
              <p:spPr>
                <a:xfrm>
                  <a:off x="304800" y="4421002"/>
                  <a:ext cx="2904819" cy="4757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sensor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a14:m>
                  <a:r>
                    <a:rPr lang="en-US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2D9B967-F858-35A1-2868-9984F311CE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421002"/>
                  <a:ext cx="2904819" cy="475771"/>
                </a:xfrm>
                <a:prstGeom prst="rect">
                  <a:avLst/>
                </a:prstGeom>
                <a:blipFill>
                  <a:blip r:embed="rId5"/>
                  <a:stretch>
                    <a:fillRect l="-7757" t="-170513" r="-13208" b="-25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8C1D27-C295-190D-9755-84182A127D3E}"/>
                </a:ext>
              </a:extLst>
            </p:cNvPr>
            <p:cNvSpPr txBox="1"/>
            <p:nvPr/>
          </p:nvSpPr>
          <p:spPr>
            <a:xfrm>
              <a:off x="304800" y="4113396"/>
              <a:ext cx="2694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Half-excited symmetric Dicke state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133476-CFF3-1D1E-54D9-A942BFE0D917}"/>
                    </a:ext>
                  </a:extLst>
                </p:cNvPr>
                <p:cNvSpPr txBox="1"/>
                <p:nvPr/>
              </p:nvSpPr>
              <p:spPr>
                <a:xfrm>
                  <a:off x="304800" y="5148414"/>
                  <a:ext cx="2904819" cy="7727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l-G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400" dirty="0">
                      <a:latin typeface="+mj-lt"/>
                    </a:rPr>
                    <a:t> with </a:t>
                  </a:r>
                </a:p>
                <a:p>
                  <a14:m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1400" dirty="0">
                      <a:latin typeface="+mj-lt"/>
                    </a:rPr>
                    <a:t> (mod 2)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133476-CFF3-1D1E-54D9-A942BFE0D9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5148414"/>
                  <a:ext cx="2904819" cy="772712"/>
                </a:xfrm>
                <a:prstGeom prst="rect">
                  <a:avLst/>
                </a:prstGeom>
                <a:blipFill>
                  <a:blip r:embed="rId6"/>
                  <a:stretch>
                    <a:fillRect l="-7757" t="-105556" b="-1174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DF7CB6-FB9D-96DE-0A21-89CA78E40334}"/>
                </a:ext>
              </a:extLst>
            </p:cNvPr>
            <p:cNvSpPr txBox="1"/>
            <p:nvPr/>
          </p:nvSpPr>
          <p:spPr>
            <a:xfrm>
              <a:off x="304800" y="3657600"/>
              <a:ext cx="12354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j-lt"/>
                </a:rPr>
                <a:t>1) State prep.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F1966D-95E1-41A3-3D1C-27DBFDE627AA}"/>
              </a:ext>
            </a:extLst>
          </p:cNvPr>
          <p:cNvGrpSpPr/>
          <p:nvPr/>
        </p:nvGrpSpPr>
        <p:grpSpPr>
          <a:xfrm>
            <a:off x="3006222" y="3657600"/>
            <a:ext cx="3673866" cy="2513196"/>
            <a:chOff x="3006222" y="3657600"/>
            <a:chExt cx="3673866" cy="2513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EFDDD8A-DE08-85BE-6211-D2C0FC691F0B}"/>
                    </a:ext>
                  </a:extLst>
                </p:cNvPr>
                <p:cNvSpPr txBox="1"/>
                <p:nvPr/>
              </p:nvSpPr>
              <p:spPr>
                <a:xfrm>
                  <a:off x="3022488" y="4038600"/>
                  <a:ext cx="3048000" cy="6428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𝑖𝑛𝑡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({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})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unc>
                        <m:funcPr>
                          <m:ctrl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nary>
                        <m:naryPr>
                          <m:chr m:val="∑"/>
                          <m:limLoc m:val="subSup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sup>
                        <m:e>
                          <m:sSubSup>
                            <m:sSub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a14:m>
                  <a:r>
                    <a:rPr lang="en-US" sz="1400" b="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en-US" sz="1400" dirty="0">
                      <a:ea typeface="Cambria Math" panose="02040503050406030204" pitchFamily="18" charset="0"/>
                    </a:rPr>
                    <a:t>             </a:t>
                  </a:r>
                  <a14:m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unc>
                        <m:funcPr>
                          <m:ctrl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a14:m>
                  <a:r>
                    <a:rPr lang="en-US" sz="1400" dirty="0"/>
                    <a:t>)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EFDDD8A-DE08-85BE-6211-D2C0FC691F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488" y="4038600"/>
                  <a:ext cx="3048000" cy="642868"/>
                </a:xfrm>
                <a:prstGeom prst="rect">
                  <a:avLst/>
                </a:prstGeom>
                <a:blipFill>
                  <a:blip r:embed="rId7"/>
                  <a:stretch>
                    <a:fillRect t="-39048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589A8A1-A47E-327A-9047-F0FFB6C067B1}"/>
                    </a:ext>
                  </a:extLst>
                </p:cNvPr>
                <p:cNvSpPr txBox="1"/>
                <p:nvPr/>
              </p:nvSpPr>
              <p:spPr>
                <a:xfrm>
                  <a:off x="3022488" y="4893033"/>
                  <a:ext cx="1905000" cy="3150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𝒪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abs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a14:m>
                  <a:r>
                    <a:rPr lang="en-US" sz="1400" dirty="0"/>
                    <a:t>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589A8A1-A47E-327A-9047-F0FFB6C067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488" y="4893033"/>
                  <a:ext cx="1905000" cy="315023"/>
                </a:xfrm>
                <a:prstGeom prst="rect">
                  <a:avLst/>
                </a:prstGeom>
                <a:blipFill>
                  <a:blip r:embed="rId8"/>
                  <a:stretch>
                    <a:fillRect t="-1961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908EA0C-367A-9671-ABF1-618D9FDC134B}"/>
                    </a:ext>
                  </a:extLst>
                </p:cNvPr>
                <p:cNvSpPr txBox="1"/>
                <p:nvPr/>
              </p:nvSpPr>
              <p:spPr>
                <a:xfrm>
                  <a:off x="3022488" y="5406291"/>
                  <a:ext cx="3657600" cy="7645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l-G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𝒪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abs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400" b="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1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rad>
                          <m:d>
                            <m:dPr>
                              <m:begChr m:val=""/>
                              <m:endChr m:val="⟩"/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300" dirty="0"/>
                    <a:t>  </a:t>
                  </a: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908EA0C-367A-9671-ABF1-618D9FDC13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2488" y="5406291"/>
                  <a:ext cx="3657600" cy="764505"/>
                </a:xfrm>
                <a:prstGeom prst="rect">
                  <a:avLst/>
                </a:prstGeom>
                <a:blipFill>
                  <a:blip r:embed="rId9"/>
                  <a:stretch>
                    <a:fillRect l="-13000" t="-64800" b="-1384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69BB0D8-1885-2F40-3A56-69740A0A6CD3}"/>
                </a:ext>
              </a:extLst>
            </p:cNvPr>
            <p:cNvSpPr txBox="1"/>
            <p:nvPr/>
          </p:nvSpPr>
          <p:spPr>
            <a:xfrm>
              <a:off x="3006222" y="3657600"/>
              <a:ext cx="157581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j-lt"/>
                </a:rPr>
                <a:t>2) Photon sensing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85E296-B505-CBCE-5B0E-FE7873BF5338}"/>
              </a:ext>
            </a:extLst>
          </p:cNvPr>
          <p:cNvGrpSpPr/>
          <p:nvPr/>
        </p:nvGrpSpPr>
        <p:grpSpPr>
          <a:xfrm>
            <a:off x="5730336" y="3657599"/>
            <a:ext cx="3211584" cy="2743201"/>
            <a:chOff x="5730336" y="3657599"/>
            <a:chExt cx="3211584" cy="274320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490B13-A5B4-D7E4-7F14-455E2EC07968}"/>
                </a:ext>
              </a:extLst>
            </p:cNvPr>
            <p:cNvSpPr txBox="1"/>
            <p:nvPr/>
          </p:nvSpPr>
          <p:spPr>
            <a:xfrm>
              <a:off x="6282822" y="3657599"/>
              <a:ext cx="225157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+mj-lt"/>
                </a:rPr>
                <a:t>3) Gate operation/readout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7240A8-2906-747F-DEF0-1DF97CA8890A}"/>
                    </a:ext>
                  </a:extLst>
                </p:cNvPr>
                <p:cNvSpPr txBox="1"/>
                <p:nvPr/>
              </p:nvSpPr>
              <p:spPr>
                <a:xfrm>
                  <a:off x="6282822" y="4113396"/>
                  <a:ext cx="2556378" cy="7148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∋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</m:oMath>
                  </a14:m>
                  <a:r>
                    <a:rPr lang="en-US" sz="1400" b="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r>
                        <a:rPr lang="en-US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d>
                        <m:dPr>
                          <m:begChr m:val=""/>
                          <m:endChr m:val="⟩"/>
                          <m:ctrlP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3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r>
                        <a:rPr lang="en-US" sz="13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300" dirty="0"/>
                    <a:t>  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7240A8-2906-747F-DEF0-1DF97CA889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2822" y="4113396"/>
                  <a:ext cx="2556378" cy="714876"/>
                </a:xfrm>
                <a:prstGeom prst="rect">
                  <a:avLst/>
                </a:prstGeom>
                <a:blipFill>
                  <a:blip r:embed="rId10"/>
                  <a:stretch>
                    <a:fillRect l="-9069" t="-70940" r="-12888" b="-1529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FA1E0A1-6959-723C-0F48-C393F8952673}"/>
                    </a:ext>
                  </a:extLst>
                </p:cNvPr>
                <p:cNvSpPr txBox="1"/>
                <p:nvPr/>
              </p:nvSpPr>
              <p:spPr>
                <a:xfrm>
                  <a:off x="6324600" y="4872419"/>
                  <a:ext cx="2617320" cy="11378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+mj-lt"/>
                    </a:rPr>
                    <a:t>If detected, i.e.,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a14:m>
                  <a:r>
                    <a:rPr lang="en-US" sz="1400" dirty="0">
                      <a:latin typeface="+mj-lt"/>
                    </a:rPr>
                    <a:t>,</a:t>
                  </a:r>
                </a:p>
                <a:p>
                  <a:r>
                    <a:rPr lang="en-US" sz="1400" dirty="0">
                      <a:latin typeface="+mj-lt"/>
                    </a:rPr>
                    <a:t>ancilla qubit: </a:t>
                  </a:r>
                  <a14:m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1400" dirty="0">
                      <a:latin typeface="+mj-lt"/>
                    </a:rPr>
                    <a:t>,</a:t>
                  </a:r>
                </a:p>
                <a:p>
                  <a:r>
                    <a:rPr lang="en-US" sz="1400" b="1" dirty="0">
                      <a:solidFill>
                        <a:srgbClr val="FF0000"/>
                      </a:solidFill>
                      <a:latin typeface="+mj-lt"/>
                    </a:rPr>
                    <a:t>Probability: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dirty="0">
                      <a:latin typeface="+mj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FA1E0A1-6959-723C-0F48-C393F8952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4872419"/>
                  <a:ext cx="2617320" cy="1137812"/>
                </a:xfrm>
                <a:prstGeom prst="rect">
                  <a:avLst/>
                </a:prstGeom>
                <a:blipFill>
                  <a:blip r:embed="rId11"/>
                  <a:stretch>
                    <a:fillRect l="-699" t="-71123" r="-25874" b="-46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CE52DD-E248-6DC4-16A6-B8D5B2C9F0C4}"/>
                </a:ext>
              </a:extLst>
            </p:cNvPr>
            <p:cNvSpPr txBox="1"/>
            <p:nvPr/>
          </p:nvSpPr>
          <p:spPr>
            <a:xfrm>
              <a:off x="5730336" y="6123801"/>
              <a:ext cx="31088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(See also </a:t>
              </a:r>
              <a:r>
                <a:rPr lang="en-US" sz="1200" dirty="0">
                  <a:solidFill>
                    <a:srgbClr val="E98517"/>
                  </a:solidFill>
                  <a:latin typeface="+mj-lt"/>
                </a:rPr>
                <a:t>[Higgins et al, Nature Comm. (2014)]</a:t>
              </a:r>
              <a:r>
                <a:rPr lang="en-US" sz="1200" dirty="0">
                  <a:latin typeface="+mj-lt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58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D22A-84C8-62F5-F037-848D841F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Protocol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43FEF-F359-92DD-5351-DBE77F60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7A44B-69D1-C1BE-2609-D2B684034D1C}"/>
                  </a:ext>
                </a:extLst>
              </p:cNvPr>
              <p:cNvSpPr txBox="1"/>
              <p:nvPr/>
            </p:nvSpPr>
            <p:spPr>
              <a:xfrm>
                <a:off x="304800" y="1981200"/>
                <a:ext cx="8534400" cy="3561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8650" indent="-628650"/>
                <a:r>
                  <a:rPr lang="en-US" sz="1600" dirty="0">
                    <a:latin typeface="+mj-lt"/>
                  </a:rPr>
                  <a:t>Step 1: qubit sensor initialization and evolution to the coherence time limit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600" dirty="0">
                    <a:latin typeface="+mj-lt"/>
                  </a:rPr>
                  <a:t>.</a:t>
                </a: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r>
                  <a:rPr lang="en-US" sz="1600" dirty="0">
                    <a:latin typeface="+mj-lt"/>
                  </a:rPr>
                  <a:t>Step 2: quantum measurement/readout performed for a short time interval: e.g.,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~0.1</m:t>
                    </m:r>
                  </m:oMath>
                </a14:m>
                <a:r>
                  <a:rPr lang="en-US" sz="1600" dirty="0">
                    <a:latin typeface="+mj-lt"/>
                  </a:rPr>
                  <a:t> ns for </a:t>
                </a:r>
                <a:r>
                  <a:rPr lang="en-US" sz="1600" dirty="0" err="1">
                    <a:latin typeface="+mj-lt"/>
                  </a:rPr>
                  <a:t>transmon</a:t>
                </a:r>
                <a:r>
                  <a:rPr lang="en-US" sz="1600" dirty="0">
                    <a:latin typeface="+mj-lt"/>
                  </a:rPr>
                  <a:t> qubits.</a:t>
                </a: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r>
                  <a:rPr lang="en-US" sz="1600" dirty="0">
                    <a:latin typeface="+mj-lt"/>
                  </a:rPr>
                  <a:t>Step 3: for a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, the initialization-evolution-readout sequence is repeated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rep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times.</a:t>
                </a: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endParaRPr lang="en-US" sz="1600" dirty="0">
                  <a:latin typeface="+mj-lt"/>
                </a:endParaRPr>
              </a:p>
              <a:p>
                <a:pPr marL="628650" indent="-628650"/>
                <a:r>
                  <a:rPr lang="en-US" sz="1600" dirty="0">
                    <a:latin typeface="+mj-lt"/>
                  </a:rPr>
                  <a:t>Step 4: scan the frequency range 1 GHz to 10 GHz (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600" dirty="0">
                    <a:latin typeface="+mj-lt"/>
                  </a:rPr>
                  <a:t>eV-scale energy)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  <a:r>
                  <a:rPr lang="en-US" sz="1600">
                    <a:latin typeface="+mj-lt"/>
                  </a:rPr>
                  <a:t>small intervals.</a:t>
                </a:r>
                <a:endParaRPr lang="en-US" sz="1600" dirty="0">
                  <a:latin typeface="+mj-lt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7A44B-69D1-C1BE-2609-D2B684034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81200"/>
                <a:ext cx="8534400" cy="3561360"/>
              </a:xfrm>
              <a:prstGeom prst="rect">
                <a:avLst/>
              </a:prstGeom>
              <a:blipFill>
                <a:blip r:embed="rId2"/>
                <a:stretch>
                  <a:fillRect l="-357" t="-514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2440524-9A33-B1BD-1E91-CBBF15CB7103}"/>
              </a:ext>
            </a:extLst>
          </p:cNvPr>
          <p:cNvGrpSpPr/>
          <p:nvPr/>
        </p:nvGrpSpPr>
        <p:grpSpPr>
          <a:xfrm>
            <a:off x="533400" y="3518508"/>
            <a:ext cx="8229600" cy="1095031"/>
            <a:chOff x="609600" y="3635346"/>
            <a:chExt cx="8229600" cy="10950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192AA60-2F1D-4A76-434B-889655E5CBB4}"/>
                    </a:ext>
                  </a:extLst>
                </p:cNvPr>
                <p:cNvSpPr txBox="1"/>
                <p:nvPr/>
              </p:nvSpPr>
              <p:spPr>
                <a:xfrm>
                  <a:off x="609600" y="3897657"/>
                  <a:ext cx="3200400" cy="361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628650" indent="-628650"/>
                  <a:r>
                    <a:rPr lang="en-US" sz="1600" dirty="0">
                      <a:latin typeface="+mj-lt"/>
                    </a:rPr>
                    <a:t>The total # of measurements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try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16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192AA60-2F1D-4A76-434B-889655E5C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3897657"/>
                  <a:ext cx="3200400" cy="361189"/>
                </a:xfrm>
                <a:prstGeom prst="rect">
                  <a:avLst/>
                </a:prstGeom>
                <a:blipFill>
                  <a:blip r:embed="rId3"/>
                  <a:stretch>
                    <a:fillRect l="-1143" t="-3390" b="-16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B158339-8270-A28D-8362-C1FE9242756A}"/>
                    </a:ext>
                  </a:extLst>
                </p:cNvPr>
                <p:cNvSpPr txBox="1"/>
                <p:nvPr/>
              </p:nvSpPr>
              <p:spPr>
                <a:xfrm>
                  <a:off x="3841789" y="3635346"/>
                  <a:ext cx="4997411" cy="360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628650" indent="-62865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rep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+mj-lt"/>
                    </a:rPr>
                    <a:t> for independent measurements over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+mj-lt"/>
                    </a:rPr>
                    <a:t> qubits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B158339-8270-A28D-8362-C1FE924275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789" y="3635346"/>
                  <a:ext cx="4997411" cy="360483"/>
                </a:xfrm>
                <a:prstGeom prst="rect">
                  <a:avLst/>
                </a:prstGeom>
                <a:blipFill>
                  <a:blip r:embed="rId4"/>
                  <a:stretch>
                    <a:fillRect t="-3390" b="-16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FAC9E2-0547-9DDF-1F1C-7F9723260423}"/>
                    </a:ext>
                  </a:extLst>
                </p:cNvPr>
                <p:cNvSpPr txBox="1"/>
                <p:nvPr/>
              </p:nvSpPr>
              <p:spPr>
                <a:xfrm>
                  <a:off x="3841789" y="4099755"/>
                  <a:ext cx="4997411" cy="6306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98463" indent="-398463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rep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+mj-lt"/>
                    </a:rPr>
                    <a:t> for entangled measurements over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+mj-lt"/>
                    </a:rPr>
                    <a:t> qubits (implicitly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US" sz="1600" dirty="0">
                      <a:latin typeface="+mj-lt"/>
                    </a:rPr>
                    <a:t>-dependent)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FAC9E2-0547-9DDF-1F1C-7F97232604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789" y="4099755"/>
                  <a:ext cx="4997411" cy="630622"/>
                </a:xfrm>
                <a:prstGeom prst="rect">
                  <a:avLst/>
                </a:prstGeom>
                <a:blipFill>
                  <a:blip r:embed="rId5"/>
                  <a:stretch>
                    <a:fillRect t="-1923" b="-86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1F3283EE-DF58-AA04-3B33-84E14FD4AB58}"/>
                </a:ext>
              </a:extLst>
            </p:cNvPr>
            <p:cNvSpPr/>
            <p:nvPr/>
          </p:nvSpPr>
          <p:spPr>
            <a:xfrm>
              <a:off x="3750754" y="3861901"/>
              <a:ext cx="87763" cy="432700"/>
            </a:xfrm>
            <a:prstGeom prst="leftBrace">
              <a:avLst>
                <a:gd name="adj1" fmla="val 25792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BEE7BE-DFCF-0851-A218-A4C607208AB5}"/>
                  </a:ext>
                </a:extLst>
              </p:cNvPr>
              <p:cNvSpPr txBox="1"/>
              <p:nvPr/>
            </p:nvSpPr>
            <p:spPr>
              <a:xfrm>
                <a:off x="2971800" y="4572000"/>
                <a:ext cx="3200400" cy="36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8650" indent="-628650"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sig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try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BEE7BE-DFCF-0851-A218-A4C607208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572000"/>
                <a:ext cx="3200400" cy="361189"/>
              </a:xfrm>
              <a:prstGeom prst="rect">
                <a:avLst/>
              </a:prstGeom>
              <a:blipFill>
                <a:blip r:embed="rId6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0C6A61-8D0D-5504-D293-B2696F30C38F}"/>
                  </a:ext>
                </a:extLst>
              </p:cNvPr>
              <p:cNvSpPr txBox="1"/>
              <p:nvPr/>
            </p:nvSpPr>
            <p:spPr>
              <a:xfrm>
                <a:off x="1333500" y="5562600"/>
                <a:ext cx="6477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8650" indent="-628650"/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3D3DFF"/>
                        </a:solidFill>
                        <a:latin typeface="Cambria Math" panose="02040503050406030204" pitchFamily="18" charset="0"/>
                      </a:rPr>
                      <m:t>2.3</m:t>
                    </m:r>
                    <m:r>
                      <a:rPr lang="en-US" sz="1600" b="0" i="1" smtClean="0">
                        <a:solidFill>
                          <a:srgbClr val="3D3D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3D3D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3D3D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3D3D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  <a:r>
                  <a:rPr lang="en-US" sz="1600" dirty="0">
                    <a:solidFill>
                      <a:srgbClr val="3D3DFF"/>
                    </a:solidFill>
                    <a:latin typeface="+mj-lt"/>
                  </a:rPr>
                  <a:t>resolvable</a:t>
                </a:r>
                <a:r>
                  <a:rPr lang="en-US" sz="1600" dirty="0">
                    <a:latin typeface="+mj-lt"/>
                  </a:rPr>
                  <a:t> frequency </a:t>
                </a:r>
                <a:r>
                  <a:rPr lang="en-US" sz="1600" dirty="0">
                    <a:solidFill>
                      <a:srgbClr val="3D3DFF"/>
                    </a:solidFill>
                    <a:latin typeface="+mj-lt"/>
                  </a:rPr>
                  <a:t>bins</a:t>
                </a:r>
                <a:r>
                  <a:rPr lang="en-US" sz="16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3D3DFF"/>
                        </a:solidFill>
                        <a:latin typeface="Cambria Math" panose="02040503050406030204" pitchFamily="18" charset="0"/>
                      </a:rPr>
                      <m:t>~14 </m:t>
                    </m:r>
                  </m:oMath>
                </a14:m>
                <a:r>
                  <a:rPr lang="en-US" sz="1600" dirty="0">
                    <a:solidFill>
                      <a:srgbClr val="3D3DFF"/>
                    </a:solidFill>
                    <a:latin typeface="+mj-lt"/>
                  </a:rPr>
                  <a:t>s of integration time </a:t>
                </a:r>
                <a:r>
                  <a:rPr lang="en-US" sz="1600" dirty="0">
                    <a:latin typeface="+mj-lt"/>
                  </a:rPr>
                  <a:t>per bin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0C6A61-8D0D-5504-D293-B2696F30C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" y="5562600"/>
                <a:ext cx="6477000" cy="338554"/>
              </a:xfrm>
              <a:prstGeom prst="rect">
                <a:avLst/>
              </a:prstGeom>
              <a:blipFill>
                <a:blip r:embed="rId7"/>
                <a:stretch>
                  <a:fillRect t="-5455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987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44516-3B27-ED70-6898-D5C32C76C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1573-7750-B639-3C7C-B597C57D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98D6D4-B2F8-3117-C8E0-4C335036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3A85C0-3271-E309-9621-7309D313D473}"/>
              </a:ext>
            </a:extLst>
          </p:cNvPr>
          <p:cNvSpPr txBox="1"/>
          <p:nvPr/>
        </p:nvSpPr>
        <p:spPr>
          <a:xfrm>
            <a:off x="838200" y="1498191"/>
            <a:ext cx="7484934" cy="436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Introduction to the </a:t>
            </a:r>
            <a:r>
              <a:rPr lang="en-US" sz="3600" dirty="0" err="1">
                <a:solidFill>
                  <a:srgbClr val="1212FF"/>
                </a:solidFill>
                <a:latin typeface="+mj-lt"/>
              </a:rPr>
              <a:t>Transmon</a:t>
            </a:r>
            <a:r>
              <a:rPr lang="en-US" sz="3600" dirty="0">
                <a:solidFill>
                  <a:srgbClr val="1212FF"/>
                </a:solidFill>
                <a:latin typeface="+mj-lt"/>
              </a:rPr>
              <a:t> Qubit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Detection of Decay Photons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b="1" dirty="0">
                <a:solidFill>
                  <a:srgbClr val="1212FF"/>
                </a:solidFill>
                <a:latin typeface="+mj-lt"/>
              </a:rPr>
              <a:t>Physics Applications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C95772-F9B2-E557-CF29-B597B2D4C864}"/>
                  </a:ext>
                </a:extLst>
              </p:cNvPr>
              <p:cNvSpPr txBox="1"/>
              <p:nvPr/>
            </p:nvSpPr>
            <p:spPr>
              <a:xfrm>
                <a:off x="4253176" y="5860943"/>
                <a:ext cx="45860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ABECAA-272E-75D9-D17E-7C244AE83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76" y="5860943"/>
                <a:ext cx="458602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743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AF27-5EC2-B454-A710-8B4C0B71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I: Dark Matter Decay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0EC5E-F930-3EBC-4DE2-11F279FC7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413063-B3D8-74A3-3582-42B5E066C4B4}"/>
                  </a:ext>
                </a:extLst>
              </p:cNvPr>
              <p:cNvSpPr txBox="1"/>
              <p:nvPr/>
            </p:nvSpPr>
            <p:spPr>
              <a:xfrm>
                <a:off x="304800" y="1828800"/>
                <a:ext cx="1803378" cy="450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413063-B3D8-74A3-3582-42B5E066C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828800"/>
                <a:ext cx="1803378" cy="450380"/>
              </a:xfrm>
              <a:prstGeom prst="rect">
                <a:avLst/>
              </a:prstGeom>
              <a:blipFill>
                <a:blip r:embed="rId2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B007497-3E7C-FBBE-62F4-905F383FC638}"/>
              </a:ext>
            </a:extLst>
          </p:cNvPr>
          <p:cNvSpPr txBox="1"/>
          <p:nvPr/>
        </p:nvSpPr>
        <p:spPr>
          <a:xfrm>
            <a:off x="2362200" y="1807768"/>
            <a:ext cx="647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Full gauge-invariant set of interactions, e.g., </a:t>
            </a:r>
            <a:r>
              <a:rPr lang="en-US" sz="1200" dirty="0">
                <a:solidFill>
                  <a:srgbClr val="E98517"/>
                </a:solidFill>
                <a:latin typeface="+mj-lt"/>
              </a:rPr>
              <a:t>[Anastasopoulos, Bianchi, Dudas, Kiritsis, JHEP (2006); Dudas, Mambrini, Pokorski, </a:t>
            </a:r>
            <a:r>
              <a:rPr lang="en-US" sz="1200" dirty="0" err="1">
                <a:solidFill>
                  <a:srgbClr val="E98517"/>
                </a:solidFill>
                <a:latin typeface="+mj-lt"/>
              </a:rPr>
              <a:t>Romagnoni</a:t>
            </a:r>
            <a:r>
              <a:rPr lang="en-US" sz="1200" dirty="0">
                <a:solidFill>
                  <a:srgbClr val="E98517"/>
                </a:solidFill>
                <a:latin typeface="+mj-lt"/>
              </a:rPr>
              <a:t>, JHEP (2009); Lee, </a:t>
            </a:r>
            <a:r>
              <a:rPr lang="en-US" sz="1200" b="1" dirty="0">
                <a:solidFill>
                  <a:srgbClr val="E98517"/>
                </a:solidFill>
                <a:latin typeface="+mj-lt"/>
              </a:rPr>
              <a:t>DK</a:t>
            </a:r>
            <a:r>
              <a:rPr lang="en-US" sz="1200" dirty="0">
                <a:solidFill>
                  <a:srgbClr val="E98517"/>
                </a:solidFill>
                <a:latin typeface="+mj-lt"/>
              </a:rPr>
              <a:t>, Kong, Park, JHEP (2015)]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5D43FA-F07E-B2FE-BFCA-EC30C5DF8762}"/>
                  </a:ext>
                </a:extLst>
              </p:cNvPr>
              <p:cNvSpPr txBox="1"/>
              <p:nvPr/>
            </p:nvSpPr>
            <p:spPr>
              <a:xfrm>
                <a:off x="863622" y="2438400"/>
                <a:ext cx="7224670" cy="662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600" dirty="0"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5D43FA-F07E-B2FE-BFCA-EC30C5DF8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22" y="2438400"/>
                <a:ext cx="7224670" cy="6626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EE3F78-B85F-462A-3D15-526FF55F4394}"/>
                  </a:ext>
                </a:extLst>
              </p:cNvPr>
              <p:cNvSpPr txBox="1"/>
              <p:nvPr/>
            </p:nvSpPr>
            <p:spPr>
              <a:xfrm>
                <a:off x="381000" y="3048000"/>
                <a:ext cx="3118124" cy="819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eff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𝒯</m:t>
                              </m:r>
                              <m:sSub>
                                <m:sSubPr>
                                  <m:ctrl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DM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EE3F78-B85F-462A-3D15-526FF55F4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048000"/>
                <a:ext cx="3118124" cy="819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4F236E-87C7-C74A-AA64-AA4B61ED43A1}"/>
                  </a:ext>
                </a:extLst>
              </p:cNvPr>
              <p:cNvSpPr txBox="1"/>
              <p:nvPr/>
            </p:nvSpPr>
            <p:spPr>
              <a:xfrm>
                <a:off x="3197273" y="3285853"/>
                <a:ext cx="52985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DM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,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is the dominant component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4F236E-87C7-C74A-AA64-AA4B61ED4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73" y="3285853"/>
                <a:ext cx="5298566" cy="338554"/>
              </a:xfrm>
              <a:prstGeom prst="rect">
                <a:avLst/>
              </a:prstGeom>
              <a:blipFill>
                <a:blip r:embed="rId5"/>
                <a:stretch>
                  <a:fillRect l="-57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01658D-35DB-00FB-7A16-0D12A4351542}"/>
                  </a:ext>
                </a:extLst>
              </p:cNvPr>
              <p:cNvSpPr txBox="1"/>
              <p:nvPr/>
            </p:nvSpPr>
            <p:spPr>
              <a:xfrm>
                <a:off x="900376" y="4582180"/>
                <a:ext cx="55766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: transition probability of a single </a:t>
                </a:r>
                <a:r>
                  <a:rPr lang="en-US" sz="1400" dirty="0" err="1">
                    <a:latin typeface="+mj-lt"/>
                    <a:ea typeface="Cambria Math" panose="02040503050406030204" pitchFamily="18" charset="0"/>
                  </a:rPr>
                  <a:t>transmon</a:t>
                </a:r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 qubit</a:t>
                </a: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dirty="0">
                    <a:latin typeface="+mj-lt"/>
                  </a:rPr>
                  <a:t>: capacitance and the distance between the capacitor plates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01658D-35DB-00FB-7A16-0D12A4351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76" y="4582180"/>
                <a:ext cx="5576624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1F6C61-C7C8-E9E4-0C8E-637F6A58BFB3}"/>
                  </a:ext>
                </a:extLst>
              </p:cNvPr>
              <p:cNvSpPr txBox="1"/>
              <p:nvPr/>
            </p:nvSpPr>
            <p:spPr>
              <a:xfrm>
                <a:off x="304800" y="5225814"/>
                <a:ext cx="3657600" cy="878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+mj-lt"/>
                    <a:ea typeface="Cambria Math" panose="02040503050406030204" pitchFamily="18" charset="0"/>
                  </a:rPr>
                  <a:t>Reference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0.023</m:t>
                            </m:r>
                          </m:e>
                          <m:e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1.72×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−9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1600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1F6C61-C7C8-E9E4-0C8E-637F6A58B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225814"/>
                <a:ext cx="3657600" cy="878446"/>
              </a:xfrm>
              <a:prstGeom prst="rect">
                <a:avLst/>
              </a:prstGeom>
              <a:blipFill>
                <a:blip r:embed="rId7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2055C5-44B6-4CA6-E8F4-3F0CACA354BF}"/>
                  </a:ext>
                </a:extLst>
              </p:cNvPr>
              <p:cNvSpPr txBox="1"/>
              <p:nvPr/>
            </p:nvSpPr>
            <p:spPr>
              <a:xfrm>
                <a:off x="4017756" y="5122299"/>
                <a:ext cx="3678444" cy="684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with reference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ref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l-G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Uni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=2.3×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−18</m:t>
                        </m:r>
                      </m:sup>
                    </m:sSup>
                    <m:sSup>
                      <m:sSupPr>
                        <m:ctrl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</a:t>
                </a:r>
                <a:endParaRPr lang="en-US" sz="1400" dirty="0"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2055C5-44B6-4CA6-E8F4-3F0CACA35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756" y="5122299"/>
                <a:ext cx="3678444" cy="684162"/>
              </a:xfrm>
              <a:prstGeom prst="rect">
                <a:avLst/>
              </a:prstGeom>
              <a:blipFill>
                <a:blip r:embed="rId9"/>
                <a:stretch>
                  <a:fillRect l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123ACE-F43C-7975-D4AB-49BC86F8BDB3}"/>
                  </a:ext>
                </a:extLst>
              </p:cNvPr>
              <p:cNvSpPr txBox="1"/>
              <p:nvPr/>
            </p:nvSpPr>
            <p:spPr>
              <a:xfrm>
                <a:off x="4017756" y="5764960"/>
                <a:ext cx="4821444" cy="5496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 in reference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ref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 replaced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CMB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CMB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=1.7×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−25</m:t>
                        </m:r>
                      </m:sup>
                    </m:sSup>
                    <m:sSup>
                      <m:sSupPr>
                        <m:ctrl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  <a:ea typeface="Cambria Math" panose="02040503050406030204" pitchFamily="18" charset="0"/>
                  </a:rPr>
                  <a:t>[Zhang, Chen, </a:t>
                </a:r>
                <a:r>
                  <a:rPr lang="en-US" sz="1200" dirty="0" err="1">
                    <a:solidFill>
                      <a:srgbClr val="E98517"/>
                    </a:solidFill>
                    <a:latin typeface="+mj-lt"/>
                    <a:ea typeface="Cambria Math" panose="02040503050406030204" pitchFamily="18" charset="0"/>
                  </a:rPr>
                  <a:t>Kamionkowski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  <a:ea typeface="Cambria Math" panose="02040503050406030204" pitchFamily="18" charset="0"/>
                  </a:rPr>
                  <a:t>, Si, Zheng, PRD (2007)]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123ACE-F43C-7975-D4AB-49BC86F8B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756" y="5764960"/>
                <a:ext cx="4821444" cy="549638"/>
              </a:xfrm>
              <a:prstGeom prst="rect">
                <a:avLst/>
              </a:prstGeom>
              <a:blipFill>
                <a:blip r:embed="rId10"/>
                <a:stretch>
                  <a:fillRect l="-379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50C5FB-9D60-FD31-42B0-695A6F18949C}"/>
                  </a:ext>
                </a:extLst>
              </p:cNvPr>
              <p:cNvSpPr txBox="1"/>
              <p:nvPr/>
            </p:nvSpPr>
            <p:spPr>
              <a:xfrm>
                <a:off x="304800" y="3859430"/>
                <a:ext cx="8534399" cy="6941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DM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0.45 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GeV</m:t>
                              </m:r>
                              <m:sSup>
                                <m:sSupPr>
                                  <m:ctrlPr>
                                    <a:rPr lang="en-US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l-GR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l-G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100 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pF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GHz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l-G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100 </m:t>
                                  </m:r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50C5FB-9D60-FD31-42B0-695A6F189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59430"/>
                <a:ext cx="8534399" cy="6941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2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1A26264-8BDB-69C7-AD4C-7C4DEA94765B}"/>
              </a:ext>
            </a:extLst>
          </p:cNvPr>
          <p:cNvSpPr/>
          <p:nvPr/>
        </p:nvSpPr>
        <p:spPr>
          <a:xfrm>
            <a:off x="304800" y="1752600"/>
            <a:ext cx="8534400" cy="1961098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26E4D-41B5-31E4-522E-A3A48BC8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Matter in the Universe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857863-638C-54AF-4449-3A87DC35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Results for planck cmb">
            <a:extLst>
              <a:ext uri="{FF2B5EF4-FFF2-40B4-BE49-F238E27FC236}">
                <a16:creationId xmlns:a16="http://schemas.microsoft.com/office/drawing/2014/main" id="{36D029B2-8DF8-993A-B467-ECD83577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3" y="2504420"/>
            <a:ext cx="2423457" cy="12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smology | University of Oxford Department of Physics">
            <a:extLst>
              <a:ext uri="{FF2B5EF4-FFF2-40B4-BE49-F238E27FC236}">
                <a16:creationId xmlns:a16="http://schemas.microsoft.com/office/drawing/2014/main" id="{33875A06-F9CA-4338-59E7-14EE3B2C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20" y="2504421"/>
            <a:ext cx="1753980" cy="12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10">
            <a:extLst>
              <a:ext uri="{FF2B5EF4-FFF2-40B4-BE49-F238E27FC236}">
                <a16:creationId xmlns:a16="http://schemas.microsoft.com/office/drawing/2014/main" id="{DA617D4B-4B1F-CF24-FBBF-B4FF906060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4021" y="2508877"/>
            <a:ext cx="1677779" cy="1211729"/>
          </a:xfrm>
          <a:prstGeom prst="rect">
            <a:avLst/>
          </a:prstGeom>
        </p:spPr>
      </p:pic>
      <p:pic>
        <p:nvPicPr>
          <p:cNvPr id="10" name="Picture 4" descr="File:M33 rotation curve.jpg - Wikimedia Commons">
            <a:extLst>
              <a:ext uri="{FF2B5EF4-FFF2-40B4-BE49-F238E27FC236}">
                <a16:creationId xmlns:a16="http://schemas.microsoft.com/office/drawing/2014/main" id="{82A64C84-2DC2-6C30-AA84-581A52A5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66" y="2508877"/>
            <a:ext cx="1598834" cy="12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630590-B8B9-F5BD-BA8F-A027213F5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7586" y="4218798"/>
            <a:ext cx="3208827" cy="218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81E9D49-63E4-9CEA-C4D2-DE1C125FA84B}"/>
              </a:ext>
            </a:extLst>
          </p:cNvPr>
          <p:cNvSpPr/>
          <p:nvPr/>
        </p:nvSpPr>
        <p:spPr>
          <a:xfrm>
            <a:off x="302930" y="3713698"/>
            <a:ext cx="8526920" cy="1620302"/>
          </a:xfrm>
          <a:custGeom>
            <a:avLst/>
            <a:gdLst>
              <a:gd name="connsiteX0" fmla="*/ 3786626 w 8526920"/>
              <a:gd name="connsiteY0" fmla="*/ 987328 h 1587578"/>
              <a:gd name="connsiteX1" fmla="*/ 3590282 w 8526920"/>
              <a:gd name="connsiteY1" fmla="*/ 785374 h 1587578"/>
              <a:gd name="connsiteX2" fmla="*/ 3517355 w 8526920"/>
              <a:gd name="connsiteY2" fmla="*/ 684398 h 1587578"/>
              <a:gd name="connsiteX3" fmla="*/ 3494915 w 8526920"/>
              <a:gd name="connsiteY3" fmla="*/ 572201 h 1587578"/>
              <a:gd name="connsiteX4" fmla="*/ 3522964 w 8526920"/>
              <a:gd name="connsiteY4" fmla="*/ 493664 h 1587578"/>
              <a:gd name="connsiteX5" fmla="*/ 3567843 w 8526920"/>
              <a:gd name="connsiteY5" fmla="*/ 465615 h 1587578"/>
              <a:gd name="connsiteX6" fmla="*/ 3601502 w 8526920"/>
              <a:gd name="connsiteY6" fmla="*/ 437566 h 1587578"/>
              <a:gd name="connsiteX7" fmla="*/ 3668820 w 8526920"/>
              <a:gd name="connsiteY7" fmla="*/ 403907 h 1587578"/>
              <a:gd name="connsiteX8" fmla="*/ 3943701 w 8526920"/>
              <a:gd name="connsiteY8" fmla="*/ 314150 h 1587578"/>
              <a:gd name="connsiteX9" fmla="*/ 4403706 w 8526920"/>
              <a:gd name="connsiteY9" fmla="*/ 230003 h 1587578"/>
              <a:gd name="connsiteX10" fmla="*/ 8526920 w 8526920"/>
              <a:gd name="connsiteY10" fmla="*/ 0 h 1587578"/>
              <a:gd name="connsiteX11" fmla="*/ 0 w 8526920"/>
              <a:gd name="connsiteY11" fmla="*/ 0 h 1587578"/>
              <a:gd name="connsiteX12" fmla="*/ 2457099 w 8526920"/>
              <a:gd name="connsiteY12" fmla="*/ 1234160 h 1587578"/>
              <a:gd name="connsiteX13" fmla="*/ 2546857 w 8526920"/>
              <a:gd name="connsiteY13" fmla="*/ 1301477 h 1587578"/>
              <a:gd name="connsiteX14" fmla="*/ 2653443 w 8526920"/>
              <a:gd name="connsiteY14" fmla="*/ 1402454 h 1587578"/>
              <a:gd name="connsiteX15" fmla="*/ 2703931 w 8526920"/>
              <a:gd name="connsiteY15" fmla="*/ 1480992 h 1587578"/>
              <a:gd name="connsiteX16" fmla="*/ 2765639 w 8526920"/>
              <a:gd name="connsiteY16" fmla="*/ 1587578 h 1587578"/>
              <a:gd name="connsiteX17" fmla="*/ 2748810 w 8526920"/>
              <a:gd name="connsiteY17" fmla="*/ 1464162 h 1587578"/>
              <a:gd name="connsiteX18" fmla="*/ 2793688 w 8526920"/>
              <a:gd name="connsiteY18" fmla="*/ 1351966 h 1587578"/>
              <a:gd name="connsiteX19" fmla="*/ 2905885 w 8526920"/>
              <a:gd name="connsiteY19" fmla="*/ 1250989 h 1587578"/>
              <a:gd name="connsiteX20" fmla="*/ 3023691 w 8526920"/>
              <a:gd name="connsiteY20" fmla="*/ 1189281 h 1587578"/>
              <a:gd name="connsiteX21" fmla="*/ 3186376 w 8526920"/>
              <a:gd name="connsiteY21" fmla="*/ 1110744 h 1587578"/>
              <a:gd name="connsiteX22" fmla="*/ 3388329 w 8526920"/>
              <a:gd name="connsiteY22" fmla="*/ 1060255 h 1587578"/>
              <a:gd name="connsiteX23" fmla="*/ 3584672 w 8526920"/>
              <a:gd name="connsiteY23" fmla="*/ 1026596 h 1587578"/>
              <a:gd name="connsiteX24" fmla="*/ 3786626 w 8526920"/>
              <a:gd name="connsiteY24" fmla="*/ 987328 h 158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26920" h="1587578">
                <a:moveTo>
                  <a:pt x="3786626" y="987328"/>
                </a:moveTo>
                <a:lnTo>
                  <a:pt x="3590282" y="785374"/>
                </a:lnTo>
                <a:lnTo>
                  <a:pt x="3517355" y="684398"/>
                </a:lnTo>
                <a:lnTo>
                  <a:pt x="3494915" y="572201"/>
                </a:lnTo>
                <a:lnTo>
                  <a:pt x="3522964" y="493664"/>
                </a:lnTo>
                <a:lnTo>
                  <a:pt x="3567843" y="465615"/>
                </a:lnTo>
                <a:lnTo>
                  <a:pt x="3601502" y="437566"/>
                </a:lnTo>
                <a:lnTo>
                  <a:pt x="3668820" y="403907"/>
                </a:lnTo>
                <a:lnTo>
                  <a:pt x="3943701" y="314150"/>
                </a:lnTo>
                <a:lnTo>
                  <a:pt x="4403706" y="230003"/>
                </a:lnTo>
                <a:lnTo>
                  <a:pt x="8526920" y="0"/>
                </a:lnTo>
                <a:lnTo>
                  <a:pt x="0" y="0"/>
                </a:lnTo>
                <a:lnTo>
                  <a:pt x="2457099" y="1234160"/>
                </a:lnTo>
                <a:lnTo>
                  <a:pt x="2546857" y="1301477"/>
                </a:lnTo>
                <a:lnTo>
                  <a:pt x="2653443" y="1402454"/>
                </a:lnTo>
                <a:lnTo>
                  <a:pt x="2703931" y="1480992"/>
                </a:lnTo>
                <a:lnTo>
                  <a:pt x="2765639" y="1587578"/>
                </a:lnTo>
                <a:lnTo>
                  <a:pt x="2748810" y="1464162"/>
                </a:lnTo>
                <a:lnTo>
                  <a:pt x="2793688" y="1351966"/>
                </a:lnTo>
                <a:lnTo>
                  <a:pt x="2905885" y="1250989"/>
                </a:lnTo>
                <a:lnTo>
                  <a:pt x="3023691" y="1189281"/>
                </a:lnTo>
                <a:lnTo>
                  <a:pt x="3186376" y="1110744"/>
                </a:lnTo>
                <a:lnTo>
                  <a:pt x="3388329" y="1060255"/>
                </a:lnTo>
                <a:lnTo>
                  <a:pt x="3584672" y="1026596"/>
                </a:lnTo>
                <a:lnTo>
                  <a:pt x="3786626" y="987328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94000">
                <a:srgbClr val="2572AA"/>
              </a:gs>
              <a:gs pos="61000">
                <a:srgbClr val="2776AE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467779-9B47-3608-2295-10059768BBEE}"/>
              </a:ext>
            </a:extLst>
          </p:cNvPr>
          <p:cNvSpPr txBox="1"/>
          <p:nvPr/>
        </p:nvSpPr>
        <p:spPr>
          <a:xfrm>
            <a:off x="609600" y="1981200"/>
            <a:ext cx="1315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Larger scale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Earlier universe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451B72-AAFF-BA70-AD16-49DAA76830D6}"/>
              </a:ext>
            </a:extLst>
          </p:cNvPr>
          <p:cNvSpPr txBox="1"/>
          <p:nvPr/>
        </p:nvSpPr>
        <p:spPr>
          <a:xfrm>
            <a:off x="7317785" y="1972140"/>
            <a:ext cx="1216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+mj-lt"/>
              </a:rPr>
              <a:t>Smaller scale</a:t>
            </a:r>
          </a:p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Later universe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7D36B5-D8A5-8B8C-6F4C-174503399454}"/>
              </a:ext>
            </a:extLst>
          </p:cNvPr>
          <p:cNvCxnSpPr>
            <a:cxnSpLocks/>
          </p:cNvCxnSpPr>
          <p:nvPr/>
        </p:nvCxnSpPr>
        <p:spPr>
          <a:xfrm>
            <a:off x="7302260" y="1905000"/>
            <a:ext cx="1232140" cy="0"/>
          </a:xfrm>
          <a:prstGeom prst="straightConnector1">
            <a:avLst/>
          </a:prstGeom>
          <a:ln w="254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8A143B-4179-004B-023C-E20EBC43F1E8}"/>
              </a:ext>
            </a:extLst>
          </p:cNvPr>
          <p:cNvCxnSpPr>
            <a:cxnSpLocks/>
          </p:cNvCxnSpPr>
          <p:nvPr/>
        </p:nvCxnSpPr>
        <p:spPr>
          <a:xfrm>
            <a:off x="609600" y="1905000"/>
            <a:ext cx="1232140" cy="0"/>
          </a:xfrm>
          <a:prstGeom prst="straightConnector1">
            <a:avLst/>
          </a:prstGeom>
          <a:ln w="25400">
            <a:solidFill>
              <a:schemeClr val="bg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2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1228C-8495-2E7F-8E8C-8E4964DFB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6E60-B0D5-5234-4904-CD9EEDD8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I: Dark Matter Decay – Sensitivity Prospects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4AEA8-56C5-340E-1665-1B4D2E01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7378F8-5223-AA89-1C74-BB7D4CF7878F}"/>
                  </a:ext>
                </a:extLst>
              </p:cNvPr>
              <p:cNvSpPr txBox="1"/>
              <p:nvPr/>
            </p:nvSpPr>
            <p:spPr>
              <a:xfrm>
                <a:off x="304800" y="5672074"/>
                <a:ext cx="8534400" cy="728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Sensitivity prospects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pF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=100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=0.45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Dark</a:t>
                </a:r>
                <a:r>
                  <a:rPr lang="en-US" sz="1600" dirty="0">
                    <a:latin typeface="+mj-lt"/>
                  </a:rPr>
                  <a:t>-count background via thermal excitation is considered: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dark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try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~30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mK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7378F8-5223-AA89-1C74-BB7D4CF78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672074"/>
                <a:ext cx="8534400" cy="728726"/>
              </a:xfrm>
              <a:prstGeom prst="rect">
                <a:avLst/>
              </a:prstGeom>
              <a:blipFill>
                <a:blip r:embed="rId2"/>
                <a:stretch>
                  <a:fillRect l="-286" t="-25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318F35B-730A-1358-635C-B1A3F108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752600"/>
            <a:ext cx="5467504" cy="38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1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DCCAB8-0A06-E84E-C338-84DB96FE756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Application II: C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dirty="0"/>
                  <a:t>B Decay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DCCAB8-0A06-E84E-C338-84DB96FE7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F24766-992D-5BF8-0D8B-A5889910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FDC7D1-FEE6-C52B-ACD2-721780E4EBF7}"/>
                  </a:ext>
                </a:extLst>
              </p:cNvPr>
              <p:cNvSpPr txBox="1"/>
              <p:nvPr/>
            </p:nvSpPr>
            <p:spPr>
              <a:xfrm>
                <a:off x="304800" y="1976362"/>
                <a:ext cx="2789032" cy="690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FDC7D1-FEE6-C52B-ACD2-721780E4E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76362"/>
                <a:ext cx="2789032" cy="6906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4317E992-6A42-5A09-B3C0-467FCA871AE8}"/>
              </a:ext>
            </a:extLst>
          </p:cNvPr>
          <p:cNvSpPr/>
          <p:nvPr/>
        </p:nvSpPr>
        <p:spPr>
          <a:xfrm>
            <a:off x="3117946" y="2057400"/>
            <a:ext cx="158654" cy="762000"/>
          </a:xfrm>
          <a:prstGeom prst="leftBrace">
            <a:avLst>
              <a:gd name="adj1" fmla="val 2579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30DE5-F2A1-FBA9-0C4D-423B064D6C4C}"/>
              </a:ext>
            </a:extLst>
          </p:cNvPr>
          <p:cNvSpPr txBox="1"/>
          <p:nvPr/>
        </p:nvSpPr>
        <p:spPr>
          <a:xfrm>
            <a:off x="3336243" y="1828800"/>
            <a:ext cx="5502958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SM prediction for the neutrino lifetime is much longer than the age of Universe.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Many BSM scenarios can significantly enhance the neutrino magnetic moment, hence allow the neutrino decay in the present universe.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7A9E6D-BB78-63D5-CEE9-1B344DE41931}"/>
                  </a:ext>
                </a:extLst>
              </p:cNvPr>
              <p:cNvSpPr txBox="1"/>
              <p:nvPr/>
            </p:nvSpPr>
            <p:spPr>
              <a:xfrm>
                <a:off x="381000" y="3733800"/>
                <a:ext cx="3118124" cy="819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eff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𝒯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7A9E6D-BB78-63D5-CEE9-1B344DE41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33800"/>
                <a:ext cx="3118124" cy="819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44EBC5-3A66-196E-A3D0-3BD8F9E0C8E0}"/>
                  </a:ext>
                </a:extLst>
              </p:cNvPr>
              <p:cNvSpPr txBox="1"/>
              <p:nvPr/>
            </p:nvSpPr>
            <p:spPr>
              <a:xfrm>
                <a:off x="4953000" y="3769452"/>
                <a:ext cx="3118124" cy="69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sSubPr>
                          <m:ctrl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p>
                              </m:sSub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44EBC5-3A66-196E-A3D0-3BD8F9E0C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769452"/>
                <a:ext cx="3118124" cy="6924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9056F8-4FFD-CE9F-3C4E-7E100A2CA4CC}"/>
                  </a:ext>
                </a:extLst>
              </p:cNvPr>
              <p:cNvSpPr txBox="1"/>
              <p:nvPr/>
            </p:nvSpPr>
            <p:spPr>
              <a:xfrm>
                <a:off x="3197273" y="3971653"/>
                <a:ext cx="2288575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112 </m:t>
                    </m:r>
                    <m:sSup>
                      <m:sSupPr>
                        <m:ctrl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 and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9056F8-4FFD-CE9F-3C4E-7E100A2CA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273" y="3971653"/>
                <a:ext cx="2288575" cy="344133"/>
              </a:xfrm>
              <a:prstGeom prst="rect">
                <a:avLst/>
              </a:prstGeom>
              <a:blipFill>
                <a:blip r:embed="rId6"/>
                <a:stretch>
                  <a:fillRect l="-1330" t="-3571" r="-266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E2ADC9-FBF3-4A9C-8476-A896301E0A95}"/>
                  </a:ext>
                </a:extLst>
              </p:cNvPr>
              <p:cNvSpPr txBox="1"/>
              <p:nvPr/>
            </p:nvSpPr>
            <p:spPr>
              <a:xfrm>
                <a:off x="595576" y="5327690"/>
                <a:ext cx="557662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: transition probability of a single </a:t>
                </a:r>
                <a:r>
                  <a:rPr lang="en-US" sz="1400" dirty="0" err="1">
                    <a:latin typeface="+mj-lt"/>
                    <a:ea typeface="Cambria Math" panose="02040503050406030204" pitchFamily="18" charset="0"/>
                  </a:rPr>
                  <a:t>transmon</a:t>
                </a:r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 qubit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1400" dirty="0">
                    <a:latin typeface="+mj-lt"/>
                    <a:ea typeface="Cambria Math" panose="02040503050406030204" pitchFamily="18" charset="0"/>
                  </a:rPr>
                  <a:t>: reference probability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2.1×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−27</m:t>
                        </m:r>
                      </m:sup>
                    </m:sSup>
                  </m:oMath>
                </a14:m>
                <a:endParaRPr lang="en-US" sz="1400" dirty="0">
                  <a:latin typeface="+mj-lt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400" dirty="0">
                    <a:latin typeface="+mj-lt"/>
                  </a:rPr>
                  <a:t>: capacitance and the distance between the capacitor plates</a:t>
                </a:r>
              </a:p>
              <a:p>
                <a:r>
                  <a:rPr lang="en-US" sz="1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400" dirty="0">
                    <a:latin typeface="+mj-lt"/>
                  </a:rPr>
                  <a:t>: Bohr magneton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E2ADC9-FBF3-4A9C-8476-A896301E0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76" y="5327690"/>
                <a:ext cx="5576624" cy="954107"/>
              </a:xfrm>
              <a:prstGeom prst="rect">
                <a:avLst/>
              </a:prstGeom>
              <a:blipFill>
                <a:blip r:embed="rId8"/>
                <a:stretch>
                  <a:fillRect t="-1282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22BABF-9220-5998-21F3-6077A0DA6CED}"/>
                  </a:ext>
                </a:extLst>
              </p:cNvPr>
              <p:cNvSpPr txBox="1"/>
              <p:nvPr/>
            </p:nvSpPr>
            <p:spPr>
              <a:xfrm>
                <a:off x="304800" y="4572000"/>
                <a:ext cx="8534399" cy="702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b>
                        <m:sSubPr>
                          <m:ctrlP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sz="15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l-GR" sz="1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100 </m:t>
                                  </m:r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0.1 </m:t>
                              </m:r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pF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en-US" sz="15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GHz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l-G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1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en-US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100 </m:t>
                                  </m:r>
                                  <m:r>
                                    <a:rPr lang="en-US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5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l-G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15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−11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5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15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15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l-GR" sz="15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15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Δ</m:t>
                                      </m:r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sz="15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15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5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eV</m:t>
                                      </m:r>
                                    </m:e>
                                    <m:sup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112</m:t>
                              </m:r>
                              <m:sSup>
                                <m:sSupPr>
                                  <m:ctrlPr>
                                    <a:rPr lang="en-US" sz="15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5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sz="1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l-G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5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0.05 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5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eV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15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22BABF-9220-5998-21F3-6077A0DA6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72000"/>
                <a:ext cx="8534399" cy="7021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200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102D6BD-C2CF-C865-363E-827E307D3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739220"/>
            <a:ext cx="8534400" cy="3316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0D8A33-E313-5FAA-B9F4-93A4B90E18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Application II: C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dirty="0"/>
                  <a:t>B Decay – Sensitivity Prospects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0D8A33-E313-5FAA-B9F4-93A4B90E1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5AA204-F4ED-6EF2-A985-657661D0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555576-C75F-9CE9-2856-265A4299E87F}"/>
                  </a:ext>
                </a:extLst>
              </p:cNvPr>
              <p:cNvSpPr txBox="1"/>
              <p:nvPr/>
            </p:nvSpPr>
            <p:spPr>
              <a:xfrm>
                <a:off x="1066800" y="2146981"/>
                <a:ext cx="2895600" cy="328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No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400" dirty="0">
                    <a:latin typeface="+mj-lt"/>
                  </a:rPr>
                  <a:t>-type enhancement assumed.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555576-C75F-9CE9-2856-265A4299E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146981"/>
                <a:ext cx="2895600" cy="328616"/>
              </a:xfrm>
              <a:prstGeom prst="rect">
                <a:avLst/>
              </a:prstGeom>
              <a:blipFill>
                <a:blip r:embed="rId4"/>
                <a:stretch>
                  <a:fillRect l="-632" t="-1852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FACDBC-B6F6-962B-1CBB-239BA6396368}"/>
                  </a:ext>
                </a:extLst>
              </p:cNvPr>
              <p:cNvSpPr txBox="1"/>
              <p:nvPr/>
            </p:nvSpPr>
            <p:spPr>
              <a:xfrm>
                <a:off x="2294387" y="3918581"/>
                <a:ext cx="1930272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400" dirty="0">
                    <a:latin typeface="+mj-lt"/>
                  </a:rPr>
                  <a:t>-type </a:t>
                </a:r>
              </a:p>
              <a:p>
                <a:pPr algn="r"/>
                <a:r>
                  <a:rPr lang="en-US" sz="1400" dirty="0">
                    <a:latin typeface="+mj-lt"/>
                  </a:rPr>
                  <a:t>enhancement assumed.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FACDBC-B6F6-962B-1CBB-239BA6396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387" y="3918581"/>
                <a:ext cx="1930272" cy="552267"/>
              </a:xfrm>
              <a:prstGeom prst="rect">
                <a:avLst/>
              </a:prstGeom>
              <a:blipFill>
                <a:blip r:embed="rId5"/>
                <a:stretch>
                  <a:fillRect r="-63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788136-1620-A486-91A0-FC724E3C87D0}"/>
              </a:ext>
            </a:extLst>
          </p:cNvPr>
          <p:cNvCxnSpPr>
            <a:cxnSpLocks/>
          </p:cNvCxnSpPr>
          <p:nvPr/>
        </p:nvCxnSpPr>
        <p:spPr>
          <a:xfrm flipH="1">
            <a:off x="2133600" y="2475597"/>
            <a:ext cx="76200" cy="61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210AB1-59D9-0F3D-D757-C08CCB40DD84}"/>
              </a:ext>
            </a:extLst>
          </p:cNvPr>
          <p:cNvCxnSpPr>
            <a:cxnSpLocks/>
          </p:cNvCxnSpPr>
          <p:nvPr/>
        </p:nvCxnSpPr>
        <p:spPr>
          <a:xfrm flipH="1" flipV="1">
            <a:off x="2971800" y="3975781"/>
            <a:ext cx="3810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10B0D9-DEBB-77AB-67F2-E2CD77D10420}"/>
                  </a:ext>
                </a:extLst>
              </p:cNvPr>
              <p:cNvSpPr txBox="1"/>
              <p:nvPr/>
            </p:nvSpPr>
            <p:spPr>
              <a:xfrm>
                <a:off x="304801" y="5118781"/>
                <a:ext cx="8534400" cy="1151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assumed: See IBM’s roadmap to build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-qubit quantum computer by 2033 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[https://www</a:t>
                </a:r>
                <a:r>
                  <a:rPr lang="en-US" sz="1200" i="1" dirty="0">
                    <a:solidFill>
                      <a:srgbClr val="E98517"/>
                    </a:solidFill>
                    <a:latin typeface="+mj-lt"/>
                  </a:rPr>
                  <a:t>.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ibm</a:t>
                </a:r>
                <a:r>
                  <a:rPr lang="en-US" sz="1200" i="1" dirty="0">
                    <a:solidFill>
                      <a:srgbClr val="E98517"/>
                    </a:solidFill>
                    <a:latin typeface="+mj-lt"/>
                  </a:rPr>
                  <a:t>.</a:t>
                </a:r>
                <a:r>
                  <a:rPr lang="en-US" sz="1200" dirty="0">
                    <a:solidFill>
                      <a:srgbClr val="E98517"/>
                    </a:solidFill>
                    <a:latin typeface="+mj-lt"/>
                  </a:rPr>
                  <a:t>com/quantum/blog/100k-qubitsupercomputer]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unit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, i.e., 1,000 units of cavity, each hosting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 qubits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10B0D9-DEBB-77AB-67F2-E2CD77D10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5118781"/>
                <a:ext cx="8534400" cy="1151726"/>
              </a:xfrm>
              <a:prstGeom prst="rect">
                <a:avLst/>
              </a:prstGeom>
              <a:blipFill>
                <a:blip r:embed="rId6"/>
                <a:stretch>
                  <a:fillRect l="-286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90CDCEB-6D28-F727-301B-AD12A8BC52BE}"/>
              </a:ext>
            </a:extLst>
          </p:cNvPr>
          <p:cNvSpPr txBox="1"/>
          <p:nvPr/>
        </p:nvSpPr>
        <p:spPr>
          <a:xfrm>
            <a:off x="7865430" y="2709540"/>
            <a:ext cx="685800" cy="213905"/>
          </a:xfrm>
          <a:prstGeom prst="rect">
            <a:avLst/>
          </a:prstGeom>
          <a:solidFill>
            <a:srgbClr val="FFFFBF"/>
          </a:solidFill>
        </p:spPr>
        <p:txBody>
          <a:bodyPr wrap="square" lIns="18288" tIns="18288" rIns="18288" bIns="18288">
            <a:spAutoFit/>
          </a:bodyPr>
          <a:lstStyle/>
          <a:p>
            <a:r>
              <a:rPr lang="en-US" sz="115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15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</a:t>
            </a:r>
            <a:r>
              <a:rPr lang="en-US" sz="115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DFD2DC-156E-548E-A7D5-17D1D179F66F}"/>
              </a:ext>
            </a:extLst>
          </p:cNvPr>
          <p:cNvSpPr txBox="1"/>
          <p:nvPr/>
        </p:nvSpPr>
        <p:spPr>
          <a:xfrm>
            <a:off x="3566909" y="2902808"/>
            <a:ext cx="685800" cy="213905"/>
          </a:xfrm>
          <a:prstGeom prst="rect">
            <a:avLst/>
          </a:prstGeom>
          <a:solidFill>
            <a:srgbClr val="FFFFBF"/>
          </a:solidFill>
        </p:spPr>
        <p:txBody>
          <a:bodyPr wrap="square" lIns="18288" tIns="18288" rIns="18288" bIns="18288">
            <a:spAutoFit/>
          </a:bodyPr>
          <a:lstStyle/>
          <a:p>
            <a:r>
              <a:rPr lang="en-US" sz="115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15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lang="en-US" sz="11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10</a:t>
            </a:r>
            <a:r>
              <a:rPr lang="en-US" sz="115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92649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834F-2320-38CE-84CC-4A822AFD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 Rate Calculation: QM Approach – Detector Response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C415DF-6889-FB23-7F6E-403BA042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2C1798-B339-1DB7-C8EA-BB744D2637CA}"/>
              </a:ext>
            </a:extLst>
          </p:cNvPr>
          <p:cNvGrpSpPr>
            <a:grpSpLocks noChangeAspect="1"/>
          </p:cNvGrpSpPr>
          <p:nvPr/>
        </p:nvGrpSpPr>
        <p:grpSpPr>
          <a:xfrm>
            <a:off x="5562600" y="1752600"/>
            <a:ext cx="3200399" cy="1021931"/>
            <a:chOff x="609600" y="1905000"/>
            <a:chExt cx="6663221" cy="212765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1AA1285-8E64-1FCB-D043-902136F9EEE3}"/>
                </a:ext>
              </a:extLst>
            </p:cNvPr>
            <p:cNvCxnSpPr/>
            <p:nvPr/>
          </p:nvCxnSpPr>
          <p:spPr>
            <a:xfrm>
              <a:off x="1981200" y="3025904"/>
              <a:ext cx="1219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FFA94A8-F0FE-7EBE-4BE5-A90E01990679}"/>
                </a:ext>
              </a:extLst>
            </p:cNvPr>
            <p:cNvCxnSpPr/>
            <p:nvPr/>
          </p:nvCxnSpPr>
          <p:spPr>
            <a:xfrm>
              <a:off x="1981200" y="2104959"/>
              <a:ext cx="12192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82">
              <a:extLst>
                <a:ext uri="{FF2B5EF4-FFF2-40B4-BE49-F238E27FC236}">
                  <a16:creationId xmlns:a16="http://schemas.microsoft.com/office/drawing/2014/main" id="{2FAB3757-213C-F203-84A5-5EDED2AA0564}"/>
                </a:ext>
              </a:extLst>
            </p:cNvPr>
            <p:cNvSpPr>
              <a:spLocks/>
            </p:cNvSpPr>
            <p:nvPr/>
          </p:nvSpPr>
          <p:spPr bwMode="auto">
            <a:xfrm rot="2039901">
              <a:off x="1307182" y="2682014"/>
              <a:ext cx="903215" cy="45719"/>
            </a:xfrm>
            <a:custGeom>
              <a:avLst/>
              <a:gdLst>
                <a:gd name="T0" fmla="*/ 0 w 2304"/>
                <a:gd name="T1" fmla="*/ 173038 h 192"/>
                <a:gd name="T2" fmla="*/ 172111 w 2304"/>
                <a:gd name="T3" fmla="*/ 0 h 192"/>
                <a:gd name="T4" fmla="*/ 344223 w 2304"/>
                <a:gd name="T5" fmla="*/ 173038 h 192"/>
                <a:gd name="T6" fmla="*/ 516334 w 2304"/>
                <a:gd name="T7" fmla="*/ 0 h 192"/>
                <a:gd name="T8" fmla="*/ 688446 w 2304"/>
                <a:gd name="T9" fmla="*/ 173038 h 192"/>
                <a:gd name="T10" fmla="*/ 860557 w 2304"/>
                <a:gd name="T11" fmla="*/ 0 h 192"/>
                <a:gd name="T12" fmla="*/ 1032669 w 2304"/>
                <a:gd name="T13" fmla="*/ 173038 h 192"/>
                <a:gd name="T14" fmla="*/ 1204780 w 2304"/>
                <a:gd name="T15" fmla="*/ 0 h 192"/>
                <a:gd name="T16" fmla="*/ 1376891 w 2304"/>
                <a:gd name="T17" fmla="*/ 173038 h 192"/>
                <a:gd name="T18" fmla="*/ 1549003 w 2304"/>
                <a:gd name="T19" fmla="*/ 0 h 192"/>
                <a:gd name="T20" fmla="*/ 1721114 w 2304"/>
                <a:gd name="T21" fmla="*/ 173038 h 192"/>
                <a:gd name="T22" fmla="*/ 1893226 w 2304"/>
                <a:gd name="T23" fmla="*/ 0 h 192"/>
                <a:gd name="T24" fmla="*/ 2065337 w 2304"/>
                <a:gd name="T25" fmla="*/ 173038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E279090-AC50-3814-B65E-5958422DDB6D}"/>
                    </a:ext>
                  </a:extLst>
                </p:cNvPr>
                <p:cNvSpPr txBox="1"/>
                <p:nvPr/>
              </p:nvSpPr>
              <p:spPr>
                <a:xfrm>
                  <a:off x="609600" y="1992325"/>
                  <a:ext cx="1502280" cy="5670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E279090-AC50-3814-B65E-5958422DDB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992325"/>
                  <a:ext cx="1502280" cy="567046"/>
                </a:xfrm>
                <a:prstGeom prst="rect">
                  <a:avLst/>
                </a:prstGeom>
                <a:blipFill>
                  <a:blip r:embed="rId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07AA7B2-5B17-BFDD-A775-F238A2624F8B}"/>
                </a:ext>
              </a:extLst>
            </p:cNvPr>
            <p:cNvCxnSpPr/>
            <p:nvPr/>
          </p:nvCxnSpPr>
          <p:spPr>
            <a:xfrm>
              <a:off x="2971800" y="2237433"/>
              <a:ext cx="0" cy="6788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057088F-677F-11E3-B414-AB474D4FC334}"/>
                    </a:ext>
                  </a:extLst>
                </p:cNvPr>
                <p:cNvSpPr txBox="1"/>
                <p:nvPr/>
              </p:nvSpPr>
              <p:spPr>
                <a:xfrm>
                  <a:off x="2971801" y="2335541"/>
                  <a:ext cx="791822" cy="538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057088F-677F-11E3-B414-AB474D4FC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1" y="2335541"/>
                  <a:ext cx="791822" cy="5382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6C4F808-E42D-DEC1-A854-EC54FA77E4CB}"/>
                    </a:ext>
                  </a:extLst>
                </p:cNvPr>
                <p:cNvSpPr txBox="1"/>
                <p:nvPr/>
              </p:nvSpPr>
              <p:spPr>
                <a:xfrm>
                  <a:off x="3230011" y="2864572"/>
                  <a:ext cx="613807" cy="5382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>
                        <m:d>
                          <m:dPr>
                            <m:begChr m:val=""/>
                            <m:endChr m:val="⟩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6C4F808-E42D-DEC1-A854-EC54FA77E4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0011" y="2864572"/>
                  <a:ext cx="613807" cy="538264"/>
                </a:xfrm>
                <a:prstGeom prst="rect">
                  <a:avLst/>
                </a:prstGeom>
                <a:blipFill>
                  <a:blip r:embed="rId4"/>
                  <a:stretch>
                    <a:fillRect l="-66667" t="-104651" r="-114583" b="-1720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2845C03-7282-329A-8751-741AB4E28EA3}"/>
                    </a:ext>
                  </a:extLst>
                </p:cNvPr>
                <p:cNvSpPr txBox="1"/>
                <p:nvPr/>
              </p:nvSpPr>
              <p:spPr>
                <a:xfrm>
                  <a:off x="3230011" y="1917155"/>
                  <a:ext cx="613807" cy="5382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>
                        <m:d>
                          <m:dPr>
                            <m:begChr m:val=""/>
                            <m:endChr m:val="⟩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2845C03-7282-329A-8751-741AB4E28E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0011" y="1917155"/>
                  <a:ext cx="613807" cy="538264"/>
                </a:xfrm>
                <a:prstGeom prst="rect">
                  <a:avLst/>
                </a:prstGeom>
                <a:blipFill>
                  <a:blip r:embed="rId5"/>
                  <a:stretch>
                    <a:fillRect l="-66667" t="-104651" r="-108333" b="-1720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FC2A584-BF4D-9A5D-3DBC-E7E9F2241479}"/>
                    </a:ext>
                  </a:extLst>
                </p:cNvPr>
                <p:cNvSpPr txBox="1"/>
                <p:nvPr/>
              </p:nvSpPr>
              <p:spPr>
                <a:xfrm>
                  <a:off x="2362201" y="3494394"/>
                  <a:ext cx="990599" cy="5382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>
                        <m:d>
                          <m:dPr>
                            <m:begChr m:val=""/>
                            <m:endChr m:val="⟩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d>
                          <m:dPr>
                            <m:begChr m:val=""/>
                            <m:endChr m:val="⟩"/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FC2A584-BF4D-9A5D-3DBC-E7E9F22414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1" y="3494394"/>
                  <a:ext cx="990599" cy="538264"/>
                </a:xfrm>
                <a:prstGeom prst="rect">
                  <a:avLst/>
                </a:prstGeom>
                <a:blipFill>
                  <a:blip r:embed="rId6"/>
                  <a:stretch>
                    <a:fillRect l="-41026" t="-107143" r="-83333" b="-1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D754F1-61CC-0F7E-3146-7E1C2C27E674}"/>
                </a:ext>
              </a:extLst>
            </p:cNvPr>
            <p:cNvCxnSpPr/>
            <p:nvPr/>
          </p:nvCxnSpPr>
          <p:spPr>
            <a:xfrm>
              <a:off x="5410202" y="3013749"/>
              <a:ext cx="12192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34DBFD-29D8-F583-B685-A22022D0E041}"/>
                </a:ext>
              </a:extLst>
            </p:cNvPr>
            <p:cNvCxnSpPr/>
            <p:nvPr/>
          </p:nvCxnSpPr>
          <p:spPr>
            <a:xfrm>
              <a:off x="5410202" y="2092804"/>
              <a:ext cx="12192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960FA7A-ABD3-B0DD-0505-9EB17712E48D}"/>
                </a:ext>
              </a:extLst>
            </p:cNvPr>
            <p:cNvCxnSpPr/>
            <p:nvPr/>
          </p:nvCxnSpPr>
          <p:spPr>
            <a:xfrm>
              <a:off x="6400802" y="2225278"/>
              <a:ext cx="0" cy="67887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30392EB-3F1A-32F8-0F73-59386D46B4AF}"/>
                    </a:ext>
                  </a:extLst>
                </p:cNvPr>
                <p:cNvSpPr txBox="1"/>
                <p:nvPr/>
              </p:nvSpPr>
              <p:spPr>
                <a:xfrm>
                  <a:off x="6400802" y="2323386"/>
                  <a:ext cx="791822" cy="5382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30392EB-3F1A-32F8-0F73-59386D46B4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2" y="2323386"/>
                  <a:ext cx="791822" cy="5382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0AAC728-E9B4-D65B-6547-0F39841BB6E4}"/>
                    </a:ext>
                  </a:extLst>
                </p:cNvPr>
                <p:cNvSpPr txBox="1"/>
                <p:nvPr/>
              </p:nvSpPr>
              <p:spPr>
                <a:xfrm>
                  <a:off x="6659014" y="2852420"/>
                  <a:ext cx="613807" cy="5382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>
                        <m:d>
                          <m:dPr>
                            <m:begChr m:val=""/>
                            <m:endChr m:val="⟩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0AAC728-E9B4-D65B-6547-0F39841BB6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014" y="2852420"/>
                  <a:ext cx="613807" cy="538264"/>
                </a:xfrm>
                <a:prstGeom prst="rect">
                  <a:avLst/>
                </a:prstGeom>
                <a:blipFill>
                  <a:blip r:embed="rId7"/>
                  <a:stretch>
                    <a:fillRect l="-64583" t="-104651" r="-116667" b="-1720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9C8661A-E36F-EC60-AD48-C41A2CE5B3BA}"/>
                    </a:ext>
                  </a:extLst>
                </p:cNvPr>
                <p:cNvSpPr txBox="1"/>
                <p:nvPr/>
              </p:nvSpPr>
              <p:spPr>
                <a:xfrm>
                  <a:off x="6659014" y="1905000"/>
                  <a:ext cx="613807" cy="5382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>
                        <m:d>
                          <m:dPr>
                            <m:begChr m:val=""/>
                            <m:endChr m:val="⟩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9C8661A-E36F-EC60-AD48-C41A2CE5B3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014" y="1905000"/>
                  <a:ext cx="613807" cy="538264"/>
                </a:xfrm>
                <a:prstGeom prst="rect">
                  <a:avLst/>
                </a:prstGeom>
                <a:blipFill>
                  <a:blip r:embed="rId8"/>
                  <a:stretch>
                    <a:fillRect l="-64583" t="-107143" r="-110417" b="-176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4CF1B6C-9866-8FB9-4C5F-4D6C793EB4A6}"/>
                    </a:ext>
                  </a:extLst>
                </p:cNvPr>
                <p:cNvSpPr txBox="1"/>
                <p:nvPr/>
              </p:nvSpPr>
              <p:spPr>
                <a:xfrm>
                  <a:off x="5791201" y="3482239"/>
                  <a:ext cx="990599" cy="5382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>
                        <m:d>
                          <m:dPr>
                            <m:begChr m:val=""/>
                            <m:endChr m:val="⟩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d>
                          <m:dPr>
                            <m:begChr m:val=""/>
                            <m:endChr m:val="⟩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4CF1B6C-9866-8FB9-4C5F-4D6C793EB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201" y="3482239"/>
                  <a:ext cx="990599" cy="538264"/>
                </a:xfrm>
                <a:prstGeom prst="rect">
                  <a:avLst/>
                </a:prstGeom>
                <a:blipFill>
                  <a:blip r:embed="rId9"/>
                  <a:stretch>
                    <a:fillRect l="-41026" t="-107143" r="-80769" b="-17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2A0247A-35F5-2A69-C02F-44365B6D5272}"/>
                </a:ext>
              </a:extLst>
            </p:cNvPr>
            <p:cNvCxnSpPr/>
            <p:nvPr/>
          </p:nvCxnSpPr>
          <p:spPr>
            <a:xfrm>
              <a:off x="4076700" y="3705159"/>
              <a:ext cx="990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CBE398-BFD5-004E-2005-46EBD8E1BB29}"/>
                  </a:ext>
                </a:extLst>
              </p:cNvPr>
              <p:cNvSpPr txBox="1"/>
              <p:nvPr/>
            </p:nvSpPr>
            <p:spPr>
              <a:xfrm>
                <a:off x="304800" y="1676400"/>
                <a:ext cx="5164243" cy="591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Beginning with dipole-type operators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̂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+mj-lt"/>
                  </a:rPr>
                  <a:t> with coupling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600" dirty="0">
                    <a:latin typeface="+mj-lt"/>
                  </a:rPr>
                  <a:t>, we have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CBE398-BFD5-004E-2005-46EBD8E1B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76400"/>
                <a:ext cx="5164243" cy="591444"/>
              </a:xfrm>
              <a:prstGeom prst="rect">
                <a:avLst/>
              </a:prstGeom>
              <a:blipFill>
                <a:blip r:embed="rId10"/>
                <a:stretch>
                  <a:fillRect l="-590" t="-1031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41F3D1-BCFD-467F-09DE-F13C079098A1}"/>
                  </a:ext>
                </a:extLst>
              </p:cNvPr>
              <p:cNvSpPr txBox="1"/>
              <p:nvPr/>
            </p:nvSpPr>
            <p:spPr>
              <a:xfrm>
                <a:off x="770930" y="2303044"/>
                <a:ext cx="4129464" cy="346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F41F3D1-BCFD-467F-09DE-F13C07909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30" y="2303044"/>
                <a:ext cx="4129464" cy="3465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8D1DEC-DF4E-2C9E-03FA-DA8B8FC1C49D}"/>
                  </a:ext>
                </a:extLst>
              </p:cNvPr>
              <p:cNvSpPr txBox="1"/>
              <p:nvPr/>
            </p:nvSpPr>
            <p:spPr>
              <a:xfrm>
                <a:off x="824815" y="2639222"/>
                <a:ext cx="3784626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+mj-lt"/>
                  </a:rPr>
                  <a:t>(or equivalently, identified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18D1DEC-DF4E-2C9E-03FA-DA8B8FC1C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15" y="2639222"/>
                <a:ext cx="3784626" cy="344133"/>
              </a:xfrm>
              <a:prstGeom prst="rect">
                <a:avLst/>
              </a:prstGeom>
              <a:blipFill>
                <a:blip r:embed="rId12"/>
                <a:stretch>
                  <a:fillRect l="-805"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39D274-A9D0-5CDE-E836-B8CA8B9B2F43}"/>
                  </a:ext>
                </a:extLst>
              </p:cNvPr>
              <p:cNvSpPr txBox="1"/>
              <p:nvPr/>
            </p:nvSpPr>
            <p:spPr>
              <a:xfrm>
                <a:off x="762000" y="3124200"/>
                <a:ext cx="4161652" cy="34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)~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(−)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439D274-A9D0-5CDE-E836-B8CA8B9B2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24200"/>
                <a:ext cx="4161652" cy="348813"/>
              </a:xfrm>
              <a:prstGeom prst="rect">
                <a:avLst/>
              </a:prstGeom>
              <a:blipFill>
                <a:blip r:embed="rId13"/>
                <a:stretch>
                  <a:fillRect t="-1754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939F695-D307-D24F-E541-A53415FA5309}"/>
              </a:ext>
            </a:extLst>
          </p:cNvPr>
          <p:cNvSpPr txBox="1"/>
          <p:nvPr/>
        </p:nvSpPr>
        <p:spPr>
          <a:xfrm>
            <a:off x="304800" y="367575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Applying the RWA and keeping the energy-conserving terms, we 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95AE16-2BA3-3BFF-CAF9-9C5F81B0A6E1}"/>
                  </a:ext>
                </a:extLst>
              </p:cNvPr>
              <p:cNvSpPr txBox="1"/>
              <p:nvPr/>
            </p:nvSpPr>
            <p:spPr>
              <a:xfrm>
                <a:off x="2944791" y="4272735"/>
                <a:ext cx="3276600" cy="405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RWA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(−)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ℎ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95AE16-2BA3-3BFF-CAF9-9C5F81B0A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791" y="4272735"/>
                <a:ext cx="3276600" cy="405817"/>
              </a:xfrm>
              <a:prstGeom prst="rect">
                <a:avLst/>
              </a:prstGeom>
              <a:blipFill>
                <a:blip r:embed="rId1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C7DFCD6-E059-C1BE-684A-06B21373AADB}"/>
                  </a:ext>
                </a:extLst>
              </p:cNvPr>
              <p:cNvSpPr txBox="1"/>
              <p:nvPr/>
            </p:nvSpPr>
            <p:spPr>
              <a:xfrm>
                <a:off x="952435" y="4690990"/>
                <a:ext cx="7239130" cy="426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𝑖𝑔</m:t>
                    </m:r>
                    <m:nary>
                      <m:nary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d>
                          <m:dPr>
                            <m:begChr m:val="⟨"/>
                            <m:endChr m:val="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⌋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d>
                          <m:dPr>
                            <m:begChr m:val="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𝑖𝑔</m:t>
                    </m:r>
                    <m:nary>
                      <m:nary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𝑑𝑡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begChr m:val="⟨"/>
                            <m:endChr m:val="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⌋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p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d>
                          <m:dPr>
                            <m:begChr m:val="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C7DFCD6-E059-C1BE-684A-06B21373A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35" y="4690990"/>
                <a:ext cx="7239130" cy="426848"/>
              </a:xfrm>
              <a:prstGeom prst="rect">
                <a:avLst/>
              </a:prstGeom>
              <a:blipFill>
                <a:blip r:embed="rId15"/>
                <a:stretch>
                  <a:fillRect t="-100000" b="-16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eft Brace 28">
            <a:extLst>
              <a:ext uri="{FF2B5EF4-FFF2-40B4-BE49-F238E27FC236}">
                <a16:creationId xmlns:a16="http://schemas.microsoft.com/office/drawing/2014/main" id="{0E226104-17A8-A3F3-ECD7-D13B4B4F9F71}"/>
              </a:ext>
            </a:extLst>
          </p:cNvPr>
          <p:cNvSpPr/>
          <p:nvPr/>
        </p:nvSpPr>
        <p:spPr>
          <a:xfrm rot="5400000">
            <a:off x="4779106" y="3758971"/>
            <a:ext cx="113653" cy="985065"/>
          </a:xfrm>
          <a:prstGeom prst="leftBrace">
            <a:avLst>
              <a:gd name="adj1" fmla="val 7968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DF60B730-0928-45B1-30BC-F466A63BB5F5}"/>
              </a:ext>
            </a:extLst>
          </p:cNvPr>
          <p:cNvSpPr/>
          <p:nvPr/>
        </p:nvSpPr>
        <p:spPr>
          <a:xfrm rot="5400000">
            <a:off x="5819554" y="3984803"/>
            <a:ext cx="113653" cy="533400"/>
          </a:xfrm>
          <a:prstGeom prst="leftBrace">
            <a:avLst>
              <a:gd name="adj1" fmla="val 7968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F99A28F-627E-15FA-F7DA-160272F0180C}"/>
              </a:ext>
            </a:extLst>
          </p:cNvPr>
          <p:cNvSpPr txBox="1"/>
          <p:nvPr/>
        </p:nvSpPr>
        <p:spPr>
          <a:xfrm>
            <a:off x="4403342" y="3930023"/>
            <a:ext cx="22260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+mj-lt"/>
              </a:rPr>
              <a:t>absorption          emission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D8BD7E-E316-4E1A-BF45-13522F8579A8}"/>
                  </a:ext>
                </a:extLst>
              </p:cNvPr>
              <p:cNvSpPr txBox="1"/>
              <p:nvPr/>
            </p:nvSpPr>
            <p:spPr>
              <a:xfrm>
                <a:off x="304800" y="5119994"/>
                <a:ext cx="8534399" cy="426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D8BD7E-E316-4E1A-BF45-13522F857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19994"/>
                <a:ext cx="8534399" cy="426848"/>
              </a:xfrm>
              <a:prstGeom prst="rect">
                <a:avLst/>
              </a:prstGeom>
              <a:blipFill>
                <a:blip r:embed="rId16"/>
                <a:stretch>
                  <a:fillRect t="-100000" b="-16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B8986C9-2CB2-E48B-E663-4DA2EEE38EC2}"/>
                  </a:ext>
                </a:extLst>
              </p:cNvPr>
              <p:cNvSpPr txBox="1"/>
              <p:nvPr/>
            </p:nvSpPr>
            <p:spPr>
              <a:xfrm>
                <a:off x="2314698" y="5529972"/>
                <a:ext cx="5623794" cy="438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nary>
                      <m:nary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B8986C9-2CB2-E48B-E663-4DA2EEE38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698" y="5529972"/>
                <a:ext cx="5623794" cy="438453"/>
              </a:xfrm>
              <a:prstGeom prst="rect">
                <a:avLst/>
              </a:prstGeom>
              <a:blipFill>
                <a:blip r:embed="rId17"/>
                <a:stretch>
                  <a:fillRect t="-97222" b="-15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FABC4D2-C787-3049-BD5D-D0512713F088}"/>
              </a:ext>
            </a:extLst>
          </p:cNvPr>
          <p:cNvSpPr txBox="1"/>
          <p:nvPr/>
        </p:nvSpPr>
        <p:spPr>
          <a:xfrm>
            <a:off x="342241" y="5984635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D3DFF"/>
                </a:solidFill>
                <a:latin typeface="+mj-lt"/>
              </a:rPr>
              <a:t>Standard quantum-optics expression for absorption-driven excitation </a:t>
            </a:r>
            <a:r>
              <a:rPr lang="en-US" sz="1200" dirty="0">
                <a:solidFill>
                  <a:srgbClr val="E98517"/>
                </a:solidFill>
                <a:latin typeface="+mj-lt"/>
              </a:rPr>
              <a:t>[Glauber, PR (1963)]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42C58F-67A3-E994-23B4-A7D4C15E7AA3}"/>
              </a:ext>
            </a:extLst>
          </p:cNvPr>
          <p:cNvSpPr txBox="1"/>
          <p:nvPr/>
        </p:nvSpPr>
        <p:spPr>
          <a:xfrm>
            <a:off x="7071426" y="5751068"/>
            <a:ext cx="19130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+mj-lt"/>
              </a:rPr>
              <a:t>a.k.a. Glauber correlator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DAF967F-9AE8-E4B2-D07D-21F0319CB2AE}"/>
              </a:ext>
            </a:extLst>
          </p:cNvPr>
          <p:cNvCxnSpPr>
            <a:stCxn id="35" idx="1"/>
          </p:cNvCxnSpPr>
          <p:nvPr/>
        </p:nvCxnSpPr>
        <p:spPr>
          <a:xfrm flipH="1" flipV="1">
            <a:off x="6887343" y="5791200"/>
            <a:ext cx="184083" cy="1060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88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23A9-56C5-BA4B-9889-1C7C0E40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Rate Calculation: QM Approach – Cavity Mode Expansion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07D448-E15F-3E81-1B9B-FB4A9782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90698-BC87-BD5E-4ADD-28D842AE3C14}"/>
              </a:ext>
            </a:extLst>
          </p:cNvPr>
          <p:cNvSpPr txBox="1"/>
          <p:nvPr/>
        </p:nvSpPr>
        <p:spPr>
          <a:xfrm>
            <a:off x="304800" y="1905000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In a reflective cavity, the electric field at the qubit location can be expanded in discrete cavity modes.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76966F-B667-11D7-5613-03E3FCED2C38}"/>
                  </a:ext>
                </a:extLst>
              </p:cNvPr>
              <p:cNvSpPr txBox="1"/>
              <p:nvPr/>
            </p:nvSpPr>
            <p:spPr>
              <a:xfrm>
                <a:off x="2246844" y="2276278"/>
                <a:ext cx="4650312" cy="383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(−)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76966F-B667-11D7-5613-03E3FCED2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844" y="2276278"/>
                <a:ext cx="4650312" cy="383567"/>
              </a:xfrm>
              <a:prstGeom prst="rect">
                <a:avLst/>
              </a:prstGeom>
              <a:blipFill>
                <a:blip r:embed="rId2"/>
                <a:stretch>
                  <a:fillRect t="-87302" b="-14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9D150D-6668-AA25-F307-6B41F7CD8957}"/>
                  </a:ext>
                </a:extLst>
              </p:cNvPr>
              <p:cNvSpPr txBox="1"/>
              <p:nvPr/>
            </p:nvSpPr>
            <p:spPr>
              <a:xfrm>
                <a:off x="1752600" y="2743200"/>
                <a:ext cx="5623794" cy="518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9D150D-6668-AA25-F307-6B41F7CD8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743200"/>
                <a:ext cx="5623794" cy="518860"/>
              </a:xfrm>
              <a:prstGeom prst="rect">
                <a:avLst/>
              </a:prstGeom>
              <a:blipFill>
                <a:blip r:embed="rId3"/>
                <a:stretch>
                  <a:fillRect t="-52941" b="-9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A0BC5B-D6A5-2489-A872-E99DB81D72E9}"/>
                  </a:ext>
                </a:extLst>
              </p:cNvPr>
              <p:cNvSpPr txBox="1"/>
              <p:nvPr/>
            </p:nvSpPr>
            <p:spPr>
              <a:xfrm>
                <a:off x="308072" y="3796812"/>
                <a:ext cx="8534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600" dirty="0">
                    <a:latin typeface="+mj-lt"/>
                  </a:rPr>
                  <a:t>For a photon of state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+mj-lt"/>
                  </a:rPr>
                  <a:t> emerges in the cavity, it is described by a superposition over cavity modes: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A0BC5B-D6A5-2489-A872-E99DB81D7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72" y="3796812"/>
                <a:ext cx="8534400" cy="338554"/>
              </a:xfrm>
              <a:prstGeom prst="rect">
                <a:avLst/>
              </a:prstGeom>
              <a:blipFill>
                <a:blip r:embed="rId4"/>
                <a:stretch>
                  <a:fillRect l="-429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4B5F68-5B21-4792-814A-CD1779D28B8A}"/>
                  </a:ext>
                </a:extLst>
              </p:cNvPr>
              <p:cNvSpPr txBox="1"/>
              <p:nvPr/>
            </p:nvSpPr>
            <p:spPr>
              <a:xfrm>
                <a:off x="952435" y="4135366"/>
                <a:ext cx="7239130" cy="518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d>
                          <m:dPr>
                            <m:begChr m:val=""/>
                            <m:endChr m:val="⟩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6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	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latin typeface="+mj-lt"/>
                  </a:rPr>
                  <a:t> for which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4B5F68-5B21-4792-814A-CD1779D28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35" y="4135366"/>
                <a:ext cx="7239130" cy="518860"/>
              </a:xfrm>
              <a:prstGeom prst="rect">
                <a:avLst/>
              </a:prstGeom>
              <a:blipFill>
                <a:blip r:embed="rId5"/>
                <a:stretch>
                  <a:fillRect t="-88235" b="-14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3DB930-0596-AFF8-19C6-3F5C7CD1716B}"/>
                  </a:ext>
                </a:extLst>
              </p:cNvPr>
              <p:cNvSpPr txBox="1"/>
              <p:nvPr/>
            </p:nvSpPr>
            <p:spPr>
              <a:xfrm>
                <a:off x="1767606" y="4730426"/>
                <a:ext cx="5623794" cy="37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e>
                    </m:d>
                  </m:oMath>
                </a14:m>
                <a:r>
                  <a:rPr lang="en-US" sz="16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3DB930-0596-AFF8-19C6-3F5C7CD17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606" y="4730426"/>
                <a:ext cx="5623794" cy="374974"/>
              </a:xfrm>
              <a:prstGeom prst="rect">
                <a:avLst/>
              </a:prstGeom>
              <a:blipFill>
                <a:blip r:embed="rId6"/>
                <a:stretch>
                  <a:fillRect t="-91935" b="-14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963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81AD-7B26-53CD-095C-DC31522A3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Event Rate Calculation: QM Approach – Near-Monochromatic Limit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99715D-C579-7A41-F2F2-5485A5F7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CE6A4D-9DFA-5D48-5591-AB245483AB46}"/>
                  </a:ext>
                </a:extLst>
              </p:cNvPr>
              <p:cNvSpPr txBox="1"/>
              <p:nvPr/>
            </p:nvSpPr>
            <p:spPr>
              <a:xfrm>
                <a:off x="304800" y="1718846"/>
                <a:ext cx="8534400" cy="60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If the decay photon state has dominant support around a characteristic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and the cavity filters the field so that the effective local amplitude is narrowband: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CE6A4D-9DFA-5D48-5591-AB245483A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18846"/>
                <a:ext cx="8534400" cy="604396"/>
              </a:xfrm>
              <a:prstGeom prst="rect">
                <a:avLst/>
              </a:prstGeom>
              <a:blipFill>
                <a:blip r:embed="rId2"/>
                <a:stretch>
                  <a:fillRect l="-357" t="-202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87C289-A65E-797A-F162-56C20D4629E3}"/>
                  </a:ext>
                </a:extLst>
              </p:cNvPr>
              <p:cNvSpPr txBox="1"/>
              <p:nvPr/>
            </p:nvSpPr>
            <p:spPr>
              <a:xfrm>
                <a:off x="1264803" y="2438400"/>
                <a:ext cx="6614394" cy="353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+mj-lt"/>
                  </a:rPr>
                  <a:t> being a slowly-varying envelope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87C289-A65E-797A-F162-56C20D462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803" y="2438400"/>
                <a:ext cx="6614394" cy="353687"/>
              </a:xfrm>
              <a:prstGeom prst="rect">
                <a:avLst/>
              </a:prstGeom>
              <a:blipFill>
                <a:blip r:embed="rId3"/>
                <a:stretch>
                  <a:fillRect l="-2670" t="-100000" b="-16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E214BB-D892-C239-4DA1-6D01A41DCC06}"/>
                  </a:ext>
                </a:extLst>
              </p:cNvPr>
              <p:cNvSpPr txBox="1"/>
              <p:nvPr/>
            </p:nvSpPr>
            <p:spPr>
              <a:xfrm>
                <a:off x="1767606" y="2977826"/>
                <a:ext cx="5623794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eff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E214BB-D892-C239-4DA1-6D01A41DC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606" y="2977826"/>
                <a:ext cx="5623794" cy="359650"/>
              </a:xfrm>
              <a:prstGeom prst="rect">
                <a:avLst/>
              </a:prstGeom>
              <a:blipFill>
                <a:blip r:embed="rId4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E94058-D669-970C-A7B2-A52969B733E9}"/>
                  </a:ext>
                </a:extLst>
              </p:cNvPr>
              <p:cNvSpPr txBox="1"/>
              <p:nvPr/>
            </p:nvSpPr>
            <p:spPr>
              <a:xfrm>
                <a:off x="304800" y="3505200"/>
                <a:ext cx="8534399" cy="699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eff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𝑑𝑡𝑓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𝛾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E94058-D669-970C-A7B2-A52969B73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05200"/>
                <a:ext cx="8534399" cy="6992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475396-8C2C-EFA0-A4F9-D2C3225862CA}"/>
                  </a:ext>
                </a:extLst>
              </p:cNvPr>
              <p:cNvSpPr txBox="1"/>
              <p:nvPr/>
            </p:nvSpPr>
            <p:spPr>
              <a:xfrm>
                <a:off x="304800" y="4272404"/>
                <a:ext cx="853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j-lt"/>
                  </a:rPr>
                  <a:t>For a quasi-stationary photon amplitude within a coherence time window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600" dirty="0">
                    <a:latin typeface="+mj-lt"/>
                  </a:rPr>
                  <a:t>, i.e.,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)≈1</m:t>
                    </m:r>
                  </m:oMath>
                </a14:m>
                <a:r>
                  <a:rPr lang="en-US" sz="1600" dirty="0">
                    <a:latin typeface="+mj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600" dirty="0">
                    <a:latin typeface="+mj-lt"/>
                  </a:rPr>
                  <a:t>,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475396-8C2C-EFA0-A4F9-D2C322586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72404"/>
                <a:ext cx="8534400" cy="584775"/>
              </a:xfrm>
              <a:prstGeom prst="rect">
                <a:avLst/>
              </a:prstGeom>
              <a:blipFill>
                <a:blip r:embed="rId6"/>
                <a:stretch>
                  <a:fillRect l="-357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A264DF-889C-E6F2-89B1-05F1F0339DB2}"/>
                  </a:ext>
                </a:extLst>
              </p:cNvPr>
              <p:cNvSpPr txBox="1"/>
              <p:nvPr/>
            </p:nvSpPr>
            <p:spPr>
              <a:xfrm>
                <a:off x="304800" y="4863306"/>
                <a:ext cx="8534399" cy="881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eff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groupChr>
                      <m:groupChrPr>
                        <m:chr m:val="→"/>
                        <m:vertJc m:val="bot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groupCh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eff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 (vs.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𝜂𝜏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A264DF-889C-E6F2-89B1-05F1F0339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63306"/>
                <a:ext cx="8534399" cy="8811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D23F86F-2903-C81A-6773-DF420C7A0949}"/>
              </a:ext>
            </a:extLst>
          </p:cNvPr>
          <p:cNvSpPr txBox="1"/>
          <p:nvPr/>
        </p:nvSpPr>
        <p:spPr>
          <a:xfrm>
            <a:off x="304800" y="5791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Both semi-classical and quantum mechanical approaches result in the same transition amplitude with appropriate parameter identification.</a:t>
            </a:r>
          </a:p>
        </p:txBody>
      </p:sp>
    </p:spTree>
    <p:extLst>
      <p:ext uri="{BB962C8B-B14F-4D97-AF65-F5344CB8AC3E}">
        <p14:creationId xmlns:p14="http://schemas.microsoft.com/office/powerpoint/2010/main" val="3575175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38EAC-9DD1-2BBA-9946-51DA110BF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E224-A2BC-AD12-7A9D-3F7F84A5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7FACEA-3ED0-56E6-55FC-FC3C913D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DC48AB-4AED-9A14-4C67-925230DC8E0F}"/>
              </a:ext>
            </a:extLst>
          </p:cNvPr>
          <p:cNvSpPr txBox="1"/>
          <p:nvPr/>
        </p:nvSpPr>
        <p:spPr>
          <a:xfrm>
            <a:off x="838200" y="1498191"/>
            <a:ext cx="7484934" cy="436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Introduction to the </a:t>
            </a:r>
            <a:r>
              <a:rPr lang="en-US" sz="3600" dirty="0" err="1">
                <a:solidFill>
                  <a:srgbClr val="1212FF"/>
                </a:solidFill>
                <a:latin typeface="+mj-lt"/>
              </a:rPr>
              <a:t>Transmon</a:t>
            </a:r>
            <a:r>
              <a:rPr lang="en-US" sz="3600" dirty="0">
                <a:solidFill>
                  <a:srgbClr val="1212FF"/>
                </a:solidFill>
                <a:latin typeface="+mj-lt"/>
              </a:rPr>
              <a:t> Qubit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Detection of Decay Photons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Physics Applications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b="1" dirty="0">
                <a:solidFill>
                  <a:srgbClr val="1212FF"/>
                </a:solidFill>
                <a:latin typeface="+mj-lt"/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668DAF-DA51-44D6-E044-15883008F318}"/>
                  </a:ext>
                </a:extLst>
              </p:cNvPr>
              <p:cNvSpPr txBox="1"/>
              <p:nvPr/>
            </p:nvSpPr>
            <p:spPr>
              <a:xfrm>
                <a:off x="4253176" y="5860943"/>
                <a:ext cx="45860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ABECAA-272E-75D9-D17E-7C244AE83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76" y="5860943"/>
                <a:ext cx="458602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218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1408F-45CA-DD02-814F-04334D6E8300}"/>
              </a:ext>
            </a:extLst>
          </p:cNvPr>
          <p:cNvSpPr txBox="1"/>
          <p:nvPr/>
        </p:nvSpPr>
        <p:spPr>
          <a:xfrm>
            <a:off x="7086600" y="5939135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8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Thank you!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194597-E086-66E9-AB4D-81DF5E65034B}"/>
                  </a:ext>
                </a:extLst>
              </p:cNvPr>
              <p:cNvSpPr txBox="1"/>
              <p:nvPr/>
            </p:nvSpPr>
            <p:spPr>
              <a:xfrm>
                <a:off x="762000" y="2036841"/>
                <a:ext cx="7620000" cy="3373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96875" indent="-396875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+mj-lt"/>
                  </a:rPr>
                  <a:t>The detection of dark matter signals using qubit sensors is an </a:t>
                </a:r>
                <a:r>
                  <a:rPr lang="en-US" b="1" dirty="0">
                    <a:solidFill>
                      <a:srgbClr val="3D3DFF"/>
                    </a:solidFill>
                    <a:latin typeface="+mj-lt"/>
                  </a:rPr>
                  <a:t>emerging field of research</a:t>
                </a:r>
                <a:r>
                  <a:rPr lang="en-US" dirty="0">
                    <a:latin typeface="+mj-lt"/>
                  </a:rPr>
                  <a:t>: ideal for the signals involving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3D3D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b="1" dirty="0">
                    <a:solidFill>
                      <a:srgbClr val="3D3DFF"/>
                    </a:solidFill>
                    <a:latin typeface="+mj-lt"/>
                  </a:rPr>
                  <a:t>eV-scale energy </a:t>
                </a:r>
                <a:r>
                  <a:rPr lang="en-US" dirty="0">
                    <a:latin typeface="+mj-lt"/>
                  </a:rPr>
                  <a:t>deposits.</a:t>
                </a:r>
              </a:p>
              <a:p>
                <a:pPr marL="396875" indent="-396875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+mj-lt"/>
                  </a:rPr>
                  <a:t>Qubit sensors have </a:t>
                </a:r>
                <a:r>
                  <a:rPr lang="en-US" b="1" dirty="0">
                    <a:solidFill>
                      <a:srgbClr val="FF0000"/>
                    </a:solidFill>
                    <a:latin typeface="+mj-lt"/>
                  </a:rPr>
                  <a:t>potential to detect decay photon signals</a:t>
                </a:r>
              </a:p>
              <a:p>
                <a:pPr marL="854075" lvl="1" indent="-396875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b="1" dirty="0">
                    <a:solidFill>
                      <a:srgbClr val="008A3E"/>
                    </a:solidFill>
                    <a:latin typeface="+mj-lt"/>
                  </a:rPr>
                  <a:t>Radiative DM decays </a:t>
                </a:r>
                <a:r>
                  <a:rPr lang="en-US" dirty="0">
                    <a:latin typeface="+mj-lt"/>
                  </a:rPr>
                  <a:t>may be probed with near-current quantum technologies, while </a:t>
                </a:r>
                <a:r>
                  <a:rPr lang="en-US" b="1" dirty="0">
                    <a:solidFill>
                      <a:srgbClr val="008A3E"/>
                    </a:solidFill>
                    <a:latin typeface="+mj-lt"/>
                  </a:rPr>
                  <a:t>C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A3E"/>
                        </a:solidFill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b="1" dirty="0">
                    <a:solidFill>
                      <a:srgbClr val="008A3E"/>
                    </a:solidFill>
                    <a:latin typeface="+mj-lt"/>
                  </a:rPr>
                  <a:t>B radiative decays </a:t>
                </a:r>
                <a:r>
                  <a:rPr lang="en-US" dirty="0">
                    <a:latin typeface="+mj-lt"/>
                  </a:rPr>
                  <a:t>require ambitious scaling in qubit number and/or collective enhancement. </a:t>
                </a:r>
              </a:p>
              <a:p>
                <a:pPr marL="854075" lvl="1" indent="-396875" algn="just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+mj-lt"/>
                  </a:rPr>
                  <a:t>Potential </a:t>
                </a:r>
                <a:r>
                  <a:rPr lang="en-US" b="1" dirty="0">
                    <a:solidFill>
                      <a:srgbClr val="008A3E"/>
                    </a:solidFill>
                    <a:latin typeface="+mj-lt"/>
                  </a:rPr>
                  <a:t>enhancement strategies</a:t>
                </a:r>
                <a:r>
                  <a:rPr lang="en-US" dirty="0">
                    <a:latin typeface="+mj-lt"/>
                  </a:rPr>
                  <a:t>: Quantum mechanical algorithmic enhancement with Dicke-type qubit state preparation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194597-E086-66E9-AB4D-81DF5E650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36841"/>
                <a:ext cx="7620000" cy="3373359"/>
              </a:xfrm>
              <a:prstGeom prst="rect">
                <a:avLst/>
              </a:prstGeom>
              <a:blipFill>
                <a:blip r:embed="rId2"/>
                <a:stretch>
                  <a:fillRect l="-480" r="-640" b="-1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70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D224A-DED6-0937-ACDF-E3729B1C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Matter Landscape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F2F65A-793E-588C-F947-14B952D7A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7EC4F35A-58CD-6322-61D3-D2D05B3A1930}"/>
              </a:ext>
            </a:extLst>
          </p:cNvPr>
          <p:cNvSpPr/>
          <p:nvPr/>
        </p:nvSpPr>
        <p:spPr>
          <a:xfrm>
            <a:off x="304800" y="2178050"/>
            <a:ext cx="8534400" cy="152400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5" name="직선 연결선 10">
            <a:extLst>
              <a:ext uri="{FF2B5EF4-FFF2-40B4-BE49-F238E27FC236}">
                <a16:creationId xmlns:a16="http://schemas.microsoft.com/office/drawing/2014/main" id="{4BE62821-A146-5C62-3592-7060A2FA83F9}"/>
              </a:ext>
            </a:extLst>
          </p:cNvPr>
          <p:cNvCxnSpPr/>
          <p:nvPr/>
        </p:nvCxnSpPr>
        <p:spPr>
          <a:xfrm>
            <a:off x="8645976" y="2046600"/>
            <a:ext cx="0" cy="432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11">
            <a:extLst>
              <a:ext uri="{FF2B5EF4-FFF2-40B4-BE49-F238E27FC236}">
                <a16:creationId xmlns:a16="http://schemas.microsoft.com/office/drawing/2014/main" id="{95690AB1-68E3-A8BF-E305-0CD93D6EDA4B}"/>
              </a:ext>
            </a:extLst>
          </p:cNvPr>
          <p:cNvCxnSpPr/>
          <p:nvPr/>
        </p:nvCxnSpPr>
        <p:spPr>
          <a:xfrm>
            <a:off x="447287" y="2046600"/>
            <a:ext cx="0" cy="432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12">
            <a:extLst>
              <a:ext uri="{FF2B5EF4-FFF2-40B4-BE49-F238E27FC236}">
                <a16:creationId xmlns:a16="http://schemas.microsoft.com/office/drawing/2014/main" id="{B93CA179-E189-B30C-B4E5-23D1B440822E}"/>
              </a:ext>
            </a:extLst>
          </p:cNvPr>
          <p:cNvCxnSpPr/>
          <p:nvPr/>
        </p:nvCxnSpPr>
        <p:spPr>
          <a:xfrm>
            <a:off x="2607527" y="2046600"/>
            <a:ext cx="0" cy="432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id="{FC6C1C74-1BB0-5DFB-5433-BE77D3F46639}"/>
              </a:ext>
            </a:extLst>
          </p:cNvPr>
          <p:cNvCxnSpPr/>
          <p:nvPr/>
        </p:nvCxnSpPr>
        <p:spPr>
          <a:xfrm>
            <a:off x="3507527" y="2046600"/>
            <a:ext cx="0" cy="432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14">
            <a:extLst>
              <a:ext uri="{FF2B5EF4-FFF2-40B4-BE49-F238E27FC236}">
                <a16:creationId xmlns:a16="http://schemas.microsoft.com/office/drawing/2014/main" id="{C78CDCF4-BE88-43AE-BCFA-3C9A70FF23D5}"/>
              </a:ext>
            </a:extLst>
          </p:cNvPr>
          <p:cNvCxnSpPr/>
          <p:nvPr/>
        </p:nvCxnSpPr>
        <p:spPr>
          <a:xfrm>
            <a:off x="4407527" y="2046600"/>
            <a:ext cx="0" cy="432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15">
            <a:extLst>
              <a:ext uri="{FF2B5EF4-FFF2-40B4-BE49-F238E27FC236}">
                <a16:creationId xmlns:a16="http://schemas.microsoft.com/office/drawing/2014/main" id="{324B019B-BB1D-127A-8724-64C266C88D3D}"/>
              </a:ext>
            </a:extLst>
          </p:cNvPr>
          <p:cNvCxnSpPr/>
          <p:nvPr/>
        </p:nvCxnSpPr>
        <p:spPr>
          <a:xfrm>
            <a:off x="5307527" y="2046600"/>
            <a:ext cx="0" cy="432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6">
            <a:extLst>
              <a:ext uri="{FF2B5EF4-FFF2-40B4-BE49-F238E27FC236}">
                <a16:creationId xmlns:a16="http://schemas.microsoft.com/office/drawing/2014/main" id="{E0FB0406-E3CF-0089-7CB2-E042150622F3}"/>
              </a:ext>
            </a:extLst>
          </p:cNvPr>
          <p:cNvCxnSpPr/>
          <p:nvPr/>
        </p:nvCxnSpPr>
        <p:spPr>
          <a:xfrm>
            <a:off x="6207527" y="2046600"/>
            <a:ext cx="0" cy="4320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모서리가 둥근 직사각형 30">
            <a:extLst>
              <a:ext uri="{FF2B5EF4-FFF2-40B4-BE49-F238E27FC236}">
                <a16:creationId xmlns:a16="http://schemas.microsoft.com/office/drawing/2014/main" id="{E1A88B95-AAC9-4E3F-217D-AF03A4E3A577}"/>
              </a:ext>
            </a:extLst>
          </p:cNvPr>
          <p:cNvSpPr/>
          <p:nvPr/>
        </p:nvSpPr>
        <p:spPr>
          <a:xfrm>
            <a:off x="4455020" y="2009529"/>
            <a:ext cx="1188000" cy="504000"/>
          </a:xfrm>
          <a:prstGeom prst="roundRect">
            <a:avLst>
              <a:gd name="adj" fmla="val 43636"/>
            </a:avLst>
          </a:prstGeom>
          <a:solidFill>
            <a:srgbClr val="0000FF">
              <a:alpha val="50000"/>
            </a:srgbClr>
          </a:soli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3" name="모서리가 둥근 직사각형 31">
            <a:extLst>
              <a:ext uri="{FF2B5EF4-FFF2-40B4-BE49-F238E27FC236}">
                <a16:creationId xmlns:a16="http://schemas.microsoft.com/office/drawing/2014/main" id="{EDD3F1B9-B462-BA10-627D-EA2E2FEABEF7}"/>
              </a:ext>
            </a:extLst>
          </p:cNvPr>
          <p:cNvSpPr/>
          <p:nvPr/>
        </p:nvSpPr>
        <p:spPr>
          <a:xfrm>
            <a:off x="3554543" y="2010600"/>
            <a:ext cx="810000" cy="504000"/>
          </a:xfrm>
          <a:prstGeom prst="roundRect">
            <a:avLst>
              <a:gd name="adj" fmla="val 43636"/>
            </a:avLst>
          </a:prstGeom>
          <a:solidFill>
            <a:srgbClr val="00B0F0">
              <a:alpha val="50000"/>
            </a:srgbClr>
          </a:soli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4" name="모서리가 둥근 직사각형 32">
            <a:extLst>
              <a:ext uri="{FF2B5EF4-FFF2-40B4-BE49-F238E27FC236}">
                <a16:creationId xmlns:a16="http://schemas.microsoft.com/office/drawing/2014/main" id="{BE84692F-7E26-338E-868D-12AE8F42441D}"/>
              </a:ext>
            </a:extLst>
          </p:cNvPr>
          <p:cNvSpPr/>
          <p:nvPr/>
        </p:nvSpPr>
        <p:spPr>
          <a:xfrm>
            <a:off x="2643743" y="2010600"/>
            <a:ext cx="810000" cy="504000"/>
          </a:xfrm>
          <a:prstGeom prst="roundRect">
            <a:avLst>
              <a:gd name="adj" fmla="val 43636"/>
            </a:avLst>
          </a:prstGeom>
          <a:solidFill>
            <a:srgbClr val="92D050">
              <a:alpha val="50000"/>
            </a:srgbClr>
          </a:soli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2D050"/>
              </a:solidFill>
              <a:latin typeface="+mj-lt"/>
            </a:endParaRPr>
          </a:p>
        </p:txBody>
      </p:sp>
      <p:sp>
        <p:nvSpPr>
          <p:cNvPr id="15" name="모서리가 둥근 직사각형 33">
            <a:extLst>
              <a:ext uri="{FF2B5EF4-FFF2-40B4-BE49-F238E27FC236}">
                <a16:creationId xmlns:a16="http://schemas.microsoft.com/office/drawing/2014/main" id="{23B477AC-BBB1-50A1-74C6-B467BC434D1E}"/>
              </a:ext>
            </a:extLst>
          </p:cNvPr>
          <p:cNvSpPr/>
          <p:nvPr/>
        </p:nvSpPr>
        <p:spPr>
          <a:xfrm>
            <a:off x="472001" y="2010600"/>
            <a:ext cx="2088000" cy="504000"/>
          </a:xfrm>
          <a:prstGeom prst="roundRect">
            <a:avLst>
              <a:gd name="adj" fmla="val 43636"/>
            </a:avLst>
          </a:prstGeom>
          <a:solidFill>
            <a:srgbClr val="FFC000">
              <a:alpha val="50000"/>
            </a:srgbClr>
          </a:soli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6" name="모서리가 둥근 직사각형 34">
            <a:extLst>
              <a:ext uri="{FF2B5EF4-FFF2-40B4-BE49-F238E27FC236}">
                <a16:creationId xmlns:a16="http://schemas.microsoft.com/office/drawing/2014/main" id="{E58B808D-E2FC-C73E-2C96-78602104C887}"/>
              </a:ext>
            </a:extLst>
          </p:cNvPr>
          <p:cNvSpPr/>
          <p:nvPr/>
        </p:nvSpPr>
        <p:spPr>
          <a:xfrm>
            <a:off x="5704031" y="2010600"/>
            <a:ext cx="1692000" cy="504000"/>
          </a:xfrm>
          <a:prstGeom prst="roundRect">
            <a:avLst>
              <a:gd name="adj" fmla="val 43636"/>
            </a:avLst>
          </a:prstGeom>
          <a:solidFill>
            <a:schemeClr val="accent3">
              <a:lumMod val="50000"/>
              <a:alpha val="50000"/>
            </a:schemeClr>
          </a:soli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7" name="모서리가 둥근 직사각형 35">
            <a:extLst>
              <a:ext uri="{FF2B5EF4-FFF2-40B4-BE49-F238E27FC236}">
                <a16:creationId xmlns:a16="http://schemas.microsoft.com/office/drawing/2014/main" id="{A9203D53-EEC6-A571-CDEF-55CADBB4907A}"/>
              </a:ext>
            </a:extLst>
          </p:cNvPr>
          <p:cNvSpPr/>
          <p:nvPr/>
        </p:nvSpPr>
        <p:spPr>
          <a:xfrm>
            <a:off x="7435250" y="2010600"/>
            <a:ext cx="1296000" cy="504000"/>
          </a:xfrm>
          <a:prstGeom prst="roundRect">
            <a:avLst>
              <a:gd name="adj" fmla="val 43636"/>
            </a:avLst>
          </a:prstGeom>
          <a:solidFill>
            <a:schemeClr val="tx1">
              <a:alpha val="50000"/>
            </a:schemeClr>
          </a:soli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627C71-F5B1-ED6F-000E-0BABB6E22F72}"/>
                  </a:ext>
                </a:extLst>
              </p:cNvPr>
              <p:cNvSpPr txBox="1"/>
              <p:nvPr/>
            </p:nvSpPr>
            <p:spPr>
              <a:xfrm>
                <a:off x="310800" y="1733281"/>
                <a:ext cx="756000" cy="277311"/>
              </a:xfrm>
              <a:prstGeom prst="rect">
                <a:avLst/>
              </a:prstGeom>
              <a:noFill/>
            </p:spPr>
            <p:txBody>
              <a:bodyPr wrap="square" lIns="0" tIns="36000" rIns="0" bIns="3600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3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3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300" b="0" i="1" dirty="0" smtClean="0">
                            <a:latin typeface="Cambria Math" panose="02040503050406030204" pitchFamily="18" charset="0"/>
                          </a:rPr>
                          <m:t>−22</m:t>
                        </m:r>
                      </m:sup>
                    </m:sSup>
                    <m:r>
                      <a:rPr lang="en-US" altLang="ko-KR" sz="13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300" dirty="0">
                    <a:latin typeface="+mj-lt"/>
                  </a:rPr>
                  <a:t>eV</a:t>
                </a:r>
                <a:endParaRPr lang="ko-KR" altLang="en-US" sz="13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627C71-F5B1-ED6F-000E-0BABB6E22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00" y="1733281"/>
                <a:ext cx="756000" cy="277311"/>
              </a:xfrm>
              <a:prstGeom prst="rect">
                <a:avLst/>
              </a:prstGeom>
              <a:blipFill>
                <a:blip r:embed="rId2"/>
                <a:stretch>
                  <a:fillRect l="-8065" t="-2174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B4F9E4A-9C69-8D33-32F4-7FC8A623DFC3}"/>
              </a:ext>
            </a:extLst>
          </p:cNvPr>
          <p:cNvSpPr txBox="1"/>
          <p:nvPr/>
        </p:nvSpPr>
        <p:spPr>
          <a:xfrm>
            <a:off x="2411808" y="1733281"/>
            <a:ext cx="432000" cy="272758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US" altLang="ko-KR" sz="1300" dirty="0" err="1">
                <a:latin typeface="+mj-lt"/>
              </a:rPr>
              <a:t>keV</a:t>
            </a:r>
            <a:endParaRPr lang="ko-KR" altLang="en-US" sz="13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1B1787-0EB7-5A99-8949-17EC921CC1D6}"/>
              </a:ext>
            </a:extLst>
          </p:cNvPr>
          <p:cNvSpPr txBox="1"/>
          <p:nvPr/>
        </p:nvSpPr>
        <p:spPr>
          <a:xfrm>
            <a:off x="3300618" y="1733281"/>
            <a:ext cx="432000" cy="272758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US" altLang="ko-KR" sz="1300" dirty="0">
                <a:latin typeface="+mj-lt"/>
              </a:rPr>
              <a:t>MeV</a:t>
            </a:r>
            <a:endParaRPr lang="ko-KR" altLang="en-US" sz="13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90E701-29BB-0EF4-3F7B-5C49E698A625}"/>
              </a:ext>
            </a:extLst>
          </p:cNvPr>
          <p:cNvSpPr txBox="1"/>
          <p:nvPr/>
        </p:nvSpPr>
        <p:spPr>
          <a:xfrm>
            <a:off x="4174937" y="1733281"/>
            <a:ext cx="432000" cy="272758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US" altLang="ko-KR" sz="1300" dirty="0">
                <a:latin typeface="+mj-lt"/>
              </a:rPr>
              <a:t>GeV</a:t>
            </a:r>
            <a:endParaRPr lang="ko-KR" altLang="en-US" sz="13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1B3BB2-55B0-9743-AD6A-902227042EA4}"/>
              </a:ext>
            </a:extLst>
          </p:cNvPr>
          <p:cNvSpPr txBox="1"/>
          <p:nvPr/>
        </p:nvSpPr>
        <p:spPr>
          <a:xfrm>
            <a:off x="5086327" y="1733281"/>
            <a:ext cx="432000" cy="272758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US" altLang="ko-KR" sz="1300" dirty="0" err="1">
                <a:latin typeface="+mj-lt"/>
              </a:rPr>
              <a:t>TeV</a:t>
            </a:r>
            <a:endParaRPr lang="ko-KR" altLang="en-US" sz="13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76BF40-7028-59DD-7827-06A60168641B}"/>
              </a:ext>
            </a:extLst>
          </p:cNvPr>
          <p:cNvSpPr txBox="1"/>
          <p:nvPr/>
        </p:nvSpPr>
        <p:spPr>
          <a:xfrm>
            <a:off x="5999851" y="1733281"/>
            <a:ext cx="432000" cy="272758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US" altLang="ko-KR" sz="1300" dirty="0" err="1">
                <a:latin typeface="+mj-lt"/>
              </a:rPr>
              <a:t>PeV</a:t>
            </a:r>
            <a:endParaRPr lang="ko-KR" altLang="en-US" sz="13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862459-4D5E-2B86-6546-20F41B3CA061}"/>
                  </a:ext>
                </a:extLst>
              </p:cNvPr>
              <p:cNvSpPr txBox="1"/>
              <p:nvPr/>
            </p:nvSpPr>
            <p:spPr>
              <a:xfrm>
                <a:off x="7337623" y="1733281"/>
                <a:ext cx="1501577" cy="276926"/>
              </a:xfrm>
              <a:prstGeom prst="rect">
                <a:avLst/>
              </a:prstGeom>
              <a:noFill/>
            </p:spPr>
            <p:txBody>
              <a:bodyPr wrap="square" lIns="0" tIns="36000" rIns="0" bIns="36000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altLang="ko-KR" sz="1300" b="0" i="1" smtClean="0">
                        <a:latin typeface="Cambria Math" panose="02040503050406030204" pitchFamily="18" charset="0"/>
                      </a:rPr>
                      <m:t>100</m:t>
                    </m:r>
                    <m:sSub>
                      <m:sSubPr>
                        <m:ctrlPr>
                          <a:rPr lang="en-US" altLang="ko-KR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3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1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⨀</m:t>
                        </m:r>
                      </m:sub>
                    </m:sSub>
                    <m:r>
                      <a:rPr lang="en-US" altLang="ko-KR" sz="13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ko-KR" sz="130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ko-KR" sz="1300" i="1" baseline="30000" dirty="0" smtClean="0">
                        <a:latin typeface="Cambria Math" panose="02040503050406030204" pitchFamily="18" charset="0"/>
                      </a:rPr>
                      <m:t>68</m:t>
                    </m:r>
                  </m:oMath>
                </a14:m>
                <a:r>
                  <a:rPr lang="en-US" altLang="ko-KR" sz="1300" dirty="0">
                    <a:latin typeface="+mj-lt"/>
                  </a:rPr>
                  <a:t> eV</a:t>
                </a:r>
                <a:endParaRPr lang="ko-KR" altLang="en-US" sz="1300" dirty="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862459-4D5E-2B86-6546-20F41B3CA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23" y="1733281"/>
                <a:ext cx="1501577" cy="276926"/>
              </a:xfrm>
              <a:prstGeom prst="rect">
                <a:avLst/>
              </a:prstGeom>
              <a:blipFill>
                <a:blip r:embed="rId3"/>
                <a:stretch>
                  <a:fillRect t="-2174" r="-6504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A9B1152-E367-897F-8926-29B295BEEA45}"/>
              </a:ext>
            </a:extLst>
          </p:cNvPr>
          <p:cNvSpPr txBox="1"/>
          <p:nvPr/>
        </p:nvSpPr>
        <p:spPr>
          <a:xfrm>
            <a:off x="381000" y="2610050"/>
            <a:ext cx="139961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E2A700"/>
                </a:solidFill>
                <a:latin typeface="+mj-lt"/>
              </a:rPr>
              <a:t>Ultralight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2A700"/>
                </a:solidFill>
                <a:latin typeface="+mj-lt"/>
              </a:rPr>
              <a:t>Scalar field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2A700"/>
                </a:solidFill>
                <a:latin typeface="+mj-lt"/>
              </a:rPr>
              <a:t>(QCD) </a:t>
            </a:r>
            <a:r>
              <a:rPr lang="en-US" sz="1400" dirty="0" err="1">
                <a:solidFill>
                  <a:srgbClr val="E2A700"/>
                </a:solidFill>
                <a:latin typeface="+mj-lt"/>
              </a:rPr>
              <a:t>Axion</a:t>
            </a:r>
            <a:endParaRPr lang="en-US" sz="1400" dirty="0">
              <a:solidFill>
                <a:srgbClr val="E2A700"/>
              </a:solidFill>
              <a:latin typeface="+mj-lt"/>
            </a:endParaRP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E2A700"/>
                </a:solidFill>
                <a:latin typeface="+mj-lt"/>
              </a:rPr>
              <a:t>Hidden photon</a:t>
            </a:r>
          </a:p>
          <a:p>
            <a:endParaRPr lang="en-US" sz="800" dirty="0">
              <a:solidFill>
                <a:srgbClr val="E2A700"/>
              </a:solidFill>
              <a:latin typeface="+mj-lt"/>
            </a:endParaRPr>
          </a:p>
          <a:p>
            <a:r>
              <a:rPr lang="en-US" sz="1400" dirty="0">
                <a:solidFill>
                  <a:srgbClr val="E2A700"/>
                </a:solidFill>
                <a:latin typeface="+mj-lt"/>
              </a:rPr>
              <a:t>Non-thermal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EC0B44-84F5-8783-DB96-9B37D573E6ED}"/>
              </a:ext>
            </a:extLst>
          </p:cNvPr>
          <p:cNvSpPr txBox="1"/>
          <p:nvPr/>
        </p:nvSpPr>
        <p:spPr>
          <a:xfrm>
            <a:off x="2438400" y="2610050"/>
            <a:ext cx="11161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EA234"/>
                </a:solidFill>
                <a:latin typeface="+mj-lt"/>
              </a:rPr>
              <a:t>Superlight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EA234"/>
                </a:solidFill>
                <a:latin typeface="+mj-lt"/>
              </a:rPr>
              <a:t>WDM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EA234"/>
                </a:solidFill>
                <a:latin typeface="+mj-lt"/>
              </a:rPr>
              <a:t>Sterile </a:t>
            </a:r>
            <a:r>
              <a:rPr lang="en-US" sz="1400" dirty="0">
                <a:solidFill>
                  <a:srgbClr val="6EA234"/>
                </a:solidFill>
                <a:latin typeface="+mj-lt"/>
                <a:sym typeface="Symbol" panose="05050102010706020507" pitchFamily="18" charset="2"/>
              </a:rPr>
              <a:t></a:t>
            </a:r>
            <a:endParaRPr lang="en-US" sz="1400" dirty="0">
              <a:solidFill>
                <a:srgbClr val="6EA234"/>
              </a:solidFill>
              <a:latin typeface="+mj-lt"/>
            </a:endParaRPr>
          </a:p>
          <a:p>
            <a:endParaRPr lang="en-US" sz="800" dirty="0">
              <a:solidFill>
                <a:srgbClr val="6EA234"/>
              </a:solidFill>
              <a:latin typeface="+mj-lt"/>
            </a:endParaRPr>
          </a:p>
          <a:p>
            <a:r>
              <a:rPr lang="en-US" sz="1400" dirty="0">
                <a:solidFill>
                  <a:srgbClr val="6EA234"/>
                </a:solidFill>
                <a:latin typeface="+mj-lt"/>
              </a:rPr>
              <a:t>May be thermal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7872B5-4E45-3A1B-1289-F44A2E63EF55}"/>
              </a:ext>
            </a:extLst>
          </p:cNvPr>
          <p:cNvSpPr txBox="1"/>
          <p:nvPr/>
        </p:nvSpPr>
        <p:spPr>
          <a:xfrm>
            <a:off x="3532057" y="2610050"/>
            <a:ext cx="1039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4A9DE"/>
                </a:solidFill>
                <a:latin typeface="+mj-lt"/>
              </a:rPr>
              <a:t>Light</a:t>
            </a:r>
          </a:p>
          <a:p>
            <a:endParaRPr lang="en-US" sz="800" dirty="0">
              <a:solidFill>
                <a:srgbClr val="14A9DE"/>
              </a:solidFill>
              <a:latin typeface="+mj-lt"/>
            </a:endParaRPr>
          </a:p>
          <a:p>
            <a:r>
              <a:rPr lang="en-US" sz="1400" dirty="0">
                <a:solidFill>
                  <a:srgbClr val="14A9DE"/>
                </a:solidFill>
                <a:latin typeface="+mj-lt"/>
              </a:rPr>
              <a:t>Particle DM can be thermal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992D1F-19A6-620F-C8E9-66E8DB35B8D2}"/>
              </a:ext>
            </a:extLst>
          </p:cNvPr>
          <p:cNvSpPr txBox="1"/>
          <p:nvPr/>
        </p:nvSpPr>
        <p:spPr>
          <a:xfrm>
            <a:off x="4495800" y="2610050"/>
            <a:ext cx="129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404F6"/>
                </a:solidFill>
                <a:latin typeface="+mj-lt"/>
              </a:rPr>
              <a:t>WIMP</a:t>
            </a: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04F6"/>
                </a:solidFill>
                <a:latin typeface="+mj-lt"/>
              </a:rPr>
              <a:t>Well-motivated</a:t>
            </a: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04F6"/>
                </a:solidFill>
                <a:latin typeface="+mj-lt"/>
              </a:rPr>
              <a:t>Extensively studied</a:t>
            </a:r>
          </a:p>
          <a:p>
            <a:endParaRPr lang="en-US" sz="800" dirty="0">
              <a:solidFill>
                <a:srgbClr val="0404F6"/>
              </a:solidFill>
              <a:latin typeface="+mj-lt"/>
            </a:endParaRPr>
          </a:p>
          <a:p>
            <a:r>
              <a:rPr lang="en-US" sz="1400" dirty="0">
                <a:solidFill>
                  <a:srgbClr val="0404F6"/>
                </a:solidFill>
                <a:latin typeface="+mj-lt"/>
              </a:rPr>
              <a:t>Thermal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F65EDA-8A86-11C1-9739-B849D802BBD1}"/>
              </a:ext>
            </a:extLst>
          </p:cNvPr>
          <p:cNvSpPr txBox="1"/>
          <p:nvPr/>
        </p:nvSpPr>
        <p:spPr>
          <a:xfrm>
            <a:off x="5715000" y="2619579"/>
            <a:ext cx="1828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4C7E80"/>
                </a:solidFill>
                <a:latin typeface="+mj-lt"/>
              </a:rPr>
              <a:t>Superheavy</a:t>
            </a:r>
            <a:r>
              <a:rPr lang="en-US" sz="1400" b="1" dirty="0">
                <a:solidFill>
                  <a:srgbClr val="4C7E80"/>
                </a:solidFill>
                <a:latin typeface="+mj-lt"/>
              </a:rPr>
              <a:t>/Composite</a:t>
            </a: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4C7E80"/>
                </a:solidFill>
                <a:latin typeface="+mj-lt"/>
              </a:rPr>
              <a:t>Wimpzilla</a:t>
            </a:r>
            <a:endParaRPr lang="en-US" sz="1400" dirty="0">
              <a:solidFill>
                <a:srgbClr val="4C7E80"/>
              </a:solidFill>
              <a:latin typeface="+mj-lt"/>
            </a:endParaRP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C7E80"/>
                </a:solidFill>
                <a:latin typeface="+mj-lt"/>
              </a:rPr>
              <a:t>Q-ball</a:t>
            </a: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C7E80"/>
                </a:solidFill>
                <a:latin typeface="+mj-lt"/>
              </a:rPr>
              <a:t>Dark-quark nugget</a:t>
            </a:r>
          </a:p>
          <a:p>
            <a:endParaRPr lang="en-US" sz="800" dirty="0">
              <a:solidFill>
                <a:srgbClr val="4C7E80"/>
              </a:solidFill>
              <a:latin typeface="+mj-lt"/>
            </a:endParaRPr>
          </a:p>
          <a:p>
            <a:r>
              <a:rPr lang="en-US" sz="1400" dirty="0">
                <a:solidFill>
                  <a:srgbClr val="4C7E80"/>
                </a:solidFill>
                <a:latin typeface="+mj-lt"/>
              </a:rPr>
              <a:t>Non-thermal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917978-9DA4-1A83-3D88-2108EFA274FC}"/>
              </a:ext>
            </a:extLst>
          </p:cNvPr>
          <p:cNvSpPr txBox="1"/>
          <p:nvPr/>
        </p:nvSpPr>
        <p:spPr>
          <a:xfrm>
            <a:off x="7391400" y="2610050"/>
            <a:ext cx="1447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585858"/>
                </a:solidFill>
                <a:latin typeface="+mj-lt"/>
              </a:rPr>
              <a:t>MACHO/Primordial BHs</a:t>
            </a:r>
            <a:endParaRPr lang="en-US" sz="1400" dirty="0">
              <a:solidFill>
                <a:srgbClr val="585858"/>
              </a:solidFill>
              <a:latin typeface="+mj-lt"/>
            </a:endParaRPr>
          </a:p>
          <a:p>
            <a:endParaRPr lang="en-US" sz="800" dirty="0">
              <a:solidFill>
                <a:srgbClr val="585858"/>
              </a:solidFill>
              <a:latin typeface="+mj-lt"/>
            </a:endParaRPr>
          </a:p>
          <a:p>
            <a:r>
              <a:rPr lang="en-US" sz="1400" dirty="0">
                <a:solidFill>
                  <a:srgbClr val="585858"/>
                </a:solidFill>
                <a:latin typeface="+mj-lt"/>
              </a:rPr>
              <a:t>Non-particle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9B60D0D-C3E3-58DE-D7A6-4E93D9AD16B4}"/>
              </a:ext>
            </a:extLst>
          </p:cNvPr>
          <p:cNvGrpSpPr/>
          <p:nvPr/>
        </p:nvGrpSpPr>
        <p:grpSpPr>
          <a:xfrm>
            <a:off x="4571999" y="4137405"/>
            <a:ext cx="3429001" cy="447180"/>
            <a:chOff x="4571999" y="4137405"/>
            <a:chExt cx="3429001" cy="447180"/>
          </a:xfrm>
        </p:grpSpPr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6233234F-5EE3-A84B-809E-6B012C6A324B}"/>
                </a:ext>
              </a:extLst>
            </p:cNvPr>
            <p:cNvSpPr/>
            <p:nvPr/>
          </p:nvSpPr>
          <p:spPr>
            <a:xfrm rot="16200000">
              <a:off x="4991748" y="3717656"/>
              <a:ext cx="106829" cy="946327"/>
            </a:xfrm>
            <a:prstGeom prst="leftBrace">
              <a:avLst>
                <a:gd name="adj1" fmla="val 11250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74D7903-DB5D-5F49-C1E7-105F3C81CCE6}"/>
                </a:ext>
              </a:extLst>
            </p:cNvPr>
            <p:cNvSpPr txBox="1"/>
            <p:nvPr/>
          </p:nvSpPr>
          <p:spPr>
            <a:xfrm>
              <a:off x="5634326" y="4276808"/>
              <a:ext cx="2366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Popular paradigm for decades</a:t>
              </a:r>
            </a:p>
          </p:txBody>
        </p: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360800D0-0689-4DB5-680A-F9B71E035A11}"/>
                </a:ext>
              </a:extLst>
            </p:cNvPr>
            <p:cNvCxnSpPr>
              <a:stCxn id="33" idx="1"/>
              <a:endCxn id="32" idx="1"/>
            </p:cNvCxnSpPr>
            <p:nvPr/>
          </p:nvCxnSpPr>
          <p:spPr>
            <a:xfrm rot="10800000">
              <a:off x="5045164" y="4244235"/>
              <a:ext cx="589163" cy="186463"/>
            </a:xfrm>
            <a:prstGeom prst="bentConnector4">
              <a:avLst>
                <a:gd name="adj1" fmla="val 45467"/>
                <a:gd name="adj2" fmla="val -1009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3AB330-1E18-D40E-7413-645E01F7E501}"/>
              </a:ext>
            </a:extLst>
          </p:cNvPr>
          <p:cNvGrpSpPr/>
          <p:nvPr/>
        </p:nvGrpSpPr>
        <p:grpSpPr>
          <a:xfrm>
            <a:off x="2538502" y="4135163"/>
            <a:ext cx="5081498" cy="1898032"/>
            <a:chOff x="2538502" y="4135163"/>
            <a:chExt cx="5081498" cy="1898032"/>
          </a:xfrm>
        </p:grpSpPr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2D241378-1436-3DA2-3D42-8A445569BE7F}"/>
                </a:ext>
              </a:extLst>
            </p:cNvPr>
            <p:cNvSpPr/>
            <p:nvPr/>
          </p:nvSpPr>
          <p:spPr>
            <a:xfrm rot="16200000">
              <a:off x="3419600" y="3254065"/>
              <a:ext cx="106829" cy="1869025"/>
            </a:xfrm>
            <a:prstGeom prst="leftBrace">
              <a:avLst>
                <a:gd name="adj1" fmla="val 11250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4C84FC-C36A-63AD-484A-DB7ECBD04213}"/>
                </a:ext>
              </a:extLst>
            </p:cNvPr>
            <p:cNvSpPr txBox="1"/>
            <p:nvPr/>
          </p:nvSpPr>
          <p:spPr>
            <a:xfrm>
              <a:off x="2743200" y="4648200"/>
              <a:ext cx="4876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</a:rPr>
                <a:t>Using emerging quantum device technologies / e-recoil: </a:t>
              </a:r>
              <a:r>
                <a:rPr lang="en-US" sz="1400" dirty="0" err="1">
                  <a:latin typeface="+mj-lt"/>
                </a:rPr>
                <a:t>SuperCDMS</a:t>
              </a:r>
              <a:r>
                <a:rPr lang="en-US" sz="1400" dirty="0">
                  <a:latin typeface="+mj-lt"/>
                </a:rPr>
                <a:t>, SENSEI, </a:t>
              </a:r>
              <a:r>
                <a:rPr lang="en-US" sz="1400" dirty="0" err="1">
                  <a:latin typeface="+mj-lt"/>
                </a:rPr>
                <a:t>HeRALD</a:t>
              </a:r>
              <a:r>
                <a:rPr lang="en-US" sz="1400" dirty="0">
                  <a:latin typeface="+mj-lt"/>
                </a:rPr>
                <a:t>, SPICE, GLIMPES (graphene Josephson Junction-based device tech, </a:t>
              </a:r>
              <a:r>
                <a:rPr lang="en-US" sz="1400" b="1" dirty="0">
                  <a:latin typeface="+mj-lt"/>
                </a:rPr>
                <a:t>see also Jong-Chul Park’s talk</a:t>
              </a:r>
              <a:r>
                <a:rPr lang="en-US" sz="1400" dirty="0">
                  <a:latin typeface="+mj-lt"/>
                </a:rPr>
                <a:t>. </a:t>
              </a:r>
              <a:r>
                <a:rPr lang="en-US" sz="1200" dirty="0">
                  <a:solidFill>
                    <a:srgbClr val="E98517"/>
                  </a:solidFill>
                  <a:latin typeface="+mj-lt"/>
                </a:rPr>
                <a:t>[</a:t>
              </a:r>
              <a:r>
                <a:rPr lang="en-US" sz="1200" b="1" dirty="0">
                  <a:solidFill>
                    <a:srgbClr val="E98517"/>
                  </a:solidFill>
                  <a:latin typeface="+mj-lt"/>
                </a:rPr>
                <a:t>DK</a:t>
              </a:r>
              <a:r>
                <a:rPr lang="en-US" sz="1200" dirty="0">
                  <a:solidFill>
                    <a:srgbClr val="E98517"/>
                  </a:solidFill>
                  <a:latin typeface="+mj-lt"/>
                </a:rPr>
                <a:t>, Park, Fong, Lee, PRD (2025); Jeong, </a:t>
              </a:r>
              <a:r>
                <a:rPr lang="en-US" sz="1200" b="1" dirty="0">
                  <a:solidFill>
                    <a:srgbClr val="E98517"/>
                  </a:solidFill>
                  <a:latin typeface="+mj-lt"/>
                </a:rPr>
                <a:t>DK</a:t>
              </a:r>
              <a:r>
                <a:rPr lang="en-US" sz="1200" dirty="0">
                  <a:solidFill>
                    <a:srgbClr val="E98517"/>
                  </a:solidFill>
                  <a:latin typeface="+mj-lt"/>
                </a:rPr>
                <a:t>, Park, arXiv:2604.18704]</a:t>
              </a:r>
              <a:r>
                <a:rPr lang="en-US" sz="1400" dirty="0">
                  <a:latin typeface="+mj-lt"/>
                </a:rPr>
                <a:t>), </a:t>
              </a:r>
              <a:r>
                <a:rPr lang="en-US" sz="1400" dirty="0" err="1">
                  <a:latin typeface="+mj-lt"/>
                </a:rPr>
                <a:t>etc</a:t>
              </a:r>
              <a:endParaRPr lang="en-US" sz="1400" dirty="0">
                <a:latin typeface="+mj-lt"/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</a:rPr>
                <a:t>Devices are sensitive to </a:t>
              </a:r>
              <a:r>
                <a:rPr lang="en-US" sz="1400" dirty="0">
                  <a:solidFill>
                    <a:srgbClr val="3D3DFF"/>
                  </a:solidFill>
                  <a:latin typeface="+mj-lt"/>
                </a:rPr>
                <a:t>sub-</a:t>
              </a:r>
              <a:r>
                <a:rPr lang="en-US" sz="1400" dirty="0" err="1">
                  <a:solidFill>
                    <a:srgbClr val="3D3DFF"/>
                  </a:solidFill>
                  <a:latin typeface="+mj-lt"/>
                </a:rPr>
                <a:t>meV</a:t>
              </a:r>
              <a:r>
                <a:rPr lang="en-US" sz="1400" dirty="0">
                  <a:solidFill>
                    <a:srgbClr val="3D3DFF"/>
                  </a:solidFill>
                  <a:latin typeface="+mj-lt"/>
                </a:rPr>
                <a:t> to eV-scale energy </a:t>
              </a:r>
              <a:r>
                <a:rPr lang="en-US" sz="1400" dirty="0">
                  <a:latin typeface="+mj-lt"/>
                </a:rPr>
                <a:t>deposits</a:t>
              </a:r>
            </a:p>
          </p:txBody>
        </p:sp>
        <p:cxnSp>
          <p:nvCxnSpPr>
            <p:cNvPr id="42" name="Connector: Elbow 41">
              <a:extLst>
                <a:ext uri="{FF2B5EF4-FFF2-40B4-BE49-F238E27FC236}">
                  <a16:creationId xmlns:a16="http://schemas.microsoft.com/office/drawing/2014/main" id="{FB46448C-8B49-2290-7675-0CF5F296517C}"/>
                </a:ext>
              </a:extLst>
            </p:cNvPr>
            <p:cNvCxnSpPr>
              <a:cxnSpLocks/>
              <a:stCxn id="35" idx="1"/>
              <a:endCxn id="34" idx="1"/>
            </p:cNvCxnSpPr>
            <p:nvPr/>
          </p:nvCxnSpPr>
          <p:spPr>
            <a:xfrm rot="10800000" flipH="1">
              <a:off x="2743199" y="4241992"/>
              <a:ext cx="729815" cy="1098706"/>
            </a:xfrm>
            <a:prstGeom prst="bentConnector4">
              <a:avLst>
                <a:gd name="adj1" fmla="val -31323"/>
                <a:gd name="adj2" fmla="val 84147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B424836-EE93-D21B-29C3-920AE116192A}"/>
              </a:ext>
            </a:extLst>
          </p:cNvPr>
          <p:cNvGrpSpPr/>
          <p:nvPr/>
        </p:nvGrpSpPr>
        <p:grpSpPr>
          <a:xfrm>
            <a:off x="405408" y="1651837"/>
            <a:ext cx="2337792" cy="4748963"/>
            <a:chOff x="405408" y="1651837"/>
            <a:chExt cx="2337792" cy="47489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4A9754D-C187-EA1B-FD90-1FD80590B393}"/>
                </a:ext>
              </a:extLst>
            </p:cNvPr>
            <p:cNvSpPr/>
            <p:nvPr/>
          </p:nvSpPr>
          <p:spPr>
            <a:xfrm>
              <a:off x="1673483" y="1905000"/>
              <a:ext cx="168141" cy="7050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B64E483-9718-87F7-38D0-3670F9406E63}"/>
                    </a:ext>
                  </a:extLst>
                </p:cNvPr>
                <p:cNvSpPr txBox="1"/>
                <p:nvPr/>
              </p:nvSpPr>
              <p:spPr>
                <a:xfrm>
                  <a:off x="1375133" y="1651837"/>
                  <a:ext cx="762000" cy="272758"/>
                </a:xfrm>
                <a:prstGeom prst="rect">
                  <a:avLst/>
                </a:prstGeom>
                <a:noFill/>
              </p:spPr>
              <p:txBody>
                <a:bodyPr wrap="square" lIns="0" tIns="36000" rIns="0" bIns="3600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ko-KR" altLang="en-US" sz="130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altLang="ko-KR" sz="1300" dirty="0">
                      <a:latin typeface="+mj-lt"/>
                    </a:rPr>
                    <a:t>eV scale</a:t>
                  </a:r>
                  <a:endParaRPr lang="ko-KR" altLang="en-US" sz="13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B64E483-9718-87F7-38D0-3670F9406E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5133" y="1651837"/>
                  <a:ext cx="762000" cy="272758"/>
                </a:xfrm>
                <a:prstGeom prst="rect">
                  <a:avLst/>
                </a:prstGeom>
                <a:blipFill>
                  <a:blip r:embed="rId4"/>
                  <a:stretch>
                    <a:fillRect t="-6667" r="-48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210FE4E-4F4C-240E-77ED-D8796F231F5C}"/>
                </a:ext>
              </a:extLst>
            </p:cNvPr>
            <p:cNvSpPr txBox="1"/>
            <p:nvPr/>
          </p:nvSpPr>
          <p:spPr>
            <a:xfrm>
              <a:off x="405408" y="4708029"/>
              <a:ext cx="2337792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</a:rPr>
                <a:t>Bosonic dark matter conversion/absorption. </a:t>
              </a:r>
              <a:r>
                <a:rPr lang="en-US" sz="1200" dirty="0">
                  <a:solidFill>
                    <a:srgbClr val="E98517"/>
                  </a:solidFill>
                  <a:latin typeface="+mj-lt"/>
                </a:rPr>
                <a:t>[Chen, Fukuda, Inada, </a:t>
              </a:r>
              <a:r>
                <a:rPr lang="en-US" sz="1200" dirty="0" err="1">
                  <a:solidFill>
                    <a:srgbClr val="E98517"/>
                  </a:solidFill>
                  <a:latin typeface="+mj-lt"/>
                </a:rPr>
                <a:t>Moroi</a:t>
              </a:r>
              <a:r>
                <a:rPr lang="en-US" sz="1200" dirty="0">
                  <a:solidFill>
                    <a:srgbClr val="E98517"/>
                  </a:solidFill>
                  <a:latin typeface="+mj-lt"/>
                </a:rPr>
                <a:t>, Nitta, </a:t>
              </a:r>
              <a:r>
                <a:rPr lang="en-US" sz="1200" dirty="0" err="1">
                  <a:solidFill>
                    <a:srgbClr val="E98517"/>
                  </a:solidFill>
                  <a:latin typeface="+mj-lt"/>
                </a:rPr>
                <a:t>Sichanugrist</a:t>
              </a:r>
              <a:r>
                <a:rPr lang="en-US" sz="1200" dirty="0">
                  <a:solidFill>
                    <a:srgbClr val="E98517"/>
                  </a:solidFill>
                  <a:latin typeface="+mj-lt"/>
                </a:rPr>
                <a:t>, PRL (2023), PRD (2024); He, He, Li, Gao, Feng, Zheng, Wei, PRD (2025)]</a:t>
              </a:r>
              <a:endParaRPr lang="en-US" sz="1400" dirty="0">
                <a:latin typeface="+mj-lt"/>
              </a:endParaRP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FF0000"/>
                  </a:solidFill>
                  <a:latin typeface="+mj-lt"/>
                </a:rPr>
                <a:t>Decaying dark matter scenario (our work)</a:t>
              </a:r>
            </a:p>
          </p:txBody>
        </p: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CCBDFD04-C1BB-D156-2BC6-7C526A6B957D}"/>
                </a:ext>
              </a:extLst>
            </p:cNvPr>
            <p:cNvCxnSpPr>
              <a:cxnSpLocks/>
              <a:stCxn id="38" idx="1"/>
              <a:endCxn id="36" idx="2"/>
            </p:cNvCxnSpPr>
            <p:nvPr/>
          </p:nvCxnSpPr>
          <p:spPr>
            <a:xfrm rot="10800000" flipH="1">
              <a:off x="405408" y="2610051"/>
              <a:ext cx="1352146" cy="2944365"/>
            </a:xfrm>
            <a:prstGeom prst="bentConnector4">
              <a:avLst>
                <a:gd name="adj1" fmla="val -7779"/>
                <a:gd name="adj2" fmla="val 38462"/>
              </a:avLst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708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3291-3630-3CB2-E863-4285DF06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51A87D-604F-D8D7-2567-B0BF9156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1F8B4E-42F7-7F7F-9E7C-0B8D1A9D3332}"/>
              </a:ext>
            </a:extLst>
          </p:cNvPr>
          <p:cNvSpPr txBox="1"/>
          <p:nvPr/>
        </p:nvSpPr>
        <p:spPr>
          <a:xfrm>
            <a:off x="838200" y="1498191"/>
            <a:ext cx="7657737" cy="436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b="1" dirty="0">
                <a:solidFill>
                  <a:srgbClr val="1212FF"/>
                </a:solidFill>
                <a:latin typeface="+mj-lt"/>
              </a:rPr>
              <a:t>Introduction to the </a:t>
            </a:r>
            <a:r>
              <a:rPr lang="en-US" sz="3600" b="1" dirty="0" err="1">
                <a:solidFill>
                  <a:srgbClr val="1212FF"/>
                </a:solidFill>
                <a:latin typeface="+mj-lt"/>
              </a:rPr>
              <a:t>Transmon</a:t>
            </a:r>
            <a:r>
              <a:rPr lang="en-US" sz="3600" b="1" dirty="0">
                <a:solidFill>
                  <a:srgbClr val="1212FF"/>
                </a:solidFill>
                <a:latin typeface="+mj-lt"/>
              </a:rPr>
              <a:t> Qubit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Detection of Decay Photons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Physics Applications</a:t>
            </a:r>
          </a:p>
          <a:p>
            <a:pPr marL="628650" indent="-628650">
              <a:lnSpc>
                <a:spcPct val="200000"/>
              </a:lnSpc>
              <a:buAutoNum type="romanUcPeriod"/>
            </a:pPr>
            <a:r>
              <a:rPr lang="en-US" sz="3600" dirty="0">
                <a:solidFill>
                  <a:srgbClr val="1212FF"/>
                </a:solidFill>
                <a:latin typeface="+mj-lt"/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ABECAA-272E-75D9-D17E-7C244AE83DCB}"/>
                  </a:ext>
                </a:extLst>
              </p:cNvPr>
              <p:cNvSpPr txBox="1"/>
              <p:nvPr/>
            </p:nvSpPr>
            <p:spPr>
              <a:xfrm>
                <a:off x="4253176" y="5860943"/>
                <a:ext cx="45860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ABECAA-272E-75D9-D17E-7C244AE83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176" y="5860943"/>
                <a:ext cx="458602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280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A3488-162D-DC43-0450-D7074304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LC Harmonic Oscillator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916979-B86A-25FC-2C6D-23AB4C32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6A64D-CCEB-EEAC-6B4F-44EF350ED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62" y="1905000"/>
            <a:ext cx="8059275" cy="1705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FA385D-F15B-757C-DB72-50ED8FD73ACA}"/>
                  </a:ext>
                </a:extLst>
              </p:cNvPr>
              <p:cNvSpPr txBox="1"/>
              <p:nvPr/>
            </p:nvSpPr>
            <p:spPr>
              <a:xfrm>
                <a:off x="3200400" y="4440794"/>
                <a:ext cx="1829732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FA385D-F15B-757C-DB72-50ED8FD73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440794"/>
                <a:ext cx="1829732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BFBA8C-25D8-5D24-08A0-5E3C6D278E72}"/>
                  </a:ext>
                </a:extLst>
              </p:cNvPr>
              <p:cNvSpPr txBox="1"/>
              <p:nvPr/>
            </p:nvSpPr>
            <p:spPr>
              <a:xfrm>
                <a:off x="1044735" y="4440794"/>
                <a:ext cx="1563697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BFBA8C-25D8-5D24-08A0-5E3C6D278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735" y="4440794"/>
                <a:ext cx="1563697" cy="648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D9DA9D-851D-29C6-6169-EDDCB38E62AF}"/>
                  </a:ext>
                </a:extLst>
              </p:cNvPr>
              <p:cNvSpPr txBox="1"/>
              <p:nvPr/>
            </p:nvSpPr>
            <p:spPr>
              <a:xfrm>
                <a:off x="6303011" y="4440794"/>
                <a:ext cx="1240789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D9DA9D-851D-29C6-6169-EDDCB38E6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011" y="4440794"/>
                <a:ext cx="1240789" cy="6646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D99E7D-C887-6A8C-5DAD-7ABDB62D4561}"/>
              </a:ext>
            </a:extLst>
          </p:cNvPr>
          <p:cNvCxnSpPr/>
          <p:nvPr/>
        </p:nvCxnSpPr>
        <p:spPr>
          <a:xfrm>
            <a:off x="5105400" y="4773097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9310CEA-EAE1-561F-0F4C-1E903CA0D064}"/>
              </a:ext>
            </a:extLst>
          </p:cNvPr>
          <p:cNvSpPr txBox="1"/>
          <p:nvPr/>
        </p:nvSpPr>
        <p:spPr>
          <a:xfrm>
            <a:off x="5022742" y="4107181"/>
            <a:ext cx="1133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Resonance </a:t>
            </a:r>
          </a:p>
          <a:p>
            <a:pPr algn="ctr"/>
            <a:r>
              <a:rPr lang="en-US" sz="1600" dirty="0">
                <a:latin typeface="+mj-lt"/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13996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DFCB-C9D6-4574-F579-180010D7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Driven LC Circuit and Resonant Absorption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764704-BC6E-2EF5-C5ED-FDEA4BC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15B1E4-41F3-8D2C-9397-FF71E4834CAD}"/>
              </a:ext>
            </a:extLst>
          </p:cNvPr>
          <p:cNvGrpSpPr>
            <a:grpSpLocks noChangeAspect="1"/>
          </p:cNvGrpSpPr>
          <p:nvPr/>
        </p:nvGrpSpPr>
        <p:grpSpPr>
          <a:xfrm>
            <a:off x="1371600" y="1754937"/>
            <a:ext cx="2670185" cy="2011680"/>
            <a:chOff x="533400" y="2667000"/>
            <a:chExt cx="2933158" cy="2209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6872AF-D86F-C1CB-433B-DA338B02B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667000"/>
              <a:ext cx="2856958" cy="215188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34CD16-2BF0-4884-14EA-43BA4B13935C}"/>
                </a:ext>
              </a:extLst>
            </p:cNvPr>
            <p:cNvSpPr/>
            <p:nvPr/>
          </p:nvSpPr>
          <p:spPr>
            <a:xfrm>
              <a:off x="533400" y="4648200"/>
              <a:ext cx="533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A316C37-2B33-DFC7-87D8-B2612EDB1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2501982" cy="1722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C3000B-F682-02C0-7400-CB68D54B619E}"/>
                  </a:ext>
                </a:extLst>
              </p:cNvPr>
              <p:cNvSpPr txBox="1"/>
              <p:nvPr/>
            </p:nvSpPr>
            <p:spPr>
              <a:xfrm>
                <a:off x="674966" y="3850011"/>
                <a:ext cx="3366819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unc>
                        <m:func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C3000B-F682-02C0-7400-CB68D54B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66" y="3850011"/>
                <a:ext cx="3366819" cy="648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C2138C-2A70-249A-3A5F-C6A49B902D67}"/>
                  </a:ext>
                </a:extLst>
              </p:cNvPr>
              <p:cNvSpPr txBox="1"/>
              <p:nvPr/>
            </p:nvSpPr>
            <p:spPr>
              <a:xfrm>
                <a:off x="4343400" y="3989408"/>
                <a:ext cx="28094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r>
                        <a:rPr lang="en-US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⁡(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C2138C-2A70-249A-3A5F-C6A49B902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989408"/>
                <a:ext cx="2809487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F287AA-EDDC-98AF-D03B-F6D61629AD8F}"/>
                  </a:ext>
                </a:extLst>
              </p:cNvPr>
              <p:cNvSpPr txBox="1"/>
              <p:nvPr/>
            </p:nvSpPr>
            <p:spPr>
              <a:xfrm>
                <a:off x="1143000" y="4623194"/>
                <a:ext cx="3519232" cy="962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2F287AA-EDDC-98AF-D03B-F6D61629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623194"/>
                <a:ext cx="3519232" cy="9628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9369D-AAA5-6CA4-5D96-6D727AF26DFF}"/>
                  </a:ext>
                </a:extLst>
              </p:cNvPr>
              <p:cNvSpPr txBox="1"/>
              <p:nvPr/>
            </p:nvSpPr>
            <p:spPr>
              <a:xfrm>
                <a:off x="5828109" y="4644698"/>
                <a:ext cx="2912977" cy="681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9369D-AAA5-6CA4-5D96-6D727AF26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109" y="4644698"/>
                <a:ext cx="2912977" cy="681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CD6EF4-9A01-3557-20A3-57B17FD7397E}"/>
              </a:ext>
            </a:extLst>
          </p:cNvPr>
          <p:cNvCxnSpPr/>
          <p:nvPr/>
        </p:nvCxnSpPr>
        <p:spPr>
          <a:xfrm>
            <a:off x="4730858" y="5011653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E907FA1-95BA-5C6F-8FB2-A3657EB093A6}"/>
              </a:ext>
            </a:extLst>
          </p:cNvPr>
          <p:cNvSpPr txBox="1"/>
          <p:nvPr/>
        </p:nvSpPr>
        <p:spPr>
          <a:xfrm>
            <a:off x="4561256" y="4616783"/>
            <a:ext cx="1307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Fourier space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AB8808-B2C2-9F21-69B4-F30D795F0825}"/>
              </a:ext>
            </a:extLst>
          </p:cNvPr>
          <p:cNvSpPr txBox="1"/>
          <p:nvPr/>
        </p:nvSpPr>
        <p:spPr>
          <a:xfrm>
            <a:off x="304800" y="5867400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A weak microwave signal is most efficiently absorbed when its frequency matches the LC resonance.</a:t>
            </a:r>
          </a:p>
        </p:txBody>
      </p:sp>
    </p:spTree>
    <p:extLst>
      <p:ext uri="{BB962C8B-B14F-4D97-AF65-F5344CB8AC3E}">
        <p14:creationId xmlns:p14="http://schemas.microsoft.com/office/powerpoint/2010/main" val="418377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D826C-35B9-E654-EB89-A79BC720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Mechanical LC Harmonic Oscillator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1EFFFE-9FD3-5F33-D233-E6B7460C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0E88C9-9F54-F0A2-BB7D-EB7215CE3B25}"/>
              </a:ext>
            </a:extLst>
          </p:cNvPr>
          <p:cNvSpPr txBox="1"/>
          <p:nvPr/>
        </p:nvSpPr>
        <p:spPr>
          <a:xfrm>
            <a:off x="533400" y="1905000"/>
            <a:ext cx="290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+mj-lt"/>
              </a:rPr>
              <a:t>Quantization of the LC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362F1-327C-3C47-2267-CCA21A6817AD}"/>
                  </a:ext>
                </a:extLst>
              </p:cNvPr>
              <p:cNvSpPr txBox="1"/>
              <p:nvPr/>
            </p:nvSpPr>
            <p:spPr>
              <a:xfrm>
                <a:off x="2648572" y="2631349"/>
                <a:ext cx="3855671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acc>
                        <m:accPr>
                          <m:chr m:val="̂"/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["/>
                          <m:endChr m:val="]"/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8362F1-327C-3C47-2267-CCA21A681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572" y="2631349"/>
                <a:ext cx="3855671" cy="404983"/>
              </a:xfrm>
              <a:prstGeom prst="rect">
                <a:avLst/>
              </a:prstGeom>
              <a:blipFill>
                <a:blip r:embed="rId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860DED-9BD9-92B7-2BCB-238FDC7F46F7}"/>
                  </a:ext>
                </a:extLst>
              </p:cNvPr>
              <p:cNvSpPr txBox="1"/>
              <p:nvPr/>
            </p:nvSpPr>
            <p:spPr>
              <a:xfrm>
                <a:off x="1507170" y="3352800"/>
                <a:ext cx="6138475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=0,1,2,…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860DED-9BD9-92B7-2BCB-238FDC7F4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170" y="3352800"/>
                <a:ext cx="6138475" cy="730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0F2545-8213-CBF2-F652-46675378D257}"/>
                  </a:ext>
                </a:extLst>
              </p:cNvPr>
              <p:cNvSpPr txBox="1"/>
              <p:nvPr/>
            </p:nvSpPr>
            <p:spPr>
              <a:xfrm>
                <a:off x="2758184" y="4431268"/>
                <a:ext cx="3767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+mj-lt"/>
                    <a:ea typeface="Cambria Math" panose="02040503050406030204" pitchFamily="18" charset="0"/>
                  </a:rPr>
                  <a:t>Photon-number states: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0F2545-8213-CBF2-F652-46675378D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84" y="4431268"/>
                <a:ext cx="3767891" cy="369332"/>
              </a:xfrm>
              <a:prstGeom prst="rect">
                <a:avLst/>
              </a:prstGeom>
              <a:blipFill>
                <a:blip r:embed="rId4"/>
                <a:stretch>
                  <a:fillRect l="-1292" t="-119672" r="-3231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6900DA-6784-DD88-E613-2F2E38E80393}"/>
                  </a:ext>
                </a:extLst>
              </p:cNvPr>
              <p:cNvSpPr txBox="1"/>
              <p:nvPr/>
            </p:nvSpPr>
            <p:spPr>
              <a:xfrm>
                <a:off x="304800" y="5376446"/>
                <a:ext cx="853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3D3DFF"/>
                    </a:solidFill>
                    <a:latin typeface="+mj-lt"/>
                  </a:rPr>
                  <a:t>A quantized LC circuit has discrete photon-number states separated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3D3D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3D3D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solidFill>
                              <a:srgbClr val="3D3D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D3DFF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6900DA-6784-DD88-E613-2F2E38E80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76446"/>
                <a:ext cx="8534400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82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D8E3-5338-E0B8-271E-A2D77ECEE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LC Oscillator Not Good For a Qubit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B550D4-ACA3-55CE-214B-1D0A7933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42E8C-8BDB-01E0-A509-2EFDFA6A2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03" y="2207519"/>
            <a:ext cx="2312697" cy="2672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C4B5C3-714E-EEAF-41F7-3FB8A59D52F1}"/>
                  </a:ext>
                </a:extLst>
              </p:cNvPr>
              <p:cNvSpPr txBox="1"/>
              <p:nvPr/>
            </p:nvSpPr>
            <p:spPr>
              <a:xfrm>
                <a:off x="3810000" y="2207519"/>
                <a:ext cx="45860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C4B5C3-714E-EEAF-41F7-3FB8A59D5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207519"/>
                <a:ext cx="45860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ABCAC9-1449-F6A2-1E97-CA684AFF9683}"/>
              </a:ext>
            </a:extLst>
          </p:cNvPr>
          <p:cNvCxnSpPr/>
          <p:nvPr/>
        </p:nvCxnSpPr>
        <p:spPr>
          <a:xfrm flipV="1">
            <a:off x="3505200" y="419100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6199D3-8DAB-D20C-C04F-7C97010789C4}"/>
              </a:ext>
            </a:extLst>
          </p:cNvPr>
          <p:cNvCxnSpPr/>
          <p:nvPr/>
        </p:nvCxnSpPr>
        <p:spPr>
          <a:xfrm flipV="1">
            <a:off x="3505200" y="371136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3038F2-4D4F-6B75-81AB-59251102F1CE}"/>
              </a:ext>
            </a:extLst>
          </p:cNvPr>
          <p:cNvCxnSpPr/>
          <p:nvPr/>
        </p:nvCxnSpPr>
        <p:spPr>
          <a:xfrm flipV="1">
            <a:off x="3505200" y="325416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EAE8C7-16E8-99BD-DAA4-E93FBC550290}"/>
              </a:ext>
            </a:extLst>
          </p:cNvPr>
          <p:cNvCxnSpPr/>
          <p:nvPr/>
        </p:nvCxnSpPr>
        <p:spPr>
          <a:xfrm flipV="1">
            <a:off x="3505200" y="2782470"/>
            <a:ext cx="0" cy="457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78C06F-3122-11F6-A468-E737857B6051}"/>
                  </a:ext>
                </a:extLst>
              </p:cNvPr>
              <p:cNvSpPr txBox="1"/>
              <p:nvPr/>
            </p:nvSpPr>
            <p:spPr>
              <a:xfrm>
                <a:off x="3962400" y="3055004"/>
                <a:ext cx="45860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78C06F-3122-11F6-A468-E737857B6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055004"/>
                <a:ext cx="4586024" cy="369332"/>
              </a:xfrm>
              <a:prstGeom prst="rect">
                <a:avLst/>
              </a:prstGeom>
              <a:blipFill>
                <a:blip r:embed="rId4"/>
                <a:stretch>
                  <a:fillRect l="-1729" t="-119672" r="-5319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B6101D-36FE-6D22-B95C-A80D7FB4D258}"/>
                  </a:ext>
                </a:extLst>
              </p:cNvPr>
              <p:cNvSpPr txBox="1"/>
              <p:nvPr/>
            </p:nvSpPr>
            <p:spPr>
              <a:xfrm>
                <a:off x="4800600" y="390248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B6101D-36FE-6D22-B95C-A80D7FB4D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902489"/>
                <a:ext cx="9144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2302F486-7E92-A7F7-C0C7-7E570BDF27EB}"/>
              </a:ext>
            </a:extLst>
          </p:cNvPr>
          <p:cNvCxnSpPr>
            <a:stCxn id="15" idx="0"/>
          </p:cNvCxnSpPr>
          <p:nvPr/>
        </p:nvCxnSpPr>
        <p:spPr>
          <a:xfrm rot="16200000" flipV="1">
            <a:off x="4754356" y="3399045"/>
            <a:ext cx="549689" cy="457200"/>
          </a:xfrm>
          <a:prstGeom prst="curvedConnector3">
            <a:avLst>
              <a:gd name="adj1" fmla="val 3775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A39716-47CD-6285-D4ED-464FF7F8A053}"/>
                  </a:ext>
                </a:extLst>
              </p:cNvPr>
              <p:cNvSpPr txBox="1"/>
              <p:nvPr/>
            </p:nvSpPr>
            <p:spPr>
              <a:xfrm>
                <a:off x="6248400" y="390248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A39716-47CD-6285-D4ED-464FF7F8A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902489"/>
                <a:ext cx="9144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31C00D41-E79C-B3DA-F477-2ECADCDB986C}"/>
              </a:ext>
            </a:extLst>
          </p:cNvPr>
          <p:cNvCxnSpPr>
            <a:stCxn id="19" idx="0"/>
          </p:cNvCxnSpPr>
          <p:nvPr/>
        </p:nvCxnSpPr>
        <p:spPr>
          <a:xfrm rot="16200000" flipV="1">
            <a:off x="6202156" y="3399045"/>
            <a:ext cx="549689" cy="457200"/>
          </a:xfrm>
          <a:prstGeom prst="curvedConnector3">
            <a:avLst>
              <a:gd name="adj1" fmla="val 3775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848D50-4982-55CB-E84B-8504DC8BEF7E}"/>
                  </a:ext>
                </a:extLst>
              </p:cNvPr>
              <p:cNvSpPr txBox="1"/>
              <p:nvPr/>
            </p:nvSpPr>
            <p:spPr>
              <a:xfrm>
                <a:off x="7722897" y="388472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848D50-4982-55CB-E84B-8504DC8BE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897" y="3884724"/>
                <a:ext cx="9144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DFE540DF-0841-FBF0-E839-668C6DDAD193}"/>
              </a:ext>
            </a:extLst>
          </p:cNvPr>
          <p:cNvCxnSpPr>
            <a:stCxn id="21" idx="0"/>
          </p:cNvCxnSpPr>
          <p:nvPr/>
        </p:nvCxnSpPr>
        <p:spPr>
          <a:xfrm rot="16200000" flipV="1">
            <a:off x="7676653" y="3381280"/>
            <a:ext cx="549689" cy="457200"/>
          </a:xfrm>
          <a:prstGeom prst="curvedConnector3">
            <a:avLst>
              <a:gd name="adj1" fmla="val 37753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226D7B-B75A-3899-CC96-CF3E1C8C9510}"/>
                  </a:ext>
                </a:extLst>
              </p:cNvPr>
              <p:cNvSpPr txBox="1"/>
              <p:nvPr/>
            </p:nvSpPr>
            <p:spPr>
              <a:xfrm>
                <a:off x="304800" y="5257800"/>
                <a:ext cx="8534400" cy="79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008A3E"/>
                    </a:solidFill>
                    <a:latin typeface="+mj-lt"/>
                  </a:rPr>
                  <a:t>Good resonator, not a good qubit because the lowest two states cannot be selectively used.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008A3E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→ </a:t>
                </a:r>
                <a:r>
                  <a:rPr lang="en-US" sz="1600" dirty="0">
                    <a:solidFill>
                      <a:srgbClr val="008A3E"/>
                    </a:solidFill>
                    <a:latin typeface="+mj-lt"/>
                  </a:rPr>
                  <a:t>Needing a system giving an anharmonic spectrum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600" i="1" smtClean="0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0" i="1" smtClean="0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 smtClean="0">
                        <a:solidFill>
                          <a:srgbClr val="008A3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600" i="1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1600" b="0" i="1" smtClean="0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8A3E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226D7B-B75A-3899-CC96-CF3E1C8C9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257800"/>
                <a:ext cx="8534400" cy="792140"/>
              </a:xfrm>
              <a:prstGeom prst="rect">
                <a:avLst/>
              </a:prstGeom>
              <a:blipFill>
                <a:blip r:embed="rId8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AC4CFF-86FA-9A24-BD00-9AFA36DA21D3}"/>
                  </a:ext>
                </a:extLst>
              </p:cNvPr>
              <p:cNvSpPr txBox="1"/>
              <p:nvPr/>
            </p:nvSpPr>
            <p:spPr>
              <a:xfrm>
                <a:off x="3505200" y="4495283"/>
                <a:ext cx="46140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d>
                        <m:dPr>
                          <m:begChr m:val=""/>
                          <m:endChr m:val="⟩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AC4CFF-86FA-9A24-BD00-9AFA36DA2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495283"/>
                <a:ext cx="461408" cy="323165"/>
              </a:xfrm>
              <a:prstGeom prst="rect">
                <a:avLst/>
              </a:prstGeom>
              <a:blipFill>
                <a:blip r:embed="rId9"/>
                <a:stretch>
                  <a:fillRect l="-51316" t="-111321" r="-73684" b="-17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4D7134-4F61-4956-9DD7-8C47435CF13F}"/>
                  </a:ext>
                </a:extLst>
              </p:cNvPr>
              <p:cNvSpPr txBox="1"/>
              <p:nvPr/>
            </p:nvSpPr>
            <p:spPr>
              <a:xfrm>
                <a:off x="3505200" y="4020235"/>
                <a:ext cx="46140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d>
                        <m:dPr>
                          <m:begChr m:val=""/>
                          <m:endChr m:val="⟩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4D7134-4F61-4956-9DD7-8C47435CF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020235"/>
                <a:ext cx="461408" cy="323165"/>
              </a:xfrm>
              <a:prstGeom prst="rect">
                <a:avLst/>
              </a:prstGeom>
              <a:blipFill>
                <a:blip r:embed="rId10"/>
                <a:stretch>
                  <a:fillRect l="-51316" t="-109259" r="-73684" b="-16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2707D2-E37E-5B5D-D355-BBAC7877EBF4}"/>
                  </a:ext>
                </a:extLst>
              </p:cNvPr>
              <p:cNvSpPr txBox="1"/>
              <p:nvPr/>
            </p:nvSpPr>
            <p:spPr>
              <a:xfrm>
                <a:off x="3500992" y="3563035"/>
                <a:ext cx="46140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d>
                        <m:dPr>
                          <m:begChr m:val=""/>
                          <m:endChr m:val="⟩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2707D2-E37E-5B5D-D355-BBAC7877E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992" y="3563035"/>
                <a:ext cx="461408" cy="323165"/>
              </a:xfrm>
              <a:prstGeom prst="rect">
                <a:avLst/>
              </a:prstGeom>
              <a:blipFill>
                <a:blip r:embed="rId11"/>
                <a:stretch>
                  <a:fillRect l="-51316" t="-109259" r="-75000" b="-16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FE5FF9-8F3A-812F-3230-2D19CA32377A}"/>
                  </a:ext>
                </a:extLst>
              </p:cNvPr>
              <p:cNvSpPr txBox="1"/>
              <p:nvPr/>
            </p:nvSpPr>
            <p:spPr>
              <a:xfrm>
                <a:off x="3505200" y="3105835"/>
                <a:ext cx="46140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d>
                        <m:dPr>
                          <m:begChr m:val=""/>
                          <m:endChr m:val="⟩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FE5FF9-8F3A-812F-3230-2D19CA323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105835"/>
                <a:ext cx="461408" cy="323165"/>
              </a:xfrm>
              <a:prstGeom prst="rect">
                <a:avLst/>
              </a:prstGeom>
              <a:blipFill>
                <a:blip r:embed="rId12"/>
                <a:stretch>
                  <a:fillRect l="-51316" t="-109259" r="-73684" b="-16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9BEB26-B682-9EAB-920E-1EE0FBFCB5B0}"/>
                  </a:ext>
                </a:extLst>
              </p:cNvPr>
              <p:cNvSpPr txBox="1"/>
              <p:nvPr/>
            </p:nvSpPr>
            <p:spPr>
              <a:xfrm>
                <a:off x="3500992" y="2590800"/>
                <a:ext cx="461408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d>
                        <m:dPr>
                          <m:begChr m:val=""/>
                          <m:endChr m:val="⟩"/>
                          <m:ctrlPr>
                            <a:rPr lang="en-US" sz="1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9BEB26-B682-9EAB-920E-1EE0FBFCB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992" y="2590800"/>
                <a:ext cx="461408" cy="323165"/>
              </a:xfrm>
              <a:prstGeom prst="rect">
                <a:avLst/>
              </a:prstGeom>
              <a:blipFill>
                <a:blip r:embed="rId13"/>
                <a:stretch>
                  <a:fillRect l="-51316" t="-111321" r="-75000" b="-17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93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2DB7-BDF5-8275-71DA-03DC18C6E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Josephson Junction as a Nonlinear Inductor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307BA8-5505-DF82-C900-570005D9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6C345-FB46-4890-9178-6C345494CA7C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3D057A-943D-1D66-6B30-30DF59B1535A}"/>
                  </a:ext>
                </a:extLst>
              </p:cNvPr>
              <p:cNvSpPr txBox="1"/>
              <p:nvPr/>
            </p:nvSpPr>
            <p:spPr>
              <a:xfrm>
                <a:off x="3012188" y="1905000"/>
                <a:ext cx="34724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func>
                        <m:funcPr>
                          <m:ctrl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3D057A-943D-1D66-6B30-30DF59B15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188" y="1905000"/>
                <a:ext cx="34724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4B834BE-AB58-ECD4-B9BA-32AE0142F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05467"/>
            <a:ext cx="2254075" cy="1233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DF4C3-50D8-6715-AAAD-6740A0D1552E}"/>
                  </a:ext>
                </a:extLst>
              </p:cNvPr>
              <p:cNvSpPr txBox="1"/>
              <p:nvPr/>
            </p:nvSpPr>
            <p:spPr>
              <a:xfrm>
                <a:off x="5029200" y="2612414"/>
                <a:ext cx="332828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DDF4C3-50D8-6715-AAAD-6740A0D15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612414"/>
                <a:ext cx="3328283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1A499737-12FB-F7A0-4C5D-1FB030868BEB}"/>
              </a:ext>
            </a:extLst>
          </p:cNvPr>
          <p:cNvSpPr/>
          <p:nvPr/>
        </p:nvSpPr>
        <p:spPr>
          <a:xfrm rot="16200000">
            <a:off x="6134100" y="3162767"/>
            <a:ext cx="190500" cy="723900"/>
          </a:xfrm>
          <a:prstGeom prst="leftBrace">
            <a:avLst>
              <a:gd name="adj1" fmla="val 9375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670D3D7-F637-9649-07BC-85AB9A64132A}"/>
              </a:ext>
            </a:extLst>
          </p:cNvPr>
          <p:cNvSpPr/>
          <p:nvPr/>
        </p:nvSpPr>
        <p:spPr>
          <a:xfrm rot="16200000">
            <a:off x="7181849" y="3029416"/>
            <a:ext cx="190501" cy="990600"/>
          </a:xfrm>
          <a:prstGeom prst="leftBrace">
            <a:avLst>
              <a:gd name="adj1" fmla="val 9375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12AB2-599F-5DE0-17B2-15151B6F8D51}"/>
              </a:ext>
            </a:extLst>
          </p:cNvPr>
          <p:cNvSpPr txBox="1"/>
          <p:nvPr/>
        </p:nvSpPr>
        <p:spPr>
          <a:xfrm>
            <a:off x="2514600" y="4102152"/>
            <a:ext cx="2884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For constructing LC oscillator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E7D211-DFCF-FF3E-AF88-166F3EB7BE84}"/>
              </a:ext>
            </a:extLst>
          </p:cNvPr>
          <p:cNvSpPr txBox="1"/>
          <p:nvPr/>
        </p:nvSpPr>
        <p:spPr>
          <a:xfrm>
            <a:off x="4876800" y="4683435"/>
            <a:ext cx="255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For unequal level spacing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78DA9A-B12C-7FB9-5430-FF47344BAD62}"/>
              </a:ext>
            </a:extLst>
          </p:cNvPr>
          <p:cNvCxnSpPr>
            <a:stCxn id="10" idx="3"/>
            <a:endCxn id="8" idx="1"/>
          </p:cNvCxnSpPr>
          <p:nvPr/>
        </p:nvCxnSpPr>
        <p:spPr>
          <a:xfrm flipV="1">
            <a:off x="5398659" y="3619967"/>
            <a:ext cx="830691" cy="6668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823128-ABB4-4D3C-1464-0DA1ACBBC0E3}"/>
              </a:ext>
            </a:extLst>
          </p:cNvPr>
          <p:cNvCxnSpPr>
            <a:cxnSpLocks/>
            <a:stCxn id="11" idx="0"/>
            <a:endCxn id="9" idx="1"/>
          </p:cNvCxnSpPr>
          <p:nvPr/>
        </p:nvCxnSpPr>
        <p:spPr>
          <a:xfrm flipV="1">
            <a:off x="6154490" y="3619967"/>
            <a:ext cx="1122610" cy="10634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E8D1D3F-833E-312D-8911-F70938F95A78}"/>
              </a:ext>
            </a:extLst>
          </p:cNvPr>
          <p:cNvSpPr txBox="1"/>
          <p:nvPr/>
        </p:nvSpPr>
        <p:spPr>
          <a:xfrm>
            <a:off x="304800" y="5334000"/>
            <a:ext cx="85344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+mj-lt"/>
              </a:rPr>
              <a:t>Replacing the linear inductor by a Josephson junction turns a harmonic LC oscillator into an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anharmonic oscillator</a:t>
            </a:r>
            <a:r>
              <a:rPr lang="en-US" dirty="0">
                <a:latin typeface="+mj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B493D0-9756-53A4-939E-BAC15A3F8D85}"/>
                  </a:ext>
                </a:extLst>
              </p:cNvPr>
              <p:cNvSpPr txBox="1"/>
              <p:nvPr/>
            </p:nvSpPr>
            <p:spPr>
              <a:xfrm>
                <a:off x="317890" y="3466078"/>
                <a:ext cx="28720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400" dirty="0">
                    <a:latin typeface="+mj-lt"/>
                  </a:rPr>
                  <a:t>superconducting phase difference</a:t>
                </a:r>
              </a:p>
              <a:p>
                <a:r>
                  <a:rPr lang="en-US" sz="1400" dirty="0">
                    <a:latin typeface="+mj-lt"/>
                  </a:rPr>
                  <a:t>     (interpreted as reduced flux)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5B493D0-9756-53A4-939E-BAC15A3F8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90" y="3466078"/>
                <a:ext cx="2872068" cy="523220"/>
              </a:xfrm>
              <a:prstGeom prst="rect">
                <a:avLst/>
              </a:prstGeom>
              <a:blipFill>
                <a:blip r:embed="rId5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194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105899</TotalTime>
  <Words>2096</Words>
  <Application>Microsoft Office PowerPoint</Application>
  <PresentationFormat>On-screen Show (4:3)</PresentationFormat>
  <Paragraphs>317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Amasis MT Pro Black</vt:lpstr>
      <vt:lpstr>Arial</vt:lpstr>
      <vt:lpstr>Calibri</vt:lpstr>
      <vt:lpstr>Cambria Math</vt:lpstr>
      <vt:lpstr>Constantia</vt:lpstr>
      <vt:lpstr>MV Boli</vt:lpstr>
      <vt:lpstr>Wingdings</vt:lpstr>
      <vt:lpstr>Wingdings 2</vt:lpstr>
      <vt:lpstr>흐름</vt:lpstr>
      <vt:lpstr>Quantum Sensing of Radiative Decay Photons with Superconducting Qubits</vt:lpstr>
      <vt:lpstr>Dark Matter in the Universe</vt:lpstr>
      <vt:lpstr>Dark Matter Landscape</vt:lpstr>
      <vt:lpstr>Outline</vt:lpstr>
      <vt:lpstr>Classical LC Harmonic Oscillator</vt:lpstr>
      <vt:lpstr>Driven LC Circuit and Resonant Absorption</vt:lpstr>
      <vt:lpstr>Quantum Mechanical LC Harmonic Oscillator</vt:lpstr>
      <vt:lpstr>Linear LC Oscillator Not Good For a Qubit</vt:lpstr>
      <vt:lpstr>Josephson Junction as a Nonlinear Inductor</vt:lpstr>
      <vt:lpstr>Transmon Qubits</vt:lpstr>
      <vt:lpstr>Interaction of Transmon Qubits with E&amp;M Fields</vt:lpstr>
      <vt:lpstr>Rabi Oscillation</vt:lpstr>
      <vt:lpstr>Outline</vt:lpstr>
      <vt:lpstr>Detection of (Rare) Decay Photons</vt:lpstr>
      <vt:lpstr>Event Rate Calculation: Semi-Classical Approach</vt:lpstr>
      <vt:lpstr>Enhancing Signal Sensitivity: Potential Superabsorption</vt:lpstr>
      <vt:lpstr>Measurement Protocol</vt:lpstr>
      <vt:lpstr>Outline</vt:lpstr>
      <vt:lpstr>Application I: Dark Matter Decay</vt:lpstr>
      <vt:lpstr>Application I: Dark Matter Decay – Sensitivity Prospects</vt:lpstr>
      <vt:lpstr>Application II: CνB Decay</vt:lpstr>
      <vt:lpstr>Application II: CνB Decay – Sensitivity Prospects</vt:lpstr>
      <vt:lpstr>Event Rate Calculation: QM Approach – Detector Response</vt:lpstr>
      <vt:lpstr>Event Rate Calculation: QM Approach – Cavity Mode Expansion</vt:lpstr>
      <vt:lpstr>Event Rate Calculation: QM Approach – Near-Monochromatic Limit</vt:lpstr>
      <vt:lpstr>Outline</vt:lpstr>
      <vt:lpstr>Take-Home Messages</vt:lpstr>
    </vt:vector>
  </TitlesOfParts>
  <Company>MyCompany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immworry</dc:creator>
  <cp:lastModifiedBy>Kim, Doojin</cp:lastModifiedBy>
  <cp:revision>1601</cp:revision>
  <dcterms:created xsi:type="dcterms:W3CDTF">2012-09-10T03:49:30Z</dcterms:created>
  <dcterms:modified xsi:type="dcterms:W3CDTF">2026-07-09T13:12:54Z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b311d3-aea9-4488-bc88-99739ecc7603_Enabled">
    <vt:lpwstr>true</vt:lpwstr>
  </property>
  <property fmtid="{D5CDD505-2E9C-101B-9397-08002B2CF9AE}" pid="3" name="MSIP_Label_8cb311d3-aea9-4488-bc88-99739ecc7603_SetDate">
    <vt:lpwstr>2026-05-03T19:47:15Z</vt:lpwstr>
  </property>
  <property fmtid="{D5CDD505-2E9C-101B-9397-08002B2CF9AE}" pid="4" name="MSIP_Label_8cb311d3-aea9-4488-bc88-99739ecc7603_Method">
    <vt:lpwstr>Standard</vt:lpwstr>
  </property>
  <property fmtid="{D5CDD505-2E9C-101B-9397-08002B2CF9AE}" pid="5" name="MSIP_Label_8cb311d3-aea9-4488-bc88-99739ecc7603_Name">
    <vt:lpwstr>Internal - University</vt:lpwstr>
  </property>
  <property fmtid="{D5CDD505-2E9C-101B-9397-08002B2CF9AE}" pid="6" name="MSIP_Label_8cb311d3-aea9-4488-bc88-99739ecc7603_SiteId">
    <vt:lpwstr>9c36a7d0-bf7b-4991-9b78-be91a52f0226</vt:lpwstr>
  </property>
  <property fmtid="{D5CDD505-2E9C-101B-9397-08002B2CF9AE}" pid="7" name="MSIP_Label_8cb311d3-aea9-4488-bc88-99739ecc7603_ActionId">
    <vt:lpwstr>b9583efa-e70a-4f90-a068-0a396b3efb96</vt:lpwstr>
  </property>
  <property fmtid="{D5CDD505-2E9C-101B-9397-08002B2CF9AE}" pid="8" name="MSIP_Label_8cb311d3-aea9-4488-bc88-99739ecc7603_ContentBits">
    <vt:lpwstr>0</vt:lpwstr>
  </property>
  <property fmtid="{D5CDD505-2E9C-101B-9397-08002B2CF9AE}" pid="9" name="MSIP_Label_8cb311d3-aea9-4488-bc88-99739ecc7603_Tag">
    <vt:lpwstr>10, 3, 0, 1</vt:lpwstr>
  </property>
</Properties>
</file>