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665" r:id="rId2"/>
    <p:sldId id="887" r:id="rId3"/>
    <p:sldId id="884" r:id="rId4"/>
    <p:sldId id="1864" r:id="rId5"/>
    <p:sldId id="4201" r:id="rId6"/>
    <p:sldId id="1857" r:id="rId7"/>
    <p:sldId id="4202" r:id="rId8"/>
    <p:sldId id="885" r:id="rId9"/>
    <p:sldId id="1901" r:id="rId10"/>
    <p:sldId id="728" r:id="rId11"/>
    <p:sldId id="4195" r:id="rId12"/>
    <p:sldId id="1862" r:id="rId13"/>
    <p:sldId id="582" r:id="rId14"/>
    <p:sldId id="326" r:id="rId15"/>
    <p:sldId id="704" r:id="rId16"/>
    <p:sldId id="886" r:id="rId17"/>
    <p:sldId id="705" r:id="rId18"/>
    <p:sldId id="730" r:id="rId19"/>
    <p:sldId id="716" r:id="rId20"/>
    <p:sldId id="1861" r:id="rId21"/>
    <p:sldId id="656" r:id="rId22"/>
    <p:sldId id="4196" r:id="rId23"/>
    <p:sldId id="4189" r:id="rId24"/>
    <p:sldId id="4197" r:id="rId25"/>
    <p:sldId id="4206" r:id="rId26"/>
    <p:sldId id="4193" r:id="rId27"/>
    <p:sldId id="4194" r:id="rId28"/>
    <p:sldId id="4198" r:id="rId29"/>
    <p:sldId id="4199" r:id="rId30"/>
  </p:sldIdLst>
  <p:sldSz cx="9144000" cy="6858000" type="screen4x3"/>
  <p:notesSz cx="6877050" cy="916305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 useTimings="0">
    <p:present/>
    <p:sldAll/>
    <p:penClr>
      <a:srgbClr val="0033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CC"/>
    <a:srgbClr val="FFFFCC"/>
    <a:srgbClr val="FF0066"/>
    <a:srgbClr val="4D5EF2"/>
    <a:srgbClr val="003300"/>
    <a:srgbClr val="A50021"/>
    <a:srgbClr val="660066"/>
    <a:srgbClr val="99FFCC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247" autoAdjust="0"/>
  </p:normalViewPr>
  <p:slideViewPr>
    <p:cSldViewPr>
      <p:cViewPr varScale="1">
        <p:scale>
          <a:sx n="120" d="100"/>
          <a:sy n="120" d="100"/>
        </p:scale>
        <p:origin x="93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45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7313" y="0"/>
            <a:ext cx="2979737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04263"/>
            <a:ext cx="2979738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7313" y="8704263"/>
            <a:ext cx="2979737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fld id="{AE953198-04A7-524E-8D93-1320209F0A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377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7313" y="0"/>
            <a:ext cx="2979737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687388"/>
            <a:ext cx="4579938" cy="34353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352925"/>
            <a:ext cx="5041900" cy="412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04263"/>
            <a:ext cx="2979738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7313" y="8704263"/>
            <a:ext cx="2979737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50" tIns="45825" rIns="91650" bIns="45825" numCol="1" anchor="b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fld id="{296F35C5-9D58-1444-80A5-B794102590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79322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825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718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8413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458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881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517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157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5894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C2CA24-A5DF-D187-CEA3-B8E2A51DC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C59DF5-E1C6-D422-85CB-EC163159E8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6B2CA6-123E-293F-12ED-BDE578E5FF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EAADDE-C292-8481-4DAE-EC77F888B15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5044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604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A82294-BF3E-954A-9E49-35D72A5F0004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1620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6456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7011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No collective effects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57B5B0-AB92-4A44-9F10-91B74A2DB69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4865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2413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0420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79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9517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9690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9485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0319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15781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7841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6F35C5-9D58-1444-80A5-B7941025906B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976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971800"/>
            <a:ext cx="6400800" cy="2590800"/>
          </a:xfrm>
        </p:spPr>
        <p:txBody>
          <a:bodyPr/>
          <a:lstStyle>
            <a:lvl1pPr marL="0" indent="0" algn="ctr"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505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4E248-B536-0340-A251-776DD65551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6248400"/>
            <a:ext cx="588696" cy="51968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30480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A58E5-F186-8448-8915-9CBFB02328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2325B6-753E-D146-9FE8-D2CA064EB6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416A3-8464-454A-B151-4EF4C5B392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E878B-9281-EB4C-B10E-3E6480B7F1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194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A33896-855B-7B4D-A097-2D12E2068F9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505200" y="6248400"/>
            <a:ext cx="2895600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D456A-AC27-D043-BC72-1A49498E49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58B2E5-B0A7-F346-BBB5-5622F56082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42362-E3C2-C542-89D6-C9F58F1760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CFC0C4-C82A-7945-8BC5-FB3BC926DA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356C65-8EC1-4445-8A2F-4A71F0272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08FAB-ED17-0C4A-B8F2-2F1A0AE8FD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457200" y="462518"/>
            <a:ext cx="8229600" cy="647102"/>
          </a:xfrm>
          <a:prstGeom prst="rect">
            <a:avLst/>
          </a:prstGeom>
        </p:spPr>
        <p:txBody>
          <a:bodyPr vert="horz" lIns="0" tIns="0" rIns="0" bIns="0"/>
          <a:lstStyle>
            <a:lvl1pPr algn="l">
              <a:defRPr sz="3300" b="1" i="0" baseline="0">
                <a:solidFill>
                  <a:srgbClr val="E95125"/>
                </a:solidFill>
                <a:latin typeface="Helvetica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879220" y="6549550"/>
            <a:ext cx="998567" cy="158697"/>
          </a:xfrm>
          <a:prstGeom prst="rect">
            <a:avLst/>
          </a:prstGeom>
        </p:spPr>
        <p:txBody>
          <a:bodyPr lIns="0" tIns="0" rIns="0" bIns="0"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900" b="0" i="0" baseline="0" smtClean="0">
                <a:solidFill>
                  <a:srgbClr val="E95125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>
                <a:latin typeface="Helvetica"/>
                <a:cs typeface="Helvetica"/>
              </a:rPr>
              <a:t>June 26, 2026</a:t>
            </a:r>
            <a:endParaRPr lang="en-US" dirty="0">
              <a:latin typeface="Helvetica"/>
              <a:cs typeface="Helvetica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77786" y="6549550"/>
            <a:ext cx="4349311" cy="158697"/>
          </a:xfrm>
          <a:prstGeom prst="rect">
            <a:avLst/>
          </a:prstGeom>
        </p:spPr>
        <p:txBody>
          <a:bodyPr lIns="0" tIns="0" rIns="0" bIns="0"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900" b="0" i="0" baseline="0" dirty="0">
                <a:solidFill>
                  <a:srgbClr val="E95125"/>
                </a:solidFill>
                <a:latin typeface="Helvetica"/>
                <a:ea typeface="+mn-ea"/>
                <a:cs typeface="Helvetica"/>
              </a:defRPr>
            </a:lvl1pPr>
          </a:lstStyle>
          <a:p>
            <a:pPr>
              <a:defRPr/>
            </a:pPr>
            <a:r>
              <a:rPr lang="de-DE"/>
              <a:t>Status of DUNE, Jaehoon Yu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54026" y="6549550"/>
            <a:ext cx="425194" cy="158697"/>
          </a:xfrm>
          <a:prstGeom prst="rect">
            <a:avLst/>
          </a:prstGeom>
        </p:spPr>
        <p:txBody>
          <a:bodyPr lIns="0" tIns="0" rIns="0" bIns="0"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900" b="1" i="0" baseline="0" smtClean="0">
                <a:solidFill>
                  <a:srgbClr val="E95125"/>
                </a:solidFill>
                <a:latin typeface="Helvetica"/>
                <a:ea typeface="+mn-ea"/>
                <a:cs typeface="Helvetica"/>
              </a:defRPr>
            </a:lvl1pPr>
          </a:lstStyle>
          <a:p>
            <a:pPr>
              <a:defRPr/>
            </a:pPr>
            <a:fld id="{0C39C72E-2A13-EB4D-AD45-6D4E6ACAED8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idx="11"/>
          </p:nvPr>
        </p:nvSpPr>
        <p:spPr>
          <a:xfrm>
            <a:off x="454026" y="1207770"/>
            <a:ext cx="3990750" cy="5031626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192024" indent="-198882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Font typeface="Arial"/>
              <a:buChar char="•"/>
              <a:defRPr sz="1650" b="0" i="0">
                <a:solidFill>
                  <a:srgbClr val="3C5A77"/>
                </a:solidFill>
                <a:latin typeface="Helvetica"/>
              </a:defRPr>
            </a:lvl1pPr>
            <a:lvl2pPr marL="406004" indent="-200025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90000"/>
              <a:buFont typeface="Lucida Grande"/>
              <a:buChar char="-"/>
              <a:defRPr sz="1500" b="0" i="0">
                <a:solidFill>
                  <a:srgbClr val="3C5A77"/>
                </a:solidFill>
                <a:latin typeface="Helvetica"/>
              </a:defRPr>
            </a:lvl2pPr>
            <a:lvl3pPr marL="673894" indent="-204788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88000"/>
              <a:buFont typeface="Arial"/>
              <a:buChar char="•"/>
              <a:defRPr sz="1350" b="0" i="0">
                <a:solidFill>
                  <a:srgbClr val="3C5A77"/>
                </a:solidFill>
                <a:latin typeface="Helvetica"/>
              </a:defRPr>
            </a:lvl3pPr>
            <a:lvl4pPr marL="873919" indent="-200025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90000"/>
              <a:buFont typeface="Lucida Grande"/>
              <a:buChar char="-"/>
              <a:defRPr sz="1200" b="0" i="0">
                <a:solidFill>
                  <a:srgbClr val="3C5A77"/>
                </a:solidFill>
                <a:latin typeface="Helvetica"/>
              </a:defRPr>
            </a:lvl4pPr>
            <a:lvl5pPr marL="1073944" indent="-200025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88000"/>
              <a:buFont typeface="Arial"/>
              <a:buChar char="•"/>
              <a:defRPr sz="1050" b="0" i="0">
                <a:solidFill>
                  <a:srgbClr val="3C5A77"/>
                </a:solidFill>
                <a:latin typeface="Helvetica"/>
              </a:defRPr>
            </a:lvl5pPr>
          </a:lstStyle>
          <a:p>
            <a:pPr marL="192024" marR="0" lvl="0" indent="-198882" algn="l" defTabSz="3429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2"/>
          </p:nvPr>
        </p:nvSpPr>
        <p:spPr>
          <a:xfrm>
            <a:off x="4696050" y="1215721"/>
            <a:ext cx="3990750" cy="5031626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192024" indent="-198882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Font typeface="Arial"/>
              <a:buChar char="•"/>
              <a:defRPr sz="1650" b="0" i="0">
                <a:solidFill>
                  <a:srgbClr val="3C5A77"/>
                </a:solidFill>
                <a:latin typeface="Helvetica"/>
              </a:defRPr>
            </a:lvl1pPr>
            <a:lvl2pPr marL="406004" indent="-200025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90000"/>
              <a:buFont typeface="Lucida Grande"/>
              <a:buChar char="-"/>
              <a:defRPr sz="1500" b="0" i="0">
                <a:solidFill>
                  <a:srgbClr val="3C5A77"/>
                </a:solidFill>
                <a:latin typeface="Helvetica"/>
              </a:defRPr>
            </a:lvl2pPr>
            <a:lvl3pPr marL="673894" indent="-204788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88000"/>
              <a:buFont typeface="Arial"/>
              <a:buChar char="•"/>
              <a:defRPr sz="1350" b="0" i="0">
                <a:solidFill>
                  <a:srgbClr val="3C5A77"/>
                </a:solidFill>
                <a:latin typeface="Helvetica"/>
              </a:defRPr>
            </a:lvl3pPr>
            <a:lvl4pPr marL="873919" indent="-200025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90000"/>
              <a:buFont typeface="Lucida Grande"/>
              <a:buChar char="-"/>
              <a:defRPr sz="1200" b="0" i="0">
                <a:solidFill>
                  <a:srgbClr val="3C5A77"/>
                </a:solidFill>
                <a:latin typeface="Helvetica"/>
              </a:defRPr>
            </a:lvl4pPr>
            <a:lvl5pPr marL="1073944" indent="-200025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SzPct val="88000"/>
              <a:buFont typeface="Arial"/>
              <a:buChar char="•"/>
              <a:defRPr sz="1050" b="0" i="0">
                <a:solidFill>
                  <a:srgbClr val="3C5A77"/>
                </a:solidFill>
                <a:latin typeface="Helvetica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410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solidFill>
                  <a:srgbClr val="FF0066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052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solidFill>
                  <a:srgbClr val="0033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/>
              <a:t>Status of DUNE, Jaehoon Yu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1">
                <a:solidFill>
                  <a:srgbClr val="A50021"/>
                </a:solidFill>
                <a:latin typeface="Arial Narrow" charset="0"/>
              </a:defRPr>
            </a:lvl1pPr>
          </a:lstStyle>
          <a:p>
            <a:pPr>
              <a:defRPr/>
            </a:pPr>
            <a:fld id="{9EFAF5A8-B3EC-174C-BB51-2F85AA858F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6248400"/>
            <a:ext cx="588696" cy="51968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7" r:id="rId13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+mj-lt"/>
          <a:ea typeface="ＭＳ Ｐゴシック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A50021"/>
          </a:solidFill>
          <a:latin typeface="Arial Narrow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accent2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660066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003300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rgbClr val="CC00CC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0066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emf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s://www.dunescience.org/about-the-collaboration/" TargetMode="Externa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13.png"/><Relationship Id="rId10" Type="http://schemas.openxmlformats.org/officeDocument/2006/relationships/image" Target="../media/image17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emf"/><Relationship Id="rId3" Type="http://schemas.openxmlformats.org/officeDocument/2006/relationships/image" Target="../media/image15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24.jp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tif"/><Relationship Id="rId5" Type="http://schemas.openxmlformats.org/officeDocument/2006/relationships/image" Target="../media/image29.tif"/><Relationship Id="rId4" Type="http://schemas.openxmlformats.org/officeDocument/2006/relationships/image" Target="../media/image28.t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6.jpeg"/><Relationship Id="rId4" Type="http://schemas.openxmlformats.org/officeDocument/2006/relationships/image" Target="../media/image35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hyperlink" Target="https://journals.aps.org/prl/abstract/10.1103/PhysRevLett.126.201801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2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1.jpeg"/><Relationship Id="rId5" Type="http://schemas.openxmlformats.org/officeDocument/2006/relationships/image" Target="../media/image50.png"/><Relationship Id="rId4" Type="http://schemas.openxmlformats.org/officeDocument/2006/relationships/notesSlide" Target="../notesSlides/notesSlid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png"/><Relationship Id="rId4" Type="http://schemas.openxmlformats.org/officeDocument/2006/relationships/image" Target="../media/image58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60.png"/><Relationship Id="rId4" Type="http://schemas.openxmlformats.org/officeDocument/2006/relationships/notesSlide" Target="../notesSlides/notesSlide2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761565" y="3733800"/>
            <a:ext cx="70866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04672" lvl="1" indent="-342900" eaLnBrk="0" hangingPunct="0">
              <a:spcBef>
                <a:spcPts val="0"/>
              </a:spcBef>
            </a:pPr>
            <a:r>
              <a:rPr lang="en-US" sz="2800" kern="0" noProof="0" dirty="0">
                <a:solidFill>
                  <a:srgbClr val="A50021"/>
                </a:solidFill>
                <a:latin typeface="Matura MT Script Capitals"/>
                <a:ea typeface="ＭＳ Ｐゴシック" charset="-128"/>
                <a:cs typeface="Matura MT Script Capitals"/>
              </a:rPr>
              <a:t>			Outline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A50021"/>
              </a:solidFill>
              <a:effectLst/>
              <a:uLnTx/>
              <a:uFillTx/>
              <a:latin typeface="Matura MT Script Capitals"/>
              <a:ea typeface="ＭＳ Ｐゴシック" charset="-128"/>
              <a:cs typeface="Matura MT Script Capitals"/>
            </a:endParaRPr>
          </a:p>
          <a:p>
            <a:pPr marL="347472" lvl="0" indent="-342900" eaLnBrk="0" hangingPunct="0">
              <a:spcBef>
                <a:spcPts val="0"/>
              </a:spcBef>
              <a:buFontTx/>
              <a:buChar char="•"/>
              <a:defRPr/>
            </a:pPr>
            <a:r>
              <a:rPr lang="en-US" kern="0" dirty="0">
                <a:solidFill>
                  <a:schemeClr val="accent2"/>
                </a:solidFill>
                <a:latin typeface="Arial Narrow" charset="0"/>
                <a:ea typeface="ＭＳ Ｐゴシック" charset="-128"/>
                <a:cs typeface="ＭＳ Ｐゴシック" charset="-128"/>
              </a:rPr>
              <a:t>Introduction</a:t>
            </a:r>
          </a:p>
          <a:p>
            <a:pPr marL="347472" lvl="0" indent="-342900" eaLnBrk="0" hangingPunct="0">
              <a:spcBef>
                <a:spcPts val="0"/>
              </a:spcBef>
              <a:buFontTx/>
              <a:buChar char="•"/>
              <a:defRPr/>
            </a:pPr>
            <a:r>
              <a:rPr lang="en-US" kern="0" dirty="0">
                <a:solidFill>
                  <a:schemeClr val="accent2"/>
                </a:solidFill>
                <a:latin typeface="Arial Narrow" charset="0"/>
                <a:ea typeface="ＭＳ Ｐゴシック" charset="-128"/>
                <a:cs typeface="ＭＳ Ｐゴシック" charset="-128"/>
              </a:rPr>
              <a:t>DUNE, a next gen. </a:t>
            </a:r>
            <a:r>
              <a:rPr lang="en-US" kern="0" dirty="0">
                <a:solidFill>
                  <a:schemeClr val="accent2"/>
                </a:solidFill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kern="0" dirty="0">
                <a:solidFill>
                  <a:schemeClr val="accent2"/>
                </a:solidFill>
                <a:latin typeface="Arial Narrow" charset="0"/>
                <a:ea typeface="ＭＳ Ｐゴシック" charset="-128"/>
                <a:cs typeface="ＭＳ Ｐゴシック" charset="-128"/>
              </a:rPr>
              <a:t> experiment and its status</a:t>
            </a:r>
          </a:p>
          <a:p>
            <a:pPr marL="347472" lvl="0" indent="-342900" eaLnBrk="0" hangingPunct="0">
              <a:spcBef>
                <a:spcPts val="0"/>
              </a:spcBef>
              <a:buFontTx/>
              <a:buChar char="•"/>
              <a:defRPr/>
            </a:pPr>
            <a:r>
              <a:rPr lang="en-US" kern="0" dirty="0">
                <a:solidFill>
                  <a:schemeClr val="accent2"/>
                </a:solidFill>
                <a:latin typeface="Arial Narrow" charset="0"/>
                <a:ea typeface="ＭＳ Ｐゴシック" charset="-128"/>
                <a:cs typeface="ＭＳ Ｐゴシック" charset="-128"/>
              </a:rPr>
              <a:t>Potential Physics Reach</a:t>
            </a:r>
          </a:p>
          <a:p>
            <a:pPr marL="347472" lvl="0" indent="-342900" eaLnBrk="0" hangingPunct="0">
              <a:spcBef>
                <a:spcPts val="0"/>
              </a:spcBef>
              <a:buFontTx/>
              <a:buChar char="•"/>
              <a:defRPr/>
            </a:pPr>
            <a:r>
              <a:rPr lang="en-US" kern="0" dirty="0">
                <a:solidFill>
                  <a:schemeClr val="accent2"/>
                </a:solidFill>
                <a:latin typeface="Arial Narrow" charset="0"/>
                <a:ea typeface="ＭＳ Ｐゴシック" charset="-128"/>
                <a:cs typeface="ＭＳ Ｐゴシック" charset="-128"/>
              </a:rPr>
              <a:t>Timeline of DUNE </a:t>
            </a:r>
          </a:p>
          <a:p>
            <a:pPr marL="347472" lvl="0" indent="-342900" eaLnBrk="0" hangingPunct="0">
              <a:spcBef>
                <a:spcPts val="0"/>
              </a:spcBef>
              <a:buFontTx/>
              <a:buChar char="•"/>
              <a:defRPr/>
            </a:pPr>
            <a:r>
              <a:rPr lang="en-US" kern="0" dirty="0">
                <a:solidFill>
                  <a:schemeClr val="accent2"/>
                </a:solidFill>
                <a:latin typeface="Arial Narrow" charset="0"/>
                <a:ea typeface="ＭＳ Ｐゴシック" charset="-128"/>
                <a:cs typeface="ＭＳ Ｐゴシック" charset="-128"/>
              </a:rPr>
              <a:t>Conclusions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3366385" y="1371600"/>
            <a:ext cx="241123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chemeClr val="accent6"/>
                </a:solidFill>
                <a:latin typeface="Monotype Corsiva" charset="0"/>
              </a:rPr>
              <a:t> </a:t>
            </a:r>
            <a:r>
              <a:rPr lang="en-US" b="1" dirty="0">
                <a:solidFill>
                  <a:schemeClr val="accent2"/>
                </a:solidFill>
                <a:latin typeface="Monotype Corsiva" pitchFamily="-84" charset="0"/>
              </a:rPr>
              <a:t>CETUP*2026</a:t>
            </a:r>
          </a:p>
          <a:p>
            <a:pPr algn="ctr"/>
            <a:r>
              <a:rPr lang="en-US" b="1" dirty="0">
                <a:solidFill>
                  <a:schemeClr val="accent2"/>
                </a:solidFill>
                <a:latin typeface="Monotype Corsiva" pitchFamily="-84" charset="0"/>
              </a:rPr>
              <a:t>Lead, South Dakota</a:t>
            </a:r>
          </a:p>
          <a:p>
            <a:pPr algn="ctr"/>
            <a:r>
              <a:rPr lang="en-US" b="1" dirty="0">
                <a:solidFill>
                  <a:schemeClr val="accent2"/>
                </a:solidFill>
                <a:latin typeface="Monotype Corsiva" pitchFamily="-84" charset="0"/>
              </a:rPr>
              <a:t>June 26, 2026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562690" y="2514600"/>
            <a:ext cx="374333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 </a:t>
            </a:r>
            <a:r>
              <a:rPr lang="en-US" b="1" dirty="0">
                <a:solidFill>
                  <a:srgbClr val="FF0066"/>
                </a:solidFill>
                <a:latin typeface="Monotype Corsiva" charset="0"/>
              </a:rPr>
              <a:t>Jae</a:t>
            </a:r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hoon </a:t>
            </a:r>
            <a:r>
              <a:rPr lang="en-US" b="1" dirty="0">
                <a:solidFill>
                  <a:srgbClr val="FF0066"/>
                </a:solidFill>
                <a:latin typeface="Monotype Corsiva" charset="0"/>
              </a:rPr>
              <a:t>Yu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Department of Physics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latin typeface="Monotype Corsiva" charset="0"/>
              </a:rPr>
              <a:t>University of Texas at Arlington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412941" y="2848341"/>
            <a:ext cx="184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381000" y="0"/>
            <a:ext cx="86106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eaLnBrk="1" hangingPunct="1"/>
            <a:r>
              <a:rPr lang="en-US" sz="4600" b="1" kern="0" dirty="0"/>
              <a:t>Status and Physics Reach of DUNE, </a:t>
            </a:r>
          </a:p>
          <a:p>
            <a:pPr eaLnBrk="1" hangingPunct="1"/>
            <a:r>
              <a:rPr lang="en-US" sz="4600" b="1" kern="0" dirty="0"/>
              <a:t>A Next Gen </a:t>
            </a:r>
            <a:r>
              <a:rPr lang="en-US" sz="4600" b="1" kern="0" dirty="0">
                <a:latin typeface="Symbol" pitchFamily="2" charset="2"/>
              </a:rPr>
              <a:t>n</a:t>
            </a:r>
            <a:r>
              <a:rPr lang="en-US" sz="4600" b="1" kern="0" dirty="0"/>
              <a:t> Experiment</a:t>
            </a:r>
          </a:p>
        </p:txBody>
      </p:sp>
    </p:spTree>
    <p:extLst>
      <p:ext uri="{BB962C8B-B14F-4D97-AF65-F5344CB8AC3E}">
        <p14:creationId xmlns:p14="http://schemas.microsoft.com/office/powerpoint/2010/main" val="168007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>
          <a:xfrm>
            <a:off x="419100" y="6118"/>
            <a:ext cx="8305800" cy="609600"/>
          </a:xfrm>
        </p:spPr>
        <p:txBody>
          <a:bodyPr/>
          <a:lstStyle/>
          <a:p>
            <a:pPr eaLnBrk="1" hangingPunct="1"/>
            <a:r>
              <a:rPr lang="en-US" sz="4000" b="1" dirty="0">
                <a:latin typeface="Symbol" pitchFamily="2" charset="2"/>
              </a:rPr>
              <a:t>n</a:t>
            </a:r>
            <a:r>
              <a:rPr lang="en-US" sz="4000" b="1" dirty="0">
                <a:latin typeface="Arial Narrow" charset="0"/>
              </a:rPr>
              <a:t> Experiment Physics Motivation – I 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457200"/>
            <a:ext cx="8763000" cy="5867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latin typeface="Symbol" pitchFamily="2" charset="2"/>
              </a:rPr>
              <a:t>n</a:t>
            </a:r>
            <a:r>
              <a:rPr lang="en-US" dirty="0">
                <a:latin typeface="Arial Narrow" charset="0"/>
              </a:rPr>
              <a:t> flavor oscillation is a firmly established phenomena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Happens because flavor and mass eigenstates differ (probability ⍺ </a:t>
            </a:r>
            <a:r>
              <a:rPr lang="en-US" dirty="0" err="1">
                <a:latin typeface="Symbol" pitchFamily="2" charset="2"/>
                <a:sym typeface="Wingdings"/>
              </a:rPr>
              <a:t>q</a:t>
            </a:r>
            <a:r>
              <a:rPr lang="en-US" baseline="-25000" dirty="0" err="1">
                <a:latin typeface="Arial Narrow" panose="020B0604020202020204" pitchFamily="34" charset="0"/>
                <a:cs typeface="Arial Narrow" panose="020B0604020202020204" pitchFamily="34" charset="0"/>
                <a:sym typeface="Wingdings"/>
              </a:rPr>
              <a:t>ij</a:t>
            </a:r>
            <a:r>
              <a:rPr lang="en-US" dirty="0">
                <a:latin typeface="Arial Narrow" charset="0"/>
                <a:sym typeface="Wingdings"/>
              </a:rPr>
              <a:t>, </a:t>
            </a:r>
            <a:r>
              <a:rPr lang="en-US" dirty="0">
                <a:latin typeface="Symbol" pitchFamily="2" charset="2"/>
                <a:sym typeface="Wingdings"/>
              </a:rPr>
              <a:t>D</a:t>
            </a:r>
            <a:r>
              <a:rPr lang="en-US" dirty="0">
                <a:latin typeface="Arial Narrow" charset="0"/>
                <a:sym typeface="Wingdings"/>
              </a:rPr>
              <a:t>m</a:t>
            </a:r>
            <a:r>
              <a:rPr lang="en-US" baseline="30000" dirty="0">
                <a:latin typeface="Arial Narrow" charset="0"/>
                <a:sym typeface="Wingdings"/>
              </a:rPr>
              <a:t>2</a:t>
            </a:r>
            <a:r>
              <a:rPr lang="en-US" dirty="0">
                <a:latin typeface="Arial Narrow" charset="0"/>
                <a:sym typeface="Wingdings"/>
              </a:rPr>
              <a:t> &amp; L/</a:t>
            </a:r>
            <a:r>
              <a:rPr lang="en-US" dirty="0" err="1">
                <a:latin typeface="Arial Narrow" charset="0"/>
                <a:sym typeface="Wingdings"/>
              </a:rPr>
              <a:t>E</a:t>
            </a:r>
            <a:r>
              <a:rPr lang="en-US" baseline="-25000" dirty="0" err="1">
                <a:latin typeface="Symbol" pitchFamily="2" charset="2"/>
                <a:sym typeface="Wingdings"/>
              </a:rPr>
              <a:t>n</a:t>
            </a:r>
            <a:r>
              <a:rPr lang="en-US" dirty="0">
                <a:latin typeface="Arial Narrow" charset="0"/>
                <a:sym typeface="Wingdings"/>
              </a:rPr>
              <a:t>)</a:t>
            </a:r>
            <a:r>
              <a:rPr lang="en-US" dirty="0">
                <a:latin typeface="Arial Narrow" charset="0"/>
              </a:rPr>
              <a:t> </a:t>
            </a:r>
          </a:p>
          <a:p>
            <a:pPr lvl="1" eaLnBrk="1" hangingPunct="1">
              <a:lnSpc>
                <a:spcPct val="90000"/>
              </a:lnSpc>
            </a:pPr>
            <a:endParaRPr lang="en-US" dirty="0">
              <a:latin typeface="Arial Narrow" charset="0"/>
            </a:endParaRPr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dirty="0">
              <a:latin typeface="Arial Narrow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The neutrino sector in SM (</a:t>
            </a:r>
            <a:r>
              <a:rPr lang="en-US" dirty="0" err="1">
                <a:latin typeface="Arial Narrow" charset="0"/>
              </a:rPr>
              <a:t>m</a:t>
            </a:r>
            <a:r>
              <a:rPr lang="en-US" baseline="-25000" dirty="0" err="1">
                <a:latin typeface="Symbol" pitchFamily="2" charset="2"/>
              </a:rPr>
              <a:t>n</a:t>
            </a:r>
            <a:r>
              <a:rPr lang="en-US" dirty="0">
                <a:latin typeface="Symbol" pitchFamily="2" charset="2"/>
              </a:rPr>
              <a:t>=0)</a:t>
            </a:r>
            <a:r>
              <a:rPr lang="en-US" dirty="0">
                <a:latin typeface="Arial Narrow" charset="0"/>
              </a:rPr>
              <a:t> needs to reflect </a:t>
            </a:r>
            <a:r>
              <a:rPr lang="en-US" dirty="0" err="1">
                <a:latin typeface="Arial Narrow" charset="0"/>
              </a:rPr>
              <a:t>m</a:t>
            </a:r>
            <a:r>
              <a:rPr lang="en-US" baseline="-25000" dirty="0" err="1">
                <a:latin typeface="Symbol" pitchFamily="2" charset="2"/>
              </a:rPr>
              <a:t>n</a:t>
            </a:r>
            <a:r>
              <a:rPr lang="en-US" dirty="0">
                <a:latin typeface="Arial Narrow" charset="0"/>
              </a:rPr>
              <a:t>!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Precision measurements of the oscillation parameters</a:t>
            </a:r>
          </a:p>
          <a:p>
            <a:pPr lvl="2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Mixing angles and mass hierarchy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Studying and potentially discovering the CPV in </a:t>
            </a:r>
            <a:r>
              <a:rPr lang="en-US" dirty="0">
                <a:latin typeface="Symbol" pitchFamily="2" charset="2"/>
              </a:rPr>
              <a:t>n</a:t>
            </a:r>
            <a:r>
              <a:rPr lang="en-US" dirty="0">
                <a:latin typeface="Arial Narrow" charset="0"/>
              </a:rPr>
              <a:t> sector and precisely measuring the CP phase</a:t>
            </a:r>
          </a:p>
          <a:p>
            <a:pPr lvl="2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Do neutrinos and anti-neutrinos oscillate the same way?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Can be done thru the 2 experimental parameters</a:t>
            </a:r>
          </a:p>
          <a:p>
            <a:pPr lvl="2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</a:rPr>
              <a:t>The baseline distance </a:t>
            </a:r>
            <a:r>
              <a:rPr lang="en-US" i="1" dirty="0">
                <a:solidFill>
                  <a:srgbClr val="FF0000"/>
                </a:solidFill>
                <a:latin typeface="Arial Narrow" charset="0"/>
              </a:rPr>
              <a:t>L</a:t>
            </a:r>
            <a:r>
              <a:rPr lang="en-US" dirty="0">
                <a:latin typeface="Arial Narrow" charset="0"/>
              </a:rPr>
              <a:t> and the neutrino energy </a:t>
            </a:r>
            <a:r>
              <a:rPr lang="en-US" dirty="0" err="1">
                <a:solidFill>
                  <a:srgbClr val="FF0000"/>
                </a:solidFill>
                <a:latin typeface="Arial Narrow" charset="0"/>
              </a:rPr>
              <a:t>E</a:t>
            </a:r>
            <a:r>
              <a:rPr lang="en-US" baseline="-25000" dirty="0" err="1">
                <a:solidFill>
                  <a:srgbClr val="FF0000"/>
                </a:solidFill>
                <a:latin typeface="Symbol" pitchFamily="2" charset="2"/>
              </a:rPr>
              <a:t>n</a:t>
            </a:r>
            <a:endParaRPr lang="en-US" baseline="-25000" dirty="0">
              <a:solidFill>
                <a:srgbClr val="FF0000"/>
              </a:solidFill>
              <a:latin typeface="Symbol" pitchFamily="2" charset="2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11092D3-5667-924B-A7A3-948A2DC13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77D715-EDB7-9646-B07F-B77C81A71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6B915C8A-42B4-BF4D-A5E0-D8C245C0EAB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43000" y="1397000"/>
          <a:ext cx="685800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0" imgH="0" progId="Equation.DSMT4">
                  <p:embed/>
                </p:oleObj>
              </mc:Choice>
              <mc:Fallback>
                <p:oleObj r:id="rId3" imgW="0" imgH="0" progId="Equation.DSMT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6B915C8A-42B4-BF4D-A5E0-D8C245C0EAB3}"/>
                          </a:ext>
                        </a:extLst>
                      </p:cNvPr>
                      <p:cNvPicPr/>
                      <p:nvPr/>
                    </p:nvPicPr>
                    <p:blipFill/>
                    <p:spPr>
                      <a:xfrm>
                        <a:off x="1143000" y="1397000"/>
                        <a:ext cx="6858000" cy="406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12">
            <a:extLst>
              <a:ext uri="{FF2B5EF4-FFF2-40B4-BE49-F238E27FC236}">
                <a16:creationId xmlns:a16="http://schemas.microsoft.com/office/drawing/2014/main" id="{3AAB1BC1-39CA-6F18-B19E-F8575684489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9495257"/>
              </p:ext>
            </p:extLst>
          </p:nvPr>
        </p:nvGraphicFramePr>
        <p:xfrm>
          <a:off x="2054661" y="1877903"/>
          <a:ext cx="4650939" cy="8354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54419500" imgH="11112500" progId="Equation.3">
                  <p:embed/>
                </p:oleObj>
              </mc:Choice>
              <mc:Fallback>
                <p:oleObj name="Equation" r:id="rId4" imgW="54419500" imgH="11112500" progId="Equation.3">
                  <p:embed/>
                  <p:pic>
                    <p:nvPicPr>
                      <p:cNvPr id="6" name="Object 12">
                        <a:extLst>
                          <a:ext uri="{FF2B5EF4-FFF2-40B4-BE49-F238E27FC236}">
                            <a16:creationId xmlns:a16="http://schemas.microsoft.com/office/drawing/2014/main" id="{3AAB1BC1-39CA-6F18-B19E-F8575684489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4661" y="1877903"/>
                        <a:ext cx="4650939" cy="835414"/>
                      </a:xfrm>
                      <a:prstGeom prst="rect">
                        <a:avLst/>
                      </a:prstGeom>
                      <a:solidFill>
                        <a:srgbClr val="FFFFCC"/>
                      </a:solidFill>
                      <a:ln w="38100">
                        <a:solidFill>
                          <a:srgbClr val="FF00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val 6">
            <a:extLst>
              <a:ext uri="{FF2B5EF4-FFF2-40B4-BE49-F238E27FC236}">
                <a16:creationId xmlns:a16="http://schemas.microsoft.com/office/drawing/2014/main" id="{F1511AD3-003B-3EE6-DEA6-5CF6FC26EB61}"/>
              </a:ext>
            </a:extLst>
          </p:cNvPr>
          <p:cNvSpPr/>
          <p:nvPr/>
        </p:nvSpPr>
        <p:spPr bwMode="auto">
          <a:xfrm>
            <a:off x="5715000" y="1766248"/>
            <a:ext cx="685800" cy="642269"/>
          </a:xfrm>
          <a:prstGeom prst="ellipse">
            <a:avLst/>
          </a:prstGeom>
          <a:noFill/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12C13B4-B4BD-F7E5-D97C-9C9201702E01}"/>
              </a:ext>
            </a:extLst>
          </p:cNvPr>
          <p:cNvSpPr/>
          <p:nvPr/>
        </p:nvSpPr>
        <p:spPr bwMode="auto">
          <a:xfrm>
            <a:off x="6248400" y="1845234"/>
            <a:ext cx="381000" cy="487083"/>
          </a:xfrm>
          <a:prstGeom prst="ellipse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E45F468-6BEF-DA99-35BC-000FDBEB446D}"/>
              </a:ext>
            </a:extLst>
          </p:cNvPr>
          <p:cNvSpPr/>
          <p:nvPr/>
        </p:nvSpPr>
        <p:spPr bwMode="auto">
          <a:xfrm>
            <a:off x="5715000" y="2256117"/>
            <a:ext cx="381000" cy="487083"/>
          </a:xfrm>
          <a:prstGeom prst="ellipse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87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9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59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1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59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"/>
                                        <p:tgtEl>
                                          <p:spTgt spid="1597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4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34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597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7" grpId="0" uiExpand="1" build="p"/>
      <p:bldP spid="7" grpId="0" animBg="1"/>
      <p:bldP spid="7" grpId="1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>
          <a:xfrm>
            <a:off x="419100" y="6118"/>
            <a:ext cx="8305800" cy="609600"/>
          </a:xfrm>
        </p:spPr>
        <p:txBody>
          <a:bodyPr/>
          <a:lstStyle/>
          <a:p>
            <a:pPr eaLnBrk="1" hangingPunct="1"/>
            <a:r>
              <a:rPr lang="en-US" sz="4000" b="1" dirty="0">
                <a:latin typeface="Symbol" pitchFamily="2" charset="2"/>
              </a:rPr>
              <a:t>n</a:t>
            </a:r>
            <a:r>
              <a:rPr lang="en-US" sz="4000" b="1" dirty="0">
                <a:latin typeface="Arial Narrow" charset="0"/>
              </a:rPr>
              <a:t> Experiment Physics Motivation – II 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533400"/>
            <a:ext cx="8839200" cy="5638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These could lead to a new symmetry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The question of the grand unification, its energy scale &amp; nucleon decay</a:t>
            </a:r>
            <a:endParaRPr lang="en-US" sz="2800" dirty="0">
              <a:latin typeface="Arial Narrow" charset="0"/>
              <a:sym typeface="Wingdings"/>
            </a:endParaRP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Understanding particles of astrophysical origin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Supernova </a:t>
            </a:r>
            <a:r>
              <a:rPr lang="en-US" dirty="0">
                <a:latin typeface="Symbol" pitchFamily="2" charset="2"/>
                <a:sym typeface="Wingdings"/>
              </a:rPr>
              <a:t>n</a:t>
            </a:r>
            <a:r>
              <a:rPr lang="en-US" dirty="0">
                <a:latin typeface="Arial Narrow" charset="0"/>
                <a:sym typeface="Wingdings"/>
              </a:rPr>
              <a:t>, blackhole formation, relic neutrinos, dark matter, </a:t>
            </a:r>
            <a:r>
              <a:rPr lang="en-US" dirty="0" err="1">
                <a:latin typeface="Arial Narrow" charset="0"/>
                <a:sym typeface="Wingdings"/>
              </a:rPr>
              <a:t>etc</a:t>
            </a:r>
            <a:endParaRPr lang="en-US" dirty="0">
              <a:latin typeface="Arial Narrow" charset="0"/>
              <a:sym typeface="Wingdings"/>
            </a:endParaRP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Exploration of BSM physics in low mass regime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These require high statistics samples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Large mass, large volume and highly capable (near and far) detectors</a:t>
            </a:r>
          </a:p>
          <a:p>
            <a:pPr lvl="2" eaLnBrk="1" hangingPunct="1">
              <a:lnSpc>
                <a:spcPct val="90000"/>
              </a:lnSpc>
            </a:pPr>
            <a:r>
              <a:rPr lang="en-US" dirty="0">
                <a:latin typeface="Arial Narrow" charset="0"/>
                <a:sym typeface="Wingdings"/>
              </a:rPr>
              <a:t>ND essential for controlling systematic uncertainties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b="1" dirty="0">
                <a:solidFill>
                  <a:srgbClr val="FF0000"/>
                </a:solidFill>
                <a:latin typeface="Arial Narrow" charset="0"/>
                <a:sym typeface="Wingdings"/>
              </a:rPr>
              <a:t>High intensity neutrino beam facility </a:t>
            </a:r>
            <a:r>
              <a:rPr lang="en-US" dirty="0">
                <a:latin typeface="Arial Narrow" charset="0"/>
                <a:sym typeface="Wingdings"/>
              </a:rPr>
              <a:t>with a long baseline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11092D3-5667-924B-A7A3-948A2DC13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77D715-EDB7-9646-B07F-B77C81A71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6B915C8A-42B4-BF4D-A5E0-D8C245C0EAB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43000" y="1397000"/>
          <a:ext cx="685800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0" imgH="0" progId="Equation.DSMT4">
                  <p:embed/>
                </p:oleObj>
              </mc:Choice>
              <mc:Fallback>
                <p:oleObj r:id="rId3" imgW="0" imgH="0" progId="Equation.DSMT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6B915C8A-42B4-BF4D-A5E0-D8C245C0EAB3}"/>
                          </a:ext>
                        </a:extLst>
                      </p:cNvPr>
                      <p:cNvPicPr/>
                      <p:nvPr/>
                    </p:nvPicPr>
                    <p:blipFill/>
                    <p:spPr>
                      <a:xfrm>
                        <a:off x="1143000" y="1397000"/>
                        <a:ext cx="6858000" cy="406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2684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9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"/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"/>
                                        <p:tgtEl>
                                          <p:spTgt spid="159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6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"/>
                                        <p:tgtEl>
                                          <p:spTgt spid="159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6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"/>
                                        <p:tgtEl>
                                          <p:spTgt spid="159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09983-7344-F6FC-39A6-4F24DD92D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504"/>
            <a:ext cx="9144000" cy="735496"/>
          </a:xfrm>
        </p:spPr>
        <p:txBody>
          <a:bodyPr/>
          <a:lstStyle/>
          <a:p>
            <a:r>
              <a:rPr lang="en-US" b="1" dirty="0"/>
              <a:t>Key Elements for Next Gen. </a:t>
            </a:r>
            <a:r>
              <a:rPr lang="en-US" b="1" dirty="0">
                <a:latin typeface="Symbol" pitchFamily="2" charset="2"/>
              </a:rPr>
              <a:t>n</a:t>
            </a:r>
            <a:r>
              <a:rPr lang="en-US" b="1" dirty="0"/>
              <a:t> Exp.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00558-861A-641C-025C-F3718745B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685800"/>
            <a:ext cx="8686800" cy="5334000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High statistics samples </a:t>
            </a:r>
            <a:r>
              <a:rPr lang="en-US" dirty="0"/>
              <a:t>w/ an </a:t>
            </a:r>
            <a:r>
              <a:rPr lang="en-US" dirty="0">
                <a:solidFill>
                  <a:srgbClr val="FF0000"/>
                </a:solidFill>
              </a:rPr>
              <a:t>excellent systematic uncertainty control</a:t>
            </a:r>
            <a:r>
              <a:rPr lang="en-US" dirty="0"/>
              <a:t> essential for precision neutrino property measurements</a:t>
            </a:r>
          </a:p>
          <a:p>
            <a:r>
              <a:rPr lang="en-US" dirty="0"/>
              <a:t>To accomplish the necessary precision measurements</a:t>
            </a:r>
          </a:p>
          <a:p>
            <a:pPr lvl="1"/>
            <a:r>
              <a:rPr lang="en-US" dirty="0"/>
              <a:t>For high statistics samples</a:t>
            </a:r>
          </a:p>
          <a:p>
            <a:pPr lvl="2"/>
            <a:r>
              <a:rPr lang="en-US" dirty="0"/>
              <a:t>High flux </a:t>
            </a:r>
            <a:r>
              <a:rPr lang="en-US" dirty="0">
                <a:latin typeface="Symbol" pitchFamily="2" charset="2"/>
              </a:rPr>
              <a:t>n</a:t>
            </a:r>
            <a:r>
              <a:rPr lang="en-US" dirty="0"/>
              <a:t> beams </a:t>
            </a:r>
            <a:r>
              <a:rPr lang="en-US" dirty="0">
                <a:sym typeface="Wingdings" pitchFamily="2" charset="2"/>
              </a:rPr>
              <a:t> High power proton beams essential to produce large number of secondary mesons for </a:t>
            </a:r>
            <a:r>
              <a:rPr lang="en-US" dirty="0">
                <a:latin typeface="Symbol" pitchFamily="2" charset="2"/>
              </a:rPr>
              <a:t>n </a:t>
            </a:r>
            <a:r>
              <a:rPr lang="en-US" dirty="0">
                <a:sym typeface="Wingdings" pitchFamily="2" charset="2"/>
              </a:rPr>
              <a:t>production</a:t>
            </a:r>
          </a:p>
          <a:p>
            <a:pPr lvl="2"/>
            <a:r>
              <a:rPr lang="en-US" dirty="0"/>
              <a:t>Large </a:t>
            </a:r>
            <a:r>
              <a:rPr lang="en-US" dirty="0">
                <a:latin typeface="Symbol" pitchFamily="2" charset="2"/>
              </a:rPr>
              <a:t>n</a:t>
            </a:r>
            <a:r>
              <a:rPr lang="en-US" dirty="0"/>
              <a:t> interaction target mass </a:t>
            </a:r>
            <a:r>
              <a:rPr lang="en-US" dirty="0">
                <a:sym typeface="Wingdings" pitchFamily="2" charset="2"/>
              </a:rPr>
              <a:t> large mass far detectors (FD)</a:t>
            </a:r>
          </a:p>
          <a:p>
            <a:pPr lvl="1"/>
            <a:r>
              <a:rPr lang="en-US" dirty="0"/>
              <a:t>For excellent systematic uncertainty control</a:t>
            </a:r>
          </a:p>
          <a:p>
            <a:pPr lvl="2"/>
            <a:r>
              <a:rPr lang="en-US" dirty="0"/>
              <a:t>Powerful near detector (ND) system w/ the same tech. as FD</a:t>
            </a:r>
          </a:p>
          <a:p>
            <a:pPr lvl="2"/>
            <a:r>
              <a:rPr lang="en-US" dirty="0"/>
              <a:t>Excellent understanding of </a:t>
            </a:r>
            <a:r>
              <a:rPr lang="en-US" dirty="0">
                <a:latin typeface="Symbol" pitchFamily="2" charset="2"/>
              </a:rPr>
              <a:t>n</a:t>
            </a:r>
            <a:r>
              <a:rPr lang="en-US" dirty="0"/>
              <a:t>-N interactions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72A1D-B7E9-3846-9201-165B02063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2C479-C9B2-4D43-27CF-44FCBE9F4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F3BEA-5085-37E4-76D1-ED8CDBE80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2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4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8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45BC450-376C-7A5B-8921-EF2CF01DDDFE}"/>
              </a:ext>
            </a:extLst>
          </p:cNvPr>
          <p:cNvGrpSpPr/>
          <p:nvPr/>
        </p:nvGrpSpPr>
        <p:grpSpPr>
          <a:xfrm>
            <a:off x="3924300" y="2286000"/>
            <a:ext cx="5257800" cy="4394207"/>
            <a:chOff x="32039" y="0"/>
            <a:chExt cx="5257800" cy="394335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E2F2F6C-EB0B-1AAA-0C04-9EF237772D6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9" y="0"/>
              <a:ext cx="5257800" cy="3943350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B4B7E71-2774-44D8-2707-2D3C08F40F98}"/>
                </a:ext>
              </a:extLst>
            </p:cNvPr>
            <p:cNvSpPr txBox="1"/>
            <p:nvPr/>
          </p:nvSpPr>
          <p:spPr>
            <a:xfrm>
              <a:off x="307114" y="258354"/>
              <a:ext cx="17203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+mj-lt"/>
                </a:rPr>
                <a:t>May 22, 2026</a:t>
              </a:r>
            </a:p>
          </p:txBody>
        </p:sp>
      </p:grpSp>
      <p:sp>
        <p:nvSpPr>
          <p:cNvPr id="43110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52400" y="533400"/>
            <a:ext cx="8915400" cy="1676400"/>
          </a:xfrm>
          <a:noFill/>
          <a:ln/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US" dirty="0">
                <a:latin typeface="Arial Narrow"/>
                <a:cs typeface="Arial Narrow"/>
              </a:rPr>
              <a:t>Stands for Deep Under Ground Neutrino Experiment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US" dirty="0">
                <a:latin typeface="Arial Narrow"/>
                <a:cs typeface="Arial Narrow"/>
              </a:rPr>
              <a:t>$3.5B US flagship long baseline (1300km) </a:t>
            </a:r>
            <a:r>
              <a:rPr lang="en-US" dirty="0" err="1">
                <a:latin typeface="Symbol" charset="2"/>
                <a:cs typeface="Symbol" charset="2"/>
              </a:rPr>
              <a:t>ν</a:t>
            </a:r>
            <a:r>
              <a:rPr lang="en-US" dirty="0">
                <a:latin typeface="Arial Narrow"/>
                <a:cs typeface="Arial Narrow"/>
              </a:rPr>
              <a:t> experiment</a:t>
            </a:r>
          </a:p>
          <a:p>
            <a:pPr lvl="1">
              <a:lnSpc>
                <a:spcPct val="90000"/>
              </a:lnSpc>
              <a:spcBef>
                <a:spcPts val="0"/>
              </a:spcBef>
            </a:pPr>
            <a:r>
              <a:rPr lang="en-US" dirty="0">
                <a:latin typeface="Arial Narrow"/>
                <a:cs typeface="Arial Narrow"/>
              </a:rPr>
              <a:t>1500m underground in an old South Dakota gold mine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0" y="-762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b="1" dirty="0"/>
              <a:t>The Next Big Thing - DUNE Experiment</a:t>
            </a:r>
          </a:p>
        </p:txBody>
      </p:sp>
      <p:pic>
        <p:nvPicPr>
          <p:cNvPr id="29" name="image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1874520"/>
            <a:ext cx="2667000" cy="2240280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Picture 4" descr="20160518_151716_resized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14800"/>
            <a:ext cx="5029200" cy="2743200"/>
          </a:xfrm>
          <a:prstGeom prst="rect">
            <a:avLst/>
          </a:prstGeom>
        </p:spPr>
      </p:pic>
      <p:sp>
        <p:nvSpPr>
          <p:cNvPr id="11" name="Rectangle 1"/>
          <p:cNvSpPr txBox="1">
            <a:spLocks noChangeArrowheads="1"/>
          </p:cNvSpPr>
          <p:nvPr/>
        </p:nvSpPr>
        <p:spPr bwMode="auto">
          <a:xfrm>
            <a:off x="1676400" y="4267200"/>
            <a:ext cx="2438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52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algn="l"/>
            <a:r>
              <a:rPr lang="en-US" b="1" dirty="0">
                <a:solidFill>
                  <a:srgbClr val="800000"/>
                </a:solidFill>
              </a:rPr>
              <a:t>Yes, you are right!  Mount Rushmore!!</a:t>
            </a:r>
          </a:p>
        </p:txBody>
      </p:sp>
      <p:sp>
        <p:nvSpPr>
          <p:cNvPr id="12" name="Rectangle 4"/>
          <p:cNvSpPr txBox="1">
            <a:spLocks noChangeArrowheads="1"/>
          </p:cNvSpPr>
          <p:nvPr/>
        </p:nvSpPr>
        <p:spPr bwMode="auto">
          <a:xfrm>
            <a:off x="5029200" y="4876800"/>
            <a:ext cx="4114800" cy="1981200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marL="182880" indent="-182880">
              <a:spcBef>
                <a:spcPts val="0"/>
              </a:spcBef>
              <a:buFont typeface="Arial"/>
              <a:buChar char="•"/>
            </a:pPr>
            <a:r>
              <a:rPr lang="en-US" sz="2000" b="1" dirty="0">
                <a:solidFill>
                  <a:srgbClr val="0000FF"/>
                </a:solidFill>
              </a:rPr>
              <a:t>2002 Nobel Winning solar </a:t>
            </a:r>
            <a:r>
              <a:rPr lang="en-US" sz="2000" b="1" dirty="0">
                <a:solidFill>
                  <a:srgbClr val="0000FF"/>
                </a:solidFill>
                <a:latin typeface="Symbol" pitchFamily="2" charset="2"/>
              </a:rPr>
              <a:t>n</a:t>
            </a:r>
            <a:r>
              <a:rPr lang="en-US" sz="2000" b="1" dirty="0">
                <a:solidFill>
                  <a:srgbClr val="0000FF"/>
                </a:solidFill>
              </a:rPr>
              <a:t> detection by Ray Davis </a:t>
            </a:r>
          </a:p>
          <a:p>
            <a:pPr marL="182880" indent="-182880">
              <a:spcBef>
                <a:spcPts val="0"/>
              </a:spcBef>
              <a:buFont typeface="Arial"/>
              <a:buChar char="•"/>
            </a:pPr>
            <a:r>
              <a:rPr lang="en-US" sz="2000" b="1" dirty="0">
                <a:solidFill>
                  <a:srgbClr val="0000FF"/>
                </a:solidFill>
              </a:rPr>
              <a:t>Many DM experiments ongoing</a:t>
            </a:r>
          </a:p>
          <a:p>
            <a:pPr marL="182880" indent="-182880">
              <a:spcBef>
                <a:spcPts val="0"/>
              </a:spcBef>
              <a:buFont typeface="Arial"/>
              <a:buChar char="•"/>
            </a:pPr>
            <a:r>
              <a:rPr lang="en-US" sz="2000" b="1" dirty="0">
                <a:solidFill>
                  <a:srgbClr val="0000FF"/>
                </a:solidFill>
              </a:rPr>
              <a:t>DUNE area excavation completed Jan. 25, 2024</a:t>
            </a:r>
          </a:p>
          <a:p>
            <a:pPr marL="182880" indent="-182880">
              <a:spcBef>
                <a:spcPts val="0"/>
              </a:spcBef>
              <a:buFont typeface="Arial"/>
              <a:buChar char="•"/>
            </a:pPr>
            <a:r>
              <a:rPr lang="en-US" sz="2000" b="1" dirty="0">
                <a:solidFill>
                  <a:srgbClr val="0000FF"/>
                </a:solidFill>
              </a:rPr>
              <a:t>Cavern outfitting to finishing any day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0B650C-2448-02F6-56DF-8833206B56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1268" y="1995616"/>
            <a:ext cx="7367155" cy="4144025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1C0FE0E-86BC-275A-15D0-9752DCB771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1617" y="2895600"/>
            <a:ext cx="4965122" cy="871170"/>
          </a:xfrm>
          <a:prstGeom prst="rect">
            <a:avLst/>
          </a:prstGeom>
          <a:solidFill>
            <a:srgbClr val="FFFFCC">
              <a:alpha val="74000"/>
            </a:srgb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b="1" dirty="0">
                <a:solidFill>
                  <a:srgbClr val="FF0000"/>
                </a:solidFill>
              </a:rPr>
              <a:t>Yes, you are right, again!  </a:t>
            </a:r>
          </a:p>
          <a:p>
            <a:r>
              <a:rPr lang="en-US" b="1" dirty="0">
                <a:solidFill>
                  <a:srgbClr val="FF0000"/>
                </a:solidFill>
              </a:rPr>
              <a:t>That Sturgis is right next door!</a:t>
            </a:r>
          </a:p>
        </p:txBody>
      </p:sp>
    </p:spTree>
    <p:extLst>
      <p:ext uri="{BB962C8B-B14F-4D97-AF65-F5344CB8AC3E}">
        <p14:creationId xmlns:p14="http://schemas.microsoft.com/office/powerpoint/2010/main" val="2007708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1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1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1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108" grpId="0" uiExpand="1" build="p" autoUpdateAnimBg="0"/>
      <p:bldP spid="11" grpId="0"/>
      <p:bldP spid="12" grpId="0" uiExpand="1" build="p" autoUpdateAnimBg="0"/>
      <p:bldP spid="7" grpId="0" animBg="1"/>
      <p:bldP spid="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0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0" y="533400"/>
            <a:ext cx="9144000" cy="6019800"/>
          </a:xfrm>
          <a:noFill/>
          <a:ln/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US" sz="2200" dirty="0">
                <a:latin typeface="Arial Narrow"/>
                <a:cs typeface="Arial Narrow"/>
              </a:rPr>
              <a:t>Stands for Deep Underground Neutrino Experiment</a:t>
            </a:r>
          </a:p>
          <a:p>
            <a:pPr>
              <a:lnSpc>
                <a:spcPct val="90000"/>
              </a:lnSpc>
            </a:pPr>
            <a:r>
              <a:rPr lang="en-US" sz="2200" dirty="0">
                <a:latin typeface="Arial Narrow"/>
                <a:cs typeface="Arial Narrow"/>
              </a:rPr>
              <a:t>$3.5B US flagship long baseline (1300km) </a:t>
            </a:r>
            <a:r>
              <a:rPr lang="en-US" sz="2200" dirty="0" err="1">
                <a:latin typeface="Symbol" charset="2"/>
                <a:cs typeface="Symbol" charset="2"/>
              </a:rPr>
              <a:t>ν</a:t>
            </a:r>
            <a:r>
              <a:rPr lang="en-US" sz="2200" dirty="0">
                <a:latin typeface="Arial Narrow"/>
                <a:cs typeface="Arial Narrow"/>
              </a:rPr>
              <a:t> experiment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 Narrow"/>
                <a:cs typeface="Arial Narrow"/>
              </a:rPr>
              <a:t>1500m underground in an old South Dakota gold mine </a:t>
            </a:r>
          </a:p>
          <a:p>
            <a:pPr>
              <a:lnSpc>
                <a:spcPct val="90000"/>
              </a:lnSpc>
            </a:pPr>
            <a:r>
              <a:rPr lang="en-US" sz="3500" dirty="0">
                <a:latin typeface="Arial Narrow"/>
                <a:cs typeface="Arial Narrow"/>
              </a:rPr>
              <a:t>Has a very high intensity proton beams (1.2MW </a:t>
            </a:r>
            <a:r>
              <a:rPr lang="en-US" sz="3500" dirty="0">
                <a:latin typeface="Arial Narrow"/>
                <a:cs typeface="Arial Narrow"/>
                <a:sym typeface="Wingdings"/>
              </a:rPr>
              <a:t> 2.4MW!)</a:t>
            </a:r>
            <a:endParaRPr lang="en-US" sz="3500" dirty="0">
              <a:latin typeface="Arial Narrow"/>
              <a:cs typeface="Arial Narrow"/>
            </a:endParaRPr>
          </a:p>
          <a:p>
            <a:pPr lvl="1">
              <a:lnSpc>
                <a:spcPct val="90000"/>
              </a:lnSpc>
            </a:pPr>
            <a:r>
              <a:rPr lang="en-US" sz="3000" dirty="0">
                <a:latin typeface="Arial Narrow"/>
                <a:cs typeface="Arial Narrow"/>
              </a:rPr>
              <a:t>Result in a large number of </a:t>
            </a:r>
            <a:r>
              <a:rPr lang="en-US" sz="3000" dirty="0">
                <a:latin typeface="Symbol" pitchFamily="2" charset="2"/>
                <a:cs typeface="Arial Narrow"/>
              </a:rPr>
              <a:t>n</a:t>
            </a:r>
            <a:r>
              <a:rPr lang="en-US" sz="3000" dirty="0">
                <a:latin typeface="Arial Narrow"/>
                <a:cs typeface="Arial Narrow"/>
              </a:rPr>
              <a:t> for precision measurements</a:t>
            </a:r>
          </a:p>
          <a:p>
            <a:pPr lvl="1">
              <a:lnSpc>
                <a:spcPct val="90000"/>
              </a:lnSpc>
            </a:pPr>
            <a:r>
              <a:rPr lang="en-US" sz="3000" dirty="0">
                <a:latin typeface="Arial Narrow"/>
                <a:cs typeface="Arial Narrow"/>
              </a:rPr>
              <a:t>Great potential for </a:t>
            </a:r>
            <a:r>
              <a:rPr lang="en-US" sz="3000" dirty="0">
                <a:cs typeface="Arial Narrow"/>
              </a:rPr>
              <a:t>BSM physics</a:t>
            </a:r>
            <a:r>
              <a:rPr lang="en-US" altLang="ko-KR" sz="3000" dirty="0">
                <a:cs typeface="Arial Narrow"/>
              </a:rPr>
              <a:t>,</a:t>
            </a:r>
            <a:r>
              <a:rPr lang="ko-KR" altLang="en-US" sz="3000" dirty="0">
                <a:cs typeface="Arial Narrow"/>
              </a:rPr>
              <a:t> </a:t>
            </a:r>
            <a:r>
              <a:rPr lang="en-US" altLang="ko-KR" sz="3000" dirty="0">
                <a:cs typeface="Arial Narrow"/>
              </a:rPr>
              <a:t>including </a:t>
            </a:r>
            <a:r>
              <a:rPr lang="en-US" sz="3000" dirty="0">
                <a:cs typeface="Arial Narrow"/>
              </a:rPr>
              <a:t>Dark </a:t>
            </a:r>
            <a:r>
              <a:rPr lang="en-US" sz="3000" dirty="0">
                <a:latin typeface="Arial Narrow"/>
                <a:cs typeface="Arial Narrow"/>
              </a:rPr>
              <a:t>Matter </a:t>
            </a:r>
          </a:p>
          <a:p>
            <a:pPr>
              <a:lnSpc>
                <a:spcPct val="90000"/>
              </a:lnSpc>
            </a:pPr>
            <a:r>
              <a:rPr lang="en-US" sz="3500" dirty="0">
                <a:latin typeface="Arial Narrow"/>
                <a:cs typeface="Arial Narrow"/>
              </a:rPr>
              <a:t>Large mass (~70kt! total) </a:t>
            </a:r>
            <a:r>
              <a:rPr lang="en-US" sz="3500" b="1" dirty="0" err="1">
                <a:solidFill>
                  <a:srgbClr val="C00000"/>
                </a:solidFill>
                <a:latin typeface="Arial Narrow"/>
                <a:cs typeface="Arial Narrow"/>
              </a:rPr>
              <a:t>LArTPC</a:t>
            </a:r>
            <a:r>
              <a:rPr lang="en-US" sz="3500" dirty="0">
                <a:latin typeface="Arial Narrow"/>
                <a:cs typeface="Arial Narrow"/>
              </a:rPr>
              <a:t> Far Detectors at SURF</a:t>
            </a:r>
          </a:p>
          <a:p>
            <a:pPr lvl="1">
              <a:lnSpc>
                <a:spcPct val="90000"/>
              </a:lnSpc>
            </a:pPr>
            <a:r>
              <a:rPr lang="en-US" sz="3100" dirty="0">
                <a:latin typeface="Arial Narrow"/>
                <a:cs typeface="Arial Narrow"/>
              </a:rPr>
              <a:t>Far detector construction to begin with </a:t>
            </a:r>
            <a:r>
              <a:rPr lang="en-US" sz="3100">
                <a:latin typeface="Arial Narrow"/>
                <a:cs typeface="Arial Narrow"/>
              </a:rPr>
              <a:t>parts production late </a:t>
            </a:r>
            <a:r>
              <a:rPr lang="en-US" sz="3100" dirty="0">
                <a:latin typeface="Arial Narrow"/>
                <a:cs typeface="Arial Narrow"/>
              </a:rPr>
              <a:t>2026 for 2029 completion of two far detectors</a:t>
            </a:r>
          </a:p>
          <a:p>
            <a:pPr>
              <a:lnSpc>
                <a:spcPct val="90000"/>
              </a:lnSpc>
            </a:pPr>
            <a:r>
              <a:rPr lang="en-US" sz="3500" dirty="0">
                <a:latin typeface="Arial Narrow"/>
                <a:cs typeface="Arial Narrow"/>
              </a:rPr>
              <a:t>Powerful near detector complex to control systematics</a:t>
            </a:r>
          </a:p>
          <a:p>
            <a:pPr>
              <a:lnSpc>
                <a:spcPct val="90000"/>
              </a:lnSpc>
            </a:pPr>
            <a:r>
              <a:rPr lang="en-US" sz="3500" dirty="0">
                <a:latin typeface="Arial Narrow"/>
                <a:cs typeface="Arial Narrow"/>
              </a:rPr>
              <a:t>Was born March 2015 and grown</a:t>
            </a:r>
            <a:r>
              <a:rPr lang="en-US" sz="3100" dirty="0">
                <a:latin typeface="Arial Narrow"/>
                <a:cs typeface="Arial Narrow"/>
              </a:rPr>
              <a:t> </a:t>
            </a:r>
            <a:r>
              <a:rPr lang="en-US" sz="3500" dirty="0">
                <a:latin typeface="Arial Narrow"/>
                <a:cs typeface="Arial Narrow"/>
              </a:rPr>
              <a:t>over 1400 collaborators from &gt;209 institutes in &gt;36 countries + CERN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0" y="-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b="1" dirty="0"/>
              <a:t>The Next Big Thing - DUNE Experiment</a:t>
            </a:r>
          </a:p>
        </p:txBody>
      </p:sp>
      <p:pic>
        <p:nvPicPr>
          <p:cNvPr id="28" name="pasted-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00" y="457200"/>
            <a:ext cx="1218128" cy="770847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094C0CC-435F-6F39-01D2-B127413EC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39BA52-5859-DB35-1CDD-443603266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86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11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311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311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311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3110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3110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3110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108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3image866121024">
            <a:extLst>
              <a:ext uri="{FF2B5EF4-FFF2-40B4-BE49-F238E27FC236}">
                <a16:creationId xmlns:a16="http://schemas.microsoft.com/office/drawing/2014/main" id="{5D64BB78-E0C9-811E-1F7A-F5BEE8AF9A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18" y="304800"/>
            <a:ext cx="9162222" cy="434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asted-image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9672" y="524553"/>
            <a:ext cx="1218128" cy="770847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Rectangle 1"/>
          <p:cNvSpPr txBox="1">
            <a:spLocks noChangeArrowheads="1"/>
          </p:cNvSpPr>
          <p:nvPr/>
        </p:nvSpPr>
        <p:spPr bwMode="auto">
          <a:xfrm>
            <a:off x="76200" y="3124200"/>
            <a:ext cx="2781302" cy="1221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52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algn="l"/>
            <a:r>
              <a:rPr lang="en-US" b="1" dirty="0">
                <a:solidFill>
                  <a:srgbClr val="800000"/>
                </a:solidFill>
              </a:rPr>
              <a:t>&gt;1500 collaborators</a:t>
            </a:r>
          </a:p>
          <a:p>
            <a:pPr algn="l"/>
            <a:r>
              <a:rPr lang="en-US" b="1" dirty="0">
                <a:solidFill>
                  <a:srgbClr val="800000"/>
                </a:solidFill>
              </a:rPr>
              <a:t>&gt;209 institutions</a:t>
            </a:r>
          </a:p>
          <a:p>
            <a:pPr algn="l"/>
            <a:r>
              <a:rPr lang="en-US" b="1" dirty="0">
                <a:solidFill>
                  <a:srgbClr val="800000"/>
                </a:solidFill>
              </a:rPr>
              <a:t>&gt;36 countries + CERN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-152400" y="-762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b="1" dirty="0"/>
              <a:t>The Map of the DUNE Experiment</a:t>
            </a:r>
            <a:endParaRPr lang="en-US" sz="2400" b="1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BF0948A-4517-E243-BBC7-7BCD2819CEB1}"/>
              </a:ext>
            </a:extLst>
          </p:cNvPr>
          <p:cNvSpPr txBox="1">
            <a:spLocks/>
          </p:cNvSpPr>
          <p:nvPr/>
        </p:nvSpPr>
        <p:spPr bwMode="auto">
          <a:xfrm>
            <a:off x="3200400" y="3675950"/>
            <a:ext cx="59436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2000" b="1" dirty="0">
                <a:hlinkClick r:id="rId5"/>
              </a:rPr>
              <a:t>https://www.dunescience.org/about-the-collaboration/</a:t>
            </a:r>
            <a:r>
              <a:rPr lang="en-US" sz="2000" b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856AB7-66C2-468E-7D33-2A73841BC7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15400"/>
            <a:ext cx="9162222" cy="2642600"/>
          </a:xfrm>
          <a:prstGeom prst="rect">
            <a:avLst/>
          </a:prstGeom>
        </p:spPr>
      </p:pic>
      <p:sp>
        <p:nvSpPr>
          <p:cNvPr id="22" name="Title 1">
            <a:extLst>
              <a:ext uri="{FF2B5EF4-FFF2-40B4-BE49-F238E27FC236}">
                <a16:creationId xmlns:a16="http://schemas.microsoft.com/office/drawing/2014/main" id="{760DAA83-DFB2-4634-5E82-5BF9283C54A6}"/>
              </a:ext>
            </a:extLst>
          </p:cNvPr>
          <p:cNvSpPr txBox="1">
            <a:spLocks/>
          </p:cNvSpPr>
          <p:nvPr/>
        </p:nvSpPr>
        <p:spPr bwMode="auto">
          <a:xfrm>
            <a:off x="6400800" y="6396290"/>
            <a:ext cx="27432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2000" b="1" dirty="0">
                <a:solidFill>
                  <a:schemeClr val="bg1"/>
                </a:solidFill>
              </a:rPr>
              <a:t>CM in SD/May 2026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F9EDFB-92F8-7314-8E2F-FD2394FD5793}"/>
              </a:ext>
            </a:extLst>
          </p:cNvPr>
          <p:cNvGrpSpPr/>
          <p:nvPr/>
        </p:nvGrpSpPr>
        <p:grpSpPr>
          <a:xfrm>
            <a:off x="-63567" y="1044725"/>
            <a:ext cx="9218671" cy="5181600"/>
            <a:chOff x="-14237" y="685800"/>
            <a:chExt cx="9218671" cy="5181600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5BB5C13-5A34-7A99-BD38-B8538B2C08F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4237" y="685800"/>
              <a:ext cx="9218671" cy="5181600"/>
            </a:xfrm>
            <a:prstGeom prst="rect">
              <a:avLst/>
            </a:prstGeom>
          </p:spPr>
        </p:pic>
        <p:sp>
          <p:nvSpPr>
            <p:cNvPr id="13" name="Title 1">
              <a:extLst>
                <a:ext uri="{FF2B5EF4-FFF2-40B4-BE49-F238E27FC236}">
                  <a16:creationId xmlns:a16="http://schemas.microsoft.com/office/drawing/2014/main" id="{644ABAF2-60E8-AA52-0D95-4EE7D1C00595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4252963" y="5270688"/>
              <a:ext cx="4814837" cy="495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+mj-lt"/>
                  <a:ea typeface="ＭＳ Ｐゴシック" charset="-128"/>
                  <a:cs typeface="ＭＳ Ｐゴシック" charset="-128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  <a:ea typeface="ＭＳ Ｐゴシック" charset="-128"/>
                  <a:cs typeface="ＭＳ Ｐゴシック" charset="-128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A50021"/>
                  </a:solidFill>
                  <a:latin typeface="Arial Narrow" pitchFamily="34" charset="0"/>
                </a:defRPr>
              </a:lvl9pPr>
            </a:lstStyle>
            <a:p>
              <a:r>
                <a:rPr lang="en-US" sz="2000" b="1" dirty="0">
                  <a:solidFill>
                    <a:srgbClr val="FFFFCC"/>
                  </a:solidFill>
                </a:rPr>
                <a:t>Cryostat Beam Signing @ SURF/May 22, 2026</a:t>
              </a:r>
            </a:p>
          </p:txBody>
        </p:sp>
      </p:grpSp>
      <p:sp>
        <p:nvSpPr>
          <p:cNvPr id="5" name="Marcador de contenido 2">
            <a:extLst>
              <a:ext uri="{FF2B5EF4-FFF2-40B4-BE49-F238E27FC236}">
                <a16:creationId xmlns:a16="http://schemas.microsoft.com/office/drawing/2014/main" id="{FC203C3A-42FA-B232-4BD0-6F47E5202172}"/>
              </a:ext>
            </a:extLst>
          </p:cNvPr>
          <p:cNvSpPr txBox="1">
            <a:spLocks/>
          </p:cNvSpPr>
          <p:nvPr/>
        </p:nvSpPr>
        <p:spPr>
          <a:xfrm>
            <a:off x="304800" y="2516338"/>
            <a:ext cx="1837261" cy="988862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Build the Facility and the Detectors</a:t>
            </a:r>
          </a:p>
        </p:txBody>
      </p:sp>
      <p:sp>
        <p:nvSpPr>
          <p:cNvPr id="7" name="Marcador de contenido 2">
            <a:extLst>
              <a:ext uri="{FF2B5EF4-FFF2-40B4-BE49-F238E27FC236}">
                <a16:creationId xmlns:a16="http://schemas.microsoft.com/office/drawing/2014/main" id="{BD78154B-01E5-2099-B68F-A4EBDAEA2EA4}"/>
              </a:ext>
            </a:extLst>
          </p:cNvPr>
          <p:cNvSpPr txBox="1">
            <a:spLocks/>
          </p:cNvSpPr>
          <p:nvPr/>
        </p:nvSpPr>
        <p:spPr>
          <a:xfrm>
            <a:off x="2362200" y="1735358"/>
            <a:ext cx="2306438" cy="1102392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Prepare for DUNE Physics and Continue to Improve</a:t>
            </a:r>
          </a:p>
        </p:txBody>
      </p:sp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8FA6F689-202C-4D9C-F2CD-A479823E3C5A}"/>
              </a:ext>
            </a:extLst>
          </p:cNvPr>
          <p:cNvSpPr txBox="1">
            <a:spLocks/>
          </p:cNvSpPr>
          <p:nvPr/>
        </p:nvSpPr>
        <p:spPr>
          <a:xfrm>
            <a:off x="4967969" y="2113776"/>
            <a:ext cx="1869754" cy="1303204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Analyze Prototype Data and Understand the Detector</a:t>
            </a:r>
          </a:p>
        </p:txBody>
      </p:sp>
      <p:sp>
        <p:nvSpPr>
          <p:cNvPr id="15" name="Marcador de contenido 2">
            <a:extLst>
              <a:ext uri="{FF2B5EF4-FFF2-40B4-BE49-F238E27FC236}">
                <a16:creationId xmlns:a16="http://schemas.microsoft.com/office/drawing/2014/main" id="{2C763E82-153C-9311-7BC7-EFC69CACD78C}"/>
              </a:ext>
            </a:extLst>
          </p:cNvPr>
          <p:cNvSpPr txBox="1">
            <a:spLocks/>
          </p:cNvSpPr>
          <p:nvPr/>
        </p:nvSpPr>
        <p:spPr>
          <a:xfrm>
            <a:off x="7180621" y="2819400"/>
            <a:ext cx="1828800" cy="999956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Build the Software and Computing</a:t>
            </a:r>
          </a:p>
        </p:txBody>
      </p:sp>
      <p:sp>
        <p:nvSpPr>
          <p:cNvPr id="16" name="Marcador de contenido 2">
            <a:extLst>
              <a:ext uri="{FF2B5EF4-FFF2-40B4-BE49-F238E27FC236}">
                <a16:creationId xmlns:a16="http://schemas.microsoft.com/office/drawing/2014/main" id="{73F3B994-F372-8B8C-5421-6FD7A262CC28}"/>
              </a:ext>
            </a:extLst>
          </p:cNvPr>
          <p:cNvSpPr txBox="1">
            <a:spLocks/>
          </p:cNvSpPr>
          <p:nvPr/>
        </p:nvSpPr>
        <p:spPr>
          <a:xfrm>
            <a:off x="3754238" y="4977227"/>
            <a:ext cx="1828800" cy="724854"/>
          </a:xfrm>
          <a:prstGeom prst="rect">
            <a:avLst/>
          </a:prstGeom>
          <a:solidFill>
            <a:srgbClr val="EEECE1">
              <a:alpha val="78743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/>
          <a:lstStyle>
            <a:lvl1pPr marL="342900" indent="-3429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Geneva" charset="0"/>
                <a:cs typeface="Geneva" charset="0"/>
              </a:defRPr>
            </a:lvl1pPr>
            <a:lvl2pPr marL="742950" indent="-28575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2pPr>
            <a:lvl3pPr marL="11430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3pPr>
            <a:lvl4pPr marL="16002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4pPr>
            <a:lvl5pPr marL="2057400" indent="-228600" algn="l" defTabSz="457200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/>
              <a:t>Planning for DUNE Phase II</a:t>
            </a:r>
          </a:p>
        </p:txBody>
      </p:sp>
    </p:spTree>
    <p:extLst>
      <p:ext uri="{BB962C8B-B14F-4D97-AF65-F5344CB8AC3E}">
        <p14:creationId xmlns:p14="http://schemas.microsoft.com/office/powerpoint/2010/main" val="115125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6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4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1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22" grpId="0"/>
      <p:bldP spid="5" grpId="0" animBg="1"/>
      <p:bldP spid="7" grpId="0" animBg="1"/>
      <p:bldP spid="8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 bwMode="auto">
          <a:xfrm>
            <a:off x="0" y="-152400"/>
            <a:ext cx="9144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4000" b="1" dirty="0"/>
              <a:t>Anatomy of DUNE</a:t>
            </a:r>
          </a:p>
        </p:txBody>
      </p:sp>
      <p:pic>
        <p:nvPicPr>
          <p:cNvPr id="10" name="pasted-image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9009" y="685800"/>
            <a:ext cx="5498791" cy="213973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pasted-image.pdf"/>
          <p:cNvPicPr>
            <a:picLocks noChangeAspect="1"/>
          </p:cNvPicPr>
          <p:nvPr/>
        </p:nvPicPr>
        <p:blipFill>
          <a:blip r:embed="rId4"/>
          <a:srcRect r="10298" b="8116"/>
          <a:stretch>
            <a:fillRect/>
          </a:stretch>
        </p:blipFill>
        <p:spPr>
          <a:xfrm>
            <a:off x="-3854" y="3352800"/>
            <a:ext cx="3278756" cy="205709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pasted-image.pd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000" y="2895600"/>
            <a:ext cx="4038600" cy="2365113"/>
          </a:xfrm>
          <a:prstGeom prst="rect">
            <a:avLst/>
          </a:prstGeom>
          <a:ln w="12700">
            <a:miter lim="400000"/>
          </a:ln>
        </p:spPr>
      </p:pic>
      <p:sp>
        <p:nvSpPr>
          <p:cNvPr id="18" name="TextBox 12"/>
          <p:cNvSpPr txBox="1">
            <a:spLocks noChangeArrowheads="1"/>
          </p:cNvSpPr>
          <p:nvPr/>
        </p:nvSpPr>
        <p:spPr bwMode="auto">
          <a:xfrm>
            <a:off x="7086600" y="2851585"/>
            <a:ext cx="20574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4 caverns w/ active V</a:t>
            </a:r>
            <a:r>
              <a:rPr lang="en-US" sz="2000" baseline="-25000" dirty="0">
                <a:solidFill>
                  <a:srgbClr val="FF0000"/>
                </a:solidFill>
                <a:latin typeface="+mj-lt"/>
                <a:cs typeface="Arial" charset="0"/>
              </a:rPr>
              <a:t>A</a:t>
            </a:r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~ </a:t>
            </a:r>
            <a:r>
              <a:rPr lang="en-US" sz="2000" b="1" dirty="0">
                <a:solidFill>
                  <a:srgbClr val="C00000"/>
                </a:solidFill>
                <a:latin typeface="+mj-lt"/>
                <a:cs typeface="Arial" charset="0"/>
              </a:rPr>
              <a:t>10kt </a:t>
            </a:r>
            <a:r>
              <a:rPr lang="en-US" sz="2000" b="1" dirty="0" err="1">
                <a:solidFill>
                  <a:srgbClr val="C00000"/>
                </a:solidFill>
                <a:latin typeface="+mj-lt"/>
                <a:cs typeface="Arial" charset="0"/>
              </a:rPr>
              <a:t>LAr</a:t>
            </a:r>
            <a:r>
              <a:rPr lang="en-US" sz="2000" b="1" dirty="0">
                <a:solidFill>
                  <a:srgbClr val="C00000"/>
                </a:solidFill>
                <a:latin typeface="+mj-lt"/>
                <a:cs typeface="Arial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each</a:t>
            </a:r>
          </a:p>
        </p:txBody>
      </p:sp>
      <p:sp>
        <p:nvSpPr>
          <p:cNvPr id="32" name="Shape 127"/>
          <p:cNvSpPr/>
          <p:nvPr/>
        </p:nvSpPr>
        <p:spPr>
          <a:xfrm flipH="1">
            <a:off x="2362200" y="4419600"/>
            <a:ext cx="1447800" cy="45720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33" name="Shape 127"/>
          <p:cNvSpPr/>
          <p:nvPr/>
        </p:nvSpPr>
        <p:spPr>
          <a:xfrm flipH="1" flipV="1">
            <a:off x="5029200" y="4114800"/>
            <a:ext cx="609600" cy="38100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28" name="TextBox 12"/>
          <p:cNvSpPr txBox="1">
            <a:spLocks noChangeArrowheads="1"/>
          </p:cNvSpPr>
          <p:nvPr/>
        </p:nvSpPr>
        <p:spPr bwMode="auto">
          <a:xfrm>
            <a:off x="3581400" y="634425"/>
            <a:ext cx="2895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>
                <a:solidFill>
                  <a:srgbClr val="FF0000"/>
                </a:solidFill>
                <a:latin typeface="+mj-lt"/>
                <a:cs typeface="Arial" charset="0"/>
              </a:rPr>
              <a:t>Broadband </a:t>
            </a:r>
            <a:r>
              <a:rPr lang="en-US" sz="1600" dirty="0">
                <a:solidFill>
                  <a:srgbClr val="FF0000"/>
                </a:solidFill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sz="1600" dirty="0">
                <a:solidFill>
                  <a:srgbClr val="FF0000"/>
                </a:solidFill>
                <a:latin typeface="+mj-lt"/>
                <a:cs typeface="Arial" charset="0"/>
              </a:rPr>
              <a:t> from 60 – 120GeV p</a:t>
            </a:r>
          </a:p>
        </p:txBody>
      </p:sp>
      <p:sp>
        <p:nvSpPr>
          <p:cNvPr id="29" name="TextBox 12"/>
          <p:cNvSpPr txBox="1">
            <a:spLocks noChangeArrowheads="1"/>
          </p:cNvSpPr>
          <p:nvPr/>
        </p:nvSpPr>
        <p:spPr bwMode="auto">
          <a:xfrm>
            <a:off x="3581400" y="880646"/>
            <a:ext cx="20574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 err="1">
                <a:solidFill>
                  <a:srgbClr val="FF0000"/>
                </a:solidFill>
                <a:latin typeface="+mj-lt"/>
                <a:cs typeface="Arial" charset="0"/>
              </a:rPr>
              <a:t>P</a:t>
            </a:r>
            <a:r>
              <a:rPr lang="en-US" sz="1600" baseline="-25000" dirty="0" err="1">
                <a:solidFill>
                  <a:srgbClr val="FF0000"/>
                </a:solidFill>
                <a:latin typeface="+mj-lt"/>
                <a:cs typeface="Arial" charset="0"/>
              </a:rPr>
              <a:t>Beam</a:t>
            </a:r>
            <a:r>
              <a:rPr lang="en-US" sz="1600" dirty="0">
                <a:solidFill>
                  <a:srgbClr val="FF0000"/>
                </a:solidFill>
                <a:latin typeface="+mj-lt"/>
                <a:cs typeface="Arial" charset="0"/>
              </a:rPr>
              <a:t> :1.2MW </a:t>
            </a:r>
            <a:r>
              <a:rPr lang="en-US" sz="1600" dirty="0">
                <a:solidFill>
                  <a:srgbClr val="FF0000"/>
                </a:solidFill>
                <a:latin typeface="+mj-lt"/>
                <a:cs typeface="Arial" charset="0"/>
                <a:sym typeface="Wingdings"/>
              </a:rPr>
              <a:t>2.4MW </a:t>
            </a:r>
            <a:endParaRPr lang="en-US" sz="1600" dirty="0">
              <a:solidFill>
                <a:srgbClr val="FF0000"/>
              </a:solidFill>
              <a:latin typeface="+mj-lt"/>
              <a:cs typeface="Arial" charset="0"/>
            </a:endParaRPr>
          </a:p>
        </p:txBody>
      </p:sp>
      <p:sp>
        <p:nvSpPr>
          <p:cNvPr id="30" name="TextBox 12"/>
          <p:cNvSpPr txBox="1">
            <a:spLocks noChangeArrowheads="1"/>
          </p:cNvSpPr>
          <p:nvPr/>
        </p:nvSpPr>
        <p:spPr bwMode="auto">
          <a:xfrm rot="573290">
            <a:off x="1143000" y="2709446"/>
            <a:ext cx="12954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>
                <a:solidFill>
                  <a:schemeClr val="bg1"/>
                </a:solidFill>
                <a:latin typeface="+mj-lt"/>
                <a:cs typeface="Arial" charset="0"/>
              </a:rPr>
              <a:t>Long </a:t>
            </a:r>
            <a:r>
              <a:rPr lang="en-US" sz="1600">
                <a:solidFill>
                  <a:schemeClr val="bg1"/>
                </a:solidFill>
                <a:latin typeface="+mj-lt"/>
                <a:cs typeface="Arial" charset="0"/>
              </a:rPr>
              <a:t>Baseline </a:t>
            </a:r>
            <a:endParaRPr lang="en-US" sz="1600" dirty="0">
              <a:solidFill>
                <a:schemeClr val="bg1"/>
              </a:solidFill>
              <a:latin typeface="+mj-lt"/>
              <a:cs typeface="Arial" charset="0"/>
            </a:endParaRPr>
          </a:p>
        </p:txBody>
      </p:sp>
      <p:sp>
        <p:nvSpPr>
          <p:cNvPr id="36" name="TextBox 12"/>
          <p:cNvSpPr txBox="1">
            <a:spLocks noChangeArrowheads="1"/>
          </p:cNvSpPr>
          <p:nvPr/>
        </p:nvSpPr>
        <p:spPr bwMode="auto">
          <a:xfrm>
            <a:off x="6477000" y="652046"/>
            <a:ext cx="1447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LBNF </a:t>
            </a:r>
            <a:r>
              <a:rPr lang="en-US" sz="1800" b="1" dirty="0">
                <a:solidFill>
                  <a:srgbClr val="C00000"/>
                </a:solidFill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 Beam</a:t>
            </a:r>
          </a:p>
        </p:txBody>
      </p:sp>
      <p:sp>
        <p:nvSpPr>
          <p:cNvPr id="37" name="TextBox 12"/>
          <p:cNvSpPr txBox="1">
            <a:spLocks noChangeArrowheads="1"/>
          </p:cNvSpPr>
          <p:nvPr/>
        </p:nvSpPr>
        <p:spPr bwMode="auto">
          <a:xfrm>
            <a:off x="307808" y="5376702"/>
            <a:ext cx="297287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LBNF Far Detector Site, SURF</a:t>
            </a:r>
          </a:p>
          <a:p>
            <a:pPr eaLnBrk="1" hangingPunct="1"/>
            <a:r>
              <a:rPr lang="en-US" sz="1800" b="1" dirty="0">
                <a:solidFill>
                  <a:srgbClr val="C00000"/>
                </a:solidFill>
                <a:latin typeface="+mj-lt"/>
                <a:cs typeface="Arial" charset="0"/>
              </a:rPr>
              <a:t>@1500m Underground</a:t>
            </a:r>
          </a:p>
        </p:txBody>
      </p:sp>
      <p:sp>
        <p:nvSpPr>
          <p:cNvPr id="38" name="TextBox 12">
            <a:extLst>
              <a:ext uri="{FF2B5EF4-FFF2-40B4-BE49-F238E27FC236}">
                <a16:creationId xmlns:a16="http://schemas.microsoft.com/office/drawing/2014/main" id="{F13925E3-B953-F445-924E-9E942E06767C}"/>
              </a:ext>
            </a:extLst>
          </p:cNvPr>
          <p:cNvSpPr txBox="1">
            <a:spLocks noChangeArrowheads="1"/>
          </p:cNvSpPr>
          <p:nvPr/>
        </p:nvSpPr>
        <p:spPr bwMode="auto">
          <a:xfrm rot="20828109">
            <a:off x="4305048" y="2441130"/>
            <a:ext cx="5334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ND</a:t>
            </a:r>
          </a:p>
        </p:txBody>
      </p:sp>
      <p:sp>
        <p:nvSpPr>
          <p:cNvPr id="39" name="TextBox 12">
            <a:extLst>
              <a:ext uri="{FF2B5EF4-FFF2-40B4-BE49-F238E27FC236}">
                <a16:creationId xmlns:a16="http://schemas.microsoft.com/office/drawing/2014/main" id="{94E7ECF0-3821-6145-83FD-DAA78775AD64}"/>
              </a:ext>
            </a:extLst>
          </p:cNvPr>
          <p:cNvSpPr txBox="1">
            <a:spLocks noChangeArrowheads="1"/>
          </p:cNvSpPr>
          <p:nvPr/>
        </p:nvSpPr>
        <p:spPr bwMode="auto">
          <a:xfrm rot="20542465">
            <a:off x="5529129" y="2027689"/>
            <a:ext cx="83058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rgbClr val="FF0000"/>
                </a:solidFill>
                <a:latin typeface="+mj-lt"/>
                <a:cs typeface="Arial" charset="0"/>
              </a:rPr>
              <a:t>570m</a:t>
            </a:r>
          </a:p>
        </p:txBody>
      </p:sp>
      <p:sp>
        <p:nvSpPr>
          <p:cNvPr id="40" name="TextBox 12">
            <a:extLst>
              <a:ext uri="{FF2B5EF4-FFF2-40B4-BE49-F238E27FC236}">
                <a16:creationId xmlns:a16="http://schemas.microsoft.com/office/drawing/2014/main" id="{2D83F214-12FC-6D4A-AAED-839984BC728A}"/>
              </a:ext>
            </a:extLst>
          </p:cNvPr>
          <p:cNvSpPr txBox="1">
            <a:spLocks noChangeArrowheads="1"/>
          </p:cNvSpPr>
          <p:nvPr/>
        </p:nvSpPr>
        <p:spPr bwMode="auto">
          <a:xfrm rot="20683130">
            <a:off x="6890903" y="1670272"/>
            <a:ext cx="5334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 err="1">
                <a:solidFill>
                  <a:srgbClr val="FF0000"/>
                </a:solidFill>
                <a:latin typeface="+mj-lt"/>
                <a:cs typeface="Arial" charset="0"/>
              </a:rPr>
              <a:t>Tgt</a:t>
            </a:r>
            <a:endParaRPr lang="en-US" sz="2000" dirty="0">
              <a:solidFill>
                <a:srgbClr val="FF0000"/>
              </a:solidFill>
              <a:latin typeface="+mj-lt"/>
              <a:cs typeface="Arial" charset="0"/>
            </a:endParaRPr>
          </a:p>
        </p:txBody>
      </p:sp>
      <p:pic>
        <p:nvPicPr>
          <p:cNvPr id="41" name="Picture 40" descr="NewEnergyDep.pdf">
            <a:extLst>
              <a:ext uri="{FF2B5EF4-FFF2-40B4-BE49-F238E27FC236}">
                <a16:creationId xmlns:a16="http://schemas.microsoft.com/office/drawing/2014/main" id="{DDAC3BBF-E624-7D4C-9E8B-9EF1A8F601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596" y="734718"/>
            <a:ext cx="3184508" cy="2590800"/>
          </a:xfrm>
          <a:prstGeom prst="rect">
            <a:avLst/>
          </a:prstGeom>
        </p:spPr>
      </p:pic>
      <p:sp>
        <p:nvSpPr>
          <p:cNvPr id="43" name="Shape 127">
            <a:extLst>
              <a:ext uri="{FF2B5EF4-FFF2-40B4-BE49-F238E27FC236}">
                <a16:creationId xmlns:a16="http://schemas.microsoft.com/office/drawing/2014/main" id="{75A426CA-F96C-0142-A0C1-DBF681E038DE}"/>
              </a:ext>
            </a:extLst>
          </p:cNvPr>
          <p:cNvSpPr/>
          <p:nvPr/>
        </p:nvSpPr>
        <p:spPr>
          <a:xfrm flipH="1" flipV="1">
            <a:off x="1038396" y="963318"/>
            <a:ext cx="0" cy="68473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44" name="Shape 127">
            <a:extLst>
              <a:ext uri="{FF2B5EF4-FFF2-40B4-BE49-F238E27FC236}">
                <a16:creationId xmlns:a16="http://schemas.microsoft.com/office/drawing/2014/main" id="{BA85D7EF-752D-7E4F-BE09-411083DFCE5F}"/>
              </a:ext>
            </a:extLst>
          </p:cNvPr>
          <p:cNvSpPr/>
          <p:nvPr/>
        </p:nvSpPr>
        <p:spPr>
          <a:xfrm flipH="1" flipV="1">
            <a:off x="2257596" y="1345388"/>
            <a:ext cx="0" cy="68473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grpSp>
        <p:nvGrpSpPr>
          <p:cNvPr id="6" name="Group 5"/>
          <p:cNvGrpSpPr/>
          <p:nvPr/>
        </p:nvGrpSpPr>
        <p:grpSpPr>
          <a:xfrm>
            <a:off x="200461" y="574738"/>
            <a:ext cx="3276600" cy="2880767"/>
            <a:chOff x="5943600" y="685800"/>
            <a:chExt cx="2872131" cy="2629285"/>
          </a:xfrm>
        </p:grpSpPr>
        <p:pic>
          <p:nvPicPr>
            <p:cNvPr id="11" name="image14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943600" y="685800"/>
              <a:ext cx="2872131" cy="2629285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2" name="Shape 185"/>
            <p:cNvSpPr/>
            <p:nvPr/>
          </p:nvSpPr>
          <p:spPr>
            <a:xfrm rot="499911">
              <a:off x="6375239" y="2068764"/>
              <a:ext cx="1989323" cy="37990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35717" tIns="35717" rIns="35717" bIns="35717" anchor="ctr">
              <a:spAutoFit/>
            </a:bodyPr>
            <a:lstStyle/>
            <a:p>
              <a:r>
                <a:rPr sz="2000" b="1">
                  <a:solidFill>
                    <a:srgbClr val="A50021"/>
                  </a:solidFill>
                  <a:latin typeface="+mn-lt"/>
                </a:rPr>
                <a:t>1300km</a:t>
              </a:r>
              <a:r>
                <a:rPr lang="en-US" sz="2000" b="1">
                  <a:solidFill>
                    <a:srgbClr val="A50021"/>
                  </a:solidFill>
                  <a:latin typeface="+mn-lt"/>
                </a:rPr>
                <a:t> (800 miles)</a:t>
              </a:r>
              <a:endParaRPr sz="2000" b="1" dirty="0">
                <a:solidFill>
                  <a:srgbClr val="A50021"/>
                </a:solidFill>
                <a:latin typeface="+mn-lt"/>
              </a:endParaRPr>
            </a:p>
          </p:txBody>
        </p:sp>
      </p:grpSp>
      <p:sp>
        <p:nvSpPr>
          <p:cNvPr id="34" name="Shape 127"/>
          <p:cNvSpPr/>
          <p:nvPr/>
        </p:nvSpPr>
        <p:spPr>
          <a:xfrm flipH="1">
            <a:off x="2895600" y="1981200"/>
            <a:ext cx="1066800" cy="228600"/>
          </a:xfrm>
          <a:prstGeom prst="line">
            <a:avLst/>
          </a:prstGeom>
          <a:ln w="88900">
            <a:solidFill>
              <a:srgbClr val="A50021"/>
            </a:solidFill>
            <a:miter lim="400000"/>
            <a:tailEnd type="triangl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35" name="Shape 127"/>
          <p:cNvSpPr/>
          <p:nvPr/>
        </p:nvSpPr>
        <p:spPr>
          <a:xfrm>
            <a:off x="550443" y="1981200"/>
            <a:ext cx="363957" cy="1600200"/>
          </a:xfrm>
          <a:prstGeom prst="line">
            <a:avLst/>
          </a:prstGeom>
          <a:ln w="88900">
            <a:solidFill>
              <a:srgbClr val="A50021"/>
            </a:solidFill>
            <a:miter lim="400000"/>
            <a:tailEnd type="triangl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CB9817B5-383F-7C45-ADAC-11581854071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81" y="3796101"/>
            <a:ext cx="3218979" cy="3017253"/>
          </a:xfrm>
          <a:prstGeom prst="rect">
            <a:avLst/>
          </a:prstGeom>
        </p:spPr>
      </p:pic>
      <p:sp>
        <p:nvSpPr>
          <p:cNvPr id="46" name="Shape 127">
            <a:extLst>
              <a:ext uri="{FF2B5EF4-FFF2-40B4-BE49-F238E27FC236}">
                <a16:creationId xmlns:a16="http://schemas.microsoft.com/office/drawing/2014/main" id="{BD192409-7978-D140-BF42-D22629489959}"/>
              </a:ext>
            </a:extLst>
          </p:cNvPr>
          <p:cNvSpPr/>
          <p:nvPr/>
        </p:nvSpPr>
        <p:spPr>
          <a:xfrm flipH="1" flipV="1">
            <a:off x="1447800" y="5334000"/>
            <a:ext cx="0" cy="876223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47" name="Shape 127">
            <a:extLst>
              <a:ext uri="{FF2B5EF4-FFF2-40B4-BE49-F238E27FC236}">
                <a16:creationId xmlns:a16="http://schemas.microsoft.com/office/drawing/2014/main" id="{42400197-D2BE-0F48-9F7B-8D6CB8388A0F}"/>
              </a:ext>
            </a:extLst>
          </p:cNvPr>
          <p:cNvSpPr/>
          <p:nvPr/>
        </p:nvSpPr>
        <p:spPr>
          <a:xfrm flipH="1" flipV="1">
            <a:off x="914400" y="5334000"/>
            <a:ext cx="0" cy="876223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41E872-84EE-1FAC-AE1F-DE04F1CC1EB5}"/>
              </a:ext>
            </a:extLst>
          </p:cNvPr>
          <p:cNvSpPr/>
          <p:nvPr/>
        </p:nvSpPr>
        <p:spPr bwMode="auto">
          <a:xfrm>
            <a:off x="3593415" y="685800"/>
            <a:ext cx="2654985" cy="476908"/>
          </a:xfrm>
          <a:prstGeom prst="rect">
            <a:avLst/>
          </a:prstGeom>
          <a:noFill/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A8F9C7C-B9D6-09C7-7C47-8EB96C6BE09B}"/>
              </a:ext>
            </a:extLst>
          </p:cNvPr>
          <p:cNvSpPr/>
          <p:nvPr/>
        </p:nvSpPr>
        <p:spPr bwMode="auto">
          <a:xfrm rot="20853132">
            <a:off x="4226550" y="2421879"/>
            <a:ext cx="596804" cy="394932"/>
          </a:xfrm>
          <a:prstGeom prst="rect">
            <a:avLst/>
          </a:prstGeom>
          <a:noFill/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19A50EB-75FA-2938-5AD1-F3767086AEBF}"/>
              </a:ext>
            </a:extLst>
          </p:cNvPr>
          <p:cNvSpPr/>
          <p:nvPr/>
        </p:nvSpPr>
        <p:spPr bwMode="auto">
          <a:xfrm>
            <a:off x="7069207" y="2849349"/>
            <a:ext cx="1937639" cy="811163"/>
          </a:xfrm>
          <a:prstGeom prst="rect">
            <a:avLst/>
          </a:prstGeom>
          <a:noFill/>
          <a:ln w="571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charset="0"/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733F2B9F-FB6C-479F-A3D4-EB5B07B1C84A}"/>
              </a:ext>
            </a:extLst>
          </p:cNvPr>
          <p:cNvGrpSpPr/>
          <p:nvPr/>
        </p:nvGrpSpPr>
        <p:grpSpPr>
          <a:xfrm>
            <a:off x="4706382" y="4564899"/>
            <a:ext cx="4282447" cy="2000310"/>
            <a:chOff x="4724400" y="4267200"/>
            <a:chExt cx="4282447" cy="2000310"/>
          </a:xfrm>
        </p:grpSpPr>
        <p:pic>
          <p:nvPicPr>
            <p:cNvPr id="52" name="pasted-image.pdf">
              <a:extLst>
                <a:ext uri="{FF2B5EF4-FFF2-40B4-BE49-F238E27FC236}">
                  <a16:creationId xmlns:a16="http://schemas.microsoft.com/office/drawing/2014/main" id="{13C8E01D-979C-A852-A9DD-1BCA88E06CC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257800" y="4267200"/>
              <a:ext cx="3749047" cy="1956920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53" name="TextBox 12">
              <a:extLst>
                <a:ext uri="{FF2B5EF4-FFF2-40B4-BE49-F238E27FC236}">
                  <a16:creationId xmlns:a16="http://schemas.microsoft.com/office/drawing/2014/main" id="{A1517FB2-D391-950A-6F6C-4F09BCEE32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62800" y="5791200"/>
              <a:ext cx="68580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66m</a:t>
              </a:r>
            </a:p>
          </p:txBody>
        </p: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E774E77B-BBEE-0929-F133-7A5883362BC3}"/>
                </a:ext>
              </a:extLst>
            </p:cNvPr>
            <p:cNvCxnSpPr/>
            <p:nvPr/>
          </p:nvCxnSpPr>
          <p:spPr bwMode="auto">
            <a:xfrm flipV="1">
              <a:off x="5638800" y="5638800"/>
              <a:ext cx="3276600" cy="5334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6E92A3EB-5AF9-2B37-6AAE-41BFED71E018}"/>
                </a:ext>
              </a:extLst>
            </p:cNvPr>
            <p:cNvCxnSpPr/>
            <p:nvPr/>
          </p:nvCxnSpPr>
          <p:spPr bwMode="auto">
            <a:xfrm flipH="1" flipV="1">
              <a:off x="5638800" y="5257800"/>
              <a:ext cx="76200" cy="9144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56" name="TextBox 12">
              <a:extLst>
                <a:ext uri="{FF2B5EF4-FFF2-40B4-BE49-F238E27FC236}">
                  <a16:creationId xmlns:a16="http://schemas.microsoft.com/office/drawing/2014/main" id="{487D613A-B8CB-7CFE-D925-2F9D2CC198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15000" y="5562600"/>
              <a:ext cx="68580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18m</a:t>
              </a:r>
            </a:p>
          </p:txBody>
        </p: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3E1B469E-2EDA-B48E-63AA-42A6E9B0DB2A}"/>
                </a:ext>
              </a:extLst>
            </p:cNvPr>
            <p:cNvCxnSpPr/>
            <p:nvPr/>
          </p:nvCxnSpPr>
          <p:spPr bwMode="auto">
            <a:xfrm>
              <a:off x="5257800" y="5943600"/>
              <a:ext cx="304800" cy="228600"/>
            </a:xfrm>
            <a:prstGeom prst="straightConnector1">
              <a:avLst/>
            </a:prstGeom>
            <a:noFill/>
            <a:ln w="38100" cap="flat" cmpd="sng" algn="ctr">
              <a:solidFill>
                <a:srgbClr val="A50021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58" name="TextBox 12">
              <a:extLst>
                <a:ext uri="{FF2B5EF4-FFF2-40B4-BE49-F238E27FC236}">
                  <a16:creationId xmlns:a16="http://schemas.microsoft.com/office/drawing/2014/main" id="{D4ACC208-0C9B-D5A2-71F9-9EC3506EEE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4400" y="5867400"/>
              <a:ext cx="68580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defTabSz="912813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2000" dirty="0">
                  <a:solidFill>
                    <a:srgbClr val="FF0000"/>
                  </a:solidFill>
                  <a:latin typeface="+mj-lt"/>
                  <a:cs typeface="Arial" charset="0"/>
                </a:rPr>
                <a:t>18m</a:t>
              </a:r>
            </a:p>
          </p:txBody>
        </p:sp>
      </p:grpSp>
      <p:sp>
        <p:nvSpPr>
          <p:cNvPr id="60" name="TextBox 12">
            <a:extLst>
              <a:ext uri="{FF2B5EF4-FFF2-40B4-BE49-F238E27FC236}">
                <a16:creationId xmlns:a16="http://schemas.microsoft.com/office/drawing/2014/main" id="{E2977E10-F6E2-295D-14B7-D22C75A2D6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44782" y="5331033"/>
            <a:ext cx="18844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12813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chemeClr val="bg1"/>
                </a:solidFill>
                <a:latin typeface="+mj-lt"/>
                <a:cs typeface="Arial" charset="0"/>
              </a:rPr>
              <a:t>M</a:t>
            </a:r>
            <a:r>
              <a:rPr lang="en-US" sz="2000" baseline="-25000" dirty="0">
                <a:solidFill>
                  <a:schemeClr val="bg1"/>
                </a:solidFill>
                <a:latin typeface="+mj-lt"/>
                <a:cs typeface="Arial" charset="0"/>
              </a:rPr>
              <a:t>A</a:t>
            </a:r>
            <a:r>
              <a:rPr lang="en-US" sz="2000" dirty="0">
                <a:solidFill>
                  <a:schemeClr val="bg1"/>
                </a:solidFill>
                <a:latin typeface="+mj-lt"/>
                <a:cs typeface="Arial" charset="0"/>
              </a:rPr>
              <a:t>~ </a:t>
            </a:r>
            <a:r>
              <a:rPr lang="en-US" sz="2000" b="1" dirty="0">
                <a:solidFill>
                  <a:schemeClr val="bg1"/>
                </a:solidFill>
                <a:latin typeface="+mj-lt"/>
                <a:cs typeface="Arial" charset="0"/>
              </a:rPr>
              <a:t>17kt </a:t>
            </a:r>
            <a:r>
              <a:rPr lang="en-US" sz="2000" b="1" dirty="0" err="1">
                <a:solidFill>
                  <a:schemeClr val="bg1"/>
                </a:solidFill>
                <a:latin typeface="+mj-lt"/>
                <a:cs typeface="Arial" charset="0"/>
              </a:rPr>
              <a:t>LAr</a:t>
            </a:r>
            <a:endParaRPr lang="en-US" sz="2000" dirty="0">
              <a:solidFill>
                <a:schemeClr val="bg1"/>
              </a:solidFill>
              <a:latin typeface="+mj-lt"/>
              <a:cs typeface="Arial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C0330E3-484F-7BC4-15A8-F99DCC5C3410}"/>
              </a:ext>
            </a:extLst>
          </p:cNvPr>
          <p:cNvGrpSpPr/>
          <p:nvPr/>
        </p:nvGrpSpPr>
        <p:grpSpPr>
          <a:xfrm>
            <a:off x="731742" y="1486466"/>
            <a:ext cx="7721394" cy="4370236"/>
            <a:chOff x="134640" y="2790000"/>
            <a:chExt cx="5204520" cy="2426400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645CDA4C-57BE-EE9F-BDE4-E129A070AAE4}"/>
                </a:ext>
              </a:extLst>
            </p:cNvPr>
            <p:cNvPicPr/>
            <p:nvPr/>
          </p:nvPicPr>
          <p:blipFill>
            <a:blip r:embed="rId10"/>
            <a:stretch/>
          </p:blipFill>
          <p:spPr>
            <a:xfrm>
              <a:off x="134640" y="2790000"/>
              <a:ext cx="5204520" cy="2426400"/>
            </a:xfrm>
            <a:prstGeom prst="rect">
              <a:avLst/>
            </a:prstGeom>
            <a:ln w="18360">
              <a:noFill/>
            </a:ln>
          </p:spPr>
        </p:pic>
        <p:sp>
          <p:nvSpPr>
            <p:cNvPr id="23" name="Line 3">
              <a:extLst>
                <a:ext uri="{FF2B5EF4-FFF2-40B4-BE49-F238E27FC236}">
                  <a16:creationId xmlns:a16="http://schemas.microsoft.com/office/drawing/2014/main" id="{656D4EC5-41CF-09B0-4818-92BE50394AF6}"/>
                </a:ext>
              </a:extLst>
            </p:cNvPr>
            <p:cNvSpPr/>
            <p:nvPr/>
          </p:nvSpPr>
          <p:spPr>
            <a:xfrm>
              <a:off x="831960" y="3719880"/>
              <a:ext cx="437760" cy="113400"/>
            </a:xfrm>
            <a:prstGeom prst="line">
              <a:avLst/>
            </a:prstGeom>
            <a:ln w="36720">
              <a:solidFill>
                <a:srgbClr val="FFFF6D"/>
              </a:solidFill>
              <a:custDash>
                <a:ds d="197000" sp="127000"/>
              </a:custDash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TextShape 4">
              <a:extLst>
                <a:ext uri="{FF2B5EF4-FFF2-40B4-BE49-F238E27FC236}">
                  <a16:creationId xmlns:a16="http://schemas.microsoft.com/office/drawing/2014/main" id="{F96AEFBA-14AC-5894-6D3E-B62003056F00}"/>
                </a:ext>
              </a:extLst>
            </p:cNvPr>
            <p:cNvSpPr txBox="1"/>
            <p:nvPr/>
          </p:nvSpPr>
          <p:spPr>
            <a:xfrm>
              <a:off x="926280" y="3524400"/>
              <a:ext cx="977400" cy="4892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500" b="1" strike="noStrike" spc="-1">
                  <a:solidFill>
                    <a:srgbClr val="FFFF6D"/>
                  </a:solidFill>
                  <a:latin typeface="Times New Roman"/>
                </a:rPr>
                <a:t>3 GeV π</a:t>
              </a:r>
              <a:r>
                <a:rPr lang="en-US" sz="1500" b="1" strike="noStrike" spc="-1" baseline="33000">
                  <a:solidFill>
                    <a:srgbClr val="FFFF6D"/>
                  </a:solidFill>
                  <a:latin typeface="Times New Roman"/>
                </a:rPr>
                <a:t>+</a:t>
              </a:r>
              <a:endParaRPr lang="en-US" sz="1500" b="0" strike="noStrike" spc="-1">
                <a:latin typeface="Times New Roman"/>
              </a:endParaRPr>
            </a:p>
          </p:txBody>
        </p:sp>
        <p:sp>
          <p:nvSpPr>
            <p:cNvPr id="25" name="TextShape 5">
              <a:extLst>
                <a:ext uri="{FF2B5EF4-FFF2-40B4-BE49-F238E27FC236}">
                  <a16:creationId xmlns:a16="http://schemas.microsoft.com/office/drawing/2014/main" id="{8B040C8B-264D-0AF5-8AF2-4B823628D8C3}"/>
                </a:ext>
              </a:extLst>
            </p:cNvPr>
            <p:cNvSpPr txBox="1"/>
            <p:nvPr/>
          </p:nvSpPr>
          <p:spPr>
            <a:xfrm>
              <a:off x="1677600" y="3128400"/>
              <a:ext cx="1168200" cy="5274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π</a:t>
              </a:r>
              <a:r>
                <a:rPr lang="en-US" sz="1600" b="1" strike="noStrike" spc="-1" baseline="33000">
                  <a:solidFill>
                    <a:srgbClr val="FFFF6D"/>
                  </a:solidFill>
                  <a:latin typeface="Times New Roman"/>
                  <a:ea typeface="WenQuanYi Micro Hei"/>
                </a:rPr>
                <a:t>+ 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n→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</a:rPr>
                <a:t>π</a:t>
              </a:r>
              <a:r>
                <a:rPr lang="en-US" sz="1600" b="1" strike="noStrike" spc="-1" baseline="33000">
                  <a:solidFill>
                    <a:srgbClr val="FFFF6D"/>
                  </a:solidFill>
                  <a:latin typeface="Times New Roman"/>
                </a:rPr>
                <a:t>0 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</a:rPr>
                <a:t>p</a:t>
              </a:r>
              <a:r>
                <a:rPr lang="en-US" sz="1800" b="1" strike="noStrike" spc="-1">
                  <a:solidFill>
                    <a:srgbClr val="FFFF6D"/>
                  </a:solidFill>
                  <a:latin typeface="Times New Roman"/>
                </a:rPr>
                <a:t> </a:t>
              </a:r>
              <a:endParaRPr lang="en-US" sz="1800" b="0" strike="noStrike" spc="-1">
                <a:latin typeface="Times New Roman"/>
              </a:endParaRPr>
            </a:p>
          </p:txBody>
        </p:sp>
        <p:sp>
          <p:nvSpPr>
            <p:cNvPr id="42" name="Line 6">
              <a:extLst>
                <a:ext uri="{FF2B5EF4-FFF2-40B4-BE49-F238E27FC236}">
                  <a16:creationId xmlns:a16="http://schemas.microsoft.com/office/drawing/2014/main" id="{B82D5BBE-C8E0-FD89-B999-81BD63D20F71}"/>
                </a:ext>
              </a:extLst>
            </p:cNvPr>
            <p:cNvSpPr/>
            <p:nvPr/>
          </p:nvSpPr>
          <p:spPr>
            <a:xfrm flipH="1">
              <a:off x="1848240" y="3411720"/>
              <a:ext cx="189360" cy="513360"/>
            </a:xfrm>
            <a:prstGeom prst="line">
              <a:avLst/>
            </a:prstGeom>
            <a:ln w="18360">
              <a:solidFill>
                <a:srgbClr val="FFFF6D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US"/>
            </a:p>
          </p:txBody>
        </p:sp>
        <p:sp>
          <p:nvSpPr>
            <p:cNvPr id="48" name="TextShape 7">
              <a:extLst>
                <a:ext uri="{FF2B5EF4-FFF2-40B4-BE49-F238E27FC236}">
                  <a16:creationId xmlns:a16="http://schemas.microsoft.com/office/drawing/2014/main" id="{ADAB29DC-E675-D8D5-F967-5FE8A683606D}"/>
                </a:ext>
              </a:extLst>
            </p:cNvPr>
            <p:cNvSpPr txBox="1"/>
            <p:nvPr/>
          </p:nvSpPr>
          <p:spPr>
            <a:xfrm>
              <a:off x="2950200" y="3496320"/>
              <a:ext cx="1068480" cy="5270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π</a:t>
              </a:r>
              <a:r>
                <a:rPr lang="en-US" sz="1600" b="1" strike="noStrike" spc="-1" baseline="33000">
                  <a:solidFill>
                    <a:srgbClr val="FFFF6D"/>
                  </a:solidFill>
                  <a:latin typeface="Times New Roman"/>
                  <a:ea typeface="WenQuanYi Micro Hei"/>
                </a:rPr>
                <a:t>0 </a:t>
              </a:r>
              <a:r>
                <a:rPr lang="en-US" sz="1600" b="1" strike="noStrike" spc="-1">
                  <a:solidFill>
                    <a:srgbClr val="FFFF6D"/>
                  </a:solidFill>
                  <a:latin typeface="Times New Roman"/>
                  <a:ea typeface="WenQuanYi Micro Hei"/>
                </a:rPr>
                <a:t>→γγ</a:t>
              </a:r>
              <a:endParaRPr lang="en-US" sz="1600" b="0" strike="noStrike" spc="-1">
                <a:latin typeface="Times New Roman"/>
              </a:endParaRPr>
            </a:p>
          </p:txBody>
        </p:sp>
        <p:sp>
          <p:nvSpPr>
            <p:cNvPr id="49" name="TextShape 8">
              <a:extLst>
                <a:ext uri="{FF2B5EF4-FFF2-40B4-BE49-F238E27FC236}">
                  <a16:creationId xmlns:a16="http://schemas.microsoft.com/office/drawing/2014/main" id="{7A10ABC3-CD05-C85E-096E-C2C8BAEFACA1}"/>
                </a:ext>
              </a:extLst>
            </p:cNvPr>
            <p:cNvSpPr txBox="1"/>
            <p:nvPr/>
          </p:nvSpPr>
          <p:spPr>
            <a:xfrm>
              <a:off x="1756440" y="4211640"/>
              <a:ext cx="794520" cy="4532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1" strike="noStrike" spc="-1">
                  <a:solidFill>
                    <a:srgbClr val="FFFF6D"/>
                  </a:solidFill>
                  <a:latin typeface="Times New Roman"/>
                </a:rPr>
                <a:t>stopping proton</a:t>
              </a:r>
              <a:endParaRPr lang="en-US" sz="1300" b="0" strike="noStrike" spc="-1">
                <a:latin typeface="Times New Roman"/>
              </a:endParaRPr>
            </a:p>
          </p:txBody>
        </p:sp>
        <p:sp>
          <p:nvSpPr>
            <p:cNvPr id="50" name="TextShape 9">
              <a:extLst>
                <a:ext uri="{FF2B5EF4-FFF2-40B4-BE49-F238E27FC236}">
                  <a16:creationId xmlns:a16="http://schemas.microsoft.com/office/drawing/2014/main" id="{7C9F6CE2-363A-A97D-EF16-3CBEFBA195A0}"/>
                </a:ext>
              </a:extLst>
            </p:cNvPr>
            <p:cNvSpPr txBox="1"/>
            <p:nvPr/>
          </p:nvSpPr>
          <p:spPr>
            <a:xfrm>
              <a:off x="861120" y="4118040"/>
              <a:ext cx="647640" cy="63468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1" strike="noStrike" spc="-1">
                  <a:solidFill>
                    <a:srgbClr val="FFFF6D"/>
                  </a:solidFill>
                  <a:latin typeface="Times New Roman"/>
                </a:rPr>
                <a:t>cosmic muon</a:t>
              </a:r>
              <a:endParaRPr lang="en-US" sz="1300" b="0" strike="noStrike" spc="-1">
                <a:latin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904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6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1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0"/>
                            </p:stCondLst>
                            <p:childTnLst>
                              <p:par>
                                <p:cTn id="1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500"/>
                            </p:stCondLst>
                            <p:childTnLst>
                              <p:par>
                                <p:cTn id="1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1000"/>
                            </p:stCondLst>
                            <p:childTnLst>
                              <p:par>
                                <p:cTn id="1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1500"/>
                            </p:stCondLst>
                            <p:childTnLst>
                              <p:par>
                                <p:cTn id="17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2" grpId="0" animBg="1"/>
      <p:bldP spid="33" grpId="0" animBg="1"/>
      <p:bldP spid="28" grpId="0"/>
      <p:bldP spid="29" grpId="0"/>
      <p:bldP spid="30" grpId="0"/>
      <p:bldP spid="36" grpId="0"/>
      <p:bldP spid="37" grpId="0"/>
      <p:bldP spid="38" grpId="0"/>
      <p:bldP spid="39" grpId="0"/>
      <p:bldP spid="40" grpId="0"/>
      <p:bldP spid="43" grpId="0" animBg="1"/>
      <p:bldP spid="43" grpId="1" animBg="1"/>
      <p:bldP spid="44" grpId="0" animBg="1"/>
      <p:bldP spid="44" grpId="1" animBg="1"/>
      <p:bldP spid="34" grpId="0" animBg="1"/>
      <p:bldP spid="35" grpId="0" animBg="1"/>
      <p:bldP spid="46" grpId="0" animBg="1"/>
      <p:bldP spid="46" grpId="1" animBg="1"/>
      <p:bldP spid="47" grpId="0" animBg="1"/>
      <p:bldP spid="47" grpId="1" animBg="1"/>
      <p:bldP spid="4" grpId="0" animBg="1"/>
      <p:bldP spid="7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9D5A45A-9923-F04F-AEE2-A6C1B847A70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507" y="-20894"/>
            <a:ext cx="9186507" cy="6878894"/>
          </a:xfrm>
          <a:prstGeom prst="rect">
            <a:avLst/>
          </a:prstGeom>
        </p:spPr>
      </p:pic>
      <p:sp>
        <p:nvSpPr>
          <p:cNvPr id="8" name="ZoneTexte 1"/>
          <p:cNvSpPr txBox="1">
            <a:spLocks noChangeArrowheads="1"/>
          </p:cNvSpPr>
          <p:nvPr/>
        </p:nvSpPr>
        <p:spPr bwMode="auto">
          <a:xfrm>
            <a:off x="76200" y="115669"/>
            <a:ext cx="891540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fr-FR" altLang="en-US" sz="36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DUNE Prototypes @ CERN </a:t>
            </a:r>
            <a:r>
              <a:rPr lang="fr-FR" altLang="en-US" sz="3600" b="1" dirty="0">
                <a:solidFill>
                  <a:schemeClr val="bg1"/>
                </a:solidFill>
                <a:latin typeface="Symbol" pitchFamily="2" charset="2"/>
                <a:ea typeface="Arial Narrow" charset="0"/>
                <a:cs typeface="Arial Narrow" charset="0"/>
              </a:rPr>
              <a:t>n</a:t>
            </a:r>
            <a:r>
              <a:rPr lang="fr-FR" altLang="en-US" sz="36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-Platform</a:t>
            </a:r>
            <a:endParaRPr lang="en-US" altLang="en-US" sz="3600" b="1" dirty="0">
              <a:solidFill>
                <a:schemeClr val="bg1"/>
              </a:solidFill>
              <a:latin typeface="Arial Narrow" charset="0"/>
              <a:ea typeface="Arial Narrow" charset="0"/>
              <a:cs typeface="Arial Narrow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0AEF96-E7AD-1F40-83FC-1518276733FA}"/>
              </a:ext>
            </a:extLst>
          </p:cNvPr>
          <p:cNvGrpSpPr/>
          <p:nvPr/>
        </p:nvGrpSpPr>
        <p:grpSpPr>
          <a:xfrm rot="16200000">
            <a:off x="6503662" y="1692254"/>
            <a:ext cx="577529" cy="4745652"/>
            <a:chOff x="1898408" y="2879620"/>
            <a:chExt cx="577529" cy="3505200"/>
          </a:xfrm>
        </p:grpSpPr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BC8EB036-DDEA-7648-9455-825F01CFEB3B}"/>
                </a:ext>
              </a:extLst>
            </p:cNvPr>
            <p:cNvCxnSpPr/>
            <p:nvPr/>
          </p:nvCxnSpPr>
          <p:spPr bwMode="auto">
            <a:xfrm>
              <a:off x="1898408" y="2879620"/>
              <a:ext cx="152400" cy="3505200"/>
            </a:xfrm>
            <a:prstGeom prst="straightConnector1">
              <a:avLst/>
            </a:prstGeom>
            <a:noFill/>
            <a:ln w="57150" cap="flat" cmpd="sng" algn="ctr">
              <a:solidFill>
                <a:schemeClr val="bg1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D1F6305-89DF-EC4A-BE3B-B0EB2AB7C372}"/>
                </a:ext>
              </a:extLst>
            </p:cNvPr>
            <p:cNvSpPr txBox="1"/>
            <p:nvPr/>
          </p:nvSpPr>
          <p:spPr>
            <a:xfrm rot="5186926">
              <a:off x="2038224" y="4812333"/>
              <a:ext cx="4137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Arial Narrow" charset="0"/>
                  <a:ea typeface="Arial Narrow" charset="0"/>
                  <a:cs typeface="Arial Narrow" charset="0"/>
                </a:rPr>
                <a:t>6m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8ED40B4-687D-C043-8925-A5E83BDC2BB9}"/>
              </a:ext>
            </a:extLst>
          </p:cNvPr>
          <p:cNvGrpSpPr/>
          <p:nvPr/>
        </p:nvGrpSpPr>
        <p:grpSpPr>
          <a:xfrm rot="21058588">
            <a:off x="5957286" y="1001050"/>
            <a:ext cx="1152923" cy="3668178"/>
            <a:chOff x="1624580" y="2866980"/>
            <a:chExt cx="135865" cy="3469769"/>
          </a:xfrm>
        </p:grpSpPr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F0BDE3F3-40A8-D54A-9FDE-FB5240A8895B}"/>
                </a:ext>
              </a:extLst>
            </p:cNvPr>
            <p:cNvCxnSpPr>
              <a:cxnSpLocks/>
            </p:cNvCxnSpPr>
            <p:nvPr/>
          </p:nvCxnSpPr>
          <p:spPr bwMode="auto">
            <a:xfrm rot="541412">
              <a:off x="1624580" y="2866980"/>
              <a:ext cx="135865" cy="3469769"/>
            </a:xfrm>
            <a:prstGeom prst="straightConnector1">
              <a:avLst/>
            </a:prstGeom>
            <a:noFill/>
            <a:ln w="57150" cap="flat" cmpd="sng" algn="ctr">
              <a:solidFill>
                <a:schemeClr val="bg1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C94F35F6-8D55-E94A-A374-1A914C6E7B7B}"/>
                </a:ext>
              </a:extLst>
            </p:cNvPr>
            <p:cNvSpPr txBox="1"/>
            <p:nvPr/>
          </p:nvSpPr>
          <p:spPr>
            <a:xfrm rot="4825605">
              <a:off x="1460006" y="4341244"/>
              <a:ext cx="520394" cy="544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Arial Narrow" charset="0"/>
                  <a:ea typeface="Arial Narrow" charset="0"/>
                  <a:cs typeface="Arial Narrow" charset="0"/>
                </a:rPr>
                <a:t>6m</a:t>
              </a:r>
            </a:p>
          </p:txBody>
        </p:sp>
      </p:grpSp>
      <p:sp>
        <p:nvSpPr>
          <p:cNvPr id="2" name="AutoShape 2">
            <a:extLst>
              <a:ext uri="{FF2B5EF4-FFF2-40B4-BE49-F238E27FC236}">
                <a16:creationId xmlns:a16="http://schemas.microsoft.com/office/drawing/2014/main" id="{80409A16-78FC-8B4F-B858-587249D91A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441960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BB4F3F4-A578-E04F-9546-B5FDB7FE4206}"/>
              </a:ext>
            </a:extLst>
          </p:cNvPr>
          <p:cNvGrpSpPr/>
          <p:nvPr/>
        </p:nvGrpSpPr>
        <p:grpSpPr>
          <a:xfrm rot="16200000">
            <a:off x="1895986" y="1950388"/>
            <a:ext cx="583671" cy="4528043"/>
            <a:chOff x="1898408" y="2879620"/>
            <a:chExt cx="583671" cy="3505200"/>
          </a:xfrm>
        </p:grpSpPr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6ACAC6A7-6F24-3346-B74F-4EC491768396}"/>
                </a:ext>
              </a:extLst>
            </p:cNvPr>
            <p:cNvCxnSpPr/>
            <p:nvPr/>
          </p:nvCxnSpPr>
          <p:spPr bwMode="auto">
            <a:xfrm>
              <a:off x="1898408" y="2879620"/>
              <a:ext cx="152400" cy="3505200"/>
            </a:xfrm>
            <a:prstGeom prst="straightConnector1">
              <a:avLst/>
            </a:prstGeom>
            <a:noFill/>
            <a:ln w="57150" cap="flat" cmpd="sng" algn="ctr">
              <a:solidFill>
                <a:schemeClr val="bg1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69BF61F-9611-724B-9C56-80ACE44887A7}"/>
                </a:ext>
              </a:extLst>
            </p:cNvPr>
            <p:cNvSpPr txBox="1"/>
            <p:nvPr/>
          </p:nvSpPr>
          <p:spPr>
            <a:xfrm rot="5400000">
              <a:off x="2044366" y="4621738"/>
              <a:ext cx="4137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Arial Narrow" charset="0"/>
                  <a:ea typeface="Arial Narrow" charset="0"/>
                  <a:cs typeface="Arial Narrow" charset="0"/>
                </a:rPr>
                <a:t>6m</a:t>
              </a:r>
            </a:p>
          </p:txBody>
        </p:sp>
      </p:grpSp>
      <p:sp>
        <p:nvSpPr>
          <p:cNvPr id="3" name="ZoneTexte 1">
            <a:extLst>
              <a:ext uri="{FF2B5EF4-FFF2-40B4-BE49-F238E27FC236}">
                <a16:creationId xmlns:a16="http://schemas.microsoft.com/office/drawing/2014/main" id="{105EC10D-18EE-8F18-7215-6A50FE3C6C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0716" y="5417632"/>
            <a:ext cx="21183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V</a:t>
            </a:r>
            <a:r>
              <a:rPr lang="fr-FR" altLang="en-US" sz="2800" b="1" baseline="-25000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PD</a:t>
            </a: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=1/30 V</a:t>
            </a:r>
            <a:r>
              <a:rPr lang="fr-FR" altLang="en-US" sz="2800" b="1" baseline="-25000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FD</a:t>
            </a: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 </a:t>
            </a:r>
            <a:endParaRPr lang="en-US" altLang="en-US" sz="2800" b="1" dirty="0">
              <a:solidFill>
                <a:schemeClr val="bg1"/>
              </a:solidFill>
              <a:latin typeface="Arial Narrow" charset="0"/>
              <a:ea typeface="Arial Narrow" charset="0"/>
              <a:cs typeface="Arial Narrow" charset="0"/>
            </a:endParaRPr>
          </a:p>
        </p:txBody>
      </p:sp>
      <p:sp>
        <p:nvSpPr>
          <p:cNvPr id="4" name="ZoneTexte 1">
            <a:extLst>
              <a:ext uri="{FF2B5EF4-FFF2-40B4-BE49-F238E27FC236}">
                <a16:creationId xmlns:a16="http://schemas.microsoft.com/office/drawing/2014/main" id="{F5CF0D77-FAE1-F134-43AC-57811A6653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5549" y="1210945"/>
            <a:ext cx="21183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fr-FR" altLang="en-US" sz="2800" b="1" dirty="0">
                <a:solidFill>
                  <a:schemeClr val="bg1"/>
                </a:solidFill>
                <a:latin typeface="Arial Narrow" charset="0"/>
                <a:ea typeface="Arial Narrow" charset="0"/>
                <a:cs typeface="Arial Narrow" charset="0"/>
              </a:rPr>
              <a:t>April 2018</a:t>
            </a:r>
            <a:endParaRPr lang="en-US" altLang="en-US" sz="2800" b="1" dirty="0">
              <a:solidFill>
                <a:schemeClr val="bg1"/>
              </a:solidFill>
              <a:latin typeface="Arial Narrow" charset="0"/>
              <a:ea typeface="Arial Narrow" charset="0"/>
              <a:cs typeface="Arial Narrow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D6F954-DA18-12B5-278B-D82319E1B5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9664" y="0"/>
            <a:ext cx="9193664" cy="69313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767A84-7ECC-4D70-478D-812C1ADDFDD4}"/>
              </a:ext>
            </a:extLst>
          </p:cNvPr>
          <p:cNvSpPr txBox="1"/>
          <p:nvPr/>
        </p:nvSpPr>
        <p:spPr>
          <a:xfrm>
            <a:off x="5382294" y="842665"/>
            <a:ext cx="3505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PD-HD beam data being analyzed at present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D7F749-FDBE-9F55-05C1-6F0A0825CF48}"/>
              </a:ext>
            </a:extLst>
          </p:cNvPr>
          <p:cNvSpPr txBox="1"/>
          <p:nvPr/>
        </p:nvSpPr>
        <p:spPr>
          <a:xfrm>
            <a:off x="1764195" y="-29833"/>
            <a:ext cx="5170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ProtoDUNE</a:t>
            </a:r>
            <a:r>
              <a:rPr lang="en-US" sz="2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HD @ CERN, June 2022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61DD7C-ED7F-EF8A-5B76-ADF34AFDB5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9664" y="-17417"/>
            <a:ext cx="5182394" cy="700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F3E61D-FE50-DB07-C36B-3C2414395137}"/>
              </a:ext>
            </a:extLst>
          </p:cNvPr>
          <p:cNvSpPr txBox="1"/>
          <p:nvPr/>
        </p:nvSpPr>
        <p:spPr>
          <a:xfrm>
            <a:off x="152401" y="381000"/>
            <a:ext cx="464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ProtoDUNE</a:t>
            </a:r>
            <a:r>
              <a:rPr lang="en-US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VD @ CERN, March 2023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A731E3D9-24F1-6C93-9432-F89EAA96C7A4}"/>
              </a:ext>
            </a:extLst>
          </p:cNvPr>
          <p:cNvGrpSpPr/>
          <p:nvPr/>
        </p:nvGrpSpPr>
        <p:grpSpPr>
          <a:xfrm>
            <a:off x="401500" y="1130939"/>
            <a:ext cx="8191495" cy="4401238"/>
            <a:chOff x="495305" y="2151962"/>
            <a:chExt cx="8191495" cy="4401238"/>
          </a:xfrm>
        </p:grpSpPr>
        <p:pic>
          <p:nvPicPr>
            <p:cNvPr id="43" name="Picture 42" descr="Several people working in a factory&#10;&#10;Description automatically generated">
              <a:extLst>
                <a:ext uri="{FF2B5EF4-FFF2-40B4-BE49-F238E27FC236}">
                  <a16:creationId xmlns:a16="http://schemas.microsoft.com/office/drawing/2014/main" id="{B48A8F9E-C38D-5CD6-5DD6-7560990FF98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95305" y="2151962"/>
              <a:ext cx="8191495" cy="4401238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10C01B51-FE0E-8F8D-2801-8106F2E42335}"/>
                </a:ext>
              </a:extLst>
            </p:cNvPr>
            <p:cNvSpPr txBox="1"/>
            <p:nvPr/>
          </p:nvSpPr>
          <p:spPr>
            <a:xfrm>
              <a:off x="1066801" y="2263914"/>
              <a:ext cx="708659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VD Mechanical Mock-up Construction Testing at CERN, Summer 2024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168469A-A75A-16AD-945E-5A4F2A3BC6E5}"/>
              </a:ext>
            </a:extLst>
          </p:cNvPr>
          <p:cNvGrpSpPr/>
          <p:nvPr/>
        </p:nvGrpSpPr>
        <p:grpSpPr>
          <a:xfrm>
            <a:off x="177353" y="1059005"/>
            <a:ext cx="8632632" cy="4847345"/>
            <a:chOff x="254862" y="2061362"/>
            <a:chExt cx="8632632" cy="4847345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A0CA14F-5C05-AD7B-077F-6D7543073DD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54862" y="2061362"/>
              <a:ext cx="8632632" cy="4847345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8C98934-5204-05B9-92FD-C63BECD64755}"/>
                </a:ext>
              </a:extLst>
            </p:cNvPr>
            <p:cNvSpPr txBox="1"/>
            <p:nvPr/>
          </p:nvSpPr>
          <p:spPr>
            <a:xfrm>
              <a:off x="3128916" y="4960203"/>
              <a:ext cx="563408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>
                  <a:solidFill>
                    <a:schemeClr val="bg1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LAr</a:t>
              </a:r>
              <a:r>
                <a:rPr lang="en-US" b="1" dirty="0">
                  <a:solidFill>
                    <a:schemeClr val="bg1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 has been x-</a:t>
              </a:r>
              <a:r>
                <a:rPr lang="en-US" b="1" dirty="0" err="1">
                  <a:solidFill>
                    <a:schemeClr val="bg1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fered</a:t>
              </a:r>
              <a:r>
                <a:rPr lang="en-US" b="1" dirty="0">
                  <a:solidFill>
                    <a:schemeClr val="bg1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 from PD-HD to PD-VD late 2024 and to be taking beam data in 2025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6845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00" y="3376863"/>
            <a:ext cx="3503774" cy="3284201"/>
          </a:xfrm>
          <a:prstGeom prst="rect">
            <a:avLst/>
          </a:prstGeom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-31595" y="990600"/>
            <a:ext cx="4578149" cy="5629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lvl="1" eaLnBrk="1" hangingPunct="1">
              <a:lnSpc>
                <a:spcPct val="90000"/>
              </a:lnSpc>
            </a:pPr>
            <a:r>
              <a:rPr lang="en-US" sz="2400" kern="0" dirty="0">
                <a:latin typeface="Arial Narrow" charset="0"/>
                <a:sym typeface="Wingdings"/>
              </a:rPr>
              <a:t>FD site: Sanford Underground Research Facility (SURF), SD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kern="0" dirty="0">
                <a:latin typeface="Arial Narrow" charset="0"/>
                <a:sym typeface="Wingdings"/>
              </a:rPr>
              <a:t>ND site at Fermilab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kern="0" dirty="0">
                <a:latin typeface="Arial Narrow" charset="0"/>
                <a:sym typeface="Wingdings"/>
              </a:rPr>
              <a:t>Neutrino Beam Line at Fermilab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E</a:t>
            </a:r>
            <a:r>
              <a:rPr lang="en-US" sz="2000" kern="0" baseline="-25000" dirty="0">
                <a:latin typeface="Arial Narrow" charset="0"/>
                <a:sym typeface="Wingdings"/>
              </a:rPr>
              <a:t>p</a:t>
            </a:r>
            <a:r>
              <a:rPr lang="en-US" sz="2000" kern="0" dirty="0">
                <a:latin typeface="Arial Narrow" charset="0"/>
                <a:sym typeface="Wingdings"/>
              </a:rPr>
              <a:t>=60 </a:t>
            </a:r>
            <a:r>
              <a:rPr lang="mr-IN" sz="2000" kern="0" dirty="0">
                <a:latin typeface="Arial Narrow" charset="0"/>
                <a:sym typeface="Wingdings"/>
              </a:rPr>
              <a:t>–</a:t>
            </a:r>
            <a:r>
              <a:rPr lang="en-US" sz="2000" kern="0" dirty="0">
                <a:latin typeface="Arial Narrow" charset="0"/>
                <a:sym typeface="Wingdings"/>
              </a:rPr>
              <a:t> 120 GeV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1.2MW upgradable to 2.4MW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Horn focused </a:t>
            </a:r>
            <a:r>
              <a:rPr lang="en-US" sz="2000" kern="0" dirty="0">
                <a:solidFill>
                  <a:srgbClr val="FF0000"/>
                </a:solidFill>
                <a:latin typeface="Arial Narrow" charset="0"/>
                <a:sym typeface="Wingdings"/>
              </a:rPr>
              <a:t>broadband beams </a:t>
            </a:r>
            <a:r>
              <a:rPr lang="en-US" sz="2000" kern="0" dirty="0">
                <a:latin typeface="Arial Narrow" charset="0"/>
                <a:sym typeface="Wingdings"/>
              </a:rPr>
              <a:t>optimized for CPV studies  access to two oscillation maxima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49" y="619032"/>
            <a:ext cx="4678651" cy="457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Arial Narrow" charset="0"/>
                <a:sym typeface="Wingdings"/>
              </a:rPr>
              <a:t>LBNF Consists of 3 elements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 bwMode="auto">
          <a:xfrm>
            <a:off x="198150" y="0"/>
            <a:ext cx="864105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pPr eaLnBrk="1" hangingPunct="1"/>
            <a:r>
              <a:rPr lang="en-US" sz="4000" b="1" kern="0" dirty="0">
                <a:latin typeface="Arial Narrow" charset="0"/>
              </a:rPr>
              <a:t>Long Baseline Neutrino Facility (LBNF)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98357" y="565848"/>
            <a:ext cx="4040845" cy="2037902"/>
          </a:xfrm>
          <a:prstGeom prst="rect">
            <a:avLst/>
          </a:prstGeom>
          <a:noFill/>
          <a:ln w="38100" cap="sq">
            <a:noFill/>
            <a:prstDash val="solid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9" name="Content Placeholder 6" descr="accelerator-complex-14-0007-01D.hr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38" b="4024"/>
          <a:stretch/>
        </p:blipFill>
        <p:spPr>
          <a:xfrm>
            <a:off x="-152400" y="4267201"/>
            <a:ext cx="2648011" cy="2269276"/>
          </a:xfrm>
          <a:prstGeom prst="rect">
            <a:avLst/>
          </a:prstGeom>
        </p:spPr>
      </p:pic>
      <p:pic>
        <p:nvPicPr>
          <p:cNvPr id="11" name="Picture 10" descr="NewEnergyDep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600" y="4038600"/>
            <a:ext cx="3184508" cy="25908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867400" y="6553200"/>
            <a:ext cx="1905000" cy="457200"/>
          </a:xfrm>
        </p:spPr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85800" y="6553200"/>
            <a:ext cx="1905000" cy="457200"/>
          </a:xfrm>
        </p:spPr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200400" y="6553200"/>
            <a:ext cx="3048000" cy="457200"/>
          </a:xfrm>
        </p:spPr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12" name="Shape 127"/>
          <p:cNvSpPr/>
          <p:nvPr/>
        </p:nvSpPr>
        <p:spPr>
          <a:xfrm flipH="1" flipV="1">
            <a:off x="1752599" y="5715000"/>
            <a:ext cx="743011" cy="22860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13" name="Shape 127"/>
          <p:cNvSpPr/>
          <p:nvPr/>
        </p:nvSpPr>
        <p:spPr>
          <a:xfrm flipH="1" flipV="1">
            <a:off x="3200400" y="4267200"/>
            <a:ext cx="0" cy="68473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14" name="Shape 127"/>
          <p:cNvSpPr/>
          <p:nvPr/>
        </p:nvSpPr>
        <p:spPr>
          <a:xfrm flipH="1" flipV="1">
            <a:off x="4419600" y="4649270"/>
            <a:ext cx="0" cy="684730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pic>
        <p:nvPicPr>
          <p:cNvPr id="5" name="Picture 6_0">
            <a:extLst>
              <a:ext uri="{FF2B5EF4-FFF2-40B4-BE49-F238E27FC236}">
                <a16:creationId xmlns:a16="http://schemas.microsoft.com/office/drawing/2014/main" id="{3806F9E3-A895-3526-7D59-E055A0F08DE7}"/>
              </a:ext>
            </a:extLst>
          </p:cNvPr>
          <p:cNvPicPr/>
          <p:nvPr/>
        </p:nvPicPr>
        <p:blipFill>
          <a:blip r:embed="rId7"/>
          <a:srcRect r="21504" b="16479"/>
          <a:stretch/>
        </p:blipFill>
        <p:spPr>
          <a:xfrm>
            <a:off x="4625751" y="2446044"/>
            <a:ext cx="4404960" cy="1206000"/>
          </a:xfrm>
          <a:prstGeom prst="rect">
            <a:avLst/>
          </a:prstGeom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29671E-7ADC-4C8B-E80F-D7897E1339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9875" y="1145263"/>
            <a:ext cx="6781758" cy="463672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6C525D8-1D21-C51C-15D9-430584F68670}"/>
              </a:ext>
            </a:extLst>
          </p:cNvPr>
          <p:cNvSpPr txBox="1"/>
          <p:nvPr/>
        </p:nvSpPr>
        <p:spPr>
          <a:xfrm>
            <a:off x="4953000" y="2667000"/>
            <a:ext cx="32845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40FF"/>
                </a:solidFill>
                <a:latin typeface="+mj-lt"/>
              </a:rPr>
              <a:t>800MeV PIP-II LINAC (I</a:t>
            </a:r>
            <a:r>
              <a:rPr lang="en-US" sz="2000" b="1" baseline="-25000" dirty="0">
                <a:solidFill>
                  <a:srgbClr val="FF40FF"/>
                </a:solidFill>
                <a:latin typeface="+mj-lt"/>
              </a:rPr>
              <a:t>P</a:t>
            </a:r>
            <a:r>
              <a:rPr lang="en-US" sz="2000" b="1" dirty="0">
                <a:solidFill>
                  <a:srgbClr val="FF40FF"/>
                </a:solidFill>
                <a:latin typeface="+mj-lt"/>
              </a:rPr>
              <a:t>=2mA) under construction</a:t>
            </a:r>
          </a:p>
          <a:p>
            <a:r>
              <a:rPr lang="en-US" sz="2000" b="1" dirty="0">
                <a:solidFill>
                  <a:srgbClr val="FF40FF"/>
                </a:solidFill>
                <a:latin typeface="+mj-lt"/>
              </a:rPr>
              <a:t>To complete by 2029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2DA5FC3-8032-175D-682C-50D30BACD320}"/>
              </a:ext>
            </a:extLst>
          </p:cNvPr>
          <p:cNvSpPr/>
          <p:nvPr/>
        </p:nvSpPr>
        <p:spPr bwMode="auto">
          <a:xfrm>
            <a:off x="4545706" y="1371600"/>
            <a:ext cx="1321694" cy="1002898"/>
          </a:xfrm>
          <a:prstGeom prst="ellipse">
            <a:avLst/>
          </a:prstGeom>
          <a:noFill/>
          <a:ln w="57150" cap="flat" cmpd="sng" algn="ctr">
            <a:solidFill>
              <a:srgbClr val="FF40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98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8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50"/>
                            </p:stCondLst>
                            <p:childTnLst>
                              <p:par>
                                <p:cTn id="2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8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45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95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15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65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15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  <p:bldP spid="159747" grpId="0" build="p"/>
      <p:bldP spid="12" grpId="0" animBg="1"/>
      <p:bldP spid="13" grpId="0" animBg="1"/>
      <p:bldP spid="14" grpId="0" animBg="1"/>
      <p:bldP spid="16" grpId="0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7C033-015B-3EE6-EFB1-2E68C47F5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13073-379F-18D4-B2B0-2606A762E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2144" y="685800"/>
            <a:ext cx="3581056" cy="3062833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b="1" dirty="0">
                <a:sym typeface="Wingdings" pitchFamily="2" charset="2"/>
              </a:rPr>
              <a:t>Phase I (Baseline)</a:t>
            </a:r>
          </a:p>
          <a:p>
            <a:pPr marL="0" indent="0">
              <a:buNone/>
            </a:pPr>
            <a:r>
              <a:rPr lang="en-US" sz="2400" b="1" dirty="0">
                <a:solidFill>
                  <a:srgbClr val="7030A0"/>
                </a:solidFill>
                <a:sym typeface="Wingdings" pitchFamily="2" charset="2"/>
              </a:rPr>
              <a:t>FD</a:t>
            </a:r>
            <a:r>
              <a:rPr lang="en-US" sz="2400" dirty="0">
                <a:solidFill>
                  <a:srgbClr val="7030A0"/>
                </a:solidFill>
                <a:sym typeface="Wingdings" pitchFamily="2" charset="2"/>
              </a:rPr>
              <a:t>: 2x 17kt </a:t>
            </a:r>
            <a:r>
              <a:rPr lang="en-US" sz="2400" dirty="0" err="1">
                <a:solidFill>
                  <a:srgbClr val="7030A0"/>
                </a:solidFill>
                <a:sym typeface="Wingdings" pitchFamily="2" charset="2"/>
              </a:rPr>
              <a:t>LArTPC</a:t>
            </a:r>
            <a:r>
              <a:rPr lang="en-US" sz="2400" dirty="0">
                <a:solidFill>
                  <a:srgbClr val="7030A0"/>
                </a:solidFill>
                <a:sym typeface="Wingdings" pitchFamily="2" charset="2"/>
              </a:rPr>
              <a:t> </a:t>
            </a:r>
          </a:p>
          <a:p>
            <a:pPr marL="0" indent="0">
              <a:buNone/>
            </a:pPr>
            <a:r>
              <a:rPr lang="en-US" sz="2400" b="1" dirty="0">
                <a:solidFill>
                  <a:srgbClr val="7030A0"/>
                </a:solidFill>
                <a:sym typeface="Wingdings" pitchFamily="2" charset="2"/>
              </a:rPr>
              <a:t>ND</a:t>
            </a:r>
            <a:r>
              <a:rPr lang="en-US" sz="2400" dirty="0">
                <a:solidFill>
                  <a:srgbClr val="7030A0"/>
                </a:solidFill>
                <a:sym typeface="Wingdings" pitchFamily="2" charset="2"/>
              </a:rPr>
              <a:t>: 150t </a:t>
            </a:r>
            <a:r>
              <a:rPr lang="en-US" sz="2400" dirty="0" err="1">
                <a:solidFill>
                  <a:srgbClr val="7030A0"/>
                </a:solidFill>
                <a:sym typeface="Wingdings" pitchFamily="2" charset="2"/>
              </a:rPr>
              <a:t>LArND+TMS</a:t>
            </a:r>
            <a:r>
              <a:rPr lang="en-US" sz="2400" dirty="0">
                <a:solidFill>
                  <a:srgbClr val="7030A0"/>
                </a:solidFill>
                <a:sym typeface="Wingdings" pitchFamily="2" charset="2"/>
              </a:rPr>
              <a:t> PRISM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7030A0"/>
                </a:solidFill>
                <a:sym typeface="Wingdings" pitchFamily="2" charset="2"/>
              </a:rPr>
              <a:t>SAND One on-axis stationary beam monitor</a:t>
            </a:r>
          </a:p>
          <a:p>
            <a:pPr marL="0" indent="0">
              <a:buNone/>
            </a:pPr>
            <a:r>
              <a:rPr lang="en-US" sz="2400" b="1" dirty="0">
                <a:solidFill>
                  <a:srgbClr val="7030A0"/>
                </a:solidFill>
                <a:sym typeface="Wingdings" pitchFamily="2" charset="2"/>
              </a:rPr>
              <a:t>Beam</a:t>
            </a:r>
            <a:r>
              <a:rPr lang="en-US" sz="2400" dirty="0">
                <a:solidFill>
                  <a:srgbClr val="7030A0"/>
                </a:solidFill>
                <a:sym typeface="Wingdings" pitchFamily="2" charset="2"/>
              </a:rPr>
              <a:t> : 1.2MW PIP-II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4AFCA4-6F32-4268-AD19-D562BE8CD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6DEBC8-DCB0-BBCE-A703-D398AB326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8514AC9-FAB2-F0A2-671A-4FDD099B4A98}"/>
              </a:ext>
            </a:extLst>
          </p:cNvPr>
          <p:cNvSpPr txBox="1">
            <a:spLocks/>
          </p:cNvSpPr>
          <p:nvPr/>
        </p:nvSpPr>
        <p:spPr bwMode="auto">
          <a:xfrm>
            <a:off x="238991" y="0"/>
            <a:ext cx="8371609" cy="583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4800" b="1" kern="0" dirty="0"/>
              <a:t>DUNE Phased Approach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92CAD362-176A-D5F6-9852-161A2FCC1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CD09A-9C8D-0787-97F1-5F460BBB4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F3D8A4-74EF-534D-976E-1FB9C4B72804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  <p:pic>
        <p:nvPicPr>
          <p:cNvPr id="7" name="Image" descr="Image">
            <a:extLst>
              <a:ext uri="{FF2B5EF4-FFF2-40B4-BE49-F238E27FC236}">
                <a16:creationId xmlns:a16="http://schemas.microsoft.com/office/drawing/2014/main" id="{591109D8-2C2E-5109-7173-C3B2FA7664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47" y="930702"/>
            <a:ext cx="2538426" cy="1934191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Image" descr="Image">
            <a:extLst>
              <a:ext uri="{FF2B5EF4-FFF2-40B4-BE49-F238E27FC236}">
                <a16:creationId xmlns:a16="http://schemas.microsoft.com/office/drawing/2014/main" id="{48FD2A3E-B190-763F-272C-A6EF55F1E9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028" y="3907211"/>
            <a:ext cx="2846461" cy="213484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Arrow">
            <a:extLst>
              <a:ext uri="{FF2B5EF4-FFF2-40B4-BE49-F238E27FC236}">
                <a16:creationId xmlns:a16="http://schemas.microsoft.com/office/drawing/2014/main" id="{1F3BC0F1-FB82-2DF3-5287-648EDB9D70FC}"/>
              </a:ext>
            </a:extLst>
          </p:cNvPr>
          <p:cNvSpPr/>
          <p:nvPr/>
        </p:nvSpPr>
        <p:spPr>
          <a:xfrm rot="5400000">
            <a:off x="1114525" y="3027041"/>
            <a:ext cx="805158" cy="748209"/>
          </a:xfrm>
          <a:prstGeom prst="rightArrow">
            <a:avLst>
              <a:gd name="adj1" fmla="val 32000"/>
              <a:gd name="adj2" fmla="val 68871"/>
            </a:avLst>
          </a:prstGeom>
          <a:solidFill>
            <a:srgbClr val="D75C3F"/>
          </a:solidFill>
          <a:ln w="12700">
            <a:solidFill>
              <a:srgbClr val="000000"/>
            </a:solidFill>
            <a:miter lim="400000"/>
          </a:ln>
          <a:effectLst>
            <a:outerShdw blurRad="63500" dist="25400" dir="5400000" rotWithShape="0">
              <a:srgbClr val="000000">
                <a:alpha val="50000"/>
              </a:srgbClr>
            </a:outerShdw>
          </a:effectLst>
        </p:spPr>
        <p:txBody>
          <a:bodyPr lIns="71437" tIns="71437" rIns="71437" bIns="71437" anchor="ctr"/>
          <a:lstStyle/>
          <a:p>
            <a:pPr>
              <a:defRPr sz="30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036E8F8-3383-7BA4-BB38-64792FEF8CE2}"/>
              </a:ext>
            </a:extLst>
          </p:cNvPr>
          <p:cNvSpPr txBox="1">
            <a:spLocks/>
          </p:cNvSpPr>
          <p:nvPr/>
        </p:nvSpPr>
        <p:spPr bwMode="auto">
          <a:xfrm>
            <a:off x="3048000" y="3795206"/>
            <a:ext cx="3352800" cy="2224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r>
              <a:rPr lang="en-US" sz="2800" b="1" kern="0" dirty="0">
                <a:sym typeface="Wingdings" pitchFamily="2" charset="2"/>
              </a:rPr>
              <a:t>Phase II</a:t>
            </a:r>
          </a:p>
          <a:p>
            <a:pPr marL="0" indent="0">
              <a:buNone/>
            </a:pPr>
            <a:r>
              <a:rPr lang="en-US" sz="2400" b="1" kern="0" dirty="0">
                <a:solidFill>
                  <a:srgbClr val="7030A0"/>
                </a:solidFill>
                <a:sym typeface="Wingdings" pitchFamily="2" charset="2"/>
              </a:rPr>
              <a:t>FD</a:t>
            </a:r>
            <a:r>
              <a:rPr lang="en-US" sz="2400" kern="0" dirty="0">
                <a:solidFill>
                  <a:srgbClr val="7030A0"/>
                </a:solidFill>
                <a:sym typeface="Wingdings" pitchFamily="2" charset="2"/>
              </a:rPr>
              <a:t>: 3x17kt </a:t>
            </a:r>
            <a:r>
              <a:rPr lang="en-US" sz="2400" kern="0" dirty="0" err="1">
                <a:solidFill>
                  <a:srgbClr val="7030A0"/>
                </a:solidFill>
                <a:sym typeface="Wingdings" pitchFamily="2" charset="2"/>
              </a:rPr>
              <a:t>LArTPC</a:t>
            </a:r>
            <a:endParaRPr lang="en-US" sz="2400" kern="0" dirty="0">
              <a:solidFill>
                <a:srgbClr val="7030A0"/>
              </a:solidFill>
              <a:sym typeface="Wingdings" pitchFamily="2" charset="2"/>
            </a:endParaRPr>
          </a:p>
          <a:p>
            <a:pPr marL="0" indent="0">
              <a:buNone/>
            </a:pPr>
            <a:r>
              <a:rPr lang="en-US" sz="2400" b="1" kern="0" dirty="0">
                <a:solidFill>
                  <a:srgbClr val="7030A0"/>
                </a:solidFill>
                <a:sym typeface="Wingdings" pitchFamily="2" charset="2"/>
              </a:rPr>
              <a:t>Beam</a:t>
            </a:r>
            <a:r>
              <a:rPr lang="en-US" sz="2400" kern="0" dirty="0">
                <a:solidFill>
                  <a:srgbClr val="7030A0"/>
                </a:solidFill>
                <a:sym typeface="Wingdings" pitchFamily="2" charset="2"/>
              </a:rPr>
              <a:t>: 2.4MW</a:t>
            </a:r>
          </a:p>
          <a:p>
            <a:pPr marL="0" indent="0">
              <a:buNone/>
            </a:pPr>
            <a:r>
              <a:rPr lang="en-US" sz="2400" b="1" kern="0" dirty="0">
                <a:solidFill>
                  <a:srgbClr val="7030A0"/>
                </a:solidFill>
                <a:sym typeface="Wingdings" pitchFamily="2" charset="2"/>
              </a:rPr>
              <a:t>MCND</a:t>
            </a:r>
            <a:r>
              <a:rPr lang="en-US" sz="2400" kern="0" dirty="0">
                <a:solidFill>
                  <a:srgbClr val="7030A0"/>
                </a:solidFill>
                <a:sym typeface="Wingdings" pitchFamily="2" charset="2"/>
              </a:rPr>
              <a:t>: Phase I ND + potentially </a:t>
            </a:r>
            <a:r>
              <a:rPr lang="en-US" sz="2400" kern="0" dirty="0" err="1">
                <a:solidFill>
                  <a:srgbClr val="7030A0"/>
                </a:solidFill>
                <a:sym typeface="Wingdings" pitchFamily="2" charset="2"/>
              </a:rPr>
              <a:t>GArTPC</a:t>
            </a:r>
            <a:endParaRPr lang="en-US" sz="2400" kern="0" dirty="0">
              <a:solidFill>
                <a:srgbClr val="7030A0"/>
              </a:solidFill>
              <a:sym typeface="Wingdings" pitchFamily="2" charset="2"/>
            </a:endParaRPr>
          </a:p>
        </p:txBody>
      </p:sp>
      <p:pic>
        <p:nvPicPr>
          <p:cNvPr id="12" name="Image" descr="Image">
            <a:extLst>
              <a:ext uri="{FF2B5EF4-FFF2-40B4-BE49-F238E27FC236}">
                <a16:creationId xmlns:a16="http://schemas.microsoft.com/office/drawing/2014/main" id="{30A81FEF-EAD3-0C4F-109A-4FEFCCB383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0" y="674413"/>
            <a:ext cx="2668494" cy="205009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Image" descr="Image">
            <a:extLst>
              <a:ext uri="{FF2B5EF4-FFF2-40B4-BE49-F238E27FC236}">
                <a16:creationId xmlns:a16="http://schemas.microsoft.com/office/drawing/2014/main" id="{8FE472C3-2B6F-98B7-5557-73FE7D77D5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7375" y="3948285"/>
            <a:ext cx="2846625" cy="2277300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Arrow">
            <a:extLst>
              <a:ext uri="{FF2B5EF4-FFF2-40B4-BE49-F238E27FC236}">
                <a16:creationId xmlns:a16="http://schemas.microsoft.com/office/drawing/2014/main" id="{2C90C6CE-266C-E2CE-AB34-77D55BF52DE8}"/>
              </a:ext>
            </a:extLst>
          </p:cNvPr>
          <p:cNvSpPr/>
          <p:nvPr/>
        </p:nvSpPr>
        <p:spPr>
          <a:xfrm rot="5400000">
            <a:off x="7376716" y="3033316"/>
            <a:ext cx="805158" cy="748209"/>
          </a:xfrm>
          <a:prstGeom prst="rightArrow">
            <a:avLst>
              <a:gd name="adj1" fmla="val 32000"/>
              <a:gd name="adj2" fmla="val 68871"/>
            </a:avLst>
          </a:prstGeom>
          <a:solidFill>
            <a:srgbClr val="D75C3F"/>
          </a:solidFill>
          <a:ln w="12700">
            <a:solidFill>
              <a:srgbClr val="000000"/>
            </a:solidFill>
            <a:miter lim="400000"/>
          </a:ln>
          <a:effectLst>
            <a:outerShdw blurRad="63500" dist="25400" dir="5400000" rotWithShape="0">
              <a:srgbClr val="000000">
                <a:alpha val="50000"/>
              </a:srgbClr>
            </a:outerShdw>
          </a:effectLst>
        </p:spPr>
        <p:txBody>
          <a:bodyPr lIns="71437" tIns="71437" rIns="71437" bIns="71437" anchor="ctr"/>
          <a:lstStyle/>
          <a:p>
            <a:pPr>
              <a:defRPr sz="30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9076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4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45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95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50"/>
                            </p:stCondLst>
                            <p:childTnLst>
                              <p:par>
                                <p:cTn id="4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5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450"/>
                            </p:stCondLst>
                            <p:childTnLst>
                              <p:par>
                                <p:cTn id="6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 animBg="1"/>
      <p:bldP spid="11" grpId="0" uiExpand="1" build="p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811" y="457200"/>
            <a:ext cx="8621789" cy="5714999"/>
          </a:xfrm>
        </p:spPr>
        <p:txBody>
          <a:bodyPr/>
          <a:lstStyle/>
          <a:p>
            <a:r>
              <a:rPr lang="en-US" sz="2800" dirty="0">
                <a:sym typeface="Wingdings" pitchFamily="2" charset="2"/>
              </a:rPr>
              <a:t>The latest P5 report recommends phased approach to DUNE, depending on funding scenario favorability</a:t>
            </a:r>
          </a:p>
          <a:p>
            <a:r>
              <a:rPr lang="en-US" sz="2800" dirty="0">
                <a:sym typeface="Wingdings" pitchFamily="2" charset="2"/>
              </a:rPr>
              <a:t>Phase I (Baseline)</a:t>
            </a:r>
          </a:p>
          <a:p>
            <a:pPr lvl="1"/>
            <a:r>
              <a:rPr lang="en-US" sz="2400" dirty="0">
                <a:sym typeface="Wingdings" pitchFamily="2" charset="2"/>
              </a:rPr>
              <a:t>Two 17kt </a:t>
            </a:r>
            <a:r>
              <a:rPr lang="en-US" sz="2400" dirty="0" err="1">
                <a:sym typeface="Wingdings" pitchFamily="2" charset="2"/>
              </a:rPr>
              <a:t>LArTPC</a:t>
            </a:r>
            <a:r>
              <a:rPr lang="en-US" sz="2400" dirty="0">
                <a:sym typeface="Wingdings" pitchFamily="2" charset="2"/>
              </a:rPr>
              <a:t> FD (1 HD + 1VD) – Cryostats supported by CERN</a:t>
            </a:r>
          </a:p>
          <a:p>
            <a:pPr lvl="1"/>
            <a:r>
              <a:rPr lang="en-US" sz="2400" dirty="0">
                <a:sym typeface="Wingdings" pitchFamily="2" charset="2"/>
              </a:rPr>
              <a:t>One 150t </a:t>
            </a:r>
            <a:r>
              <a:rPr lang="en-US" sz="2400" dirty="0" err="1">
                <a:sym typeface="Wingdings" pitchFamily="2" charset="2"/>
              </a:rPr>
              <a:t>LArTPC</a:t>
            </a:r>
            <a:r>
              <a:rPr lang="en-US" sz="2400" dirty="0">
                <a:sym typeface="Wingdings" pitchFamily="2" charset="2"/>
              </a:rPr>
              <a:t> Near Detector + 1 TMS on prism system for off-axis </a:t>
            </a:r>
            <a:r>
              <a:rPr lang="en-US" sz="2400" dirty="0">
                <a:latin typeface="Symbol" pitchFamily="2" charset="2"/>
                <a:sym typeface="Wingdings" pitchFamily="2" charset="2"/>
              </a:rPr>
              <a:t>n</a:t>
            </a:r>
            <a:r>
              <a:rPr lang="en-US" sz="2400" dirty="0">
                <a:sym typeface="Wingdings" pitchFamily="2" charset="2"/>
              </a:rPr>
              <a:t> flux measurements</a:t>
            </a:r>
          </a:p>
          <a:p>
            <a:pPr lvl="1"/>
            <a:r>
              <a:rPr lang="en-US" sz="2400" dirty="0">
                <a:sym typeface="Wingdings" pitchFamily="2" charset="2"/>
              </a:rPr>
              <a:t>One on-axis stationary, physics capable beam monitor</a:t>
            </a:r>
          </a:p>
          <a:p>
            <a:pPr lvl="1"/>
            <a:r>
              <a:rPr lang="en-US" sz="2400" dirty="0">
                <a:latin typeface="Symbol" pitchFamily="2" charset="2"/>
                <a:sym typeface="Wingdings" pitchFamily="2" charset="2"/>
              </a:rPr>
              <a:t>n</a:t>
            </a:r>
            <a:r>
              <a:rPr lang="en-US" sz="2400" dirty="0">
                <a:sym typeface="Wingdings" pitchFamily="2" charset="2"/>
              </a:rPr>
              <a:t> beam w/ 1.2MW  2MW ACE-MIRT (accelerator timing)</a:t>
            </a:r>
          </a:p>
          <a:p>
            <a:r>
              <a:rPr lang="en-US" sz="2800" dirty="0">
                <a:sym typeface="Wingdings" pitchFamily="2" charset="2"/>
              </a:rPr>
              <a:t>Phase II</a:t>
            </a:r>
          </a:p>
          <a:p>
            <a:pPr lvl="1"/>
            <a:r>
              <a:rPr lang="en-US" sz="2400" dirty="0">
                <a:sym typeface="Wingdings" pitchFamily="2" charset="2"/>
              </a:rPr>
              <a:t>3</a:t>
            </a:r>
            <a:r>
              <a:rPr lang="en-US" sz="2400" baseline="30000" dirty="0">
                <a:sym typeface="Wingdings" pitchFamily="2" charset="2"/>
              </a:rPr>
              <a:t>rd</a:t>
            </a:r>
            <a:r>
              <a:rPr lang="en-US" sz="2400" dirty="0">
                <a:sym typeface="Wingdings" pitchFamily="2" charset="2"/>
              </a:rPr>
              <a:t> 17kt </a:t>
            </a:r>
            <a:r>
              <a:rPr lang="en-US" sz="2400" dirty="0" err="1">
                <a:sym typeface="Wingdings" pitchFamily="2" charset="2"/>
              </a:rPr>
              <a:t>LArTPC</a:t>
            </a:r>
            <a:r>
              <a:rPr lang="en-US" sz="2400" dirty="0">
                <a:sym typeface="Wingdings" pitchFamily="2" charset="2"/>
              </a:rPr>
              <a:t> FD (vertical drift)</a:t>
            </a:r>
          </a:p>
          <a:p>
            <a:pPr lvl="1"/>
            <a:r>
              <a:rPr lang="en-US" sz="2400" dirty="0">
                <a:sym typeface="Wingdings" pitchFamily="2" charset="2"/>
              </a:rPr>
              <a:t>2.4MW </a:t>
            </a:r>
            <a:r>
              <a:rPr lang="en-US" sz="2400" dirty="0">
                <a:latin typeface="Symbol" pitchFamily="2" charset="2"/>
                <a:sym typeface="Wingdings" pitchFamily="2" charset="2"/>
              </a:rPr>
              <a:t>n</a:t>
            </a:r>
            <a:r>
              <a:rPr lang="en-US" sz="2400" dirty="0">
                <a:sym typeface="Wingdings" pitchFamily="2" charset="2"/>
              </a:rPr>
              <a:t> beam upgrade</a:t>
            </a:r>
          </a:p>
          <a:p>
            <a:pPr lvl="1"/>
            <a:r>
              <a:rPr lang="en-US" sz="2400" dirty="0">
                <a:sym typeface="Wingdings" pitchFamily="2" charset="2"/>
              </a:rPr>
              <a:t>More capable ND (MCND), potentially the </a:t>
            </a:r>
            <a:r>
              <a:rPr lang="en-US" sz="2400" dirty="0" err="1">
                <a:sym typeface="Wingdings" pitchFamily="2" charset="2"/>
              </a:rPr>
              <a:t>GArTPC</a:t>
            </a:r>
            <a:endParaRPr lang="en-US" sz="2400" dirty="0">
              <a:sym typeface="Wingdings" pitchFamily="2" charset="2"/>
            </a:endParaRPr>
          </a:p>
          <a:p>
            <a:r>
              <a:rPr lang="en-US" sz="2800" dirty="0">
                <a:sym typeface="Wingdings" pitchFamily="2" charset="2"/>
              </a:rPr>
              <a:t>R&amp;D on the 4</a:t>
            </a:r>
            <a:r>
              <a:rPr lang="en-US" sz="2800" baseline="30000" dirty="0">
                <a:sym typeface="Wingdings" pitchFamily="2" charset="2"/>
              </a:rPr>
              <a:t>th</a:t>
            </a:r>
            <a:r>
              <a:rPr lang="en-US" sz="2800" dirty="0">
                <a:sym typeface="Wingdings" pitchFamily="2" charset="2"/>
              </a:rPr>
              <a:t> 17kt </a:t>
            </a:r>
            <a:r>
              <a:rPr lang="en-US" sz="2800" dirty="0" err="1">
                <a:sym typeface="Wingdings" pitchFamily="2" charset="2"/>
              </a:rPr>
              <a:t>LArTPC</a:t>
            </a:r>
            <a:r>
              <a:rPr lang="en-US" sz="2800" dirty="0">
                <a:sym typeface="Wingdings" pitchFamily="2" charset="2"/>
              </a:rPr>
              <a:t> FD (VD)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238991" y="0"/>
            <a:ext cx="8371609" cy="583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4800" b="1" kern="0" dirty="0"/>
              <a:t>DUNE Phased Approach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C5E4A47-C51B-CE49-A0BD-E6A0A43789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05086-60D4-4B4A-9486-09AA2CA0D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F3D8A4-74EF-534D-976E-1FB9C4B72804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4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9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1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33400" y="-76200"/>
            <a:ext cx="8077200" cy="670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6213" indent="-176213" algn="ctr">
              <a:lnSpc>
                <a:spcPct val="94000"/>
              </a:lnSpc>
              <a:spcAft>
                <a:spcPts val="400"/>
              </a:spcAft>
            </a:pPr>
            <a:r>
              <a:rPr lang="en-US" sz="4000" b="1" dirty="0">
                <a:solidFill>
                  <a:srgbClr val="C00000"/>
                </a:solidFill>
                <a:latin typeface="+mj-lt"/>
                <a:cs typeface="Times" pitchFamily="18" charset="0"/>
              </a:rPr>
              <a:t>DUNE Near Detector Complex  </a:t>
            </a:r>
            <a:endParaRPr lang="en-US" b="1" dirty="0">
              <a:latin typeface="+mj-lt"/>
              <a:ea typeface="Cambria Math"/>
              <a:cs typeface="Times" pitchFamily="18" charset="0"/>
            </a:endParaRPr>
          </a:p>
        </p:txBody>
      </p:sp>
      <p:sp>
        <p:nvSpPr>
          <p:cNvPr id="21" name="Rectangle 3">
            <a:extLst>
              <a:ext uri="{FF2B5EF4-FFF2-40B4-BE49-F238E27FC236}">
                <a16:creationId xmlns:a16="http://schemas.microsoft.com/office/drawing/2014/main" id="{AB4E4E63-7B73-7C4B-9F9A-3DA6B15921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82880" y="3581400"/>
            <a:ext cx="9144000" cy="2425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sz="2000" kern="0" dirty="0" err="1">
                <a:latin typeface="Arial Narrow" charset="0"/>
                <a:sym typeface="Wingdings"/>
              </a:rPr>
              <a:t>LAr</a:t>
            </a:r>
            <a:r>
              <a:rPr lang="en-US" sz="2000" kern="0" dirty="0">
                <a:latin typeface="Arial Narrow" charset="0"/>
                <a:sym typeface="Wingdings"/>
              </a:rPr>
              <a:t> TPC: The same technology as the FD </a:t>
            </a:r>
            <a:r>
              <a:rPr lang="en-US" sz="2000" kern="0" dirty="0">
                <a:latin typeface="Arial Narrow" charset="0"/>
                <a:sym typeface="Wingdings" pitchFamily="2" charset="2"/>
              </a:rPr>
              <a:t></a:t>
            </a:r>
            <a:r>
              <a:rPr lang="en-US" sz="2000" kern="0" dirty="0">
                <a:latin typeface="Arial Narrow" charset="0"/>
                <a:sym typeface="Wingdings"/>
              </a:rPr>
              <a:t> reduce systematics from different nuclear effects than FD; </a:t>
            </a:r>
            <a:r>
              <a:rPr lang="en-US" sz="2000" kern="0" dirty="0">
                <a:latin typeface="Symbol" pitchFamily="2" charset="2"/>
                <a:sym typeface="Wingdings"/>
              </a:rPr>
              <a:t>n</a:t>
            </a:r>
            <a:r>
              <a:rPr lang="en-US" sz="2000" kern="0" dirty="0">
                <a:latin typeface="Arial Narrow" charset="0"/>
                <a:sym typeface="Wingdings"/>
              </a:rPr>
              <a:t>-</a:t>
            </a:r>
            <a:r>
              <a:rPr lang="en-US" sz="2000" kern="0" dirty="0" err="1">
                <a:latin typeface="Arial Narrow" charset="0"/>
                <a:sym typeface="Wingdings"/>
              </a:rPr>
              <a:t>Ar</a:t>
            </a:r>
            <a:r>
              <a:rPr lang="en-US" sz="2000" kern="0" dirty="0">
                <a:latin typeface="Arial Narrow" charset="0"/>
                <a:sym typeface="Wingdings"/>
              </a:rPr>
              <a:t> interactions (</a:t>
            </a:r>
            <a:r>
              <a:rPr lang="en-US" sz="2000" b="1" kern="0" dirty="0">
                <a:latin typeface="Arial Narrow" charset="0"/>
                <a:sym typeface="Wingdings"/>
              </a:rPr>
              <a:t>M</a:t>
            </a:r>
            <a:r>
              <a:rPr lang="en-US" sz="2000" b="1" kern="0" baseline="-25000" dirty="0">
                <a:latin typeface="Arial Narrow" charset="0"/>
                <a:sym typeface="Wingdings"/>
              </a:rPr>
              <a:t>A</a:t>
            </a:r>
            <a:r>
              <a:rPr lang="en-US" sz="2000" b="1" kern="0" dirty="0">
                <a:latin typeface="Arial Narrow" charset="0"/>
                <a:sym typeface="Wingdings"/>
              </a:rPr>
              <a:t>=1</a:t>
            </a:r>
            <a:r>
              <a:rPr lang="en-US" altLang="ko-KR" sz="2000" b="1" kern="0" dirty="0">
                <a:latin typeface="Arial Narrow" charset="0"/>
                <a:sym typeface="Wingdings"/>
              </a:rPr>
              <a:t>50t, V</a:t>
            </a:r>
            <a:r>
              <a:rPr lang="en-US" altLang="ko-KR" sz="2000" b="1" kern="0" baseline="-25000" dirty="0">
                <a:latin typeface="Arial Narrow" charset="0"/>
                <a:sym typeface="Wingdings"/>
              </a:rPr>
              <a:t>A</a:t>
            </a:r>
            <a:r>
              <a:rPr lang="en-US" altLang="ko-KR" sz="2000" b="1" kern="0" dirty="0">
                <a:latin typeface="Arial Narrow" charset="0"/>
                <a:sym typeface="Wingdings"/>
              </a:rPr>
              <a:t>=105m</a:t>
            </a:r>
            <a:r>
              <a:rPr lang="en-US" altLang="ko-KR" sz="2000" b="1" kern="0" baseline="30000" dirty="0">
                <a:latin typeface="Arial Narrow" charset="0"/>
                <a:sym typeface="Wingdings"/>
              </a:rPr>
              <a:t>3 </a:t>
            </a:r>
            <a:r>
              <a:rPr lang="en-US" altLang="ko-KR" sz="2000" kern="0" dirty="0">
                <a:latin typeface="Arial Narrow" charset="0"/>
                <a:sym typeface="Wingdings"/>
              </a:rPr>
              <a:t>) </a:t>
            </a:r>
            <a:r>
              <a:rPr lang="en-US" altLang="ko-KR" sz="2000" kern="0" dirty="0">
                <a:latin typeface="Arial Narrow" charset="0"/>
                <a:sym typeface="Wingdings" pitchFamily="2" charset="2"/>
              </a:rPr>
              <a:t> </a:t>
            </a:r>
            <a:r>
              <a:rPr lang="en-US" altLang="ko-KR" sz="2000" b="1" kern="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1x10</a:t>
            </a:r>
            <a:r>
              <a:rPr lang="en-US" altLang="ko-KR" sz="2000" b="1" kern="0" baseline="3000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8</a:t>
            </a:r>
            <a:r>
              <a:rPr lang="en-US" altLang="ko-KR" sz="2000" b="1" kern="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 </a:t>
            </a:r>
            <a:r>
              <a:rPr lang="en-US" altLang="ko-KR" sz="2000" b="1" kern="0" dirty="0">
                <a:solidFill>
                  <a:srgbClr val="FF0000"/>
                </a:solidFill>
                <a:latin typeface="Symbol" pitchFamily="2" charset="2"/>
                <a:sym typeface="Wingdings" pitchFamily="2" charset="2"/>
              </a:rPr>
              <a:t>n</a:t>
            </a:r>
            <a:r>
              <a:rPr lang="en-US" altLang="ko-KR" sz="2000" b="1" kern="0" baseline="-25000" dirty="0">
                <a:solidFill>
                  <a:srgbClr val="FF0000"/>
                </a:solidFill>
                <a:latin typeface="Symbol" pitchFamily="2" charset="2"/>
                <a:sym typeface="Wingdings" pitchFamily="2" charset="2"/>
              </a:rPr>
              <a:t>m</a:t>
            </a:r>
            <a:r>
              <a:rPr lang="en-US" altLang="ko-KR" sz="2000" b="1" kern="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 CC/year </a:t>
            </a:r>
            <a:r>
              <a:rPr lang="en-US" altLang="ko-KR" sz="2000" kern="0" dirty="0">
                <a:latin typeface="Arial Narrow" charset="0"/>
                <a:sym typeface="Wingdings" pitchFamily="2" charset="2"/>
              </a:rPr>
              <a:t>on-axis (~1Hz)</a:t>
            </a:r>
            <a:endParaRPr lang="en-US" sz="2000" kern="0" dirty="0">
              <a:latin typeface="Arial Narrow" charset="0"/>
              <a:sym typeface="Wingdings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TMS: Spectrometer to provide momenta of the </a:t>
            </a:r>
            <a:r>
              <a:rPr lang="en-US" sz="2000" kern="0" dirty="0">
                <a:latin typeface="Symbol" pitchFamily="2" charset="2"/>
                <a:sym typeface="Wingdings"/>
              </a:rPr>
              <a:t>m</a:t>
            </a:r>
            <a:r>
              <a:rPr lang="en-US" sz="2000" kern="0" dirty="0">
                <a:latin typeface="Arial Narrow" charset="0"/>
                <a:sym typeface="Wingdings"/>
              </a:rPr>
              <a:t> from </a:t>
            </a:r>
            <a:r>
              <a:rPr lang="en-US" sz="2000" kern="0" dirty="0">
                <a:latin typeface="Symbol" pitchFamily="2" charset="2"/>
                <a:sym typeface="Wingdings"/>
              </a:rPr>
              <a:t>n</a:t>
            </a:r>
            <a:r>
              <a:rPr lang="en-US" sz="2000" kern="0" dirty="0">
                <a:latin typeface="Arial Narrow" charset="0"/>
                <a:sym typeface="Wingdings"/>
              </a:rPr>
              <a:t>-</a:t>
            </a:r>
            <a:r>
              <a:rPr lang="en-US" sz="2000" kern="0" dirty="0" err="1">
                <a:latin typeface="Arial Narrow" charset="0"/>
                <a:sym typeface="Wingdings"/>
              </a:rPr>
              <a:t>LAr</a:t>
            </a:r>
            <a:r>
              <a:rPr lang="en-US" sz="2000" kern="0" dirty="0">
                <a:latin typeface="Arial Narrow" charset="0"/>
                <a:sym typeface="Wingdings"/>
              </a:rPr>
              <a:t> interactions in </a:t>
            </a:r>
            <a:r>
              <a:rPr lang="en-US" sz="2000" kern="0" dirty="0" err="1">
                <a:latin typeface="Arial Narrow" charset="0"/>
                <a:sym typeface="Wingdings"/>
              </a:rPr>
              <a:t>NDLAr</a:t>
            </a:r>
            <a:endParaRPr lang="en-US" sz="2000" kern="0" dirty="0">
              <a:latin typeface="Arial Narrow" charset="0"/>
              <a:sym typeface="Wingdings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DUNE-PRISM: Off-axis </a:t>
            </a:r>
            <a:r>
              <a:rPr lang="en-US" sz="2000" kern="0" dirty="0">
                <a:latin typeface="Symbol" pitchFamily="2" charset="2"/>
                <a:sym typeface="Wingdings"/>
              </a:rPr>
              <a:t>n</a:t>
            </a:r>
            <a:r>
              <a:rPr lang="en-US" sz="2000" kern="0" dirty="0">
                <a:latin typeface="Arial Narrow" charset="0"/>
                <a:sym typeface="Wingdings"/>
              </a:rPr>
              <a:t> spectrum for systematics; takes ND-</a:t>
            </a:r>
            <a:r>
              <a:rPr lang="en-US" sz="2000" kern="0" dirty="0" err="1">
                <a:latin typeface="Arial Narrow" charset="0"/>
                <a:sym typeface="Wingdings"/>
              </a:rPr>
              <a:t>LAr</a:t>
            </a:r>
            <a:r>
              <a:rPr lang="en-US" sz="2000" kern="0" dirty="0">
                <a:latin typeface="Arial Narrow" charset="0"/>
                <a:sym typeface="Wingdings"/>
              </a:rPr>
              <a:t> and TMS (ND-Gar) from on axis up to </a:t>
            </a:r>
            <a:r>
              <a:rPr lang="en-US" sz="2000" b="1" kern="0" dirty="0">
                <a:solidFill>
                  <a:srgbClr val="FF0000"/>
                </a:solidFill>
                <a:latin typeface="Arial Narrow" charset="0"/>
                <a:sym typeface="Wingdings"/>
              </a:rPr>
              <a:t>28.5m</a:t>
            </a:r>
            <a:r>
              <a:rPr lang="en-US" sz="2000" kern="0" dirty="0">
                <a:latin typeface="Arial Narrow" charset="0"/>
                <a:sym typeface="Wingdings"/>
              </a:rPr>
              <a:t> off-axis (</a:t>
            </a:r>
            <a:r>
              <a:rPr lang="en-US" sz="2000" b="1" kern="0" dirty="0">
                <a:solidFill>
                  <a:srgbClr val="FF0000"/>
                </a:solidFill>
                <a:latin typeface="Arial Narrow" charset="0"/>
                <a:sym typeface="Wingdings"/>
              </a:rPr>
              <a:t>~53mrad or 3</a:t>
            </a:r>
            <a:r>
              <a:rPr lang="en-US" sz="2000" b="1" kern="0" baseline="30000" dirty="0">
                <a:solidFill>
                  <a:srgbClr val="FF0000"/>
                </a:solidFill>
                <a:latin typeface="Arial Narrow" charset="0"/>
                <a:sym typeface="Wingdings"/>
              </a:rPr>
              <a:t>o</a:t>
            </a:r>
            <a:r>
              <a:rPr lang="en-US" sz="2000" kern="0" dirty="0">
                <a:latin typeface="Arial Narrow" charset="0"/>
                <a:sym typeface="Wingdings"/>
              </a:rPr>
              <a:t>)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SAND(</a:t>
            </a:r>
            <a:r>
              <a:rPr lang="en-US" sz="2000" b="1" kern="0" dirty="0">
                <a:latin typeface="Arial Narrow" charset="0"/>
                <a:sym typeface="Wingdings"/>
              </a:rPr>
              <a:t>S</a:t>
            </a:r>
            <a:r>
              <a:rPr lang="en-US" sz="2000" kern="0" dirty="0">
                <a:latin typeface="Arial Narrow" charset="0"/>
                <a:sym typeface="Wingdings"/>
              </a:rPr>
              <a:t>ystem for </a:t>
            </a:r>
            <a:r>
              <a:rPr lang="en-US" sz="2000" b="1" kern="0" dirty="0">
                <a:latin typeface="Arial Narrow" charset="0"/>
                <a:sym typeface="Wingdings"/>
              </a:rPr>
              <a:t>O</a:t>
            </a:r>
            <a:r>
              <a:rPr lang="en-US" sz="2000" kern="0" dirty="0">
                <a:latin typeface="Arial Narrow" charset="0"/>
                <a:sym typeface="Wingdings"/>
              </a:rPr>
              <a:t>n-</a:t>
            </a:r>
            <a:r>
              <a:rPr lang="en-US" sz="2000" b="1" kern="0" dirty="0">
                <a:latin typeface="Arial Narrow" charset="0"/>
                <a:sym typeface="Wingdings"/>
              </a:rPr>
              <a:t>A</a:t>
            </a:r>
            <a:r>
              <a:rPr lang="en-US" sz="2000" kern="0" dirty="0">
                <a:latin typeface="Arial Narrow" charset="0"/>
                <a:sym typeface="Wingdings"/>
              </a:rPr>
              <a:t>xis neutrino </a:t>
            </a:r>
            <a:r>
              <a:rPr lang="en-US" sz="2000" b="1" kern="0" dirty="0">
                <a:latin typeface="Arial Narrow" charset="0"/>
                <a:sym typeface="Wingdings"/>
              </a:rPr>
              <a:t>D</a:t>
            </a:r>
            <a:r>
              <a:rPr lang="en-US" sz="2000" kern="0" dirty="0">
                <a:latin typeface="Arial Narrow" charset="0"/>
                <a:sym typeface="Wingdings"/>
              </a:rPr>
              <a:t>etection): Monitors on-axis </a:t>
            </a:r>
            <a:r>
              <a:rPr lang="en-US" sz="2000" kern="0" dirty="0">
                <a:latin typeface="Symbol" pitchFamily="2" charset="2"/>
                <a:sym typeface="Wingdings"/>
              </a:rPr>
              <a:t>n</a:t>
            </a:r>
            <a:r>
              <a:rPr lang="en-US" sz="2000" kern="0" dirty="0">
                <a:latin typeface="Arial Narrow" charset="0"/>
                <a:sym typeface="Wingdings"/>
              </a:rPr>
              <a:t> beam flux to the FD; Consists of a straw tube tracker + ECAL equipped with a 0.6T magnet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kern="0" dirty="0">
                <a:latin typeface="Arial Narrow" charset="0"/>
                <a:sym typeface="Wingdings"/>
              </a:rPr>
              <a:t>MCND: Magnetized (0.5T) large volume </a:t>
            </a:r>
            <a:r>
              <a:rPr lang="en-US" sz="2000" kern="0" dirty="0" err="1">
                <a:latin typeface="Arial Narrow" charset="0"/>
                <a:sym typeface="Wingdings"/>
              </a:rPr>
              <a:t>HPGAr</a:t>
            </a:r>
            <a:r>
              <a:rPr lang="en-US" sz="2000" kern="0" dirty="0">
                <a:latin typeface="Arial Narrow" charset="0"/>
                <a:sym typeface="Wingdings"/>
              </a:rPr>
              <a:t> TPC (10atm) w/ ECAL: </a:t>
            </a:r>
            <a:r>
              <a:rPr lang="en-US" sz="2000" kern="0" dirty="0">
                <a:latin typeface="Symbol" pitchFamily="2" charset="2"/>
                <a:sym typeface="Wingdings"/>
              </a:rPr>
              <a:t>n</a:t>
            </a:r>
            <a:r>
              <a:rPr lang="en-US" sz="2000" dirty="0">
                <a:solidFill>
                  <a:srgbClr val="1801BF"/>
                </a:solidFill>
                <a:ea typeface="Cambria Math"/>
                <a:cs typeface="Times" pitchFamily="18" charset="0"/>
              </a:rPr>
              <a:t>-</a:t>
            </a:r>
            <a:r>
              <a:rPr lang="en-US" sz="2000" dirty="0" err="1">
                <a:solidFill>
                  <a:srgbClr val="1801BF"/>
                </a:solidFill>
                <a:ea typeface="Cambria Math"/>
                <a:cs typeface="Times" pitchFamily="18" charset="0"/>
              </a:rPr>
              <a:t>Ar</a:t>
            </a:r>
            <a:r>
              <a:rPr lang="en-US" sz="2000" dirty="0">
                <a:solidFill>
                  <a:srgbClr val="1801BF"/>
                </a:solidFill>
                <a:ea typeface="Cambria Math"/>
                <a:cs typeface="Times" pitchFamily="18" charset="0"/>
              </a:rPr>
              <a:t> events with </a:t>
            </a:r>
            <a:r>
              <a:rPr lang="en-US" sz="2000" b="1" dirty="0">
                <a:solidFill>
                  <a:srgbClr val="1801BF"/>
                </a:solidFill>
                <a:ea typeface="Cambria Math"/>
                <a:cs typeface="Times" pitchFamily="18" charset="0"/>
              </a:rPr>
              <a:t>low-threshold tracking; </a:t>
            </a:r>
            <a:r>
              <a:rPr lang="en-US" sz="2000" dirty="0">
                <a:solidFill>
                  <a:srgbClr val="1801BF"/>
                </a:solidFill>
                <a:ea typeface="Cambria Math"/>
                <a:cs typeface="Times" pitchFamily="18" charset="0"/>
              </a:rPr>
              <a:t>p</a:t>
            </a:r>
            <a:r>
              <a:rPr lang="en-US" sz="2000" baseline="-25000" dirty="0">
                <a:solidFill>
                  <a:srgbClr val="1801BF"/>
                </a:solidFill>
                <a:latin typeface="Symbol" pitchFamily="2" charset="2"/>
                <a:ea typeface="Cambria Math"/>
                <a:cs typeface="Times" pitchFamily="18" charset="0"/>
              </a:rPr>
              <a:t>m</a:t>
            </a:r>
            <a:r>
              <a:rPr lang="en-US" sz="2000" dirty="0">
                <a:solidFill>
                  <a:srgbClr val="1801BF"/>
                </a:solidFill>
                <a:ea typeface="Cambria Math"/>
                <a:cs typeface="Times" pitchFamily="18" charset="0"/>
              </a:rPr>
              <a:t> measurements </a:t>
            </a:r>
            <a:r>
              <a:rPr lang="en-US" sz="2000" kern="0" dirty="0">
                <a:latin typeface="Arial Narrow" charset="0"/>
                <a:sym typeface="Wingdings"/>
              </a:rPr>
              <a:t>(</a:t>
            </a:r>
            <a:r>
              <a:rPr lang="en-US" sz="2000" b="1" kern="0" dirty="0">
                <a:latin typeface="Arial Narrow" charset="0"/>
                <a:sym typeface="Wingdings"/>
              </a:rPr>
              <a:t>M</a:t>
            </a:r>
            <a:r>
              <a:rPr lang="en-US" sz="2000" b="1" kern="0" baseline="-25000" dirty="0">
                <a:latin typeface="Arial Narrow" charset="0"/>
                <a:sym typeface="Wingdings"/>
              </a:rPr>
              <a:t>A</a:t>
            </a:r>
            <a:r>
              <a:rPr lang="en-US" sz="2000" b="1" kern="0" dirty="0">
                <a:latin typeface="Arial Narrow" charset="0"/>
                <a:sym typeface="Wingdings"/>
              </a:rPr>
              <a:t>=1</a:t>
            </a:r>
            <a:r>
              <a:rPr lang="en-US" altLang="ko-KR" sz="2000" b="1" kern="0" dirty="0">
                <a:latin typeface="Arial Narrow" charset="0"/>
                <a:sym typeface="Wingdings"/>
              </a:rPr>
              <a:t>t, V</a:t>
            </a:r>
            <a:r>
              <a:rPr lang="en-US" altLang="ko-KR" sz="2000" b="1" kern="0" baseline="-25000" dirty="0">
                <a:latin typeface="Arial Narrow" charset="0"/>
                <a:sym typeface="Wingdings"/>
              </a:rPr>
              <a:t>A</a:t>
            </a:r>
            <a:r>
              <a:rPr lang="en-US" altLang="ko-KR" sz="2000" b="1" kern="0" dirty="0">
                <a:latin typeface="Arial Narrow" charset="0"/>
                <a:sym typeface="Wingdings"/>
              </a:rPr>
              <a:t>=108m</a:t>
            </a:r>
            <a:r>
              <a:rPr lang="en-US" altLang="ko-KR" sz="2000" b="1" kern="0" baseline="30000" dirty="0">
                <a:latin typeface="Arial Narrow" charset="0"/>
                <a:sym typeface="Wingdings"/>
              </a:rPr>
              <a:t>3 </a:t>
            </a:r>
            <a:r>
              <a:rPr lang="en-US" altLang="ko-KR" sz="2000" kern="0" dirty="0">
                <a:latin typeface="Arial Narrow" charset="0"/>
                <a:sym typeface="Wingdings"/>
              </a:rPr>
              <a:t>) </a:t>
            </a:r>
            <a:r>
              <a:rPr lang="en-US" altLang="ko-KR" sz="2000" kern="0" dirty="0">
                <a:latin typeface="Arial Narrow" charset="0"/>
                <a:sym typeface="Wingdings" pitchFamily="2" charset="2"/>
              </a:rPr>
              <a:t> </a:t>
            </a:r>
            <a:r>
              <a:rPr lang="en-US" altLang="ko-KR" sz="2000" b="1" kern="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1x10</a:t>
            </a:r>
            <a:r>
              <a:rPr lang="en-US" altLang="ko-KR" sz="2000" b="1" kern="0" baseline="3000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6</a:t>
            </a:r>
            <a:r>
              <a:rPr lang="en-US" altLang="ko-KR" sz="2000" b="1" kern="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 </a:t>
            </a:r>
            <a:r>
              <a:rPr lang="en-US" altLang="ko-KR" sz="2000" b="1" kern="0" dirty="0">
                <a:solidFill>
                  <a:srgbClr val="FF0000"/>
                </a:solidFill>
                <a:latin typeface="Symbol" pitchFamily="2" charset="2"/>
                <a:sym typeface="Wingdings" pitchFamily="2" charset="2"/>
              </a:rPr>
              <a:t>n</a:t>
            </a:r>
            <a:r>
              <a:rPr lang="en-US" altLang="ko-KR" sz="2000" b="1" kern="0" baseline="-25000" dirty="0">
                <a:solidFill>
                  <a:srgbClr val="FF0000"/>
                </a:solidFill>
                <a:latin typeface="Symbol" pitchFamily="2" charset="2"/>
                <a:sym typeface="Wingdings" pitchFamily="2" charset="2"/>
              </a:rPr>
              <a:t>m</a:t>
            </a:r>
            <a:r>
              <a:rPr lang="en-US" altLang="ko-KR" sz="2000" b="1" kern="0" dirty="0">
                <a:solidFill>
                  <a:srgbClr val="FF0000"/>
                </a:solidFill>
                <a:latin typeface="Arial Narrow" charset="0"/>
                <a:sym typeface="Wingdings" pitchFamily="2" charset="2"/>
              </a:rPr>
              <a:t> CC/year </a:t>
            </a:r>
            <a:r>
              <a:rPr lang="en-US" altLang="ko-KR" sz="2000" kern="0" dirty="0">
                <a:latin typeface="Arial Narrow" charset="0"/>
                <a:sym typeface="Wingdings" pitchFamily="2" charset="2"/>
              </a:rPr>
              <a:t>on-axis</a:t>
            </a:r>
            <a:endParaRPr lang="en-US" sz="2000" kern="0" dirty="0">
              <a:latin typeface="Arial Narrow" charset="0"/>
              <a:sym typeface="Wingding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DAEC19-9AC7-D70E-E432-080BABD5C964}"/>
              </a:ext>
            </a:extLst>
          </p:cNvPr>
          <p:cNvGrpSpPr/>
          <p:nvPr/>
        </p:nvGrpSpPr>
        <p:grpSpPr>
          <a:xfrm>
            <a:off x="-40799" y="533400"/>
            <a:ext cx="4244533" cy="3083610"/>
            <a:chOff x="-40799" y="736477"/>
            <a:chExt cx="4244533" cy="3083610"/>
          </a:xfrm>
        </p:grpSpPr>
        <p:pic>
          <p:nvPicPr>
            <p:cNvPr id="14" name="Google Shape;164;p21">
              <a:extLst>
                <a:ext uri="{FF2B5EF4-FFF2-40B4-BE49-F238E27FC236}">
                  <a16:creationId xmlns:a16="http://schemas.microsoft.com/office/drawing/2014/main" id="{23D9373C-A8EA-CA50-FB04-0E6E0C85B42A}"/>
                </a:ext>
              </a:extLst>
            </p:cNvPr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469934" y="736477"/>
              <a:ext cx="3733800" cy="296596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0763CFF-866B-EE81-4F50-FEC14A756B44}"/>
                </a:ext>
              </a:extLst>
            </p:cNvPr>
            <p:cNvSpPr txBox="1"/>
            <p:nvPr/>
          </p:nvSpPr>
          <p:spPr>
            <a:xfrm>
              <a:off x="794816" y="775646"/>
              <a:ext cx="1184940" cy="3361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Phase – I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C4B15BB-8C46-369D-4E68-B6C0AAF6EE9B}"/>
                </a:ext>
              </a:extLst>
            </p:cNvPr>
            <p:cNvSpPr txBox="1"/>
            <p:nvPr/>
          </p:nvSpPr>
          <p:spPr>
            <a:xfrm>
              <a:off x="1893634" y="2359992"/>
              <a:ext cx="1194558" cy="4173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 err="1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LAr</a:t>
              </a: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 TPC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84A3511B-DC86-36F1-49E3-081B8EAF1ABA}"/>
                </a:ext>
              </a:extLst>
            </p:cNvPr>
            <p:cNvSpPr txBox="1"/>
            <p:nvPr/>
          </p:nvSpPr>
          <p:spPr>
            <a:xfrm>
              <a:off x="1870473" y="2006334"/>
              <a:ext cx="671979" cy="3361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TMS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4A6C587F-0183-9A2E-C404-E37BDEA6DC81}"/>
                </a:ext>
              </a:extLst>
            </p:cNvPr>
            <p:cNvCxnSpPr>
              <a:cxnSpLocks/>
            </p:cNvCxnSpPr>
            <p:nvPr/>
          </p:nvCxnSpPr>
          <p:spPr>
            <a:xfrm rot="499470" flipH="1" flipV="1">
              <a:off x="2070435" y="3064415"/>
              <a:ext cx="595586" cy="223407"/>
            </a:xfrm>
            <a:prstGeom prst="straightConnector1">
              <a:avLst/>
            </a:prstGeom>
            <a:ln w="31750">
              <a:solidFill>
                <a:srgbClr val="0000FF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97EF478-FE5E-A10B-EE1E-81653B4E07F2}"/>
                </a:ext>
              </a:extLst>
            </p:cNvPr>
            <p:cNvSpPr txBox="1"/>
            <p:nvPr/>
          </p:nvSpPr>
          <p:spPr>
            <a:xfrm rot="1653834">
              <a:off x="2507368" y="3395355"/>
              <a:ext cx="1048685" cy="4247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en-US" dirty="0">
                  <a:solidFill>
                    <a:srgbClr val="0000FF"/>
                  </a:solidFill>
                  <a:latin typeface="Symbol" pitchFamily="2" charset="2"/>
                </a:rPr>
                <a:t>n</a:t>
              </a:r>
              <a:r>
                <a:rPr lang="en-US" dirty="0">
                  <a:solidFill>
                    <a:srgbClr val="0000FF"/>
                  </a:solidFill>
                  <a:latin typeface="+mj-lt"/>
                </a:rPr>
                <a:t> beam</a:t>
              </a:r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5FC985C6-EC3E-7C82-2005-076958421B1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841297" y="1999943"/>
              <a:ext cx="2055117" cy="1325065"/>
            </a:xfrm>
            <a:prstGeom prst="straightConnector1">
              <a:avLst/>
            </a:prstGeom>
            <a:ln w="57150">
              <a:solidFill>
                <a:srgbClr val="FF0066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37284F68-8E35-A9E8-C7E3-01ABBD00B80A}"/>
                </a:ext>
              </a:extLst>
            </p:cNvPr>
            <p:cNvSpPr txBox="1"/>
            <p:nvPr/>
          </p:nvSpPr>
          <p:spPr>
            <a:xfrm rot="19470399">
              <a:off x="2746174" y="2666527"/>
              <a:ext cx="9900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66"/>
                  </a:solidFill>
                  <a:latin typeface="+mj-lt"/>
                </a:rPr>
                <a:t>28.5m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FF1DABE3-5A89-E700-C0F1-88AC158C2D75}"/>
                </a:ext>
              </a:extLst>
            </p:cNvPr>
            <p:cNvSpPr txBox="1"/>
            <p:nvPr/>
          </p:nvSpPr>
          <p:spPr>
            <a:xfrm>
              <a:off x="-40799" y="2706966"/>
              <a:ext cx="1486988" cy="417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SAND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EBC77C7-737E-544B-BB87-CCBAB05D8A1B}"/>
              </a:ext>
            </a:extLst>
          </p:cNvPr>
          <p:cNvGrpSpPr/>
          <p:nvPr/>
        </p:nvGrpSpPr>
        <p:grpSpPr>
          <a:xfrm>
            <a:off x="3969380" y="457200"/>
            <a:ext cx="4740317" cy="3031657"/>
            <a:chOff x="3969380" y="670787"/>
            <a:chExt cx="4740317" cy="3031657"/>
          </a:xfrm>
        </p:grpSpPr>
        <p:pic>
          <p:nvPicPr>
            <p:cNvPr id="38" name="Picture 37" descr="A picture containing LEGO, toy&#10;&#10;Description automatically generated">
              <a:extLst>
                <a:ext uri="{FF2B5EF4-FFF2-40B4-BE49-F238E27FC236}">
                  <a16:creationId xmlns:a16="http://schemas.microsoft.com/office/drawing/2014/main" id="{F3A40107-4E61-3527-4A87-DE18EB8EF0C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96703" y="670787"/>
              <a:ext cx="4312994" cy="3031657"/>
            </a:xfrm>
            <a:prstGeom prst="rect">
              <a:avLst/>
            </a:prstGeom>
          </p:spPr>
        </p:pic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5066D6FF-A25D-86E9-9A0F-D7F34B02AFAF}"/>
                </a:ext>
              </a:extLst>
            </p:cNvPr>
            <p:cNvSpPr txBox="1"/>
            <p:nvPr/>
          </p:nvSpPr>
          <p:spPr>
            <a:xfrm>
              <a:off x="4968757" y="2816026"/>
              <a:ext cx="1194558" cy="4173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 err="1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LAr</a:t>
              </a: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 TPC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6EA657F6-11BE-852E-0DAB-C2EC78623AC5}"/>
                </a:ext>
              </a:extLst>
            </p:cNvPr>
            <p:cNvSpPr txBox="1"/>
            <p:nvPr/>
          </p:nvSpPr>
          <p:spPr>
            <a:xfrm>
              <a:off x="4698684" y="2548531"/>
              <a:ext cx="662361" cy="4173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 err="1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GAr</a:t>
              </a:r>
              <a:endParaRPr lang="en-US" b="1" dirty="0">
                <a:ln w="9525">
                  <a:solidFill>
                    <a:schemeClr val="tx1"/>
                  </a:solidFill>
                </a:ln>
                <a:solidFill>
                  <a:srgbClr val="FF0000"/>
                </a:solidFill>
                <a:latin typeface="+mj-lt"/>
              </a:endParaRP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75A43676-DD31-EF71-CF46-D6BDC3AEB4AC}"/>
                </a:ext>
              </a:extLst>
            </p:cNvPr>
            <p:cNvSpPr txBox="1"/>
            <p:nvPr/>
          </p:nvSpPr>
          <p:spPr>
            <a:xfrm>
              <a:off x="3969380" y="2274785"/>
              <a:ext cx="1486988" cy="417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SAND</a:t>
              </a:r>
            </a:p>
          </p:txBody>
        </p: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2E82A4FE-CF7A-353A-C0F4-340DC66F2EF4}"/>
                </a:ext>
              </a:extLst>
            </p:cNvPr>
            <p:cNvCxnSpPr>
              <a:cxnSpLocks/>
            </p:cNvCxnSpPr>
            <p:nvPr/>
          </p:nvCxnSpPr>
          <p:spPr>
            <a:xfrm rot="499470" flipH="1" flipV="1">
              <a:off x="6476627" y="2922525"/>
              <a:ext cx="595586" cy="223407"/>
            </a:xfrm>
            <a:prstGeom prst="straightConnector1">
              <a:avLst/>
            </a:prstGeom>
            <a:ln w="31750">
              <a:solidFill>
                <a:srgbClr val="0000FF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119B893-FDD5-B7FC-7E21-79DB1FBA3267}"/>
                </a:ext>
              </a:extLst>
            </p:cNvPr>
            <p:cNvSpPr txBox="1"/>
            <p:nvPr/>
          </p:nvSpPr>
          <p:spPr>
            <a:xfrm rot="1653834">
              <a:off x="6913560" y="3253465"/>
              <a:ext cx="1048685" cy="4247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en-US" dirty="0">
                  <a:solidFill>
                    <a:srgbClr val="0000FF"/>
                  </a:solidFill>
                  <a:latin typeface="Symbol" pitchFamily="2" charset="2"/>
                </a:rPr>
                <a:t>n</a:t>
              </a:r>
              <a:r>
                <a:rPr lang="en-US" dirty="0">
                  <a:solidFill>
                    <a:srgbClr val="0000FF"/>
                  </a:solidFill>
                  <a:latin typeface="+mj-lt"/>
                </a:rPr>
                <a:t> beam</a:t>
              </a:r>
            </a:p>
          </p:txBody>
        </p: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F20A16E9-82DF-7E98-F2A9-6A2DC9CA97C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72200" y="1752600"/>
              <a:ext cx="2286000" cy="1406360"/>
            </a:xfrm>
            <a:prstGeom prst="straightConnector1">
              <a:avLst/>
            </a:prstGeom>
            <a:ln w="57150">
              <a:solidFill>
                <a:srgbClr val="FF0066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BB5B3FB5-0ED2-4059-27F4-AB4161C42ACB}"/>
                </a:ext>
              </a:extLst>
            </p:cNvPr>
            <p:cNvSpPr txBox="1"/>
            <p:nvPr/>
          </p:nvSpPr>
          <p:spPr>
            <a:xfrm rot="19470399">
              <a:off x="7077077" y="2500479"/>
              <a:ext cx="9900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66"/>
                  </a:solidFill>
                  <a:latin typeface="+mj-lt"/>
                </a:rPr>
                <a:t>28.5m</a:t>
              </a:r>
            </a:p>
          </p:txBody>
        </p:sp>
        <p:sp>
          <p:nvSpPr>
            <p:cNvPr id="46" name="AutoShape 2">
              <a:extLst>
                <a:ext uri="{FF2B5EF4-FFF2-40B4-BE49-F238E27FC236}">
                  <a16:creationId xmlns:a16="http://schemas.microsoft.com/office/drawing/2014/main" id="{073E307A-CED7-DC6A-A0C7-001B44D79BA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419600" y="3276600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62565DA2-439F-3E28-4ACD-7BCE8BA44423}"/>
                </a:ext>
              </a:extLst>
            </p:cNvPr>
            <p:cNvSpPr txBox="1"/>
            <p:nvPr/>
          </p:nvSpPr>
          <p:spPr>
            <a:xfrm>
              <a:off x="4454702" y="812039"/>
              <a:ext cx="1249060" cy="3361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88000"/>
                </a:lnSpc>
              </a:pPr>
              <a:r>
                <a:rPr lang="en-US" b="1" dirty="0">
                  <a:ln w="9525"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+mj-lt"/>
                </a:rPr>
                <a:t>Phase – II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CC07ABA-C4BB-7CE2-C097-A9865F4606E1}"/>
              </a:ext>
            </a:extLst>
          </p:cNvPr>
          <p:cNvGrpSpPr/>
          <p:nvPr/>
        </p:nvGrpSpPr>
        <p:grpSpPr>
          <a:xfrm>
            <a:off x="2209800" y="1143000"/>
            <a:ext cx="4661359" cy="4413610"/>
            <a:chOff x="2261803" y="1222195"/>
            <a:chExt cx="4661359" cy="4413610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D52E4FD4-DF6D-3DDF-5C0B-6CAE454E59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61803" y="1222195"/>
              <a:ext cx="4661359" cy="4413610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76B21CE5-18F5-39BB-E724-8341B23624BE}"/>
                </a:ext>
              </a:extLst>
            </p:cNvPr>
            <p:cNvSpPr txBox="1"/>
            <p:nvPr/>
          </p:nvSpPr>
          <p:spPr>
            <a:xfrm>
              <a:off x="5040892" y="1474338"/>
              <a:ext cx="151996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C00000"/>
                  </a:solidFill>
                  <a:latin typeface="+mj-lt"/>
                </a:rPr>
                <a:t>DUNE-PRISM</a:t>
              </a:r>
            </a:p>
          </p:txBody>
        </p:sp>
      </p:grpSp>
      <p:sp>
        <p:nvSpPr>
          <p:cNvPr id="51" name="Shape 127">
            <a:extLst>
              <a:ext uri="{FF2B5EF4-FFF2-40B4-BE49-F238E27FC236}">
                <a16:creationId xmlns:a16="http://schemas.microsoft.com/office/drawing/2014/main" id="{1D869988-987C-3535-6793-68E0494991F3}"/>
              </a:ext>
            </a:extLst>
          </p:cNvPr>
          <p:cNvSpPr/>
          <p:nvPr/>
        </p:nvSpPr>
        <p:spPr>
          <a:xfrm flipH="1" flipV="1">
            <a:off x="5181600" y="3962400"/>
            <a:ext cx="0" cy="876223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  <p:sp>
        <p:nvSpPr>
          <p:cNvPr id="52" name="Shape 127">
            <a:extLst>
              <a:ext uri="{FF2B5EF4-FFF2-40B4-BE49-F238E27FC236}">
                <a16:creationId xmlns:a16="http://schemas.microsoft.com/office/drawing/2014/main" id="{8D52EC9B-8572-5358-16AA-1770D475E655}"/>
              </a:ext>
            </a:extLst>
          </p:cNvPr>
          <p:cNvSpPr/>
          <p:nvPr/>
        </p:nvSpPr>
        <p:spPr>
          <a:xfrm flipH="1" flipV="1">
            <a:off x="3733800" y="3962400"/>
            <a:ext cx="0" cy="876223"/>
          </a:xfrm>
          <a:prstGeom prst="line">
            <a:avLst/>
          </a:prstGeom>
          <a:ln w="88900">
            <a:solidFill>
              <a:srgbClr val="A50021"/>
            </a:solidFill>
            <a:miter lim="400000"/>
            <a:headEnd type="triangle"/>
            <a:tailEnd type="none"/>
          </a:ln>
        </p:spPr>
        <p:txBody>
          <a:bodyPr lIns="35717" tIns="35717" rIns="35717" bIns="35717" anchor="ctr"/>
          <a:lstStyle/>
          <a:p>
            <a:pPr algn="ctr" defTabSz="410751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Gill Sans"/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10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9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1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uiExpand="1" build="p"/>
      <p:bldP spid="51" grpId="0" animBg="1"/>
      <p:bldP spid="51" grpId="1" animBg="1"/>
      <p:bldP spid="52" grpId="0" animBg="1"/>
      <p:bldP spid="52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8CB95D-B9B3-673B-F1FA-49A6C0A58D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45F2EF-96C1-0E73-81A0-8023617D47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l" defTabSz="342900">
              <a:defRPr/>
            </a:pPr>
            <a:fld id="{0C39C72E-2A13-EB4D-AD45-6D4E6ACAED8D}" type="slidenum">
              <a:rPr lang="en-US"/>
              <a:pPr algn="l" defTabSz="342900">
                <a:defRPr/>
              </a:pPr>
              <a:t>14</a:t>
            </a:fld>
            <a:endParaRPr lang="en-US" dirty="0"/>
          </a:p>
        </p:txBody>
      </p:sp>
      <p:sp>
        <p:nvSpPr>
          <p:cNvPr id="33" name="Marcador de contenido 16">
            <a:extLst>
              <a:ext uri="{FF2B5EF4-FFF2-40B4-BE49-F238E27FC236}">
                <a16:creationId xmlns:a16="http://schemas.microsoft.com/office/drawing/2014/main" id="{D274F64C-2B7C-4C87-1BCD-0EF49C8EE627}"/>
              </a:ext>
            </a:extLst>
          </p:cNvPr>
          <p:cNvSpPr txBox="1">
            <a:spLocks/>
          </p:cNvSpPr>
          <p:nvPr/>
        </p:nvSpPr>
        <p:spPr>
          <a:xfrm>
            <a:off x="76200" y="649849"/>
            <a:ext cx="8915399" cy="2895238"/>
          </a:xfrm>
          <a:prstGeom prst="rect">
            <a:avLst/>
          </a:prstGeom>
        </p:spPr>
        <p:txBody>
          <a:bodyPr vert="horz" lIns="0" tIns="34290" rIns="0" bIns="34290" rtlCol="0">
            <a:noAutofit/>
          </a:bodyPr>
          <a:lstStyle>
            <a:lvl1pPr marL="256032" indent="-265176" algn="l" defTabSz="457200" rtl="0" fontAlgn="base">
              <a:spcBef>
                <a:spcPts val="1200"/>
              </a:spcBef>
              <a:spcAft>
                <a:spcPct val="0"/>
              </a:spcAft>
              <a:buSzPct val="100000"/>
              <a:buFont typeface="System Font Regular"/>
              <a:buChar char="•"/>
              <a:defRPr sz="2200" kern="1200">
                <a:solidFill>
                  <a:schemeClr val="tx2"/>
                </a:solidFill>
                <a:latin typeface="+mn-lt"/>
                <a:ea typeface="Geneva" charset="0"/>
                <a:cs typeface="Geneva" charset="0"/>
              </a:defRPr>
            </a:lvl1pPr>
            <a:lvl2pPr marL="539496" indent="-265176" algn="l" defTabSz="457200" rtl="0" fontAlgn="base">
              <a:spcBef>
                <a:spcPts val="1000"/>
              </a:spcBef>
              <a:spcAft>
                <a:spcPct val="0"/>
              </a:spcAft>
              <a:buSzPct val="100000"/>
              <a:buFont typeface="System Font Regular"/>
              <a:buChar char="⚬"/>
              <a:defRPr sz="2000" kern="1200">
                <a:solidFill>
                  <a:schemeClr val="tx2"/>
                </a:solidFill>
                <a:latin typeface="+mn-lt"/>
                <a:ea typeface="Geneva" charset="0"/>
                <a:cs typeface="+mn-cs"/>
              </a:defRPr>
            </a:lvl2pPr>
            <a:lvl3pPr marL="868680" indent="-265176" algn="l" defTabSz="457200" rtl="0" fontAlgn="base">
              <a:spcBef>
                <a:spcPts val="1000"/>
              </a:spcBef>
              <a:spcAft>
                <a:spcPct val="0"/>
              </a:spcAft>
              <a:buSzPct val="100000"/>
              <a:buFont typeface="Wingdings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Geneva" charset="0"/>
                <a:cs typeface="+mn-cs"/>
              </a:defRPr>
            </a:lvl3pPr>
            <a:lvl4pPr marL="1143000" indent="-265176" algn="l" defTabSz="457200" rtl="0" fontAlgn="base">
              <a:spcBef>
                <a:spcPts val="1000"/>
              </a:spcBef>
              <a:spcAft>
                <a:spcPct val="0"/>
              </a:spcAft>
              <a:buSzPct val="90000"/>
              <a:buFont typeface="System Font Regular"/>
              <a:buChar char="✧"/>
              <a:defRPr sz="1600" kern="1200">
                <a:solidFill>
                  <a:schemeClr val="tx2"/>
                </a:solidFill>
                <a:latin typeface="+mn-lt"/>
                <a:ea typeface="Geneva" charset="0"/>
                <a:cs typeface="+mn-cs"/>
              </a:defRPr>
            </a:lvl4pPr>
            <a:lvl5pPr marL="1435608" indent="-265176" algn="l" defTabSz="457200" rtl="0" fontAlgn="base">
              <a:spcBef>
                <a:spcPts val="1000"/>
              </a:spcBef>
              <a:spcAft>
                <a:spcPct val="0"/>
              </a:spcAft>
              <a:buSzPct val="100000"/>
              <a:buFont typeface="System Font Regular"/>
              <a:buChar char="✦"/>
              <a:defRPr sz="1400" kern="1200">
                <a:solidFill>
                  <a:schemeClr val="tx2"/>
                </a:solidFill>
                <a:latin typeface="+mn-lt"/>
                <a:ea typeface="Geneva" charset="0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979" indent="-205979">
              <a:spcBef>
                <a:spcPts val="450"/>
              </a:spcBef>
            </a:pPr>
            <a:r>
              <a:rPr lang="en-US" sz="2800" dirty="0">
                <a:solidFill>
                  <a:srgbClr val="4D5EF2"/>
                </a:solidFill>
                <a:latin typeface="Helvetica" pitchFamily="2" charset="0"/>
              </a:rPr>
              <a:t>Operation of </a:t>
            </a:r>
            <a:r>
              <a:rPr lang="en-US" sz="2800" b="1" dirty="0">
                <a:solidFill>
                  <a:srgbClr val="4D5EF2"/>
                </a:solidFill>
                <a:latin typeface="Helvetica" pitchFamily="2" charset="0"/>
              </a:rPr>
              <a:t>2x2 ND-</a:t>
            </a:r>
            <a:r>
              <a:rPr lang="en-US" sz="2800" b="1" dirty="0" err="1">
                <a:solidFill>
                  <a:srgbClr val="4D5EF2"/>
                </a:solidFill>
                <a:latin typeface="Helvetica" pitchFamily="2" charset="0"/>
              </a:rPr>
              <a:t>LAr</a:t>
            </a:r>
            <a:r>
              <a:rPr lang="en-US" sz="2800" b="1" dirty="0">
                <a:solidFill>
                  <a:srgbClr val="4D5EF2"/>
                </a:solidFill>
                <a:latin typeface="Helvetica" pitchFamily="2" charset="0"/>
              </a:rPr>
              <a:t> in </a:t>
            </a:r>
            <a:r>
              <a:rPr lang="en-US" sz="2800" b="1" dirty="0" err="1">
                <a:solidFill>
                  <a:srgbClr val="4D5EF2"/>
                </a:solidFill>
                <a:latin typeface="Helvetica" pitchFamily="2" charset="0"/>
              </a:rPr>
              <a:t>NuMI</a:t>
            </a:r>
            <a:r>
              <a:rPr lang="en-US" sz="2800" b="1" dirty="0">
                <a:solidFill>
                  <a:srgbClr val="4D5EF2"/>
                </a:solidFill>
                <a:latin typeface="Helvetica" pitchFamily="2" charset="0"/>
              </a:rPr>
              <a:t> Neutrino Beam </a:t>
            </a:r>
          </a:p>
          <a:p>
            <a:pPr lvl="1">
              <a:spcBef>
                <a:spcPts val="450"/>
              </a:spcBef>
            </a:pPr>
            <a:r>
              <a:rPr lang="en-US" sz="2400" dirty="0">
                <a:solidFill>
                  <a:srgbClr val="7030A0"/>
                </a:solidFill>
                <a:latin typeface="Helvetica" pitchFamily="2" charset="0"/>
              </a:rPr>
              <a:t>Four TPC modules installed in former location of MINOS-ND</a:t>
            </a:r>
          </a:p>
          <a:p>
            <a:pPr lvl="1">
              <a:spcBef>
                <a:spcPts val="450"/>
              </a:spcBef>
            </a:pPr>
            <a:r>
              <a:rPr lang="en-US" sz="2400" dirty="0">
                <a:solidFill>
                  <a:srgbClr val="7030A0"/>
                </a:solidFill>
                <a:latin typeface="Helvetica" pitchFamily="2" charset="0"/>
              </a:rPr>
              <a:t>Includes upstream/downstream trackers, repurposed from </a:t>
            </a:r>
            <a:r>
              <a:rPr lang="en-US" sz="2400" dirty="0" err="1">
                <a:solidFill>
                  <a:srgbClr val="7030A0"/>
                </a:solidFill>
                <a:latin typeface="Helvetica" pitchFamily="2" charset="0"/>
              </a:rPr>
              <a:t>MINERvA</a:t>
            </a:r>
            <a:endParaRPr lang="en-US" sz="2400" dirty="0">
              <a:solidFill>
                <a:srgbClr val="7030A0"/>
              </a:solidFill>
              <a:latin typeface="Helvetica" pitchFamily="2" charset="0"/>
            </a:endParaRPr>
          </a:p>
          <a:p>
            <a:pPr lvl="1">
              <a:spcBef>
                <a:spcPts val="450"/>
              </a:spcBef>
            </a:pPr>
            <a:r>
              <a:rPr lang="en-US" sz="2400" dirty="0">
                <a:solidFill>
                  <a:srgbClr val="7030A0"/>
                </a:solidFill>
                <a:latin typeface="Helvetica" pitchFamily="2" charset="0"/>
              </a:rPr>
              <a:t>4.5 Days of data in 2024 (</a:t>
            </a:r>
            <a:r>
              <a:rPr lang="en-US" sz="2400" dirty="0">
                <a:solidFill>
                  <a:srgbClr val="7030A0"/>
                </a:solidFill>
                <a:latin typeface="Helvetica" pitchFamily="2" charset="0"/>
                <a:cs typeface="Arial" panose="020B0604020202020204" pitchFamily="34" charset="0"/>
              </a:rPr>
              <a:t>arXiv:2509.07012)</a:t>
            </a:r>
            <a:r>
              <a:rPr lang="en-US" sz="2400" dirty="0">
                <a:solidFill>
                  <a:srgbClr val="7030A0"/>
                </a:solidFill>
                <a:latin typeface="Helvetica" pitchFamily="2" charset="0"/>
              </a:rPr>
              <a:t>; more this year</a:t>
            </a:r>
          </a:p>
          <a:p>
            <a:pPr lvl="1">
              <a:spcBef>
                <a:spcPts val="450"/>
              </a:spcBef>
            </a:pPr>
            <a:r>
              <a:rPr lang="en-US" sz="2400" dirty="0">
                <a:solidFill>
                  <a:srgbClr val="7030A0"/>
                </a:solidFill>
                <a:latin typeface="Helvetica" pitchFamily="2" charset="0"/>
              </a:rPr>
              <a:t>Just completed non-beam run testing several improvements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05A28E-B081-2F07-E7F9-A49507FA4C89}"/>
              </a:ext>
            </a:extLst>
          </p:cNvPr>
          <p:cNvSpPr txBox="1"/>
          <p:nvPr/>
        </p:nvSpPr>
        <p:spPr>
          <a:xfrm>
            <a:off x="533400" y="14099"/>
            <a:ext cx="8077200" cy="670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6213" indent="-176213" algn="ctr">
              <a:lnSpc>
                <a:spcPct val="94000"/>
              </a:lnSpc>
              <a:spcAft>
                <a:spcPts val="400"/>
              </a:spcAft>
            </a:pPr>
            <a:r>
              <a:rPr lang="en-US" sz="4000" b="1" dirty="0">
                <a:solidFill>
                  <a:srgbClr val="C00000"/>
                </a:solidFill>
                <a:latin typeface="+mj-lt"/>
                <a:cs typeface="Times" pitchFamily="18" charset="0"/>
              </a:rPr>
              <a:t>2X2 ND-</a:t>
            </a:r>
            <a:r>
              <a:rPr lang="en-US" sz="4000" b="1" dirty="0" err="1">
                <a:solidFill>
                  <a:srgbClr val="C00000"/>
                </a:solidFill>
                <a:latin typeface="+mj-lt"/>
                <a:cs typeface="Times" pitchFamily="18" charset="0"/>
              </a:rPr>
              <a:t>LAr</a:t>
            </a:r>
            <a:r>
              <a:rPr lang="en-US" sz="4000" b="1" dirty="0">
                <a:solidFill>
                  <a:srgbClr val="C00000"/>
                </a:solidFill>
                <a:latin typeface="+mj-lt"/>
                <a:cs typeface="Times" pitchFamily="18" charset="0"/>
              </a:rPr>
              <a:t> Demonstrator @ Fermilab</a:t>
            </a:r>
            <a:endParaRPr lang="en-US" b="1" dirty="0">
              <a:latin typeface="+mj-lt"/>
              <a:ea typeface="Cambria Math"/>
              <a:cs typeface="Times" pitchFamily="18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EFF1A7-8B88-E12B-D719-A1068E24531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latin typeface="Helvetica"/>
                <a:cs typeface="Helvetica"/>
              </a:rPr>
              <a:t>June 26, 2026</a:t>
            </a:r>
            <a:endParaRPr lang="en-US" dirty="0">
              <a:latin typeface="Helvetica"/>
              <a:cs typeface="Helvetic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7E85C3-E4C0-7F90-2550-5C99DFBA87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de-DE"/>
              <a:t>Status of DUNE, Jaehoon Yu</a:t>
            </a:r>
            <a:endParaRPr lang="en-US" dirty="0"/>
          </a:p>
        </p:txBody>
      </p:sp>
      <p:pic>
        <p:nvPicPr>
          <p:cNvPr id="7" name="Imagen 7">
            <a:extLst>
              <a:ext uri="{FF2B5EF4-FFF2-40B4-BE49-F238E27FC236}">
                <a16:creationId xmlns:a16="http://schemas.microsoft.com/office/drawing/2014/main" id="{38857F04-BB3B-3928-B467-6544DBF3F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8250" y="3448620"/>
            <a:ext cx="2778992" cy="2580684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D3710E98-DD69-4566-2457-CB2AB1DF7124}"/>
              </a:ext>
            </a:extLst>
          </p:cNvPr>
          <p:cNvGrpSpPr/>
          <p:nvPr/>
        </p:nvGrpSpPr>
        <p:grpSpPr>
          <a:xfrm>
            <a:off x="6157545" y="3276600"/>
            <a:ext cx="2628000" cy="2613512"/>
            <a:chOff x="6157545" y="3276600"/>
            <a:chExt cx="2628000" cy="2613512"/>
          </a:xfrm>
        </p:grpSpPr>
        <p:sp>
          <p:nvSpPr>
            <p:cNvPr id="6" name="CuadroTexto 2">
              <a:extLst>
                <a:ext uri="{FF2B5EF4-FFF2-40B4-BE49-F238E27FC236}">
                  <a16:creationId xmlns:a16="http://schemas.microsoft.com/office/drawing/2014/main" id="{57A3CD1B-A5F3-CDB3-5FC6-F66B61D4CFEE}"/>
                </a:ext>
              </a:extLst>
            </p:cNvPr>
            <p:cNvSpPr txBox="1"/>
            <p:nvPr/>
          </p:nvSpPr>
          <p:spPr>
            <a:xfrm>
              <a:off x="6374822" y="3276600"/>
              <a:ext cx="202972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Instruments 8 (2024) 3, 41 </a:t>
              </a:r>
            </a:p>
          </p:txBody>
        </p:sp>
        <p:pic>
          <p:nvPicPr>
            <p:cNvPr id="8" name="Marcador de contenido 9">
              <a:extLst>
                <a:ext uri="{FF2B5EF4-FFF2-40B4-BE49-F238E27FC236}">
                  <a16:creationId xmlns:a16="http://schemas.microsoft.com/office/drawing/2014/main" id="{B44A6E87-11C9-6A0E-9410-B826EB3BFBE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57545" y="3509883"/>
              <a:ext cx="2628000" cy="2380229"/>
            </a:xfrm>
            <a:prstGeom prst="rect">
              <a:avLst/>
            </a:prstGeom>
          </p:spPr>
        </p:pic>
      </p:grpSp>
      <p:pic>
        <p:nvPicPr>
          <p:cNvPr id="9" name="Picture 4" descr="DUNE ND-LAr 2x2: Design and Status">
            <a:extLst>
              <a:ext uri="{FF2B5EF4-FFF2-40B4-BE49-F238E27FC236}">
                <a16:creationId xmlns:a16="http://schemas.microsoft.com/office/drawing/2014/main" id="{9A077B41-8B1D-AD69-4E6B-CA27703C73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636564"/>
            <a:ext cx="2812070" cy="22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505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8EE9CDB1-23DE-4E74-37AC-76C969C3B5D0}"/>
              </a:ext>
            </a:extLst>
          </p:cNvPr>
          <p:cNvGrpSpPr/>
          <p:nvPr/>
        </p:nvGrpSpPr>
        <p:grpSpPr>
          <a:xfrm>
            <a:off x="4648200" y="682822"/>
            <a:ext cx="4367716" cy="2974777"/>
            <a:chOff x="6551280" y="1119960"/>
            <a:chExt cx="2716920" cy="2134800"/>
          </a:xfrm>
        </p:grpSpPr>
        <p:sp>
          <p:nvSpPr>
            <p:cNvPr id="37" name="TextShape 3">
              <a:extLst>
                <a:ext uri="{FF2B5EF4-FFF2-40B4-BE49-F238E27FC236}">
                  <a16:creationId xmlns:a16="http://schemas.microsoft.com/office/drawing/2014/main" id="{5B26D231-1685-935B-B226-5420BF726D12}"/>
                </a:ext>
              </a:extLst>
            </p:cNvPr>
            <p:cNvSpPr txBox="1"/>
            <p:nvPr/>
          </p:nvSpPr>
          <p:spPr>
            <a:xfrm>
              <a:off x="8588520" y="1806480"/>
              <a:ext cx="453960" cy="5418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3200" b="1" strike="noStrike" spc="-1">
                  <a:latin typeface="Times New Roman"/>
                </a:rPr>
                <a:t>ν</a:t>
              </a:r>
              <a:endParaRPr lang="en-US" sz="3200" b="0" strike="noStrike" spc="-1">
                <a:latin typeface="Times New Roman"/>
              </a:endParaRPr>
            </a:p>
          </p:txBody>
        </p:sp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B999E11A-EA17-62B9-8EBC-23EF90A63F93}"/>
                </a:ext>
              </a:extLst>
            </p:cNvPr>
            <p:cNvPicPr/>
            <p:nvPr/>
          </p:nvPicPr>
          <p:blipFill>
            <a:blip r:embed="rId2"/>
            <a:srcRect t="12524" r="11833"/>
            <a:stretch/>
          </p:blipFill>
          <p:spPr>
            <a:xfrm>
              <a:off x="6551280" y="1119960"/>
              <a:ext cx="2716920" cy="2134800"/>
            </a:xfrm>
            <a:prstGeom prst="rect">
              <a:avLst/>
            </a:prstGeom>
            <a:ln w="18360">
              <a:noFill/>
            </a:ln>
          </p:spPr>
        </p:pic>
        <p:sp>
          <p:nvSpPr>
            <p:cNvPr id="41" name="TextShape 5">
              <a:extLst>
                <a:ext uri="{FF2B5EF4-FFF2-40B4-BE49-F238E27FC236}">
                  <a16:creationId xmlns:a16="http://schemas.microsoft.com/office/drawing/2014/main" id="{A53CD2A8-5C4F-DA97-AF7D-0E78D1A52E23}"/>
                </a:ext>
              </a:extLst>
            </p:cNvPr>
            <p:cNvSpPr txBox="1"/>
            <p:nvPr/>
          </p:nvSpPr>
          <p:spPr>
            <a:xfrm>
              <a:off x="7120079" y="1450080"/>
              <a:ext cx="1104120" cy="2718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0" strike="noStrike" spc="-1" dirty="0">
                  <a:latin typeface="Times New Roman"/>
                </a:rPr>
                <a:t>12 years</a:t>
              </a:r>
            </a:p>
          </p:txBody>
        </p:sp>
        <p:sp>
          <p:nvSpPr>
            <p:cNvPr id="43" name="TextShape 7">
              <a:extLst>
                <a:ext uri="{FF2B5EF4-FFF2-40B4-BE49-F238E27FC236}">
                  <a16:creationId xmlns:a16="http://schemas.microsoft.com/office/drawing/2014/main" id="{0B809BA1-50ED-2683-3B4A-B57470AE778A}"/>
                </a:ext>
              </a:extLst>
            </p:cNvPr>
            <p:cNvSpPr txBox="1"/>
            <p:nvPr/>
          </p:nvSpPr>
          <p:spPr>
            <a:xfrm>
              <a:off x="8588880" y="1806840"/>
              <a:ext cx="561600" cy="9932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3200" b="1" strike="noStrike" spc="-1">
                  <a:latin typeface="Times New Roman"/>
                </a:rPr>
                <a:t>ν</a:t>
              </a:r>
              <a:r>
                <a:rPr lang="en-US" sz="3200" b="1" strike="noStrike" spc="-1" baseline="-33000">
                  <a:latin typeface="Times New Roman"/>
                </a:rPr>
                <a:t>e</a:t>
              </a:r>
              <a:endParaRPr lang="en-US" sz="3200" b="0" strike="noStrike" spc="-1">
                <a:latin typeface="Times New Roman"/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585866FF-676E-D07B-CAA1-F6E409A8DC70}"/>
              </a:ext>
            </a:extLst>
          </p:cNvPr>
          <p:cNvGrpSpPr/>
          <p:nvPr/>
        </p:nvGrpSpPr>
        <p:grpSpPr>
          <a:xfrm>
            <a:off x="4648200" y="3581400"/>
            <a:ext cx="4596316" cy="2805859"/>
            <a:chOff x="6551280" y="3188160"/>
            <a:chExt cx="2821320" cy="2041560"/>
          </a:xfrm>
        </p:grpSpPr>
        <p:sp>
          <p:nvSpPr>
            <p:cNvPr id="38" name="TextShape 4">
              <a:extLst>
                <a:ext uri="{FF2B5EF4-FFF2-40B4-BE49-F238E27FC236}">
                  <a16:creationId xmlns:a16="http://schemas.microsoft.com/office/drawing/2014/main" id="{1DE44AEA-983B-77F1-3FAC-21890A54BD43}"/>
                </a:ext>
              </a:extLst>
            </p:cNvPr>
            <p:cNvSpPr txBox="1"/>
            <p:nvPr/>
          </p:nvSpPr>
          <p:spPr>
            <a:xfrm>
              <a:off x="8553240" y="3978000"/>
              <a:ext cx="453960" cy="5418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3200" b="1" strike="noStrike" spc="-1">
                  <a:latin typeface="Times New Roman"/>
                </a:rPr>
                <a:t>ν</a:t>
              </a:r>
              <a:endParaRPr lang="en-US" sz="3200" b="0" strike="noStrike" spc="-1">
                <a:latin typeface="Times New Roman"/>
              </a:endParaRPr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0730EEF5-61C4-6C1C-C69D-DC556ABAB31C}"/>
                </a:ext>
              </a:extLst>
            </p:cNvPr>
            <p:cNvPicPr/>
            <p:nvPr/>
          </p:nvPicPr>
          <p:blipFill>
            <a:blip r:embed="rId3"/>
            <a:srcRect t="13341" r="11833" b="2987"/>
            <a:stretch/>
          </p:blipFill>
          <p:spPr>
            <a:xfrm>
              <a:off x="6551280" y="3188160"/>
              <a:ext cx="2716560" cy="2041560"/>
            </a:xfrm>
            <a:prstGeom prst="rect">
              <a:avLst/>
            </a:prstGeom>
            <a:ln w="18360">
              <a:noFill/>
            </a:ln>
          </p:spPr>
        </p:pic>
        <p:sp>
          <p:nvSpPr>
            <p:cNvPr id="42" name="TextShape 6">
              <a:extLst>
                <a:ext uri="{FF2B5EF4-FFF2-40B4-BE49-F238E27FC236}">
                  <a16:creationId xmlns:a16="http://schemas.microsoft.com/office/drawing/2014/main" id="{A4646493-16E0-54BD-EFDC-F6FA07E7154C}"/>
                </a:ext>
              </a:extLst>
            </p:cNvPr>
            <p:cNvSpPr txBox="1"/>
            <p:nvPr/>
          </p:nvSpPr>
          <p:spPr>
            <a:xfrm>
              <a:off x="7112559" y="3538440"/>
              <a:ext cx="1104120" cy="2718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0" strike="noStrike" spc="-1" dirty="0">
                  <a:latin typeface="Times New Roman"/>
                </a:rPr>
                <a:t>12 years</a:t>
              </a:r>
            </a:p>
          </p:txBody>
        </p:sp>
        <p:sp>
          <p:nvSpPr>
            <p:cNvPr id="44" name="TextShape 8">
              <a:extLst>
                <a:ext uri="{FF2B5EF4-FFF2-40B4-BE49-F238E27FC236}">
                  <a16:creationId xmlns:a16="http://schemas.microsoft.com/office/drawing/2014/main" id="{C2AA98FC-D132-0F81-54D3-A68F6DDE0949}"/>
                </a:ext>
              </a:extLst>
            </p:cNvPr>
            <p:cNvSpPr txBox="1"/>
            <p:nvPr/>
          </p:nvSpPr>
          <p:spPr>
            <a:xfrm>
              <a:off x="8553600" y="3978360"/>
              <a:ext cx="819000" cy="108972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3200" b="1" strike="noStrike" spc="-1">
                  <a:latin typeface="Times New Roman"/>
                </a:rPr>
                <a:t>ν</a:t>
              </a:r>
              <a:r>
                <a:rPr lang="en-US" sz="3200" b="1" strike="noStrike" spc="-1" baseline="-33000">
                  <a:latin typeface="Times New Roman"/>
                </a:rPr>
                <a:t>e</a:t>
              </a:r>
              <a:endParaRPr lang="en-US" sz="3200" b="0" strike="noStrike" spc="-1">
                <a:latin typeface="Times New Roman"/>
              </a:endParaRPr>
            </a:p>
          </p:txBody>
        </p:sp>
      </p:grpSp>
      <p:sp>
        <p:nvSpPr>
          <p:cNvPr id="3891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09600"/>
          </a:xfrm>
        </p:spPr>
        <p:txBody>
          <a:bodyPr/>
          <a:lstStyle/>
          <a:p>
            <a:pPr eaLnBrk="1" hangingPunct="1"/>
            <a:r>
              <a:rPr lang="en-US" sz="4400" b="1" dirty="0"/>
              <a:t>DUNE CPV &amp; MO w/ </a:t>
            </a:r>
            <a:r>
              <a:rPr lang="en-US" b="1" dirty="0">
                <a:latin typeface="Symbol" pitchFamily="2" charset="2"/>
              </a:rPr>
              <a:t>n</a:t>
            </a:r>
            <a:r>
              <a:rPr lang="en-US" b="1" baseline="-25000" dirty="0"/>
              <a:t>e</a:t>
            </a:r>
            <a:r>
              <a:rPr lang="en-US" b="1" dirty="0"/>
              <a:t> Appearance </a:t>
            </a:r>
            <a:endParaRPr lang="en-US" sz="4400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4851386" y="6029980"/>
            <a:ext cx="2180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2"/>
                </a:solidFill>
              </a:rPr>
              <a:t>Simultaneous fit could provide info on MO and </a:t>
            </a:r>
            <a:r>
              <a:rPr lang="en-US" sz="1400" dirty="0">
                <a:solidFill>
                  <a:schemeClr val="accent2"/>
                </a:solidFill>
                <a:latin typeface="Symbol" pitchFamily="2" charset="2"/>
              </a:rPr>
              <a:t>q</a:t>
            </a:r>
            <a:r>
              <a:rPr lang="en-US" sz="1400" baseline="-25000" dirty="0">
                <a:solidFill>
                  <a:schemeClr val="accent2"/>
                </a:solidFill>
              </a:rPr>
              <a:t>23</a:t>
            </a:r>
            <a:r>
              <a:rPr lang="en-US" sz="1400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553200" y="6477000"/>
            <a:ext cx="1905000" cy="457200"/>
          </a:xfrm>
        </p:spPr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352800" y="6477000"/>
            <a:ext cx="3048000" cy="457200"/>
          </a:xfrm>
        </p:spPr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2582B8-5385-B15E-8E70-BBA7F2DA8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2F607817-84FF-7F48-370E-340F7DC4ADC1}"/>
              </a:ext>
            </a:extLst>
          </p:cNvPr>
          <p:cNvGrpSpPr/>
          <p:nvPr/>
        </p:nvGrpSpPr>
        <p:grpSpPr>
          <a:xfrm>
            <a:off x="457199" y="682823"/>
            <a:ext cx="4350483" cy="2929894"/>
            <a:chOff x="45000" y="1119960"/>
            <a:chExt cx="2716560" cy="21348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89543AC-CF1C-8208-2694-55E9BCC2EC9F}"/>
                </a:ext>
              </a:extLst>
            </p:cNvPr>
            <p:cNvPicPr/>
            <p:nvPr/>
          </p:nvPicPr>
          <p:blipFill>
            <a:blip r:embed="rId4"/>
            <a:srcRect t="12524" r="11833"/>
            <a:stretch/>
          </p:blipFill>
          <p:spPr>
            <a:xfrm>
              <a:off x="45000" y="1119960"/>
              <a:ext cx="2716560" cy="2134800"/>
            </a:xfrm>
            <a:prstGeom prst="rect">
              <a:avLst/>
            </a:prstGeom>
            <a:ln w="18360">
              <a:noFill/>
            </a:ln>
          </p:spPr>
        </p:pic>
        <p:sp>
          <p:nvSpPr>
            <p:cNvPr id="9" name="TextShape 2">
              <a:extLst>
                <a:ext uri="{FF2B5EF4-FFF2-40B4-BE49-F238E27FC236}">
                  <a16:creationId xmlns:a16="http://schemas.microsoft.com/office/drawing/2014/main" id="{13AF3C08-7576-C170-BE63-284E7FA7905F}"/>
                </a:ext>
              </a:extLst>
            </p:cNvPr>
            <p:cNvSpPr txBox="1"/>
            <p:nvPr/>
          </p:nvSpPr>
          <p:spPr>
            <a:xfrm>
              <a:off x="2082240" y="1806480"/>
              <a:ext cx="561600" cy="99324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3200" b="1" strike="noStrike" spc="-1" dirty="0" err="1">
                  <a:latin typeface="Times New Roman"/>
                </a:rPr>
                <a:t>ν</a:t>
              </a:r>
              <a:r>
                <a:rPr lang="en-US" sz="3200" b="1" strike="noStrike" spc="-1" baseline="-33000" dirty="0" err="1">
                  <a:latin typeface="Times New Roman"/>
                </a:rPr>
                <a:t>e</a:t>
              </a:r>
              <a:endParaRPr lang="en-US" sz="3200" b="0" strike="noStrike" spc="-1" dirty="0">
                <a:latin typeface="Times New Roman"/>
              </a:endParaRPr>
            </a:p>
          </p:txBody>
        </p:sp>
        <p:sp>
          <p:nvSpPr>
            <p:cNvPr id="18" name="TextShape 6">
              <a:extLst>
                <a:ext uri="{FF2B5EF4-FFF2-40B4-BE49-F238E27FC236}">
                  <a16:creationId xmlns:a16="http://schemas.microsoft.com/office/drawing/2014/main" id="{80AC0697-74C1-3BF3-F235-64DE39AF9905}"/>
                </a:ext>
              </a:extLst>
            </p:cNvPr>
            <p:cNvSpPr txBox="1"/>
            <p:nvPr/>
          </p:nvSpPr>
          <p:spPr>
            <a:xfrm>
              <a:off x="611185" y="1450080"/>
              <a:ext cx="1104120" cy="2718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0" strike="noStrike" spc="-1" dirty="0">
                  <a:latin typeface="Times New Roman"/>
                </a:rPr>
                <a:t>12 years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6EB59A5-CBA0-116D-20E2-7AF2109B9CA1}"/>
              </a:ext>
            </a:extLst>
          </p:cNvPr>
          <p:cNvGrpSpPr/>
          <p:nvPr/>
        </p:nvGrpSpPr>
        <p:grpSpPr>
          <a:xfrm>
            <a:off x="457200" y="3612716"/>
            <a:ext cx="4517676" cy="2711883"/>
            <a:chOff x="45000" y="3213720"/>
            <a:chExt cx="2820960" cy="2037960"/>
          </a:xfrm>
        </p:grpSpPr>
        <p:sp>
          <p:nvSpPr>
            <p:cNvPr id="12" name="TextBox 11"/>
            <p:cNvSpPr txBox="1"/>
            <p:nvPr/>
          </p:nvSpPr>
          <p:spPr>
            <a:xfrm>
              <a:off x="1703506" y="4348937"/>
              <a:ext cx="931179" cy="4805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latin typeface="Symbol" charset="2"/>
                  <a:cs typeface="Symbol" charset="2"/>
                </a:rPr>
                <a:t>n</a:t>
              </a:r>
              <a:r>
                <a:rPr lang="en-US" sz="2000" baseline="-25000" dirty="0">
                  <a:latin typeface="Symbol" charset="2"/>
                  <a:cs typeface="Symbol" charset="2"/>
                </a:rPr>
                <a:t>m</a:t>
              </a:r>
              <a:endParaRPr lang="en-US" sz="2000" dirty="0">
                <a:latin typeface="Symbol" charset="2"/>
                <a:cs typeface="Symbol" charset="2"/>
              </a:endParaRP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5FB8483-374F-A615-5021-4CCC8EF6C6C5}"/>
                </a:ext>
              </a:extLst>
            </p:cNvPr>
            <p:cNvPicPr/>
            <p:nvPr/>
          </p:nvPicPr>
          <p:blipFill>
            <a:blip r:embed="rId5"/>
            <a:srcRect t="13341" r="11833" b="3147"/>
            <a:stretch/>
          </p:blipFill>
          <p:spPr>
            <a:xfrm>
              <a:off x="45000" y="3213720"/>
              <a:ext cx="2716560" cy="2037960"/>
            </a:xfrm>
            <a:prstGeom prst="rect">
              <a:avLst/>
            </a:prstGeom>
            <a:ln w="18360">
              <a:noFill/>
            </a:ln>
          </p:spPr>
        </p:pic>
        <p:sp>
          <p:nvSpPr>
            <p:cNvPr id="17" name="TextShape 3">
              <a:extLst>
                <a:ext uri="{FF2B5EF4-FFF2-40B4-BE49-F238E27FC236}">
                  <a16:creationId xmlns:a16="http://schemas.microsoft.com/office/drawing/2014/main" id="{9240B02D-7AB0-F81E-AEC4-9CC9991E966F}"/>
                </a:ext>
              </a:extLst>
            </p:cNvPr>
            <p:cNvSpPr txBox="1"/>
            <p:nvPr/>
          </p:nvSpPr>
          <p:spPr>
            <a:xfrm>
              <a:off x="2046960" y="3978000"/>
              <a:ext cx="819000" cy="108972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3200" b="1" strike="noStrike" spc="-1">
                  <a:latin typeface="Times New Roman"/>
                </a:rPr>
                <a:t>ν</a:t>
              </a:r>
              <a:r>
                <a:rPr lang="en-US" sz="3200" b="1" strike="noStrike" spc="-1" baseline="-33000">
                  <a:latin typeface="Times New Roman"/>
                </a:rPr>
                <a:t>e</a:t>
              </a:r>
              <a:endParaRPr lang="en-US" sz="3200" b="0" strike="noStrike" spc="-1">
                <a:latin typeface="Times New Roman"/>
              </a:endParaRPr>
            </a:p>
          </p:txBody>
        </p:sp>
        <p:sp>
          <p:nvSpPr>
            <p:cNvPr id="27" name="TextShape 7">
              <a:extLst>
                <a:ext uri="{FF2B5EF4-FFF2-40B4-BE49-F238E27FC236}">
                  <a16:creationId xmlns:a16="http://schemas.microsoft.com/office/drawing/2014/main" id="{99CE4367-F4DD-9C1B-CBD3-4183E1BEE847}"/>
                </a:ext>
              </a:extLst>
            </p:cNvPr>
            <p:cNvSpPr txBox="1"/>
            <p:nvPr/>
          </p:nvSpPr>
          <p:spPr>
            <a:xfrm>
              <a:off x="615976" y="3538440"/>
              <a:ext cx="1104120" cy="271800"/>
            </a:xfrm>
            <a:prstGeom prst="rect">
              <a:avLst/>
            </a:prstGeom>
            <a:noFill/>
            <a:ln w="18360">
              <a:noFill/>
            </a:ln>
          </p:spPr>
          <p:txBody>
            <a:bodyPr lIns="90000" tIns="45000" rIns="90000" bIns="45000">
              <a:noAutofit/>
            </a:bodyPr>
            <a:lstStyle/>
            <a:p>
              <a:r>
                <a:rPr lang="en-US" sz="1300" b="0" strike="noStrike" spc="-1" dirty="0">
                  <a:latin typeface="Times New Roman"/>
                </a:rPr>
                <a:t>12 years</a:t>
              </a:r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5635FB3D-2C10-35EA-2BE0-31B116021784}"/>
              </a:ext>
            </a:extLst>
          </p:cNvPr>
          <p:cNvSpPr txBox="1"/>
          <p:nvPr/>
        </p:nvSpPr>
        <p:spPr>
          <a:xfrm rot="16200000">
            <a:off x="-276114" y="1668316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  <a:highlight>
                  <a:srgbClr val="FFFF00"/>
                </a:highlight>
                <a:latin typeface="Symbol" pitchFamily="2" charset="2"/>
              </a:rPr>
              <a:t>n</a:t>
            </a:r>
            <a:r>
              <a:rPr lang="en-US" dirty="0">
                <a:solidFill>
                  <a:srgbClr val="FF0000"/>
                </a:solidFill>
                <a:highlight>
                  <a:srgbClr val="FFFF00"/>
                </a:highlight>
              </a:rPr>
              <a:t> </a:t>
            </a:r>
            <a:r>
              <a:rPr lang="en-US" dirty="0">
                <a:solidFill>
                  <a:srgbClr val="FF0000"/>
                </a:solidFill>
                <a:highlight>
                  <a:srgbClr val="FFFF00"/>
                </a:highlight>
                <a:latin typeface="Arial Narrow" panose="020B0604020202020204" pitchFamily="34" charset="0"/>
                <a:cs typeface="Arial Narrow" panose="020B0604020202020204" pitchFamily="34" charset="0"/>
              </a:rPr>
              <a:t>mode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356B361-C829-4DE3-2060-84CD9E21AB1D}"/>
              </a:ext>
            </a:extLst>
          </p:cNvPr>
          <p:cNvGrpSpPr/>
          <p:nvPr/>
        </p:nvGrpSpPr>
        <p:grpSpPr>
          <a:xfrm>
            <a:off x="71735" y="4583703"/>
            <a:ext cx="461665" cy="1055097"/>
            <a:chOff x="0" y="4659903"/>
            <a:chExt cx="461665" cy="1055097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791233F-ED91-5850-3F5B-935A4D493411}"/>
                </a:ext>
              </a:extLst>
            </p:cNvPr>
            <p:cNvSpPr txBox="1"/>
            <p:nvPr/>
          </p:nvSpPr>
          <p:spPr>
            <a:xfrm rot="16200000">
              <a:off x="-296716" y="4956619"/>
              <a:ext cx="1055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  <a:highlight>
                    <a:srgbClr val="FFFF00"/>
                  </a:highlight>
                  <a:latin typeface="Symbol" pitchFamily="2" charset="2"/>
                </a:rPr>
                <a:t>n</a:t>
              </a:r>
              <a:r>
                <a:rPr lang="en-US" dirty="0">
                  <a:solidFill>
                    <a:srgbClr val="FF0000"/>
                  </a:solidFill>
                  <a:highlight>
                    <a:srgbClr val="FFFF00"/>
                  </a:highlight>
                </a:rPr>
                <a:t> </a:t>
              </a:r>
              <a:r>
                <a:rPr lang="en-US" dirty="0">
                  <a:solidFill>
                    <a:srgbClr val="FF0000"/>
                  </a:solidFill>
                  <a:highlight>
                    <a:srgbClr val="FFFF00"/>
                  </a:highlight>
                  <a:latin typeface="Arial Narrow" panose="020B0604020202020204" pitchFamily="34" charset="0"/>
                  <a:cs typeface="Arial Narrow" panose="020B0604020202020204" pitchFamily="34" charset="0"/>
                </a:rPr>
                <a:t>mode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9C84D2-A21B-4C33-749C-EFE3D9A87FC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66051" y="5486400"/>
              <a:ext cx="0" cy="13042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DAE10279-E2D1-7D65-ED31-D8A42CDA4996}"/>
              </a:ext>
            </a:extLst>
          </p:cNvPr>
          <p:cNvGrpSpPr/>
          <p:nvPr/>
        </p:nvGrpSpPr>
        <p:grpSpPr>
          <a:xfrm>
            <a:off x="2175309" y="1507094"/>
            <a:ext cx="1192634" cy="1155565"/>
            <a:chOff x="2213504" y="3407843"/>
            <a:chExt cx="1192634" cy="1155565"/>
          </a:xfrm>
        </p:grpSpPr>
        <p:sp>
          <p:nvSpPr>
            <p:cNvPr id="48" name="テキスト ボックス 28">
              <a:extLst>
                <a:ext uri="{FF2B5EF4-FFF2-40B4-BE49-F238E27FC236}">
                  <a16:creationId xmlns:a16="http://schemas.microsoft.com/office/drawing/2014/main" id="{E11F9C29-72F2-8925-51A9-3053CFDD5D24}"/>
                </a:ext>
              </a:extLst>
            </p:cNvPr>
            <p:cNvSpPr txBox="1"/>
            <p:nvPr/>
          </p:nvSpPr>
          <p:spPr>
            <a:xfrm>
              <a:off x="2213504" y="4091484"/>
              <a:ext cx="1192634" cy="47192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r>
                <a:rPr lang="en-US" altLang="ja-JP" dirty="0" err="1">
                  <a:solidFill>
                    <a:srgbClr val="FF0000"/>
                  </a:solidFill>
                  <a:latin typeface="Symbol" pitchFamily="2" charset="2"/>
                </a:rPr>
                <a:t>d</a:t>
              </a:r>
              <a:r>
                <a:rPr lang="en-US" altLang="ja-JP" baseline="-25000" dirty="0" err="1">
                  <a:solidFill>
                    <a:srgbClr val="FF0000"/>
                  </a:solidFill>
                  <a:latin typeface="Helvetica" pitchFamily="2" charset="0"/>
                </a:rPr>
                <a:t>CP</a:t>
              </a:r>
              <a:r>
                <a:rPr lang="en-US" altLang="ja-JP" dirty="0">
                  <a:solidFill>
                    <a:srgbClr val="FF0000"/>
                  </a:solidFill>
                </a:rPr>
                <a:t>=+90</a:t>
              </a:r>
              <a:endParaRPr lang="ja-JP" altLang="en-US">
                <a:solidFill>
                  <a:srgbClr val="FF0000"/>
                </a:solidFill>
              </a:endParaRPr>
            </a:p>
          </p:txBody>
        </p:sp>
        <p:sp>
          <p:nvSpPr>
            <p:cNvPr id="49" name="下矢印 1036">
              <a:extLst>
                <a:ext uri="{FF2B5EF4-FFF2-40B4-BE49-F238E27FC236}">
                  <a16:creationId xmlns:a16="http://schemas.microsoft.com/office/drawing/2014/main" id="{5FCAAF0D-6EE3-451D-8454-2852709D25AE}"/>
                </a:ext>
              </a:extLst>
            </p:cNvPr>
            <p:cNvSpPr/>
            <p:nvPr/>
          </p:nvSpPr>
          <p:spPr>
            <a:xfrm>
              <a:off x="2528573" y="3407843"/>
              <a:ext cx="449316" cy="474027"/>
            </a:xfrm>
            <a:prstGeom prst="downArrow">
              <a:avLst/>
            </a:prstGeom>
            <a:blipFill rotWithShape="1">
              <a:blip r:embed="rId6"/>
              <a:srcRect/>
              <a:tile tx="0" ty="0" sx="100000" sy="100000" flip="none" algn="tl"/>
            </a:blipFill>
            <a:ln w="25400" cap="flat">
              <a:solidFill>
                <a:srgbClr val="000000"/>
              </a:solidFill>
              <a:prstDash val="solid"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ja-JP" altLang="en-US" sz="4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uFillTx/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DA3C06C1-0777-51C2-9C61-62A510D74992}"/>
              </a:ext>
            </a:extLst>
          </p:cNvPr>
          <p:cNvGrpSpPr/>
          <p:nvPr/>
        </p:nvGrpSpPr>
        <p:grpSpPr>
          <a:xfrm>
            <a:off x="2355104" y="5105400"/>
            <a:ext cx="1192634" cy="891380"/>
            <a:chOff x="2297056" y="3600847"/>
            <a:chExt cx="1192634" cy="891380"/>
          </a:xfrm>
        </p:grpSpPr>
        <p:sp>
          <p:nvSpPr>
            <p:cNvPr id="51" name="テキスト ボックス 29">
              <a:extLst>
                <a:ext uri="{FF2B5EF4-FFF2-40B4-BE49-F238E27FC236}">
                  <a16:creationId xmlns:a16="http://schemas.microsoft.com/office/drawing/2014/main" id="{47B0C413-AAEA-707A-3B67-A5447C91A9BA}"/>
                </a:ext>
              </a:extLst>
            </p:cNvPr>
            <p:cNvSpPr txBox="1"/>
            <p:nvPr/>
          </p:nvSpPr>
          <p:spPr>
            <a:xfrm>
              <a:off x="2297056" y="4020303"/>
              <a:ext cx="1192634" cy="47192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r>
                <a:rPr lang="en-US" altLang="ja-JP" dirty="0" err="1">
                  <a:solidFill>
                    <a:srgbClr val="FF0000"/>
                  </a:solidFill>
                  <a:latin typeface="Symbol" pitchFamily="2" charset="2"/>
                </a:rPr>
                <a:t>d</a:t>
              </a:r>
              <a:r>
                <a:rPr lang="en-US" altLang="ja-JP" baseline="-25000" dirty="0" err="1">
                  <a:solidFill>
                    <a:srgbClr val="FF0000"/>
                  </a:solidFill>
                  <a:latin typeface="Helvetica" pitchFamily="2" charset="0"/>
                </a:rPr>
                <a:t>CP</a:t>
              </a:r>
              <a:r>
                <a:rPr lang="en-US" altLang="ja-JP" dirty="0">
                  <a:solidFill>
                    <a:srgbClr val="FF0000"/>
                  </a:solidFill>
                </a:rPr>
                <a:t>=+90</a:t>
              </a:r>
              <a:endParaRPr lang="ja-JP" altLang="en-US">
                <a:solidFill>
                  <a:srgbClr val="FF0000"/>
                </a:solidFill>
              </a:endParaRPr>
            </a:p>
          </p:txBody>
        </p:sp>
        <p:sp>
          <p:nvSpPr>
            <p:cNvPr id="52" name="下矢印 1037">
              <a:extLst>
                <a:ext uri="{FF2B5EF4-FFF2-40B4-BE49-F238E27FC236}">
                  <a16:creationId xmlns:a16="http://schemas.microsoft.com/office/drawing/2014/main" id="{430B7D5F-7CEE-77DC-B970-41015823FBFA}"/>
                </a:ext>
              </a:extLst>
            </p:cNvPr>
            <p:cNvSpPr/>
            <p:nvPr/>
          </p:nvSpPr>
          <p:spPr>
            <a:xfrm rot="10800000">
              <a:off x="2613170" y="3600847"/>
              <a:ext cx="452982" cy="424761"/>
            </a:xfrm>
            <a:prstGeom prst="downArrow">
              <a:avLst/>
            </a:prstGeom>
            <a:blipFill rotWithShape="1">
              <a:blip r:embed="rId6"/>
              <a:srcRect/>
              <a:tile tx="0" ty="0" sx="100000" sy="100000" flip="none" algn="tl"/>
            </a:blipFill>
            <a:ln w="25400" cap="flat">
              <a:solidFill>
                <a:srgbClr val="000000"/>
              </a:solidFill>
              <a:prstDash val="solid"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ja-JP" altLang="en-US" sz="4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uFillTx/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36819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935393" y="6019800"/>
            <a:ext cx="1884007" cy="400110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35154" y="5696635"/>
            <a:ext cx="32844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2"/>
                </a:solidFill>
              </a:rPr>
              <a:t>DUNE Conceptual Design Report (CDR) arXiv:1512.06148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477000"/>
            <a:ext cx="3048000" cy="457200"/>
          </a:xfrm>
        </p:spPr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6EF24-4437-9C0F-4968-219C1A608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BF844-EAA2-F2CE-FC32-D50E44E69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BEBBFF-60B8-4E6F-8851-0DFE9E78CE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57200"/>
            <a:ext cx="9207912" cy="493327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E5FBCB3-49D5-EDD5-0D55-3C9965E9C185}"/>
              </a:ext>
            </a:extLst>
          </p:cNvPr>
          <p:cNvGrpSpPr/>
          <p:nvPr/>
        </p:nvGrpSpPr>
        <p:grpSpPr>
          <a:xfrm>
            <a:off x="1150940" y="3265749"/>
            <a:ext cx="7154859" cy="696651"/>
            <a:chOff x="683356" y="2808549"/>
            <a:chExt cx="3595720" cy="696651"/>
          </a:xfrm>
        </p:grpSpPr>
        <p:cxnSp>
          <p:nvCxnSpPr>
            <p:cNvPr id="14" name="直線コネクタ 14">
              <a:extLst>
                <a:ext uri="{FF2B5EF4-FFF2-40B4-BE49-F238E27FC236}">
                  <a16:creationId xmlns:a16="http://schemas.microsoft.com/office/drawing/2014/main" id="{26A12C6B-0C75-4F1A-62C4-CD06B0517B0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3356" y="2960949"/>
              <a:ext cx="3595720" cy="27312"/>
            </a:xfrm>
            <a:prstGeom prst="line">
              <a:avLst/>
            </a:prstGeom>
            <a:noFill/>
            <a:ln w="38100" cap="flat">
              <a:solidFill>
                <a:srgbClr val="363FFB"/>
              </a:solidFill>
              <a:prstDash val="solid"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  <p:sp>
          <p:nvSpPr>
            <p:cNvPr id="18" name="テキスト ボックス 23">
              <a:extLst>
                <a:ext uri="{FF2B5EF4-FFF2-40B4-BE49-F238E27FC236}">
                  <a16:creationId xmlns:a16="http://schemas.microsoft.com/office/drawing/2014/main" id="{C0ECF837-E2A1-6573-533E-527A9F11DC8E}"/>
                </a:ext>
              </a:extLst>
            </p:cNvPr>
            <p:cNvSpPr txBox="1"/>
            <p:nvPr/>
          </p:nvSpPr>
          <p:spPr>
            <a:xfrm>
              <a:off x="763718" y="2808549"/>
              <a:ext cx="455482" cy="69665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algn="l"/>
              <a:r>
                <a:rPr kumimoji="0" lang="en-US" altLang="ja-JP" b="0" i="0" u="none" strike="noStrike" cap="none" spc="0" normalizeH="0" baseline="0" dirty="0">
                  <a:ln>
                    <a:noFill/>
                  </a:ln>
                  <a:solidFill>
                    <a:srgbClr val="363FFB"/>
                  </a:solidFill>
                  <a:effectLst/>
                  <a:uFillTx/>
                  <a:latin typeface="Arial" panose="020B0604020202020204" pitchFamily="34" charset="0"/>
                  <a:cs typeface="Arial" panose="020B0604020202020204" pitchFamily="34" charset="0"/>
                  <a:sym typeface="Gill Sans"/>
                </a:rPr>
                <a:t>5</a:t>
              </a:r>
              <a:r>
                <a:rPr kumimoji="0" lang="en-US" altLang="ja-JP" b="0" i="0" u="none" strike="noStrike" cap="none" spc="0" normalizeH="0" baseline="0" dirty="0">
                  <a:ln>
                    <a:noFill/>
                  </a:ln>
                  <a:solidFill>
                    <a:srgbClr val="363FFB"/>
                  </a:solidFill>
                  <a:effectLst/>
                  <a:uFillTx/>
                  <a:latin typeface="Symbol" pitchFamily="2" charset="2"/>
                  <a:cs typeface="Arial" panose="020B0604020202020204" pitchFamily="34" charset="0"/>
                  <a:sym typeface="Gill Sans"/>
                </a:rPr>
                <a:t>s</a:t>
              </a:r>
              <a:endParaRPr kumimoji="0" lang="ja-JP" altLang="en-US" b="0" i="0" u="none" strike="noStrike" cap="none" spc="0" normalizeH="0" baseline="0" dirty="0">
                <a:ln>
                  <a:noFill/>
                </a:ln>
                <a:solidFill>
                  <a:srgbClr val="363FFB"/>
                </a:solidFill>
                <a:effectLst/>
                <a:uFillTx/>
                <a:latin typeface="Symbol" pitchFamily="2" charset="2"/>
                <a:cs typeface="Arial" panose="020B0604020202020204" pitchFamily="34" charset="0"/>
                <a:sym typeface="Gill Sans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4444E2F-EDCF-1909-A715-A4F07C5E618C}"/>
              </a:ext>
            </a:extLst>
          </p:cNvPr>
          <p:cNvSpPr txBox="1"/>
          <p:nvPr/>
        </p:nvSpPr>
        <p:spPr>
          <a:xfrm>
            <a:off x="3733800" y="5616714"/>
            <a:ext cx="5029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40FF"/>
                </a:solidFill>
                <a:latin typeface="+mj-lt"/>
              </a:rPr>
              <a:t>5</a:t>
            </a:r>
            <a:r>
              <a:rPr lang="en-US" sz="2000" b="1" dirty="0">
                <a:solidFill>
                  <a:srgbClr val="FF40FF"/>
                </a:solidFill>
                <a:latin typeface="Symbol" pitchFamily="2" charset="2"/>
              </a:rPr>
              <a:t>s</a:t>
            </a:r>
            <a:r>
              <a:rPr lang="en-US" sz="2000" b="1" dirty="0">
                <a:solidFill>
                  <a:srgbClr val="FF40FF"/>
                </a:solidFill>
                <a:latin typeface="+mj-lt"/>
              </a:rPr>
              <a:t> CPV discovery possible in about a decade of the start of operation!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00800" y="2102859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DUNE</a:t>
            </a:r>
          </a:p>
        </p:txBody>
      </p:sp>
      <p:sp>
        <p:nvSpPr>
          <p:cNvPr id="3891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609600"/>
          </a:xfrm>
        </p:spPr>
        <p:txBody>
          <a:bodyPr/>
          <a:lstStyle/>
          <a:p>
            <a:pPr eaLnBrk="1" hangingPunct="1"/>
            <a:r>
              <a:rPr lang="en-US" sz="4800" b="1" dirty="0"/>
              <a:t>CPV Discovery Potential</a:t>
            </a:r>
          </a:p>
        </p:txBody>
      </p:sp>
    </p:spTree>
    <p:extLst>
      <p:ext uri="{BB962C8B-B14F-4D97-AF65-F5344CB8AC3E}">
        <p14:creationId xmlns:p14="http://schemas.microsoft.com/office/powerpoint/2010/main" val="402370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DCAD1A92-80C3-2E6E-0A51-9CA509A7AE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600"/>
            <a:ext cx="4738931" cy="4975086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477000"/>
            <a:ext cx="3048000" cy="457200"/>
          </a:xfrm>
        </p:spPr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BF844-EAA2-F2CE-FC32-D50E44E69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0D7E7CBF-F78F-8805-D2E7-61F5A7872D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622848"/>
            <a:ext cx="4776069" cy="4975085"/>
          </a:xfrm>
          <a:prstGeom prst="rect">
            <a:avLst/>
          </a:prstGeom>
        </p:spPr>
      </p:pic>
      <p:sp>
        <p:nvSpPr>
          <p:cNvPr id="3891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609600"/>
          </a:xfrm>
        </p:spPr>
        <p:txBody>
          <a:bodyPr/>
          <a:lstStyle/>
          <a:p>
            <a:pPr eaLnBrk="1" hangingPunct="1"/>
            <a:r>
              <a:rPr lang="en-US" sz="4800" b="1" dirty="0"/>
              <a:t>Physics Reach, </a:t>
            </a:r>
            <a:r>
              <a:rPr lang="en-US" sz="4800" b="1" dirty="0" err="1">
                <a:latin typeface="Symbol" pitchFamily="2" charset="2"/>
              </a:rPr>
              <a:t>d</a:t>
            </a:r>
            <a:r>
              <a:rPr lang="en-US" sz="4800" b="1" baseline="-25000" dirty="0" err="1"/>
              <a:t>CP</a:t>
            </a:r>
            <a:r>
              <a:rPr lang="en-US" sz="4800" b="1" dirty="0"/>
              <a:t> Determination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72F9601-FBF1-DD9C-AC39-26F9A489A3F2}"/>
              </a:ext>
            </a:extLst>
          </p:cNvPr>
          <p:cNvSpPr txBox="1"/>
          <p:nvPr/>
        </p:nvSpPr>
        <p:spPr>
          <a:xfrm>
            <a:off x="739988" y="2375448"/>
            <a:ext cx="500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4D5EF2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NO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24F5E8E-5ECD-8BDA-A47E-80DA0BAF80B9}"/>
              </a:ext>
            </a:extLst>
          </p:cNvPr>
          <p:cNvSpPr txBox="1"/>
          <p:nvPr/>
        </p:nvSpPr>
        <p:spPr>
          <a:xfrm>
            <a:off x="5394843" y="2375448"/>
            <a:ext cx="4058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4D5EF2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IO</a:t>
            </a:r>
          </a:p>
        </p:txBody>
      </p:sp>
      <p:sp>
        <p:nvSpPr>
          <p:cNvPr id="47" name="Date Placeholder 46">
            <a:extLst>
              <a:ext uri="{FF2B5EF4-FFF2-40B4-BE49-F238E27FC236}">
                <a16:creationId xmlns:a16="http://schemas.microsoft.com/office/drawing/2014/main" id="{70FDB8F5-6CB2-259E-2379-76B2048CA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E5A25C-2E41-6FA3-61B1-EAA2E26D50D3}"/>
              </a:ext>
            </a:extLst>
          </p:cNvPr>
          <p:cNvSpPr txBox="1"/>
          <p:nvPr/>
        </p:nvSpPr>
        <p:spPr>
          <a:xfrm>
            <a:off x="457200" y="5715000"/>
            <a:ext cx="873846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rgbClr val="FF40FF"/>
                </a:solidFill>
                <a:latin typeface="Symbol" pitchFamily="2" charset="2"/>
              </a:rPr>
              <a:t>Dd</a:t>
            </a:r>
            <a:r>
              <a:rPr lang="en-US" b="1" baseline="-25000" dirty="0" err="1">
                <a:solidFill>
                  <a:srgbClr val="FF40FF"/>
                </a:solidFill>
                <a:latin typeface="+mj-lt"/>
              </a:rPr>
              <a:t>CP</a:t>
            </a:r>
            <a:r>
              <a:rPr lang="en-US" b="1" baseline="-25000" dirty="0">
                <a:solidFill>
                  <a:srgbClr val="FF40FF"/>
                </a:solidFill>
                <a:latin typeface="+mj-lt"/>
              </a:rPr>
              <a:t> </a:t>
            </a:r>
            <a:r>
              <a:rPr lang="en-US" b="1" dirty="0">
                <a:solidFill>
                  <a:srgbClr val="FF40FF"/>
                </a:solidFill>
                <a:latin typeface="+mj-lt"/>
              </a:rPr>
              <a:t> ~20</a:t>
            </a:r>
            <a:r>
              <a:rPr lang="en-US" b="1" baseline="30000" dirty="0">
                <a:solidFill>
                  <a:srgbClr val="FF40FF"/>
                </a:solidFill>
                <a:latin typeface="+mj-lt"/>
              </a:rPr>
              <a:t>o</a:t>
            </a:r>
            <a:r>
              <a:rPr lang="en-US" b="1" dirty="0">
                <a:solidFill>
                  <a:srgbClr val="FF40FF"/>
                </a:solidFill>
                <a:latin typeface="+mj-lt"/>
              </a:rPr>
              <a:t> @ </a:t>
            </a:r>
            <a:r>
              <a:rPr lang="en-US" b="1" dirty="0" err="1">
                <a:solidFill>
                  <a:srgbClr val="FF40FF"/>
                </a:solidFill>
                <a:latin typeface="Symbol" pitchFamily="2" charset="2"/>
              </a:rPr>
              <a:t>d</a:t>
            </a:r>
            <a:r>
              <a:rPr lang="en-US" b="1" baseline="-25000" dirty="0" err="1">
                <a:solidFill>
                  <a:srgbClr val="FF40FF"/>
                </a:solidFill>
              </a:rPr>
              <a:t>CP</a:t>
            </a:r>
            <a:r>
              <a:rPr lang="en-US" b="1" dirty="0">
                <a:solidFill>
                  <a:srgbClr val="FF40FF"/>
                </a:solidFill>
                <a:latin typeface="+mj-lt"/>
              </a:rPr>
              <a:t>=</a:t>
            </a:r>
            <a:r>
              <a:rPr lang="en-US" b="1" dirty="0">
                <a:solidFill>
                  <a:srgbClr val="FF40FF"/>
                </a:solidFill>
                <a:latin typeface="Symbol" pitchFamily="2" charset="2"/>
              </a:rPr>
              <a:t>p</a:t>
            </a:r>
            <a:r>
              <a:rPr lang="en-US" b="1" dirty="0">
                <a:solidFill>
                  <a:srgbClr val="FF40FF"/>
                </a:solidFill>
                <a:latin typeface="+mj-lt"/>
              </a:rPr>
              <a:t>/2 &amp; &lt;10</a:t>
            </a:r>
            <a:r>
              <a:rPr lang="en-US" b="1" baseline="30000" dirty="0">
                <a:solidFill>
                  <a:srgbClr val="FF40FF"/>
                </a:solidFill>
                <a:latin typeface="+mj-lt"/>
              </a:rPr>
              <a:t>o</a:t>
            </a:r>
            <a:r>
              <a:rPr lang="en-US" b="1" dirty="0">
                <a:solidFill>
                  <a:srgbClr val="FF40FF"/>
                </a:solidFill>
                <a:latin typeface="+mj-lt"/>
              </a:rPr>
              <a:t>@ </a:t>
            </a:r>
            <a:r>
              <a:rPr lang="en-US" b="1" dirty="0" err="1">
                <a:solidFill>
                  <a:srgbClr val="FF40FF"/>
                </a:solidFill>
                <a:latin typeface="Symbol" pitchFamily="2" charset="2"/>
              </a:rPr>
              <a:t>d</a:t>
            </a:r>
            <a:r>
              <a:rPr lang="en-US" b="1" baseline="-25000" dirty="0" err="1">
                <a:solidFill>
                  <a:srgbClr val="FF40FF"/>
                </a:solidFill>
              </a:rPr>
              <a:t>CP</a:t>
            </a:r>
            <a:r>
              <a:rPr lang="en-US" b="1" dirty="0">
                <a:solidFill>
                  <a:srgbClr val="FF40FF"/>
                </a:solidFill>
              </a:rPr>
              <a:t>= </a:t>
            </a:r>
            <a:r>
              <a:rPr lang="en-US" b="1" dirty="0">
                <a:solidFill>
                  <a:srgbClr val="FF40FF"/>
                </a:solidFill>
                <a:latin typeface="+mj-lt"/>
              </a:rPr>
              <a:t>0 in about a decade of operation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296155" y="4579294"/>
            <a:ext cx="34946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solidFill>
                  <a:schemeClr val="accent2"/>
                </a:solidFill>
                <a:latin typeface="+mn-lt"/>
              </a:rPr>
              <a:t>Band: variation of </a:t>
            </a:r>
            <a:r>
              <a:rPr lang="en-US" sz="1800" dirty="0">
                <a:solidFill>
                  <a:schemeClr val="accent2"/>
                </a:solidFill>
                <a:latin typeface="Symbol" charset="2"/>
                <a:ea typeface="Symbol" charset="2"/>
                <a:cs typeface="Symbol" charset="2"/>
              </a:rPr>
              <a:t>q</a:t>
            </a:r>
            <a:r>
              <a:rPr lang="en-US" sz="1800" baseline="-25000" dirty="0">
                <a:solidFill>
                  <a:schemeClr val="accent2"/>
                </a:solidFill>
                <a:latin typeface="+mn-lt"/>
              </a:rPr>
              <a:t>23</a:t>
            </a:r>
            <a:endParaRPr lang="en-US" sz="1800" dirty="0">
              <a:solidFill>
                <a:schemeClr val="accent2"/>
              </a:solidFill>
              <a:latin typeface="+mn-lt"/>
            </a:endParaRPr>
          </a:p>
          <a:p>
            <a:endParaRPr lang="en-US" sz="1800" dirty="0">
              <a:solidFill>
                <a:schemeClr val="accent2"/>
              </a:solidFill>
              <a:latin typeface="+mn-lt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241156" y="3966332"/>
            <a:ext cx="1458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solidFill>
                  <a:schemeClr val="accent2"/>
                </a:solidFill>
                <a:latin typeface="Symbol" charset="2"/>
                <a:ea typeface="Symbol" charset="2"/>
                <a:cs typeface="Symbol" charset="2"/>
              </a:rPr>
              <a:t>Dd</a:t>
            </a:r>
            <a:r>
              <a:rPr lang="en-US" sz="2000" baseline="-25000" dirty="0" err="1">
                <a:solidFill>
                  <a:schemeClr val="accent2"/>
                </a:solidFill>
                <a:latin typeface="+mn-lt"/>
              </a:rPr>
              <a:t>cp</a:t>
            </a:r>
            <a:r>
              <a:rPr lang="en-US" sz="2000" dirty="0">
                <a:solidFill>
                  <a:schemeClr val="accent2"/>
                </a:solidFill>
                <a:latin typeface="+mn-lt"/>
              </a:rPr>
              <a:t> &lt;10</a:t>
            </a:r>
            <a:r>
              <a:rPr lang="en-US" sz="2000" baseline="30000" dirty="0">
                <a:solidFill>
                  <a:schemeClr val="accent2"/>
                </a:solidFill>
                <a:latin typeface="+mn-lt"/>
              </a:rPr>
              <a:t>o </a:t>
            </a:r>
            <a:r>
              <a:rPr lang="en-US" sz="2000" dirty="0">
                <a:solidFill>
                  <a:schemeClr val="accent2"/>
                </a:solidFill>
                <a:latin typeface="+mn-lt"/>
              </a:rPr>
              <a:t>at </a:t>
            </a:r>
            <a:r>
              <a:rPr lang="en-US" sz="2000" dirty="0" err="1">
                <a:solidFill>
                  <a:schemeClr val="accent2"/>
                </a:solidFill>
                <a:latin typeface="Symbol" charset="2"/>
                <a:ea typeface="Symbol" charset="2"/>
                <a:cs typeface="Symbol" charset="2"/>
              </a:rPr>
              <a:t>d</a:t>
            </a:r>
            <a:r>
              <a:rPr lang="en-US" sz="2000" baseline="-25000" dirty="0" err="1">
                <a:solidFill>
                  <a:schemeClr val="accent2"/>
                </a:solidFill>
              </a:rPr>
              <a:t>cp</a:t>
            </a:r>
            <a:r>
              <a:rPr lang="en-US" sz="2000" dirty="0">
                <a:solidFill>
                  <a:schemeClr val="accent2"/>
                </a:solidFill>
                <a:latin typeface="+mn-lt"/>
              </a:rPr>
              <a:t> =0!</a:t>
            </a:r>
          </a:p>
        </p:txBody>
      </p:sp>
    </p:spTree>
    <p:extLst>
      <p:ext uri="{BB962C8B-B14F-4D97-AF65-F5344CB8AC3E}">
        <p14:creationId xmlns:p14="http://schemas.microsoft.com/office/powerpoint/2010/main" val="81978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2" grpId="0" animBg="1"/>
      <p:bldP spid="19" grpId="0"/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76200"/>
            <a:ext cx="9144000" cy="609600"/>
          </a:xfrm>
        </p:spPr>
        <p:txBody>
          <a:bodyPr/>
          <a:lstStyle/>
          <a:p>
            <a:pPr eaLnBrk="1" hangingPunct="1"/>
            <a:r>
              <a:rPr lang="en-US" sz="4400" b="1" dirty="0"/>
              <a:t>Physics Reach, </a:t>
            </a:r>
            <a:r>
              <a:rPr lang="en-US" b="1" dirty="0"/>
              <a:t>Mass Hierarchy</a:t>
            </a:r>
            <a:endParaRPr lang="en-US" sz="44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5781117-DA91-8BE2-ECDA-B243567C1B13}"/>
              </a:ext>
            </a:extLst>
          </p:cNvPr>
          <p:cNvPicPr/>
          <p:nvPr/>
        </p:nvPicPr>
        <p:blipFill>
          <a:blip r:embed="rId2"/>
          <a:srcRect t="8817" r="7406"/>
          <a:stretch/>
        </p:blipFill>
        <p:spPr>
          <a:xfrm>
            <a:off x="228601" y="762000"/>
            <a:ext cx="8610600" cy="5245100"/>
          </a:xfrm>
          <a:prstGeom prst="rect">
            <a:avLst/>
          </a:prstGeom>
          <a:ln w="18360">
            <a:noFill/>
          </a:ln>
        </p:spPr>
      </p:pic>
      <p:sp>
        <p:nvSpPr>
          <p:cNvPr id="14" name="TextShape 3">
            <a:extLst>
              <a:ext uri="{FF2B5EF4-FFF2-40B4-BE49-F238E27FC236}">
                <a16:creationId xmlns:a16="http://schemas.microsoft.com/office/drawing/2014/main" id="{86A4FA92-DB07-F8B3-42AF-C934B25D6840}"/>
              </a:ext>
            </a:extLst>
          </p:cNvPr>
          <p:cNvSpPr txBox="1"/>
          <p:nvPr/>
        </p:nvSpPr>
        <p:spPr>
          <a:xfrm>
            <a:off x="152401" y="5901154"/>
            <a:ext cx="3428999" cy="338554"/>
          </a:xfrm>
          <a:prstGeom prst="rect">
            <a:avLst/>
          </a:prstGeom>
          <a:noFill/>
          <a:ln w="18360">
            <a:noFill/>
          </a:ln>
        </p:spPr>
        <p:txBody>
          <a:bodyPr lIns="90000" tIns="45000" rIns="90000" bIns="45000">
            <a:noAutofit/>
          </a:bodyPr>
          <a:lstStyle/>
          <a:p>
            <a:r>
              <a:rPr lang="en-US" sz="1500" b="0" strike="noStrike" spc="-1" dirty="0">
                <a:latin typeface="Arial"/>
              </a:rPr>
              <a:t>DUNE: Eur. Phys. J. C 80, 978 (2020)</a:t>
            </a:r>
            <a:endParaRPr lang="en-US" sz="1500" b="0" strike="noStrike" spc="-1" dirty="0">
              <a:latin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096527-D982-8CBF-2B5C-63A7AD41720B}"/>
              </a:ext>
            </a:extLst>
          </p:cNvPr>
          <p:cNvSpPr txBox="1"/>
          <p:nvPr/>
        </p:nvSpPr>
        <p:spPr>
          <a:xfrm>
            <a:off x="5410200" y="6019800"/>
            <a:ext cx="352430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40FF"/>
                </a:solidFill>
                <a:latin typeface="+mj-lt"/>
              </a:rPr>
              <a:t>5</a:t>
            </a:r>
            <a:r>
              <a:rPr lang="en-US" sz="2000" b="1" dirty="0">
                <a:solidFill>
                  <a:srgbClr val="FF40FF"/>
                </a:solidFill>
                <a:latin typeface="Symbol" pitchFamily="2" charset="2"/>
              </a:rPr>
              <a:t>s</a:t>
            </a:r>
            <a:r>
              <a:rPr lang="en-US" sz="2000" b="1" dirty="0">
                <a:solidFill>
                  <a:srgbClr val="FF40FF"/>
                </a:solidFill>
                <a:latin typeface="+mj-lt"/>
              </a:rPr>
              <a:t> MO determination possible in about half decade of operation!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3D3AB90-A346-80D1-5118-0D8365045CC6}"/>
              </a:ext>
            </a:extLst>
          </p:cNvPr>
          <p:cNvGrpSpPr/>
          <p:nvPr/>
        </p:nvGrpSpPr>
        <p:grpSpPr>
          <a:xfrm>
            <a:off x="1371600" y="3352800"/>
            <a:ext cx="7239000" cy="696651"/>
            <a:chOff x="683356" y="2808549"/>
            <a:chExt cx="3443320" cy="696651"/>
          </a:xfrm>
        </p:grpSpPr>
        <p:cxnSp>
          <p:nvCxnSpPr>
            <p:cNvPr id="6" name="直線コネクタ 14">
              <a:extLst>
                <a:ext uri="{FF2B5EF4-FFF2-40B4-BE49-F238E27FC236}">
                  <a16:creationId xmlns:a16="http://schemas.microsoft.com/office/drawing/2014/main" id="{30027D1D-AC7A-41D6-0E8C-609B3175CD27}"/>
                </a:ext>
              </a:extLst>
            </p:cNvPr>
            <p:cNvCxnSpPr>
              <a:cxnSpLocks/>
            </p:cNvCxnSpPr>
            <p:nvPr/>
          </p:nvCxnSpPr>
          <p:spPr>
            <a:xfrm>
              <a:off x="683356" y="2988261"/>
              <a:ext cx="3443320" cy="0"/>
            </a:xfrm>
            <a:prstGeom prst="line">
              <a:avLst/>
            </a:prstGeom>
            <a:noFill/>
            <a:ln w="38100" cap="flat">
              <a:solidFill>
                <a:srgbClr val="363FFB"/>
              </a:solidFill>
              <a:prstDash val="solid"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</p:cxnSp>
        <p:sp>
          <p:nvSpPr>
            <p:cNvPr id="9" name="テキスト ボックス 23">
              <a:extLst>
                <a:ext uri="{FF2B5EF4-FFF2-40B4-BE49-F238E27FC236}">
                  <a16:creationId xmlns:a16="http://schemas.microsoft.com/office/drawing/2014/main" id="{429C2AA2-3977-79FD-7C20-EDDB0E87769F}"/>
                </a:ext>
              </a:extLst>
            </p:cNvPr>
            <p:cNvSpPr txBox="1"/>
            <p:nvPr/>
          </p:nvSpPr>
          <p:spPr>
            <a:xfrm>
              <a:off x="763718" y="2808549"/>
              <a:ext cx="455482" cy="69665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algn="l"/>
              <a:r>
                <a:rPr kumimoji="0" lang="en-US" altLang="ja-JP" b="0" i="0" u="none" strike="noStrike" cap="none" spc="0" normalizeH="0" baseline="0" dirty="0">
                  <a:ln>
                    <a:noFill/>
                  </a:ln>
                  <a:solidFill>
                    <a:srgbClr val="363FFB"/>
                  </a:solidFill>
                  <a:effectLst/>
                  <a:uFillTx/>
                  <a:latin typeface="Arial" panose="020B0604020202020204" pitchFamily="34" charset="0"/>
                  <a:cs typeface="Arial" panose="020B0604020202020204" pitchFamily="34" charset="0"/>
                  <a:sym typeface="Gill Sans"/>
                </a:rPr>
                <a:t>5</a:t>
              </a:r>
              <a:r>
                <a:rPr kumimoji="0" lang="en-US" altLang="ja-JP" b="0" i="0" u="none" strike="noStrike" cap="none" spc="0" normalizeH="0" baseline="0" dirty="0">
                  <a:ln>
                    <a:noFill/>
                  </a:ln>
                  <a:solidFill>
                    <a:srgbClr val="363FFB"/>
                  </a:solidFill>
                  <a:effectLst/>
                  <a:uFillTx/>
                  <a:latin typeface="Symbol" pitchFamily="2" charset="2"/>
                  <a:cs typeface="Arial" panose="020B0604020202020204" pitchFamily="34" charset="0"/>
                  <a:sym typeface="Gill Sans"/>
                </a:rPr>
                <a:t>s</a:t>
              </a:r>
              <a:endParaRPr kumimoji="0" lang="ja-JP" altLang="en-US" b="0" i="0" u="none" strike="noStrike" cap="none" spc="0" normalizeH="0" baseline="0" dirty="0">
                <a:ln>
                  <a:noFill/>
                </a:ln>
                <a:solidFill>
                  <a:srgbClr val="363FFB"/>
                </a:solidFill>
                <a:effectLst/>
                <a:uFillTx/>
                <a:latin typeface="Symbol" pitchFamily="2" charset="2"/>
                <a:cs typeface="Arial" panose="020B0604020202020204" pitchFamily="34" charset="0"/>
                <a:sym typeface="Gill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733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4AD1E0-DBB8-DC21-2919-550C85FD62D8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304800" y="906251"/>
            <a:ext cx="8458200" cy="4230526"/>
          </a:xfrm>
          <a:prstGeom prst="rect">
            <a:avLst/>
          </a:prstGeom>
          <a:ln w="18360"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-76200"/>
            <a:ext cx="9067800" cy="827770"/>
          </a:xfrm>
        </p:spPr>
        <p:txBody>
          <a:bodyPr/>
          <a:lstStyle/>
          <a:p>
            <a:r>
              <a:rPr lang="en-US" sz="4800" b="1" dirty="0"/>
              <a:t>SNB Electron Neutrino Interactions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35B7-CC5F-FE4D-B7A3-A2895754F560}" type="slidenum">
              <a:rPr lang="en-US" smtClean="0"/>
              <a:t>19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93091" y="5277090"/>
            <a:ext cx="7693709" cy="830997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Observation of early time development yields sensitivity to neutrino mass ordering and details of SNB model.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62600" y="2319365"/>
            <a:ext cx="31979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F0000"/>
                </a:solidFill>
                <a:latin typeface="+mn-lt"/>
              </a:rPr>
              <a:t>In </a:t>
            </a:r>
            <a:r>
              <a:rPr lang="en-US" sz="1600" dirty="0" err="1">
                <a:solidFill>
                  <a:srgbClr val="FF0000"/>
                </a:solidFill>
                <a:latin typeface="+mn-lt"/>
              </a:rPr>
              <a:t>LArTPC</a:t>
            </a:r>
            <a:r>
              <a:rPr lang="en-US" sz="1600" dirty="0">
                <a:solidFill>
                  <a:srgbClr val="FF0000"/>
                </a:solidFill>
                <a:latin typeface="+mn-lt"/>
              </a:rPr>
              <a:t>, SNB signal dominated by </a:t>
            </a:r>
            <a:r>
              <a:rPr lang="en-US" sz="1600" dirty="0">
                <a:solidFill>
                  <a:srgbClr val="FF0000"/>
                </a:solidFill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sz="1600" baseline="-25000" dirty="0">
                <a:solidFill>
                  <a:srgbClr val="FF0000"/>
                </a:solidFill>
                <a:latin typeface="+mn-lt"/>
              </a:rPr>
              <a:t>e</a:t>
            </a:r>
          </a:p>
        </p:txBody>
      </p:sp>
      <p:sp>
        <p:nvSpPr>
          <p:cNvPr id="15" name="Text Box 7"/>
          <p:cNvSpPr txBox="1">
            <a:spLocks noChangeArrowheads="1"/>
          </p:cNvSpPr>
          <p:nvPr/>
        </p:nvSpPr>
        <p:spPr bwMode="auto">
          <a:xfrm>
            <a:off x="5638800" y="2573038"/>
            <a:ext cx="3048000" cy="3987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0" tIns="68544" rIns="0" bIns="0">
            <a:prstTxWarp prst="textNoShape">
              <a:avLst/>
            </a:prstTxWarp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en-US" b="0" dirty="0">
                <a:solidFill>
                  <a:srgbClr val="B54721"/>
                </a:solidFill>
                <a:latin typeface="Symbol" pitchFamily="5" charset="2"/>
              </a:rPr>
              <a:t>n</a:t>
            </a:r>
            <a:r>
              <a:rPr lang="en-US" b="0" baseline="-33000" dirty="0">
                <a:solidFill>
                  <a:srgbClr val="B54721"/>
                </a:solidFill>
              </a:rPr>
              <a:t>e</a:t>
            </a:r>
            <a:r>
              <a:rPr lang="en-US" b="0" dirty="0">
                <a:solidFill>
                  <a:srgbClr val="B54721"/>
                </a:solidFill>
              </a:rPr>
              <a:t> + </a:t>
            </a:r>
            <a:r>
              <a:rPr lang="en-US" b="0" baseline="33000" dirty="0">
                <a:solidFill>
                  <a:srgbClr val="B54721"/>
                </a:solidFill>
              </a:rPr>
              <a:t>40</a:t>
            </a:r>
            <a:r>
              <a:rPr lang="en-US" b="0" dirty="0">
                <a:solidFill>
                  <a:srgbClr val="B54721"/>
                </a:solidFill>
              </a:rPr>
              <a:t>Ar  </a:t>
            </a:r>
            <a:r>
              <a:rPr lang="en-US" b="0" dirty="0">
                <a:solidFill>
                  <a:srgbClr val="B54721"/>
                </a:solidFill>
                <a:latin typeface="Symbol" pitchFamily="5" charset="2"/>
                <a:ea typeface="Symbol" pitchFamily="5" charset="2"/>
                <a:cs typeface="Symbol" pitchFamily="5" charset="2"/>
              </a:rPr>
              <a:t></a:t>
            </a:r>
            <a:r>
              <a:rPr lang="en-US" b="0" dirty="0">
                <a:solidFill>
                  <a:srgbClr val="B54721"/>
                </a:solidFill>
              </a:rPr>
              <a:t>  e</a:t>
            </a:r>
            <a:r>
              <a:rPr lang="en-US" b="0" baseline="33000" dirty="0">
                <a:solidFill>
                  <a:srgbClr val="B54721"/>
                </a:solidFill>
              </a:rPr>
              <a:t>-</a:t>
            </a:r>
            <a:r>
              <a:rPr lang="en-US" b="0" dirty="0">
                <a:solidFill>
                  <a:srgbClr val="B54721"/>
                </a:solidFill>
              </a:rPr>
              <a:t> + </a:t>
            </a:r>
            <a:r>
              <a:rPr lang="en-US" b="0" baseline="33000" dirty="0">
                <a:solidFill>
                  <a:srgbClr val="B54721"/>
                </a:solidFill>
              </a:rPr>
              <a:t>40</a:t>
            </a:r>
            <a:r>
              <a:rPr lang="en-US" b="0" dirty="0">
                <a:solidFill>
                  <a:srgbClr val="B54721"/>
                </a:solidFill>
              </a:rPr>
              <a:t>K*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00446" y="1391725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DUNE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13" name="Oval 12"/>
          <p:cNvSpPr/>
          <p:nvPr/>
        </p:nvSpPr>
        <p:spPr bwMode="auto">
          <a:xfrm rot="16200000">
            <a:off x="152399" y="2209799"/>
            <a:ext cx="3657599" cy="1219202"/>
          </a:xfrm>
          <a:prstGeom prst="ellipse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27B210-F822-001D-3D70-4FBCB496C5E4}"/>
              </a:ext>
            </a:extLst>
          </p:cNvPr>
          <p:cNvSpPr txBox="1"/>
          <p:nvPr/>
        </p:nvSpPr>
        <p:spPr>
          <a:xfrm>
            <a:off x="5715000" y="638363"/>
            <a:ext cx="30480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0" strike="noStrike" spc="-1" dirty="0">
                <a:latin typeface="Arial"/>
              </a:rPr>
              <a:t>Eur. Phys. J. C 81, 423 (2021)</a:t>
            </a:r>
            <a:endParaRPr lang="en-US" sz="1600" b="0" strike="noStrike" spc="-1" dirty="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625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2" grpId="0"/>
      <p:bldP spid="15" grpId="0"/>
      <p:bldP spid="17" grpId="0"/>
      <p:bldP spid="13" grpId="0" animBg="1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811" y="533400"/>
            <a:ext cx="8469389" cy="5714999"/>
          </a:xfrm>
        </p:spPr>
        <p:txBody>
          <a:bodyPr/>
          <a:lstStyle/>
          <a:p>
            <a:pPr>
              <a:spcBef>
                <a:spcPts val="300"/>
              </a:spcBef>
            </a:pPr>
            <a:r>
              <a:rPr lang="en-US" sz="2800" dirty="0">
                <a:sym typeface="Wingdings" pitchFamily="2" charset="2"/>
              </a:rPr>
              <a:t>BSM physics accessible in next gen. </a:t>
            </a:r>
            <a:r>
              <a:rPr lang="en-US" sz="2800" dirty="0">
                <a:latin typeface="Symbol" pitchFamily="2" charset="2"/>
                <a:sym typeface="Wingdings" pitchFamily="2" charset="2"/>
              </a:rPr>
              <a:t>n </a:t>
            </a:r>
            <a:r>
              <a:rPr lang="en-US" sz="2800" dirty="0">
                <a:sym typeface="Wingdings" pitchFamily="2" charset="2"/>
              </a:rPr>
              <a:t>experiments</a:t>
            </a:r>
          </a:p>
          <a:p>
            <a:pPr>
              <a:spcBef>
                <a:spcPts val="300"/>
              </a:spcBef>
            </a:pPr>
            <a:r>
              <a:rPr lang="en-US" sz="2800" dirty="0">
                <a:sym typeface="Wingdings" pitchFamily="2" charset="2"/>
              </a:rPr>
              <a:t>Direct Observation Signatures</a:t>
            </a:r>
          </a:p>
          <a:p>
            <a:pPr lvl="1">
              <a:spcBef>
                <a:spcPts val="300"/>
              </a:spcBef>
            </a:pPr>
            <a:r>
              <a:rPr lang="en-US" sz="2400" dirty="0">
                <a:sym typeface="Wingdings" pitchFamily="2" charset="2"/>
              </a:rPr>
              <a:t>Requires high beam flux</a:t>
            </a:r>
          </a:p>
          <a:p>
            <a:pPr lvl="1">
              <a:spcBef>
                <a:spcPts val="300"/>
              </a:spcBef>
            </a:pPr>
            <a:r>
              <a:rPr lang="en-US" sz="2400" dirty="0">
                <a:sym typeface="Wingdings" pitchFamily="2" charset="2"/>
              </a:rPr>
              <a:t>Sufficiently large mass for scattering signatures</a:t>
            </a:r>
          </a:p>
          <a:p>
            <a:pPr lvl="1">
              <a:spcBef>
                <a:spcPts val="300"/>
              </a:spcBef>
            </a:pPr>
            <a:r>
              <a:rPr lang="en-US" sz="2400" dirty="0">
                <a:sym typeface="Wingdings" pitchFamily="2" charset="2"/>
              </a:rPr>
              <a:t>Sufficiently large volume for decay signatures</a:t>
            </a:r>
            <a:endParaRPr lang="en-US" sz="2400" dirty="0">
              <a:solidFill>
                <a:srgbClr val="7030A0"/>
              </a:solidFill>
              <a:sym typeface="Wingdings" pitchFamily="2" charset="2"/>
            </a:endParaRPr>
          </a:p>
          <a:p>
            <a:pPr>
              <a:spcBef>
                <a:spcPts val="300"/>
              </a:spcBef>
            </a:pPr>
            <a:r>
              <a:rPr lang="en-US" sz="2800" dirty="0">
                <a:sym typeface="Wingdings" pitchFamily="2" charset="2"/>
              </a:rPr>
              <a:t>Inferred Observation Signatures from both beam and cosmogenic sources</a:t>
            </a:r>
          </a:p>
          <a:p>
            <a:pPr lvl="1">
              <a:spcBef>
                <a:spcPts val="300"/>
              </a:spcBef>
            </a:pPr>
            <a:r>
              <a:rPr lang="en-US" sz="2400" dirty="0">
                <a:sym typeface="Wingdings" pitchFamily="2" charset="2"/>
              </a:rPr>
              <a:t>Leverage oscillatory behaviors</a:t>
            </a:r>
          </a:p>
          <a:p>
            <a:pPr lvl="1">
              <a:spcBef>
                <a:spcPts val="300"/>
              </a:spcBef>
            </a:pPr>
            <a:r>
              <a:rPr lang="en-US" sz="2400" dirty="0">
                <a:sym typeface="Wingdings" pitchFamily="2" charset="2"/>
              </a:rPr>
              <a:t>Large target mass, large volume FD for interactions</a:t>
            </a:r>
          </a:p>
          <a:p>
            <a:pPr>
              <a:spcBef>
                <a:spcPts val="300"/>
              </a:spcBef>
            </a:pPr>
            <a:r>
              <a:rPr lang="en-US" sz="2800" dirty="0">
                <a:sym typeface="Wingdings" pitchFamily="2" charset="2"/>
              </a:rPr>
              <a:t>What do we need to know?</a:t>
            </a:r>
          </a:p>
          <a:p>
            <a:pPr lvl="1">
              <a:spcBef>
                <a:spcPts val="300"/>
              </a:spcBef>
            </a:pPr>
            <a:r>
              <a:rPr lang="en-US" sz="2400" dirty="0">
                <a:sym typeface="Wingdings" pitchFamily="2" charset="2"/>
              </a:rPr>
              <a:t>Signal flux and realistic behaviors in the detector</a:t>
            </a:r>
          </a:p>
          <a:p>
            <a:pPr lvl="1">
              <a:spcBef>
                <a:spcPts val="300"/>
              </a:spcBef>
            </a:pPr>
            <a:r>
              <a:rPr lang="en-US" sz="2400" dirty="0">
                <a:sym typeface="Wingdings" pitchFamily="2" charset="2"/>
              </a:rPr>
              <a:t>Neutrino flux and their interactions in the detector as backgrounds</a:t>
            </a:r>
          </a:p>
          <a:p>
            <a:pPr>
              <a:spcBef>
                <a:spcPts val="300"/>
              </a:spcBef>
            </a:pPr>
            <a:r>
              <a:rPr lang="en-US" sz="2800" dirty="0">
                <a:sym typeface="Wingdings" pitchFamily="2" charset="2"/>
              </a:rPr>
              <a:t>Close collaboration with theorists essential!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238991" y="25978"/>
            <a:ext cx="8371609" cy="583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4000" b="1" kern="0" dirty="0" err="1"/>
              <a:t>BSM@</a:t>
            </a:r>
            <a:r>
              <a:rPr lang="en-US" sz="4000" b="1" kern="0" dirty="0" err="1">
                <a:latin typeface="Symbol" pitchFamily="2" charset="2"/>
              </a:rPr>
              <a:t>n</a:t>
            </a:r>
            <a:r>
              <a:rPr lang="en-US" sz="4000" b="1" kern="0" dirty="0"/>
              <a:t> Signature Categories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C5E4A47-C51B-CE49-A0BD-E6A0A43789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05086-60D4-4B4A-9486-09AA2CA0D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F3D8A4-74EF-534D-976E-1FB9C4B72804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849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1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12E20CFA-E04D-94D7-16A5-9BE02E2118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800" y="2502553"/>
            <a:ext cx="4724400" cy="3936348"/>
          </a:xfrm>
          <a:prstGeom prst="rect">
            <a:avLst/>
          </a:prstGeom>
        </p:spPr>
      </p:pic>
      <p:sp>
        <p:nvSpPr>
          <p:cNvPr id="21505" name="Rectangle 1"/>
          <p:cNvSpPr>
            <a:spLocks noGrp="1" noChangeArrowheads="1"/>
          </p:cNvSpPr>
          <p:nvPr>
            <p:ph type="title"/>
          </p:nvPr>
        </p:nvSpPr>
        <p:spPr>
          <a:xfrm>
            <a:off x="609600" y="27489"/>
            <a:ext cx="8153400" cy="582111"/>
          </a:xfrm>
          <a:ln/>
        </p:spPr>
        <p:txBody>
          <a:bodyPr/>
          <a:lstStyle/>
          <a:p>
            <a:r>
              <a:rPr lang="en-US" sz="4000" b="1" dirty="0"/>
              <a:t>BSM Physics at a </a:t>
            </a:r>
            <a:r>
              <a:rPr lang="en-US" sz="4000" b="1" dirty="0"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sz="4000" b="1" dirty="0"/>
              <a:t> Experiment?</a:t>
            </a: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-76200" y="533401"/>
            <a:ext cx="9067800" cy="3657600"/>
          </a:xfrm>
          <a:ln/>
        </p:spPr>
        <p:txBody>
          <a:bodyPr anchor="t"/>
          <a:lstStyle/>
          <a:p>
            <a:pPr>
              <a:buFont typeface="Arial"/>
              <a:buChar char="•"/>
            </a:pPr>
            <a:r>
              <a:rPr lang="en-US" sz="2400" dirty="0"/>
              <a:t>High beam power, large detector mass + highly capable detectors make BSM physics possible [See DUNE TDR publication, EPJC 81, 322(2021)]</a:t>
            </a:r>
          </a:p>
          <a:p>
            <a:pPr lvl="1">
              <a:buFont typeface="Arial"/>
              <a:buChar char="•"/>
            </a:pPr>
            <a:r>
              <a:rPr lang="en-US" sz="2000" dirty="0"/>
              <a:t>Direct Observation Signature, </a:t>
            </a:r>
            <a:r>
              <a:rPr lang="en-US" sz="2000" dirty="0" err="1"/>
              <a:t>ND+Beam</a:t>
            </a:r>
            <a:r>
              <a:rPr lang="en-US" sz="2000" dirty="0"/>
              <a:t> power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Low mass Dark Matter (LDM)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Heavy Neutral Leptons (See. M. </a:t>
            </a:r>
            <a:r>
              <a:rPr lang="en-US" sz="1800" dirty="0" err="1"/>
              <a:t>Hosert’s</a:t>
            </a:r>
            <a:r>
              <a:rPr lang="en-US" sz="1800" dirty="0"/>
              <a:t> talk)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Axion-like Particles (ALP)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Dark Photons (A’</a:t>
            </a:r>
            <a:r>
              <a:rPr lang="en-US" sz="1800" dirty="0">
                <a:sym typeface="Wingdings" pitchFamily="2" charset="2"/>
              </a:rPr>
              <a:t></a:t>
            </a:r>
            <a:r>
              <a:rPr lang="en-US" sz="1800" dirty="0" err="1">
                <a:sym typeface="Wingdings" pitchFamily="2" charset="2"/>
              </a:rPr>
              <a:t>e+e</a:t>
            </a:r>
            <a:r>
              <a:rPr lang="en-US" sz="1800" dirty="0">
                <a:sym typeface="Wingdings" pitchFamily="2" charset="2"/>
              </a:rPr>
              <a:t>-)</a:t>
            </a:r>
            <a:endParaRPr lang="en-US" sz="1800" dirty="0"/>
          </a:p>
          <a:p>
            <a:pPr lvl="2">
              <a:buFont typeface="Arial"/>
              <a:buChar char="•"/>
            </a:pPr>
            <a:r>
              <a:rPr lang="en-US" sz="1800" dirty="0"/>
              <a:t>Milli-charge Particles (</a:t>
            </a:r>
            <a:r>
              <a:rPr lang="en-US" sz="1800" dirty="0" err="1"/>
              <a:t>mCP</a:t>
            </a:r>
            <a:r>
              <a:rPr lang="en-US" sz="1800" dirty="0"/>
              <a:t>) 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Neutrino Trident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  <p:sp>
        <p:nvSpPr>
          <p:cNvPr id="3" name="Oval 2"/>
          <p:cNvSpPr/>
          <p:nvPr/>
        </p:nvSpPr>
        <p:spPr bwMode="auto">
          <a:xfrm rot="19863208">
            <a:off x="6677192" y="4033555"/>
            <a:ext cx="848323" cy="924288"/>
          </a:xfrm>
          <a:prstGeom prst="ellipse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2E4471-FC49-F2FD-2968-F765CE299AE6}"/>
              </a:ext>
            </a:extLst>
          </p:cNvPr>
          <p:cNvSpPr txBox="1"/>
          <p:nvPr/>
        </p:nvSpPr>
        <p:spPr>
          <a:xfrm>
            <a:off x="5386552" y="2667000"/>
            <a:ext cx="32240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/>
            <a:r>
              <a:rPr lang="en-US" sz="1200" kern="0" dirty="0" err="1">
                <a:sym typeface="Wingdings" pitchFamily="2" charset="2"/>
              </a:rPr>
              <a:t>Brdar</a:t>
            </a:r>
            <a:r>
              <a:rPr lang="en-US" sz="1200" kern="0" dirty="0">
                <a:sym typeface="Wingdings" pitchFamily="2" charset="2"/>
              </a:rPr>
              <a:t>, Yu, </a:t>
            </a:r>
            <a:r>
              <a:rPr lang="en-US" sz="1200" i="1" kern="0" dirty="0">
                <a:sym typeface="Wingdings" pitchFamily="2" charset="2"/>
              </a:rPr>
              <a:t>et al</a:t>
            </a:r>
            <a:r>
              <a:rPr lang="en-US" sz="1200" kern="0" dirty="0">
                <a:sym typeface="Wingdings" pitchFamily="2" charset="2"/>
              </a:rPr>
              <a:t>., </a:t>
            </a:r>
            <a:r>
              <a:rPr lang="en-US" sz="1200" kern="0" dirty="0">
                <a:sym typeface="Wingdings" pitchFamily="2" charset="2"/>
                <a:hlinkClick r:id="rId4"/>
              </a:rPr>
              <a:t>PRL126, 201801</a:t>
            </a:r>
            <a:r>
              <a:rPr lang="en-US" sz="1200" kern="0" dirty="0">
                <a:sym typeface="Wingdings" pitchFamily="2" charset="2"/>
              </a:rPr>
              <a:t> (2021)</a:t>
            </a:r>
            <a:endParaRPr lang="en-US" sz="1050" kern="0" dirty="0">
              <a:sym typeface="Wingdings" pitchFamily="2" charset="2"/>
            </a:endParaRPr>
          </a:p>
        </p:txBody>
      </p:sp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-152400" y="3625541"/>
            <a:ext cx="4852626" cy="2410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660066"/>
                </a:solidFill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3300"/>
                </a:solidFill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CC00CC"/>
                </a:solidFill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0066"/>
                </a:solidFill>
                <a:latin typeface="+mn-lt"/>
              </a:defRPr>
            </a:lvl9pPr>
          </a:lstStyle>
          <a:p>
            <a:pPr lvl="1">
              <a:buFont typeface="Arial"/>
              <a:buChar char="•"/>
            </a:pPr>
            <a:r>
              <a:rPr lang="en-US" sz="2000" kern="0" dirty="0"/>
              <a:t>Inferred observation, </a:t>
            </a:r>
            <a:r>
              <a:rPr lang="en-US" sz="2000" kern="0" dirty="0" err="1"/>
              <a:t>FD+beam</a:t>
            </a:r>
            <a:r>
              <a:rPr lang="en-US" sz="2000" kern="0" dirty="0"/>
              <a:t> power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Sterile neutrino searches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Non-standard Interactions, Non-Unitarity, CPT violation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Large Extra Dimensions (LED)</a:t>
            </a:r>
          </a:p>
          <a:p>
            <a:pPr lvl="2">
              <a:buFont typeface="Arial"/>
              <a:buChar char="•"/>
            </a:pPr>
            <a:r>
              <a:rPr lang="en-US" sz="1800" dirty="0"/>
              <a:t>Boosted Dark Matter (BDM) / Inelastic Boosted Dark Matter (</a:t>
            </a:r>
            <a:r>
              <a:rPr lang="en-US" sz="1800" dirty="0" err="1"/>
              <a:t>iBDM</a:t>
            </a:r>
            <a:r>
              <a:rPr lang="en-US" sz="1800" dirty="0"/>
              <a:t>)</a:t>
            </a:r>
          </a:p>
          <a:p>
            <a:pPr lvl="1">
              <a:buFont typeface="Arial"/>
              <a:buChar char="•"/>
            </a:pPr>
            <a:r>
              <a:rPr lang="en-US" sz="2200" dirty="0"/>
              <a:t>Significant development in last decade</a:t>
            </a:r>
          </a:p>
        </p:txBody>
      </p:sp>
      <p:pic>
        <p:nvPicPr>
          <p:cNvPr id="7" name="Picture 6" descr="A picture containing text, opener, tool, tripod&#10;&#10;Description automatically generated">
            <a:extLst>
              <a:ext uri="{FF2B5EF4-FFF2-40B4-BE49-F238E27FC236}">
                <a16:creationId xmlns:a16="http://schemas.microsoft.com/office/drawing/2014/main" id="{1263748A-BA84-E4C6-08A5-EB72A93BB3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9975" y="1599866"/>
            <a:ext cx="1498025" cy="951797"/>
          </a:xfrm>
          <a:prstGeom prst="rect">
            <a:avLst/>
          </a:prstGeom>
        </p:spPr>
      </p:pic>
      <p:pic>
        <p:nvPicPr>
          <p:cNvPr id="9" name="Picture 8" descr="A picture containing text, opener, tool&#10;&#10;Description automatically generated">
            <a:extLst>
              <a:ext uri="{FF2B5EF4-FFF2-40B4-BE49-F238E27FC236}">
                <a16:creationId xmlns:a16="http://schemas.microsoft.com/office/drawing/2014/main" id="{43EADB8F-FB60-AA4E-7DD0-F33A5D65E1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6394" y="1578122"/>
            <a:ext cx="1718286" cy="95179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DF6994F-8B3C-85FB-B525-EB7FE4A062C8}"/>
              </a:ext>
            </a:extLst>
          </p:cNvPr>
          <p:cNvSpPr/>
          <p:nvPr/>
        </p:nvSpPr>
        <p:spPr bwMode="auto">
          <a:xfrm>
            <a:off x="990600" y="2362200"/>
            <a:ext cx="2514600" cy="396319"/>
          </a:xfrm>
          <a:prstGeom prst="rect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0041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uiExpand="1" build="p"/>
      <p:bldP spid="3" grpId="0" animBg="1"/>
      <p:bldP spid="6" grpId="0"/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CB438B85-7B25-6DB5-263B-484D71EA73DC}"/>
              </a:ext>
            </a:extLst>
          </p:cNvPr>
          <p:cNvGrpSpPr/>
          <p:nvPr/>
        </p:nvGrpSpPr>
        <p:grpSpPr>
          <a:xfrm>
            <a:off x="0" y="831214"/>
            <a:ext cx="3048000" cy="5340986"/>
            <a:chOff x="152400" y="709129"/>
            <a:chExt cx="4349657" cy="585387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F2FEEB1-A64C-70C9-CBE2-B0577D1EC5A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52400" y="762000"/>
              <a:ext cx="4349657" cy="5801000"/>
            </a:xfrm>
            <a:prstGeom prst="rect">
              <a:avLst/>
            </a:prstGeom>
          </p:spPr>
        </p:pic>
        <p:sp>
          <p:nvSpPr>
            <p:cNvPr id="20" name="Rectangle 4">
              <a:extLst>
                <a:ext uri="{FF2B5EF4-FFF2-40B4-BE49-F238E27FC236}">
                  <a16:creationId xmlns:a16="http://schemas.microsoft.com/office/drawing/2014/main" id="{E5C3EDA5-675D-D857-91D1-D1BDD88AD6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3913" y="709129"/>
              <a:ext cx="2690066" cy="6257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rmAutofit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accent2"/>
                  </a:solidFill>
                  <a:latin typeface="+mn-lt"/>
                  <a:ea typeface="ＭＳ Ｐゴシック" charset="-128"/>
                  <a:cs typeface="ＭＳ Ｐゴシック" charset="-128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rgbClr val="660066"/>
                  </a:solidFill>
                  <a:latin typeface="+mn-lt"/>
                  <a:ea typeface="ＭＳ Ｐゴシック" charset="-128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rgbClr val="003300"/>
                  </a:solidFill>
                  <a:latin typeface="+mn-lt"/>
                  <a:ea typeface="ＭＳ Ｐゴシック" charset="-128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rgbClr val="CC00CC"/>
                  </a:solidFill>
                  <a:latin typeface="+mn-lt"/>
                  <a:ea typeface="ＭＳ Ｐゴシック" charset="-128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  <a:ea typeface="ＭＳ Ｐゴシック" charset="-128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Early 2023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801985A-558C-2044-17B3-E045C3CDF89A}"/>
              </a:ext>
            </a:extLst>
          </p:cNvPr>
          <p:cNvGrpSpPr/>
          <p:nvPr/>
        </p:nvGrpSpPr>
        <p:grpSpPr>
          <a:xfrm>
            <a:off x="2183027" y="838200"/>
            <a:ext cx="3549550" cy="5334000"/>
            <a:chOff x="2000250" y="2133600"/>
            <a:chExt cx="3543300" cy="4724400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55D999D4-FB7D-549E-46CD-E56F5EC94F0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409700" y="2724150"/>
              <a:ext cx="4724400" cy="3543300"/>
            </a:xfrm>
            <a:prstGeom prst="rect">
              <a:avLst/>
            </a:prstGeom>
            <a:ln w="57150">
              <a:solidFill>
                <a:schemeClr val="bg1"/>
              </a:solidFill>
            </a:ln>
          </p:spPr>
        </p:pic>
        <p:sp>
          <p:nvSpPr>
            <p:cNvPr id="19" name="Rectangle 4">
              <a:extLst>
                <a:ext uri="{FF2B5EF4-FFF2-40B4-BE49-F238E27FC236}">
                  <a16:creationId xmlns:a16="http://schemas.microsoft.com/office/drawing/2014/main" id="{9043931B-8506-C747-29D2-D22C7ABB0AF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42285" y="2352209"/>
              <a:ext cx="1432002" cy="4703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rmAutofit fontScale="85000" lnSpcReduction="10000"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accent2"/>
                  </a:solidFill>
                  <a:latin typeface="+mn-lt"/>
                  <a:ea typeface="ＭＳ Ｐゴシック" charset="-128"/>
                  <a:cs typeface="ＭＳ Ｐゴシック" charset="-128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rgbClr val="660066"/>
                  </a:solidFill>
                  <a:latin typeface="+mn-lt"/>
                  <a:ea typeface="ＭＳ Ｐゴシック" charset="-128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rgbClr val="003300"/>
                  </a:solidFill>
                  <a:latin typeface="+mn-lt"/>
                  <a:ea typeface="ＭＳ Ｐゴシック" charset="-128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rgbClr val="CC00CC"/>
                  </a:solidFill>
                  <a:latin typeface="+mn-lt"/>
                  <a:ea typeface="ＭＳ Ｐゴシック" charset="-128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  <a:ea typeface="ＭＳ Ｐゴシック" charset="-128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June 2025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FC612A-7015-2957-54A2-76A489D72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78904"/>
            <a:ext cx="7772400" cy="506896"/>
          </a:xfrm>
        </p:spPr>
        <p:txBody>
          <a:bodyPr/>
          <a:lstStyle/>
          <a:p>
            <a:r>
              <a:rPr lang="en-US" sz="5400" b="1" dirty="0"/>
              <a:t>DUNE Cavern @ SURF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2FE08B-07CD-BC20-E3CD-17358A9BE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8DCEF6-1764-FC57-674D-50B389A39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28A6D09-5D59-FE05-EA32-77310D9B3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9E16AD2-0E82-9762-9D75-15341E5661AF}"/>
              </a:ext>
            </a:extLst>
          </p:cNvPr>
          <p:cNvGrpSpPr/>
          <p:nvPr/>
        </p:nvGrpSpPr>
        <p:grpSpPr>
          <a:xfrm>
            <a:off x="5029200" y="836976"/>
            <a:ext cx="4075228" cy="5334000"/>
            <a:chOff x="5732578" y="836975"/>
            <a:chExt cx="3371850" cy="5054985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DEB9845-D2AD-D324-9CEC-2C4BED9D8AC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4891010" y="1678543"/>
              <a:ext cx="5054985" cy="3371850"/>
            </a:xfrm>
            <a:prstGeom prst="rect">
              <a:avLst/>
            </a:prstGeom>
            <a:ln w="57150">
              <a:solidFill>
                <a:schemeClr val="bg1"/>
              </a:solidFill>
            </a:ln>
          </p:spPr>
        </p:pic>
        <p:sp>
          <p:nvSpPr>
            <p:cNvPr id="11" name="Rectangle 4">
              <a:extLst>
                <a:ext uri="{FF2B5EF4-FFF2-40B4-BE49-F238E27FC236}">
                  <a16:creationId xmlns:a16="http://schemas.microsoft.com/office/drawing/2014/main" id="{1A0CE1BE-E92F-A366-A78C-EC05462B94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37199" y="966039"/>
              <a:ext cx="1432002" cy="4703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rmAutofit lnSpcReduction="10000"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accent2"/>
                  </a:solidFill>
                  <a:latin typeface="+mn-lt"/>
                  <a:ea typeface="ＭＳ Ｐゴシック" charset="-128"/>
                  <a:cs typeface="ＭＳ Ｐゴシック" charset="-128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rgbClr val="660066"/>
                  </a:solidFill>
                  <a:latin typeface="+mn-lt"/>
                  <a:ea typeface="ＭＳ Ｐゴシック" charset="-128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rgbClr val="003300"/>
                  </a:solidFill>
                  <a:latin typeface="+mn-lt"/>
                  <a:ea typeface="ＭＳ Ｐゴシック" charset="-128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rgbClr val="CC00CC"/>
                  </a:solidFill>
                  <a:latin typeface="+mn-lt"/>
                  <a:ea typeface="ＭＳ Ｐゴシック" charset="-128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  <a:ea typeface="ＭＳ Ｐゴシック" charset="-128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FF0066"/>
                  </a:solidFill>
                  <a:latin typeface="+mn-lt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May 2026</a:t>
              </a:r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92C6803F-4166-B334-B293-4FCE04760B86}"/>
              </a:ext>
            </a:extLst>
          </p:cNvPr>
          <p:cNvSpPr/>
          <p:nvPr/>
        </p:nvSpPr>
        <p:spPr bwMode="auto">
          <a:xfrm>
            <a:off x="5791199" y="2460951"/>
            <a:ext cx="1913703" cy="3431010"/>
          </a:xfrm>
          <a:prstGeom prst="ellipse">
            <a:avLst/>
          </a:prstGeom>
          <a:noFill/>
          <a:ln w="57150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02A1A8-5184-6CDD-2053-FA1B52BD602E}"/>
              </a:ext>
            </a:extLst>
          </p:cNvPr>
          <p:cNvSpPr txBox="1"/>
          <p:nvPr/>
        </p:nvSpPr>
        <p:spPr>
          <a:xfrm>
            <a:off x="990600" y="1657315"/>
            <a:ext cx="7057449" cy="461665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>
            <a:spAutoFit/>
          </a:bodyPr>
          <a:lstStyle/>
          <a:p>
            <a:pPr eaLnBrk="1" hangingPunct="1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rgbClr val="CC00CC"/>
                </a:solidFill>
                <a:latin typeface="Arial Narrow" charset="0"/>
                <a:sym typeface="Wingdings" pitchFamily="2" charset="2"/>
              </a:rPr>
              <a:t>Two caverns for 4 detectors. each 475’(L) x 65’ (W) x 92’ (H)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5D82AC-1101-ED37-0BC1-611FA31383D9}"/>
              </a:ext>
            </a:extLst>
          </p:cNvPr>
          <p:cNvSpPr txBox="1"/>
          <p:nvPr/>
        </p:nvSpPr>
        <p:spPr>
          <a:xfrm>
            <a:off x="994294" y="2167219"/>
            <a:ext cx="4899878" cy="461665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>
            <a:spAutoFit/>
          </a:bodyPr>
          <a:lstStyle/>
          <a:p>
            <a:pPr eaLnBrk="1" hangingPunct="1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rgbClr val="CC00CC"/>
                </a:solidFill>
                <a:latin typeface="Arial Narrow" charset="0"/>
                <a:sym typeface="Wingdings" pitchFamily="2" charset="2"/>
              </a:rPr>
              <a:t>+ 1 utility cavern: 624’(L)x64’(W)x37’(H) </a:t>
            </a:r>
          </a:p>
        </p:txBody>
      </p:sp>
      <p:pic>
        <p:nvPicPr>
          <p:cNvPr id="4" name="surf_expansion_timelapse (1440p)" descr="surf_expansion_timelapse (1440p)">
            <a:hlinkClick r:id="" action="ppaction://media"/>
            <a:extLst>
              <a:ext uri="{FF2B5EF4-FFF2-40B4-BE49-F238E27FC236}">
                <a16:creationId xmlns:a16="http://schemas.microsoft.com/office/drawing/2014/main" id="{CC3B9989-A717-1CA2-218D-7A50F5BC5F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" y="3174"/>
            <a:ext cx="9144000" cy="6854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9E42CB-A238-95A6-9F71-62B20293C086}"/>
              </a:ext>
            </a:extLst>
          </p:cNvPr>
          <p:cNvSpPr txBox="1"/>
          <p:nvPr/>
        </p:nvSpPr>
        <p:spPr>
          <a:xfrm>
            <a:off x="1304102" y="4885285"/>
            <a:ext cx="64008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 Narrow" charset="0"/>
                <a:sym typeface="Wingdings" pitchFamily="2" charset="2"/>
              </a:rPr>
              <a:t>800,000t of rocks removed, crushed and dumped to the open cut</a:t>
            </a:r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7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50"/>
                            </p:stCondLst>
                            <p:childTnLst>
                              <p:par>
                                <p:cTn id="20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29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2" grpId="0" animBg="1"/>
      <p:bldP spid="5" grpId="0"/>
      <p:bldP spid="5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6CC868A-8932-E1CA-406A-2008FB26C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229"/>
            <a:ext cx="9054973" cy="757771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LBNF FD Cavern Construction &amp;  Outfitting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A1188EA-E42C-08D7-7606-95F374571738}"/>
              </a:ext>
            </a:extLst>
          </p:cNvPr>
          <p:cNvSpPr txBox="1">
            <a:spLocks/>
          </p:cNvSpPr>
          <p:nvPr/>
        </p:nvSpPr>
        <p:spPr bwMode="auto">
          <a:xfrm>
            <a:off x="602592" y="5562600"/>
            <a:ext cx="7855608" cy="921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3600" kern="0" dirty="0">
                <a:solidFill>
                  <a:schemeClr val="bg1"/>
                </a:solidFill>
              </a:rPr>
              <a:t>Outfitting to complete any day</a:t>
            </a:r>
          </a:p>
          <a:p>
            <a:r>
              <a:rPr lang="en-US" sz="3600" kern="0" dirty="0">
                <a:solidFill>
                  <a:schemeClr val="bg1"/>
                </a:solidFill>
              </a:rPr>
              <a:t>VD Cryostat Construction to begin late 2026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FC17019-F7B4-226B-F7F2-19E51A2731BF}"/>
              </a:ext>
            </a:extLst>
          </p:cNvPr>
          <p:cNvGrpSpPr/>
          <p:nvPr/>
        </p:nvGrpSpPr>
        <p:grpSpPr>
          <a:xfrm>
            <a:off x="-12772" y="1655922"/>
            <a:ext cx="6482644" cy="5169789"/>
            <a:chOff x="493396" y="1057391"/>
            <a:chExt cx="6482644" cy="5169789"/>
          </a:xfrm>
        </p:grpSpPr>
        <p:pic>
          <p:nvPicPr>
            <p:cNvPr id="13" name="Picture 10">
              <a:extLst>
                <a:ext uri="{FF2B5EF4-FFF2-40B4-BE49-F238E27FC236}">
                  <a16:creationId xmlns:a16="http://schemas.microsoft.com/office/drawing/2014/main" id="{5A329593-7257-E9D5-1341-D0E73DD9F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3396" y="1057391"/>
              <a:ext cx="6482644" cy="5169789"/>
            </a:xfrm>
            <a:prstGeom prst="rect">
              <a:avLst/>
            </a:prstGeom>
          </p:spPr>
        </p:pic>
        <p:sp>
          <p:nvSpPr>
            <p:cNvPr id="15" name="TextBox 7">
              <a:extLst>
                <a:ext uri="{FF2B5EF4-FFF2-40B4-BE49-F238E27FC236}">
                  <a16:creationId xmlns:a16="http://schemas.microsoft.com/office/drawing/2014/main" id="{3363770C-28AA-5983-B974-954DA8D54FD8}"/>
                </a:ext>
              </a:extLst>
            </p:cNvPr>
            <p:cNvSpPr txBox="1"/>
            <p:nvPr/>
          </p:nvSpPr>
          <p:spPr>
            <a:xfrm>
              <a:off x="888829" y="5148225"/>
              <a:ext cx="5359571" cy="46166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b="1" noProof="0" dirty="0">
                  <a:solidFill>
                    <a:schemeClr val="bg1"/>
                  </a:solidFill>
                  <a:latin typeface="+mj-lt"/>
                </a:rPr>
                <a:t>Central Utility Cavern Duct and Pipe Work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9603A57-3999-7133-3E9E-A6A269EF4553}"/>
              </a:ext>
            </a:extLst>
          </p:cNvPr>
          <p:cNvGrpSpPr/>
          <p:nvPr/>
        </p:nvGrpSpPr>
        <p:grpSpPr>
          <a:xfrm>
            <a:off x="2471296" y="32289"/>
            <a:ext cx="6622392" cy="4355021"/>
            <a:chOff x="2438401" y="1207579"/>
            <a:chExt cx="6622392" cy="4355021"/>
          </a:xfrm>
        </p:grpSpPr>
        <p:pic>
          <p:nvPicPr>
            <p:cNvPr id="6" name="Picture 5" descr="A picture containing building, outdoor, station, orange&#10;&#10;AI-generated content may be incorrect.">
              <a:extLst>
                <a:ext uri="{FF2B5EF4-FFF2-40B4-BE49-F238E27FC236}">
                  <a16:creationId xmlns:a16="http://schemas.microsoft.com/office/drawing/2014/main" id="{D3D626B0-4591-61B0-03E1-B6C8DBE92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38401" y="1207579"/>
              <a:ext cx="6622392" cy="4355021"/>
            </a:xfrm>
            <a:prstGeom prst="rect">
              <a:avLst/>
            </a:prstGeom>
          </p:spPr>
        </p:pic>
        <p:sp>
          <p:nvSpPr>
            <p:cNvPr id="18" name="TextBox 7">
              <a:extLst>
                <a:ext uri="{FF2B5EF4-FFF2-40B4-BE49-F238E27FC236}">
                  <a16:creationId xmlns:a16="http://schemas.microsoft.com/office/drawing/2014/main" id="{C5DECCF9-64F1-BA9E-1A46-441B3704930D}"/>
                </a:ext>
              </a:extLst>
            </p:cNvPr>
            <p:cNvSpPr txBox="1"/>
            <p:nvPr/>
          </p:nvSpPr>
          <p:spPr>
            <a:xfrm>
              <a:off x="2512639" y="4532029"/>
              <a:ext cx="4251402" cy="83099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b="1" noProof="0" dirty="0">
                  <a:solidFill>
                    <a:schemeClr val="bg1"/>
                  </a:solidFill>
                  <a:latin typeface="+mj-lt"/>
                </a:rPr>
                <a:t>Central Utility Cavern </a:t>
              </a:r>
              <a:r>
                <a:rPr lang="en-US" b="1" dirty="0">
                  <a:solidFill>
                    <a:schemeClr val="bg1"/>
                  </a:solidFill>
                  <a:latin typeface="+mj-lt"/>
                </a:rPr>
                <a:t>Experiment &amp; Detector Support Infrastructure</a:t>
              </a:r>
              <a:endParaRPr lang="en-US" b="1" noProof="0" dirty="0">
                <a:solidFill>
                  <a:schemeClr val="bg1"/>
                </a:solidFill>
                <a:latin typeface="+mj-lt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C4F3CB2-F662-3312-D41A-3B6751411002}"/>
              </a:ext>
            </a:extLst>
          </p:cNvPr>
          <p:cNvGrpSpPr/>
          <p:nvPr/>
        </p:nvGrpSpPr>
        <p:grpSpPr>
          <a:xfrm>
            <a:off x="40015" y="-32289"/>
            <a:ext cx="9144000" cy="6858000"/>
            <a:chOff x="-41604" y="0"/>
            <a:chExt cx="9144000" cy="6858000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55C6689-2AAA-D4C3-0342-918CDEA5A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41604" y="0"/>
              <a:ext cx="9144000" cy="6858000"/>
            </a:xfrm>
            <a:prstGeom prst="rect">
              <a:avLst/>
            </a:prstGeom>
          </p:spPr>
        </p:pic>
        <p:sp>
          <p:nvSpPr>
            <p:cNvPr id="22" name="TextBox 7">
              <a:extLst>
                <a:ext uri="{FF2B5EF4-FFF2-40B4-BE49-F238E27FC236}">
                  <a16:creationId xmlns:a16="http://schemas.microsoft.com/office/drawing/2014/main" id="{37070480-C61A-AC65-E068-9D1AA7B99329}"/>
                </a:ext>
              </a:extLst>
            </p:cNvPr>
            <p:cNvSpPr txBox="1"/>
            <p:nvPr/>
          </p:nvSpPr>
          <p:spPr>
            <a:xfrm>
              <a:off x="1752600" y="828382"/>
              <a:ext cx="6002040" cy="46166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+mj-lt"/>
                </a:rPr>
                <a:t>View of the </a:t>
              </a:r>
              <a:r>
                <a:rPr lang="en-US" b="1" noProof="0" dirty="0">
                  <a:solidFill>
                    <a:schemeClr val="bg1"/>
                  </a:solidFill>
                  <a:latin typeface="+mj-lt"/>
                </a:rPr>
                <a:t>Central Utility Cavern, May 22, 2026</a:t>
              </a:r>
            </a:p>
          </p:txBody>
        </p:sp>
      </p:grpSp>
      <p:sp>
        <p:nvSpPr>
          <p:cNvPr id="24" name="TextBox 7">
            <a:extLst>
              <a:ext uri="{FF2B5EF4-FFF2-40B4-BE49-F238E27FC236}">
                <a16:creationId xmlns:a16="http://schemas.microsoft.com/office/drawing/2014/main" id="{C8E5F323-964E-A234-2D01-70E2CDB574C9}"/>
              </a:ext>
            </a:extLst>
          </p:cNvPr>
          <p:cNvSpPr txBox="1"/>
          <p:nvPr/>
        </p:nvSpPr>
        <p:spPr>
          <a:xfrm>
            <a:off x="843148" y="1294991"/>
            <a:ext cx="58674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The Cavern outfitting to complete any day!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6" name="TextBox 7">
            <a:extLst>
              <a:ext uri="{FF2B5EF4-FFF2-40B4-BE49-F238E27FC236}">
                <a16:creationId xmlns:a16="http://schemas.microsoft.com/office/drawing/2014/main" id="{954EE170-1407-3987-B1FF-EA3CA73BFF75}"/>
              </a:ext>
            </a:extLst>
          </p:cNvPr>
          <p:cNvSpPr txBox="1"/>
          <p:nvPr/>
        </p:nvSpPr>
        <p:spPr>
          <a:xfrm>
            <a:off x="851386" y="1800495"/>
            <a:ext cx="829879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The steel for the first cryostat fully transported by late this year! 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7" name="TextBox 7">
            <a:extLst>
              <a:ext uri="{FF2B5EF4-FFF2-40B4-BE49-F238E27FC236}">
                <a16:creationId xmlns:a16="http://schemas.microsoft.com/office/drawing/2014/main" id="{449AA1B5-C3EE-C112-A049-CEFFF140465A}"/>
              </a:ext>
            </a:extLst>
          </p:cNvPr>
          <p:cNvSpPr txBox="1"/>
          <p:nvPr/>
        </p:nvSpPr>
        <p:spPr>
          <a:xfrm>
            <a:off x="914400" y="2286000"/>
            <a:ext cx="6274168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Cryostat construction to begin immediately after and to complete by summer 2027!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9" name="TextBox 7">
            <a:extLst>
              <a:ext uri="{FF2B5EF4-FFF2-40B4-BE49-F238E27FC236}">
                <a16:creationId xmlns:a16="http://schemas.microsoft.com/office/drawing/2014/main" id="{219BFD3B-DA2B-F338-C9E2-C3233E833F89}"/>
              </a:ext>
            </a:extLst>
          </p:cNvPr>
          <p:cNvSpPr txBox="1"/>
          <p:nvPr/>
        </p:nvSpPr>
        <p:spPr>
          <a:xfrm>
            <a:off x="914400" y="3131403"/>
            <a:ext cx="684024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</a:rPr>
              <a:t>FD1 detector construction begins bottom half of 2027! </a:t>
            </a:r>
            <a:endParaRPr lang="en-US" b="1" noProof="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5979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4" grpId="0"/>
      <p:bldP spid="26" grpId="0"/>
      <p:bldP spid="27" grpId="0"/>
      <p:bldP spid="2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EB1D1B0-343A-18DE-389F-74019A52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2400"/>
            <a:ext cx="8989922" cy="416831"/>
          </a:xfrm>
        </p:spPr>
        <p:txBody>
          <a:bodyPr/>
          <a:lstStyle/>
          <a:p>
            <a:r>
              <a:rPr lang="en-US" dirty="0"/>
              <a:t>Cryostat Construction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43918C1-5C2B-D17E-FACD-75F24EF60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8C3D44-36A9-6AA6-9F6E-98066235F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8840-C7F3-154A-9D4C-09F8BE36C34D}" type="slidenum">
              <a:rPr lang="en-US" smtClean="0"/>
              <a:t>24</a:t>
            </a:fld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CC2F427-041E-ADCC-F220-4DEF8799A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EBD4BFE-A391-6273-A395-505A8A47708E}"/>
              </a:ext>
            </a:extLst>
          </p:cNvPr>
          <p:cNvSpPr txBox="1">
            <a:spLocks/>
          </p:cNvSpPr>
          <p:nvPr/>
        </p:nvSpPr>
        <p:spPr bwMode="auto">
          <a:xfrm>
            <a:off x="150722" y="909474"/>
            <a:ext cx="8839200" cy="1402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A50021"/>
                </a:solidFill>
                <a:latin typeface="Arial Narrow" pitchFamily="34" charset="0"/>
              </a:defRPr>
            </a:lvl9pPr>
          </a:lstStyle>
          <a:p>
            <a:r>
              <a:rPr lang="en-US" sz="3600" kern="0" dirty="0">
                <a:solidFill>
                  <a:srgbClr val="CC00CC"/>
                </a:solidFill>
              </a:rPr>
              <a:t>Cryostat steel being transported to the Cavern and the construction for VD FD to begin late 2026</a:t>
            </a:r>
          </a:p>
        </p:txBody>
      </p:sp>
      <p:pic>
        <p:nvPicPr>
          <p:cNvPr id="15" name="Picture 24" descr="A crane lifting a red container&#10;&#10;Description automatically generated with medium confidence">
            <a:extLst>
              <a:ext uri="{FF2B5EF4-FFF2-40B4-BE49-F238E27FC236}">
                <a16:creationId xmlns:a16="http://schemas.microsoft.com/office/drawing/2014/main" id="{9F2C9C88-CF97-F74D-4198-59A982F89BC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0510" y="736881"/>
            <a:ext cx="4656289" cy="3492217"/>
          </a:xfrm>
          <a:prstGeom prst="rect">
            <a:avLst/>
          </a:prstGeom>
          <a:noFill/>
        </p:spPr>
      </p:pic>
      <p:pic>
        <p:nvPicPr>
          <p:cNvPr id="18" name="Picture 17" descr="A picture containing red&#10;&#10;AI-generated content may be incorrect.">
            <a:extLst>
              <a:ext uri="{FF2B5EF4-FFF2-40B4-BE49-F238E27FC236}">
                <a16:creationId xmlns:a16="http://schemas.microsoft.com/office/drawing/2014/main" id="{0236D5AC-D3AC-C8BF-6C9A-819ABEFE728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993" t="11270" r="21617"/>
          <a:stretch>
            <a:fillRect/>
          </a:stretch>
        </p:blipFill>
        <p:spPr>
          <a:xfrm rot="5400000">
            <a:off x="4594082" y="859435"/>
            <a:ext cx="3096893" cy="573185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577A23C-6D60-FD9D-B720-8735762B6B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800" y="3523760"/>
            <a:ext cx="8377698" cy="3298981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304A3E9A-06F8-051B-EFED-4221F891F850}"/>
              </a:ext>
            </a:extLst>
          </p:cNvPr>
          <p:cNvGrpSpPr/>
          <p:nvPr/>
        </p:nvGrpSpPr>
        <p:grpSpPr>
          <a:xfrm>
            <a:off x="4495800" y="3733800"/>
            <a:ext cx="1645397" cy="990600"/>
            <a:chOff x="4648200" y="3657600"/>
            <a:chExt cx="1645397" cy="9906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5351C9C-A9D8-5D45-5265-D9D204A0E5E1}"/>
                </a:ext>
              </a:extLst>
            </p:cNvPr>
            <p:cNvSpPr txBox="1"/>
            <p:nvPr/>
          </p:nvSpPr>
          <p:spPr>
            <a:xfrm>
              <a:off x="4648200" y="3657600"/>
              <a:ext cx="1645397" cy="461665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+mj-lt"/>
                </a:rPr>
                <a:t>17,000 </a:t>
              </a:r>
              <a:r>
                <a:rPr lang="en-US" b="1" dirty="0" err="1">
                  <a:solidFill>
                    <a:schemeClr val="bg1"/>
                  </a:solidFill>
                  <a:latin typeface="+mj-lt"/>
                </a:rPr>
                <a:t>lbs</a:t>
              </a:r>
              <a:r>
                <a:rPr lang="en-US" b="1" dirty="0">
                  <a:solidFill>
                    <a:schemeClr val="bg1"/>
                  </a:solidFill>
                  <a:latin typeface="+mj-lt"/>
                </a:rPr>
                <a:t>!</a:t>
              </a:r>
            </a:p>
          </p:txBody>
        </p: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9C6A95E-5E24-BD7B-CF03-75BFC8145333}"/>
                </a:ext>
              </a:extLst>
            </p:cNvPr>
            <p:cNvCxnSpPr>
              <a:cxnSpLocks/>
            </p:cNvCxnSpPr>
            <p:nvPr/>
          </p:nvCxnSpPr>
          <p:spPr>
            <a:xfrm>
              <a:off x="5504593" y="4118197"/>
              <a:ext cx="148741" cy="530003"/>
            </a:xfrm>
            <a:prstGeom prst="line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0979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/>
          <a:lstStyle/>
          <a:p>
            <a:r>
              <a:rPr lang="en-US" sz="4800" b="1" dirty="0">
                <a:ea typeface="ＭＳ Ｐゴシック" charset="-128"/>
                <a:cs typeface="ＭＳ Ｐゴシック" charset="-128"/>
              </a:rPr>
              <a:t>DUNE Timeline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762000"/>
            <a:ext cx="8686800" cy="5181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July 2017: DUNE Far Site Groundbreaking</a:t>
            </a:r>
          </a:p>
          <a:p>
            <a:pPr lvl="1"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Start of the DUNE FD cavern excavation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2018 </a:t>
            </a:r>
            <a:r>
              <a:rPr lang="mr-IN" dirty="0">
                <a:solidFill>
                  <a:srgbClr val="00B050"/>
                </a:solidFill>
                <a:latin typeface="Arial Narrow" charset="0"/>
                <a:sym typeface="Wingdings"/>
              </a:rPr>
              <a:t>–</a:t>
            </a: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 2026: </a:t>
            </a:r>
            <a:r>
              <a:rPr lang="en-US" dirty="0" err="1">
                <a:solidFill>
                  <a:srgbClr val="00B050"/>
                </a:solidFill>
                <a:latin typeface="Arial Narrow" charset="0"/>
                <a:sym typeface="Wingdings"/>
              </a:rPr>
              <a:t>ProtoDUNE</a:t>
            </a: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 operations at CERN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Jan. 2024: SURF Cavern excavation complete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00B050"/>
                </a:solidFill>
                <a:latin typeface="Arial Narrow" charset="0"/>
                <a:sym typeface="Wingdings"/>
              </a:rPr>
              <a:t>2025 – 2026 : Complete cavern outfitting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2026 </a:t>
            </a:r>
            <a:r>
              <a:rPr lang="mr-IN" dirty="0">
                <a:latin typeface="Arial Narrow" charset="0"/>
                <a:sym typeface="Wingdings"/>
              </a:rPr>
              <a:t>–</a:t>
            </a:r>
            <a:r>
              <a:rPr lang="en-US" dirty="0">
                <a:latin typeface="Arial Narrow" charset="0"/>
                <a:sym typeface="Wingdings"/>
              </a:rPr>
              <a:t> 2029: DUNE Phase I FD construction 2x10kt active mass FD’s – 1 HD and 1 VD</a:t>
            </a:r>
          </a:p>
          <a:p>
            <a:pPr lvl="1"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Start of physics operation w/ FD </a:t>
            </a: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  <a:sym typeface="Wingdings"/>
              </a:rPr>
              <a:t>2029 – 2032: DUNE Phase I ND and 1.2MW beams </a:t>
            </a:r>
            <a:r>
              <a:rPr lang="en-US" sz="2800" dirty="0">
                <a:latin typeface="Arial Narrow" charset="0"/>
                <a:sym typeface="Wingdings"/>
              </a:rPr>
              <a:t> </a:t>
            </a:r>
            <a:r>
              <a:rPr lang="en-US" sz="2800" dirty="0">
                <a:latin typeface="Arial Narrow" charset="0"/>
                <a:sym typeface="Wingdings" pitchFamily="2" charset="2"/>
              </a:rPr>
              <a:t> </a:t>
            </a:r>
            <a:r>
              <a:rPr lang="en-US" sz="2800" dirty="0">
                <a:solidFill>
                  <a:srgbClr val="CC00CC"/>
                </a:solidFill>
                <a:latin typeface="Arial Narrow" charset="0"/>
                <a:sym typeface="Wingdings"/>
              </a:rPr>
              <a:t>Start </a:t>
            </a:r>
            <a:r>
              <a:rPr lang="en-US" sz="2800" dirty="0">
                <a:solidFill>
                  <a:srgbClr val="CC00CC"/>
                </a:solidFill>
                <a:latin typeface="Symbol" pitchFamily="2" charset="2"/>
                <a:sym typeface="Wingdings"/>
              </a:rPr>
              <a:t>n</a:t>
            </a:r>
            <a:r>
              <a:rPr lang="en-US" sz="2800" dirty="0">
                <a:solidFill>
                  <a:srgbClr val="CC00CC"/>
                </a:solidFill>
                <a:latin typeface="Arial Narrow" charset="0"/>
                <a:sym typeface="Wingdings"/>
              </a:rPr>
              <a:t> beam data taking w/ 1.2MW p-beams</a:t>
            </a:r>
            <a:endParaRPr lang="en-US" dirty="0">
              <a:solidFill>
                <a:srgbClr val="CC00CC"/>
              </a:solidFill>
              <a:latin typeface="Arial Narrow" charset="0"/>
              <a:sym typeface="Wingdings"/>
            </a:endParaRPr>
          </a:p>
          <a:p>
            <a:pPr eaLnBrk="1" hangingPunct="1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US" dirty="0">
                <a:solidFill>
                  <a:srgbClr val="CC00CC"/>
                </a:solidFill>
                <a:latin typeface="Arial Narrow" charset="0"/>
                <a:sym typeface="Wingdings"/>
              </a:rPr>
              <a:t>&gt;2032 : DUNE Phase II + LBNF for 2.4MW beam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D2F0F0-482F-C429-6D30-37CB5DBEC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A278AE-347C-B04C-1A6B-17FF34F43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EA10FA-F3BA-2926-648E-45C1069B5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243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6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2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/>
          <a:lstStyle/>
          <a:p>
            <a:r>
              <a:rPr lang="en-US" altLang="ko-KR" sz="5400" b="1" dirty="0">
                <a:ea typeface="굴림" charset="-127"/>
                <a:cs typeface="굴림" charset="-127"/>
              </a:rPr>
              <a:t>How do we fill </a:t>
            </a:r>
            <a:r>
              <a:rPr lang="en-US" altLang="ko-KR" sz="5400" b="1" dirty="0" err="1">
                <a:ea typeface="굴림" charset="-127"/>
                <a:cs typeface="굴림" charset="-127"/>
              </a:rPr>
              <a:t>LAr</a:t>
            </a:r>
            <a:r>
              <a:rPr lang="en-US" altLang="ko-KR" sz="5400" b="1" dirty="0">
                <a:ea typeface="굴림" charset="-127"/>
                <a:cs typeface="굴림" charset="-127"/>
              </a:rPr>
              <a:t>?</a:t>
            </a:r>
            <a:endParaRPr lang="en-US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743040"/>
            <a:ext cx="8763000" cy="5602357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800" dirty="0">
                <a:latin typeface="Arial Narrow" charset="0"/>
              </a:rPr>
              <a:t>Liquid Argon (</a:t>
            </a:r>
            <a:r>
              <a:rPr lang="en-US" sz="2800" dirty="0" err="1">
                <a:latin typeface="Arial Narrow" charset="0"/>
              </a:rPr>
              <a:t>LAr</a:t>
            </a:r>
            <a:r>
              <a:rPr lang="en-US" sz="2800" dirty="0">
                <a:latin typeface="Arial Narrow" charset="0"/>
              </a:rPr>
              <a:t>, T=</a:t>
            </a:r>
            <a:r>
              <a:rPr lang="en-US" sz="2800" dirty="0">
                <a:latin typeface="Arial Narrow" charset="0"/>
                <a:sym typeface="Wingdings" pitchFamily="2" charset="2"/>
              </a:rPr>
              <a:t> –</a:t>
            </a:r>
            <a:r>
              <a:rPr lang="en-US" sz="2800" dirty="0">
                <a:latin typeface="Arial Narrow" charset="0"/>
              </a:rPr>
              <a:t>186</a:t>
            </a:r>
            <a:r>
              <a:rPr lang="en-US" sz="2800" baseline="30000" dirty="0">
                <a:latin typeface="Arial Narrow" charset="0"/>
              </a:rPr>
              <a:t>o</a:t>
            </a:r>
            <a:r>
              <a:rPr lang="en-US" sz="2800" dirty="0">
                <a:latin typeface="Arial Narrow" charset="0"/>
              </a:rPr>
              <a:t>C= </a:t>
            </a:r>
            <a:r>
              <a:rPr lang="en-US" sz="2800" dirty="0">
                <a:latin typeface="Arial Narrow" charset="0"/>
                <a:sym typeface="Wingdings" pitchFamily="2" charset="2"/>
              </a:rPr>
              <a:t>–</a:t>
            </a:r>
            <a:r>
              <a:rPr lang="en-US" sz="2800" dirty="0">
                <a:latin typeface="Arial Narrow" charset="0"/>
              </a:rPr>
              <a:t>303</a:t>
            </a:r>
            <a:r>
              <a:rPr lang="en-US" sz="2800" baseline="30000" dirty="0">
                <a:latin typeface="Arial Narrow" charset="0"/>
              </a:rPr>
              <a:t>o</a:t>
            </a:r>
            <a:r>
              <a:rPr lang="en-US" sz="2800" dirty="0">
                <a:latin typeface="Arial Narrow" charset="0"/>
              </a:rPr>
              <a:t>F) is not readily available </a:t>
            </a:r>
            <a:r>
              <a:rPr lang="en-US" sz="2800" dirty="0">
                <a:latin typeface="Arial Narrow" charset="0"/>
                <a:sym typeface="Wingdings" pitchFamily="2" charset="2"/>
              </a:rPr>
              <a:t> must be trucked in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800" dirty="0">
                <a:latin typeface="Arial Narrow" charset="0"/>
                <a:sym typeface="Wingdings" pitchFamily="2" charset="2"/>
              </a:rPr>
              <a:t>DUNE far detectors (FD) require 17,000t of </a:t>
            </a:r>
            <a:r>
              <a:rPr lang="en-US" sz="2800" dirty="0" err="1">
                <a:latin typeface="Arial Narrow" charset="0"/>
                <a:sym typeface="Wingdings" pitchFamily="2" charset="2"/>
              </a:rPr>
              <a:t>LAr</a:t>
            </a:r>
            <a:r>
              <a:rPr lang="en-US" sz="2800" dirty="0">
                <a:latin typeface="Arial Narrow" charset="0"/>
                <a:sym typeface="Wingdings" pitchFamily="2" charset="2"/>
              </a:rPr>
              <a:t> each and take a year to fill one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800" dirty="0">
                <a:latin typeface="Arial Narrow" charset="0"/>
                <a:sym typeface="Wingdings" pitchFamily="2" charset="2"/>
              </a:rPr>
              <a:t>DUNE fill process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>
                <a:latin typeface="Arial Narrow" charset="0"/>
                <a:sym typeface="Wingdings" pitchFamily="2" charset="2"/>
              </a:rPr>
              <a:t>Complete the installation of detector components, clean the cryostat, seal the cryostat and check for the tight seal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Purge the air in the cryostat using nitrogen and subsequently with </a:t>
            </a:r>
            <a:r>
              <a:rPr lang="en-US" sz="2400" dirty="0" err="1"/>
              <a:t>Ar</a:t>
            </a:r>
            <a:r>
              <a:rPr lang="en-US" sz="2400" dirty="0"/>
              <a:t> gas at the room temperature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Fill with cold </a:t>
            </a:r>
            <a:r>
              <a:rPr lang="en-US" sz="2400" dirty="0" err="1"/>
              <a:t>Ar</a:t>
            </a:r>
            <a:r>
              <a:rPr lang="en-US" sz="2400" dirty="0"/>
              <a:t> gas to gradually lower T to </a:t>
            </a:r>
            <a:r>
              <a:rPr lang="en-US" sz="2400" dirty="0" err="1"/>
              <a:t>LAr</a:t>
            </a:r>
            <a:r>
              <a:rPr lang="en-US" sz="2400" dirty="0"/>
              <a:t> temperature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Fill with </a:t>
            </a:r>
            <a:r>
              <a:rPr lang="en-US" sz="2400" dirty="0" err="1"/>
              <a:t>Ar</a:t>
            </a:r>
            <a:r>
              <a:rPr lang="en-US" sz="2400" dirty="0"/>
              <a:t> liquid from the bottom of the cryostat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Takes ~ 1 year to fill one far detector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21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80409A16-78FC-8B4F-B858-587249D91A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441960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3" name="vd-fill-dec2024" descr="vd-fill-dec2024">
            <a:hlinkClick r:id="" action="ppaction://media"/>
            <a:extLst>
              <a:ext uri="{FF2B5EF4-FFF2-40B4-BE49-F238E27FC236}">
                <a16:creationId xmlns:a16="http://schemas.microsoft.com/office/drawing/2014/main" id="{2A1CD49F-94CE-1616-7407-4D84A7F684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33" y="-1772"/>
            <a:ext cx="9220200" cy="698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8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191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/>
          <a:lstStyle/>
          <a:p>
            <a:r>
              <a:rPr lang="en-US" altLang="ko-KR" sz="5400" b="1" dirty="0">
                <a:ea typeface="굴림" charset="-127"/>
                <a:cs typeface="굴림" charset="-127"/>
              </a:rPr>
              <a:t>Conclusions!</a:t>
            </a:r>
            <a:endParaRPr lang="en-US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743040"/>
            <a:ext cx="8763000" cy="5602357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The SM needs to reflect non-zero </a:t>
            </a:r>
            <a:r>
              <a:rPr lang="en-US" dirty="0" err="1">
                <a:latin typeface="Arial Narrow" charset="0"/>
              </a:rPr>
              <a:t>m</a:t>
            </a:r>
            <a:r>
              <a:rPr lang="en-US" baseline="-25000" dirty="0" err="1">
                <a:latin typeface="Symbol" pitchFamily="2" charset="2"/>
              </a:rPr>
              <a:t>n</a:t>
            </a:r>
            <a:endParaRPr lang="en-US" baseline="-25000" dirty="0">
              <a:latin typeface="Symbol" pitchFamily="2" charset="2"/>
            </a:endParaRP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Precise understanding of neutrino properties and discovery of CPV in lepton sector are essential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DUNE, a next generation LBN experiments with large </a:t>
            </a:r>
            <a:r>
              <a:rPr lang="en-US" dirty="0">
                <a:latin typeface="Symbol" charset="2"/>
                <a:ea typeface="Symbol" charset="2"/>
                <a:cs typeface="Symbol" charset="2"/>
              </a:rPr>
              <a:t>n</a:t>
            </a:r>
            <a:r>
              <a:rPr lang="en-US" dirty="0">
                <a:latin typeface="Arial Narrow" charset="0"/>
              </a:rPr>
              <a:t> target mass, high power beams and highly capable ND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Cavern outfitting to complete any day, followed by the cryostat construction late 2026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Detector assembly to begin bottom half of 2027</a:t>
            </a:r>
          </a:p>
          <a:p>
            <a:pPr lvl="1"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PIP-II SC Linac making excellent progress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Expect data from DUNE, starting later this decade w/ 2 precision, large mass far detectors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13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4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6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4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/>
          <a:lstStyle/>
          <a:p>
            <a:r>
              <a:rPr lang="en-US" altLang="ko-KR" sz="5400" b="1" dirty="0">
                <a:ea typeface="굴림" charset="-127"/>
                <a:cs typeface="굴림" charset="-127"/>
              </a:rPr>
              <a:t>Questions to Theorists</a:t>
            </a:r>
            <a:endParaRPr lang="en-US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743040"/>
            <a:ext cx="8763000" cy="5602357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Highly precise detector w/ high density and large active target mass to start operating in 2029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What are the physics topics we can explore with such facility beyond the standard neutrino physics day 1?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What are possible dark matter and dark energy signatures DUNE can provide?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Anything more DUNE can help cosmology?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 Narrow" charset="0"/>
              </a:rPr>
              <a:t>There is a DUNE working group focused on physics with cosmogenic sources for day 1 physics, which can benefit greatly from help of theorists!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June 26, 2026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7A58E5-F186-8448-8915-9CBFB02328D9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Status of DUNE, Jaehoon Yu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30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8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6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phys1443-spring02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6600"/>
      </a:hlink>
      <a:folHlink>
        <a:srgbClr val="B2B2B2"/>
      </a:folHlink>
    </a:clrScheme>
    <a:fontScheme name="phys1443-spring02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phys1443-spring02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hys1443-spring02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ys1443-spring02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D:\UTA\Classes\1443 Spring 2002\phys1443-spring02.pot</Template>
  <TotalTime>101540</TotalTime>
  <Words>2440</Words>
  <Application>Microsoft Macintosh PowerPoint</Application>
  <PresentationFormat>On-screen Show (4:3)</PresentationFormat>
  <Paragraphs>376</Paragraphs>
  <Slides>29</Slides>
  <Notes>24</Notes>
  <HiddenSlides>0</HiddenSlides>
  <MMClips>2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45" baseType="lpstr">
      <vt:lpstr>굴림</vt:lpstr>
      <vt:lpstr>ＭＳ Ｐゴシック</vt:lpstr>
      <vt:lpstr>Arial</vt:lpstr>
      <vt:lpstr>Arial Narrow</vt:lpstr>
      <vt:lpstr>Cambria Math</vt:lpstr>
      <vt:lpstr>Gill Sans</vt:lpstr>
      <vt:lpstr>Helvetica</vt:lpstr>
      <vt:lpstr>Lucida Grande</vt:lpstr>
      <vt:lpstr>Matura MT Script Capitals</vt:lpstr>
      <vt:lpstr>Monotype Corsiva</vt:lpstr>
      <vt:lpstr>Symbol</vt:lpstr>
      <vt:lpstr>Times New Roman</vt:lpstr>
      <vt:lpstr>Wingdings</vt:lpstr>
      <vt:lpstr>phys1443-spring02</vt:lpstr>
      <vt:lpstr>Equation.DSMT4</vt:lpstr>
      <vt:lpstr>Equation</vt:lpstr>
      <vt:lpstr>PowerPoint Presentation</vt:lpstr>
      <vt:lpstr>n Experiment Physics Motivation – I </vt:lpstr>
      <vt:lpstr>n Experiment Physics Motivation – II </vt:lpstr>
      <vt:lpstr>Key Elements for Next Gen. n Exp.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DUNE CPV &amp; MO w/ ne Appearance </vt:lpstr>
      <vt:lpstr>CPV Discovery Potential</vt:lpstr>
      <vt:lpstr>Physics Reach, dCP Determination</vt:lpstr>
      <vt:lpstr>Physics Reach, Mass Hierarchy</vt:lpstr>
      <vt:lpstr>SNB Electron Neutrino Interactions</vt:lpstr>
      <vt:lpstr>PowerPoint Presentation</vt:lpstr>
      <vt:lpstr>BSM Physics at a n Experiment?</vt:lpstr>
      <vt:lpstr>DUNE Cavern @ SURF</vt:lpstr>
      <vt:lpstr>LBNF FD Cavern Construction &amp;  Outfitting</vt:lpstr>
      <vt:lpstr>Cryostat Construction</vt:lpstr>
      <vt:lpstr>DUNE Timeline</vt:lpstr>
      <vt:lpstr>How do we fill LAr?</vt:lpstr>
      <vt:lpstr>PowerPoint Presentation</vt:lpstr>
      <vt:lpstr>Conclusions!</vt:lpstr>
      <vt:lpstr>Questions to Theorists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 1443 – Section 501 Lecture #1</dc:title>
  <dc:creator>Jae Yu</dc:creator>
  <cp:lastModifiedBy>Yu, Jaehoon</cp:lastModifiedBy>
  <cp:revision>3158</cp:revision>
  <cp:lastPrinted>2024-12-31T21:47:15Z</cp:lastPrinted>
  <dcterms:created xsi:type="dcterms:W3CDTF">2011-03-22T18:30:05Z</dcterms:created>
  <dcterms:modified xsi:type="dcterms:W3CDTF">2026-06-28T19:24:07Z</dcterms:modified>
</cp:coreProperties>
</file>