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6.xml" ContentType="application/inkml+xml"/>
  <Override PartName="/ppt/ink/ink17.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4"/>
  </p:sldMasterIdLst>
  <p:notesMasterIdLst>
    <p:notesMasterId r:id="rId67"/>
  </p:notesMasterIdLst>
  <p:sldIdLst>
    <p:sldId id="256" r:id="rId5"/>
    <p:sldId id="257" r:id="rId6"/>
    <p:sldId id="380" r:id="rId7"/>
    <p:sldId id="451" r:id="rId8"/>
    <p:sldId id="390" r:id="rId9"/>
    <p:sldId id="357" r:id="rId10"/>
    <p:sldId id="453" r:id="rId11"/>
    <p:sldId id="452" r:id="rId12"/>
    <p:sldId id="454" r:id="rId13"/>
    <p:sldId id="437" r:id="rId14"/>
    <p:sldId id="406" r:id="rId15"/>
    <p:sldId id="396" r:id="rId16"/>
    <p:sldId id="407" r:id="rId17"/>
    <p:sldId id="382" r:id="rId18"/>
    <p:sldId id="442" r:id="rId19"/>
    <p:sldId id="260" r:id="rId20"/>
    <p:sldId id="273" r:id="rId21"/>
    <p:sldId id="426" r:id="rId22"/>
    <p:sldId id="360" r:id="rId23"/>
    <p:sldId id="429" r:id="rId24"/>
    <p:sldId id="428" r:id="rId25"/>
    <p:sldId id="431" r:id="rId26"/>
    <p:sldId id="430" r:id="rId27"/>
    <p:sldId id="425" r:id="rId28"/>
    <p:sldId id="427" r:id="rId29"/>
    <p:sldId id="321" r:id="rId30"/>
    <p:sldId id="275" r:id="rId31"/>
    <p:sldId id="315" r:id="rId32"/>
    <p:sldId id="272" r:id="rId33"/>
    <p:sldId id="271" r:id="rId34"/>
    <p:sldId id="408" r:id="rId35"/>
    <p:sldId id="432" r:id="rId36"/>
    <p:sldId id="433" r:id="rId37"/>
    <p:sldId id="455" r:id="rId38"/>
    <p:sldId id="420" r:id="rId39"/>
    <p:sldId id="413" r:id="rId40"/>
    <p:sldId id="414" r:id="rId41"/>
    <p:sldId id="415" r:id="rId42"/>
    <p:sldId id="416" r:id="rId43"/>
    <p:sldId id="417" r:id="rId44"/>
    <p:sldId id="441" r:id="rId45"/>
    <p:sldId id="421" r:id="rId46"/>
    <p:sldId id="456" r:id="rId47"/>
    <p:sldId id="422" r:id="rId48"/>
    <p:sldId id="439" r:id="rId49"/>
    <p:sldId id="440" r:id="rId50"/>
    <p:sldId id="383" r:id="rId51"/>
    <p:sldId id="435" r:id="rId52"/>
    <p:sldId id="411" r:id="rId53"/>
    <p:sldId id="434" r:id="rId54"/>
    <p:sldId id="446" r:id="rId55"/>
    <p:sldId id="450" r:id="rId56"/>
    <p:sldId id="449" r:id="rId57"/>
    <p:sldId id="410" r:id="rId58"/>
    <p:sldId id="445" r:id="rId59"/>
    <p:sldId id="444" r:id="rId60"/>
    <p:sldId id="337" r:id="rId61"/>
    <p:sldId id="279" r:id="rId62"/>
    <p:sldId id="436" r:id="rId63"/>
    <p:sldId id="412" r:id="rId64"/>
    <p:sldId id="448" r:id="rId65"/>
    <p:sldId id="443" r:id="rId66"/>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700"/>
    <a:srgbClr val="404040"/>
    <a:srgbClr val="9E3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2" autoAdjust="0"/>
    <p:restoredTop sz="79910" autoAdjust="0"/>
  </p:normalViewPr>
  <p:slideViewPr>
    <p:cSldViewPr snapToGrid="0">
      <p:cViewPr varScale="1">
        <p:scale>
          <a:sx n="76" d="100"/>
          <a:sy n="76" d="100"/>
        </p:scale>
        <p:origin x="92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0.891"/>
    </inkml:context>
    <inkml:brush xml:id="br0">
      <inkml:brushProperty name="width" value="0.1" units="cm"/>
      <inkml:brushProperty name="height" value="0.1" units="cm"/>
    </inkml:brush>
  </inkml:definitions>
  <inkml:trace contextRef="#ctx0" brushRef="#br0">60 1 20488,'-20'0'853,"0"0"3564,10 0-3011,1 0-1177,9 0-176,9 0 1,-5 0 0,9 0-24,2 0 1,3 0 0,1 0 0,1 0 74,-1 0 0,1 0 0,2 0-123,4 0 1,-9 0 0,7 0 40,0 0 1,2 0 0,-2 0 0,2 0 29,-2 0 1,-2 0 0,0 0 0,2 0 11,2 0 1,2 0 0,-4 0 0,5 0-22,1 0 1,-4 0-1,5 0-56,-3 0 0,5 0 0,-7 0 0,0 0 1,2 0-5,5 0 0,-5 0 1,1 0-1,-1 0 11,5 0 0,-3 0 1,1 0-1,-1 0 0,0 0 0,1 0 0,2 0 0,-5 0 61,0 0 1,1 0 0,5 0 0,-3 0-21,-3 0 0,1 0 1,-6 0-1,6 0-32,1 0 0,-6 0 1,5 0-1,-3 0-8,0 0 1,2 0 0,-4 0-1,4 0-7,3 0 1,-5 0 0,4 0-1,1 0-2,-1 0 1,-3 0 0,5 0 0,1 0 19,-3 0 1,1 0 0,-5 0 0,7 0 33,4 0 1,-5 0 0,1 0 0,2 0-19,2 0 0,-4 0 0,-1 0 1,1 0-55,-3 0 0,7 0 0,-4 0 0,4 0 24,2 0 1,-4 0-1,2 0 1,5 0-11,-1 0 1,2 0 0,1 0-1,2 0-14,-3 0 1,1 0 0,-1 0 0,3 0 24,-2 0 1,-3 0-1,-2 0 20,0 0 1,7 0 0,0 0 0,-3 0 0,-1 0-16,-3 0 0,0 0 0,0 0 0,3 0 12,4 0 0,-5 0 0,5 0 0,-3 0-48,3 0 0,-5 0 0,5 0 1,-2 0 13,1 0 1,-3 0-1,3 0 1,-1 0 19,2 0 0,2 0 0,4 0 1,-4 0-10,0 0 1,-5 0-1,7 0 1,0 0-1,0 0 1,-6 0 0,4 0 0,-2 0-6,-1 0 0,3 0 1,-4 0-8,2 0 0,6 0 0,-6 0 0,-3 0 18,-1 0 1,-3 0 0,0 0 0,0 0 0,2 0 3,5 0 0,-9 0 0,7 0 1,-1 0-4,-1 0 1,1 0 0,1 0 0,2 0 2,-3 0 0,-2 0 0,-1 0 0,1 0-9,5 0 1,-5 0 0,5 0 0,-5 0 7,-2 0 0,1 0 0,-1 0 0,0 0-1,0 0 0,0 0 0,-2 0 0,0 0 20,3 0 0,-10 0 0,12 0 15,-5 0 0,4 0 0,-8 0 1,4 0-1,2 0-28,0 0 0,0 0 0,0 0 0,3 0 6,4 0 0,-5 0 1,7 0-1,0 0-9,4 0 1,-2 0-1,2 0 1,3 0 40,1 0 1,-1 0 0,1 0-1,5 0 28,0 0 1,9 0-1,2 0 1,4 0-8,3 0 1,1 0-1,3 0 1,6 0 4,7 0 1,-2 0 0,-42 0 0,0 0-121,-2 0 0,0 0 0,6 0 0,2 0 0,-1 0 0,1 0 1,0 0-1,-1 0 55,0 0 1,0 0 0,-3 0-1,1 0 1,3 0 0,1 0-1,1 0 1,0 0 0,3 0-1,0 0-7,-1 0 0,0 0 1,-1 0-1,0 0 0,-2 0 1,0 0-1,0 0 0,-1 0-4,1 0 0,0 0 0,4 0 0,0 0 0,1 0 1,-1 0-1,-1 0 0,0 0-35,-3 0 0,-1 0 0,-1 0 0,0 0 0,2 0 0,1 0 0,1 0 0,0 0 33,1 0 0,0 0 0,2 0 1,-1 0-1,-1 0 0,0 0 0,3 0 1,1 0 3,1 0 0,1 0 0,1 0 0,1 0 0,1 0 0,-1 0 0,2 0 0,0 0-89,-1 0 1,0 0 0,0 0 0,1 0 0,1 0 0,0 0 0,2 0 0,1 0 95,-3 0 0,-1 0 0,3 0 0,-1 0 0,-2 0 1,-1 0-1,0 0 0,0 0 8,-1 0 0,-1 0 1,1 0-1,0 0 1,-1 0-1,1 0 0,-2 0 0,1 0 0,4 0 0,0 0 0,-5 0 0,-1 0 0,1 0 0,-1 0 0,2 0 0,-1 0-3,-1 0 1,-1 0 0,-3 0 0,0 0-1,1 0 1,-1 0 0,-1 0 0,0 0 0,-1 0 0,0 0 0,-3 0 1,1 0-1,5 0 0,1 0 1,-2 0-1,0 0 8,-2 0 1,0 0 0,0 0-1,0 0 1,-1 0 0,0 0 0,0 0-1,0 0-111,-2 0 1,-1 0-1,0 0 1,-1 0 0,1 0-1,-1 0 1,-1 0-1,-1 0 82,-1 0 0,-1 0 0,44 0 0,-44 0 0,0 0 0,-1 0 0,1 0 23,0 0 0,0 0 0,-1 0 0,0 0 0,4 0 1,-1 0-1,1 0 0,-1 0 2,1 0 0,-1 0 0,1 0 1,-1 0-1,1 0 0,-1 0-3,44 0 1,-46 0 0,0 0 0,46 0 0,-48 0 0,1 0-1,-1 0 0,0 0 0,46 0 1,-1 0-1,1 0 0,-46 0 1,0 0-25,0 0 1,1 0 0,-1 0 0,0 0 0,46 0 0,-1 0 5,3 0 1,-8 0 0,-41 0-1,2 0 1,-1 0 0,0 0-13,0 0 0,0 0 0,42 0 0,-43 0 0,2 0 0,-1 0 0,0 0 15,0 0 0,0 0 1,48 0-1,-44 0 1,1 0-1,-1 0 1,1 0 13,-1 0 1,1 0 0,-3 0 0,0 0 0,4 0 0,-1 0 0,1 0 0,-1 0-7,0 0 1,-1 0 0,2 0 0,-1 0 0,-2 0 0,-1 0 0,2 0 0,1 0 1,-2 0 1,0 0 0,0 0 0,-1 0 0,3 0 0,1 0 0,-4 0 1,1 0 0,3 0 0,1 0-1,-1 0 1,1 0 0,0 0 0,-1 0-7,2 0 0,0 0 0,-5 0 1,0 0-1,2 0 0,-1 0 0,1 0 1,-1 0-1,3 0 0,-1 0 2,1 0 0,0 0 0,1 0 0,1 0 0,2 0 0,0 0 0,-1 0 0,0 0-2,1 0 0,0 0 0,1 0 0,0 0 0,-1 0 1,0 0-1,1 0 0,0 0 0,-1 0 0,0 0 2,-1 0 0,0 0 0,-1 0 1,-1 0-1,2 0 0,0 0-5,2 0 0,0 0 1,-3 0-1,0 0 1,1 0-1,0 0 1,-4 0-1,1 0-30,0 0 0,-1 0 1,-1 0-1,-1 0 1,-1 0-1,1 0 1,-2 0-1,0 0 44,0 0 1,-1 0-1,44 0 1,-44 0-1,1 0 1,46 0 9,0 0 1,-13 0 0,8 0 0,-6 0-7,-2 0 1,0 0-1,-6 0 1,-1 0-2,0 0 1,-6 0 0,-4 0 0,-3 0-66,-2 0 1,-13 0 0,7 0 138,-7 0 0,2 0 0,-6 0 0,-5 0-105,-6 0 0,0 0 1,-7 0-1,1 0 1,1 0 301,1 0 1,-7 0 0,2 0-1,-4 0-288,-3 0 0,3 0 0,2 0 0,2 0 149,-2 0 1,-2 0 0,-3 0 0,1 0-142,0 0 1,-1 0 0,1 0-1,-1 0-11,1 0 1,0 0-1,-1 0 1,3 0-38,4 0 0,-4 0 0,4 0 0,-4 0 27,-3 0 0,7 0 1,1 0-1,-1 0 1,2 0 0,-6 0 0,6 0 0,-2 0 3,0 0 1,3 0-1,-5 0 1,4 0-1,2 0 0,-6 0 1,5 0-1,-1 0 18,5 0 1,-3 0-1,3 0 1,2 0-10,2 0 0,-5 0 0,1 0 1,2 0 13,2 0 0,2 0 0,0 0 1,1 0-4,-1 0 0,0 0 1,0 0-4,0 0 0,3 0 1,1 0-1,3 0 0,0 0-1,2 0 0,-7 0 1,5 0-1,-3 0-43,3 0 1,-11 0 0,4 0 0,-2 0-1,0 0 30,2 0 1,0 0 0,3 0 10,4 0 1,-5 0-1,2 0 1,-3 0-6,-1 0 1,-11 0 0,9 0 0,-4 0-19,-3 0 0,1 0 0,2 0 0,-5 0 21,0 0 1,-6 0-1,4 0 1,-2 0-17,2 0 1,-4 0 0,4 0 20,-4 0 0,-3 0 0,1 0 0,0 0 0,-1 0-46,1 0 0,2 0 0,2 0 0,2 0 28,-2 0 0,0 0 0,0 0 0,2 0-3,-2 0 0,-3 0 0,-1 0 0,0 0-16,-1 0 0,1 0 1,-1 0-1,1 0 16,0 0 1,-7 0 0,0 0 0,2 0 113,2 0 1,3 0-1,0 0-122,-1 0 1,1 0-1,-1 0 1,1 0 24,0 0 0,-1 0 1,1 0-1,-1 0-12,1 0 0,0 0 1,-1 0 4,1 0 0,-1 0 0,1 0 0,0 0 25,-1 0 0,1 0-16,-1 0 0,1 0 1,0 0 0,-1 0 0,1 0-15,-1 0 0,-6 0 1,0 0-75,3 0 0,-5 0 75,2 0 161,0 0-31,6 0-66,1 0 1,-7 0 50,0 0-103,-9 0 1,7 0-5,-4 0-61,-5 0 64,7 0-520,-9 0 493,8 0 0,-3 0 0,8 0 129,2 0 1,-4 0-1,2 0-70,2 0 0,3 0 0,1 0-15,1 0 1,0 0 0,-1 0-6,1 0 0,-1 0 1,1 0-29,0 0 34,-10 0 78,8 0 156,-16 0-178,7 0-353,-9 0 1,0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58.196"/>
    </inkml:context>
    <inkml:brush xml:id="br0">
      <inkml:brushProperty name="width" value="0.17143" units="cm"/>
      <inkml:brushProperty name="height" value="0.17143" units="cm"/>
      <inkml:brushProperty name="color" value="#FFC114"/>
    </inkml:brush>
  </inkml:definitions>
  <inkml:trace contextRef="#ctx0" brushRef="#br0">469 1 7351,'-2'7'296,"-1"0"0,2-4 0,-4 3-261,1-2 0,1 4 1,-4-2-1,0 1 1,0 0-1,0 2 104,-1 4 0,-1 0-53,-1 4 0,-4 1 0,0 4 0,0 2 73,-1 4 0,2 3 0,-3 4 0,0 4-36,0 5 0,2 3 1,-2 4-1,-1-1-182,1-2 1,4-1 0,-2 1-1,3 0-280,4-5 0,-1-3 0,5-1 1,0-3-626,2-4 964,1-13 0,0 10 0,0-7 0</inkml:trace>
  <inkml:trace contextRef="#ctx0" brushRef="#br0" timeOffset="888">0 667 7732,'0'-6'1105,"0"2"-1247,0 4 1,4 4 247,-1 3 0,0 2 0,-1 1 1,0-1-6,1 1 1,2 0-1,-3 6 1,3 1-1,0 2 55,-1 3 1,3 2-1,-2-1-11,1 1 0,-3 2 1,3-3-1,0 0 193,-1-3 0,-1-1 0,2-5 0,-1-1-183,1-1 0,0-2 0,2-1 0,-1-2-104,1-3 0,1-3 0,2-2-204,-1-3 0,1-2 1,-1-5-1,2-3-278,2-3 0,-2-2 0,6 1 0,0 1-249,2 2 587,1-3 0,-2 6 1,0 0-120,-2 3 0,-4 1 0,2 5 0,-1 1 212,0 0 0,0 2 0,-4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29.787"/>
    </inkml:context>
    <inkml:brush xml:id="br0">
      <inkml:brushProperty name="width" value="0.08571" units="cm"/>
      <inkml:brushProperty name="height" value="0.08571" units="cm"/>
    </inkml:brush>
  </inkml:definitions>
  <inkml:trace contextRef="#ctx0" brushRef="#br0">29 300 7618,'0'-5'166,"0"0"0,0 4 1,0 1 144,0 4 0,0 3-278,0 4 0,4-2 1,-2 5-1,2 2-112,-1 1 0,0 4 0,-1 3 1,1 1 93,1 1 0,-2 1 1,0 5-1,0 2 285,0 2 1,0 0 0,0 0 0,-1-1 73,1-5 0,-1-2 1,2-4-1,-1-5-936,0-5 0,-1 0 0,2-5-606,-3 1 1,1-6 1167,1-2 0,-1 0 0,3-2 0</inkml:trace>
  <inkml:trace contextRef="#ctx0" brushRef="#br0" timeOffset="531">1 337 7599,'0'-8'162,"0"1"-8,0-1 1,3 3 0,2 2 0,2-2 48,0 1 0,1 0 0,2 0 0,1 1 98,4-1 0,2 3 1,2-1-85,0 1 0,-1 1 0,-1 1 0,2 1 0,-1 0 6,0 3 0,-3 0 1,-1 5-1,1 2 1,-1 2 56,-2-3 0,-2 3 1,-2-1-47,-1 3 1,0-3-1,-1 2 1,-3-2-53,0 1 1,0-1 0,-3-1 0,0 1-63,-3-2 0,-2 3 0,-4-3 1,-2 0-255,0 2 0,0-2 1,-4 2-1,0-4 21,0-1 1,-2 0 0,0-2 0,1-1 0,0-3-973,3 0 1,-2-2-1,2-2-920,1 0 2005,3-2 0,-5-7 0,3 0 0</inkml:trace>
  <inkml:trace contextRef="#ctx0" brushRef="#br0" timeOffset="1351">279 81 7627,'7'0'211,"3"0"1,2 0 0,3 0-1,1 0 59,1 0 1,4 0-1,-2 0-170,1 0 1,1 0-1,-3 0 1,0 0-195,-2 0 1,-1 0 0,-2 0-554,-1 0 0,-4 1 647,-1 1 0,1-1 0,-5 3 0</inkml:trace>
  <inkml:trace contextRef="#ctx0" brushRef="#br0" timeOffset="1702">380 1 7640,'5'2'121,"-2"3"1,0 3 0,1 1 328,0 1 1,2 5 0,0 0-99,-1 0 0,1 5 1,-2 0-1,0 4 1,-1-1-353,1 0 0,2 3 0,-3-1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33.229"/>
    </inkml:context>
    <inkml:brush xml:id="br0">
      <inkml:brushProperty name="width" value="0.08571" units="cm"/>
      <inkml:brushProperty name="height" value="0.08571" units="cm"/>
    </inkml:brush>
  </inkml:definitions>
  <inkml:trace contextRef="#ctx0" brushRef="#br0">58 328 7756,'6'0'229,"1"0"1,0 0-1,1 0 1,1 0 424,1 0-505,1 0 1,1 0 0,2 0 26,1 0 1,-1 0-1,0 0 1,0 0 0,-1-1 26,0-1 0,0 1 1,-1-1-340,1 1 1,-2-1 0,-1-1-1,-1 0 0,-1-2 1,-1 1-1,-1 0 43,1-1 0,-3 0 0,0 0-102,-1 1 0,-1 2 0,-2-3 197,0 0 0,-1 3 0,-1-1 1,-2 1-9,-2-1 1,-1 1-1,1 0 1,0-1 25,-1 0 1,1 1-1,-1-2 1,-1 0-61,-1 1 1,-1-1-1,1-1 1,1 2 50,-2 0 0,3 0 0,-2 2 0,0-2 19,1 2 1,-2 0-1,3-1 1,-3 0 43,0 1 1,3 0 0,-2 1 0,2 0-30,0 0 1,1 0 0,0 0-1,-1 0-71,1 0 1,-1 0 0,1 1-86,0 1 1,-1-1-1,1 3 28,2 1 1,-2-1-1,3 0 1,-1 1 7,-1 1 0,2 0 1,-2 1-1,1-1 84,-1 1 0,1-1 1,0 0-1,-1 2-5,2 0 1,-2-1 0,2 3 0,0-2 19,0 1 0,1 0 0,2-1 0,0 1 277,0 1 0,1 1 0,1 2 0,2 0 60,2 2 1,3-1 0,2 3-1,1 1 71,1 1 0,0-3 0,2-1 0,3-1-121,0-2 0,1-2 0,1-4 0,0-3-103,1-2 1,-3-2 0,1-1 0,-1-2 85,-2-2 1,0-3-295,-3-2 0,-1-4 0,1-1 0</inkml:trace>
  <inkml:trace contextRef="#ctx0" brushRef="#br0" timeOffset="592">276 14 8967,'7'0'0,"2"0"729,1 0 0,3 0 0,2 0 0,3 0-266,3 0 1,-1 0 0,1 0 0,0 0-85,0 0 1,-3-3-380,1 1 0,-1-3 0,1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48.362"/>
    </inkml:context>
    <inkml:brush xml:id="br0">
      <inkml:brushProperty name="width" value="0.08571" units="cm"/>
      <inkml:brushProperty name="height" value="0.08571" units="cm"/>
      <inkml:brushProperty name="color" value="#E71224"/>
    </inkml:brush>
  </inkml:definitions>
  <inkml:trace contextRef="#ctx0" brushRef="#br0">431 7 7923,'-3'-3'510,"1"0"1,-2 3-136,-1 0 0,1 0-269,0 0 0,0 0 1,-3 0-1,1 0-83,0 0 1,1 2 0,-1 1 0,-1 0-14,0 0 1,0 2 0,-1-1 0,1 2 0,-2-1 51,1 0 1,-2 2-1,0 0 38,0 3 1,-2-2-1,1 3 1,-1 2 4,-3 3 0,1-1 1,-2 5-1,2 0-102,-1 1 0,0 2 0,2-1 1,1-2-329,1 0 0,2-3 0,2-1 0,2-2-770,0-2 0,2-3 1095,3 0 0,0-2 0,0-1 0</inkml:trace>
  <inkml:trace contextRef="#ctx0" brushRef="#br0" timeOffset="692">1 238 7624,'1'-4'20,"1"0"217,-2 2 1,3-1-1,-2 1 522,1 0-572,-1 0 0,2 5 0,-1 2-91,0 3 0,0-1 0,-2 4 0,0 1 0,0 0 91,0 3 0,0 0 0,0 2-39,0 1 1,1-2 0,0 0-1,1 0-6,0-2 0,-2-2 0,0-2 1,0 0 46,0 0 1,1-3 0,1 2-169,3-2 0,-2-1 0,1-1 0,-1-2 72,1 0 0,0-1 0,3-2 0,2 0-148,1-2 1,3-5-1,2-4 1,0-1-251,2-1-299,3-2 0,0 1 0,3-3 101,-1 1 0,0 2 0,-3 4 503,0 1 0,0 2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58.546"/>
    </inkml:context>
    <inkml:brush xml:id="br0">
      <inkml:brushProperty name="width" value="0.08571" units="cm"/>
      <inkml:brushProperty name="height" value="0.08571" units="cm"/>
      <inkml:brushProperty name="color" value="#00A0D7"/>
    </inkml:brush>
  </inkml:definitions>
  <inkml:trace contextRef="#ctx0" brushRef="#br0">0 1 6326,'6'0'128,"1"1"1,-1 0 0,1 2 0,-1 1 0,1 1 617,-1 0 0,3 2-562,-1-1 1,1 1 0,0 1 0,1 1 90,0 1 0,4 1 1,-1 2-6,0 0 0,3 2 0,0 2 1,0 3 120,2 1 0,-2 0 0,2 1 0,-1 1-145,-1 0 1,2-2-1,-3 2 1,0-2-21,0 0 0,-1-1 0,0 5 1,-2 0-29,-1 2 0,-3 3 0,0 2 0,0 2-10,-2 1 0,0 1 0,-1 0 1,-1-3-652,1 0 0,1-5 0,1 2-292,1 0 1,-1-8-1,3 0 1,-2-4 754,1-2 0,-1 2 0,-1-2 0</inkml:trace>
  <inkml:trace contextRef="#ctx0" brushRef="#br0" timeOffset="708">282 771 7787,'5'-2'586,"-1"-1"0,0 1 1,3 3-1,-1 1-341,0 2 0,1 2 0,0 1 0,1 0 83,0 1 1,3 2 0,-2 4-1,1 0 1,1 1 496,-1-1 0,1 2-548,-2-1 0,2-1 1,-3-3-1,0 0 1,-1 0 46,-1-1 1,2 0 0,-1-2-59,2 0 0,0 0 0,-4-3 1,0-1-23,-1-2 1,-1 1-368,1-3 0,-2-1 1,2-2-1,1-3-65,1-4 1,0-2 0,1-2 0,-1-2-34,1-3 0,0-6 0,1-4 0,0 0-336,0 1 0,0 4 0,0 1 0,0 1 108,0 4 1,-1 2 448,0 3 0,-1 0 0,0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2T11:44:36.246"/>
    </inkml:context>
    <inkml:brush xml:id="br0">
      <inkml:brushProperty name="width" value="0.35" units="cm"/>
      <inkml:brushProperty name="height" value="0.35" units="cm"/>
      <inkml:brushProperty name="color" value="#FFFFFF"/>
    </inkml:brush>
  </inkml:definitions>
  <inkml:trace contextRef="#ctx0" brushRef="#br0">143 1723 24575,'1'-97'0,"3"1"0,5 0 0,41-181 0,-45 260 0,0 0 0,2 0 0,0 0 0,1 1 0,0 0 0,1 0 0,1 1 0,1 0 0,0 1 0,26-25 0,22-26 0,-36 39 0,1 1 0,36-30 0,-3 15 0,-36 26 0,-1 0 0,33-32 0,-52 45 0,0 0 0,0-1 0,0 1 0,0 0 0,0 0 0,1 0 0,-1 1 0,0-1 0,0 0 0,1 0 0,-1 1 0,1-1 0,-1 1 0,0-1 0,1 1 0,-1-1 0,1 1 0,-1 0 0,1 0 0,0 0 0,-1 0 0,1 0 0,-1 0 0,1 0 0,-1 0 0,1 1 0,-1-1 0,0 1 0,1-1 0,-1 1 0,1-1 0,-1 1 0,0 0 0,1 0 0,-1 0 0,2 1 0,2 3 0,0 0 0,-1 0 0,1 1 0,-1-1 0,-1 1 0,1 0 0,4 10 0,7 21 0,-1-1 0,-3 2 0,-1 0 0,10 68 0,2 160 0,-20-234 0,3 41 0,-7 82 0,2-149 0,-1-1 0,0 1 0,0 0 0,0-1 0,0 1 0,-1-1 0,0 1 0,-1-1 0,1 0 0,-1 0 0,0 0 0,0 0 0,-5 6 0,6-9 0,-1 1 0,0-1 0,1 0 0,-1 0 0,0 0 0,0-1 0,0 1 0,0-1 0,0 0 0,-1 1 0,1-1 0,0-1 0,0 1 0,-1 0 0,1-1 0,-1 0 0,1 0 0,0 0 0,-1 0 0,1 0 0,-1-1 0,1 1 0,-6-3 0,-4-1 0,-1-1 0,1-1 0,1 0 0,-1-1 0,1 0 0,0-1 0,1 0 0,-1-1 0,-10-12 0,-90-102 0,94 102 0,-151-207 0,139 181 0,3-1 0,2-2 0,-21-57 0,81 179 0,-18-22 0,-28-104 0,-85-288 0,26-11 0,56 276 0,12 68 0,-3-17 0,1 1 0,1-1 0,0-37 0,3 61 10,0 0 0,0 0 0,1 1 0,-1-1 0,0 0 0,1 0 1,0 0-1,-1 0 0,1 1 0,0-1 0,0 0 0,0 1 0,0-1 0,0 1 0,0-1 0,0 1 0,0-1 0,1 1 0,-1 0 0,1-1 0,-1 1 0,1 0 0,-1 0 0,1 0 0,0 0 0,-1 1 0,1-1 0,0 0 0,0 1 0,-1-1 0,1 1 0,0-1 1,2 1-1,2 0-200,1-1 0,-1 2 1,0-1-1,1 1 0,-1 0 1,0 0-1,0 0 1,10 5-1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02:52:11.601"/>
    </inkml:context>
    <inkml:brush xml:id="br0">
      <inkml:brushProperty name="width" value="0.35" units="cm"/>
      <inkml:brushProperty name="height" value="0.35" units="cm"/>
      <inkml:brushProperty name="color" value="#FFFFFF"/>
    </inkml:brush>
  </inkml:definitions>
  <inkml:trace contextRef="#ctx0" brushRef="#br0">0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02:53:31.963"/>
    </inkml:context>
    <inkml:brush xml:id="br0">
      <inkml:brushProperty name="width" value="0.35" units="cm"/>
      <inkml:brushProperty name="height" value="0.35" units="cm"/>
      <inkml:brushProperty name="color" value="#FFFFFF"/>
    </inkml:brush>
  </inkml:definitions>
  <inkml:trace contextRef="#ctx0" brushRef="#br0">1 1 24575,'11'4'0,"0"0"0,0 0 0,0-1 0,0-1 0,16 2 0,8 1 0,33 7 0,106 4 0,71-14 0,-201-2 0,-11 1 0,-1 2 0,1 2 0,60 16 0,-2-1 0,-45-14 24,0-2 0,0-3 1,49-4-1,-4 1-1486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4.670"/>
    </inkml:context>
    <inkml:brush xml:id="br0">
      <inkml:brushProperty name="width" value="0.17143" units="cm"/>
      <inkml:brushProperty name="height" value="0.17143" units="cm"/>
    </inkml:brush>
  </inkml:definitions>
  <inkml:trace contextRef="#ctx0" brushRef="#br0">10 253 8258,'-9'2'3039,"11"3"1,13 1-2375,9-1 1,11-3-666,-2-2 0,12 8 0,6 3 0</inkml:trace>
  <inkml:trace contextRef="#ctx0" brushRef="#br0" timeOffset="449">499 253 11700,'20'0'225,"0"0"1,1 0 0,3 0-226,3 0 0,7 9 0,-3 2 0</inkml:trace>
  <inkml:trace contextRef="#ctx0" brushRef="#br0" timeOffset="1122">774 18 8347,'-11'-9'1831,"2"7"0,11-5-1531,5 14 0,4-5 0,8 7 1,1-3 53,0 1 1,6 6-1,0-6 1,0-1-124,2 3 0,-4-5 0,7 7 1,-3-2 9,-4-5 1,-2 5 0,-5 0-96,-4 1 0,5-5 0,-7 3 0,2-1 33,0 0 1,0 6 39,6-7 0,-8 9 69,-4-2 0,-5-2 0,-2 2 130,0 3 1,-2 1 0,-7 3 0,-8-1-297,-7 1 0,-13 2 1,0 2-1,-7 2-257,1-2 1,1 0 0,5 0 134,5 2 0,-5 9 0,6-5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7.549"/>
    </inkml:context>
    <inkml:brush xml:id="br0">
      <inkml:brushProperty name="width" value="0.17143" units="cm"/>
      <inkml:brushProperty name="height" value="0.17143" units="cm"/>
    </inkml:brush>
  </inkml:definitions>
  <inkml:trace contextRef="#ctx0" brushRef="#br0">941 353 8396,'20'0'1187,"0"0"0,1 0 0,3 0 0,3 2-963,-4 5 0,6-5 0,-1 5-1871,3-5 1647,-7 6 0,4-5 0,-9 5 0</inkml:trace>
  <inkml:trace contextRef="#ctx0" brushRef="#br0" timeOffset="742">353 333 7773,'9'11'570,"4"-4"0,7-5 0,4-2 1,4 0-1,0 0 183,1 0 0,-1 0-753,-2 0 0,-4-9 0,6-2 0</inkml:trace>
  <inkml:trace contextRef="#ctx0" brushRef="#br0" timeOffset="1390">255 0 11936,'-2'18'43,"-4"-5"0,-3 4 0,-6-4 1,2 5 99,-2 1 0,-3-3 0,-1 1-279,-1 5 0,0 2 0,1-5 155,-1 1 0,1-3 0,1-1 146,5-3 1,2-9 168,5 3-128,3 3 0,-5 1 0,10 7 0,2-3 217,3-2 0,8 0 1,0 7-1,7-1 158,4 1 1,7-1 0,-5 1-1,0 0-443,1-1 1,-3-1 0,-4-3 0,2-4-1016,2-2 1,0 4 0,-7-7 876,1-2 0,0 7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2.426"/>
    </inkml:context>
    <inkml:brush xml:id="br0">
      <inkml:brushProperty name="width" value="0.17143" units="cm"/>
      <inkml:brushProperty name="height" value="0.17143" units="cm"/>
    </inkml:brush>
  </inkml:definitions>
  <inkml:trace contextRef="#ctx0" brushRef="#br0">1 0 11039,'4'11'783,"-1"0"-560,0 0 1,-1-1-1,-2 1-11,0 0 0,3 2 0,-1 1-33,-1 1 1,0-2 0,-1-2 0,0 0 31,0 1 0,0 1 0,0 1-65,0 1 1,1-2 0,0 2-62,1-1 1,0 1-1,-2 0 1,0 0-1,0 0 62,0 2 0,0 0 0,0 0 1,0 0-148,0-1 1,0 2 0,0-3-1,0-1-117,0 0 0,0-1 0,0 0-736,0 2 0,0-3-2171,0 1 3024,-3-2 0,0-1 0,-4-1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5.759"/>
    </inkml:context>
    <inkml:brush xml:id="br0">
      <inkml:brushProperty name="width" value="0.17143" units="cm"/>
      <inkml:brushProperty name="height" value="0.17143" units="cm"/>
    </inkml:brush>
  </inkml:definitions>
  <inkml:trace contextRef="#ctx0" brushRef="#br0">0 19 7987,'0'-10'1733,"0"2"1,4 9-1473,3 2 0,-2 6 1,0 7-1,-1 2-58,-2 4 1,2 4 0,-1 6 0,-1 4 381,-1 2 0,-1 2 1,0 4-1,0 0-186,0-1 0,0-10 0,0 4 0,1-7-1203,3-5 1,-2-3 0,3-3 803,-1-1 0,3 1 0,-2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8.305"/>
    </inkml:context>
    <inkml:brush xml:id="br0">
      <inkml:brushProperty name="width" value="0.17143" units="cm"/>
      <inkml:brushProperty name="height" value="0.17143" units="cm"/>
    </inkml:brush>
  </inkml:definitions>
  <inkml:trace contextRef="#ctx0" brushRef="#br0">1 0 10039,'2'15'108,"1"0"0,3 0 0,-3 5 0,0 2 0,0 4 159,0 4 0,1 4 0,-2 3 7,1 1 0,0 0 0,-3-4 0,1-1 77,2-4 0,-2-5 1,2-1-1,0-2-547,0-1 196,0-6 0,-3 7 0,0-3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36.126"/>
    </inkml:context>
    <inkml:brush xml:id="br0">
      <inkml:brushProperty name="width" value="0.17143" units="cm"/>
      <inkml:brushProperty name="height" value="0.17143" units="cm"/>
    </inkml:brush>
  </inkml:definitions>
  <inkml:trace contextRef="#ctx0" brushRef="#br0">1 0 12400,'1'8'628,"1"2"1,2 4-346,-2 4 1,0 3 0,1 9-1,0 4 367,0 1 0,-2 4 0,-1 2 0,-1 1-252,-3 0 0,3-5 0,-3-3 1,3-3-51,1-3 1,0-7 0,0-7-349,0-2 0,-4-7 0,-2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38.718"/>
    </inkml:context>
    <inkml:brush xml:id="br0">
      <inkml:brushProperty name="width" value="0.17143" units="cm"/>
      <inkml:brushProperty name="height" value="0.17143" units="cm"/>
    </inkml:brush>
  </inkml:definitions>
  <inkml:trace contextRef="#ctx0" brushRef="#br0">1 22 7619,'0'-7'0,"0"0"253,0 5 528,0-3-715,0 14 0,1-1 0,1 10 0,2 0-66,-2 2 0,-1 4 1,-1 3-1,0 2 307,0 3 1,0 5-1,0-1-109,0 1 1,0-4-1,2 2 1,0-2-27,1-2 0,1-5 0,-4-2 0,0-5-1636,0-1 1,0-5 1463,0 5 0,4-5 0,2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46.561"/>
    </inkml:context>
    <inkml:brush xml:id="br0">
      <inkml:brushProperty name="width" value="0.17143" units="cm"/>
      <inkml:brushProperty name="height" value="0.17143" units="cm"/>
      <inkml:brushProperty name="color" value="#F6630D"/>
    </inkml:brush>
  </inkml:definitions>
  <inkml:trace contextRef="#ctx0" brushRef="#br0">594 11 7383,'0'-6'868,"0"2"-1049,0 4 1,-1 8 130,-3 2 1,2 3 0,-4-2 0,1-1 0,-1 0 13,-2 1 0,2-1 0,-1 1 0,-1-1 26,-1 0 1,-1 2 0,2 1-1,1 1 1,-1-1 9,-1 2 0,-1-3 1,-1 3 1,1 0 0,3-2 1,0 3-1,-1 0-1,-2 0 0,1-2 0,1 3 0,1-1-8,-1 0 0,-1 1 0,0 3 1,0-2 2,3 0 1,-1-1 0,-4 4 0,2 0-29,2 0 0,-2-1 0,2 1 0,-1 0 18,1 0 1,-3 0-1,5-2 1,-2 0 16,0-2 0,3 1 0,-3 2 1,0 2 33,2 3 0,-3-3 1,4 2-1,1-1-9,-2 1 1,3 3-1,-4 4 94,1 0 0,2 4 1,2 2-1,-2 1 0,0 4-30,1 1 1,0-2-1,1 6 1,-1-2-106,-2-1 1,1-7 0,3 3 0,0-3-5,0-3 0,0-3 0,0-3 0,0-4-1027,0-2 1044,5-6 0,0-1 0,6-4 0</inkml:trace>
  <inkml:trace contextRef="#ctx0" brushRef="#br0" timeOffset="783">1 1354 6778,'10'0'307,"-3"2"1,1 1-233,4 4 0,-4 2 1,4 2-1,1 0 88,-1 3 0,-1-1 0,0 3 0,-1-1-15,1-2 0,-1 2 0,0-1 58,1-2 0,-1 2 0,1-1 0,-1-3 1,-1 1-15,-2-3 0,2 0-50,-2 2-355,-2-4 209,4-1 41,-8-5 0,8-5 0,-5-3-233,2-5 0,-3 0 0,4-7 0,3-3-118,2-3 0,1-2 0,3-2 0,2 1-402,1 2 0,0 4 716,5-2 0,-2-1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CA"/>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BC63E24F-402C-42EF-AA75-F3EE3690B1FD}" type="datetimeFigureOut">
              <a:rPr lang="en-CA" smtClean="0"/>
              <a:t>2026-06-24</a:t>
            </a:fld>
            <a:endParaRPr lang="en-CA"/>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CA"/>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CA"/>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58AB343-4DFE-414E-AEAB-491B40990149}" type="slidenum">
              <a:rPr lang="en-CA" smtClean="0"/>
              <a:t>‹#›</a:t>
            </a:fld>
            <a:endParaRPr lang="en-CA"/>
          </a:p>
        </p:txBody>
      </p:sp>
    </p:spTree>
    <p:extLst>
      <p:ext uri="{BB962C8B-B14F-4D97-AF65-F5344CB8AC3E}">
        <p14:creationId xmlns:p14="http://schemas.microsoft.com/office/powerpoint/2010/main" val="2453804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1</a:t>
            </a:fld>
            <a:endParaRPr lang="en-CA"/>
          </a:p>
        </p:txBody>
      </p:sp>
    </p:spTree>
    <p:extLst>
      <p:ext uri="{BB962C8B-B14F-4D97-AF65-F5344CB8AC3E}">
        <p14:creationId xmlns:p14="http://schemas.microsoft.com/office/powerpoint/2010/main" val="285078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C76ED-2071-D986-9D43-4817310E1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817F4-31FC-3806-E44B-14AEB100B61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776C5BA-40AD-F2A7-055C-71F5C987E076}"/>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DC0F202-2534-3A57-B878-9A60FA5B6AE7}"/>
              </a:ext>
            </a:extLst>
          </p:cNvPr>
          <p:cNvSpPr>
            <a:spLocks noGrp="1"/>
          </p:cNvSpPr>
          <p:nvPr>
            <p:ph type="sldNum" sz="quarter" idx="5"/>
          </p:nvPr>
        </p:nvSpPr>
        <p:spPr/>
        <p:txBody>
          <a:bodyPr/>
          <a:lstStyle/>
          <a:p>
            <a:fld id="{D58AB343-4DFE-414E-AEAB-491B40990149}" type="slidenum">
              <a:rPr lang="en-CA" smtClean="0"/>
              <a:t>21</a:t>
            </a:fld>
            <a:endParaRPr lang="en-CA"/>
          </a:p>
        </p:txBody>
      </p:sp>
    </p:spTree>
    <p:extLst>
      <p:ext uri="{BB962C8B-B14F-4D97-AF65-F5344CB8AC3E}">
        <p14:creationId xmlns:p14="http://schemas.microsoft.com/office/powerpoint/2010/main" val="291978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58535-B3CC-DEB6-57DB-5D89B5100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6C0A02-2835-55FE-FB71-E07F655E065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927A61F-E519-92E6-C31B-15A6A8CD38CA}"/>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5D44D2A-8F8A-1C08-5313-9879EEFE4105}"/>
              </a:ext>
            </a:extLst>
          </p:cNvPr>
          <p:cNvSpPr>
            <a:spLocks noGrp="1"/>
          </p:cNvSpPr>
          <p:nvPr>
            <p:ph type="sldNum" sz="quarter" idx="5"/>
          </p:nvPr>
        </p:nvSpPr>
        <p:spPr/>
        <p:txBody>
          <a:bodyPr/>
          <a:lstStyle/>
          <a:p>
            <a:fld id="{D58AB343-4DFE-414E-AEAB-491B40990149}" type="slidenum">
              <a:rPr lang="en-CA" smtClean="0"/>
              <a:t>22</a:t>
            </a:fld>
            <a:endParaRPr lang="en-CA"/>
          </a:p>
        </p:txBody>
      </p:sp>
    </p:spTree>
    <p:extLst>
      <p:ext uri="{BB962C8B-B14F-4D97-AF65-F5344CB8AC3E}">
        <p14:creationId xmlns:p14="http://schemas.microsoft.com/office/powerpoint/2010/main" val="1666044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1245C-8CC1-CEFE-45D2-23D005E4B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2506A-6F28-7A1F-84D3-5C5BE605A9C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2BE5F6B-3EB1-7EC9-B977-D64937C094F3}"/>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04D689B-9FD4-67F6-9AD4-9ACC911A69DD}"/>
              </a:ext>
            </a:extLst>
          </p:cNvPr>
          <p:cNvSpPr>
            <a:spLocks noGrp="1"/>
          </p:cNvSpPr>
          <p:nvPr>
            <p:ph type="sldNum" sz="quarter" idx="5"/>
          </p:nvPr>
        </p:nvSpPr>
        <p:spPr/>
        <p:txBody>
          <a:bodyPr/>
          <a:lstStyle/>
          <a:p>
            <a:fld id="{D58AB343-4DFE-414E-AEAB-491B40990149}" type="slidenum">
              <a:rPr lang="en-CA" smtClean="0"/>
              <a:t>23</a:t>
            </a:fld>
            <a:endParaRPr lang="en-CA"/>
          </a:p>
        </p:txBody>
      </p:sp>
    </p:spTree>
    <p:extLst>
      <p:ext uri="{BB962C8B-B14F-4D97-AF65-F5344CB8AC3E}">
        <p14:creationId xmlns:p14="http://schemas.microsoft.com/office/powerpoint/2010/main" val="430282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27</a:t>
            </a:fld>
            <a:endParaRPr lang="en-CA"/>
          </a:p>
        </p:txBody>
      </p:sp>
    </p:spTree>
    <p:extLst>
      <p:ext uri="{BB962C8B-B14F-4D97-AF65-F5344CB8AC3E}">
        <p14:creationId xmlns:p14="http://schemas.microsoft.com/office/powerpoint/2010/main" val="1877585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DA9BF-4936-5292-2670-C4FDA44E2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BB714-606A-194E-29F4-4C629CDE07C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F433CB6-F91A-2D10-4727-1629FE34F362}"/>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42294C45-1D3C-F828-4FB6-FAB4E9A2FCBE}"/>
              </a:ext>
            </a:extLst>
          </p:cNvPr>
          <p:cNvSpPr>
            <a:spLocks noGrp="1"/>
          </p:cNvSpPr>
          <p:nvPr>
            <p:ph type="sldNum" sz="quarter" idx="5"/>
          </p:nvPr>
        </p:nvSpPr>
        <p:spPr/>
        <p:txBody>
          <a:bodyPr/>
          <a:lstStyle/>
          <a:p>
            <a:fld id="{D58AB343-4DFE-414E-AEAB-491B40990149}" type="slidenum">
              <a:rPr lang="en-CA" smtClean="0"/>
              <a:t>28</a:t>
            </a:fld>
            <a:endParaRPr lang="en-CA"/>
          </a:p>
        </p:txBody>
      </p:sp>
    </p:spTree>
    <p:extLst>
      <p:ext uri="{BB962C8B-B14F-4D97-AF65-F5344CB8AC3E}">
        <p14:creationId xmlns:p14="http://schemas.microsoft.com/office/powerpoint/2010/main" val="4195856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29</a:t>
            </a:fld>
            <a:endParaRPr lang="en-CA"/>
          </a:p>
        </p:txBody>
      </p:sp>
    </p:spTree>
    <p:extLst>
      <p:ext uri="{BB962C8B-B14F-4D97-AF65-F5344CB8AC3E}">
        <p14:creationId xmlns:p14="http://schemas.microsoft.com/office/powerpoint/2010/main" val="1013398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30</a:t>
            </a:fld>
            <a:endParaRPr lang="en-CA"/>
          </a:p>
        </p:txBody>
      </p:sp>
    </p:spTree>
    <p:extLst>
      <p:ext uri="{BB962C8B-B14F-4D97-AF65-F5344CB8AC3E}">
        <p14:creationId xmlns:p14="http://schemas.microsoft.com/office/powerpoint/2010/main" val="4242423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58AB343-4DFE-414E-AEAB-491B40990149}" type="slidenum">
              <a:rPr lang="en-CA" smtClean="0"/>
              <a:t>32</a:t>
            </a:fld>
            <a:endParaRPr lang="en-CA"/>
          </a:p>
        </p:txBody>
      </p:sp>
    </p:spTree>
    <p:extLst>
      <p:ext uri="{BB962C8B-B14F-4D97-AF65-F5344CB8AC3E}">
        <p14:creationId xmlns:p14="http://schemas.microsoft.com/office/powerpoint/2010/main" val="310377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B3C99-8C62-1D85-1174-BEAD74AE7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96A44-29EC-262A-561C-71117839882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4E68718-61B4-3401-51AF-B4B5FE753C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kern="1200" dirty="0">
                <a:solidFill>
                  <a:schemeClr val="tx1"/>
                </a:solidFill>
                <a:effectLst/>
                <a:latin typeface="+mn-lt"/>
                <a:ea typeface="+mn-ea"/>
                <a:cs typeface="+mn-cs"/>
              </a:rPr>
              <a:t> Red = Oxygen, Grey = Aluminium, Pink = Potassium and Yellow = Silicon</a:t>
            </a:r>
          </a:p>
          <a:p>
            <a:endParaRPr lang="en-US" dirty="0"/>
          </a:p>
        </p:txBody>
      </p:sp>
      <p:sp>
        <p:nvSpPr>
          <p:cNvPr id="4" name="Slide Number Placeholder 3">
            <a:extLst>
              <a:ext uri="{FF2B5EF4-FFF2-40B4-BE49-F238E27FC236}">
                <a16:creationId xmlns:a16="http://schemas.microsoft.com/office/drawing/2014/main" id="{F595A6D0-16C1-F818-B5C6-75F39DE5B77E}"/>
              </a:ext>
            </a:extLst>
          </p:cNvPr>
          <p:cNvSpPr>
            <a:spLocks noGrp="1"/>
          </p:cNvSpPr>
          <p:nvPr>
            <p:ph type="sldNum" sz="quarter" idx="5"/>
          </p:nvPr>
        </p:nvSpPr>
        <p:spPr/>
        <p:txBody>
          <a:bodyPr/>
          <a:lstStyle/>
          <a:p>
            <a:fld id="{D58AB343-4DFE-414E-AEAB-491B40990149}" type="slidenum">
              <a:rPr lang="en-CA" smtClean="0"/>
              <a:t>33</a:t>
            </a:fld>
            <a:endParaRPr lang="en-CA"/>
          </a:p>
        </p:txBody>
      </p:sp>
    </p:spTree>
    <p:extLst>
      <p:ext uri="{BB962C8B-B14F-4D97-AF65-F5344CB8AC3E}">
        <p14:creationId xmlns:p14="http://schemas.microsoft.com/office/powerpoint/2010/main" val="690867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666B1-E6A1-CDC7-E34A-EC881CAEA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C52DB-498B-02ED-0830-2DE7C36E03B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5E82B82-B1A6-3F4C-3FA9-3161A0C9D138}"/>
              </a:ext>
            </a:extLst>
          </p:cNvPr>
          <p:cNvSpPr>
            <a:spLocks noGrp="1"/>
          </p:cNvSpPr>
          <p:nvPr>
            <p:ph type="body" idx="1"/>
          </p:nvPr>
        </p:nvSpPr>
        <p:spPr/>
        <p:txBody>
          <a:bodyPr/>
          <a:lstStyle/>
          <a:p>
            <a:r>
              <a:rPr lang="en-US" dirty="0"/>
              <a:t>More on this later</a:t>
            </a:r>
          </a:p>
        </p:txBody>
      </p:sp>
      <p:sp>
        <p:nvSpPr>
          <p:cNvPr id="4" name="Slide Number Placeholder 3">
            <a:extLst>
              <a:ext uri="{FF2B5EF4-FFF2-40B4-BE49-F238E27FC236}">
                <a16:creationId xmlns:a16="http://schemas.microsoft.com/office/drawing/2014/main" id="{1A102E1C-1AD3-5EB6-74B2-1B48E32BFDA6}"/>
              </a:ext>
            </a:extLst>
          </p:cNvPr>
          <p:cNvSpPr>
            <a:spLocks noGrp="1"/>
          </p:cNvSpPr>
          <p:nvPr>
            <p:ph type="sldNum" sz="quarter" idx="5"/>
          </p:nvPr>
        </p:nvSpPr>
        <p:spPr/>
        <p:txBody>
          <a:bodyPr/>
          <a:lstStyle/>
          <a:p>
            <a:fld id="{D58AB343-4DFE-414E-AEAB-491B40990149}" type="slidenum">
              <a:rPr lang="en-CA" smtClean="0"/>
              <a:t>34</a:t>
            </a:fld>
            <a:endParaRPr lang="en-CA"/>
          </a:p>
        </p:txBody>
      </p:sp>
    </p:spTree>
    <p:extLst>
      <p:ext uri="{BB962C8B-B14F-4D97-AF65-F5344CB8AC3E}">
        <p14:creationId xmlns:p14="http://schemas.microsoft.com/office/powerpoint/2010/main" val="187233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AC13B-9C04-6F86-435A-EDCC4C5BE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7C7D7-530A-7A15-4D95-90FBAF3EE86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38B7810-3848-1A69-C00E-317592F771D3}"/>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BC7BF81B-11F1-80E1-4C5E-701EE3994C11}"/>
              </a:ext>
            </a:extLst>
          </p:cNvPr>
          <p:cNvSpPr>
            <a:spLocks noGrp="1"/>
          </p:cNvSpPr>
          <p:nvPr>
            <p:ph type="sldNum" sz="quarter" idx="5"/>
          </p:nvPr>
        </p:nvSpPr>
        <p:spPr/>
        <p:txBody>
          <a:bodyPr/>
          <a:lstStyle/>
          <a:p>
            <a:fld id="{D58AB343-4DFE-414E-AEAB-491B40990149}" type="slidenum">
              <a:rPr lang="en-CA" smtClean="0"/>
              <a:t>6</a:t>
            </a:fld>
            <a:endParaRPr lang="en-CA"/>
          </a:p>
        </p:txBody>
      </p:sp>
    </p:spTree>
    <p:extLst>
      <p:ext uri="{BB962C8B-B14F-4D97-AF65-F5344CB8AC3E}">
        <p14:creationId xmlns:p14="http://schemas.microsoft.com/office/powerpoint/2010/main" val="3283485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58AB343-4DFE-414E-AEAB-491B40990149}" type="slidenum">
              <a:rPr lang="en-CA" smtClean="0"/>
              <a:t>38</a:t>
            </a:fld>
            <a:endParaRPr lang="en-CA"/>
          </a:p>
        </p:txBody>
      </p:sp>
    </p:spTree>
    <p:extLst>
      <p:ext uri="{BB962C8B-B14F-4D97-AF65-F5344CB8AC3E}">
        <p14:creationId xmlns:p14="http://schemas.microsoft.com/office/powerpoint/2010/main" val="2957978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58AB343-4DFE-414E-AEAB-491B40990149}" type="slidenum">
              <a:rPr lang="en-CA" smtClean="0"/>
              <a:t>41</a:t>
            </a:fld>
            <a:endParaRPr lang="en-CA"/>
          </a:p>
        </p:txBody>
      </p:sp>
    </p:spTree>
    <p:extLst>
      <p:ext uri="{BB962C8B-B14F-4D97-AF65-F5344CB8AC3E}">
        <p14:creationId xmlns:p14="http://schemas.microsoft.com/office/powerpoint/2010/main" val="1115927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58AB343-4DFE-414E-AEAB-491B40990149}" type="slidenum">
              <a:rPr lang="en-CA" smtClean="0"/>
              <a:t>42</a:t>
            </a:fld>
            <a:endParaRPr lang="en-CA"/>
          </a:p>
        </p:txBody>
      </p:sp>
    </p:spTree>
    <p:extLst>
      <p:ext uri="{BB962C8B-B14F-4D97-AF65-F5344CB8AC3E}">
        <p14:creationId xmlns:p14="http://schemas.microsoft.com/office/powerpoint/2010/main" val="2671084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A180-1C22-8D0F-36C3-6CEFDDF39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70316-2961-71A5-3710-1F6F1A952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41B17-BACD-2C28-4B01-CF8CC83790E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599B15E-67BE-5DAB-E064-7666111D87E6}"/>
              </a:ext>
            </a:extLst>
          </p:cNvPr>
          <p:cNvSpPr>
            <a:spLocks noGrp="1"/>
          </p:cNvSpPr>
          <p:nvPr>
            <p:ph type="sldNum" sz="quarter" idx="5"/>
          </p:nvPr>
        </p:nvSpPr>
        <p:spPr/>
        <p:txBody>
          <a:bodyPr/>
          <a:lstStyle/>
          <a:p>
            <a:fld id="{D58AB343-4DFE-414E-AEAB-491B40990149}" type="slidenum">
              <a:rPr lang="en-CA" smtClean="0"/>
              <a:t>43</a:t>
            </a:fld>
            <a:endParaRPr lang="en-CA"/>
          </a:p>
        </p:txBody>
      </p:sp>
    </p:spTree>
    <p:extLst>
      <p:ext uri="{BB962C8B-B14F-4D97-AF65-F5344CB8AC3E}">
        <p14:creationId xmlns:p14="http://schemas.microsoft.com/office/powerpoint/2010/main" val="1851587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58</a:t>
            </a:fld>
            <a:endParaRPr lang="en-CA"/>
          </a:p>
        </p:txBody>
      </p:sp>
    </p:spTree>
    <p:extLst>
      <p:ext uri="{BB962C8B-B14F-4D97-AF65-F5344CB8AC3E}">
        <p14:creationId xmlns:p14="http://schemas.microsoft.com/office/powerpoint/2010/main" val="1465867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C99A-38FD-8719-013A-8828CA25E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16370-F019-710D-5950-096B0A171DA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A670D7B-C148-BC25-9C91-CAAFBCB993B0}"/>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93188929-8A13-53A1-68C8-C592EFB386AE}"/>
              </a:ext>
            </a:extLst>
          </p:cNvPr>
          <p:cNvSpPr>
            <a:spLocks noGrp="1"/>
          </p:cNvSpPr>
          <p:nvPr>
            <p:ph type="sldNum" sz="quarter" idx="5"/>
          </p:nvPr>
        </p:nvSpPr>
        <p:spPr/>
        <p:txBody>
          <a:bodyPr/>
          <a:lstStyle/>
          <a:p>
            <a:fld id="{D58AB343-4DFE-414E-AEAB-491B40990149}" type="slidenum">
              <a:rPr lang="en-CA" smtClean="0"/>
              <a:t>7</a:t>
            </a:fld>
            <a:endParaRPr lang="en-CA"/>
          </a:p>
        </p:txBody>
      </p:sp>
    </p:spTree>
    <p:extLst>
      <p:ext uri="{BB962C8B-B14F-4D97-AF65-F5344CB8AC3E}">
        <p14:creationId xmlns:p14="http://schemas.microsoft.com/office/powerpoint/2010/main" val="1768627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82083-573C-A248-BF12-E8F646330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750CB-5CE6-26D7-4475-306EA7882A9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5E4C015-025D-2429-6224-268040114576}"/>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9AD1FF84-74FE-FD43-7C8A-3E0F0DA25D4D}"/>
              </a:ext>
            </a:extLst>
          </p:cNvPr>
          <p:cNvSpPr>
            <a:spLocks noGrp="1"/>
          </p:cNvSpPr>
          <p:nvPr>
            <p:ph type="sldNum" sz="quarter" idx="5"/>
          </p:nvPr>
        </p:nvSpPr>
        <p:spPr/>
        <p:txBody>
          <a:bodyPr/>
          <a:lstStyle/>
          <a:p>
            <a:fld id="{D58AB343-4DFE-414E-AEAB-491B40990149}" type="slidenum">
              <a:rPr lang="en-CA" smtClean="0"/>
              <a:t>8</a:t>
            </a:fld>
            <a:endParaRPr lang="en-CA"/>
          </a:p>
        </p:txBody>
      </p:sp>
    </p:spTree>
    <p:extLst>
      <p:ext uri="{BB962C8B-B14F-4D97-AF65-F5344CB8AC3E}">
        <p14:creationId xmlns:p14="http://schemas.microsoft.com/office/powerpoint/2010/main" val="955180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11</a:t>
            </a:fld>
            <a:endParaRPr lang="en-CA"/>
          </a:p>
        </p:txBody>
      </p:sp>
    </p:spTree>
    <p:extLst>
      <p:ext uri="{BB962C8B-B14F-4D97-AF65-F5344CB8AC3E}">
        <p14:creationId xmlns:p14="http://schemas.microsoft.com/office/powerpoint/2010/main" val="2872516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16</a:t>
            </a:fld>
            <a:endParaRPr lang="en-CA"/>
          </a:p>
        </p:txBody>
      </p:sp>
    </p:spTree>
    <p:extLst>
      <p:ext uri="{BB962C8B-B14F-4D97-AF65-F5344CB8AC3E}">
        <p14:creationId xmlns:p14="http://schemas.microsoft.com/office/powerpoint/2010/main" val="344445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Z&gt;60 ~ Xenon (Z=54)</a:t>
            </a:r>
          </a:p>
        </p:txBody>
      </p:sp>
      <p:sp>
        <p:nvSpPr>
          <p:cNvPr id="4" name="Slide Number Placeholder 3"/>
          <p:cNvSpPr>
            <a:spLocks noGrp="1"/>
          </p:cNvSpPr>
          <p:nvPr>
            <p:ph type="sldNum" sz="quarter" idx="5"/>
          </p:nvPr>
        </p:nvSpPr>
        <p:spPr/>
        <p:txBody>
          <a:bodyPr/>
          <a:lstStyle/>
          <a:p>
            <a:fld id="{D58AB343-4DFE-414E-AEAB-491B40990149}" type="slidenum">
              <a:rPr lang="en-CA" smtClean="0"/>
              <a:t>17</a:t>
            </a:fld>
            <a:endParaRPr lang="en-CA"/>
          </a:p>
        </p:txBody>
      </p:sp>
    </p:spTree>
    <p:extLst>
      <p:ext uri="{BB962C8B-B14F-4D97-AF65-F5344CB8AC3E}">
        <p14:creationId xmlns:p14="http://schemas.microsoft.com/office/powerpoint/2010/main" val="1089835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BB1B-31CD-C5A4-F740-765A19532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5CBB3-2BC1-5B8F-04A5-789244EBD94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0311CEE-53A3-9EC5-98C3-DAAA786F0B81}"/>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4E499D6-116C-E4BB-8A66-013384785311}"/>
              </a:ext>
            </a:extLst>
          </p:cNvPr>
          <p:cNvSpPr>
            <a:spLocks noGrp="1"/>
          </p:cNvSpPr>
          <p:nvPr>
            <p:ph type="sldNum" sz="quarter" idx="5"/>
          </p:nvPr>
        </p:nvSpPr>
        <p:spPr/>
        <p:txBody>
          <a:bodyPr/>
          <a:lstStyle/>
          <a:p>
            <a:fld id="{D58AB343-4DFE-414E-AEAB-491B40990149}" type="slidenum">
              <a:rPr lang="en-CA" smtClean="0"/>
              <a:t>18</a:t>
            </a:fld>
            <a:endParaRPr lang="en-CA"/>
          </a:p>
        </p:txBody>
      </p:sp>
    </p:spTree>
    <p:extLst>
      <p:ext uri="{BB962C8B-B14F-4D97-AF65-F5344CB8AC3E}">
        <p14:creationId xmlns:p14="http://schemas.microsoft.com/office/powerpoint/2010/main" val="1481750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03538-C096-21DE-A0FB-8C9599736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CFDFD-E1FC-02FC-E176-E9724101692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BC60696-87F3-A069-7EAC-8C31559F2CEC}"/>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C1974E6-E399-DBFB-0B03-B4033227C4B4}"/>
              </a:ext>
            </a:extLst>
          </p:cNvPr>
          <p:cNvSpPr>
            <a:spLocks noGrp="1"/>
          </p:cNvSpPr>
          <p:nvPr>
            <p:ph type="sldNum" sz="quarter" idx="5"/>
          </p:nvPr>
        </p:nvSpPr>
        <p:spPr/>
        <p:txBody>
          <a:bodyPr/>
          <a:lstStyle/>
          <a:p>
            <a:fld id="{D58AB343-4DFE-414E-AEAB-491B40990149}" type="slidenum">
              <a:rPr lang="en-CA" smtClean="0"/>
              <a:t>20</a:t>
            </a:fld>
            <a:endParaRPr lang="en-CA"/>
          </a:p>
        </p:txBody>
      </p:sp>
    </p:spTree>
    <p:extLst>
      <p:ext uri="{BB962C8B-B14F-4D97-AF65-F5344CB8AC3E}">
        <p14:creationId xmlns:p14="http://schemas.microsoft.com/office/powerpoint/2010/main" val="2658064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r>
              <a:rPr lang="en-US"/>
              <a:t>2026-06-25</a:t>
            </a:r>
            <a:endParaRPr lang="en-CA"/>
          </a:p>
        </p:txBody>
      </p:sp>
      <p:sp>
        <p:nvSpPr>
          <p:cNvPr id="5" name="Footer Placeholder 4"/>
          <p:cNvSpPr>
            <a:spLocks noGrp="1"/>
          </p:cNvSpPr>
          <p:nvPr>
            <p:ph type="ftr" sz="quarter" idx="11"/>
          </p:nvPr>
        </p:nvSpPr>
        <p:spPr/>
        <p:txBody>
          <a:bodyPr/>
          <a:lstStyle/>
          <a:p>
            <a:r>
              <a:rPr lang="en-CA"/>
              <a:t>CETUP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66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2026-06-25</a:t>
            </a:r>
            <a:endParaRPr lang="en-CA"/>
          </a:p>
        </p:txBody>
      </p:sp>
      <p:sp>
        <p:nvSpPr>
          <p:cNvPr id="5" name="Footer Placeholder 4"/>
          <p:cNvSpPr>
            <a:spLocks noGrp="1"/>
          </p:cNvSpPr>
          <p:nvPr>
            <p:ph type="ftr" sz="quarter" idx="11"/>
          </p:nvPr>
        </p:nvSpPr>
        <p:spPr/>
        <p:txBody>
          <a:bodyPr/>
          <a:lstStyle/>
          <a:p>
            <a:r>
              <a:rPr lang="en-CA"/>
              <a:t>CETUP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37803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2026-06-25</a:t>
            </a:r>
            <a:endParaRPr lang="en-CA"/>
          </a:p>
        </p:txBody>
      </p:sp>
      <p:sp>
        <p:nvSpPr>
          <p:cNvPr id="5" name="Footer Placeholder 4"/>
          <p:cNvSpPr>
            <a:spLocks noGrp="1"/>
          </p:cNvSpPr>
          <p:nvPr>
            <p:ph type="ftr" sz="quarter" idx="11"/>
          </p:nvPr>
        </p:nvSpPr>
        <p:spPr/>
        <p:txBody>
          <a:bodyPr/>
          <a:lstStyle/>
          <a:p>
            <a:r>
              <a:rPr lang="en-CA"/>
              <a:t>CETUP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434501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2026-06-25</a:t>
            </a:r>
            <a:endParaRPr lang="en-CA"/>
          </a:p>
        </p:txBody>
      </p:sp>
      <p:sp>
        <p:nvSpPr>
          <p:cNvPr id="5" name="Footer Placeholder 4"/>
          <p:cNvSpPr>
            <a:spLocks noGrp="1"/>
          </p:cNvSpPr>
          <p:nvPr>
            <p:ph type="ftr" sz="quarter" idx="11"/>
          </p:nvPr>
        </p:nvSpPr>
        <p:spPr/>
        <p:txBody>
          <a:bodyPr/>
          <a:lstStyle/>
          <a:p>
            <a:r>
              <a:rPr lang="en-CA"/>
              <a:t>CETUP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1010145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2026-06-25</a:t>
            </a:r>
            <a:endParaRPr lang="en-CA"/>
          </a:p>
        </p:txBody>
      </p:sp>
      <p:sp>
        <p:nvSpPr>
          <p:cNvPr id="5" name="Footer Placeholder 4"/>
          <p:cNvSpPr>
            <a:spLocks noGrp="1"/>
          </p:cNvSpPr>
          <p:nvPr>
            <p:ph type="ftr" sz="quarter" idx="11"/>
          </p:nvPr>
        </p:nvSpPr>
        <p:spPr/>
        <p:txBody>
          <a:bodyPr/>
          <a:lstStyle/>
          <a:p>
            <a:r>
              <a:rPr lang="en-CA"/>
              <a:t>CETUP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174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2026-06-25</a:t>
            </a:r>
            <a:endParaRPr lang="en-CA"/>
          </a:p>
        </p:txBody>
      </p:sp>
      <p:sp>
        <p:nvSpPr>
          <p:cNvPr id="6" name="Footer Placeholder 5"/>
          <p:cNvSpPr>
            <a:spLocks noGrp="1"/>
          </p:cNvSpPr>
          <p:nvPr>
            <p:ph type="ftr" sz="quarter" idx="11"/>
          </p:nvPr>
        </p:nvSpPr>
        <p:spPr/>
        <p:txBody>
          <a:bodyPr/>
          <a:lstStyle/>
          <a:p>
            <a:r>
              <a:rPr lang="en-CA"/>
              <a:t>CETUP 2026</a:t>
            </a:r>
          </a:p>
        </p:txBody>
      </p:sp>
      <p:sp>
        <p:nvSpPr>
          <p:cNvPr id="7" name="Slide Number Placeholder 6"/>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96150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2026-06-25</a:t>
            </a:r>
            <a:endParaRPr lang="en-CA"/>
          </a:p>
        </p:txBody>
      </p:sp>
      <p:sp>
        <p:nvSpPr>
          <p:cNvPr id="8" name="Footer Placeholder 7"/>
          <p:cNvSpPr>
            <a:spLocks noGrp="1"/>
          </p:cNvSpPr>
          <p:nvPr>
            <p:ph type="ftr" sz="quarter" idx="11"/>
          </p:nvPr>
        </p:nvSpPr>
        <p:spPr/>
        <p:txBody>
          <a:bodyPr/>
          <a:lstStyle/>
          <a:p>
            <a:r>
              <a:rPr lang="en-CA"/>
              <a:t>CETUP 2026</a:t>
            </a:r>
          </a:p>
        </p:txBody>
      </p:sp>
      <p:sp>
        <p:nvSpPr>
          <p:cNvPr id="9" name="Slide Number Placeholder 8"/>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019650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2026-06-25</a:t>
            </a:r>
            <a:endParaRPr lang="en-CA"/>
          </a:p>
        </p:txBody>
      </p:sp>
      <p:sp>
        <p:nvSpPr>
          <p:cNvPr id="4" name="Footer Placeholder 3"/>
          <p:cNvSpPr>
            <a:spLocks noGrp="1"/>
          </p:cNvSpPr>
          <p:nvPr>
            <p:ph type="ftr" sz="quarter" idx="11"/>
          </p:nvPr>
        </p:nvSpPr>
        <p:spPr/>
        <p:txBody>
          <a:bodyPr/>
          <a:lstStyle/>
          <a:p>
            <a:r>
              <a:rPr lang="en-CA"/>
              <a:t>CETUP 2026</a:t>
            </a:r>
          </a:p>
        </p:txBody>
      </p:sp>
      <p:sp>
        <p:nvSpPr>
          <p:cNvPr id="5" name="Slide Number Placeholder 4"/>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000734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Date Placeholder 6"/>
          <p:cNvSpPr>
            <a:spLocks noGrp="1"/>
          </p:cNvSpPr>
          <p:nvPr>
            <p:ph type="dt" sz="half" idx="10"/>
          </p:nvPr>
        </p:nvSpPr>
        <p:spPr/>
        <p:txBody>
          <a:bodyPr/>
          <a:lstStyle/>
          <a:p>
            <a:r>
              <a:rPr lang="en-US"/>
              <a:t>2026-06-25</a:t>
            </a:r>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CA"/>
              <a:t>CETUP 2026</a:t>
            </a:r>
          </a:p>
        </p:txBody>
      </p:sp>
      <p:sp>
        <p:nvSpPr>
          <p:cNvPr id="9" name="Slide Number Placeholder 8"/>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197748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r>
              <a:rPr lang="en-US"/>
              <a:t>2026-06-25</a:t>
            </a:r>
            <a:endParaRPr lang="en-CA"/>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r>
              <a:rPr lang="en-CA"/>
              <a:t>CETUP 2026</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2E0FF8-979D-4E91-940C-799527AB8B5D}" type="slidenum">
              <a:rPr lang="en-CA" smtClean="0"/>
              <a:t>‹#›</a:t>
            </a:fld>
            <a:endParaRPr lang="en-CA"/>
          </a:p>
        </p:txBody>
      </p:sp>
    </p:spTree>
    <p:extLst>
      <p:ext uri="{BB962C8B-B14F-4D97-AF65-F5344CB8AC3E}">
        <p14:creationId xmlns:p14="http://schemas.microsoft.com/office/powerpoint/2010/main" val="351844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2026-06-25</a:t>
            </a:r>
            <a:endParaRPr lang="en-CA"/>
          </a:p>
        </p:txBody>
      </p:sp>
      <p:sp>
        <p:nvSpPr>
          <p:cNvPr id="6" name="Footer Placeholder 5"/>
          <p:cNvSpPr>
            <a:spLocks noGrp="1"/>
          </p:cNvSpPr>
          <p:nvPr>
            <p:ph type="ftr" sz="quarter" idx="11"/>
          </p:nvPr>
        </p:nvSpPr>
        <p:spPr/>
        <p:txBody>
          <a:bodyPr/>
          <a:lstStyle/>
          <a:p>
            <a:r>
              <a:rPr lang="en-CA"/>
              <a:t>CETUP 2026</a:t>
            </a:r>
          </a:p>
        </p:txBody>
      </p:sp>
      <p:sp>
        <p:nvSpPr>
          <p:cNvPr id="7" name="Slide Number Placeholder 6"/>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1983187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7"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r>
              <a:rPr lang="en-US"/>
              <a:t>2026-06-25</a:t>
            </a:r>
            <a:endParaRPr lang="en-CA"/>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CA"/>
              <a:t>CETUP 2026</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1">
                <a:solidFill>
                  <a:srgbClr val="FFFFFF"/>
                </a:solidFill>
              </a:defRPr>
            </a:lvl1pPr>
          </a:lstStyle>
          <a:p>
            <a:fld id="{D12E0FF8-979D-4E91-940C-799527AB8B5D}"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23066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5.svg"/><Relationship Id="rId1" Type="http://schemas.openxmlformats.org/officeDocument/2006/relationships/slideLayout" Target="../slideLayouts/slideLayout5.xml"/><Relationship Id="rId5" Type="http://schemas.openxmlformats.org/officeDocument/2006/relationships/image" Target="../media/image26.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4.jpeg"/></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6" Type="http://schemas.openxmlformats.org/officeDocument/2006/relationships/image" Target="../media/image33.png"/><Relationship Id="rId39" Type="http://schemas.openxmlformats.org/officeDocument/2006/relationships/customXml" Target="../ink/ink11.xml"/><Relationship Id="rId21" Type="http://schemas.openxmlformats.org/officeDocument/2006/relationships/customXml" Target="../ink/ink2.xml"/><Relationship Id="rId34" Type="http://schemas.openxmlformats.org/officeDocument/2006/relationships/image" Target="../media/image37.png"/><Relationship Id="rId42" Type="http://schemas.openxmlformats.org/officeDocument/2006/relationships/image" Target="../media/image41.png"/><Relationship Id="rId47" Type="http://schemas.openxmlformats.org/officeDocument/2006/relationships/image" Target="../media/image6.png"/><Relationship Id="rId50"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3.png"/><Relationship Id="rId20" Type="http://schemas.openxmlformats.org/officeDocument/2006/relationships/image" Target="../media/image30.png"/><Relationship Id="rId29" Type="http://schemas.openxmlformats.org/officeDocument/2006/relationships/customXml" Target="../ink/ink6.xml"/><Relationship Id="rId41" Type="http://schemas.openxmlformats.org/officeDocument/2006/relationships/customXml" Target="../ink/ink12.xml"/><Relationship Id="rId1" Type="http://schemas.openxmlformats.org/officeDocument/2006/relationships/slideLayout" Target="../slideLayouts/slideLayout6.xml"/><Relationship Id="rId6" Type="http://schemas.openxmlformats.org/officeDocument/2006/relationships/image" Target="../media/image17.png"/><Relationship Id="rId24" Type="http://schemas.openxmlformats.org/officeDocument/2006/relationships/image" Target="../media/image32.png"/><Relationship Id="rId32" Type="http://schemas.openxmlformats.org/officeDocument/2006/relationships/image" Target="../media/image36.png"/><Relationship Id="rId37" Type="http://schemas.openxmlformats.org/officeDocument/2006/relationships/customXml" Target="../ink/ink10.xml"/><Relationship Id="rId40" Type="http://schemas.openxmlformats.org/officeDocument/2006/relationships/image" Target="../media/image8.png"/><Relationship Id="rId45" Type="http://schemas.openxmlformats.org/officeDocument/2006/relationships/customXml" Target="../ink/ink14.xml"/><Relationship Id="rId5" Type="http://schemas.openxmlformats.org/officeDocument/2006/relationships/image" Target="../media/image16.png"/><Relationship Id="rId23" Type="http://schemas.openxmlformats.org/officeDocument/2006/relationships/customXml" Target="../ink/ink3.xml"/><Relationship Id="rId28" Type="http://schemas.openxmlformats.org/officeDocument/2006/relationships/image" Target="../media/image34.png"/><Relationship Id="rId36" Type="http://schemas.openxmlformats.org/officeDocument/2006/relationships/image" Target="../media/image38.png"/><Relationship Id="rId49" Type="http://schemas.openxmlformats.org/officeDocument/2006/relationships/image" Target="../media/image9.png"/><Relationship Id="rId10" Type="http://schemas.openxmlformats.org/officeDocument/2006/relationships/customXml" Target="../ink/ink1.xml"/><Relationship Id="rId31" Type="http://schemas.openxmlformats.org/officeDocument/2006/relationships/customXml" Target="../ink/ink7.xml"/><Relationship Id="rId44" Type="http://schemas.openxmlformats.org/officeDocument/2006/relationships/image" Target="../media/image42.png"/><Relationship Id="rId4" Type="http://schemas.openxmlformats.org/officeDocument/2006/relationships/image" Target="../media/image15.png"/><Relationship Id="rId9" Type="http://schemas.openxmlformats.org/officeDocument/2006/relationships/image" Target="../media/image5.png"/><Relationship Id="rId22" Type="http://schemas.openxmlformats.org/officeDocument/2006/relationships/image" Target="../media/image31.png"/><Relationship Id="rId27" Type="http://schemas.openxmlformats.org/officeDocument/2006/relationships/customXml" Target="../ink/ink5.xml"/><Relationship Id="rId30" Type="http://schemas.openxmlformats.org/officeDocument/2006/relationships/image" Target="../media/image35.png"/><Relationship Id="rId35" Type="http://schemas.openxmlformats.org/officeDocument/2006/relationships/customXml" Target="../ink/ink9.xml"/><Relationship Id="rId43" Type="http://schemas.openxmlformats.org/officeDocument/2006/relationships/customXml" Target="../ink/ink13.xml"/><Relationship Id="rId48" Type="http://schemas.openxmlformats.org/officeDocument/2006/relationships/image" Target="../media/image7.png"/><Relationship Id="rId8" Type="http://schemas.openxmlformats.org/officeDocument/2006/relationships/image" Target="../media/image4.png"/><Relationship Id="rId51" Type="http://schemas.openxmlformats.org/officeDocument/2006/relationships/image" Target="../media/image11.png"/><Relationship Id="rId3" Type="http://schemas.openxmlformats.org/officeDocument/2006/relationships/image" Target="../media/image14.png"/><Relationship Id="rId25" Type="http://schemas.openxmlformats.org/officeDocument/2006/relationships/customXml" Target="../ink/ink4.xml"/><Relationship Id="rId33" Type="http://schemas.openxmlformats.org/officeDocument/2006/relationships/customXml" Target="../ink/ink8.xml"/><Relationship Id="rId38" Type="http://schemas.openxmlformats.org/officeDocument/2006/relationships/image" Target="../media/image39.png"/><Relationship Id="rId46" Type="http://schemas.openxmlformats.org/officeDocument/2006/relationships/image" Target="../media/image43.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210.png"/><Relationship Id="rId4" Type="http://schemas.openxmlformats.org/officeDocument/2006/relationships/image" Target="../media/image201.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660.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7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4.xml"/><Relationship Id="rId5" Type="http://schemas.openxmlformats.org/officeDocument/2006/relationships/image" Target="../media/image75.png"/><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0.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80.jpeg"/></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4.xml"/><Relationship Id="rId5" Type="http://schemas.openxmlformats.org/officeDocument/2006/relationships/image" Target="../media/image83.png"/><Relationship Id="rId4" Type="http://schemas.openxmlformats.org/officeDocument/2006/relationships/image" Target="../media/image820.png"/></Relationships>
</file>

<file path=ppt/slides/_rels/slide36.xml.rels><?xml version="1.0" encoding="UTF-8" standalone="yes"?>
<Relationships xmlns="http://schemas.openxmlformats.org/package/2006/relationships"><Relationship Id="rId8" Type="http://schemas.openxmlformats.org/officeDocument/2006/relationships/customXml" Target="../ink/ink17.xml"/><Relationship Id="rId3" Type="http://schemas.openxmlformats.org/officeDocument/2006/relationships/image" Target="../media/image85.png"/><Relationship Id="rId7" Type="http://schemas.openxmlformats.org/officeDocument/2006/relationships/image" Target="../media/image88.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customXml" Target="../ink/ink16.xml"/><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70.png"/><Relationship Id="rId5" Type="http://schemas.openxmlformats.org/officeDocument/2006/relationships/image" Target="../media/image960.pn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0.png"/><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118.png"/><Relationship Id="rId4" Type="http://schemas.openxmlformats.org/officeDocument/2006/relationships/image" Target="../media/image117.png"/></Relationships>
</file>

<file path=ppt/slides/_rels/slide5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19.png"/><Relationship Id="rId1" Type="http://schemas.openxmlformats.org/officeDocument/2006/relationships/slideLayout" Target="../slideLayouts/slideLayout4.xml"/><Relationship Id="rId4" Type="http://schemas.openxmlformats.org/officeDocument/2006/relationships/image" Target="../media/image1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4.xml"/><Relationship Id="rId5" Type="http://schemas.openxmlformats.org/officeDocument/2006/relationships/image" Target="../media/image124.png"/><Relationship Id="rId4" Type="http://schemas.openxmlformats.org/officeDocument/2006/relationships/image" Target="../media/image123.png"/></Relationships>
</file>

<file path=ppt/slides/_rels/slide6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127.png"/></Relationships>
</file>

<file path=ppt/slides/_rels/slide6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sv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8FBA5-9E6C-2BEB-FA57-78FE972B31C3}"/>
              </a:ext>
            </a:extLst>
          </p:cNvPr>
          <p:cNvSpPr>
            <a:spLocks noGrp="1"/>
          </p:cNvSpPr>
          <p:nvPr>
            <p:ph type="ctrTitle"/>
          </p:nvPr>
        </p:nvSpPr>
        <p:spPr/>
        <p:txBody>
          <a:bodyPr>
            <a:normAutofit/>
          </a:bodyPr>
          <a:lstStyle/>
          <a:p>
            <a:r>
              <a:rPr lang="en-US" dirty="0"/>
              <a:t>Pushing into the Ultra-Heavy Mass Frontier</a:t>
            </a:r>
            <a:endParaRPr lang="en-CA" dirty="0"/>
          </a:p>
        </p:txBody>
      </p:sp>
      <p:sp>
        <p:nvSpPr>
          <p:cNvPr id="3" name="Subtitle 2">
            <a:extLst>
              <a:ext uri="{FF2B5EF4-FFF2-40B4-BE49-F238E27FC236}">
                <a16:creationId xmlns:a16="http://schemas.microsoft.com/office/drawing/2014/main" id="{4EB24CF5-F58A-4F21-C086-90DC4DA91F42}"/>
              </a:ext>
            </a:extLst>
          </p:cNvPr>
          <p:cNvSpPr>
            <a:spLocks noGrp="1"/>
          </p:cNvSpPr>
          <p:nvPr>
            <p:ph type="subTitle" idx="1"/>
          </p:nvPr>
        </p:nvSpPr>
        <p:spPr/>
        <p:txBody>
          <a:bodyPr/>
          <a:lstStyle/>
          <a:p>
            <a:r>
              <a:rPr lang="en-CA" dirty="0"/>
              <a:t>Andrew Buchanan</a:t>
            </a:r>
          </a:p>
        </p:txBody>
      </p:sp>
      <p:pic>
        <p:nvPicPr>
          <p:cNvPr id="4" name="Picture 3">
            <a:extLst>
              <a:ext uri="{FF2B5EF4-FFF2-40B4-BE49-F238E27FC236}">
                <a16:creationId xmlns:a16="http://schemas.microsoft.com/office/drawing/2014/main" id="{4B77B2CE-29D6-74DF-5E8C-8EE2F384934A}"/>
              </a:ext>
            </a:extLst>
          </p:cNvPr>
          <p:cNvPicPr>
            <a:picLocks noChangeAspect="1"/>
          </p:cNvPicPr>
          <p:nvPr/>
        </p:nvPicPr>
        <p:blipFill>
          <a:blip r:embed="rId3"/>
          <a:stretch>
            <a:fillRect/>
          </a:stretch>
        </p:blipFill>
        <p:spPr>
          <a:xfrm>
            <a:off x="5252997" y="4455621"/>
            <a:ext cx="1991083" cy="1514052"/>
          </a:xfrm>
          <a:prstGeom prst="rect">
            <a:avLst/>
          </a:prstGeom>
        </p:spPr>
      </p:pic>
      <p:pic>
        <p:nvPicPr>
          <p:cNvPr id="5" name="Picture 4">
            <a:extLst>
              <a:ext uri="{FF2B5EF4-FFF2-40B4-BE49-F238E27FC236}">
                <a16:creationId xmlns:a16="http://schemas.microsoft.com/office/drawing/2014/main" id="{330A2FD2-1EE9-FD01-DD55-49C3CAC86E32}"/>
              </a:ext>
            </a:extLst>
          </p:cNvPr>
          <p:cNvPicPr>
            <a:picLocks noChangeAspect="1"/>
          </p:cNvPicPr>
          <p:nvPr/>
        </p:nvPicPr>
        <p:blipFill>
          <a:blip r:embed="rId4"/>
          <a:stretch>
            <a:fillRect/>
          </a:stretch>
        </p:blipFill>
        <p:spPr>
          <a:xfrm>
            <a:off x="7680960" y="4817605"/>
            <a:ext cx="3210560" cy="966543"/>
          </a:xfrm>
          <a:prstGeom prst="rect">
            <a:avLst/>
          </a:prstGeom>
        </p:spPr>
      </p:pic>
    </p:spTree>
    <p:extLst>
      <p:ext uri="{BB962C8B-B14F-4D97-AF65-F5344CB8AC3E}">
        <p14:creationId xmlns:p14="http://schemas.microsoft.com/office/powerpoint/2010/main" val="415183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2FF3-167D-2252-5C1E-E8D0B67759D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0FE8D0-126C-8167-0C9D-5E868F03252E}"/>
              </a:ext>
            </a:extLst>
          </p:cNvPr>
          <p:cNvSpPr>
            <a:spLocks noGrp="1"/>
          </p:cNvSpPr>
          <p:nvPr>
            <p:ph type="title"/>
          </p:nvPr>
        </p:nvSpPr>
        <p:spPr/>
        <p:txBody>
          <a:bodyPr>
            <a:normAutofit/>
          </a:bodyPr>
          <a:lstStyle/>
          <a:p>
            <a:r>
              <a:rPr lang="en-CA" sz="4800" dirty="0"/>
              <a:t>Heavy DM Interactions with Nuclei</a:t>
            </a:r>
          </a:p>
        </p:txBody>
      </p:sp>
      <p:sp>
        <p:nvSpPr>
          <p:cNvPr id="10" name="Text Placeholder 9">
            <a:extLst>
              <a:ext uri="{FF2B5EF4-FFF2-40B4-BE49-F238E27FC236}">
                <a16:creationId xmlns:a16="http://schemas.microsoft.com/office/drawing/2014/main" id="{F37A9FD9-D662-10BA-46F3-E9E6CF5C4D1C}"/>
              </a:ext>
            </a:extLst>
          </p:cNvPr>
          <p:cNvSpPr>
            <a:spLocks noGrp="1"/>
          </p:cNvSpPr>
          <p:nvPr>
            <p:ph type="body" idx="1"/>
          </p:nvPr>
        </p:nvSpPr>
        <p:spPr/>
        <p:txBody>
          <a:bodyPr/>
          <a:lstStyle/>
          <a:p>
            <a:r>
              <a:rPr lang="en-CA" dirty="0"/>
              <a:t>Per-Nucleon (fluffy cloud)</a:t>
            </a:r>
          </a:p>
        </p:txBody>
      </p:sp>
      <p:sp>
        <p:nvSpPr>
          <p:cNvPr id="11" name="Content Placeholder 10">
            <a:extLst>
              <a:ext uri="{FF2B5EF4-FFF2-40B4-BE49-F238E27FC236}">
                <a16:creationId xmlns:a16="http://schemas.microsoft.com/office/drawing/2014/main" id="{A6DA7F45-06EA-ACC8-CC72-A2B6D4E9F70B}"/>
              </a:ext>
            </a:extLst>
          </p:cNvPr>
          <p:cNvSpPr>
            <a:spLocks noGrp="1"/>
          </p:cNvSpPr>
          <p:nvPr>
            <p:ph sz="half" idx="2"/>
          </p:nvPr>
        </p:nvSpPr>
        <p:spPr>
          <a:xfrm>
            <a:off x="1097280" y="2582334"/>
            <a:ext cx="4937760" cy="1583266"/>
          </a:xfrm>
        </p:spPr>
        <p:txBody>
          <a:bodyPr>
            <a:normAutofit fontScale="92500"/>
          </a:bodyPr>
          <a:lstStyle/>
          <a:p>
            <a:pPr lvl="1">
              <a:buFont typeface="Arial" panose="020B0604020202020204" pitchFamily="34" charset="0"/>
              <a:buChar char="•"/>
            </a:pPr>
            <a:r>
              <a:rPr lang="en-CA" sz="2600" dirty="0"/>
              <a:t>Realistic for large loosely-bound composite DM</a:t>
            </a:r>
          </a:p>
          <a:p>
            <a:pPr lvl="1">
              <a:buFont typeface="Arial" panose="020B0604020202020204" pitchFamily="34" charset="0"/>
              <a:buChar char="•"/>
            </a:pPr>
            <a:r>
              <a:rPr lang="en-CA" sz="2600" dirty="0"/>
              <a:t>Each DM constituent interacts coherently with whole nucleus</a:t>
            </a:r>
          </a:p>
          <a:p>
            <a:pPr marL="201163" lvl="1" indent="0">
              <a:buNone/>
            </a:pPr>
            <a:endParaRPr lang="en-CA" dirty="0"/>
          </a:p>
        </p:txBody>
      </p:sp>
      <p:sp>
        <p:nvSpPr>
          <p:cNvPr id="12" name="Text Placeholder 11">
            <a:extLst>
              <a:ext uri="{FF2B5EF4-FFF2-40B4-BE49-F238E27FC236}">
                <a16:creationId xmlns:a16="http://schemas.microsoft.com/office/drawing/2014/main" id="{35338EE9-3F40-B557-64D0-78D090DE3F5B}"/>
              </a:ext>
            </a:extLst>
          </p:cNvPr>
          <p:cNvSpPr>
            <a:spLocks noGrp="1"/>
          </p:cNvSpPr>
          <p:nvPr>
            <p:ph type="body" sz="quarter" idx="3"/>
          </p:nvPr>
        </p:nvSpPr>
        <p:spPr/>
        <p:txBody>
          <a:bodyPr/>
          <a:lstStyle/>
          <a:p>
            <a:r>
              <a:rPr lang="en-CA" dirty="0"/>
              <a:t>Contact (bowling ball)</a:t>
            </a:r>
          </a:p>
        </p:txBody>
      </p:sp>
      <p:sp>
        <p:nvSpPr>
          <p:cNvPr id="13" name="Content Placeholder 12">
            <a:extLst>
              <a:ext uri="{FF2B5EF4-FFF2-40B4-BE49-F238E27FC236}">
                <a16:creationId xmlns:a16="http://schemas.microsoft.com/office/drawing/2014/main" id="{72FA11AE-D888-2301-2F45-34936E667808}"/>
              </a:ext>
            </a:extLst>
          </p:cNvPr>
          <p:cNvSpPr>
            <a:spLocks noGrp="1"/>
          </p:cNvSpPr>
          <p:nvPr>
            <p:ph sz="quarter" idx="4"/>
          </p:nvPr>
        </p:nvSpPr>
        <p:spPr>
          <a:xfrm>
            <a:off x="6172200" y="2505074"/>
            <a:ext cx="5183188" cy="1738679"/>
          </a:xfrm>
        </p:spPr>
        <p:txBody>
          <a:bodyPr>
            <a:normAutofit fontScale="92500"/>
          </a:bodyPr>
          <a:lstStyle/>
          <a:p>
            <a:pPr lvl="1">
              <a:buFont typeface="Arial" panose="020B0604020202020204" pitchFamily="34" charset="0"/>
              <a:buChar char="•"/>
            </a:pPr>
            <a:r>
              <a:rPr lang="en-CA" sz="2600" dirty="0"/>
              <a:t>Realistic for tightly-bound composite DM</a:t>
            </a:r>
          </a:p>
          <a:p>
            <a:pPr lvl="1">
              <a:buFont typeface="Arial" panose="020B0604020202020204" pitchFamily="34" charset="0"/>
              <a:buChar char="•"/>
            </a:pPr>
            <a:r>
              <a:rPr lang="en-CA" sz="2600" dirty="0"/>
              <a:t>DM interacts with each nuclei with the same strength</a:t>
            </a:r>
          </a:p>
          <a:p>
            <a:pPr marL="201163" lvl="1" indent="0">
              <a:buNone/>
            </a:pPr>
            <a:endParaRPr lang="en-CA" dirty="0"/>
          </a:p>
        </p:txBody>
      </p:sp>
      <p:sp>
        <p:nvSpPr>
          <p:cNvPr id="4" name="Date Placeholder 3">
            <a:extLst>
              <a:ext uri="{FF2B5EF4-FFF2-40B4-BE49-F238E27FC236}">
                <a16:creationId xmlns:a16="http://schemas.microsoft.com/office/drawing/2014/main" id="{F0FA4BB9-2440-CAF8-D037-DA6E69DB9B05}"/>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71BE2DCA-A49A-8BAD-F465-E825685BCA75}"/>
              </a:ext>
            </a:extLst>
          </p:cNvPr>
          <p:cNvSpPr>
            <a:spLocks noGrp="1"/>
          </p:cNvSpPr>
          <p:nvPr>
            <p:ph type="ftr" sz="quarter" idx="11"/>
          </p:nvPr>
        </p:nvSpPr>
        <p:spPr/>
        <p:txBody>
          <a:bodyPr/>
          <a:lstStyle/>
          <a:p>
            <a:r>
              <a:rPr lang="en-US"/>
              <a:t>CETUP 2026</a:t>
            </a:r>
            <a:endParaRPr lang="en-CA"/>
          </a:p>
        </p:txBody>
      </p:sp>
      <p:sp>
        <p:nvSpPr>
          <p:cNvPr id="6" name="Slide Number Placeholder 5">
            <a:extLst>
              <a:ext uri="{FF2B5EF4-FFF2-40B4-BE49-F238E27FC236}">
                <a16:creationId xmlns:a16="http://schemas.microsoft.com/office/drawing/2014/main" id="{13A919AF-2A4C-0EAF-F458-D5F055F8A7E9}"/>
              </a:ext>
            </a:extLst>
          </p:cNvPr>
          <p:cNvSpPr>
            <a:spLocks noGrp="1"/>
          </p:cNvSpPr>
          <p:nvPr>
            <p:ph type="sldNum" sz="quarter" idx="12"/>
          </p:nvPr>
        </p:nvSpPr>
        <p:spPr/>
        <p:txBody>
          <a:bodyPr/>
          <a:lstStyle/>
          <a:p>
            <a:fld id="{D12E0FF8-979D-4E91-940C-799527AB8B5D}" type="slidenum">
              <a:rPr lang="en-CA" smtClean="0"/>
              <a:t>10</a:t>
            </a:fld>
            <a:endParaRPr lang="en-CA"/>
          </a:p>
        </p:txBody>
      </p:sp>
      <p:pic>
        <p:nvPicPr>
          <p:cNvPr id="3" name="Graphic 2">
            <a:extLst>
              <a:ext uri="{FF2B5EF4-FFF2-40B4-BE49-F238E27FC236}">
                <a16:creationId xmlns:a16="http://schemas.microsoft.com/office/drawing/2014/main" id="{B782519C-B8B6-057B-05D1-CB0E3CEECF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92794" y="4031549"/>
            <a:ext cx="3486806" cy="754875"/>
          </a:xfrm>
          <a:prstGeom prst="rect">
            <a:avLst/>
          </a:prstGeom>
        </p:spPr>
      </p:pic>
      <p:pic>
        <p:nvPicPr>
          <p:cNvPr id="9" name="Graphic 8">
            <a:extLst>
              <a:ext uri="{FF2B5EF4-FFF2-40B4-BE49-F238E27FC236}">
                <a16:creationId xmlns:a16="http://schemas.microsoft.com/office/drawing/2014/main" id="{D37DB801-B41B-752D-62D6-EFA5BCA9AF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1476" y="4165600"/>
            <a:ext cx="2865884" cy="524739"/>
          </a:xfrm>
          <a:prstGeom prst="rect">
            <a:avLst/>
          </a:prstGeom>
        </p:spPr>
      </p:pic>
      <p:pic>
        <p:nvPicPr>
          <p:cNvPr id="16" name="Picture 15" descr="Champion Sports Lightweight Bowling ...">
            <a:extLst>
              <a:ext uri="{FF2B5EF4-FFF2-40B4-BE49-F238E27FC236}">
                <a16:creationId xmlns:a16="http://schemas.microsoft.com/office/drawing/2014/main" id="{88E258CE-0151-3EDA-DFCE-0F18EE1EC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7051" y="4871161"/>
            <a:ext cx="1094734" cy="10947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Cloud | Great PowerPoint ClipArt ...">
            <a:extLst>
              <a:ext uri="{FF2B5EF4-FFF2-40B4-BE49-F238E27FC236}">
                <a16:creationId xmlns:a16="http://schemas.microsoft.com/office/drawing/2014/main" id="{BD6B7348-7EA9-EC45-2750-115935FECF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2093" y="4901882"/>
            <a:ext cx="2187209" cy="118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72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EB132-01DB-A1EB-82C3-6F6CE2D7C1EA}"/>
              </a:ext>
            </a:extLst>
          </p:cNvPr>
          <p:cNvSpPr>
            <a:spLocks noGrp="1"/>
          </p:cNvSpPr>
          <p:nvPr>
            <p:ph type="title"/>
          </p:nvPr>
        </p:nvSpPr>
        <p:spPr/>
        <p:txBody>
          <a:bodyPr/>
          <a:lstStyle/>
          <a:p>
            <a:r>
              <a:rPr lang="en-CA" dirty="0"/>
              <a:t>Aspects of Heavy Dark Matter Searches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D0C3E174-F089-6E30-6B42-739E4326E761}"/>
                  </a:ext>
                </a:extLst>
              </p:cNvPr>
              <p:cNvSpPr>
                <a:spLocks noGrp="1"/>
              </p:cNvSpPr>
              <p:nvPr>
                <p:ph sz="half" idx="1"/>
              </p:nvPr>
            </p:nvSpPr>
            <p:spPr>
              <a:xfrm>
                <a:off x="1097279" y="1845733"/>
                <a:ext cx="4937760" cy="4474679"/>
              </a:xfrm>
            </p:spPr>
            <p:txBody>
              <a:bodyPr>
                <a:noAutofit/>
              </a:bodyPr>
              <a:lstStyle/>
              <a:p>
                <a:pPr lvl="1">
                  <a:buFont typeface="Arial" panose="020B0604020202020204" pitchFamily="34" charset="0"/>
                  <a:buChar char="•"/>
                </a:pPr>
                <a:r>
                  <a:rPr lang="en-CA" sz="2400" dirty="0"/>
                  <a:t>Low number density</a:t>
                </a:r>
              </a:p>
              <a:p>
                <a:pPr lvl="1">
                  <a:buFont typeface="Arial" panose="020B0604020202020204" pitchFamily="34" charset="0"/>
                  <a:buChar char="•"/>
                </a:pPr>
                <a:r>
                  <a:rPr lang="en-CA" sz="2400" dirty="0"/>
                  <a:t>Unconstrained even at high cross sections </a:t>
                </a:r>
                <a14:m>
                  <m:oMath xmlns:m="http://schemas.openxmlformats.org/officeDocument/2006/math">
                    <m:r>
                      <a:rPr lang="en-CA" sz="2400" b="0" i="1" smtClean="0">
                        <a:latin typeface="Cambria Math" panose="02040503050406030204" pitchFamily="18" charset="0"/>
                      </a:rPr>
                      <m: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−8</m:t>
                        </m:r>
                      </m:sup>
                    </m:sSup>
                  </m:oMath>
                </a14:m>
                <a:r>
                  <a:rPr lang="en-CA" sz="2400" dirty="0"/>
                  <a:t> </a:t>
                </a:r>
                <a14:m>
                  <m:oMath xmlns:m="http://schemas.openxmlformats.org/officeDocument/2006/math">
                    <m:sSup>
                      <m:sSupPr>
                        <m:ctrlPr>
                          <a:rPr lang="en-CA" sz="2400" b="0" i="1" dirty="0" smtClean="0">
                            <a:latin typeface="Cambria Math" panose="02040503050406030204" pitchFamily="18" charset="0"/>
                          </a:rPr>
                        </m:ctrlPr>
                      </m:sSupPr>
                      <m:e>
                        <m:r>
                          <m:rPr>
                            <m:sty m:val="p"/>
                          </m:rPr>
                          <a:rPr lang="en-CA" sz="2400" b="0" i="0" dirty="0" smtClean="0">
                            <a:latin typeface="Cambria Math" panose="02040503050406030204" pitchFamily="18" charset="0"/>
                          </a:rPr>
                          <m:t>cm</m:t>
                        </m:r>
                      </m:e>
                      <m:sup>
                        <m:r>
                          <a:rPr lang="en-CA" sz="2400" b="0" i="1" dirty="0" smtClean="0">
                            <a:latin typeface="Cambria Math" panose="02040503050406030204" pitchFamily="18" charset="0"/>
                          </a:rPr>
                          <m:t>2</m:t>
                        </m:r>
                      </m:sup>
                    </m:sSup>
                  </m:oMath>
                </a14:m>
                <a:r>
                  <a:rPr lang="en-CA" sz="2400" dirty="0"/>
                  <a:t>)</a:t>
                </a:r>
              </a:p>
              <a:p>
                <a:pPr lvl="1">
                  <a:buFont typeface="Arial" panose="020B0604020202020204" pitchFamily="34" charset="0"/>
                  <a:buChar char="•"/>
                </a:pPr>
                <a:r>
                  <a:rPr lang="en-CA" sz="2400" dirty="0"/>
                  <a:t>Much heavier than backgrounds</a:t>
                </a:r>
              </a:p>
              <a:p>
                <a:pPr lvl="1">
                  <a:buFont typeface="Arial" panose="020B0604020202020204" pitchFamily="34" charset="0"/>
                  <a:buChar char="•"/>
                </a:pPr>
                <a:r>
                  <a:rPr lang="en-CA" sz="2400" dirty="0"/>
                  <a:t>Multiple nuclear scatters in a VERY straight line (</a:t>
                </a:r>
                <a14:m>
                  <m:oMath xmlns:m="http://schemas.openxmlformats.org/officeDocument/2006/math">
                    <m:r>
                      <m:rPr>
                        <m:sty m:val="p"/>
                      </m:rPr>
                      <a:rPr lang="en-CA" sz="2400" b="0" i="0" smtClean="0">
                        <a:latin typeface="Cambria Math" panose="02040503050406030204" pitchFamily="18" charset="0"/>
                      </a:rPr>
                      <m:t>Δ</m:t>
                    </m:r>
                    <m:r>
                      <a:rPr lang="en-CA" sz="2400" b="0" i="1" smtClean="0">
                        <a:latin typeface="Cambria Math" panose="02040503050406030204" pitchFamily="18" charset="0"/>
                      </a:rPr>
                      <m:t>𝜃</m:t>
                    </m:r>
                    <m:r>
                      <a:rPr lang="en-CA" sz="2400" b="0" i="1" smtClean="0">
                        <a:latin typeface="Cambria Math" panose="02040503050406030204" pitchFamily="18" charset="0"/>
                      </a:rPr>
                      <m:t>&lt;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−5</m:t>
                        </m:r>
                      </m:sup>
                    </m:sSup>
                  </m:oMath>
                </a14:m>
                <a:r>
                  <a:rPr lang="en-CA" sz="2400" dirty="0"/>
                  <a:t> through 20 km)</a:t>
                </a:r>
              </a:p>
              <a:p>
                <a:pPr lvl="1">
                  <a:buFont typeface="Arial" panose="020B0604020202020204" pitchFamily="34" charset="0"/>
                  <a:buChar char="•"/>
                </a:pPr>
                <a:r>
                  <a:rPr lang="en-CA" sz="2400" dirty="0"/>
                  <a:t>Presents a unique frontier for direct dark matter searches</a:t>
                </a:r>
              </a:p>
            </p:txBody>
          </p:sp>
        </mc:Choice>
        <mc:Fallback xmlns="">
          <p:sp>
            <p:nvSpPr>
              <p:cNvPr id="9" name="Content Placeholder 8">
                <a:extLst>
                  <a:ext uri="{FF2B5EF4-FFF2-40B4-BE49-F238E27FC236}">
                    <a16:creationId xmlns:a16="http://schemas.microsoft.com/office/drawing/2014/main" id="{D0C3E174-F089-6E30-6B42-739E4326E761}"/>
                  </a:ext>
                </a:extLst>
              </p:cNvPr>
              <p:cNvSpPr>
                <a:spLocks noGrp="1" noRot="1" noChangeAspect="1" noMove="1" noResize="1" noEditPoints="1" noAdjustHandles="1" noChangeArrowheads="1" noChangeShapeType="1" noTextEdit="1"/>
              </p:cNvSpPr>
              <p:nvPr>
                <p:ph sz="half" idx="1"/>
              </p:nvPr>
            </p:nvSpPr>
            <p:spPr>
              <a:xfrm>
                <a:off x="1097279" y="1845733"/>
                <a:ext cx="4937760" cy="4474679"/>
              </a:xfrm>
              <a:blipFill>
                <a:blip r:embed="rId3"/>
                <a:stretch>
                  <a:fillRect t="-1907"/>
                </a:stretch>
              </a:blipFill>
            </p:spPr>
            <p:txBody>
              <a:bodyPr/>
              <a:lstStyle/>
              <a:p>
                <a:r>
                  <a:rPr lang="en-CA">
                    <a:noFill/>
                  </a:rPr>
                  <a:t> </a:t>
                </a:r>
              </a:p>
            </p:txBody>
          </p:sp>
        </mc:Fallback>
      </mc:AlternateContent>
      <p:pic>
        <p:nvPicPr>
          <p:cNvPr id="10" name="Content Placeholder 6">
            <a:extLst>
              <a:ext uri="{FF2B5EF4-FFF2-40B4-BE49-F238E27FC236}">
                <a16:creationId xmlns:a16="http://schemas.microsoft.com/office/drawing/2014/main" id="{8C04C4D4-7AFD-BDD4-F648-4D1653D9CC12}"/>
              </a:ext>
            </a:extLst>
          </p:cNvPr>
          <p:cNvPicPr>
            <a:picLocks noGrp="1" noChangeAspect="1"/>
          </p:cNvPicPr>
          <p:nvPr>
            <p:ph sz="half" idx="2"/>
          </p:nvPr>
        </p:nvPicPr>
        <p:blipFill>
          <a:blip r:embed="rId4"/>
          <a:srcRect t="4121" r="1958" b="3013"/>
          <a:stretch>
            <a:fillRect/>
          </a:stretch>
        </p:blipFill>
        <p:spPr>
          <a:xfrm>
            <a:off x="7028395" y="1922148"/>
            <a:ext cx="3296491" cy="3281675"/>
          </a:xfrm>
        </p:spPr>
      </p:pic>
      <p:sp>
        <p:nvSpPr>
          <p:cNvPr id="11" name="Date Placeholder 10">
            <a:extLst>
              <a:ext uri="{FF2B5EF4-FFF2-40B4-BE49-F238E27FC236}">
                <a16:creationId xmlns:a16="http://schemas.microsoft.com/office/drawing/2014/main" id="{1447A519-0B58-9BD2-BAF2-FE07B9A438A1}"/>
              </a:ext>
            </a:extLst>
          </p:cNvPr>
          <p:cNvSpPr>
            <a:spLocks noGrp="1"/>
          </p:cNvSpPr>
          <p:nvPr>
            <p:ph type="dt" sz="half" idx="10"/>
          </p:nvPr>
        </p:nvSpPr>
        <p:spPr/>
        <p:txBody>
          <a:bodyPr/>
          <a:lstStyle/>
          <a:p>
            <a:r>
              <a:rPr lang="en-US"/>
              <a:t>2026-06-25</a:t>
            </a:r>
            <a:endParaRPr lang="en-CA"/>
          </a:p>
        </p:txBody>
      </p:sp>
      <p:sp>
        <p:nvSpPr>
          <p:cNvPr id="12" name="Footer Placeholder 11">
            <a:extLst>
              <a:ext uri="{FF2B5EF4-FFF2-40B4-BE49-F238E27FC236}">
                <a16:creationId xmlns:a16="http://schemas.microsoft.com/office/drawing/2014/main" id="{2F80F9E3-627E-BF66-4150-8DD013394E2C}"/>
              </a:ext>
            </a:extLst>
          </p:cNvPr>
          <p:cNvSpPr>
            <a:spLocks noGrp="1"/>
          </p:cNvSpPr>
          <p:nvPr>
            <p:ph type="ftr" sz="quarter" idx="11"/>
          </p:nvPr>
        </p:nvSpPr>
        <p:spPr/>
        <p:txBody>
          <a:bodyPr/>
          <a:lstStyle/>
          <a:p>
            <a:r>
              <a:rPr lang="en-US"/>
              <a:t>CETUP 2026</a:t>
            </a:r>
            <a:endParaRPr lang="en-CA"/>
          </a:p>
        </p:txBody>
      </p:sp>
      <p:sp>
        <p:nvSpPr>
          <p:cNvPr id="13" name="Slide Number Placeholder 12">
            <a:extLst>
              <a:ext uri="{FF2B5EF4-FFF2-40B4-BE49-F238E27FC236}">
                <a16:creationId xmlns:a16="http://schemas.microsoft.com/office/drawing/2014/main" id="{C8A2CA76-7022-D2F3-EE60-4FA0B07AE19A}"/>
              </a:ext>
            </a:extLst>
          </p:cNvPr>
          <p:cNvSpPr>
            <a:spLocks noGrp="1"/>
          </p:cNvSpPr>
          <p:nvPr>
            <p:ph type="sldNum" sz="quarter" idx="12"/>
          </p:nvPr>
        </p:nvSpPr>
        <p:spPr/>
        <p:txBody>
          <a:bodyPr/>
          <a:lstStyle/>
          <a:p>
            <a:fld id="{D12E0FF8-979D-4E91-940C-799527AB8B5D}" type="slidenum">
              <a:rPr lang="en-CA" smtClean="0"/>
              <a:t>11</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76947B9-1F24-F22C-A02E-531912BC518B}"/>
                  </a:ext>
                </a:extLst>
              </p:cNvPr>
              <p:cNvSpPr txBox="1"/>
              <p:nvPr/>
            </p:nvSpPr>
            <p:spPr>
              <a:xfrm>
                <a:off x="7518399" y="5125929"/>
                <a:ext cx="3090335" cy="806183"/>
              </a:xfrm>
              <a:prstGeom prst="rect">
                <a:avLst/>
              </a:prstGeom>
              <a:noFill/>
            </p:spPr>
            <p:txBody>
              <a:bodyPr wrap="square" rtlCol="0">
                <a:spAutoFit/>
              </a:bodyPr>
              <a:lstStyle/>
              <a:p>
                <a:pPr algn="ctr"/>
                <a:r>
                  <a:rPr lang="en-CA" sz="2200" dirty="0"/>
                  <a:t>Each scatter deposits energy </a:t>
                </a:r>
                <a14:m>
                  <m:oMath xmlns:m="http://schemas.openxmlformats.org/officeDocument/2006/math">
                    <m:sSub>
                      <m:sSubPr>
                        <m:ctrlPr>
                          <a:rPr lang="en-CA" sz="2200" i="1">
                            <a:latin typeface="Cambria Math" panose="02040503050406030204" pitchFamily="18" charset="0"/>
                          </a:rPr>
                        </m:ctrlPr>
                      </m:sSubPr>
                      <m:e>
                        <m:r>
                          <a:rPr lang="en-CA" sz="2200" i="1">
                            <a:latin typeface="Cambria Math" panose="02040503050406030204" pitchFamily="18" charset="0"/>
                          </a:rPr>
                          <m:t>𝑚</m:t>
                        </m:r>
                      </m:e>
                      <m:sub>
                        <m:r>
                          <a:rPr lang="en-CA" sz="2200" i="1">
                            <a:latin typeface="Cambria Math" panose="02040503050406030204" pitchFamily="18" charset="0"/>
                          </a:rPr>
                          <m:t>𝑛𝑢𝑐</m:t>
                        </m:r>
                      </m:sub>
                    </m:sSub>
                    <m:sSubSup>
                      <m:sSubSupPr>
                        <m:ctrlPr>
                          <a:rPr lang="en-CA" sz="2200" i="1">
                            <a:latin typeface="Cambria Math" panose="02040503050406030204" pitchFamily="18" charset="0"/>
                          </a:rPr>
                        </m:ctrlPr>
                      </m:sSubSupPr>
                      <m:e>
                        <m:r>
                          <a:rPr lang="en-CA" sz="2200" i="1">
                            <a:latin typeface="Cambria Math" panose="02040503050406030204" pitchFamily="18" charset="0"/>
                          </a:rPr>
                          <m:t>𝑣</m:t>
                        </m:r>
                      </m:e>
                      <m:sub>
                        <m:r>
                          <a:rPr lang="en-CA" sz="2200" i="1">
                            <a:latin typeface="Cambria Math" panose="02040503050406030204" pitchFamily="18" charset="0"/>
                          </a:rPr>
                          <m:t>𝜒</m:t>
                        </m:r>
                      </m:sub>
                      <m:sup>
                        <m:r>
                          <a:rPr lang="en-CA" sz="2200" i="1">
                            <a:latin typeface="Cambria Math" panose="02040503050406030204" pitchFamily="18" charset="0"/>
                          </a:rPr>
                          <m:t>2</m:t>
                        </m:r>
                      </m:sup>
                    </m:sSubSup>
                  </m:oMath>
                </a14:m>
                <a:endParaRPr lang="en-CA" sz="2200" dirty="0"/>
              </a:p>
            </p:txBody>
          </p:sp>
        </mc:Choice>
        <mc:Fallback xmlns="">
          <p:sp>
            <p:nvSpPr>
              <p:cNvPr id="4" name="TextBox 3">
                <a:extLst>
                  <a:ext uri="{FF2B5EF4-FFF2-40B4-BE49-F238E27FC236}">
                    <a16:creationId xmlns:a16="http://schemas.microsoft.com/office/drawing/2014/main" id="{B76947B9-1F24-F22C-A02E-531912BC518B}"/>
                  </a:ext>
                </a:extLst>
              </p:cNvPr>
              <p:cNvSpPr txBox="1">
                <a:spLocks noRot="1" noChangeAspect="1" noMove="1" noResize="1" noEditPoints="1" noAdjustHandles="1" noChangeArrowheads="1" noChangeShapeType="1" noTextEdit="1"/>
              </p:cNvSpPr>
              <p:nvPr/>
            </p:nvSpPr>
            <p:spPr>
              <a:xfrm>
                <a:off x="7518399" y="5125929"/>
                <a:ext cx="3090335" cy="806183"/>
              </a:xfrm>
              <a:prstGeom prst="rect">
                <a:avLst/>
              </a:prstGeom>
              <a:blipFill>
                <a:blip r:embed="rId5"/>
                <a:stretch>
                  <a:fillRect t="-5303" r="-2564" b="-9848"/>
                </a:stretch>
              </a:blipFill>
            </p:spPr>
            <p:txBody>
              <a:bodyPr/>
              <a:lstStyle/>
              <a:p>
                <a:r>
                  <a:rPr lang="en-CA">
                    <a:noFill/>
                  </a:rPr>
                  <a:t> </a:t>
                </a:r>
              </a:p>
            </p:txBody>
          </p:sp>
        </mc:Fallback>
      </mc:AlternateContent>
    </p:spTree>
    <p:extLst>
      <p:ext uri="{BB962C8B-B14F-4D97-AF65-F5344CB8AC3E}">
        <p14:creationId xmlns:p14="http://schemas.microsoft.com/office/powerpoint/2010/main" val="601864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79D7-841B-4A39-9C13-862E0401489F}"/>
              </a:ext>
            </a:extLst>
          </p:cNvPr>
          <p:cNvSpPr>
            <a:spLocks noGrp="1"/>
          </p:cNvSpPr>
          <p:nvPr>
            <p:ph type="title"/>
          </p:nvPr>
        </p:nvSpPr>
        <p:spPr/>
        <p:txBody>
          <a:bodyPr/>
          <a:lstStyle/>
          <a:p>
            <a:r>
              <a:rPr lang="en-CA" dirty="0"/>
              <a:t>Single Scatter Bounds</a:t>
            </a:r>
          </a:p>
        </p:txBody>
      </p:sp>
      <p:sp>
        <p:nvSpPr>
          <p:cNvPr id="4" name="Date Placeholder 3">
            <a:extLst>
              <a:ext uri="{FF2B5EF4-FFF2-40B4-BE49-F238E27FC236}">
                <a16:creationId xmlns:a16="http://schemas.microsoft.com/office/drawing/2014/main" id="{0A4DA44B-3825-AD20-E68A-992D9BF96BA8}"/>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F9BBE9D8-4218-36D3-F0F3-6E6B684B6209}"/>
              </a:ext>
            </a:extLst>
          </p:cNvPr>
          <p:cNvSpPr>
            <a:spLocks noGrp="1"/>
          </p:cNvSpPr>
          <p:nvPr>
            <p:ph type="sldNum" sz="quarter" idx="12"/>
          </p:nvPr>
        </p:nvSpPr>
        <p:spPr/>
        <p:txBody>
          <a:bodyPr/>
          <a:lstStyle/>
          <a:p>
            <a:fld id="{D12E0FF8-979D-4E91-940C-799527AB8B5D}" type="slidenum">
              <a:rPr lang="en-CA" smtClean="0"/>
              <a:t>12</a:t>
            </a:fld>
            <a:endParaRPr lang="en-CA"/>
          </a:p>
        </p:txBody>
      </p:sp>
      <p:sp>
        <p:nvSpPr>
          <p:cNvPr id="11" name="TextBox 10">
            <a:extLst>
              <a:ext uri="{FF2B5EF4-FFF2-40B4-BE49-F238E27FC236}">
                <a16:creationId xmlns:a16="http://schemas.microsoft.com/office/drawing/2014/main" id="{204EBD09-CBEA-D391-9129-CD0DA409BB11}"/>
              </a:ext>
            </a:extLst>
          </p:cNvPr>
          <p:cNvSpPr txBox="1"/>
          <p:nvPr/>
        </p:nvSpPr>
        <p:spPr>
          <a:xfrm>
            <a:off x="6457155" y="2614052"/>
            <a:ext cx="4132189" cy="492443"/>
          </a:xfrm>
          <a:prstGeom prst="rect">
            <a:avLst/>
          </a:prstGeom>
          <a:noFill/>
          <a:ln>
            <a:noFill/>
          </a:ln>
        </p:spPr>
        <p:txBody>
          <a:bodyPr wrap="square" rtlCol="0">
            <a:spAutoFit/>
          </a:bodyPr>
          <a:lstStyle/>
          <a:p>
            <a:r>
              <a:rPr lang="en-CA" sz="2600" dirty="0"/>
              <a:t>Multi-Scattering Regime</a:t>
            </a:r>
          </a:p>
        </p:txBody>
      </p:sp>
      <p:sp>
        <p:nvSpPr>
          <p:cNvPr id="14" name="TextBox 13">
            <a:extLst>
              <a:ext uri="{FF2B5EF4-FFF2-40B4-BE49-F238E27FC236}">
                <a16:creationId xmlns:a16="http://schemas.microsoft.com/office/drawing/2014/main" id="{40B565CE-7E68-7517-EB13-CC0DD4015662}"/>
              </a:ext>
            </a:extLst>
          </p:cNvPr>
          <p:cNvSpPr txBox="1"/>
          <p:nvPr/>
        </p:nvSpPr>
        <p:spPr>
          <a:xfrm>
            <a:off x="1008097" y="3706185"/>
            <a:ext cx="1837198" cy="492443"/>
          </a:xfrm>
          <a:prstGeom prst="rect">
            <a:avLst/>
          </a:prstGeom>
          <a:noFill/>
          <a:ln>
            <a:noFill/>
          </a:ln>
        </p:spPr>
        <p:txBody>
          <a:bodyPr wrap="square" rtlCol="0">
            <a:spAutoFit/>
          </a:bodyPr>
          <a:lstStyle/>
          <a:p>
            <a:r>
              <a:rPr lang="en-CA" sz="2600" dirty="0"/>
              <a:t>Sensitivity</a:t>
            </a:r>
          </a:p>
        </p:txBody>
      </p:sp>
      <p:sp>
        <p:nvSpPr>
          <p:cNvPr id="9" name="Right Triangle 8">
            <a:extLst>
              <a:ext uri="{FF2B5EF4-FFF2-40B4-BE49-F238E27FC236}">
                <a16:creationId xmlns:a16="http://schemas.microsoft.com/office/drawing/2014/main" id="{C0286E93-9EAB-B1B9-1DB0-EA3D1717977E}"/>
              </a:ext>
            </a:extLst>
          </p:cNvPr>
          <p:cNvSpPr/>
          <p:nvPr/>
        </p:nvSpPr>
        <p:spPr>
          <a:xfrm flipV="1">
            <a:off x="3686186" y="3144811"/>
            <a:ext cx="4950545" cy="2473425"/>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Footer Placeholder 12">
            <a:extLst>
              <a:ext uri="{FF2B5EF4-FFF2-40B4-BE49-F238E27FC236}">
                <a16:creationId xmlns:a16="http://schemas.microsoft.com/office/drawing/2014/main" id="{D2A6E6E0-44C8-A024-DADA-FDF00682A3CF}"/>
              </a:ext>
            </a:extLst>
          </p:cNvPr>
          <p:cNvSpPr>
            <a:spLocks noGrp="1"/>
          </p:cNvSpPr>
          <p:nvPr>
            <p:ph type="ftr" sz="quarter" idx="11"/>
          </p:nvPr>
        </p:nvSpPr>
        <p:spPr/>
        <p:txBody>
          <a:bodyPr/>
          <a:lstStyle/>
          <a:p>
            <a:r>
              <a:rPr lang="en-CA"/>
              <a:t>CETUP 2026</a:t>
            </a:r>
          </a:p>
        </p:txBody>
      </p:sp>
      <p:pic>
        <p:nvPicPr>
          <p:cNvPr id="20" name="Picture 19">
            <a:extLst>
              <a:ext uri="{FF2B5EF4-FFF2-40B4-BE49-F238E27FC236}">
                <a16:creationId xmlns:a16="http://schemas.microsoft.com/office/drawing/2014/main" id="{21A64A2F-2FCE-E3BA-2A21-AB1EA5DA7528}"/>
              </a:ext>
            </a:extLst>
          </p:cNvPr>
          <p:cNvPicPr>
            <a:picLocks noChangeAspect="1"/>
          </p:cNvPicPr>
          <p:nvPr/>
        </p:nvPicPr>
        <p:blipFill>
          <a:blip r:embed="rId2"/>
          <a:stretch>
            <a:fillRect/>
          </a:stretch>
        </p:blipFill>
        <p:spPr>
          <a:xfrm>
            <a:off x="787075" y="1898659"/>
            <a:ext cx="1652064" cy="1621127"/>
          </a:xfrm>
          <a:prstGeom prst="rect">
            <a:avLst/>
          </a:prstGeom>
        </p:spPr>
      </p:pic>
      <p:sp>
        <p:nvSpPr>
          <p:cNvPr id="6" name="TextBox 5">
            <a:extLst>
              <a:ext uri="{FF2B5EF4-FFF2-40B4-BE49-F238E27FC236}">
                <a16:creationId xmlns:a16="http://schemas.microsoft.com/office/drawing/2014/main" id="{F264D0B1-0D75-AC88-B99B-F257187CBD6A}"/>
              </a:ext>
            </a:extLst>
          </p:cNvPr>
          <p:cNvSpPr txBox="1"/>
          <p:nvPr/>
        </p:nvSpPr>
        <p:spPr>
          <a:xfrm>
            <a:off x="5638800" y="2971800"/>
            <a:ext cx="65" cy="276999"/>
          </a:xfrm>
          <a:prstGeom prst="rect">
            <a:avLst/>
          </a:prstGeom>
          <a:noFill/>
        </p:spPr>
        <p:txBody>
          <a:bodyPr wrap="none" lIns="0" tIns="0" rIns="0" bIns="0" rtlCol="0">
            <a:spAutoFit/>
          </a:bodyPr>
          <a:lstStyle/>
          <a:p>
            <a:endParaRPr lang="en-CA" dirty="0"/>
          </a:p>
        </p:txBody>
      </p:sp>
      <p:sp>
        <p:nvSpPr>
          <p:cNvPr id="12" name="TextBox 11">
            <a:extLst>
              <a:ext uri="{FF2B5EF4-FFF2-40B4-BE49-F238E27FC236}">
                <a16:creationId xmlns:a16="http://schemas.microsoft.com/office/drawing/2014/main" id="{1DE1E80F-E92C-3945-5D78-FCF0818BA5BF}"/>
              </a:ext>
            </a:extLst>
          </p:cNvPr>
          <p:cNvSpPr txBox="1"/>
          <p:nvPr/>
        </p:nvSpPr>
        <p:spPr>
          <a:xfrm>
            <a:off x="5638800" y="2971800"/>
            <a:ext cx="65" cy="276999"/>
          </a:xfrm>
          <a:prstGeom prst="rect">
            <a:avLst/>
          </a:prstGeom>
          <a:noFill/>
        </p:spPr>
        <p:txBody>
          <a:bodyPr wrap="none" lIns="0" tIns="0" rIns="0" bIns="0" rtlCol="0">
            <a:spAutoFit/>
          </a:bodyPr>
          <a:lstStyle/>
          <a:p>
            <a:endParaRPr lang="en-CA" dirty="0"/>
          </a:p>
        </p:txBody>
      </p:sp>
      <p:sp>
        <p:nvSpPr>
          <p:cNvPr id="25" name="Arrow: Up 24">
            <a:extLst>
              <a:ext uri="{FF2B5EF4-FFF2-40B4-BE49-F238E27FC236}">
                <a16:creationId xmlns:a16="http://schemas.microsoft.com/office/drawing/2014/main" id="{2E82CDC9-4163-9C3E-2BFF-32A3DD627267}"/>
              </a:ext>
            </a:extLst>
          </p:cNvPr>
          <p:cNvSpPr/>
          <p:nvPr/>
        </p:nvSpPr>
        <p:spPr>
          <a:xfrm>
            <a:off x="5871699" y="2483587"/>
            <a:ext cx="448602" cy="649532"/>
          </a:xfrm>
          <a:prstGeom prst="upArrow">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7" name="TextBox 26">
            <a:extLst>
              <a:ext uri="{FF2B5EF4-FFF2-40B4-BE49-F238E27FC236}">
                <a16:creationId xmlns:a16="http://schemas.microsoft.com/office/drawing/2014/main" id="{54B0CC5F-5DB8-2770-6687-C4EBE556E34B}"/>
              </a:ext>
            </a:extLst>
          </p:cNvPr>
          <p:cNvSpPr txBox="1"/>
          <p:nvPr/>
        </p:nvSpPr>
        <p:spPr>
          <a:xfrm>
            <a:off x="7715689" y="3952407"/>
            <a:ext cx="896399" cy="492443"/>
          </a:xfrm>
          <a:prstGeom prst="rect">
            <a:avLst/>
          </a:prstGeom>
          <a:noFill/>
          <a:ln>
            <a:noFill/>
          </a:ln>
        </p:spPr>
        <p:txBody>
          <a:bodyPr wrap="none" rtlCol="0">
            <a:spAutoFit/>
          </a:bodyPr>
          <a:lstStyle/>
          <a:p>
            <a:r>
              <a:rPr lang="en-CA" sz="2600" dirty="0"/>
              <a:t>Flux</a:t>
            </a:r>
          </a:p>
        </p:txBody>
      </p:sp>
      <p:pic>
        <p:nvPicPr>
          <p:cNvPr id="7" name="Picture 6">
            <a:extLst>
              <a:ext uri="{FF2B5EF4-FFF2-40B4-BE49-F238E27FC236}">
                <a16:creationId xmlns:a16="http://schemas.microsoft.com/office/drawing/2014/main" id="{9AED3CC6-2C6F-20CD-03E1-65245C7D5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0895" y="4649560"/>
            <a:ext cx="4276190" cy="866667"/>
          </a:xfrm>
          <a:prstGeom prst="rect">
            <a:avLst/>
          </a:prstGeom>
        </p:spPr>
      </p:pic>
      <p:pic>
        <p:nvPicPr>
          <p:cNvPr id="26" name="Picture 25">
            <a:extLst>
              <a:ext uri="{FF2B5EF4-FFF2-40B4-BE49-F238E27FC236}">
                <a16:creationId xmlns:a16="http://schemas.microsoft.com/office/drawing/2014/main" id="{6C330CD9-10F5-A245-5799-CEC8D33824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839" y="4381523"/>
            <a:ext cx="3285714" cy="495238"/>
          </a:xfrm>
          <a:prstGeom prst="rect">
            <a:avLst/>
          </a:prstGeom>
        </p:spPr>
      </p:pic>
    </p:spTree>
    <p:extLst>
      <p:ext uri="{BB962C8B-B14F-4D97-AF65-F5344CB8AC3E}">
        <p14:creationId xmlns:p14="http://schemas.microsoft.com/office/powerpoint/2010/main" val="264588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79D7-841B-4A39-9C13-862E0401489F}"/>
              </a:ext>
            </a:extLst>
          </p:cNvPr>
          <p:cNvSpPr>
            <a:spLocks noGrp="1"/>
          </p:cNvSpPr>
          <p:nvPr>
            <p:ph type="title"/>
          </p:nvPr>
        </p:nvSpPr>
        <p:spPr/>
        <p:txBody>
          <a:bodyPr/>
          <a:lstStyle/>
          <a:p>
            <a:r>
              <a:rPr lang="en-CA" dirty="0"/>
              <a:t>Multi-Scatter Bounds</a:t>
            </a:r>
          </a:p>
        </p:txBody>
      </p:sp>
      <p:sp>
        <p:nvSpPr>
          <p:cNvPr id="4" name="Date Placeholder 3">
            <a:extLst>
              <a:ext uri="{FF2B5EF4-FFF2-40B4-BE49-F238E27FC236}">
                <a16:creationId xmlns:a16="http://schemas.microsoft.com/office/drawing/2014/main" id="{0A4DA44B-3825-AD20-E68A-992D9BF96BA8}"/>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F9BBE9D8-4218-36D3-F0F3-6E6B684B6209}"/>
              </a:ext>
            </a:extLst>
          </p:cNvPr>
          <p:cNvSpPr>
            <a:spLocks noGrp="1"/>
          </p:cNvSpPr>
          <p:nvPr>
            <p:ph type="sldNum" sz="quarter" idx="12"/>
          </p:nvPr>
        </p:nvSpPr>
        <p:spPr/>
        <p:txBody>
          <a:bodyPr/>
          <a:lstStyle/>
          <a:p>
            <a:fld id="{D12E0FF8-979D-4E91-940C-799527AB8B5D}" type="slidenum">
              <a:rPr lang="en-CA" smtClean="0"/>
              <a:t>13</a:t>
            </a:fld>
            <a:endParaRPr lang="en-CA"/>
          </a:p>
        </p:txBody>
      </p:sp>
      <p:sp>
        <p:nvSpPr>
          <p:cNvPr id="10" name="TextBox 9">
            <a:extLst>
              <a:ext uri="{FF2B5EF4-FFF2-40B4-BE49-F238E27FC236}">
                <a16:creationId xmlns:a16="http://schemas.microsoft.com/office/drawing/2014/main" id="{7BB62A38-691E-F652-5CDB-33E7265A6A73}"/>
              </a:ext>
            </a:extLst>
          </p:cNvPr>
          <p:cNvSpPr txBox="1"/>
          <p:nvPr/>
        </p:nvSpPr>
        <p:spPr>
          <a:xfrm>
            <a:off x="3465044" y="2199701"/>
            <a:ext cx="2630956" cy="492443"/>
          </a:xfrm>
          <a:prstGeom prst="rect">
            <a:avLst/>
          </a:prstGeom>
          <a:noFill/>
          <a:ln>
            <a:noFill/>
          </a:ln>
        </p:spPr>
        <p:txBody>
          <a:bodyPr wrap="square" rtlCol="0">
            <a:spAutoFit/>
          </a:bodyPr>
          <a:lstStyle/>
          <a:p>
            <a:r>
              <a:rPr lang="en-CA" sz="2600" dirty="0"/>
              <a:t>Overburden</a:t>
            </a:r>
          </a:p>
        </p:txBody>
      </p:sp>
      <p:sp>
        <p:nvSpPr>
          <p:cNvPr id="11" name="TextBox 10">
            <a:extLst>
              <a:ext uri="{FF2B5EF4-FFF2-40B4-BE49-F238E27FC236}">
                <a16:creationId xmlns:a16="http://schemas.microsoft.com/office/drawing/2014/main" id="{204EBD09-CBEA-D391-9129-CD0DA409BB11}"/>
              </a:ext>
            </a:extLst>
          </p:cNvPr>
          <p:cNvSpPr txBox="1"/>
          <p:nvPr/>
        </p:nvSpPr>
        <p:spPr>
          <a:xfrm>
            <a:off x="9575075" y="2918346"/>
            <a:ext cx="896399" cy="492443"/>
          </a:xfrm>
          <a:prstGeom prst="rect">
            <a:avLst/>
          </a:prstGeom>
          <a:noFill/>
          <a:ln>
            <a:noFill/>
          </a:ln>
        </p:spPr>
        <p:txBody>
          <a:bodyPr wrap="none" rtlCol="0">
            <a:spAutoFit/>
          </a:bodyPr>
          <a:lstStyle/>
          <a:p>
            <a:r>
              <a:rPr lang="en-CA" sz="2600" dirty="0"/>
              <a:t>Flux</a:t>
            </a:r>
          </a:p>
        </p:txBody>
      </p:sp>
      <p:sp>
        <p:nvSpPr>
          <p:cNvPr id="14" name="TextBox 13">
            <a:extLst>
              <a:ext uri="{FF2B5EF4-FFF2-40B4-BE49-F238E27FC236}">
                <a16:creationId xmlns:a16="http://schemas.microsoft.com/office/drawing/2014/main" id="{40B565CE-7E68-7517-EB13-CC0DD4015662}"/>
              </a:ext>
            </a:extLst>
          </p:cNvPr>
          <p:cNvSpPr txBox="1"/>
          <p:nvPr/>
        </p:nvSpPr>
        <p:spPr>
          <a:xfrm>
            <a:off x="3326004" y="5446770"/>
            <a:ext cx="1957196" cy="492443"/>
          </a:xfrm>
          <a:prstGeom prst="rect">
            <a:avLst/>
          </a:prstGeom>
          <a:noFill/>
          <a:ln>
            <a:noFill/>
          </a:ln>
        </p:spPr>
        <p:txBody>
          <a:bodyPr wrap="square" rtlCol="0">
            <a:spAutoFit/>
          </a:bodyPr>
          <a:lstStyle/>
          <a:p>
            <a:r>
              <a:rPr lang="en-CA" sz="2600" dirty="0"/>
              <a:t>Sensitivity</a:t>
            </a:r>
          </a:p>
        </p:txBody>
      </p:sp>
      <p:sp>
        <p:nvSpPr>
          <p:cNvPr id="9" name="Right Triangle 8">
            <a:extLst>
              <a:ext uri="{FF2B5EF4-FFF2-40B4-BE49-F238E27FC236}">
                <a16:creationId xmlns:a16="http://schemas.microsoft.com/office/drawing/2014/main" id="{C0286E93-9EAB-B1B9-1DB0-EA3D1717977E}"/>
              </a:ext>
            </a:extLst>
          </p:cNvPr>
          <p:cNvSpPr/>
          <p:nvPr/>
        </p:nvSpPr>
        <p:spPr>
          <a:xfrm flipH="1">
            <a:off x="2670181" y="2004918"/>
            <a:ext cx="5442165" cy="2966978"/>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Footer Placeholder 12">
            <a:extLst>
              <a:ext uri="{FF2B5EF4-FFF2-40B4-BE49-F238E27FC236}">
                <a16:creationId xmlns:a16="http://schemas.microsoft.com/office/drawing/2014/main" id="{D2A6E6E0-44C8-A024-DADA-FDF00682A3CF}"/>
              </a:ext>
            </a:extLst>
          </p:cNvPr>
          <p:cNvSpPr>
            <a:spLocks noGrp="1"/>
          </p:cNvSpPr>
          <p:nvPr>
            <p:ph type="ftr" sz="quarter" idx="11"/>
          </p:nvPr>
        </p:nvSpPr>
        <p:spPr/>
        <p:txBody>
          <a:bodyPr/>
          <a:lstStyle/>
          <a:p>
            <a:r>
              <a:rPr lang="en-CA"/>
              <a:t>CETUP 2026</a:t>
            </a:r>
          </a:p>
        </p:txBody>
      </p:sp>
      <p:pic>
        <p:nvPicPr>
          <p:cNvPr id="20" name="Picture 19">
            <a:extLst>
              <a:ext uri="{FF2B5EF4-FFF2-40B4-BE49-F238E27FC236}">
                <a16:creationId xmlns:a16="http://schemas.microsoft.com/office/drawing/2014/main" id="{21A64A2F-2FCE-E3BA-2A21-AB1EA5DA7528}"/>
              </a:ext>
            </a:extLst>
          </p:cNvPr>
          <p:cNvPicPr>
            <a:picLocks noChangeAspect="1"/>
          </p:cNvPicPr>
          <p:nvPr/>
        </p:nvPicPr>
        <p:blipFill>
          <a:blip r:embed="rId2"/>
          <a:stretch>
            <a:fillRect/>
          </a:stretch>
        </p:blipFill>
        <p:spPr>
          <a:xfrm>
            <a:off x="1222485" y="1918817"/>
            <a:ext cx="1652064" cy="1621127"/>
          </a:xfrm>
          <a:prstGeom prst="rect">
            <a:avLst/>
          </a:prstGeom>
        </p:spPr>
      </p:pic>
      <p:pic>
        <p:nvPicPr>
          <p:cNvPr id="8" name="Picture 7">
            <a:extLst>
              <a:ext uri="{FF2B5EF4-FFF2-40B4-BE49-F238E27FC236}">
                <a16:creationId xmlns:a16="http://schemas.microsoft.com/office/drawing/2014/main" id="{B271A4A2-629E-54BE-F9DC-3E2CF92CD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386" y="2735232"/>
            <a:ext cx="2638095" cy="361905"/>
          </a:xfrm>
          <a:prstGeom prst="rect">
            <a:avLst/>
          </a:prstGeom>
        </p:spPr>
      </p:pic>
      <p:pic>
        <p:nvPicPr>
          <p:cNvPr id="6" name="Picture 5">
            <a:extLst>
              <a:ext uri="{FF2B5EF4-FFF2-40B4-BE49-F238E27FC236}">
                <a16:creationId xmlns:a16="http://schemas.microsoft.com/office/drawing/2014/main" id="{C7771C2A-C73A-E6D3-AAB0-8097BD6B03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7486" y="3609217"/>
            <a:ext cx="3705947" cy="982556"/>
          </a:xfrm>
          <a:prstGeom prst="rect">
            <a:avLst/>
          </a:prstGeom>
        </p:spPr>
      </p:pic>
      <p:pic>
        <p:nvPicPr>
          <p:cNvPr id="12" name="Picture 11">
            <a:extLst>
              <a:ext uri="{FF2B5EF4-FFF2-40B4-BE49-F238E27FC236}">
                <a16:creationId xmlns:a16="http://schemas.microsoft.com/office/drawing/2014/main" id="{2343F87E-3B15-CEEC-C922-07BE543ADD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3200" y="5226058"/>
            <a:ext cx="4571429" cy="885714"/>
          </a:xfrm>
          <a:prstGeom prst="rect">
            <a:avLst/>
          </a:prstGeom>
        </p:spPr>
      </p:pic>
    </p:spTree>
    <p:extLst>
      <p:ext uri="{BB962C8B-B14F-4D97-AF65-F5344CB8AC3E}">
        <p14:creationId xmlns:p14="http://schemas.microsoft.com/office/powerpoint/2010/main" val="2065695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C49AE-A8FA-E2FE-5A97-F2D7ACDFAE04}"/>
              </a:ext>
            </a:extLst>
          </p:cNvPr>
          <p:cNvSpPr>
            <a:spLocks noGrp="1"/>
          </p:cNvSpPr>
          <p:nvPr>
            <p:ph type="title"/>
          </p:nvPr>
        </p:nvSpPr>
        <p:spPr/>
        <p:txBody>
          <a:bodyPr/>
          <a:lstStyle/>
          <a:p>
            <a:r>
              <a:rPr lang="en-CA" dirty="0"/>
              <a:t>The High Mass Frontier</a:t>
            </a:r>
          </a:p>
        </p:txBody>
      </p:sp>
      <p:sp>
        <p:nvSpPr>
          <p:cNvPr id="4" name="Date Placeholder 3">
            <a:extLst>
              <a:ext uri="{FF2B5EF4-FFF2-40B4-BE49-F238E27FC236}">
                <a16:creationId xmlns:a16="http://schemas.microsoft.com/office/drawing/2014/main" id="{311D6026-8D63-3DFC-25C0-3587FFED1A00}"/>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29C2D367-51D7-E15B-5AD7-C5036EDBA67F}"/>
              </a:ext>
            </a:extLst>
          </p:cNvPr>
          <p:cNvSpPr>
            <a:spLocks noGrp="1"/>
          </p:cNvSpPr>
          <p:nvPr>
            <p:ph type="sldNum" sz="quarter" idx="12"/>
          </p:nvPr>
        </p:nvSpPr>
        <p:spPr/>
        <p:txBody>
          <a:bodyPr/>
          <a:lstStyle/>
          <a:p>
            <a:fld id="{D12E0FF8-979D-4E91-940C-799527AB8B5D}" type="slidenum">
              <a:rPr lang="en-CA" smtClean="0"/>
              <a:t>14</a:t>
            </a:fld>
            <a:endParaRPr lang="en-CA"/>
          </a:p>
        </p:txBody>
      </p:sp>
      <p:pic>
        <p:nvPicPr>
          <p:cNvPr id="3" name="uheavy.pdf" descr="uheavy.pdf">
            <a:extLst>
              <a:ext uri="{FF2B5EF4-FFF2-40B4-BE49-F238E27FC236}">
                <a16:creationId xmlns:a16="http://schemas.microsoft.com/office/drawing/2014/main" id="{F522E461-0F19-C7BB-25B7-FED88EC9B1B5}"/>
              </a:ext>
            </a:extLst>
          </p:cNvPr>
          <p:cNvPicPr>
            <a:picLocks noGrp="1" noChangeAspect="1"/>
          </p:cNvPicPr>
          <p:nvPr>
            <p:ph idx="1"/>
          </p:nvPr>
        </p:nvPicPr>
        <p:blipFill>
          <a:blip r:embed="rId2"/>
          <a:stretch>
            <a:fillRect/>
          </a:stretch>
        </p:blipFill>
        <p:spPr>
          <a:xfrm>
            <a:off x="2631440" y="1838816"/>
            <a:ext cx="6700060" cy="4365433"/>
          </a:xfrm>
          <a:prstGeom prst="rect">
            <a:avLst/>
          </a:prstGeom>
          <a:ln w="12700">
            <a:miter lim="400000"/>
          </a:ln>
        </p:spPr>
      </p:pic>
      <p:sp>
        <p:nvSpPr>
          <p:cNvPr id="8" name="TextBox 7">
            <a:extLst>
              <a:ext uri="{FF2B5EF4-FFF2-40B4-BE49-F238E27FC236}">
                <a16:creationId xmlns:a16="http://schemas.microsoft.com/office/drawing/2014/main" id="{0E263565-86FA-5CFA-0F4E-324CBE0435DC}"/>
              </a:ext>
            </a:extLst>
          </p:cNvPr>
          <p:cNvSpPr txBox="1"/>
          <p:nvPr/>
        </p:nvSpPr>
        <p:spPr>
          <a:xfrm>
            <a:off x="1011603" y="2381460"/>
            <a:ext cx="2019719" cy="892552"/>
          </a:xfrm>
          <a:prstGeom prst="rect">
            <a:avLst/>
          </a:prstGeom>
          <a:noFill/>
        </p:spPr>
        <p:txBody>
          <a:bodyPr wrap="square" rtlCol="0">
            <a:spAutoFit/>
          </a:bodyPr>
          <a:lstStyle/>
          <a:p>
            <a:pPr algn="ctr"/>
            <a:r>
              <a:rPr lang="en-CA" sz="2600" dirty="0"/>
              <a:t>Indirect Detection</a:t>
            </a:r>
          </a:p>
        </p:txBody>
      </p:sp>
      <p:cxnSp>
        <p:nvCxnSpPr>
          <p:cNvPr id="10" name="Straight Arrow Connector 9">
            <a:extLst>
              <a:ext uri="{FF2B5EF4-FFF2-40B4-BE49-F238E27FC236}">
                <a16:creationId xmlns:a16="http://schemas.microsoft.com/office/drawing/2014/main" id="{A87DA9B8-B7D0-D3AE-51E9-F295AE6F4B8A}"/>
              </a:ext>
            </a:extLst>
          </p:cNvPr>
          <p:cNvCxnSpPr>
            <a:cxnSpLocks/>
          </p:cNvCxnSpPr>
          <p:nvPr/>
        </p:nvCxnSpPr>
        <p:spPr>
          <a:xfrm flipV="1">
            <a:off x="2813538" y="2723103"/>
            <a:ext cx="666575" cy="10048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9D9FB031-52D5-0E52-7C40-FE897267747E}"/>
              </a:ext>
            </a:extLst>
          </p:cNvPr>
          <p:cNvSpPr txBox="1"/>
          <p:nvPr/>
        </p:nvSpPr>
        <p:spPr>
          <a:xfrm>
            <a:off x="4076281" y="4533482"/>
            <a:ext cx="2019719" cy="892552"/>
          </a:xfrm>
          <a:prstGeom prst="rect">
            <a:avLst/>
          </a:prstGeom>
          <a:noFill/>
        </p:spPr>
        <p:txBody>
          <a:bodyPr wrap="square" rtlCol="0">
            <a:spAutoFit/>
          </a:bodyPr>
          <a:lstStyle/>
          <a:p>
            <a:pPr algn="ctr"/>
            <a:r>
              <a:rPr lang="en-CA" sz="2600" dirty="0"/>
              <a:t>Single Scatter</a:t>
            </a:r>
          </a:p>
        </p:txBody>
      </p:sp>
      <p:cxnSp>
        <p:nvCxnSpPr>
          <p:cNvPr id="12" name="Straight Arrow Connector 11">
            <a:extLst>
              <a:ext uri="{FF2B5EF4-FFF2-40B4-BE49-F238E27FC236}">
                <a16:creationId xmlns:a16="http://schemas.microsoft.com/office/drawing/2014/main" id="{86A7D1E4-9617-AA66-F51F-DCD69CDF3D48}"/>
              </a:ext>
            </a:extLst>
          </p:cNvPr>
          <p:cNvCxnSpPr>
            <a:cxnSpLocks/>
            <a:stCxn id="11" idx="0"/>
          </p:cNvCxnSpPr>
          <p:nvPr/>
        </p:nvCxnSpPr>
        <p:spPr>
          <a:xfrm flipH="1" flipV="1">
            <a:off x="4803112" y="4250453"/>
            <a:ext cx="283029" cy="28302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C87D34C0-948F-2F1E-73F4-436B68FD6D02}"/>
              </a:ext>
            </a:extLst>
          </p:cNvPr>
          <p:cNvSpPr txBox="1"/>
          <p:nvPr/>
        </p:nvSpPr>
        <p:spPr>
          <a:xfrm>
            <a:off x="9833922" y="3429000"/>
            <a:ext cx="1445099" cy="492443"/>
          </a:xfrm>
          <a:prstGeom prst="rect">
            <a:avLst/>
          </a:prstGeom>
          <a:noFill/>
        </p:spPr>
        <p:txBody>
          <a:bodyPr wrap="square" rtlCol="0">
            <a:spAutoFit/>
          </a:bodyPr>
          <a:lstStyle/>
          <a:p>
            <a:pPr algn="ctr"/>
            <a:r>
              <a:rPr lang="en-CA" sz="2600" dirty="0"/>
              <a:t>Gravity</a:t>
            </a:r>
          </a:p>
        </p:txBody>
      </p:sp>
      <p:cxnSp>
        <p:nvCxnSpPr>
          <p:cNvPr id="38" name="Straight Arrow Connector 37">
            <a:extLst>
              <a:ext uri="{FF2B5EF4-FFF2-40B4-BE49-F238E27FC236}">
                <a16:creationId xmlns:a16="http://schemas.microsoft.com/office/drawing/2014/main" id="{81C56963-2227-F1A8-0037-AFAB03B785FC}"/>
              </a:ext>
            </a:extLst>
          </p:cNvPr>
          <p:cNvCxnSpPr>
            <a:cxnSpLocks/>
          </p:cNvCxnSpPr>
          <p:nvPr/>
        </p:nvCxnSpPr>
        <p:spPr>
          <a:xfrm flipH="1">
            <a:off x="8259745" y="3674122"/>
            <a:ext cx="1640715" cy="34741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 name="Footer Placeholder 4">
            <a:extLst>
              <a:ext uri="{FF2B5EF4-FFF2-40B4-BE49-F238E27FC236}">
                <a16:creationId xmlns:a16="http://schemas.microsoft.com/office/drawing/2014/main" id="{60D202FD-6071-AAF4-BF99-B6F962A6C868}"/>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269641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C212D-312A-534D-26ED-45067EEC6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30C6C-617B-AD98-D76F-22770C3488E3}"/>
              </a:ext>
            </a:extLst>
          </p:cNvPr>
          <p:cNvSpPr>
            <a:spLocks noGrp="1"/>
          </p:cNvSpPr>
          <p:nvPr>
            <p:ph type="title"/>
          </p:nvPr>
        </p:nvSpPr>
        <p:spPr/>
        <p:txBody>
          <a:bodyPr/>
          <a:lstStyle/>
          <a:p>
            <a:r>
              <a:rPr lang="en-CA" dirty="0"/>
              <a:t>The Multi-Scatter High Mass Frontier </a:t>
            </a:r>
          </a:p>
        </p:txBody>
      </p:sp>
      <p:sp>
        <p:nvSpPr>
          <p:cNvPr id="4" name="Date Placeholder 3">
            <a:extLst>
              <a:ext uri="{FF2B5EF4-FFF2-40B4-BE49-F238E27FC236}">
                <a16:creationId xmlns:a16="http://schemas.microsoft.com/office/drawing/2014/main" id="{0C7C695F-46E3-2E61-6118-85F151C8A264}"/>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AD50255A-3D89-D2BC-C935-A31D820835C8}"/>
              </a:ext>
            </a:extLst>
          </p:cNvPr>
          <p:cNvSpPr>
            <a:spLocks noGrp="1"/>
          </p:cNvSpPr>
          <p:nvPr>
            <p:ph type="sldNum" sz="quarter" idx="12"/>
          </p:nvPr>
        </p:nvSpPr>
        <p:spPr/>
        <p:txBody>
          <a:bodyPr/>
          <a:lstStyle/>
          <a:p>
            <a:fld id="{D12E0FF8-979D-4E91-940C-799527AB8B5D}" type="slidenum">
              <a:rPr lang="en-CA" smtClean="0"/>
              <a:t>15</a:t>
            </a:fld>
            <a:endParaRPr lang="en-CA"/>
          </a:p>
        </p:txBody>
      </p:sp>
      <p:pic>
        <p:nvPicPr>
          <p:cNvPr id="3" name="uheavy.pdf" descr="uheavy.pdf">
            <a:extLst>
              <a:ext uri="{FF2B5EF4-FFF2-40B4-BE49-F238E27FC236}">
                <a16:creationId xmlns:a16="http://schemas.microsoft.com/office/drawing/2014/main" id="{5F1F8FAF-CE9E-9E12-76D3-095C250D0DC4}"/>
              </a:ext>
            </a:extLst>
          </p:cNvPr>
          <p:cNvPicPr>
            <a:picLocks noGrp="1" noChangeAspect="1"/>
          </p:cNvPicPr>
          <p:nvPr>
            <p:ph idx="1"/>
          </p:nvPr>
        </p:nvPicPr>
        <p:blipFill>
          <a:blip r:embed="rId2"/>
          <a:srcRect l="22814" t="14526" r="37171" b="58861"/>
          <a:stretch>
            <a:fillRect/>
          </a:stretch>
        </p:blipFill>
        <p:spPr>
          <a:xfrm>
            <a:off x="2672379" y="2408325"/>
            <a:ext cx="6908201" cy="2993668"/>
          </a:xfrm>
          <a:prstGeom prst="rect">
            <a:avLst/>
          </a:prstGeom>
          <a:ln w="12700">
            <a:miter lim="400000"/>
          </a:ln>
        </p:spPr>
      </p:pic>
      <p:sp>
        <p:nvSpPr>
          <p:cNvPr id="16" name="TextBox 15">
            <a:extLst>
              <a:ext uri="{FF2B5EF4-FFF2-40B4-BE49-F238E27FC236}">
                <a16:creationId xmlns:a16="http://schemas.microsoft.com/office/drawing/2014/main" id="{E10A6EE8-4D28-5F72-236F-CE116F0D40C2}"/>
              </a:ext>
            </a:extLst>
          </p:cNvPr>
          <p:cNvSpPr txBox="1"/>
          <p:nvPr/>
        </p:nvSpPr>
        <p:spPr>
          <a:xfrm>
            <a:off x="9519621" y="3262545"/>
            <a:ext cx="2019719" cy="892552"/>
          </a:xfrm>
          <a:prstGeom prst="rect">
            <a:avLst/>
          </a:prstGeom>
          <a:noFill/>
        </p:spPr>
        <p:txBody>
          <a:bodyPr wrap="square" rtlCol="0">
            <a:spAutoFit/>
          </a:bodyPr>
          <a:lstStyle/>
          <a:p>
            <a:pPr algn="ctr"/>
            <a:r>
              <a:rPr lang="en-CA" sz="2600" dirty="0"/>
              <a:t>Mineral Detection</a:t>
            </a:r>
          </a:p>
        </p:txBody>
      </p:sp>
      <p:cxnSp>
        <p:nvCxnSpPr>
          <p:cNvPr id="17" name="Straight Arrow Connector 16">
            <a:extLst>
              <a:ext uri="{FF2B5EF4-FFF2-40B4-BE49-F238E27FC236}">
                <a16:creationId xmlns:a16="http://schemas.microsoft.com/office/drawing/2014/main" id="{AAB1302C-C5F8-FE9D-6BE7-29576CB09829}"/>
              </a:ext>
            </a:extLst>
          </p:cNvPr>
          <p:cNvCxnSpPr>
            <a:cxnSpLocks/>
          </p:cNvCxnSpPr>
          <p:nvPr/>
        </p:nvCxnSpPr>
        <p:spPr>
          <a:xfrm flipV="1">
            <a:off x="2554719" y="3838887"/>
            <a:ext cx="3263277" cy="73311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4B27571-1C77-7057-782E-FEC766DAEAB6}"/>
              </a:ext>
            </a:extLst>
          </p:cNvPr>
          <p:cNvCxnSpPr>
            <a:cxnSpLocks/>
          </p:cNvCxnSpPr>
          <p:nvPr/>
        </p:nvCxnSpPr>
        <p:spPr>
          <a:xfrm flipH="1">
            <a:off x="8199455" y="3694818"/>
            <a:ext cx="1498785" cy="6661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B6D06414-B897-1D7F-DF29-3B9CB9F2A727}"/>
              </a:ext>
            </a:extLst>
          </p:cNvPr>
          <p:cNvCxnSpPr>
            <a:cxnSpLocks/>
          </p:cNvCxnSpPr>
          <p:nvPr/>
        </p:nvCxnSpPr>
        <p:spPr>
          <a:xfrm flipV="1">
            <a:off x="2437059" y="3905159"/>
            <a:ext cx="2000507" cy="2126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1EEAED7E-CC23-DE2A-B24B-E821B85228F3}"/>
              </a:ext>
            </a:extLst>
          </p:cNvPr>
          <p:cNvSpPr txBox="1"/>
          <p:nvPr/>
        </p:nvSpPr>
        <p:spPr>
          <a:xfrm>
            <a:off x="280685" y="3886690"/>
            <a:ext cx="2391694" cy="892552"/>
          </a:xfrm>
          <a:prstGeom prst="rect">
            <a:avLst/>
          </a:prstGeom>
          <a:noFill/>
        </p:spPr>
        <p:txBody>
          <a:bodyPr wrap="square" rtlCol="0">
            <a:spAutoFit/>
          </a:bodyPr>
          <a:lstStyle/>
          <a:p>
            <a:pPr algn="ctr"/>
            <a:r>
              <a:rPr lang="en-CA" sz="2600" dirty="0"/>
              <a:t>Plastic Etch Detectors</a:t>
            </a:r>
          </a:p>
        </p:txBody>
      </p:sp>
      <p:sp>
        <p:nvSpPr>
          <p:cNvPr id="7" name="Footer Placeholder 6">
            <a:extLst>
              <a:ext uri="{FF2B5EF4-FFF2-40B4-BE49-F238E27FC236}">
                <a16:creationId xmlns:a16="http://schemas.microsoft.com/office/drawing/2014/main" id="{2AA7CE88-4108-9EA8-BD62-EF467072D57C}"/>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3060819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5DFEB-55B1-267E-3F00-6D08C9B8740E}"/>
              </a:ext>
            </a:extLst>
          </p:cNvPr>
          <p:cNvSpPr>
            <a:spLocks noGrp="1"/>
          </p:cNvSpPr>
          <p:nvPr>
            <p:ph type="title"/>
          </p:nvPr>
        </p:nvSpPr>
        <p:spPr/>
        <p:txBody>
          <a:bodyPr/>
          <a:lstStyle/>
          <a:p>
            <a:r>
              <a:rPr lang="en-CA" dirty="0"/>
              <a:t>Plastic Etch Detectors</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D8AD13C7-B64D-A614-A44F-9E6ED1F4CD45}"/>
                  </a:ext>
                </a:extLst>
              </p:cNvPr>
              <p:cNvSpPr>
                <a:spLocks noGrp="1"/>
              </p:cNvSpPr>
              <p:nvPr>
                <p:ph sz="half" idx="2"/>
              </p:nvPr>
            </p:nvSpPr>
            <p:spPr>
              <a:xfrm>
                <a:off x="6126480" y="2045546"/>
                <a:ext cx="4937760" cy="3823442"/>
              </a:xfrm>
            </p:spPr>
            <p:txBody>
              <a:bodyPr>
                <a:noAutofit/>
              </a:bodyPr>
              <a:lstStyle/>
              <a:p>
                <a:pPr lvl="1">
                  <a:buFont typeface="Arial" panose="020B0604020202020204" pitchFamily="34" charset="0"/>
                  <a:buChar char="•"/>
                </a:pPr>
                <a:r>
                  <a:rPr lang="en-CA" sz="2200" dirty="0"/>
                  <a:t>Detector made of thin sheets of plastic</a:t>
                </a:r>
              </a:p>
              <a:p>
                <a:pPr lvl="1">
                  <a:buFont typeface="Arial" panose="020B0604020202020204" pitchFamily="34" charset="0"/>
                  <a:buChar char="•"/>
                </a:pPr>
                <a:r>
                  <a:rPr lang="en-CA" sz="2200" dirty="0"/>
                  <a:t>Particle passing through the detector damages molecular bonds</a:t>
                </a:r>
              </a:p>
              <a:p>
                <a:pPr lvl="1">
                  <a:buFont typeface="Arial" panose="020B0604020202020204" pitchFamily="34" charset="0"/>
                  <a:buChar char="•"/>
                </a:pPr>
                <a:r>
                  <a:rPr lang="en-CA" sz="2200" dirty="0"/>
                  <a:t>Damage becomes visible after an acid wash</a:t>
                </a:r>
              </a:p>
              <a:p>
                <a:pPr lvl="1">
                  <a:buFont typeface="Arial" panose="020B0604020202020204" pitchFamily="34" charset="0"/>
                  <a:buChar char="•"/>
                </a:pPr>
                <a14:m>
                  <m:oMath xmlns:m="http://schemas.openxmlformats.org/officeDocument/2006/math">
                    <m:r>
                      <a:rPr lang="en-CA" sz="2200" i="1" dirty="0">
                        <a:latin typeface="Cambria Math" panose="02040503050406030204" pitchFamily="18" charset="0"/>
                      </a:rPr>
                      <m:t>~0.3 </m:t>
                    </m:r>
                  </m:oMath>
                </a14:m>
                <a:r>
                  <a:rPr lang="en-CA" sz="2200" dirty="0"/>
                  <a:t>GeV/cm energy threshold</a:t>
                </a:r>
              </a:p>
              <a:p>
                <a:pPr lvl="1">
                  <a:buFont typeface="Arial" panose="020B0604020202020204" pitchFamily="34" charset="0"/>
                  <a:buChar char="•"/>
                </a:pPr>
                <a:r>
                  <a:rPr lang="en-CA" sz="2200" dirty="0"/>
                  <a:t>Only very massive particles puncture completely through</a:t>
                </a:r>
              </a:p>
              <a:p>
                <a:pPr lvl="1">
                  <a:buFont typeface="Arial" panose="020B0604020202020204" pitchFamily="34" charset="0"/>
                  <a:buChar char="•"/>
                </a:pPr>
                <a:r>
                  <a:rPr lang="en-CA" sz="2200" dirty="0"/>
                  <a:t>Cheap, easy, and discriminable background!</a:t>
                </a:r>
              </a:p>
              <a:p>
                <a:pPr lvl="1">
                  <a:buFont typeface="Arial" panose="020B0604020202020204" pitchFamily="34" charset="0"/>
                  <a:buChar char="•"/>
                </a:pPr>
                <a:endParaRPr lang="en-CA" sz="2200" dirty="0"/>
              </a:p>
            </p:txBody>
          </p:sp>
        </mc:Choice>
        <mc:Fallback xmlns="">
          <p:sp>
            <p:nvSpPr>
              <p:cNvPr id="4" name="Content Placeholder 3">
                <a:extLst>
                  <a:ext uri="{FF2B5EF4-FFF2-40B4-BE49-F238E27FC236}">
                    <a16:creationId xmlns:a16="http://schemas.microsoft.com/office/drawing/2014/main" id="{D8AD13C7-B64D-A614-A44F-9E6ED1F4CD45}"/>
                  </a:ext>
                </a:extLst>
              </p:cNvPr>
              <p:cNvSpPr>
                <a:spLocks noGrp="1" noRot="1" noChangeAspect="1" noMove="1" noResize="1" noEditPoints="1" noAdjustHandles="1" noChangeArrowheads="1" noChangeShapeType="1" noTextEdit="1"/>
              </p:cNvSpPr>
              <p:nvPr>
                <p:ph sz="half" idx="2"/>
              </p:nvPr>
            </p:nvSpPr>
            <p:spPr>
              <a:xfrm>
                <a:off x="6126480" y="2045546"/>
                <a:ext cx="4937760" cy="3823442"/>
              </a:xfrm>
              <a:blipFill>
                <a:blip r:embed="rId3"/>
                <a:stretch>
                  <a:fillRect t="-1914" r="-1235" b="-2392"/>
                </a:stretch>
              </a:blipFill>
            </p:spPr>
            <p:txBody>
              <a:bodyPr/>
              <a:lstStyle/>
              <a:p>
                <a:r>
                  <a:rPr lang="en-CA">
                    <a:noFill/>
                  </a:rPr>
                  <a:t> </a:t>
                </a:r>
              </a:p>
            </p:txBody>
          </p:sp>
        </mc:Fallback>
      </mc:AlternateContent>
      <p:pic>
        <p:nvPicPr>
          <p:cNvPr id="3074" name="Picture 2" descr="Photomicrograph of recoil tracks in CR-39 plastic detector irradiated with 252 Cf neutron source, etched in 6.25 N NaOH at 70 • C for 4 h at magnification 600×.">
            <a:extLst>
              <a:ext uri="{FF2B5EF4-FFF2-40B4-BE49-F238E27FC236}">
                <a16:creationId xmlns:a16="http://schemas.microsoft.com/office/drawing/2014/main" id="{F2E8475A-A962-059D-A84B-3AF1972CD250}"/>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466155" y="1846263"/>
            <a:ext cx="4200328" cy="4022725"/>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4">
            <a:extLst>
              <a:ext uri="{FF2B5EF4-FFF2-40B4-BE49-F238E27FC236}">
                <a16:creationId xmlns:a16="http://schemas.microsoft.com/office/drawing/2014/main" id="{3303FC6F-12E4-EE04-EDCA-B4330E2F6B1A}"/>
              </a:ext>
            </a:extLst>
          </p:cNvPr>
          <p:cNvSpPr>
            <a:spLocks noGrp="1"/>
          </p:cNvSpPr>
          <p:nvPr>
            <p:ph type="dt" sz="half" idx="10"/>
          </p:nvPr>
        </p:nvSpPr>
        <p:spPr/>
        <p:txBody>
          <a:bodyPr/>
          <a:lstStyle/>
          <a:p>
            <a:r>
              <a:rPr lang="en-US"/>
              <a:t>2026-06-25</a:t>
            </a:r>
            <a:endParaRPr lang="en-CA"/>
          </a:p>
        </p:txBody>
      </p:sp>
      <p:sp>
        <p:nvSpPr>
          <p:cNvPr id="6" name="Footer Placeholder 5">
            <a:extLst>
              <a:ext uri="{FF2B5EF4-FFF2-40B4-BE49-F238E27FC236}">
                <a16:creationId xmlns:a16="http://schemas.microsoft.com/office/drawing/2014/main" id="{033090CB-0D7F-7C65-71C1-9E545C12C91F}"/>
              </a:ext>
            </a:extLst>
          </p:cNvPr>
          <p:cNvSpPr>
            <a:spLocks noGrp="1"/>
          </p:cNvSpPr>
          <p:nvPr>
            <p:ph type="ftr" sz="quarter" idx="11"/>
          </p:nvPr>
        </p:nvSpPr>
        <p:spPr/>
        <p:txBody>
          <a:bodyPr/>
          <a:lstStyle/>
          <a:p>
            <a:r>
              <a:rPr lang="en-US"/>
              <a:t>CETUP 2026</a:t>
            </a:r>
            <a:endParaRPr lang="en-CA"/>
          </a:p>
        </p:txBody>
      </p:sp>
      <p:sp>
        <p:nvSpPr>
          <p:cNvPr id="7" name="Slide Number Placeholder 6">
            <a:extLst>
              <a:ext uri="{FF2B5EF4-FFF2-40B4-BE49-F238E27FC236}">
                <a16:creationId xmlns:a16="http://schemas.microsoft.com/office/drawing/2014/main" id="{FBC3D892-4ED0-84B3-38D2-0AF416BF0D55}"/>
              </a:ext>
            </a:extLst>
          </p:cNvPr>
          <p:cNvSpPr>
            <a:spLocks noGrp="1"/>
          </p:cNvSpPr>
          <p:nvPr>
            <p:ph type="sldNum" sz="quarter" idx="12"/>
          </p:nvPr>
        </p:nvSpPr>
        <p:spPr/>
        <p:txBody>
          <a:bodyPr/>
          <a:lstStyle/>
          <a:p>
            <a:fld id="{D12E0FF8-979D-4E91-940C-799527AB8B5D}" type="slidenum">
              <a:rPr lang="en-CA" smtClean="0"/>
              <a:t>16</a:t>
            </a:fld>
            <a:endParaRPr lang="en-CA"/>
          </a:p>
        </p:txBody>
      </p:sp>
      <p:sp>
        <p:nvSpPr>
          <p:cNvPr id="9" name="TextBox 8">
            <a:extLst>
              <a:ext uri="{FF2B5EF4-FFF2-40B4-BE49-F238E27FC236}">
                <a16:creationId xmlns:a16="http://schemas.microsoft.com/office/drawing/2014/main" id="{358D382B-4F4D-BA57-459C-A5963C78D7AE}"/>
              </a:ext>
            </a:extLst>
          </p:cNvPr>
          <p:cNvSpPr txBox="1"/>
          <p:nvPr/>
        </p:nvSpPr>
        <p:spPr>
          <a:xfrm>
            <a:off x="1371758" y="5977889"/>
            <a:ext cx="1473041" cy="276999"/>
          </a:xfrm>
          <a:prstGeom prst="rect">
            <a:avLst/>
          </a:prstGeom>
          <a:noFill/>
        </p:spPr>
        <p:txBody>
          <a:bodyPr wrap="square" rtlCol="0">
            <a:spAutoFit/>
          </a:bodyPr>
          <a:lstStyle/>
          <a:p>
            <a:r>
              <a:rPr lang="en-CA" sz="1200" dirty="0">
                <a:solidFill>
                  <a:schemeClr val="accent5"/>
                </a:solidFill>
              </a:rPr>
              <a:t>El-Badry et al ‘07</a:t>
            </a:r>
          </a:p>
        </p:txBody>
      </p:sp>
    </p:spTree>
    <p:extLst>
      <p:ext uri="{BB962C8B-B14F-4D97-AF65-F5344CB8AC3E}">
        <p14:creationId xmlns:p14="http://schemas.microsoft.com/office/powerpoint/2010/main" val="1143839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6EAEF-6E63-FF93-98BC-632B4DCD1789}"/>
              </a:ext>
            </a:extLst>
          </p:cNvPr>
          <p:cNvSpPr>
            <a:spLocks noGrp="1"/>
          </p:cNvSpPr>
          <p:nvPr>
            <p:ph type="title"/>
          </p:nvPr>
        </p:nvSpPr>
        <p:spPr/>
        <p:txBody>
          <a:bodyPr/>
          <a:lstStyle/>
          <a:p>
            <a:r>
              <a:rPr lang="en-CA" dirty="0"/>
              <a:t>Plastic Etch Experiments</a:t>
            </a:r>
          </a:p>
        </p:txBody>
      </p:sp>
      <p:sp>
        <p:nvSpPr>
          <p:cNvPr id="6" name="Text Placeholder 5">
            <a:extLst>
              <a:ext uri="{FF2B5EF4-FFF2-40B4-BE49-F238E27FC236}">
                <a16:creationId xmlns:a16="http://schemas.microsoft.com/office/drawing/2014/main" id="{1D4BC4CB-45C7-A528-81A5-4ADCF7C8768B}"/>
              </a:ext>
            </a:extLst>
          </p:cNvPr>
          <p:cNvSpPr>
            <a:spLocks noGrp="1"/>
          </p:cNvSpPr>
          <p:nvPr>
            <p:ph type="body" idx="1"/>
          </p:nvPr>
        </p:nvSpPr>
        <p:spPr/>
        <p:txBody>
          <a:bodyPr/>
          <a:lstStyle/>
          <a:p>
            <a:r>
              <a:rPr lang="en-CA" dirty="0"/>
              <a:t>Ohya Quarry</a:t>
            </a:r>
          </a:p>
        </p:txBody>
      </p:sp>
      <p:sp>
        <p:nvSpPr>
          <p:cNvPr id="3" name="Content Placeholder 2">
            <a:extLst>
              <a:ext uri="{FF2B5EF4-FFF2-40B4-BE49-F238E27FC236}">
                <a16:creationId xmlns:a16="http://schemas.microsoft.com/office/drawing/2014/main" id="{910D21B7-9EFF-1438-C8EA-54562884E111}"/>
              </a:ext>
            </a:extLst>
          </p:cNvPr>
          <p:cNvSpPr>
            <a:spLocks noGrp="1"/>
          </p:cNvSpPr>
          <p:nvPr>
            <p:ph sz="half" idx="2"/>
          </p:nvPr>
        </p:nvSpPr>
        <p:spPr/>
        <p:txBody>
          <a:bodyPr>
            <a:normAutofit/>
          </a:bodyPr>
          <a:lstStyle/>
          <a:p>
            <a:pPr lvl="1">
              <a:buFont typeface="Arial" panose="020B0604020202020204" pitchFamily="34" charset="0"/>
              <a:buChar char="•"/>
            </a:pPr>
            <a:r>
              <a:rPr lang="en-CA" sz="2200" dirty="0"/>
              <a:t>Search for magnetic monopoles at the Ohya underground mine north of Tokyo in the 1990s</a:t>
            </a:r>
          </a:p>
        </p:txBody>
      </p:sp>
      <p:sp>
        <p:nvSpPr>
          <p:cNvPr id="7" name="Text Placeholder 6">
            <a:extLst>
              <a:ext uri="{FF2B5EF4-FFF2-40B4-BE49-F238E27FC236}">
                <a16:creationId xmlns:a16="http://schemas.microsoft.com/office/drawing/2014/main" id="{F0D08750-CE91-C50D-DAAA-3E0138505183}"/>
              </a:ext>
            </a:extLst>
          </p:cNvPr>
          <p:cNvSpPr>
            <a:spLocks noGrp="1"/>
          </p:cNvSpPr>
          <p:nvPr>
            <p:ph type="body" sz="quarter" idx="3"/>
          </p:nvPr>
        </p:nvSpPr>
        <p:spPr/>
        <p:txBody>
          <a:bodyPr/>
          <a:lstStyle/>
          <a:p>
            <a:r>
              <a:rPr lang="en-CA" dirty="0"/>
              <a:t>SKYLAB</a:t>
            </a:r>
          </a:p>
        </p:txBody>
      </p:sp>
      <p:sp>
        <p:nvSpPr>
          <p:cNvPr id="5" name="Content Placeholder 4">
            <a:extLst>
              <a:ext uri="{FF2B5EF4-FFF2-40B4-BE49-F238E27FC236}">
                <a16:creationId xmlns:a16="http://schemas.microsoft.com/office/drawing/2014/main" id="{A81A261F-4601-6034-95CF-1313A9B8C74C}"/>
              </a:ext>
            </a:extLst>
          </p:cNvPr>
          <p:cNvSpPr>
            <a:spLocks noGrp="1"/>
          </p:cNvSpPr>
          <p:nvPr>
            <p:ph sz="quarter" idx="4"/>
          </p:nvPr>
        </p:nvSpPr>
        <p:spPr>
          <a:xfrm>
            <a:off x="6217920" y="2582334"/>
            <a:ext cx="4937760" cy="1065106"/>
          </a:xfrm>
        </p:spPr>
        <p:txBody>
          <a:bodyPr>
            <a:normAutofit/>
          </a:bodyPr>
          <a:lstStyle/>
          <a:p>
            <a:pPr lvl="1">
              <a:buFont typeface="Arial" panose="020B0604020202020204" pitchFamily="34" charset="0"/>
              <a:buChar char="•"/>
            </a:pPr>
            <a:r>
              <a:rPr lang="en-CA" sz="2200" dirty="0"/>
              <a:t>Search for highly charged cosmic rays (Z &gt; 60) at Skylab, the ISS predecessor in the 1970s</a:t>
            </a:r>
          </a:p>
        </p:txBody>
      </p:sp>
      <p:sp>
        <p:nvSpPr>
          <p:cNvPr id="8" name="Content Placeholder 4">
            <a:extLst>
              <a:ext uri="{FF2B5EF4-FFF2-40B4-BE49-F238E27FC236}">
                <a16:creationId xmlns:a16="http://schemas.microsoft.com/office/drawing/2014/main" id="{AC749B75-5F33-B246-7722-DA40A6B4E43D}"/>
              </a:ext>
            </a:extLst>
          </p:cNvPr>
          <p:cNvSpPr txBox="1">
            <a:spLocks/>
          </p:cNvSpPr>
          <p:nvPr/>
        </p:nvSpPr>
        <p:spPr>
          <a:xfrm>
            <a:off x="3151293" y="5929561"/>
            <a:ext cx="5950374" cy="345441"/>
          </a:xfrm>
          <a:prstGeom prst="rect">
            <a:avLst/>
          </a:prstGeom>
        </p:spPr>
        <p:txBody>
          <a:bodyPr vert="horz" lIns="0" tIns="45720" rIns="0" bIns="45720" rtlCol="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3" lvl="1" indent="0">
              <a:buNone/>
            </a:pPr>
            <a:r>
              <a:rPr lang="en-CA" sz="2000" dirty="0"/>
              <a:t>Both detected nothing above background.</a:t>
            </a:r>
          </a:p>
        </p:txBody>
      </p:sp>
      <p:pic>
        <p:nvPicPr>
          <p:cNvPr id="2050" name="Picture 2">
            <a:extLst>
              <a:ext uri="{FF2B5EF4-FFF2-40B4-BE49-F238E27FC236}">
                <a16:creationId xmlns:a16="http://schemas.microsoft.com/office/drawing/2014/main" id="{DDF39EB9-B244-B6AD-352F-CA4BD8A8F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8834" y="3583373"/>
            <a:ext cx="4074160" cy="22917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kylab - Wikipedia">
            <a:extLst>
              <a:ext uri="{FF2B5EF4-FFF2-40B4-BE49-F238E27FC236}">
                <a16:creationId xmlns:a16="http://schemas.microsoft.com/office/drawing/2014/main" id="{896577EA-2ED1-9F3D-15B9-B5665C8C09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8230" y="3589234"/>
            <a:ext cx="2720339" cy="2217488"/>
          </a:xfrm>
          <a:prstGeom prst="rect">
            <a:avLst/>
          </a:prstGeom>
          <a:noFill/>
          <a:extLst>
            <a:ext uri="{909E8E84-426E-40DD-AFC4-6F175D3DCCD1}">
              <a14:hiddenFill xmlns:a14="http://schemas.microsoft.com/office/drawing/2010/main">
                <a:solidFill>
                  <a:srgbClr val="FFFFFF"/>
                </a:solidFill>
              </a14:hiddenFill>
            </a:ext>
          </a:extLst>
        </p:spPr>
      </p:pic>
      <p:sp>
        <p:nvSpPr>
          <p:cNvPr id="9" name="Date Placeholder 8">
            <a:extLst>
              <a:ext uri="{FF2B5EF4-FFF2-40B4-BE49-F238E27FC236}">
                <a16:creationId xmlns:a16="http://schemas.microsoft.com/office/drawing/2014/main" id="{DE10D680-FF78-C7C3-227B-426BF3F4E765}"/>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0A83E619-1F29-4119-08DC-267D0872606B}"/>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436D2373-7B39-9FAF-4945-BE72C29CA243}"/>
              </a:ext>
            </a:extLst>
          </p:cNvPr>
          <p:cNvSpPr>
            <a:spLocks noGrp="1"/>
          </p:cNvSpPr>
          <p:nvPr>
            <p:ph type="sldNum" sz="quarter" idx="12"/>
          </p:nvPr>
        </p:nvSpPr>
        <p:spPr/>
        <p:txBody>
          <a:bodyPr/>
          <a:lstStyle/>
          <a:p>
            <a:fld id="{D12E0FF8-979D-4E91-940C-799527AB8B5D}" type="slidenum">
              <a:rPr lang="en-CA" smtClean="0"/>
              <a:t>17</a:t>
            </a:fld>
            <a:endParaRPr lang="en-CA"/>
          </a:p>
        </p:txBody>
      </p:sp>
    </p:spTree>
    <p:extLst>
      <p:ext uri="{BB962C8B-B14F-4D97-AF65-F5344CB8AC3E}">
        <p14:creationId xmlns:p14="http://schemas.microsoft.com/office/powerpoint/2010/main" val="2716705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72D29-FED0-743F-5240-139E49C73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0D380-15DF-16F0-13B9-667E14CB8DCE}"/>
              </a:ext>
            </a:extLst>
          </p:cNvPr>
          <p:cNvSpPr>
            <a:spLocks noGrp="1"/>
          </p:cNvSpPr>
          <p:nvPr>
            <p:ph type="title"/>
          </p:nvPr>
        </p:nvSpPr>
        <p:spPr/>
        <p:txBody>
          <a:bodyPr/>
          <a:lstStyle/>
          <a:p>
            <a:r>
              <a:rPr lang="en-CA" dirty="0"/>
              <a:t>Plastic Etch Experiments</a:t>
            </a:r>
          </a:p>
        </p:txBody>
      </p:sp>
      <p:sp>
        <p:nvSpPr>
          <p:cNvPr id="3" name="Content Placeholder 2">
            <a:extLst>
              <a:ext uri="{FF2B5EF4-FFF2-40B4-BE49-F238E27FC236}">
                <a16:creationId xmlns:a16="http://schemas.microsoft.com/office/drawing/2014/main" id="{695E68FD-B292-F4DF-61AA-1053E8465A90}"/>
              </a:ext>
            </a:extLst>
          </p:cNvPr>
          <p:cNvSpPr>
            <a:spLocks noGrp="1"/>
          </p:cNvSpPr>
          <p:nvPr>
            <p:ph sz="half" idx="2"/>
          </p:nvPr>
        </p:nvSpPr>
        <p:spPr>
          <a:xfrm>
            <a:off x="1644495" y="1900134"/>
            <a:ext cx="8504074" cy="3378200"/>
          </a:xfrm>
        </p:spPr>
        <p:txBody>
          <a:bodyPr>
            <a:normAutofit/>
          </a:bodyPr>
          <a:lstStyle/>
          <a:p>
            <a:pPr lvl="1">
              <a:buFont typeface="Arial" panose="020B0604020202020204" pitchFamily="34" charset="0"/>
              <a:buChar char="•"/>
            </a:pPr>
            <a:r>
              <a:rPr lang="en-CA" sz="3000" dirty="0"/>
              <a:t>Useful test cases!</a:t>
            </a:r>
          </a:p>
          <a:p>
            <a:pPr lvl="1">
              <a:buFont typeface="Arial" panose="020B0604020202020204" pitchFamily="34" charset="0"/>
              <a:buChar char="•"/>
            </a:pPr>
            <a:r>
              <a:rPr lang="en-CA" sz="3000" dirty="0"/>
              <a:t>Want to study effects of Large Magellanic Cloud on multi-scatter searches</a:t>
            </a:r>
          </a:p>
        </p:txBody>
      </p:sp>
      <p:sp>
        <p:nvSpPr>
          <p:cNvPr id="8" name="Content Placeholder 4">
            <a:extLst>
              <a:ext uri="{FF2B5EF4-FFF2-40B4-BE49-F238E27FC236}">
                <a16:creationId xmlns:a16="http://schemas.microsoft.com/office/drawing/2014/main" id="{C58FFB3F-F951-44D0-EAA2-4F3E5A8A9BDA}"/>
              </a:ext>
            </a:extLst>
          </p:cNvPr>
          <p:cNvSpPr txBox="1">
            <a:spLocks/>
          </p:cNvSpPr>
          <p:nvPr/>
        </p:nvSpPr>
        <p:spPr>
          <a:xfrm>
            <a:off x="3151293" y="5929561"/>
            <a:ext cx="5950374" cy="345441"/>
          </a:xfrm>
          <a:prstGeom prst="rect">
            <a:avLst/>
          </a:prstGeom>
        </p:spPr>
        <p:txBody>
          <a:bodyPr vert="horz" lIns="0" tIns="45720" rIns="0" bIns="45720" rtlCol="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3" lvl="1" indent="0">
              <a:buNone/>
            </a:pPr>
            <a:r>
              <a:rPr lang="en-CA" sz="2000" dirty="0"/>
              <a:t>Both detected nothing above background.</a:t>
            </a:r>
          </a:p>
        </p:txBody>
      </p:sp>
      <p:pic>
        <p:nvPicPr>
          <p:cNvPr id="2050" name="Picture 2">
            <a:extLst>
              <a:ext uri="{FF2B5EF4-FFF2-40B4-BE49-F238E27FC236}">
                <a16:creationId xmlns:a16="http://schemas.microsoft.com/office/drawing/2014/main" id="{83E09F8A-75D4-63BD-E002-BB508B327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2952" y="3580419"/>
            <a:ext cx="4074160" cy="22917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kylab - Wikipedia">
            <a:extLst>
              <a:ext uri="{FF2B5EF4-FFF2-40B4-BE49-F238E27FC236}">
                <a16:creationId xmlns:a16="http://schemas.microsoft.com/office/drawing/2014/main" id="{64C73FE3-1755-D65C-ADB9-2006B5D4B1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8230" y="3589234"/>
            <a:ext cx="2720339" cy="2217488"/>
          </a:xfrm>
          <a:prstGeom prst="rect">
            <a:avLst/>
          </a:prstGeom>
          <a:noFill/>
          <a:extLst>
            <a:ext uri="{909E8E84-426E-40DD-AFC4-6F175D3DCCD1}">
              <a14:hiddenFill xmlns:a14="http://schemas.microsoft.com/office/drawing/2010/main">
                <a:solidFill>
                  <a:srgbClr val="FFFFFF"/>
                </a:solidFill>
              </a14:hiddenFill>
            </a:ext>
          </a:extLst>
        </p:spPr>
      </p:pic>
      <p:sp>
        <p:nvSpPr>
          <p:cNvPr id="9" name="Date Placeholder 8">
            <a:extLst>
              <a:ext uri="{FF2B5EF4-FFF2-40B4-BE49-F238E27FC236}">
                <a16:creationId xmlns:a16="http://schemas.microsoft.com/office/drawing/2014/main" id="{240233C1-65EF-9860-CD18-96AABCB1D2BB}"/>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0639BF15-D1B2-B909-60B2-4E2DE778B1B2}"/>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9D3440E4-9563-16D4-F6D9-455A9E894E61}"/>
              </a:ext>
            </a:extLst>
          </p:cNvPr>
          <p:cNvSpPr>
            <a:spLocks noGrp="1"/>
          </p:cNvSpPr>
          <p:nvPr>
            <p:ph type="sldNum" sz="quarter" idx="12"/>
          </p:nvPr>
        </p:nvSpPr>
        <p:spPr/>
        <p:txBody>
          <a:bodyPr/>
          <a:lstStyle/>
          <a:p>
            <a:fld id="{D12E0FF8-979D-4E91-940C-799527AB8B5D}" type="slidenum">
              <a:rPr lang="en-CA" smtClean="0"/>
              <a:t>18</a:t>
            </a:fld>
            <a:endParaRPr lang="en-CA"/>
          </a:p>
        </p:txBody>
      </p:sp>
    </p:spTree>
    <p:extLst>
      <p:ext uri="{BB962C8B-B14F-4D97-AF65-F5344CB8AC3E}">
        <p14:creationId xmlns:p14="http://schemas.microsoft.com/office/powerpoint/2010/main" val="1212283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2B1A-C17D-C4D8-4E85-14A1F672D4D2}"/>
              </a:ext>
            </a:extLst>
          </p:cNvPr>
          <p:cNvSpPr>
            <a:spLocks noGrp="1"/>
          </p:cNvSpPr>
          <p:nvPr>
            <p:ph type="title"/>
          </p:nvPr>
        </p:nvSpPr>
        <p:spPr/>
        <p:txBody>
          <a:bodyPr/>
          <a:lstStyle/>
          <a:p>
            <a:r>
              <a:rPr lang="en-CA" dirty="0"/>
              <a:t>The Large Magellanic Cloud</a:t>
            </a:r>
          </a:p>
        </p:txBody>
      </p:sp>
      <p:sp>
        <p:nvSpPr>
          <p:cNvPr id="7" name="Content Placeholder 6">
            <a:extLst>
              <a:ext uri="{FF2B5EF4-FFF2-40B4-BE49-F238E27FC236}">
                <a16:creationId xmlns:a16="http://schemas.microsoft.com/office/drawing/2014/main" id="{67D5DE8A-F90B-B6AF-1C3C-6BDB65D336EE}"/>
              </a:ext>
            </a:extLst>
          </p:cNvPr>
          <p:cNvSpPr>
            <a:spLocks noGrp="1"/>
          </p:cNvSpPr>
          <p:nvPr>
            <p:ph sz="half" idx="1"/>
          </p:nvPr>
        </p:nvSpPr>
        <p:spPr/>
        <p:txBody>
          <a:bodyPr/>
          <a:lstStyle/>
          <a:p>
            <a:pPr lvl="1">
              <a:buFont typeface="Arial" panose="020B0604020202020204" pitchFamily="34" charset="0"/>
              <a:buChar char="•"/>
            </a:pPr>
            <a:r>
              <a:rPr lang="en-CA" sz="2200" dirty="0"/>
              <a:t>Satellite galaxy of Milky Way </a:t>
            </a:r>
          </a:p>
          <a:p>
            <a:pPr lvl="1">
              <a:buFont typeface="Arial" panose="020B0604020202020204" pitchFamily="34" charset="0"/>
              <a:buChar char="•"/>
            </a:pPr>
            <a:r>
              <a:rPr lang="en-CA" sz="2200" dirty="0"/>
              <a:t>Big and close</a:t>
            </a:r>
          </a:p>
          <a:p>
            <a:pPr lvl="1">
              <a:buFont typeface="Arial" panose="020B0604020202020204" pitchFamily="34" charset="0"/>
              <a:buChar char="•"/>
            </a:pPr>
            <a:r>
              <a:rPr lang="en-CA" sz="2200" dirty="0"/>
              <a:t>Affect local DM velocity distribution</a:t>
            </a:r>
          </a:p>
          <a:p>
            <a:pPr lvl="1">
              <a:buFont typeface="Arial" panose="020B0604020202020204" pitchFamily="34" charset="0"/>
              <a:buChar char="•"/>
            </a:pPr>
            <a:r>
              <a:rPr lang="en-CA" sz="2200" dirty="0"/>
              <a:t>Nassim Bozorgnia’s group at University of Alberta models the effect of the LMC on local velocity distribution</a:t>
            </a:r>
          </a:p>
          <a:p>
            <a:pPr lvl="1">
              <a:buFont typeface="Arial" panose="020B0604020202020204" pitchFamily="34" charset="0"/>
              <a:buChar char="•"/>
            </a:pPr>
            <a:r>
              <a:rPr lang="en-CA" sz="2200" dirty="0"/>
              <a:t>Uses LMC + MW analogues from Auriga simulation suite</a:t>
            </a:r>
          </a:p>
          <a:p>
            <a:endParaRPr lang="en-CA" dirty="0"/>
          </a:p>
        </p:txBody>
      </p:sp>
      <p:sp>
        <p:nvSpPr>
          <p:cNvPr id="4" name="Date Placeholder 3">
            <a:extLst>
              <a:ext uri="{FF2B5EF4-FFF2-40B4-BE49-F238E27FC236}">
                <a16:creationId xmlns:a16="http://schemas.microsoft.com/office/drawing/2014/main" id="{8CD0040C-4103-2598-DAC6-DF5DD92D3C16}"/>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A7CA99A7-5D1B-6D0A-CE18-1696E999AFF9}"/>
              </a:ext>
            </a:extLst>
          </p:cNvPr>
          <p:cNvSpPr>
            <a:spLocks noGrp="1"/>
          </p:cNvSpPr>
          <p:nvPr>
            <p:ph type="ftr" sz="quarter" idx="11"/>
          </p:nvPr>
        </p:nvSpPr>
        <p:spPr/>
        <p:txBody>
          <a:bodyPr/>
          <a:lstStyle/>
          <a:p>
            <a:r>
              <a:rPr lang="en-US"/>
              <a:t>CETUP 2026</a:t>
            </a:r>
            <a:endParaRPr lang="en-CA"/>
          </a:p>
        </p:txBody>
      </p:sp>
      <p:sp>
        <p:nvSpPr>
          <p:cNvPr id="6" name="Slide Number Placeholder 5">
            <a:extLst>
              <a:ext uri="{FF2B5EF4-FFF2-40B4-BE49-F238E27FC236}">
                <a16:creationId xmlns:a16="http://schemas.microsoft.com/office/drawing/2014/main" id="{13139F17-2F4F-CB82-A6DE-9A62F0280D02}"/>
              </a:ext>
            </a:extLst>
          </p:cNvPr>
          <p:cNvSpPr>
            <a:spLocks noGrp="1"/>
          </p:cNvSpPr>
          <p:nvPr>
            <p:ph type="sldNum" sz="quarter" idx="12"/>
          </p:nvPr>
        </p:nvSpPr>
        <p:spPr/>
        <p:txBody>
          <a:bodyPr/>
          <a:lstStyle/>
          <a:p>
            <a:fld id="{D12E0FF8-979D-4E91-940C-799527AB8B5D}" type="slidenum">
              <a:rPr lang="en-CA" smtClean="0"/>
              <a:t>19</a:t>
            </a:fld>
            <a:endParaRPr lang="en-CA"/>
          </a:p>
        </p:txBody>
      </p:sp>
      <p:pic>
        <p:nvPicPr>
          <p:cNvPr id="9" name="Content Placeholder 6">
            <a:extLst>
              <a:ext uri="{FF2B5EF4-FFF2-40B4-BE49-F238E27FC236}">
                <a16:creationId xmlns:a16="http://schemas.microsoft.com/office/drawing/2014/main" id="{5422A8BA-B8B4-BA5B-C000-EC8B52E7701E}"/>
              </a:ext>
            </a:extLst>
          </p:cNvPr>
          <p:cNvPicPr>
            <a:picLocks noGrp="1" noChangeAspect="1"/>
          </p:cNvPicPr>
          <p:nvPr>
            <p:ph sz="half" idx="2"/>
          </p:nvPr>
        </p:nvPicPr>
        <p:blipFill>
          <a:blip r:embed="rId2"/>
          <a:stretch>
            <a:fillRect/>
          </a:stretch>
        </p:blipFill>
        <p:spPr>
          <a:xfrm>
            <a:off x="6203832" y="2167188"/>
            <a:ext cx="5988168" cy="3073661"/>
          </a:xfrm>
        </p:spPr>
      </p:pic>
    </p:spTree>
    <p:extLst>
      <p:ext uri="{BB962C8B-B14F-4D97-AF65-F5344CB8AC3E}">
        <p14:creationId xmlns:p14="http://schemas.microsoft.com/office/powerpoint/2010/main" val="376938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A09AC-7E1E-FFEF-4E11-50996B07B36B}"/>
              </a:ext>
            </a:extLst>
          </p:cNvPr>
          <p:cNvSpPr>
            <a:spLocks noGrp="1"/>
          </p:cNvSpPr>
          <p:nvPr>
            <p:ph type="title"/>
          </p:nvPr>
        </p:nvSpPr>
        <p:spPr>
          <a:xfrm>
            <a:off x="845684" y="286070"/>
            <a:ext cx="10419533" cy="1450757"/>
          </a:xfrm>
        </p:spPr>
        <p:txBody>
          <a:bodyPr/>
          <a:lstStyle/>
          <a:p>
            <a:r>
              <a:rPr lang="en-CA" dirty="0"/>
              <a:t>What is (Ultra)-Heavy Dark Matter?</a:t>
            </a:r>
            <a:endParaRPr lang="en-US" b="1" spc="600" dirty="0"/>
          </a:p>
        </p:txBody>
      </p:sp>
      <p:sp>
        <p:nvSpPr>
          <p:cNvPr id="57" name="WIMPs">
            <a:extLst>
              <a:ext uri="{FF2B5EF4-FFF2-40B4-BE49-F238E27FC236}">
                <a16:creationId xmlns:a16="http://schemas.microsoft.com/office/drawing/2014/main" id="{04CAD8F0-6C7B-1245-A8A1-940A9D2429E7}"/>
              </a:ext>
            </a:extLst>
          </p:cNvPr>
          <p:cNvSpPr txBox="1"/>
          <p:nvPr/>
        </p:nvSpPr>
        <p:spPr>
          <a:xfrm>
            <a:off x="5816509" y="3631412"/>
            <a:ext cx="51361" cy="389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spcBef>
                <a:spcPts val="2400"/>
              </a:spcBef>
              <a:defRPr sz="4400">
                <a:solidFill>
                  <a:srgbClr val="0096FF"/>
                </a:solidFill>
              </a:defRPr>
            </a:lvl1pPr>
          </a:lstStyle>
          <a:p>
            <a:endParaRPr sz="2200" b="1" dirty="0"/>
          </a:p>
        </p:txBody>
      </p:sp>
      <p:sp>
        <p:nvSpPr>
          <p:cNvPr id="58" name="Rounded Rectangle">
            <a:extLst>
              <a:ext uri="{FF2B5EF4-FFF2-40B4-BE49-F238E27FC236}">
                <a16:creationId xmlns:a16="http://schemas.microsoft.com/office/drawing/2014/main" id="{392E6D0B-7D4B-9367-E476-B4EA7E741C2E}"/>
              </a:ext>
            </a:extLst>
          </p:cNvPr>
          <p:cNvSpPr/>
          <p:nvPr/>
        </p:nvSpPr>
        <p:spPr>
          <a:xfrm>
            <a:off x="1495133" y="3212546"/>
            <a:ext cx="1816614" cy="170046"/>
          </a:xfrm>
          <a:prstGeom prst="roundRect">
            <a:avLst>
              <a:gd name="adj" fmla="val 48077"/>
            </a:avLst>
          </a:prstGeom>
          <a:solidFill>
            <a:srgbClr val="945200">
              <a:alpha val="56041"/>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59" name="Rounded Rectangle">
            <a:extLst>
              <a:ext uri="{FF2B5EF4-FFF2-40B4-BE49-F238E27FC236}">
                <a16:creationId xmlns:a16="http://schemas.microsoft.com/office/drawing/2014/main" id="{56A42379-4B77-804E-550E-0439961CE72C}"/>
              </a:ext>
            </a:extLst>
          </p:cNvPr>
          <p:cNvSpPr/>
          <p:nvPr/>
        </p:nvSpPr>
        <p:spPr>
          <a:xfrm>
            <a:off x="3348852" y="3212546"/>
            <a:ext cx="1737373" cy="170046"/>
          </a:xfrm>
          <a:prstGeom prst="roundRect">
            <a:avLst>
              <a:gd name="adj" fmla="val 48077"/>
            </a:avLst>
          </a:prstGeom>
          <a:solidFill>
            <a:srgbClr val="D783FF">
              <a:alpha val="7500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0" name="Rounded Rectangle">
            <a:extLst>
              <a:ext uri="{FF2B5EF4-FFF2-40B4-BE49-F238E27FC236}">
                <a16:creationId xmlns:a16="http://schemas.microsoft.com/office/drawing/2014/main" id="{6DA30406-D925-C418-47B1-468685F1F9A5}"/>
              </a:ext>
            </a:extLst>
          </p:cNvPr>
          <p:cNvSpPr/>
          <p:nvPr/>
        </p:nvSpPr>
        <p:spPr>
          <a:xfrm>
            <a:off x="5123330" y="3213001"/>
            <a:ext cx="1917018" cy="170046"/>
          </a:xfrm>
          <a:prstGeom prst="roundRect">
            <a:avLst>
              <a:gd name="adj" fmla="val 48077"/>
            </a:avLst>
          </a:prstGeom>
          <a:solidFill>
            <a:srgbClr val="7CADED">
              <a:alpha val="58228"/>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1" name="Rounded Rectangle">
            <a:extLst>
              <a:ext uri="{FF2B5EF4-FFF2-40B4-BE49-F238E27FC236}">
                <a16:creationId xmlns:a16="http://schemas.microsoft.com/office/drawing/2014/main" id="{2F76E39C-F969-5934-6FCE-FB6A316BD21A}"/>
              </a:ext>
            </a:extLst>
          </p:cNvPr>
          <p:cNvSpPr/>
          <p:nvPr/>
        </p:nvSpPr>
        <p:spPr>
          <a:xfrm>
            <a:off x="9370572" y="3212546"/>
            <a:ext cx="1917018" cy="170046"/>
          </a:xfrm>
          <a:prstGeom prst="roundRect">
            <a:avLst>
              <a:gd name="adj" fmla="val 48077"/>
            </a:avLst>
          </a:prstGeom>
          <a:solidFill>
            <a:srgbClr val="FBAE0B">
              <a:alpha val="7925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2" name="Rounded Rectangle">
            <a:extLst>
              <a:ext uri="{FF2B5EF4-FFF2-40B4-BE49-F238E27FC236}">
                <a16:creationId xmlns:a16="http://schemas.microsoft.com/office/drawing/2014/main" id="{692AEAA8-B0BE-758B-47B7-F6B0B3A6DFA4}"/>
              </a:ext>
            </a:extLst>
          </p:cNvPr>
          <p:cNvSpPr/>
          <p:nvPr/>
        </p:nvSpPr>
        <p:spPr>
          <a:xfrm>
            <a:off x="7077454" y="3212546"/>
            <a:ext cx="2764661" cy="170046"/>
          </a:xfrm>
          <a:prstGeom prst="roundRect">
            <a:avLst>
              <a:gd name="adj" fmla="val 48077"/>
            </a:avLst>
          </a:prstGeom>
          <a:solidFill>
            <a:srgbClr val="7EE586">
              <a:alpha val="7500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5" name="Line">
            <a:extLst>
              <a:ext uri="{FF2B5EF4-FFF2-40B4-BE49-F238E27FC236}">
                <a16:creationId xmlns:a16="http://schemas.microsoft.com/office/drawing/2014/main" id="{ACD71B6F-1F3A-25E0-F2AF-295F70C0DDF3}"/>
              </a:ext>
            </a:extLst>
          </p:cNvPr>
          <p:cNvSpPr/>
          <p:nvPr/>
        </p:nvSpPr>
        <p:spPr>
          <a:xfrm>
            <a:off x="1417579" y="3298025"/>
            <a:ext cx="82002" cy="1"/>
          </a:xfrm>
          <a:prstGeom prst="line">
            <a:avLst/>
          </a:prstGeom>
          <a:ln w="101600">
            <a:solidFill>
              <a:srgbClr val="000000"/>
            </a:solidFill>
            <a:miter lim="400000"/>
            <a:tailEnd type="triangle" len="sm"/>
          </a:ln>
        </p:spPr>
        <p:txBody>
          <a:bodyPr lIns="25400" tIns="25400" rIns="25400" bIns="25400" anchor="ctr"/>
          <a:lstStyle/>
          <a:p>
            <a:pPr algn="ctr" defTabSz="1219200">
              <a:defRPr sz="2400">
                <a:latin typeface="Bodoni SvtyTwo ITC TT-Book"/>
                <a:ea typeface="Bodoni SvtyTwo ITC TT-Book"/>
                <a:cs typeface="Bodoni SvtyTwo ITC TT-Book"/>
                <a:sym typeface="Bodoni SvtyTwo ITC TT-Book"/>
              </a:defRPr>
            </a:pPr>
            <a:endParaRPr sz="1200"/>
          </a:p>
        </p:txBody>
      </p:sp>
      <mc:AlternateContent xmlns:mc="http://schemas.openxmlformats.org/markup-compatibility/2006" xmlns:a14="http://schemas.microsoft.com/office/drawing/2010/main">
        <mc:Choice Requires="a14">
          <p:sp>
            <p:nvSpPr>
              <p:cNvPr id="74" name="Equation">
                <a:extLst>
                  <a:ext uri="{FF2B5EF4-FFF2-40B4-BE49-F238E27FC236}">
                    <a16:creationId xmlns:a16="http://schemas.microsoft.com/office/drawing/2014/main" id="{A95598D3-29AD-8581-6F7A-3AD43FA03A86}"/>
                  </a:ext>
                </a:extLst>
              </p:cNvPr>
              <p:cNvSpPr txBox="1"/>
              <p:nvPr/>
            </p:nvSpPr>
            <p:spPr>
              <a:xfrm>
                <a:off x="4843215" y="2895096"/>
                <a:ext cx="538609"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m:rPr>
                          <m:sty m:val="p"/>
                        </m:rPr>
                        <a:rPr sz="2200" i="1">
                          <a:solidFill>
                            <a:srgbClr val="000000"/>
                          </a:solidFill>
                          <a:latin typeface="Cambria Math" panose="02040503050406030204" pitchFamily="18" charset="0"/>
                        </a:rPr>
                        <m:t>GeV</m:t>
                      </m:r>
                    </m:oMath>
                  </m:oMathPara>
                </a14:m>
                <a:endParaRPr sz="2200" dirty="0"/>
              </a:p>
            </p:txBody>
          </p:sp>
        </mc:Choice>
        <mc:Fallback xmlns="">
          <p:sp>
            <p:nvSpPr>
              <p:cNvPr id="74" name="Equation">
                <a:extLst>
                  <a:ext uri="{FF2B5EF4-FFF2-40B4-BE49-F238E27FC236}">
                    <a16:creationId xmlns:a16="http://schemas.microsoft.com/office/drawing/2014/main" id="{A95598D3-29AD-8581-6F7A-3AD43FA03A86}"/>
                  </a:ext>
                </a:extLst>
              </p:cNvPr>
              <p:cNvSpPr txBox="1">
                <a:spLocks noRot="1" noChangeAspect="1" noMove="1" noResize="1" noEditPoints="1" noAdjustHandles="1" noChangeArrowheads="1" noChangeShapeType="1" noTextEdit="1"/>
              </p:cNvSpPr>
              <p:nvPr/>
            </p:nvSpPr>
            <p:spPr>
              <a:xfrm>
                <a:off x="4843215" y="2895096"/>
                <a:ext cx="538609" cy="338554"/>
              </a:xfrm>
              <a:prstGeom prst="rect">
                <a:avLst/>
              </a:prstGeom>
              <a:blipFill>
                <a:blip r:embed="rId2"/>
                <a:stretch>
                  <a:fillRect l="-12360" r="-11236" b="-10909"/>
                </a:stretch>
              </a:blipFill>
              <a:ln w="12700">
                <a:miter lim="400000"/>
              </a:ln>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75" name="Equation">
                <a:extLst>
                  <a:ext uri="{FF2B5EF4-FFF2-40B4-BE49-F238E27FC236}">
                    <a16:creationId xmlns:a16="http://schemas.microsoft.com/office/drawing/2014/main" id="{3CC77EA5-2F96-434D-C77F-41473B8913F7}"/>
                  </a:ext>
                </a:extLst>
              </p:cNvPr>
              <p:cNvSpPr txBox="1"/>
              <p:nvPr/>
            </p:nvSpPr>
            <p:spPr>
              <a:xfrm>
                <a:off x="3350567" y="2918303"/>
                <a:ext cx="508152"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m:rPr>
                          <m:sty m:val="p"/>
                        </m:rPr>
                        <a:rPr sz="2200" i="1">
                          <a:solidFill>
                            <a:srgbClr val="000000"/>
                          </a:solidFill>
                          <a:latin typeface="Cambria Math" panose="02040503050406030204" pitchFamily="18" charset="0"/>
                        </a:rPr>
                        <m:t>keV</m:t>
                      </m:r>
                    </m:oMath>
                  </m:oMathPara>
                </a14:m>
                <a:endParaRPr sz="2200"/>
              </a:p>
            </p:txBody>
          </p:sp>
        </mc:Choice>
        <mc:Fallback xmlns="">
          <p:sp>
            <p:nvSpPr>
              <p:cNvPr id="75" name="Equation">
                <a:extLst>
                  <a:ext uri="{FF2B5EF4-FFF2-40B4-BE49-F238E27FC236}">
                    <a16:creationId xmlns:a16="http://schemas.microsoft.com/office/drawing/2014/main" id="{3CC77EA5-2F96-434D-C77F-41473B8913F7}"/>
                  </a:ext>
                </a:extLst>
              </p:cNvPr>
              <p:cNvSpPr txBox="1">
                <a:spLocks noRot="1" noChangeAspect="1" noMove="1" noResize="1" noEditPoints="1" noAdjustHandles="1" noChangeArrowheads="1" noChangeShapeType="1" noTextEdit="1"/>
              </p:cNvSpPr>
              <p:nvPr/>
            </p:nvSpPr>
            <p:spPr>
              <a:xfrm>
                <a:off x="3350567" y="2918303"/>
                <a:ext cx="508152" cy="338554"/>
              </a:xfrm>
              <a:prstGeom prst="rect">
                <a:avLst/>
              </a:prstGeom>
              <a:blipFill>
                <a:blip r:embed="rId3"/>
                <a:stretch>
                  <a:fillRect l="-15000" r="-15000" b="-357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Equation">
                <a:extLst>
                  <a:ext uri="{FF2B5EF4-FFF2-40B4-BE49-F238E27FC236}">
                    <a16:creationId xmlns:a16="http://schemas.microsoft.com/office/drawing/2014/main" id="{818F7C3D-47B6-8D76-B70B-4E63E7082B10}"/>
                  </a:ext>
                </a:extLst>
              </p:cNvPr>
              <p:cNvSpPr txBox="1"/>
              <p:nvPr/>
            </p:nvSpPr>
            <p:spPr>
              <a:xfrm>
                <a:off x="937487" y="2820459"/>
                <a:ext cx="1181927"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sSup>
                        <m:sSupPr>
                          <m:ctrlPr>
                            <a:rPr lang="ar-AE" sz="2200" i="1" smtClean="0">
                              <a:solidFill>
                                <a:srgbClr val="000000"/>
                              </a:solidFill>
                              <a:latin typeface="Cambria Math" panose="02040503050406030204" pitchFamily="18" charset="0"/>
                            </a:rPr>
                          </m:ctrlPr>
                        </m:sSupPr>
                        <m:e>
                          <m:r>
                            <a:rPr lang="ar-AE" sz="2200" i="1">
                              <a:solidFill>
                                <a:srgbClr val="000000"/>
                              </a:solidFill>
                              <a:latin typeface="Cambria Math" panose="02040503050406030204" pitchFamily="18" charset="0"/>
                            </a:rPr>
                            <m:t>10</m:t>
                          </m:r>
                        </m:e>
                        <m:sup>
                          <m:r>
                            <a:rPr lang="ar-AE" sz="2200" i="1">
                              <a:solidFill>
                                <a:srgbClr val="000000"/>
                              </a:solidFill>
                              <a:latin typeface="Cambria Math" panose="02040503050406030204" pitchFamily="18" charset="0"/>
                            </a:rPr>
                            <m:t>−</m:t>
                          </m:r>
                          <m:r>
                            <a:rPr lang="ar-AE" sz="2200" i="1">
                              <a:solidFill>
                                <a:srgbClr val="000000"/>
                              </a:solidFill>
                              <a:latin typeface="Cambria Math" panose="02040503050406030204" pitchFamily="18" charset="0"/>
                            </a:rPr>
                            <m:t>22</m:t>
                          </m:r>
                          <m:r>
                            <a:rPr lang="ar-AE" sz="2200" i="1">
                              <a:solidFill>
                                <a:srgbClr val="000000"/>
                              </a:solidFill>
                              <a:latin typeface="Cambria Math" panose="02040503050406030204" pitchFamily="18" charset="0"/>
                            </a:rPr>
                            <m:t> </m:t>
                          </m:r>
                        </m:sup>
                      </m:sSup>
                      <m:r>
                        <a:rPr lang="en-CA" sz="2200" b="0" i="1" smtClean="0">
                          <a:solidFill>
                            <a:srgbClr val="000000"/>
                          </a:solidFill>
                          <a:latin typeface="Cambria Math" panose="02040503050406030204" pitchFamily="18" charset="0"/>
                        </a:rPr>
                        <m:t> </m:t>
                      </m:r>
                      <m:r>
                        <m:rPr>
                          <m:sty m:val="p"/>
                        </m:rPr>
                        <a:rPr lang="en-CA" sz="2200" i="1">
                          <a:solidFill>
                            <a:srgbClr val="000000"/>
                          </a:solidFill>
                          <a:latin typeface="Cambria Math" panose="02040503050406030204" pitchFamily="18" charset="0"/>
                        </a:rPr>
                        <m:t>eV</m:t>
                      </m:r>
                    </m:oMath>
                  </m:oMathPara>
                </a14:m>
                <a:endParaRPr sz="2200" dirty="0"/>
              </a:p>
            </p:txBody>
          </p:sp>
        </mc:Choice>
        <mc:Fallback xmlns="">
          <p:sp>
            <p:nvSpPr>
              <p:cNvPr id="76" name="Equation">
                <a:extLst>
                  <a:ext uri="{FF2B5EF4-FFF2-40B4-BE49-F238E27FC236}">
                    <a16:creationId xmlns:a16="http://schemas.microsoft.com/office/drawing/2014/main" id="{818F7C3D-47B6-8D76-B70B-4E63E7082B10}"/>
                  </a:ext>
                </a:extLst>
              </p:cNvPr>
              <p:cNvSpPr txBox="1">
                <a:spLocks noRot="1" noChangeAspect="1" noMove="1" noResize="1" noEditPoints="1" noAdjustHandles="1" noChangeArrowheads="1" noChangeShapeType="1" noTextEdit="1"/>
              </p:cNvSpPr>
              <p:nvPr/>
            </p:nvSpPr>
            <p:spPr>
              <a:xfrm>
                <a:off x="937487" y="2820459"/>
                <a:ext cx="1181927" cy="338554"/>
              </a:xfrm>
              <a:prstGeom prst="rect">
                <a:avLst/>
              </a:prstGeom>
              <a:blipFill>
                <a:blip r:embed="rId4"/>
                <a:stretch>
                  <a:fillRect l="-5263" t="-14815" r="-4211" b="-4074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Equation">
                <a:extLst>
                  <a:ext uri="{FF2B5EF4-FFF2-40B4-BE49-F238E27FC236}">
                    <a16:creationId xmlns:a16="http://schemas.microsoft.com/office/drawing/2014/main" id="{7E4EDE23-C6D4-5635-D880-8180F8CB2232}"/>
                  </a:ext>
                </a:extLst>
              </p:cNvPr>
              <p:cNvSpPr txBox="1"/>
              <p:nvPr/>
            </p:nvSpPr>
            <p:spPr>
              <a:xfrm>
                <a:off x="6623239" y="2918782"/>
                <a:ext cx="976229"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a:rPr sz="2200" i="1">
                          <a:solidFill>
                            <a:srgbClr val="000000"/>
                          </a:solidFill>
                          <a:latin typeface="Cambria Math" panose="02040503050406030204" pitchFamily="18" charset="0"/>
                        </a:rPr>
                        <m:t>100</m:t>
                      </m:r>
                      <m:r>
                        <m:rPr>
                          <m:sty m:val="p"/>
                        </m:rPr>
                        <a:rPr sz="2200" i="1">
                          <a:solidFill>
                            <a:srgbClr val="000000"/>
                          </a:solidFill>
                          <a:latin typeface="Cambria Math" panose="02040503050406030204" pitchFamily="18" charset="0"/>
                        </a:rPr>
                        <m:t>TeV</m:t>
                      </m:r>
                    </m:oMath>
                  </m:oMathPara>
                </a14:m>
                <a:endParaRPr sz="2200"/>
              </a:p>
            </p:txBody>
          </p:sp>
        </mc:Choice>
        <mc:Fallback xmlns="">
          <p:sp>
            <p:nvSpPr>
              <p:cNvPr id="77" name="Equation">
                <a:extLst>
                  <a:ext uri="{FF2B5EF4-FFF2-40B4-BE49-F238E27FC236}">
                    <a16:creationId xmlns:a16="http://schemas.microsoft.com/office/drawing/2014/main" id="{7E4EDE23-C6D4-5635-D880-8180F8CB2232}"/>
                  </a:ext>
                </a:extLst>
              </p:cNvPr>
              <p:cNvSpPr txBox="1">
                <a:spLocks noRot="1" noChangeAspect="1" noMove="1" noResize="1" noEditPoints="1" noAdjustHandles="1" noChangeArrowheads="1" noChangeShapeType="1" noTextEdit="1"/>
              </p:cNvSpPr>
              <p:nvPr/>
            </p:nvSpPr>
            <p:spPr>
              <a:xfrm>
                <a:off x="6623239" y="2918782"/>
                <a:ext cx="976229" cy="338554"/>
              </a:xfrm>
              <a:prstGeom prst="rect">
                <a:avLst/>
              </a:prstGeom>
              <a:blipFill>
                <a:blip r:embed="rId5"/>
                <a:stretch>
                  <a:fillRect l="-6410" r="-6410" b="-357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Equation">
                <a:extLst>
                  <a:ext uri="{FF2B5EF4-FFF2-40B4-BE49-F238E27FC236}">
                    <a16:creationId xmlns:a16="http://schemas.microsoft.com/office/drawing/2014/main" id="{8E9E3C97-795F-2554-EDBF-AE8BFB02E0B9}"/>
                  </a:ext>
                </a:extLst>
              </p:cNvPr>
              <p:cNvSpPr txBox="1"/>
              <p:nvPr/>
            </p:nvSpPr>
            <p:spPr>
              <a:xfrm>
                <a:off x="8371368" y="2875791"/>
                <a:ext cx="502382" cy="364652"/>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sSub>
                        <m:sSubPr>
                          <m:ctrlPr>
                            <a:rPr sz="2200" i="1">
                              <a:solidFill>
                                <a:srgbClr val="000000"/>
                              </a:solidFill>
                              <a:latin typeface="Cambria Math" panose="02040503050406030204" pitchFamily="18" charset="0"/>
                            </a:rPr>
                          </m:ctrlPr>
                        </m:sSubPr>
                        <m:e>
                          <m:r>
                            <a:rPr sz="2200" i="1">
                              <a:solidFill>
                                <a:srgbClr val="000000"/>
                              </a:solidFill>
                              <a:latin typeface="Cambria Math" panose="02040503050406030204" pitchFamily="18" charset="0"/>
                            </a:rPr>
                            <m:t>𝑀</m:t>
                          </m:r>
                        </m:e>
                        <m:sub>
                          <m:r>
                            <a:rPr sz="2200" i="1">
                              <a:solidFill>
                                <a:srgbClr val="000000"/>
                              </a:solidFill>
                              <a:latin typeface="Cambria Math" panose="02040503050406030204" pitchFamily="18" charset="0"/>
                            </a:rPr>
                            <m:t>𝑝𝑙</m:t>
                          </m:r>
                        </m:sub>
                      </m:sSub>
                    </m:oMath>
                  </m:oMathPara>
                </a14:m>
                <a:endParaRPr sz="2200"/>
              </a:p>
            </p:txBody>
          </p:sp>
        </mc:Choice>
        <mc:Fallback xmlns="">
          <p:sp>
            <p:nvSpPr>
              <p:cNvPr id="78" name="Equation">
                <a:extLst>
                  <a:ext uri="{FF2B5EF4-FFF2-40B4-BE49-F238E27FC236}">
                    <a16:creationId xmlns:a16="http://schemas.microsoft.com/office/drawing/2014/main" id="{8E9E3C97-795F-2554-EDBF-AE8BFB02E0B9}"/>
                  </a:ext>
                </a:extLst>
              </p:cNvPr>
              <p:cNvSpPr txBox="1">
                <a:spLocks noRot="1" noChangeAspect="1" noMove="1" noResize="1" noEditPoints="1" noAdjustHandles="1" noChangeArrowheads="1" noChangeShapeType="1" noTextEdit="1"/>
              </p:cNvSpPr>
              <p:nvPr/>
            </p:nvSpPr>
            <p:spPr>
              <a:xfrm>
                <a:off x="8371368" y="2875791"/>
                <a:ext cx="502382" cy="364652"/>
              </a:xfrm>
              <a:prstGeom prst="rect">
                <a:avLst/>
              </a:prstGeom>
              <a:blipFill>
                <a:blip r:embed="rId6"/>
                <a:stretch>
                  <a:fillRect l="-15000" r="-10000" b="-2333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Equation">
                <a:extLst>
                  <a:ext uri="{FF2B5EF4-FFF2-40B4-BE49-F238E27FC236}">
                    <a16:creationId xmlns:a16="http://schemas.microsoft.com/office/drawing/2014/main" id="{A23ED4E3-1562-1BEA-5319-DC2D64EFDBD8}"/>
                  </a:ext>
                </a:extLst>
              </p:cNvPr>
              <p:cNvSpPr txBox="1"/>
              <p:nvPr/>
            </p:nvSpPr>
            <p:spPr>
              <a:xfrm>
                <a:off x="10622768" y="2848453"/>
                <a:ext cx="809517" cy="353302"/>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a:rPr sz="2200" i="1">
                          <a:solidFill>
                            <a:srgbClr val="000000"/>
                          </a:solidFill>
                          <a:latin typeface="Cambria Math" panose="02040503050406030204" pitchFamily="18" charset="0"/>
                        </a:rPr>
                        <m:t>10</m:t>
                      </m:r>
                      <m:sSub>
                        <m:sSubPr>
                          <m:ctrlPr>
                            <a:rPr sz="2200" i="1">
                              <a:solidFill>
                                <a:srgbClr val="000000"/>
                              </a:solidFill>
                              <a:latin typeface="Cambria Math" panose="02040503050406030204" pitchFamily="18" charset="0"/>
                            </a:rPr>
                          </m:ctrlPr>
                        </m:sSubPr>
                        <m:e>
                          <m:r>
                            <a:rPr sz="2200" i="1">
                              <a:solidFill>
                                <a:srgbClr val="000000"/>
                              </a:solidFill>
                              <a:latin typeface="Cambria Math" panose="02040503050406030204" pitchFamily="18" charset="0"/>
                            </a:rPr>
                            <m:t>𝑀</m:t>
                          </m:r>
                        </m:e>
                        <m:sub>
                          <m:r>
                            <a:rPr sz="2200" i="1">
                              <a:solidFill>
                                <a:srgbClr val="000000"/>
                              </a:solidFill>
                              <a:latin typeface="Cambria Math" panose="02040503050406030204" pitchFamily="18" charset="0"/>
                            </a:rPr>
                            <m:t>⊙</m:t>
                          </m:r>
                        </m:sub>
                      </m:sSub>
                    </m:oMath>
                  </m:oMathPara>
                </a14:m>
                <a:endParaRPr sz="2200"/>
              </a:p>
            </p:txBody>
          </p:sp>
        </mc:Choice>
        <mc:Fallback xmlns="">
          <p:sp>
            <p:nvSpPr>
              <p:cNvPr id="79" name="Equation">
                <a:extLst>
                  <a:ext uri="{FF2B5EF4-FFF2-40B4-BE49-F238E27FC236}">
                    <a16:creationId xmlns:a16="http://schemas.microsoft.com/office/drawing/2014/main" id="{A23ED4E3-1562-1BEA-5319-DC2D64EFDBD8}"/>
                  </a:ext>
                </a:extLst>
              </p:cNvPr>
              <p:cNvSpPr txBox="1">
                <a:spLocks noRot="1" noChangeAspect="1" noMove="1" noResize="1" noEditPoints="1" noAdjustHandles="1" noChangeArrowheads="1" noChangeShapeType="1" noTextEdit="1"/>
              </p:cNvSpPr>
              <p:nvPr/>
            </p:nvSpPr>
            <p:spPr>
              <a:xfrm>
                <a:off x="10622768" y="2848453"/>
                <a:ext cx="809517" cy="353302"/>
              </a:xfrm>
              <a:prstGeom prst="rect">
                <a:avLst/>
              </a:prstGeom>
              <a:blipFill>
                <a:blip r:embed="rId7"/>
                <a:stretch>
                  <a:fillRect l="-7692" r="-4615" b="-24138"/>
                </a:stretch>
              </a:blipFill>
              <a:ln w="12700">
                <a:miter lim="400000"/>
              </a:ln>
            </p:spPr>
            <p:txBody>
              <a:bodyPr/>
              <a:lstStyle/>
              <a:p>
                <a:r>
                  <a:rPr lang="en-US">
                    <a:noFill/>
                  </a:rPr>
                  <a:t> </a:t>
                </a:r>
              </a:p>
            </p:txBody>
          </p:sp>
        </mc:Fallback>
      </mc:AlternateContent>
      <p:sp>
        <p:nvSpPr>
          <p:cNvPr id="81" name="“ultralight” dark matter">
            <a:extLst>
              <a:ext uri="{FF2B5EF4-FFF2-40B4-BE49-F238E27FC236}">
                <a16:creationId xmlns:a16="http://schemas.microsoft.com/office/drawing/2014/main" id="{4361DFCB-4740-4A48-7737-2A1A5DE8EFA0}"/>
              </a:ext>
            </a:extLst>
          </p:cNvPr>
          <p:cNvSpPr txBox="1"/>
          <p:nvPr/>
        </p:nvSpPr>
        <p:spPr>
          <a:xfrm>
            <a:off x="1337690" y="3674744"/>
            <a:ext cx="51361" cy="389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spcBef>
                <a:spcPts val="2400"/>
              </a:spcBef>
              <a:defRPr sz="4400">
                <a:solidFill>
                  <a:srgbClr val="945200"/>
                </a:solidFill>
              </a:defRPr>
            </a:lvl1pPr>
          </a:lstStyle>
          <a:p>
            <a:endParaRPr sz="2200" dirty="0"/>
          </a:p>
        </p:txBody>
      </p:sp>
      <p:sp>
        <p:nvSpPr>
          <p:cNvPr id="83" name="Scale Credit: Tongyan Lin">
            <a:extLst>
              <a:ext uri="{FF2B5EF4-FFF2-40B4-BE49-F238E27FC236}">
                <a16:creationId xmlns:a16="http://schemas.microsoft.com/office/drawing/2014/main" id="{7149C16C-5204-384D-AE62-7D63FFE00D5E}"/>
              </a:ext>
            </a:extLst>
          </p:cNvPr>
          <p:cNvSpPr txBox="1"/>
          <p:nvPr/>
        </p:nvSpPr>
        <p:spPr>
          <a:xfrm>
            <a:off x="10415032" y="6564502"/>
            <a:ext cx="1712072" cy="235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ctr">
              <a:lnSpc>
                <a:spcPct val="100000"/>
              </a:lnSpc>
              <a:spcBef>
                <a:spcPts val="0"/>
              </a:spcBef>
              <a:defRPr sz="2400">
                <a:solidFill>
                  <a:srgbClr val="5E5E5E"/>
                </a:solidFill>
              </a:defRPr>
            </a:lvl1pPr>
          </a:lstStyle>
          <a:p>
            <a:r>
              <a:rPr sz="1200"/>
              <a:t>Scale Credit: </a:t>
            </a:r>
            <a:r>
              <a:rPr sz="1200" err="1"/>
              <a:t>Tongyan</a:t>
            </a:r>
            <a:r>
              <a:rPr sz="1200"/>
              <a:t> Lin</a:t>
            </a:r>
          </a:p>
        </p:txBody>
      </p:sp>
      <p:pic>
        <p:nvPicPr>
          <p:cNvPr id="84" name="pasted-movie.png" descr="pasted-movie.png">
            <a:extLst>
              <a:ext uri="{FF2B5EF4-FFF2-40B4-BE49-F238E27FC236}">
                <a16:creationId xmlns:a16="http://schemas.microsoft.com/office/drawing/2014/main" id="{04B88B4E-B6E5-5F9A-9DAC-002F5417F118}"/>
              </a:ext>
            </a:extLst>
          </p:cNvPr>
          <p:cNvPicPr>
            <a:picLocks noChangeAspect="1"/>
          </p:cNvPicPr>
          <p:nvPr/>
        </p:nvPicPr>
        <p:blipFill>
          <a:blip r:embed="rId8"/>
          <a:srcRect/>
          <a:stretch>
            <a:fillRect/>
          </a:stretch>
        </p:blipFill>
        <p:spPr>
          <a:xfrm>
            <a:off x="8644869" y="1802519"/>
            <a:ext cx="1250770" cy="920093"/>
          </a:xfrm>
          <a:prstGeom prst="ellipse">
            <a:avLst/>
          </a:prstGeom>
          <a:ln w="12700">
            <a:miter lim="400000"/>
          </a:ln>
        </p:spPr>
      </p:pic>
      <p:pic>
        <p:nvPicPr>
          <p:cNvPr id="85" name="pasted-movie.png" descr="pasted-movie.png">
            <a:extLst>
              <a:ext uri="{FF2B5EF4-FFF2-40B4-BE49-F238E27FC236}">
                <a16:creationId xmlns:a16="http://schemas.microsoft.com/office/drawing/2014/main" id="{03E9D135-3B94-566F-FDA5-C1ECA0DA2B81}"/>
              </a:ext>
            </a:extLst>
          </p:cNvPr>
          <p:cNvPicPr>
            <a:picLocks noChangeAspect="1"/>
          </p:cNvPicPr>
          <p:nvPr/>
        </p:nvPicPr>
        <p:blipFill>
          <a:blip r:embed="rId9"/>
          <a:stretch>
            <a:fillRect/>
          </a:stretch>
        </p:blipFill>
        <p:spPr>
          <a:xfrm>
            <a:off x="10590425" y="1883949"/>
            <a:ext cx="1111541" cy="1006465"/>
          </a:xfrm>
          <a:prstGeom prst="ellipse">
            <a:avLst/>
          </a:prstGeom>
          <a:ln w="12700">
            <a:miter lim="400000"/>
          </a:ln>
        </p:spPr>
      </p:pic>
      <p:sp>
        <p:nvSpPr>
          <p:cNvPr id="108" name="“light” dark matter">
            <a:extLst>
              <a:ext uri="{FF2B5EF4-FFF2-40B4-BE49-F238E27FC236}">
                <a16:creationId xmlns:a16="http://schemas.microsoft.com/office/drawing/2014/main" id="{F1209F2E-91C5-CEE6-826D-8C48D5BC76AF}"/>
              </a:ext>
            </a:extLst>
          </p:cNvPr>
          <p:cNvSpPr txBox="1"/>
          <p:nvPr/>
        </p:nvSpPr>
        <p:spPr>
          <a:xfrm>
            <a:off x="9972787" y="3613933"/>
            <a:ext cx="1806436"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spcBef>
                <a:spcPts val="2400"/>
              </a:spcBef>
              <a:defRPr sz="4400">
                <a:solidFill>
                  <a:srgbClr val="D783FF"/>
                </a:solidFill>
              </a:defRPr>
            </a:lvl1pPr>
          </a:lstStyle>
          <a:p>
            <a:pPr algn="ctr"/>
            <a:r>
              <a:rPr lang="en-CA" sz="2200" b="1" dirty="0">
                <a:solidFill>
                  <a:schemeClr val="accent2">
                    <a:lumMod val="75000"/>
                  </a:schemeClr>
                </a:solidFill>
              </a:rPr>
              <a:t>compact objects</a:t>
            </a:r>
            <a:endParaRPr sz="2200" b="1" dirty="0">
              <a:solidFill>
                <a:schemeClr val="accent2">
                  <a:lumMod val="75000"/>
                </a:schemeClr>
              </a:solidFill>
            </a:endParaRPr>
          </a:p>
        </p:txBody>
      </p:sp>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14E53E68-00ED-9AA3-4B23-E73B6E4C8855}"/>
                  </a:ext>
                </a:extLst>
              </p14:cNvPr>
              <p14:cNvContentPartPr>
                <a14:cpLocks xmlns:a14="http://schemas.microsoft.com/office/drawing/2010/main" noGrp="1" noRot="1" noMove="1" noResize="1" noEditPoints="1" noAdjustHandles="1" noChangeArrowheads="1" noChangeShapeType="1"/>
              </p14:cNvContentPartPr>
              <p14:nvPr/>
            </p14:nvContentPartPr>
            <p14:xfrm>
              <a:off x="726427" y="3305600"/>
              <a:ext cx="10816560" cy="360"/>
            </p14:xfrm>
          </p:contentPart>
        </mc:Choice>
        <mc:Fallback xmlns="">
          <p:pic>
            <p:nvPicPr>
              <p:cNvPr id="3" name="Ink 2">
                <a:extLst>
                  <a:ext uri="{FF2B5EF4-FFF2-40B4-BE49-F238E27FC236}">
                    <a16:creationId xmlns:a16="http://schemas.microsoft.com/office/drawing/2014/main" id="{14E53E68-00ED-9AA3-4B23-E73B6E4C8855}"/>
                  </a:ext>
                </a:extLst>
              </p:cNvPr>
              <p:cNvPicPr>
                <a:picLocks noGrp="1" noRot="1" noMove="1" noResize="1" noEditPoints="1" noAdjustHandles="1" noChangeArrowheads="1" noChangeShapeType="1"/>
              </p:cNvPicPr>
              <p:nvPr/>
            </p:nvPicPr>
            <p:blipFill>
              <a:blip r:embed="rId20"/>
              <a:stretch>
                <a:fillRect/>
              </a:stretch>
            </p:blipFill>
            <p:spPr>
              <a:xfrm>
                <a:off x="708427" y="3287600"/>
                <a:ext cx="1085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7" name="Ink 6">
                <a:extLst>
                  <a:ext uri="{FF2B5EF4-FFF2-40B4-BE49-F238E27FC236}">
                    <a16:creationId xmlns:a16="http://schemas.microsoft.com/office/drawing/2014/main" id="{652CC9FD-8662-A29E-1A12-5B4718908860}"/>
                  </a:ext>
                </a:extLst>
              </p14:cNvPr>
              <p14:cNvContentPartPr/>
              <p14:nvPr/>
            </p14:nvContentPartPr>
            <p14:xfrm>
              <a:off x="11631187" y="3209480"/>
              <a:ext cx="434160" cy="197280"/>
            </p14:xfrm>
          </p:contentPart>
        </mc:Choice>
        <mc:Fallback xmlns="">
          <p:pic>
            <p:nvPicPr>
              <p:cNvPr id="7" name="Ink 6">
                <a:extLst>
                  <a:ext uri="{FF2B5EF4-FFF2-40B4-BE49-F238E27FC236}">
                    <a16:creationId xmlns:a16="http://schemas.microsoft.com/office/drawing/2014/main" id="{652CC9FD-8662-A29E-1A12-5B4718908860}"/>
                  </a:ext>
                </a:extLst>
              </p:cNvPr>
              <p:cNvPicPr/>
              <p:nvPr/>
            </p:nvPicPr>
            <p:blipFill>
              <a:blip r:embed="rId22"/>
              <a:stretch>
                <a:fillRect/>
              </a:stretch>
            </p:blipFill>
            <p:spPr>
              <a:xfrm>
                <a:off x="11600201" y="3178520"/>
                <a:ext cx="495411"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1" name="Ink 10">
                <a:extLst>
                  <a:ext uri="{FF2B5EF4-FFF2-40B4-BE49-F238E27FC236}">
                    <a16:creationId xmlns:a16="http://schemas.microsoft.com/office/drawing/2014/main" id="{F9F6E6B2-956C-D0F6-B81D-F230C2FACC3B}"/>
                  </a:ext>
                </a:extLst>
              </p14:cNvPr>
              <p14:cNvContentPartPr/>
              <p14:nvPr/>
            </p14:nvContentPartPr>
            <p14:xfrm>
              <a:off x="218467" y="3173480"/>
              <a:ext cx="444960" cy="212040"/>
            </p14:xfrm>
          </p:contentPart>
        </mc:Choice>
        <mc:Fallback xmlns="">
          <p:pic>
            <p:nvPicPr>
              <p:cNvPr id="11" name="Ink 10">
                <a:extLst>
                  <a:ext uri="{FF2B5EF4-FFF2-40B4-BE49-F238E27FC236}">
                    <a16:creationId xmlns:a16="http://schemas.microsoft.com/office/drawing/2014/main" id="{F9F6E6B2-956C-D0F6-B81D-F230C2FACC3B}"/>
                  </a:ext>
                </a:extLst>
              </p:cNvPr>
              <p:cNvPicPr/>
              <p:nvPr/>
            </p:nvPicPr>
            <p:blipFill>
              <a:blip r:embed="rId24"/>
              <a:stretch>
                <a:fillRect/>
              </a:stretch>
            </p:blipFill>
            <p:spPr>
              <a:xfrm>
                <a:off x="187482" y="3142520"/>
                <a:ext cx="50621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3" name="Ink 12">
                <a:extLst>
                  <a:ext uri="{FF2B5EF4-FFF2-40B4-BE49-F238E27FC236}">
                    <a16:creationId xmlns:a16="http://schemas.microsoft.com/office/drawing/2014/main" id="{E079E8A8-1D73-E1D7-338A-8118BD7279EF}"/>
                  </a:ext>
                </a:extLst>
              </p14:cNvPr>
              <p14:cNvContentPartPr/>
              <p14:nvPr/>
            </p14:nvContentPartPr>
            <p14:xfrm>
              <a:off x="3317956" y="3204887"/>
              <a:ext cx="9720" cy="194400"/>
            </p14:xfrm>
          </p:contentPart>
        </mc:Choice>
        <mc:Fallback xmlns="">
          <p:pic>
            <p:nvPicPr>
              <p:cNvPr id="13" name="Ink 12">
                <a:extLst>
                  <a:ext uri="{FF2B5EF4-FFF2-40B4-BE49-F238E27FC236}">
                    <a16:creationId xmlns:a16="http://schemas.microsoft.com/office/drawing/2014/main" id="{E079E8A8-1D73-E1D7-338A-8118BD7279EF}"/>
                  </a:ext>
                </a:extLst>
              </p:cNvPr>
              <p:cNvPicPr/>
              <p:nvPr/>
            </p:nvPicPr>
            <p:blipFill>
              <a:blip r:embed="rId26"/>
              <a:stretch>
                <a:fillRect/>
              </a:stretch>
            </p:blipFill>
            <p:spPr>
              <a:xfrm>
                <a:off x="3285805" y="3173927"/>
                <a:ext cx="73274"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4" name="Ink 13">
                <a:extLst>
                  <a:ext uri="{FF2B5EF4-FFF2-40B4-BE49-F238E27FC236}">
                    <a16:creationId xmlns:a16="http://schemas.microsoft.com/office/drawing/2014/main" id="{85F1CBD8-73E0-D49F-1641-A8AEA07846EB}"/>
                  </a:ext>
                </a:extLst>
              </p14:cNvPr>
              <p14:cNvContentPartPr/>
              <p14:nvPr/>
            </p14:nvContentPartPr>
            <p14:xfrm>
              <a:off x="5096665" y="3212734"/>
              <a:ext cx="23760" cy="214200"/>
            </p14:xfrm>
          </p:contentPart>
        </mc:Choice>
        <mc:Fallback xmlns="">
          <p:pic>
            <p:nvPicPr>
              <p:cNvPr id="14" name="Ink 13">
                <a:extLst>
                  <a:ext uri="{FF2B5EF4-FFF2-40B4-BE49-F238E27FC236}">
                    <a16:creationId xmlns:a16="http://schemas.microsoft.com/office/drawing/2014/main" id="{85F1CBD8-73E0-D49F-1641-A8AEA07846EB}"/>
                  </a:ext>
                </a:extLst>
              </p:cNvPr>
              <p:cNvPicPr/>
              <p:nvPr/>
            </p:nvPicPr>
            <p:blipFill>
              <a:blip r:embed="rId28"/>
              <a:stretch>
                <a:fillRect/>
              </a:stretch>
            </p:blipFill>
            <p:spPr>
              <a:xfrm>
                <a:off x="5065705" y="3181774"/>
                <a:ext cx="8496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5" name="Ink 14">
                <a:extLst>
                  <a:ext uri="{FF2B5EF4-FFF2-40B4-BE49-F238E27FC236}">
                    <a16:creationId xmlns:a16="http://schemas.microsoft.com/office/drawing/2014/main" id="{DA45043D-6070-0155-0A69-98BF03057F0E}"/>
                  </a:ext>
                </a:extLst>
              </p14:cNvPr>
              <p14:cNvContentPartPr/>
              <p14:nvPr/>
            </p14:nvContentPartPr>
            <p14:xfrm>
              <a:off x="7049475" y="3224368"/>
              <a:ext cx="19440" cy="190080"/>
            </p14:xfrm>
          </p:contentPart>
        </mc:Choice>
        <mc:Fallback xmlns="">
          <p:pic>
            <p:nvPicPr>
              <p:cNvPr id="15" name="Ink 14">
                <a:extLst>
                  <a:ext uri="{FF2B5EF4-FFF2-40B4-BE49-F238E27FC236}">
                    <a16:creationId xmlns:a16="http://schemas.microsoft.com/office/drawing/2014/main" id="{DA45043D-6070-0155-0A69-98BF03057F0E}"/>
                  </a:ext>
                </a:extLst>
              </p:cNvPr>
              <p:cNvPicPr/>
              <p:nvPr/>
            </p:nvPicPr>
            <p:blipFill>
              <a:blip r:embed="rId30"/>
              <a:stretch>
                <a:fillRect/>
              </a:stretch>
            </p:blipFill>
            <p:spPr>
              <a:xfrm>
                <a:off x="7017931" y="3193408"/>
                <a:ext cx="81795"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6" name="Ink 15">
                <a:extLst>
                  <a:ext uri="{FF2B5EF4-FFF2-40B4-BE49-F238E27FC236}">
                    <a16:creationId xmlns:a16="http://schemas.microsoft.com/office/drawing/2014/main" id="{E3AA49D6-9B49-FD0D-0290-5065A1C1A4E7}"/>
                  </a:ext>
                </a:extLst>
              </p14:cNvPr>
              <p14:cNvContentPartPr/>
              <p14:nvPr/>
            </p14:nvContentPartPr>
            <p14:xfrm>
              <a:off x="8568053" y="3215811"/>
              <a:ext cx="7920" cy="187920"/>
            </p14:xfrm>
          </p:contentPart>
        </mc:Choice>
        <mc:Fallback xmlns="">
          <p:pic>
            <p:nvPicPr>
              <p:cNvPr id="16" name="Ink 15">
                <a:extLst>
                  <a:ext uri="{FF2B5EF4-FFF2-40B4-BE49-F238E27FC236}">
                    <a16:creationId xmlns:a16="http://schemas.microsoft.com/office/drawing/2014/main" id="{E3AA49D6-9B49-FD0D-0290-5065A1C1A4E7}"/>
                  </a:ext>
                </a:extLst>
              </p:cNvPr>
              <p:cNvPicPr/>
              <p:nvPr/>
            </p:nvPicPr>
            <p:blipFill>
              <a:blip r:embed="rId32"/>
              <a:stretch>
                <a:fillRect/>
              </a:stretch>
            </p:blipFill>
            <p:spPr>
              <a:xfrm>
                <a:off x="8537093" y="3184851"/>
                <a:ext cx="6912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7" name="Ink 16">
                <a:extLst>
                  <a:ext uri="{FF2B5EF4-FFF2-40B4-BE49-F238E27FC236}">
                    <a16:creationId xmlns:a16="http://schemas.microsoft.com/office/drawing/2014/main" id="{520D9C06-6783-7B2C-4958-D26B81F1614B}"/>
                  </a:ext>
                </a:extLst>
              </p14:cNvPr>
              <p14:cNvContentPartPr/>
              <p14:nvPr/>
            </p14:nvContentPartPr>
            <p14:xfrm>
              <a:off x="10936853" y="3211851"/>
              <a:ext cx="11520" cy="206640"/>
            </p14:xfrm>
          </p:contentPart>
        </mc:Choice>
        <mc:Fallback xmlns="">
          <p:pic>
            <p:nvPicPr>
              <p:cNvPr id="17" name="Ink 16">
                <a:extLst>
                  <a:ext uri="{FF2B5EF4-FFF2-40B4-BE49-F238E27FC236}">
                    <a16:creationId xmlns:a16="http://schemas.microsoft.com/office/drawing/2014/main" id="{520D9C06-6783-7B2C-4958-D26B81F1614B}"/>
                  </a:ext>
                </a:extLst>
              </p:cNvPr>
              <p:cNvPicPr/>
              <p:nvPr/>
            </p:nvPicPr>
            <p:blipFill>
              <a:blip r:embed="rId34"/>
              <a:stretch>
                <a:fillRect/>
              </a:stretch>
            </p:blipFill>
            <p:spPr>
              <a:xfrm>
                <a:off x="10905893" y="3180891"/>
                <a:ext cx="7272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0" name="Ink 19">
                <a:extLst>
                  <a:ext uri="{FF2B5EF4-FFF2-40B4-BE49-F238E27FC236}">
                    <a16:creationId xmlns:a16="http://schemas.microsoft.com/office/drawing/2014/main" id="{9077ED00-AA65-A869-117A-3766F10D6312}"/>
                  </a:ext>
                </a:extLst>
              </p14:cNvPr>
              <p14:cNvContentPartPr/>
              <p14:nvPr/>
            </p14:nvContentPartPr>
            <p14:xfrm>
              <a:off x="10296053" y="2600931"/>
              <a:ext cx="214200" cy="574200"/>
            </p14:xfrm>
          </p:contentPart>
        </mc:Choice>
        <mc:Fallback xmlns="">
          <p:pic>
            <p:nvPicPr>
              <p:cNvPr id="20" name="Ink 19">
                <a:extLst>
                  <a:ext uri="{FF2B5EF4-FFF2-40B4-BE49-F238E27FC236}">
                    <a16:creationId xmlns:a16="http://schemas.microsoft.com/office/drawing/2014/main" id="{9077ED00-AA65-A869-117A-3766F10D6312}"/>
                  </a:ext>
                </a:extLst>
              </p:cNvPr>
              <p:cNvPicPr/>
              <p:nvPr/>
            </p:nvPicPr>
            <p:blipFill>
              <a:blip r:embed="rId36"/>
              <a:stretch>
                <a:fillRect/>
              </a:stretch>
            </p:blipFill>
            <p:spPr>
              <a:xfrm>
                <a:off x="10265041" y="2569952"/>
                <a:ext cx="275503" cy="635438"/>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3" name="Ink 22">
                <a:extLst>
                  <a:ext uri="{FF2B5EF4-FFF2-40B4-BE49-F238E27FC236}">
                    <a16:creationId xmlns:a16="http://schemas.microsoft.com/office/drawing/2014/main" id="{EDD4E26F-AB28-2A7F-1132-45F0AD8B8A81}"/>
                  </a:ext>
                </a:extLst>
              </p14:cNvPr>
              <p14:cNvContentPartPr/>
              <p14:nvPr/>
            </p14:nvContentPartPr>
            <p14:xfrm>
              <a:off x="8707013" y="2653491"/>
              <a:ext cx="168840" cy="375120"/>
            </p14:xfrm>
          </p:contentPart>
        </mc:Choice>
        <mc:Fallback xmlns="">
          <p:pic>
            <p:nvPicPr>
              <p:cNvPr id="23" name="Ink 22">
                <a:extLst>
                  <a:ext uri="{FF2B5EF4-FFF2-40B4-BE49-F238E27FC236}">
                    <a16:creationId xmlns:a16="http://schemas.microsoft.com/office/drawing/2014/main" id="{EDD4E26F-AB28-2A7F-1132-45F0AD8B8A81}"/>
                  </a:ext>
                </a:extLst>
              </p:cNvPr>
              <p:cNvPicPr/>
              <p:nvPr/>
            </p:nvPicPr>
            <p:blipFill>
              <a:blip r:embed="rId38"/>
              <a:stretch>
                <a:fillRect/>
              </a:stretch>
            </p:blipFill>
            <p:spPr>
              <a:xfrm>
                <a:off x="8676119" y="2622531"/>
                <a:ext cx="229910" cy="436320"/>
              </a:xfrm>
              <a:prstGeom prst="rect">
                <a:avLst/>
              </a:prstGeom>
            </p:spPr>
          </p:pic>
        </mc:Fallback>
      </mc:AlternateContent>
      <p:sp>
        <p:nvSpPr>
          <p:cNvPr id="33" name="Elipse 32">
            <a:extLst>
              <a:ext uri="{FF2B5EF4-FFF2-40B4-BE49-F238E27FC236}">
                <a16:creationId xmlns:a16="http://schemas.microsoft.com/office/drawing/2014/main" id="{CD3DFCBD-3848-45B0-B9A0-13B3E4D071B9}"/>
              </a:ext>
            </a:extLst>
          </p:cNvPr>
          <p:cNvSpPr/>
          <p:nvPr/>
        </p:nvSpPr>
        <p:spPr>
          <a:xfrm>
            <a:off x="5320440" y="2481660"/>
            <a:ext cx="365760" cy="365760"/>
          </a:xfrm>
          <a:prstGeom prst="ellipse">
            <a:avLst/>
          </a:prstGeom>
          <a:solidFill>
            <a:srgbClr val="FF0000"/>
          </a:solidFill>
          <a:ln w="381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19" name="Elipse 18">
            <a:extLst>
              <a:ext uri="{FF2B5EF4-FFF2-40B4-BE49-F238E27FC236}">
                <a16:creationId xmlns:a16="http://schemas.microsoft.com/office/drawing/2014/main" id="{63C585D5-7F29-4BD1-A5AA-8A59AAFE3690}"/>
              </a:ext>
            </a:extLst>
          </p:cNvPr>
          <p:cNvSpPr/>
          <p:nvPr/>
        </p:nvSpPr>
        <p:spPr>
          <a:xfrm>
            <a:off x="3551760" y="2481660"/>
            <a:ext cx="365760" cy="365760"/>
          </a:xfrm>
          <a:prstGeom prst="ellipse">
            <a:avLst/>
          </a:prstGeom>
          <a:solidFill>
            <a:srgbClr val="00B0F0"/>
          </a:solidFill>
          <a:ln w="38100">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00A0D7"/>
              </a:solidFill>
            </a:endParaRPr>
          </a:p>
        </p:txBody>
      </p:sp>
      <mc:AlternateContent xmlns:mc="http://schemas.openxmlformats.org/markup-compatibility/2006" xmlns:p14="http://schemas.microsoft.com/office/powerpoint/2010/main">
        <mc:Choice Requires="p14">
          <p:contentPart p14:bwMode="auto" r:id="rId39">
            <p14:nvContentPartPr>
              <p14:cNvPr id="39" name="Ink 38">
                <a:extLst>
                  <a:ext uri="{FF2B5EF4-FFF2-40B4-BE49-F238E27FC236}">
                    <a16:creationId xmlns:a16="http://schemas.microsoft.com/office/drawing/2014/main" id="{68F15DD5-8CAE-5F2A-301B-27E8B8CF8CA9}"/>
                  </a:ext>
                </a:extLst>
              </p14:cNvPr>
              <p14:cNvContentPartPr/>
              <p14:nvPr/>
            </p14:nvContentPartPr>
            <p14:xfrm>
              <a:off x="5439924" y="2495461"/>
              <a:ext cx="200346" cy="308099"/>
            </p14:xfrm>
          </p:contentPart>
        </mc:Choice>
        <mc:Fallback xmlns="">
          <p:pic>
            <p:nvPicPr>
              <p:cNvPr id="39" name="Ink 38">
                <a:extLst>
                  <a:ext uri="{FF2B5EF4-FFF2-40B4-BE49-F238E27FC236}">
                    <a16:creationId xmlns:a16="http://schemas.microsoft.com/office/drawing/2014/main" id="{68F15DD5-8CAE-5F2A-301B-27E8B8CF8CA9}"/>
                  </a:ext>
                </a:extLst>
              </p:cNvPr>
              <p:cNvPicPr/>
              <p:nvPr/>
            </p:nvPicPr>
            <p:blipFill>
              <a:blip r:embed="rId40"/>
              <a:stretch>
                <a:fillRect/>
              </a:stretch>
            </p:blipFill>
            <p:spPr>
              <a:xfrm>
                <a:off x="5424402" y="2479966"/>
                <a:ext cx="231030" cy="338368"/>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2" name="Ink 41">
                <a:extLst>
                  <a:ext uri="{FF2B5EF4-FFF2-40B4-BE49-F238E27FC236}">
                    <a16:creationId xmlns:a16="http://schemas.microsoft.com/office/drawing/2014/main" id="{BB1C2A13-1209-1F33-8914-E5A7021969A5}"/>
                  </a:ext>
                </a:extLst>
              </p14:cNvPr>
              <p14:cNvContentPartPr/>
              <p14:nvPr/>
            </p14:nvContentPartPr>
            <p14:xfrm>
              <a:off x="3641364" y="2572080"/>
              <a:ext cx="189720" cy="201240"/>
            </p14:xfrm>
          </p:contentPart>
        </mc:Choice>
        <mc:Fallback xmlns="">
          <p:pic>
            <p:nvPicPr>
              <p:cNvPr id="42" name="Ink 41">
                <a:extLst>
                  <a:ext uri="{FF2B5EF4-FFF2-40B4-BE49-F238E27FC236}">
                    <a16:creationId xmlns:a16="http://schemas.microsoft.com/office/drawing/2014/main" id="{BB1C2A13-1209-1F33-8914-E5A7021969A5}"/>
                  </a:ext>
                </a:extLst>
              </p:cNvPr>
              <p:cNvPicPr/>
              <p:nvPr/>
            </p:nvPicPr>
            <p:blipFill>
              <a:blip r:embed="rId42"/>
              <a:stretch>
                <a:fillRect/>
              </a:stretch>
            </p:blipFill>
            <p:spPr>
              <a:xfrm>
                <a:off x="3625884" y="2556600"/>
                <a:ext cx="2203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 name="Ink 44">
                <a:extLst>
                  <a:ext uri="{FF2B5EF4-FFF2-40B4-BE49-F238E27FC236}">
                    <a16:creationId xmlns:a16="http://schemas.microsoft.com/office/drawing/2014/main" id="{2FA3C671-0745-0C9C-4809-0C280DC24EDE}"/>
                  </a:ext>
                </a:extLst>
              </p14:cNvPr>
              <p14:cNvContentPartPr/>
              <p14:nvPr/>
            </p14:nvContentPartPr>
            <p14:xfrm>
              <a:off x="5144364" y="2768280"/>
              <a:ext cx="155160" cy="175680"/>
            </p14:xfrm>
          </p:contentPart>
        </mc:Choice>
        <mc:Fallback xmlns="">
          <p:pic>
            <p:nvPicPr>
              <p:cNvPr id="45" name="Ink 44">
                <a:extLst>
                  <a:ext uri="{FF2B5EF4-FFF2-40B4-BE49-F238E27FC236}">
                    <a16:creationId xmlns:a16="http://schemas.microsoft.com/office/drawing/2014/main" id="{2FA3C671-0745-0C9C-4809-0C280DC24EDE}"/>
                  </a:ext>
                </a:extLst>
              </p:cNvPr>
              <p:cNvPicPr/>
              <p:nvPr/>
            </p:nvPicPr>
            <p:blipFill>
              <a:blip r:embed="rId44"/>
              <a:stretch>
                <a:fillRect/>
              </a:stretch>
            </p:blipFill>
            <p:spPr>
              <a:xfrm>
                <a:off x="5128884" y="2752800"/>
                <a:ext cx="1857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8" name="Ink 47">
                <a:extLst>
                  <a:ext uri="{FF2B5EF4-FFF2-40B4-BE49-F238E27FC236}">
                    <a16:creationId xmlns:a16="http://schemas.microsoft.com/office/drawing/2014/main" id="{77E8012E-0115-B707-7389-B53E9A3FE298}"/>
                  </a:ext>
                </a:extLst>
              </p14:cNvPr>
              <p14:cNvContentPartPr/>
              <p14:nvPr/>
            </p14:nvContentPartPr>
            <p14:xfrm>
              <a:off x="3860782" y="2860611"/>
              <a:ext cx="231120" cy="361080"/>
            </p14:xfrm>
          </p:contentPart>
        </mc:Choice>
        <mc:Fallback xmlns="">
          <p:pic>
            <p:nvPicPr>
              <p:cNvPr id="48" name="Ink 47">
                <a:extLst>
                  <a:ext uri="{FF2B5EF4-FFF2-40B4-BE49-F238E27FC236}">
                    <a16:creationId xmlns:a16="http://schemas.microsoft.com/office/drawing/2014/main" id="{77E8012E-0115-B707-7389-B53E9A3FE298}"/>
                  </a:ext>
                </a:extLst>
              </p:cNvPr>
              <p:cNvPicPr/>
              <p:nvPr/>
            </p:nvPicPr>
            <p:blipFill>
              <a:blip r:embed="rId46"/>
              <a:stretch>
                <a:fillRect/>
              </a:stretch>
            </p:blipFill>
            <p:spPr>
              <a:xfrm>
                <a:off x="3845302" y="2845116"/>
                <a:ext cx="261720" cy="391711"/>
              </a:xfrm>
              <a:prstGeom prst="rect">
                <a:avLst/>
              </a:prstGeom>
            </p:spPr>
          </p:pic>
        </mc:Fallback>
      </mc:AlternateContent>
      <p:sp>
        <p:nvSpPr>
          <p:cNvPr id="5" name="“light” dark matter">
            <a:extLst>
              <a:ext uri="{FF2B5EF4-FFF2-40B4-BE49-F238E27FC236}">
                <a16:creationId xmlns:a16="http://schemas.microsoft.com/office/drawing/2014/main" id="{B2A07592-6619-9563-545E-E3EBBDD76C23}"/>
              </a:ext>
            </a:extLst>
          </p:cNvPr>
          <p:cNvSpPr txBox="1"/>
          <p:nvPr/>
        </p:nvSpPr>
        <p:spPr>
          <a:xfrm>
            <a:off x="937487" y="3574199"/>
            <a:ext cx="1814213"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ultra</a:t>
            </a:r>
            <a:r>
              <a:rPr sz="2200" b="1" dirty="0"/>
              <a:t>light</a:t>
            </a:r>
            <a:r>
              <a:rPr sz="2200" dirty="0"/>
              <a:t>” dark matter</a:t>
            </a:r>
          </a:p>
        </p:txBody>
      </p:sp>
      <p:sp>
        <p:nvSpPr>
          <p:cNvPr id="6" name="“light” dark matter">
            <a:extLst>
              <a:ext uri="{FF2B5EF4-FFF2-40B4-BE49-F238E27FC236}">
                <a16:creationId xmlns:a16="http://schemas.microsoft.com/office/drawing/2014/main" id="{0DCEBA15-4887-73AD-F48C-68D3922595A9}"/>
              </a:ext>
            </a:extLst>
          </p:cNvPr>
          <p:cNvSpPr txBox="1"/>
          <p:nvPr/>
        </p:nvSpPr>
        <p:spPr>
          <a:xfrm>
            <a:off x="7538589" y="3610261"/>
            <a:ext cx="1884554"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ultraheavy</a:t>
            </a:r>
            <a:r>
              <a:rPr sz="2200" dirty="0"/>
              <a:t>” dark matter</a:t>
            </a:r>
          </a:p>
        </p:txBody>
      </p:sp>
      <p:sp>
        <p:nvSpPr>
          <p:cNvPr id="9" name="“light” dark matter">
            <a:extLst>
              <a:ext uri="{FF2B5EF4-FFF2-40B4-BE49-F238E27FC236}">
                <a16:creationId xmlns:a16="http://schemas.microsoft.com/office/drawing/2014/main" id="{CA38BA18-A530-3C60-4BFA-E881C7C05736}"/>
              </a:ext>
            </a:extLst>
          </p:cNvPr>
          <p:cNvSpPr txBox="1"/>
          <p:nvPr/>
        </p:nvSpPr>
        <p:spPr>
          <a:xfrm>
            <a:off x="3242279" y="3557463"/>
            <a:ext cx="1814213"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sz="2200" b="1" dirty="0"/>
              <a:t>light</a:t>
            </a:r>
            <a:r>
              <a:rPr sz="2200" dirty="0"/>
              <a:t>” dark matter</a:t>
            </a:r>
          </a:p>
        </p:txBody>
      </p:sp>
      <p:sp>
        <p:nvSpPr>
          <p:cNvPr id="10" name="“light” dark matter">
            <a:extLst>
              <a:ext uri="{FF2B5EF4-FFF2-40B4-BE49-F238E27FC236}">
                <a16:creationId xmlns:a16="http://schemas.microsoft.com/office/drawing/2014/main" id="{15E1F447-24A5-2EC5-54A1-F641502C90A4}"/>
              </a:ext>
            </a:extLst>
          </p:cNvPr>
          <p:cNvSpPr txBox="1"/>
          <p:nvPr/>
        </p:nvSpPr>
        <p:spPr>
          <a:xfrm>
            <a:off x="5174732" y="3540239"/>
            <a:ext cx="1814213"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heavy</a:t>
            </a:r>
            <a:r>
              <a:rPr sz="2200" dirty="0"/>
              <a:t>” dark matter</a:t>
            </a:r>
          </a:p>
        </p:txBody>
      </p:sp>
      <p:pic>
        <p:nvPicPr>
          <p:cNvPr id="12" name="Picture 11" descr="Sphere detector">
            <a:extLst>
              <a:ext uri="{FF2B5EF4-FFF2-40B4-BE49-F238E27FC236}">
                <a16:creationId xmlns:a16="http://schemas.microsoft.com/office/drawing/2014/main" id="{8137A797-EC6A-3E93-81B3-631384971088}"/>
              </a:ext>
            </a:extLst>
          </p:cNvPr>
          <p:cNvPicPr>
            <a:picLocks noChangeAspect="1"/>
          </p:cNvPicPr>
          <p:nvPr/>
        </p:nvPicPr>
        <p:blipFill>
          <a:blip r:embed="rId47"/>
          <a:srcRect l="8341" r="34769"/>
          <a:stretch>
            <a:fillRect/>
          </a:stretch>
        </p:blipFill>
        <p:spPr>
          <a:xfrm>
            <a:off x="3446716" y="4248048"/>
            <a:ext cx="1585157" cy="1676440"/>
          </a:xfrm>
          <a:prstGeom prst="rect">
            <a:avLst/>
          </a:prstGeom>
        </p:spPr>
      </p:pic>
      <p:pic>
        <p:nvPicPr>
          <p:cNvPr id="18" name="Picture 17" descr="File:Black question mark.png">
            <a:extLst>
              <a:ext uri="{FF2B5EF4-FFF2-40B4-BE49-F238E27FC236}">
                <a16:creationId xmlns:a16="http://schemas.microsoft.com/office/drawing/2014/main" id="{0A991322-756C-EE82-E0E5-FB3459F40E77}"/>
              </a:ext>
            </a:extLst>
          </p:cNvPr>
          <p:cNvPicPr>
            <a:picLocks noChangeAspect="1"/>
          </p:cNvPicPr>
          <p:nvPr/>
        </p:nvPicPr>
        <p:blipFill>
          <a:blip r:embed="rId48"/>
          <a:stretch>
            <a:fillRect/>
          </a:stretch>
        </p:blipFill>
        <p:spPr>
          <a:xfrm>
            <a:off x="7688287" y="4443610"/>
            <a:ext cx="1585157" cy="1585157"/>
          </a:xfrm>
          <a:prstGeom prst="rect">
            <a:avLst/>
          </a:prstGeom>
        </p:spPr>
      </p:pic>
      <p:pic>
        <p:nvPicPr>
          <p:cNvPr id="21" name="Picture 20">
            <a:extLst>
              <a:ext uri="{FF2B5EF4-FFF2-40B4-BE49-F238E27FC236}">
                <a16:creationId xmlns:a16="http://schemas.microsoft.com/office/drawing/2014/main" id="{4A70E6A0-D6F7-0627-A144-567A274F5F36}"/>
              </a:ext>
            </a:extLst>
          </p:cNvPr>
          <p:cNvPicPr>
            <a:picLocks noChangeAspect="1"/>
          </p:cNvPicPr>
          <p:nvPr/>
        </p:nvPicPr>
        <p:blipFill>
          <a:blip r:embed="rId49"/>
          <a:stretch>
            <a:fillRect/>
          </a:stretch>
        </p:blipFill>
        <p:spPr>
          <a:xfrm>
            <a:off x="5265105" y="4425836"/>
            <a:ext cx="1661789" cy="1584239"/>
          </a:xfrm>
          <a:prstGeom prst="rect">
            <a:avLst/>
          </a:prstGeom>
        </p:spPr>
      </p:pic>
      <p:sp>
        <p:nvSpPr>
          <p:cNvPr id="22" name="TextBox 21">
            <a:extLst>
              <a:ext uri="{FF2B5EF4-FFF2-40B4-BE49-F238E27FC236}">
                <a16:creationId xmlns:a16="http://schemas.microsoft.com/office/drawing/2014/main" id="{0C633071-EBCA-2517-DE6C-4BAEA29E8709}"/>
              </a:ext>
            </a:extLst>
          </p:cNvPr>
          <p:cNvSpPr txBox="1"/>
          <p:nvPr/>
        </p:nvSpPr>
        <p:spPr>
          <a:xfrm>
            <a:off x="3299700" y="6005060"/>
            <a:ext cx="1844664" cy="276999"/>
          </a:xfrm>
          <a:prstGeom prst="rect">
            <a:avLst/>
          </a:prstGeom>
          <a:noFill/>
        </p:spPr>
        <p:txBody>
          <a:bodyPr wrap="square" rtlCol="0">
            <a:spAutoFit/>
          </a:bodyPr>
          <a:lstStyle/>
          <a:p>
            <a:pPr algn="ctr"/>
            <a:r>
              <a:rPr lang="en-CA" sz="1200" dirty="0">
                <a:solidFill>
                  <a:schemeClr val="accent5"/>
                </a:solidFill>
              </a:rPr>
              <a:t>NEWS-G</a:t>
            </a:r>
          </a:p>
        </p:txBody>
      </p:sp>
      <p:sp>
        <p:nvSpPr>
          <p:cNvPr id="24" name="TextBox 23">
            <a:extLst>
              <a:ext uri="{FF2B5EF4-FFF2-40B4-BE49-F238E27FC236}">
                <a16:creationId xmlns:a16="http://schemas.microsoft.com/office/drawing/2014/main" id="{EDF07A25-E8CC-2A64-3379-7136EC34687C}"/>
              </a:ext>
            </a:extLst>
          </p:cNvPr>
          <p:cNvSpPr txBox="1"/>
          <p:nvPr/>
        </p:nvSpPr>
        <p:spPr>
          <a:xfrm>
            <a:off x="5159506" y="6028767"/>
            <a:ext cx="1844664" cy="276999"/>
          </a:xfrm>
          <a:prstGeom prst="rect">
            <a:avLst/>
          </a:prstGeom>
          <a:noFill/>
        </p:spPr>
        <p:txBody>
          <a:bodyPr wrap="square" rtlCol="0">
            <a:spAutoFit/>
          </a:bodyPr>
          <a:lstStyle/>
          <a:p>
            <a:pPr algn="ctr"/>
            <a:r>
              <a:rPr lang="en-CA" sz="1200" dirty="0">
                <a:solidFill>
                  <a:schemeClr val="accent5"/>
                </a:solidFill>
              </a:rPr>
              <a:t>DarkSide-40k</a:t>
            </a:r>
          </a:p>
        </p:txBody>
      </p:sp>
      <p:pic>
        <p:nvPicPr>
          <p:cNvPr id="25" name="Picture 24">
            <a:extLst>
              <a:ext uri="{FF2B5EF4-FFF2-40B4-BE49-F238E27FC236}">
                <a16:creationId xmlns:a16="http://schemas.microsoft.com/office/drawing/2014/main" id="{0593A9A1-1C14-694C-42E8-7B96E6D4C45F}"/>
              </a:ext>
            </a:extLst>
          </p:cNvPr>
          <p:cNvPicPr>
            <a:picLocks noChangeAspect="1"/>
          </p:cNvPicPr>
          <p:nvPr/>
        </p:nvPicPr>
        <p:blipFill>
          <a:blip r:embed="rId50"/>
          <a:stretch>
            <a:fillRect/>
          </a:stretch>
        </p:blipFill>
        <p:spPr>
          <a:xfrm>
            <a:off x="931800" y="4391145"/>
            <a:ext cx="2066332" cy="1544276"/>
          </a:xfrm>
          <a:prstGeom prst="rect">
            <a:avLst/>
          </a:prstGeom>
        </p:spPr>
      </p:pic>
      <p:sp>
        <p:nvSpPr>
          <p:cNvPr id="26" name="TextBox 25">
            <a:extLst>
              <a:ext uri="{FF2B5EF4-FFF2-40B4-BE49-F238E27FC236}">
                <a16:creationId xmlns:a16="http://schemas.microsoft.com/office/drawing/2014/main" id="{268C2007-14BB-66A0-6832-F9472DF6D50E}"/>
              </a:ext>
            </a:extLst>
          </p:cNvPr>
          <p:cNvSpPr txBox="1"/>
          <p:nvPr/>
        </p:nvSpPr>
        <p:spPr>
          <a:xfrm>
            <a:off x="950560" y="6002638"/>
            <a:ext cx="1844664" cy="276999"/>
          </a:xfrm>
          <a:prstGeom prst="rect">
            <a:avLst/>
          </a:prstGeom>
          <a:noFill/>
        </p:spPr>
        <p:txBody>
          <a:bodyPr wrap="square" rtlCol="0">
            <a:spAutoFit/>
          </a:bodyPr>
          <a:lstStyle/>
          <a:p>
            <a:pPr algn="ctr"/>
            <a:r>
              <a:rPr lang="en-CA" sz="1200" dirty="0">
                <a:solidFill>
                  <a:schemeClr val="accent5"/>
                </a:solidFill>
              </a:rPr>
              <a:t>CATCHY</a:t>
            </a:r>
          </a:p>
        </p:txBody>
      </p:sp>
      <p:pic>
        <p:nvPicPr>
          <p:cNvPr id="28" name="Picture 27">
            <a:extLst>
              <a:ext uri="{FF2B5EF4-FFF2-40B4-BE49-F238E27FC236}">
                <a16:creationId xmlns:a16="http://schemas.microsoft.com/office/drawing/2014/main" id="{B4831480-E47C-5828-DCC1-C872F7DE6730}"/>
              </a:ext>
            </a:extLst>
          </p:cNvPr>
          <p:cNvPicPr>
            <a:picLocks noChangeAspect="1"/>
          </p:cNvPicPr>
          <p:nvPr/>
        </p:nvPicPr>
        <p:blipFill>
          <a:blip r:embed="rId51"/>
          <a:stretch>
            <a:fillRect/>
          </a:stretch>
        </p:blipFill>
        <p:spPr>
          <a:xfrm>
            <a:off x="9798409" y="4516059"/>
            <a:ext cx="2220377" cy="1364295"/>
          </a:xfrm>
          <a:prstGeom prst="rect">
            <a:avLst/>
          </a:prstGeom>
        </p:spPr>
      </p:pic>
      <p:sp>
        <p:nvSpPr>
          <p:cNvPr id="4" name="Date Placeholder 3">
            <a:extLst>
              <a:ext uri="{FF2B5EF4-FFF2-40B4-BE49-F238E27FC236}">
                <a16:creationId xmlns:a16="http://schemas.microsoft.com/office/drawing/2014/main" id="{68B94407-7115-6275-DC58-475EB5A96F59}"/>
              </a:ext>
            </a:extLst>
          </p:cNvPr>
          <p:cNvSpPr>
            <a:spLocks noGrp="1"/>
          </p:cNvSpPr>
          <p:nvPr>
            <p:ph type="dt" sz="half" idx="10"/>
          </p:nvPr>
        </p:nvSpPr>
        <p:spPr/>
        <p:txBody>
          <a:bodyPr/>
          <a:lstStyle/>
          <a:p>
            <a:r>
              <a:rPr lang="en-US"/>
              <a:t>2026-06-25</a:t>
            </a:r>
            <a:endParaRPr lang="en-CA"/>
          </a:p>
        </p:txBody>
      </p:sp>
      <p:sp>
        <p:nvSpPr>
          <p:cNvPr id="8" name="Footer Placeholder 7">
            <a:extLst>
              <a:ext uri="{FF2B5EF4-FFF2-40B4-BE49-F238E27FC236}">
                <a16:creationId xmlns:a16="http://schemas.microsoft.com/office/drawing/2014/main" id="{BA40E91E-388B-7E08-CC88-F6B01AD5D593}"/>
              </a:ext>
            </a:extLst>
          </p:cNvPr>
          <p:cNvSpPr>
            <a:spLocks noGrp="1"/>
          </p:cNvSpPr>
          <p:nvPr>
            <p:ph type="ftr" sz="quarter" idx="11"/>
          </p:nvPr>
        </p:nvSpPr>
        <p:spPr/>
        <p:txBody>
          <a:bodyPr/>
          <a:lstStyle/>
          <a:p>
            <a:r>
              <a:rPr lang="en-CA"/>
              <a:t>CETUP 2026</a:t>
            </a:r>
          </a:p>
        </p:txBody>
      </p:sp>
      <p:sp>
        <p:nvSpPr>
          <p:cNvPr id="27" name="Slide Number Placeholder 26">
            <a:extLst>
              <a:ext uri="{FF2B5EF4-FFF2-40B4-BE49-F238E27FC236}">
                <a16:creationId xmlns:a16="http://schemas.microsoft.com/office/drawing/2014/main" id="{EA405012-0CB4-CF88-ED2D-0DFC3DCA5FD0}"/>
              </a:ext>
            </a:extLst>
          </p:cNvPr>
          <p:cNvSpPr>
            <a:spLocks noGrp="1"/>
          </p:cNvSpPr>
          <p:nvPr>
            <p:ph type="sldNum" sz="quarter" idx="12"/>
          </p:nvPr>
        </p:nvSpPr>
        <p:spPr/>
        <p:txBody>
          <a:bodyPr/>
          <a:lstStyle/>
          <a:p>
            <a:fld id="{D12E0FF8-979D-4E91-940C-799527AB8B5D}" type="slidenum">
              <a:rPr lang="en-CA" smtClean="0"/>
              <a:t>2</a:t>
            </a:fld>
            <a:endParaRPr lang="en-CA"/>
          </a:p>
        </p:txBody>
      </p:sp>
    </p:spTree>
    <p:extLst>
      <p:ext uri="{BB962C8B-B14F-4D97-AF65-F5344CB8AC3E}">
        <p14:creationId xmlns:p14="http://schemas.microsoft.com/office/powerpoint/2010/main" val="1799290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1D158-22BB-07D6-2CE6-0337AB889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B5D498-AADB-D170-F9BE-B93F8A59BFE6}"/>
              </a:ext>
            </a:extLst>
          </p:cNvPr>
          <p:cNvSpPr>
            <a:spLocks noGrp="1"/>
          </p:cNvSpPr>
          <p:nvPr>
            <p:ph type="title"/>
          </p:nvPr>
        </p:nvSpPr>
        <p:spPr/>
        <p:txBody>
          <a:bodyPr/>
          <a:lstStyle/>
          <a:p>
            <a:r>
              <a:rPr lang="en-CA" dirty="0"/>
              <a:t>The LMC  + MW Halo</a:t>
            </a:r>
          </a:p>
        </p:txBody>
      </p:sp>
      <p:sp>
        <p:nvSpPr>
          <p:cNvPr id="9" name="Date Placeholder 8">
            <a:extLst>
              <a:ext uri="{FF2B5EF4-FFF2-40B4-BE49-F238E27FC236}">
                <a16:creationId xmlns:a16="http://schemas.microsoft.com/office/drawing/2014/main" id="{E00C7E8B-8815-CBAA-CF8F-CA9B5CB52A9A}"/>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FE791C97-033E-E70E-3EE9-2DCD38FE5A8E}"/>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C01BF5A6-8750-A4F1-B067-BB613BF51D6C}"/>
              </a:ext>
            </a:extLst>
          </p:cNvPr>
          <p:cNvSpPr>
            <a:spLocks noGrp="1"/>
          </p:cNvSpPr>
          <p:nvPr>
            <p:ph type="sldNum" sz="quarter" idx="12"/>
          </p:nvPr>
        </p:nvSpPr>
        <p:spPr/>
        <p:txBody>
          <a:bodyPr/>
          <a:lstStyle/>
          <a:p>
            <a:fld id="{D12E0FF8-979D-4E91-940C-799527AB8B5D}" type="slidenum">
              <a:rPr lang="en-CA" smtClean="0"/>
              <a:t>20</a:t>
            </a:fld>
            <a:endParaRPr lang="en-CA"/>
          </a:p>
        </p:txBody>
      </p:sp>
      <p:pic>
        <p:nvPicPr>
          <p:cNvPr id="12" name="Content Placeholder 11" descr="A graph of a normal distribution&#10;&#10;AI-generated content may be incorrect.">
            <a:extLst>
              <a:ext uri="{FF2B5EF4-FFF2-40B4-BE49-F238E27FC236}">
                <a16:creationId xmlns:a16="http://schemas.microsoft.com/office/drawing/2014/main" id="{78B8C9B9-74A2-B134-54C2-D375666B464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4121" t="4637" b="6676"/>
          <a:stretch>
            <a:fillRect/>
          </a:stretch>
        </p:blipFill>
        <p:spPr>
          <a:xfrm>
            <a:off x="565065" y="1949711"/>
            <a:ext cx="7656538" cy="4131340"/>
          </a:xfrm>
        </p:spPr>
      </p:pic>
      <p:sp>
        <p:nvSpPr>
          <p:cNvPr id="4" name="TextBox 3">
            <a:extLst>
              <a:ext uri="{FF2B5EF4-FFF2-40B4-BE49-F238E27FC236}">
                <a16:creationId xmlns:a16="http://schemas.microsoft.com/office/drawing/2014/main" id="{37686024-71FF-9464-E2B9-078D1356E7D9}"/>
              </a:ext>
            </a:extLst>
          </p:cNvPr>
          <p:cNvSpPr txBox="1"/>
          <p:nvPr/>
        </p:nvSpPr>
        <p:spPr>
          <a:xfrm>
            <a:off x="8691415" y="3306153"/>
            <a:ext cx="2791149" cy="892552"/>
          </a:xfrm>
          <a:prstGeom prst="rect">
            <a:avLst/>
          </a:prstGeom>
          <a:noFill/>
        </p:spPr>
        <p:txBody>
          <a:bodyPr wrap="none" rtlCol="0">
            <a:spAutoFit/>
          </a:bodyPr>
          <a:lstStyle/>
          <a:p>
            <a:pPr algn="ctr"/>
            <a:r>
              <a:rPr lang="en-CA" sz="2600" dirty="0"/>
              <a:t>Local DM Speed </a:t>
            </a:r>
          </a:p>
          <a:p>
            <a:pPr algn="ctr"/>
            <a:r>
              <a:rPr lang="en-CA" sz="2600" dirty="0"/>
              <a:t>Distribution</a:t>
            </a:r>
          </a:p>
        </p:txBody>
      </p:sp>
    </p:spTree>
    <p:extLst>
      <p:ext uri="{BB962C8B-B14F-4D97-AF65-F5344CB8AC3E}">
        <p14:creationId xmlns:p14="http://schemas.microsoft.com/office/powerpoint/2010/main" val="2187342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ACEA-0DB6-2EC2-CD2D-A5AF03778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10850-3CEC-887B-3C12-ADA12921E115}"/>
              </a:ext>
            </a:extLst>
          </p:cNvPr>
          <p:cNvSpPr>
            <a:spLocks noGrp="1"/>
          </p:cNvSpPr>
          <p:nvPr>
            <p:ph type="title"/>
          </p:nvPr>
        </p:nvSpPr>
        <p:spPr/>
        <p:txBody>
          <a:bodyPr/>
          <a:lstStyle/>
          <a:p>
            <a:r>
              <a:rPr lang="en-CA" dirty="0"/>
              <a:t>The LMC  + MW Halo</a:t>
            </a:r>
          </a:p>
        </p:txBody>
      </p:sp>
      <p:sp>
        <p:nvSpPr>
          <p:cNvPr id="9" name="Date Placeholder 8">
            <a:extLst>
              <a:ext uri="{FF2B5EF4-FFF2-40B4-BE49-F238E27FC236}">
                <a16:creationId xmlns:a16="http://schemas.microsoft.com/office/drawing/2014/main" id="{73E69F30-1EC8-485B-A5A9-B6A64F97A2DA}"/>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17AD9F92-E385-283A-4AC4-DF6F87A77AF4}"/>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F62E7C4F-7C77-279C-6AB0-DD9C560C1C52}"/>
              </a:ext>
            </a:extLst>
          </p:cNvPr>
          <p:cNvSpPr>
            <a:spLocks noGrp="1"/>
          </p:cNvSpPr>
          <p:nvPr>
            <p:ph type="sldNum" sz="quarter" idx="12"/>
          </p:nvPr>
        </p:nvSpPr>
        <p:spPr/>
        <p:txBody>
          <a:bodyPr/>
          <a:lstStyle/>
          <a:p>
            <a:fld id="{D12E0FF8-979D-4E91-940C-799527AB8B5D}" type="slidenum">
              <a:rPr lang="en-CA" smtClean="0"/>
              <a:t>21</a:t>
            </a:fld>
            <a:endParaRPr lang="en-CA"/>
          </a:p>
        </p:txBody>
      </p:sp>
      <p:pic>
        <p:nvPicPr>
          <p:cNvPr id="12" name="Content Placeholder 11" descr="A graph of a normal distribution&#10;&#10;AI-generated content may be incorrect.">
            <a:extLst>
              <a:ext uri="{FF2B5EF4-FFF2-40B4-BE49-F238E27FC236}">
                <a16:creationId xmlns:a16="http://schemas.microsoft.com/office/drawing/2014/main" id="{A9BBB334-8D0D-4153-9514-B32137498DD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4121" t="4637" b="6676"/>
          <a:stretch>
            <a:fillRect/>
          </a:stretch>
        </p:blipFill>
        <p:spPr>
          <a:xfrm>
            <a:off x="565065" y="1941903"/>
            <a:ext cx="7656538" cy="4131340"/>
          </a:xfrm>
        </p:spPr>
      </p:pic>
      <p:sp>
        <p:nvSpPr>
          <p:cNvPr id="16" name="Rectangle 15">
            <a:extLst>
              <a:ext uri="{FF2B5EF4-FFF2-40B4-BE49-F238E27FC236}">
                <a16:creationId xmlns:a16="http://schemas.microsoft.com/office/drawing/2014/main" id="{5F0CB082-651A-7424-8136-CDE93940563A}"/>
              </a:ext>
            </a:extLst>
          </p:cNvPr>
          <p:cNvSpPr/>
          <p:nvPr/>
        </p:nvSpPr>
        <p:spPr>
          <a:xfrm>
            <a:off x="3167795" y="2009999"/>
            <a:ext cx="1647396" cy="413134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F1E7949-8405-C71D-D11F-B547B14B0F98}"/>
                  </a:ext>
                </a:extLst>
              </p:cNvPr>
              <p:cNvSpPr txBox="1"/>
              <p:nvPr/>
            </p:nvSpPr>
            <p:spPr>
              <a:xfrm>
                <a:off x="8059158" y="2111628"/>
                <a:ext cx="3874779" cy="769441"/>
              </a:xfrm>
              <a:prstGeom prst="rect">
                <a:avLst/>
              </a:prstGeom>
              <a:noFill/>
            </p:spPr>
            <p:txBody>
              <a:bodyPr wrap="none" rtlCol="0">
                <a:spAutoFit/>
              </a:bodyPr>
              <a:lstStyle/>
              <a:p>
                <a:pPr algn="ctr"/>
                <a:r>
                  <a:rPr lang="en-CA" sz="2200" dirty="0"/>
                  <a:t>Increases average incoming </a:t>
                </a:r>
              </a:p>
              <a:p>
                <a:pPr algn="ctr"/>
                <a:r>
                  <a:rPr lang="en-CA" sz="2200" dirty="0"/>
                  <a:t>DM speed to </a:t>
                </a:r>
                <a14:m>
                  <m:oMath xmlns:m="http://schemas.openxmlformats.org/officeDocument/2006/math">
                    <m:r>
                      <a:rPr lang="en-CA" sz="2200" b="0" i="1" smtClean="0">
                        <a:latin typeface="Cambria Math" panose="02040503050406030204" pitchFamily="18" charset="0"/>
                      </a:rPr>
                      <m:t>~</m:t>
                    </m:r>
                    <m:r>
                      <a:rPr lang="en-CA" sz="2200" b="0" i="1" smtClean="0">
                        <a:latin typeface="Cambria Math" panose="02040503050406030204" pitchFamily="18" charset="0"/>
                      </a:rPr>
                      <m:t>382</m:t>
                    </m:r>
                  </m:oMath>
                </a14:m>
                <a:r>
                  <a:rPr lang="en-CA" sz="2200" dirty="0"/>
                  <a:t> km/s</a:t>
                </a:r>
              </a:p>
            </p:txBody>
          </p:sp>
        </mc:Choice>
        <mc:Fallback xmlns="">
          <p:sp>
            <p:nvSpPr>
              <p:cNvPr id="6" name="TextBox 5">
                <a:extLst>
                  <a:ext uri="{FF2B5EF4-FFF2-40B4-BE49-F238E27FC236}">
                    <a16:creationId xmlns:a16="http://schemas.microsoft.com/office/drawing/2014/main" id="{0F1E7949-8405-C71D-D11F-B547B14B0F98}"/>
                  </a:ext>
                </a:extLst>
              </p:cNvPr>
              <p:cNvSpPr txBox="1">
                <a:spLocks noRot="1" noChangeAspect="1" noMove="1" noResize="1" noEditPoints="1" noAdjustHandles="1" noChangeArrowheads="1" noChangeShapeType="1" noTextEdit="1"/>
              </p:cNvSpPr>
              <p:nvPr/>
            </p:nvSpPr>
            <p:spPr>
              <a:xfrm>
                <a:off x="8059158" y="2111628"/>
                <a:ext cx="3874779" cy="769441"/>
              </a:xfrm>
              <a:prstGeom prst="rect">
                <a:avLst/>
              </a:prstGeom>
              <a:blipFill>
                <a:blip r:embed="rId4"/>
                <a:stretch>
                  <a:fillRect l="-1572" t="-4724" r="-1415" b="-14961"/>
                </a:stretch>
              </a:blipFill>
            </p:spPr>
            <p:txBody>
              <a:bodyPr/>
              <a:lstStyle/>
              <a:p>
                <a:r>
                  <a:rPr lang="en-CA">
                    <a:noFill/>
                  </a:rPr>
                  <a:t> </a:t>
                </a:r>
              </a:p>
            </p:txBody>
          </p:sp>
        </mc:Fallback>
      </mc:AlternateContent>
      <p:sp>
        <p:nvSpPr>
          <p:cNvPr id="3" name="TextBox 2">
            <a:extLst>
              <a:ext uri="{FF2B5EF4-FFF2-40B4-BE49-F238E27FC236}">
                <a16:creationId xmlns:a16="http://schemas.microsoft.com/office/drawing/2014/main" id="{782BF7E0-AC15-D411-E89F-FD4E859A9F13}"/>
              </a:ext>
            </a:extLst>
          </p:cNvPr>
          <p:cNvSpPr txBox="1"/>
          <p:nvPr/>
        </p:nvSpPr>
        <p:spPr>
          <a:xfrm>
            <a:off x="7643666" y="3142187"/>
            <a:ext cx="4562287" cy="1446550"/>
          </a:xfrm>
          <a:prstGeom prst="rect">
            <a:avLst/>
          </a:prstGeom>
          <a:noFill/>
        </p:spPr>
        <p:txBody>
          <a:bodyPr wrap="square" rtlCol="0">
            <a:spAutoFit/>
          </a:bodyPr>
          <a:lstStyle/>
          <a:p>
            <a:pPr algn="ctr"/>
            <a:r>
              <a:rPr lang="en-CA" sz="2200" dirty="0"/>
              <a:t>Due to alignment of the LMC’s </a:t>
            </a:r>
          </a:p>
          <a:p>
            <a:pPr algn="ctr"/>
            <a:r>
              <a:rPr lang="en-CA" sz="2200" dirty="0"/>
              <a:t>gravitational wake and sun’s</a:t>
            </a:r>
          </a:p>
          <a:p>
            <a:pPr algn="ctr"/>
            <a:r>
              <a:rPr lang="en-CA" sz="2200" dirty="0"/>
              <a:t> velocity vector (see backup slides)</a:t>
            </a:r>
          </a:p>
        </p:txBody>
      </p:sp>
      <p:sp>
        <p:nvSpPr>
          <p:cNvPr id="4" name="TextBox 3">
            <a:extLst>
              <a:ext uri="{FF2B5EF4-FFF2-40B4-BE49-F238E27FC236}">
                <a16:creationId xmlns:a16="http://schemas.microsoft.com/office/drawing/2014/main" id="{81A5BE88-22A8-A5E0-5892-D99E97919F2A}"/>
              </a:ext>
            </a:extLst>
          </p:cNvPr>
          <p:cNvSpPr txBox="1"/>
          <p:nvPr/>
        </p:nvSpPr>
        <p:spPr>
          <a:xfrm>
            <a:off x="7715403" y="4584632"/>
            <a:ext cx="4562287" cy="769441"/>
          </a:xfrm>
          <a:prstGeom prst="rect">
            <a:avLst/>
          </a:prstGeom>
          <a:noFill/>
        </p:spPr>
        <p:txBody>
          <a:bodyPr wrap="square" rtlCol="0">
            <a:spAutoFit/>
          </a:bodyPr>
          <a:lstStyle/>
          <a:p>
            <a:pPr algn="ctr"/>
            <a:r>
              <a:rPr lang="en-CA" sz="2200" dirty="0"/>
              <a:t>Can reach slightly </a:t>
            </a:r>
          </a:p>
          <a:p>
            <a:pPr algn="ctr"/>
            <a:r>
              <a:rPr lang="en-CA" sz="2200" dirty="0"/>
              <a:t>higher masses</a:t>
            </a:r>
          </a:p>
        </p:txBody>
      </p:sp>
    </p:spTree>
    <p:extLst>
      <p:ext uri="{BB962C8B-B14F-4D97-AF65-F5344CB8AC3E}">
        <p14:creationId xmlns:p14="http://schemas.microsoft.com/office/powerpoint/2010/main" val="42893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740A-D5ED-47C3-6BEA-1ADE4CA04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FED45D-5664-25A1-1DBD-5DCC642733D4}"/>
              </a:ext>
            </a:extLst>
          </p:cNvPr>
          <p:cNvSpPr>
            <a:spLocks noGrp="1"/>
          </p:cNvSpPr>
          <p:nvPr>
            <p:ph type="title"/>
          </p:nvPr>
        </p:nvSpPr>
        <p:spPr/>
        <p:txBody>
          <a:bodyPr/>
          <a:lstStyle/>
          <a:p>
            <a:r>
              <a:rPr lang="en-CA" dirty="0"/>
              <a:t>The LMC  + MW Halo</a:t>
            </a:r>
          </a:p>
        </p:txBody>
      </p:sp>
      <p:sp>
        <p:nvSpPr>
          <p:cNvPr id="9" name="Date Placeholder 8">
            <a:extLst>
              <a:ext uri="{FF2B5EF4-FFF2-40B4-BE49-F238E27FC236}">
                <a16:creationId xmlns:a16="http://schemas.microsoft.com/office/drawing/2014/main" id="{96874B8E-31E3-68C1-695E-E377BADF9995}"/>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01D69F2B-01DC-090A-E082-80700C89ECD4}"/>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AF299FD9-515A-DD8D-3384-50E9509DC72C}"/>
              </a:ext>
            </a:extLst>
          </p:cNvPr>
          <p:cNvSpPr>
            <a:spLocks noGrp="1"/>
          </p:cNvSpPr>
          <p:nvPr>
            <p:ph type="sldNum" sz="quarter" idx="12"/>
          </p:nvPr>
        </p:nvSpPr>
        <p:spPr/>
        <p:txBody>
          <a:bodyPr/>
          <a:lstStyle/>
          <a:p>
            <a:fld id="{D12E0FF8-979D-4E91-940C-799527AB8B5D}" type="slidenum">
              <a:rPr lang="en-CA" smtClean="0"/>
              <a:t>22</a:t>
            </a:fld>
            <a:endParaRPr lang="en-CA"/>
          </a:p>
        </p:txBody>
      </p:sp>
      <p:pic>
        <p:nvPicPr>
          <p:cNvPr id="12" name="Content Placeholder 11" descr="A graph of a normal distribution&#10;&#10;AI-generated content may be incorrect.">
            <a:extLst>
              <a:ext uri="{FF2B5EF4-FFF2-40B4-BE49-F238E27FC236}">
                <a16:creationId xmlns:a16="http://schemas.microsoft.com/office/drawing/2014/main" id="{315A8C09-E049-1AA9-9F3C-131CC760D50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4121" t="4637" b="6676"/>
          <a:stretch>
            <a:fillRect/>
          </a:stretch>
        </p:blipFill>
        <p:spPr>
          <a:xfrm>
            <a:off x="565065" y="1961039"/>
            <a:ext cx="7656538" cy="4131340"/>
          </a:xfr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68CD0D0-B8F4-7A72-F78A-4CCE0E7A9191}"/>
                  </a:ext>
                </a:extLst>
              </p:cNvPr>
              <p:cNvSpPr txBox="1"/>
              <p:nvPr/>
            </p:nvSpPr>
            <p:spPr>
              <a:xfrm>
                <a:off x="8111887" y="2247409"/>
                <a:ext cx="3807453" cy="2123658"/>
              </a:xfrm>
              <a:prstGeom prst="rect">
                <a:avLst/>
              </a:prstGeom>
              <a:noFill/>
            </p:spPr>
            <p:txBody>
              <a:bodyPr wrap="none" rtlCol="0">
                <a:spAutoFit/>
              </a:bodyPr>
              <a:lstStyle/>
              <a:p>
                <a:pPr algn="ctr"/>
                <a:r>
                  <a:rPr lang="en-CA" sz="2200" dirty="0"/>
                  <a:t>SHM has hard speed cutoff</a:t>
                </a:r>
              </a:p>
              <a:p>
                <a:pPr algn="ctr"/>
                <a:r>
                  <a:rPr lang="en-CA" sz="2200" b="0" dirty="0"/>
                  <a:t>Galactic escape speed </a:t>
                </a:r>
              </a:p>
              <a:p>
                <a:pPr algn="ctr"/>
                <a14:m>
                  <m:oMath xmlns:m="http://schemas.openxmlformats.org/officeDocument/2006/math">
                    <m:r>
                      <a:rPr lang="en-CA" sz="2200" b="0" i="1" smtClean="0">
                        <a:latin typeface="Cambria Math" panose="02040503050406030204" pitchFamily="18" charset="0"/>
                      </a:rPr>
                      <m:t>~500</m:t>
                    </m:r>
                  </m:oMath>
                </a14:m>
                <a:r>
                  <a:rPr lang="en-CA" sz="2200" dirty="0"/>
                  <a:t> km/s </a:t>
                </a:r>
              </a:p>
              <a:p>
                <a:pPr algn="ctr"/>
                <a:r>
                  <a:rPr lang="en-CA" sz="2200" dirty="0"/>
                  <a:t>+</a:t>
                </a:r>
              </a:p>
              <a:p>
                <a:pPr algn="ctr"/>
                <a:r>
                  <a:rPr lang="en-CA" sz="2200" dirty="0"/>
                  <a:t>Sun speed</a:t>
                </a:r>
              </a:p>
              <a:p>
                <a:pPr algn="ctr"/>
                <a:r>
                  <a:rPr lang="en-CA" sz="2200" dirty="0"/>
                  <a:t>~200 km/s</a:t>
                </a:r>
              </a:p>
            </p:txBody>
          </p:sp>
        </mc:Choice>
        <mc:Fallback xmlns="">
          <p:sp>
            <p:nvSpPr>
              <p:cNvPr id="6" name="TextBox 5">
                <a:extLst>
                  <a:ext uri="{FF2B5EF4-FFF2-40B4-BE49-F238E27FC236}">
                    <a16:creationId xmlns:a16="http://schemas.microsoft.com/office/drawing/2014/main" id="{368CD0D0-B8F4-7A72-F78A-4CCE0E7A9191}"/>
                  </a:ext>
                </a:extLst>
              </p:cNvPr>
              <p:cNvSpPr txBox="1">
                <a:spLocks noRot="1" noChangeAspect="1" noMove="1" noResize="1" noEditPoints="1" noAdjustHandles="1" noChangeArrowheads="1" noChangeShapeType="1" noTextEdit="1"/>
              </p:cNvSpPr>
              <p:nvPr/>
            </p:nvSpPr>
            <p:spPr>
              <a:xfrm>
                <a:off x="8111887" y="2247409"/>
                <a:ext cx="3807453" cy="2123658"/>
              </a:xfrm>
              <a:prstGeom prst="rect">
                <a:avLst/>
              </a:prstGeom>
              <a:blipFill>
                <a:blip r:embed="rId4"/>
                <a:stretch>
                  <a:fillRect l="-481" t="-2011" r="-641" b="-4885"/>
                </a:stretch>
              </a:blipFill>
            </p:spPr>
            <p:txBody>
              <a:bodyPr/>
              <a:lstStyle/>
              <a:p>
                <a:r>
                  <a:rPr lang="en-CA">
                    <a:noFill/>
                  </a:rPr>
                  <a:t> </a:t>
                </a:r>
              </a:p>
            </p:txBody>
          </p:sp>
        </mc:Fallback>
      </mc:AlternateContent>
      <p:cxnSp>
        <p:nvCxnSpPr>
          <p:cNvPr id="7" name="Straight Arrow Connector 6">
            <a:extLst>
              <a:ext uri="{FF2B5EF4-FFF2-40B4-BE49-F238E27FC236}">
                <a16:creationId xmlns:a16="http://schemas.microsoft.com/office/drawing/2014/main" id="{EB68ACF0-0B5E-67E9-1752-39AC4C419D36}"/>
              </a:ext>
            </a:extLst>
          </p:cNvPr>
          <p:cNvCxnSpPr>
            <a:cxnSpLocks/>
          </p:cNvCxnSpPr>
          <p:nvPr/>
        </p:nvCxnSpPr>
        <p:spPr>
          <a:xfrm flipH="1">
            <a:off x="6096000" y="4371067"/>
            <a:ext cx="703634" cy="9110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74862EA-5A75-7726-1485-B9737C188C4E}"/>
                  </a:ext>
                </a:extLst>
              </p:cNvPr>
              <p:cNvSpPr txBox="1"/>
              <p:nvPr/>
            </p:nvSpPr>
            <p:spPr>
              <a:xfrm>
                <a:off x="6579078" y="4001735"/>
                <a:ext cx="1311578" cy="369332"/>
              </a:xfrm>
              <a:prstGeom prst="rect">
                <a:avLst/>
              </a:prstGeom>
              <a:noFill/>
            </p:spPr>
            <p:txBody>
              <a:bodyPr wrap="none" rtlCol="0">
                <a:spAutoFit/>
              </a:bodyPr>
              <a:lstStyle/>
              <a:p>
                <a14:m>
                  <m:oMath xmlns:m="http://schemas.openxmlformats.org/officeDocument/2006/math">
                    <m:r>
                      <a:rPr lang="en-CA" i="1" smtClean="0">
                        <a:latin typeface="Cambria Math" panose="02040503050406030204" pitchFamily="18" charset="0"/>
                      </a:rPr>
                      <m:t>~</m:t>
                    </m:r>
                    <m:r>
                      <a:rPr lang="en-CA" b="0" i="1" smtClean="0">
                        <a:latin typeface="Cambria Math" panose="02040503050406030204" pitchFamily="18" charset="0"/>
                      </a:rPr>
                      <m:t>700</m:t>
                    </m:r>
                  </m:oMath>
                </a14:m>
                <a:r>
                  <a:rPr lang="en-CA" dirty="0"/>
                  <a:t> km/s</a:t>
                </a:r>
              </a:p>
            </p:txBody>
          </p:sp>
        </mc:Choice>
        <mc:Fallback xmlns="">
          <p:sp>
            <p:nvSpPr>
              <p:cNvPr id="14" name="TextBox 13">
                <a:extLst>
                  <a:ext uri="{FF2B5EF4-FFF2-40B4-BE49-F238E27FC236}">
                    <a16:creationId xmlns:a16="http://schemas.microsoft.com/office/drawing/2014/main" id="{774862EA-5A75-7726-1485-B9737C188C4E}"/>
                  </a:ext>
                </a:extLst>
              </p:cNvPr>
              <p:cNvSpPr txBox="1">
                <a:spLocks noRot="1" noChangeAspect="1" noMove="1" noResize="1" noEditPoints="1" noAdjustHandles="1" noChangeArrowheads="1" noChangeShapeType="1" noTextEdit="1"/>
              </p:cNvSpPr>
              <p:nvPr/>
            </p:nvSpPr>
            <p:spPr>
              <a:xfrm>
                <a:off x="6579078" y="4001735"/>
                <a:ext cx="1311578" cy="369332"/>
              </a:xfrm>
              <a:prstGeom prst="rect">
                <a:avLst/>
              </a:prstGeom>
              <a:blipFill>
                <a:blip r:embed="rId5"/>
                <a:stretch>
                  <a:fillRect t="-8197" r="-4186" b="-24590"/>
                </a:stretch>
              </a:blipFill>
            </p:spPr>
            <p:txBody>
              <a:bodyPr/>
              <a:lstStyle/>
              <a:p>
                <a:r>
                  <a:rPr lang="en-CA">
                    <a:noFill/>
                  </a:rPr>
                  <a:t> </a:t>
                </a:r>
              </a:p>
            </p:txBody>
          </p:sp>
        </mc:Fallback>
      </mc:AlternateContent>
    </p:spTree>
    <p:extLst>
      <p:ext uri="{BB962C8B-B14F-4D97-AF65-F5344CB8AC3E}">
        <p14:creationId xmlns:p14="http://schemas.microsoft.com/office/powerpoint/2010/main" val="3724422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4CE5F-A676-8CB4-F9E3-1235B611B0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515B1-3375-952A-9FA5-E7E9D5B59187}"/>
              </a:ext>
            </a:extLst>
          </p:cNvPr>
          <p:cNvSpPr>
            <a:spLocks noGrp="1"/>
          </p:cNvSpPr>
          <p:nvPr>
            <p:ph type="title"/>
          </p:nvPr>
        </p:nvSpPr>
        <p:spPr/>
        <p:txBody>
          <a:bodyPr/>
          <a:lstStyle/>
          <a:p>
            <a:r>
              <a:rPr lang="en-CA" dirty="0"/>
              <a:t>The LMC  + MW Halo</a:t>
            </a:r>
          </a:p>
        </p:txBody>
      </p:sp>
      <p:sp>
        <p:nvSpPr>
          <p:cNvPr id="9" name="Date Placeholder 8">
            <a:extLst>
              <a:ext uri="{FF2B5EF4-FFF2-40B4-BE49-F238E27FC236}">
                <a16:creationId xmlns:a16="http://schemas.microsoft.com/office/drawing/2014/main" id="{B8340B58-D819-81DD-6136-3AEF4D43E218}"/>
              </a:ext>
            </a:extLst>
          </p:cNvPr>
          <p:cNvSpPr>
            <a:spLocks noGrp="1"/>
          </p:cNvSpPr>
          <p:nvPr>
            <p:ph type="dt" sz="half" idx="10"/>
          </p:nvPr>
        </p:nvSpPr>
        <p:spPr/>
        <p:txBody>
          <a:bodyPr/>
          <a:lstStyle/>
          <a:p>
            <a:r>
              <a:rPr lang="en-US"/>
              <a:t>2026-06-25</a:t>
            </a:r>
            <a:endParaRPr lang="en-CA"/>
          </a:p>
        </p:txBody>
      </p:sp>
      <p:sp>
        <p:nvSpPr>
          <p:cNvPr id="10" name="Footer Placeholder 9">
            <a:extLst>
              <a:ext uri="{FF2B5EF4-FFF2-40B4-BE49-F238E27FC236}">
                <a16:creationId xmlns:a16="http://schemas.microsoft.com/office/drawing/2014/main" id="{67C2EA46-52B7-8ABD-0538-BF048E1D4741}"/>
              </a:ext>
            </a:extLst>
          </p:cNvPr>
          <p:cNvSpPr>
            <a:spLocks noGrp="1"/>
          </p:cNvSpPr>
          <p:nvPr>
            <p:ph type="ftr" sz="quarter" idx="11"/>
          </p:nvPr>
        </p:nvSpPr>
        <p:spPr/>
        <p:txBody>
          <a:bodyPr/>
          <a:lstStyle/>
          <a:p>
            <a:r>
              <a:rPr lang="en-US"/>
              <a:t>CETUP 2026</a:t>
            </a:r>
            <a:endParaRPr lang="en-CA"/>
          </a:p>
        </p:txBody>
      </p:sp>
      <p:sp>
        <p:nvSpPr>
          <p:cNvPr id="11" name="Slide Number Placeholder 10">
            <a:extLst>
              <a:ext uri="{FF2B5EF4-FFF2-40B4-BE49-F238E27FC236}">
                <a16:creationId xmlns:a16="http://schemas.microsoft.com/office/drawing/2014/main" id="{BDA9289D-0511-C666-00C4-66E332E92D3C}"/>
              </a:ext>
            </a:extLst>
          </p:cNvPr>
          <p:cNvSpPr>
            <a:spLocks noGrp="1"/>
          </p:cNvSpPr>
          <p:nvPr>
            <p:ph type="sldNum" sz="quarter" idx="12"/>
          </p:nvPr>
        </p:nvSpPr>
        <p:spPr/>
        <p:txBody>
          <a:bodyPr/>
          <a:lstStyle/>
          <a:p>
            <a:fld id="{D12E0FF8-979D-4E91-940C-799527AB8B5D}" type="slidenum">
              <a:rPr lang="en-CA" smtClean="0"/>
              <a:t>23</a:t>
            </a:fld>
            <a:endParaRPr lang="en-CA"/>
          </a:p>
        </p:txBody>
      </p:sp>
      <p:pic>
        <p:nvPicPr>
          <p:cNvPr id="12" name="Content Placeholder 11" descr="A graph of a normal distribution&#10;&#10;AI-generated content may be incorrect.">
            <a:extLst>
              <a:ext uri="{FF2B5EF4-FFF2-40B4-BE49-F238E27FC236}">
                <a16:creationId xmlns:a16="http://schemas.microsoft.com/office/drawing/2014/main" id="{06693B99-AEFA-1B77-45FE-30FB4A8A091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4121" t="4637" b="6676"/>
          <a:stretch>
            <a:fillRect/>
          </a:stretch>
        </p:blipFill>
        <p:spPr>
          <a:xfrm>
            <a:off x="565065" y="1961039"/>
            <a:ext cx="7656538" cy="4131340"/>
          </a:xfrm>
        </p:spPr>
      </p:pic>
      <p:sp>
        <p:nvSpPr>
          <p:cNvPr id="16" name="Rectangle 15">
            <a:extLst>
              <a:ext uri="{FF2B5EF4-FFF2-40B4-BE49-F238E27FC236}">
                <a16:creationId xmlns:a16="http://schemas.microsoft.com/office/drawing/2014/main" id="{C061ED46-3945-224E-C5D5-2522448C06E5}"/>
              </a:ext>
            </a:extLst>
          </p:cNvPr>
          <p:cNvSpPr/>
          <p:nvPr/>
        </p:nvSpPr>
        <p:spPr>
          <a:xfrm>
            <a:off x="6322979" y="5230604"/>
            <a:ext cx="1313233" cy="69385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82AA9F79-7DDB-A706-F1A5-EF4CAD80AD15}"/>
              </a:ext>
            </a:extLst>
          </p:cNvPr>
          <p:cNvSpPr txBox="1"/>
          <p:nvPr/>
        </p:nvSpPr>
        <p:spPr>
          <a:xfrm>
            <a:off x="5411680" y="3044279"/>
            <a:ext cx="2106667" cy="769441"/>
          </a:xfrm>
          <a:prstGeom prst="rect">
            <a:avLst/>
          </a:prstGeom>
          <a:noFill/>
        </p:spPr>
        <p:txBody>
          <a:bodyPr wrap="none" rtlCol="0">
            <a:spAutoFit/>
          </a:bodyPr>
          <a:lstStyle/>
          <a:p>
            <a:pPr algn="ctr"/>
            <a:r>
              <a:rPr lang="en-CA" sz="2200" dirty="0"/>
              <a:t>LMC induces</a:t>
            </a:r>
          </a:p>
          <a:p>
            <a:pPr algn="ctr"/>
            <a:r>
              <a:rPr lang="en-CA" sz="2200" dirty="0"/>
              <a:t>high speed tail</a:t>
            </a:r>
          </a:p>
        </p:txBody>
      </p:sp>
      <p:sp>
        <p:nvSpPr>
          <p:cNvPr id="3" name="TextBox 2">
            <a:extLst>
              <a:ext uri="{FF2B5EF4-FFF2-40B4-BE49-F238E27FC236}">
                <a16:creationId xmlns:a16="http://schemas.microsoft.com/office/drawing/2014/main" id="{E8758CAA-B0F1-0329-C291-41BC55D9CA98}"/>
              </a:ext>
            </a:extLst>
          </p:cNvPr>
          <p:cNvSpPr txBox="1"/>
          <p:nvPr/>
        </p:nvSpPr>
        <p:spPr>
          <a:xfrm>
            <a:off x="8114599" y="2530799"/>
            <a:ext cx="3818314" cy="1107996"/>
          </a:xfrm>
          <a:prstGeom prst="rect">
            <a:avLst/>
          </a:prstGeom>
          <a:noFill/>
        </p:spPr>
        <p:txBody>
          <a:bodyPr wrap="square" rtlCol="0">
            <a:spAutoFit/>
          </a:bodyPr>
          <a:lstStyle/>
          <a:p>
            <a:pPr algn="ctr"/>
            <a:r>
              <a:rPr lang="en-CA" sz="2200" dirty="0"/>
              <a:t>Mostly particles originating from LMC with high speeds due to relative velocity</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B90377A-4C38-9D8E-5A70-7A55625E5A36}"/>
                  </a:ext>
                </a:extLst>
              </p:cNvPr>
              <p:cNvSpPr txBox="1"/>
              <p:nvPr/>
            </p:nvSpPr>
            <p:spPr>
              <a:xfrm>
                <a:off x="8168101" y="4004356"/>
                <a:ext cx="3818314" cy="1107996"/>
              </a:xfrm>
              <a:prstGeom prst="rect">
                <a:avLst/>
              </a:prstGeom>
              <a:noFill/>
            </p:spPr>
            <p:txBody>
              <a:bodyPr wrap="square" rtlCol="0">
                <a:spAutoFit/>
              </a:bodyPr>
              <a:lstStyle/>
              <a:p>
                <a:pPr algn="ctr"/>
                <a:r>
                  <a:rPr lang="en-CA" sz="2200" dirty="0"/>
                  <a:t>0.4% of DM is faster than </a:t>
                </a:r>
                <a14:m>
                  <m:oMath xmlns:m="http://schemas.openxmlformats.org/officeDocument/2006/math">
                    <m:r>
                      <a:rPr lang="en-CA" sz="2200" b="0" i="1" smtClean="0">
                        <a:latin typeface="Cambria Math" panose="02040503050406030204" pitchFamily="18" charset="0"/>
                      </a:rPr>
                      <m:t>750</m:t>
                    </m:r>
                  </m:oMath>
                </a14:m>
                <a:r>
                  <a:rPr lang="en-CA" sz="2200" dirty="0"/>
                  <a:t> km/s </a:t>
                </a:r>
              </a:p>
              <a:p>
                <a:pPr algn="ctr"/>
                <a:r>
                  <a:rPr lang="en-CA" sz="2200" dirty="0"/>
                  <a:t>(50 out of 12600 samples)</a:t>
                </a:r>
              </a:p>
            </p:txBody>
          </p:sp>
        </mc:Choice>
        <mc:Fallback xmlns="">
          <p:sp>
            <p:nvSpPr>
              <p:cNvPr id="5" name="TextBox 4">
                <a:extLst>
                  <a:ext uri="{FF2B5EF4-FFF2-40B4-BE49-F238E27FC236}">
                    <a16:creationId xmlns:a16="http://schemas.microsoft.com/office/drawing/2014/main" id="{CB90377A-4C38-9D8E-5A70-7A55625E5A36}"/>
                  </a:ext>
                </a:extLst>
              </p:cNvPr>
              <p:cNvSpPr txBox="1">
                <a:spLocks noRot="1" noChangeAspect="1" noMove="1" noResize="1" noEditPoints="1" noAdjustHandles="1" noChangeArrowheads="1" noChangeShapeType="1" noTextEdit="1"/>
              </p:cNvSpPr>
              <p:nvPr/>
            </p:nvSpPr>
            <p:spPr>
              <a:xfrm>
                <a:off x="8168101" y="4004356"/>
                <a:ext cx="3818314" cy="1107996"/>
              </a:xfrm>
              <a:prstGeom prst="rect">
                <a:avLst/>
              </a:prstGeom>
              <a:blipFill>
                <a:blip r:embed="rId4"/>
                <a:stretch>
                  <a:fillRect t="-3846" b="-9890"/>
                </a:stretch>
              </a:blipFill>
            </p:spPr>
            <p:txBody>
              <a:bodyPr/>
              <a:lstStyle/>
              <a:p>
                <a:r>
                  <a:rPr lang="en-CA">
                    <a:noFill/>
                  </a:rPr>
                  <a:t> </a:t>
                </a:r>
              </a:p>
            </p:txBody>
          </p:sp>
        </mc:Fallback>
      </mc:AlternateContent>
    </p:spTree>
    <p:extLst>
      <p:ext uri="{BB962C8B-B14F-4D97-AF65-F5344CB8AC3E}">
        <p14:creationId xmlns:p14="http://schemas.microsoft.com/office/powerpoint/2010/main" val="2600386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46A66-E0E5-F0DD-1458-31BCE6213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4FBE52-7429-EDB8-7A1D-29F73D0D5B9A}"/>
              </a:ext>
            </a:extLst>
          </p:cNvPr>
          <p:cNvSpPr>
            <a:spLocks noGrp="1"/>
          </p:cNvSpPr>
          <p:nvPr>
            <p:ph type="title"/>
          </p:nvPr>
        </p:nvSpPr>
        <p:spPr/>
        <p:txBody>
          <a:bodyPr/>
          <a:lstStyle/>
          <a:p>
            <a:r>
              <a:rPr lang="en-CA" dirty="0"/>
              <a:t>Why do High Speed Tails Help?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7795DE3-2C52-E9A9-72B3-BB4D24F76BC9}"/>
                  </a:ext>
                </a:extLst>
              </p:cNvPr>
              <p:cNvSpPr>
                <a:spLocks noGrp="1"/>
              </p:cNvSpPr>
              <p:nvPr>
                <p:ph sz="half" idx="1"/>
              </p:nvPr>
            </p:nvSpPr>
            <p:spPr>
              <a:xfrm>
                <a:off x="-179204" y="2703621"/>
                <a:ext cx="5561557" cy="1450757"/>
              </a:xfrm>
            </p:spPr>
            <p:txBody>
              <a:bodyPr>
                <a:normAutofit lnSpcReduction="10000"/>
              </a:bodyPr>
              <a:lstStyle/>
              <a:p>
                <a:pPr marL="715513" lvl="1" indent="-514350" algn="ctr">
                  <a:buAutoNum type="romanLcParenR"/>
                </a:pPr>
                <a:r>
                  <a:rPr lang="en-CA" sz="2400" dirty="0"/>
                  <a:t>Sensitivity depends on </a:t>
                </a:r>
                <a14:m>
                  <m:oMath xmlns:m="http://schemas.openxmlformats.org/officeDocument/2006/math">
                    <m:sSubSup>
                      <m:sSubSupPr>
                        <m:ctrlPr>
                          <a:rPr lang="en-CA" sz="2400" b="0" i="1" smtClean="0">
                            <a:latin typeface="Cambria Math" panose="02040503050406030204" pitchFamily="18" charset="0"/>
                          </a:rPr>
                        </m:ctrlPr>
                      </m:sSubSupPr>
                      <m:e>
                        <m:r>
                          <a:rPr lang="en-CA" sz="2400" b="0" i="1" smtClean="0">
                            <a:latin typeface="Cambria Math" panose="02040503050406030204" pitchFamily="18" charset="0"/>
                          </a:rPr>
                          <m:t>𝑣</m:t>
                        </m:r>
                      </m:e>
                      <m:sub>
                        <m:r>
                          <a:rPr lang="en-CA" sz="2400" b="0" i="1" smtClean="0">
                            <a:latin typeface="Cambria Math" panose="02040503050406030204" pitchFamily="18" charset="0"/>
                          </a:rPr>
                          <m:t>𝜒</m:t>
                        </m:r>
                      </m:sub>
                      <m:sup>
                        <m:r>
                          <a:rPr lang="en-CA" sz="2400" b="0" i="1" smtClean="0">
                            <a:latin typeface="Cambria Math" panose="02040503050406030204" pitchFamily="18" charset="0"/>
                          </a:rPr>
                          <m:t>2</m:t>
                        </m:r>
                      </m:sup>
                    </m:sSubSup>
                  </m:oMath>
                </a14:m>
                <a:endParaRPr lang="en-CA" sz="2400" dirty="0"/>
              </a:p>
              <a:p>
                <a:pPr marL="715513" lvl="1" indent="-514350" algn="ctr">
                  <a:buAutoNum type="romanLcParenR"/>
                </a:pPr>
                <a:r>
                  <a:rPr lang="en-CA" sz="2400" dirty="0"/>
                  <a:t>Even small fractions of speedy particles matter at low masses/high flux </a:t>
                </a:r>
              </a:p>
              <a:p>
                <a:pPr lvl="1">
                  <a:buFont typeface="Arial" panose="020B0604020202020204" pitchFamily="34" charset="0"/>
                  <a:buChar char="•"/>
                </a:pPr>
                <a:endParaRPr lang="en-CA" sz="2400" dirty="0"/>
              </a:p>
              <a:p>
                <a:pPr lvl="1">
                  <a:buFont typeface="Arial" panose="020B0604020202020204" pitchFamily="34" charset="0"/>
                  <a:buChar char="•"/>
                </a:pPr>
                <a:endParaRPr lang="en-CA" sz="2400" dirty="0"/>
              </a:p>
            </p:txBody>
          </p:sp>
        </mc:Choice>
        <mc:Fallback xmlns="">
          <p:sp>
            <p:nvSpPr>
              <p:cNvPr id="3" name="Content Placeholder 2">
                <a:extLst>
                  <a:ext uri="{FF2B5EF4-FFF2-40B4-BE49-F238E27FC236}">
                    <a16:creationId xmlns:a16="http://schemas.microsoft.com/office/drawing/2014/main" id="{F7795DE3-2C52-E9A9-72B3-BB4D24F76BC9}"/>
                  </a:ext>
                </a:extLst>
              </p:cNvPr>
              <p:cNvSpPr>
                <a:spLocks noGrp="1" noRot="1" noChangeAspect="1" noMove="1" noResize="1" noEditPoints="1" noAdjustHandles="1" noChangeArrowheads="1" noChangeShapeType="1" noTextEdit="1"/>
              </p:cNvSpPr>
              <p:nvPr>
                <p:ph sz="half" idx="1"/>
              </p:nvPr>
            </p:nvSpPr>
            <p:spPr>
              <a:xfrm>
                <a:off x="-179204" y="2703621"/>
                <a:ext cx="5561557" cy="1450757"/>
              </a:xfrm>
              <a:blipFill>
                <a:blip r:embed="rId2"/>
                <a:stretch>
                  <a:fillRect t="-7595" b="-4641"/>
                </a:stretch>
              </a:blipFill>
            </p:spPr>
            <p:txBody>
              <a:bodyPr/>
              <a:lstStyle/>
              <a:p>
                <a:r>
                  <a:rPr lang="en-CA">
                    <a:noFill/>
                  </a:rPr>
                  <a:t> </a:t>
                </a:r>
              </a:p>
            </p:txBody>
          </p:sp>
        </mc:Fallback>
      </mc:AlternateContent>
      <p:sp>
        <p:nvSpPr>
          <p:cNvPr id="4" name="Date Placeholder 3">
            <a:extLst>
              <a:ext uri="{FF2B5EF4-FFF2-40B4-BE49-F238E27FC236}">
                <a16:creationId xmlns:a16="http://schemas.microsoft.com/office/drawing/2014/main" id="{550B8A58-030B-1E63-5998-DF5AAECB3BF4}"/>
              </a:ext>
            </a:extLst>
          </p:cNvPr>
          <p:cNvSpPr>
            <a:spLocks noGrp="1"/>
          </p:cNvSpPr>
          <p:nvPr>
            <p:ph type="dt" sz="half" idx="10"/>
          </p:nvPr>
        </p:nvSpPr>
        <p:spPr/>
        <p:txBody>
          <a:bodyPr/>
          <a:lstStyle/>
          <a:p>
            <a:r>
              <a:rPr lang="en-US"/>
              <a:t>2026-06-25</a:t>
            </a:r>
            <a:endParaRPr lang="en-CA"/>
          </a:p>
        </p:txBody>
      </p:sp>
      <p:sp>
        <p:nvSpPr>
          <p:cNvPr id="13" name="Footer Placeholder 12">
            <a:extLst>
              <a:ext uri="{FF2B5EF4-FFF2-40B4-BE49-F238E27FC236}">
                <a16:creationId xmlns:a16="http://schemas.microsoft.com/office/drawing/2014/main" id="{72A4D6F9-5901-9740-7D67-022C75433250}"/>
              </a:ext>
            </a:extLst>
          </p:cNvPr>
          <p:cNvSpPr>
            <a:spLocks noGrp="1"/>
          </p:cNvSpPr>
          <p:nvPr>
            <p:ph type="ftr" sz="quarter" idx="11"/>
          </p:nvPr>
        </p:nvSpPr>
        <p:spPr/>
        <p:txBody>
          <a:bodyPr/>
          <a:lstStyle/>
          <a:p>
            <a:r>
              <a:rPr lang="en-CA"/>
              <a:t>CETUP 2026</a:t>
            </a:r>
          </a:p>
        </p:txBody>
      </p:sp>
      <p:sp>
        <p:nvSpPr>
          <p:cNvPr id="5" name="Slide Number Placeholder 4">
            <a:extLst>
              <a:ext uri="{FF2B5EF4-FFF2-40B4-BE49-F238E27FC236}">
                <a16:creationId xmlns:a16="http://schemas.microsoft.com/office/drawing/2014/main" id="{F3D84713-43C0-B42F-B2E3-639967593829}"/>
              </a:ext>
            </a:extLst>
          </p:cNvPr>
          <p:cNvSpPr>
            <a:spLocks noGrp="1"/>
          </p:cNvSpPr>
          <p:nvPr>
            <p:ph type="sldNum" sz="quarter" idx="12"/>
          </p:nvPr>
        </p:nvSpPr>
        <p:spPr/>
        <p:txBody>
          <a:bodyPr/>
          <a:lstStyle/>
          <a:p>
            <a:fld id="{D12E0FF8-979D-4E91-940C-799527AB8B5D}" type="slidenum">
              <a:rPr lang="en-CA" smtClean="0"/>
              <a:t>24</a:t>
            </a:fld>
            <a:endParaRPr lang="en-CA"/>
          </a:p>
        </p:txBody>
      </p:sp>
      <p:sp>
        <p:nvSpPr>
          <p:cNvPr id="9" name="Right Triangle 8">
            <a:extLst>
              <a:ext uri="{FF2B5EF4-FFF2-40B4-BE49-F238E27FC236}">
                <a16:creationId xmlns:a16="http://schemas.microsoft.com/office/drawing/2014/main" id="{3E6D90DA-CC73-B8F3-D936-BD60D2801F5D}"/>
              </a:ext>
            </a:extLst>
          </p:cNvPr>
          <p:cNvSpPr/>
          <p:nvPr/>
        </p:nvSpPr>
        <p:spPr>
          <a:xfrm flipH="1">
            <a:off x="3918338" y="1935804"/>
            <a:ext cx="5561557" cy="3184835"/>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a:extLst>
              <a:ext uri="{FF2B5EF4-FFF2-40B4-BE49-F238E27FC236}">
                <a16:creationId xmlns:a16="http://schemas.microsoft.com/office/drawing/2014/main" id="{24CF119C-A365-AA62-679C-38A0AE410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8672" y="1808703"/>
            <a:ext cx="3618172" cy="701020"/>
          </a:xfrm>
          <a:prstGeom prst="rect">
            <a:avLst/>
          </a:prstGeom>
        </p:spPr>
      </p:pic>
    </p:spTree>
    <p:extLst>
      <p:ext uri="{BB962C8B-B14F-4D97-AF65-F5344CB8AC3E}">
        <p14:creationId xmlns:p14="http://schemas.microsoft.com/office/powerpoint/2010/main" val="4102734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E3FC7-1F21-4473-B2BD-8B3108F06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E8FF6-737B-6591-9AF3-99BE6BB184BC}"/>
              </a:ext>
            </a:extLst>
          </p:cNvPr>
          <p:cNvSpPr>
            <a:spLocks noGrp="1"/>
          </p:cNvSpPr>
          <p:nvPr>
            <p:ph type="title"/>
          </p:nvPr>
        </p:nvSpPr>
        <p:spPr/>
        <p:txBody>
          <a:bodyPr/>
          <a:lstStyle/>
          <a:p>
            <a:r>
              <a:rPr lang="en-CA" dirty="0"/>
              <a:t>Why do High Speed Tails Help?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C3E0822-442D-BAF2-4510-5168F8A78A45}"/>
                  </a:ext>
                </a:extLst>
              </p:cNvPr>
              <p:cNvSpPr>
                <a:spLocks noGrp="1"/>
              </p:cNvSpPr>
              <p:nvPr>
                <p:ph sz="half" idx="1"/>
              </p:nvPr>
            </p:nvSpPr>
            <p:spPr>
              <a:xfrm>
                <a:off x="-218863" y="2736376"/>
                <a:ext cx="5561557" cy="1450757"/>
              </a:xfrm>
            </p:spPr>
            <p:txBody>
              <a:bodyPr>
                <a:normAutofit lnSpcReduction="10000"/>
              </a:bodyPr>
              <a:lstStyle/>
              <a:p>
                <a:pPr marL="715513" lvl="1" indent="-514350" algn="ctr">
                  <a:buAutoNum type="romanLcParenR"/>
                </a:pPr>
                <a:r>
                  <a:rPr lang="en-CA" sz="2400" dirty="0"/>
                  <a:t>Sensitivity depends on </a:t>
                </a:r>
                <a14:m>
                  <m:oMath xmlns:m="http://schemas.openxmlformats.org/officeDocument/2006/math">
                    <m:sSubSup>
                      <m:sSubSupPr>
                        <m:ctrlPr>
                          <a:rPr lang="en-CA" sz="2400" b="0" i="1" smtClean="0">
                            <a:latin typeface="Cambria Math" panose="02040503050406030204" pitchFamily="18" charset="0"/>
                          </a:rPr>
                        </m:ctrlPr>
                      </m:sSubSupPr>
                      <m:e>
                        <m:r>
                          <a:rPr lang="en-CA" sz="2400" b="0" i="1" smtClean="0">
                            <a:latin typeface="Cambria Math" panose="02040503050406030204" pitchFamily="18" charset="0"/>
                          </a:rPr>
                          <m:t>𝑣</m:t>
                        </m:r>
                      </m:e>
                      <m:sub>
                        <m:r>
                          <a:rPr lang="en-CA" sz="2400" b="0" i="1" smtClean="0">
                            <a:latin typeface="Cambria Math" panose="02040503050406030204" pitchFamily="18" charset="0"/>
                          </a:rPr>
                          <m:t>𝜒</m:t>
                        </m:r>
                      </m:sub>
                      <m:sup>
                        <m:r>
                          <a:rPr lang="en-CA" sz="2400" b="0" i="1" smtClean="0">
                            <a:latin typeface="Cambria Math" panose="02040503050406030204" pitchFamily="18" charset="0"/>
                          </a:rPr>
                          <m:t>2</m:t>
                        </m:r>
                      </m:sup>
                    </m:sSubSup>
                  </m:oMath>
                </a14:m>
                <a:endParaRPr lang="en-CA" sz="2400" dirty="0"/>
              </a:p>
              <a:p>
                <a:pPr marL="715513" lvl="1" indent="-514350" algn="ctr">
                  <a:buAutoNum type="romanLcParenR"/>
                </a:pPr>
                <a:r>
                  <a:rPr lang="en-CA" sz="2400" dirty="0"/>
                  <a:t>Even small fractions of speedy particles matter at low masses/high abundance </a:t>
                </a:r>
              </a:p>
              <a:p>
                <a:pPr lvl="1">
                  <a:buFont typeface="Arial" panose="020B0604020202020204" pitchFamily="34" charset="0"/>
                  <a:buChar char="•"/>
                </a:pPr>
                <a:endParaRPr lang="en-CA" sz="2400" dirty="0"/>
              </a:p>
              <a:p>
                <a:pPr lvl="1">
                  <a:buFont typeface="Arial" panose="020B0604020202020204" pitchFamily="34" charset="0"/>
                  <a:buChar char="•"/>
                </a:pPr>
                <a:endParaRPr lang="en-CA" sz="2400" dirty="0"/>
              </a:p>
            </p:txBody>
          </p:sp>
        </mc:Choice>
        <mc:Fallback xmlns="">
          <p:sp>
            <p:nvSpPr>
              <p:cNvPr id="3" name="Content Placeholder 2">
                <a:extLst>
                  <a:ext uri="{FF2B5EF4-FFF2-40B4-BE49-F238E27FC236}">
                    <a16:creationId xmlns:a16="http://schemas.microsoft.com/office/drawing/2014/main" id="{AC3E0822-442D-BAF2-4510-5168F8A78A45}"/>
                  </a:ext>
                </a:extLst>
              </p:cNvPr>
              <p:cNvSpPr>
                <a:spLocks noGrp="1" noRot="1" noChangeAspect="1" noMove="1" noResize="1" noEditPoints="1" noAdjustHandles="1" noChangeArrowheads="1" noChangeShapeType="1" noTextEdit="1"/>
              </p:cNvSpPr>
              <p:nvPr>
                <p:ph sz="half" idx="1"/>
              </p:nvPr>
            </p:nvSpPr>
            <p:spPr>
              <a:xfrm>
                <a:off x="-218863" y="2736376"/>
                <a:ext cx="5561557" cy="1450757"/>
              </a:xfrm>
              <a:blipFill>
                <a:blip r:embed="rId2"/>
                <a:stretch>
                  <a:fillRect t="-7563" b="-4202"/>
                </a:stretch>
              </a:blipFill>
            </p:spPr>
            <p:txBody>
              <a:bodyPr/>
              <a:lstStyle/>
              <a:p>
                <a:r>
                  <a:rPr lang="en-CA">
                    <a:noFill/>
                  </a:rPr>
                  <a:t> </a:t>
                </a:r>
              </a:p>
            </p:txBody>
          </p:sp>
        </mc:Fallback>
      </mc:AlternateContent>
      <p:sp>
        <p:nvSpPr>
          <p:cNvPr id="4" name="Date Placeholder 3">
            <a:extLst>
              <a:ext uri="{FF2B5EF4-FFF2-40B4-BE49-F238E27FC236}">
                <a16:creationId xmlns:a16="http://schemas.microsoft.com/office/drawing/2014/main" id="{28975C4E-5ED4-83C6-3750-E96BBED37701}"/>
              </a:ext>
            </a:extLst>
          </p:cNvPr>
          <p:cNvSpPr>
            <a:spLocks noGrp="1"/>
          </p:cNvSpPr>
          <p:nvPr>
            <p:ph type="dt" sz="half" idx="10"/>
          </p:nvPr>
        </p:nvSpPr>
        <p:spPr/>
        <p:txBody>
          <a:bodyPr/>
          <a:lstStyle/>
          <a:p>
            <a:r>
              <a:rPr lang="en-US"/>
              <a:t>2026-06-25</a:t>
            </a:r>
            <a:endParaRPr lang="en-CA"/>
          </a:p>
        </p:txBody>
      </p:sp>
      <p:sp>
        <p:nvSpPr>
          <p:cNvPr id="13" name="Footer Placeholder 12">
            <a:extLst>
              <a:ext uri="{FF2B5EF4-FFF2-40B4-BE49-F238E27FC236}">
                <a16:creationId xmlns:a16="http://schemas.microsoft.com/office/drawing/2014/main" id="{0E1768A1-0815-3B82-F1E2-96EEB068D58C}"/>
              </a:ext>
            </a:extLst>
          </p:cNvPr>
          <p:cNvSpPr>
            <a:spLocks noGrp="1"/>
          </p:cNvSpPr>
          <p:nvPr>
            <p:ph type="ftr" sz="quarter" idx="11"/>
          </p:nvPr>
        </p:nvSpPr>
        <p:spPr/>
        <p:txBody>
          <a:bodyPr/>
          <a:lstStyle/>
          <a:p>
            <a:r>
              <a:rPr lang="en-CA"/>
              <a:t>CETUP 2026</a:t>
            </a:r>
          </a:p>
        </p:txBody>
      </p:sp>
      <p:sp>
        <p:nvSpPr>
          <p:cNvPr id="5" name="Slide Number Placeholder 4">
            <a:extLst>
              <a:ext uri="{FF2B5EF4-FFF2-40B4-BE49-F238E27FC236}">
                <a16:creationId xmlns:a16="http://schemas.microsoft.com/office/drawing/2014/main" id="{ED4D8016-2066-91EF-1EEC-FB8433FAC848}"/>
              </a:ext>
            </a:extLst>
          </p:cNvPr>
          <p:cNvSpPr>
            <a:spLocks noGrp="1"/>
          </p:cNvSpPr>
          <p:nvPr>
            <p:ph type="sldNum" sz="quarter" idx="12"/>
          </p:nvPr>
        </p:nvSpPr>
        <p:spPr/>
        <p:txBody>
          <a:bodyPr/>
          <a:lstStyle/>
          <a:p>
            <a:fld id="{D12E0FF8-979D-4E91-940C-799527AB8B5D}" type="slidenum">
              <a:rPr lang="en-CA" smtClean="0"/>
              <a:t>25</a:t>
            </a:fld>
            <a:endParaRPr lang="en-CA"/>
          </a:p>
        </p:txBody>
      </p:sp>
      <p:sp>
        <p:nvSpPr>
          <p:cNvPr id="9" name="Right Triangle 8">
            <a:extLst>
              <a:ext uri="{FF2B5EF4-FFF2-40B4-BE49-F238E27FC236}">
                <a16:creationId xmlns:a16="http://schemas.microsoft.com/office/drawing/2014/main" id="{768104F1-66C6-89B6-EA8A-29389471C09E}"/>
              </a:ext>
            </a:extLst>
          </p:cNvPr>
          <p:cNvSpPr/>
          <p:nvPr/>
        </p:nvSpPr>
        <p:spPr>
          <a:xfrm flipH="1">
            <a:off x="3918338" y="1925413"/>
            <a:ext cx="5561557" cy="3184835"/>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22930ACF-17FB-B1E3-8911-CAEB5DFD4F20}"/>
              </a:ext>
            </a:extLst>
          </p:cNvPr>
          <p:cNvSpPr/>
          <p:nvPr/>
        </p:nvSpPr>
        <p:spPr>
          <a:xfrm>
            <a:off x="3918338" y="5120639"/>
            <a:ext cx="4562769" cy="36512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5F536840-2541-EF99-44F1-736E621A859D}"/>
              </a:ext>
            </a:extLst>
          </p:cNvPr>
          <p:cNvSpPr txBox="1"/>
          <p:nvPr/>
        </p:nvSpPr>
        <p:spPr>
          <a:xfrm>
            <a:off x="3103123" y="5245143"/>
            <a:ext cx="184731" cy="369332"/>
          </a:xfrm>
          <a:prstGeom prst="rect">
            <a:avLst/>
          </a:prstGeom>
          <a:noFill/>
        </p:spPr>
        <p:txBody>
          <a:bodyPr wrap="none" rtlCol="0">
            <a:spAutoFit/>
          </a:bodyPr>
          <a:lstStyle/>
          <a:p>
            <a:endParaRPr lang="en-CA" dirty="0"/>
          </a:p>
        </p:txBody>
      </p:sp>
      <p:sp>
        <p:nvSpPr>
          <p:cNvPr id="22" name="Left Brace 21">
            <a:extLst>
              <a:ext uri="{FF2B5EF4-FFF2-40B4-BE49-F238E27FC236}">
                <a16:creationId xmlns:a16="http://schemas.microsoft.com/office/drawing/2014/main" id="{C28A5630-F7C9-DC04-850A-DF73CF76A96E}"/>
              </a:ext>
            </a:extLst>
          </p:cNvPr>
          <p:cNvSpPr/>
          <p:nvPr/>
        </p:nvSpPr>
        <p:spPr>
          <a:xfrm rot="16200000">
            <a:off x="8886218" y="5122217"/>
            <a:ext cx="230059" cy="984515"/>
          </a:xfrm>
          <a:prstGeom prst="leftBrace">
            <a:avLst>
              <a:gd name="adj1" fmla="val 8333"/>
              <a:gd name="adj2" fmla="val 52664"/>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CA"/>
          </a:p>
        </p:txBody>
      </p:sp>
      <p:sp>
        <p:nvSpPr>
          <p:cNvPr id="23" name="TextBox 22">
            <a:extLst>
              <a:ext uri="{FF2B5EF4-FFF2-40B4-BE49-F238E27FC236}">
                <a16:creationId xmlns:a16="http://schemas.microsoft.com/office/drawing/2014/main" id="{0CF2C36E-D80E-DC07-F12E-D813AF0A2B6C}"/>
              </a:ext>
            </a:extLst>
          </p:cNvPr>
          <p:cNvSpPr txBox="1"/>
          <p:nvPr/>
        </p:nvSpPr>
        <p:spPr>
          <a:xfrm>
            <a:off x="8652433" y="5826868"/>
            <a:ext cx="984515" cy="492443"/>
          </a:xfrm>
          <a:prstGeom prst="rect">
            <a:avLst/>
          </a:prstGeom>
          <a:noFill/>
        </p:spPr>
        <p:txBody>
          <a:bodyPr wrap="square" rtlCol="0">
            <a:spAutoFit/>
          </a:bodyPr>
          <a:lstStyle/>
          <a:p>
            <a:r>
              <a:rPr lang="en-CA" sz="2600" dirty="0"/>
              <a:t>0.4%</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7D832DD-3E1E-73B7-03C5-9777659DB4BD}"/>
                  </a:ext>
                </a:extLst>
              </p:cNvPr>
              <p:cNvSpPr txBox="1"/>
              <p:nvPr/>
            </p:nvSpPr>
            <p:spPr>
              <a:xfrm>
                <a:off x="165383" y="4685344"/>
                <a:ext cx="3472683" cy="504562"/>
              </a:xfrm>
              <a:prstGeom prst="rect">
                <a:avLst/>
              </a:prstGeom>
              <a:noFill/>
            </p:spPr>
            <p:txBody>
              <a:bodyPr wrap="square" rtlCol="0">
                <a:spAutoFit/>
              </a:bodyPr>
              <a:lstStyle/>
              <a:p>
                <a14:m>
                  <m:oMath xmlns:m="http://schemas.openxmlformats.org/officeDocument/2006/math">
                    <m:sSubSup>
                      <m:sSubSupPr>
                        <m:ctrlPr>
                          <a:rPr lang="en-CA" sz="2400" i="1">
                            <a:latin typeface="Cambria Math" panose="02040503050406030204" pitchFamily="18" charset="0"/>
                          </a:rPr>
                        </m:ctrlPr>
                      </m:sSubSupPr>
                      <m:e>
                        <m:r>
                          <a:rPr lang="en-CA" sz="2400" i="1">
                            <a:latin typeface="Cambria Math" panose="02040503050406030204" pitchFamily="18" charset="0"/>
                          </a:rPr>
                          <m:t>𝑣</m:t>
                        </m:r>
                      </m:e>
                      <m:sub>
                        <m:r>
                          <m:rPr>
                            <m:sty m:val="p"/>
                          </m:rPr>
                          <a:rPr lang="en-CA" sz="2400">
                            <a:latin typeface="Cambria Math" panose="02040503050406030204" pitchFamily="18" charset="0"/>
                          </a:rPr>
                          <m:t>max</m:t>
                        </m:r>
                        <m:r>
                          <a:rPr lang="en-CA" sz="2400" i="1">
                            <a:latin typeface="Cambria Math" panose="02040503050406030204" pitchFamily="18" charset="0"/>
                          </a:rPr>
                          <m:t>,</m:t>
                        </m:r>
                        <m:r>
                          <m:rPr>
                            <m:sty m:val="p"/>
                          </m:rPr>
                          <a:rPr lang="en-CA" sz="2400">
                            <a:latin typeface="Cambria Math" panose="02040503050406030204" pitchFamily="18" charset="0"/>
                          </a:rPr>
                          <m:t>MW</m:t>
                        </m:r>
                      </m:sub>
                      <m:sup>
                        <m:r>
                          <a:rPr lang="en-CA" sz="2400" i="1">
                            <a:latin typeface="Cambria Math" panose="02040503050406030204" pitchFamily="18" charset="0"/>
                          </a:rPr>
                          <m:t>2</m:t>
                        </m:r>
                      </m:sup>
                    </m:sSubSup>
                    <m:r>
                      <a:rPr lang="en-CA" sz="2400" i="1">
                        <a:latin typeface="Cambria Math" panose="02040503050406030204" pitchFamily="18" charset="0"/>
                      </a:rPr>
                      <m:t> </m:t>
                    </m:r>
                    <m:r>
                      <a:rPr lang="en-CA" sz="2400" b="0" i="1" smtClean="0">
                        <a:latin typeface="Cambria Math" panose="02040503050406030204" pitchFamily="18" charset="0"/>
                      </a:rPr>
                      <m:t>≈</m:t>
                    </m:r>
                    <m:sSup>
                      <m:sSupPr>
                        <m:ctrlPr>
                          <a:rPr lang="en-CA" sz="2400" i="1">
                            <a:latin typeface="Cambria Math" panose="02040503050406030204" pitchFamily="18" charset="0"/>
                          </a:rPr>
                        </m:ctrlPr>
                      </m:sSupPr>
                      <m:e>
                        <m:d>
                          <m:dPr>
                            <m:ctrlPr>
                              <a:rPr lang="en-CA" sz="2400" i="1">
                                <a:latin typeface="Cambria Math" panose="02040503050406030204" pitchFamily="18" charset="0"/>
                              </a:rPr>
                            </m:ctrlPr>
                          </m:dPr>
                          <m:e>
                            <m:r>
                              <a:rPr lang="en-CA" sz="2400" i="1">
                                <a:latin typeface="Cambria Math" panose="02040503050406030204" pitchFamily="18" charset="0"/>
                              </a:rPr>
                              <m:t>700 </m:t>
                            </m:r>
                            <m:r>
                              <m:rPr>
                                <m:sty m:val="p"/>
                              </m:rPr>
                              <a:rPr lang="en-CA" sz="2400">
                                <a:latin typeface="Cambria Math" panose="02040503050406030204" pitchFamily="18" charset="0"/>
                              </a:rPr>
                              <m:t>km</m:t>
                            </m:r>
                            <m:r>
                              <a:rPr lang="en-CA" sz="2400">
                                <a:latin typeface="Cambria Math" panose="02040503050406030204" pitchFamily="18" charset="0"/>
                              </a:rPr>
                              <m:t>/</m:t>
                            </m:r>
                            <m:r>
                              <m:rPr>
                                <m:sty m:val="p"/>
                              </m:rPr>
                              <a:rPr lang="en-CA" sz="2400">
                                <a:latin typeface="Cambria Math" panose="02040503050406030204" pitchFamily="18" charset="0"/>
                              </a:rPr>
                              <m:t>s</m:t>
                            </m:r>
                          </m:e>
                        </m:d>
                      </m:e>
                      <m:sup>
                        <m:r>
                          <a:rPr lang="en-CA" sz="2400" i="1">
                            <a:latin typeface="Cambria Math" panose="02040503050406030204" pitchFamily="18" charset="0"/>
                          </a:rPr>
                          <m:t>2</m:t>
                        </m:r>
                      </m:sup>
                    </m:sSup>
                  </m:oMath>
                </a14:m>
                <a:r>
                  <a:rPr lang="en-CA" sz="2400" dirty="0"/>
                  <a:t>  </a:t>
                </a:r>
              </a:p>
            </p:txBody>
          </p:sp>
        </mc:Choice>
        <mc:Fallback xmlns="">
          <p:sp>
            <p:nvSpPr>
              <p:cNvPr id="24" name="TextBox 23">
                <a:extLst>
                  <a:ext uri="{FF2B5EF4-FFF2-40B4-BE49-F238E27FC236}">
                    <a16:creationId xmlns:a16="http://schemas.microsoft.com/office/drawing/2014/main" id="{77D832DD-3E1E-73B7-03C5-9777659DB4BD}"/>
                  </a:ext>
                </a:extLst>
              </p:cNvPr>
              <p:cNvSpPr txBox="1">
                <a:spLocks noRot="1" noChangeAspect="1" noMove="1" noResize="1" noEditPoints="1" noAdjustHandles="1" noChangeArrowheads="1" noChangeShapeType="1" noTextEdit="1"/>
              </p:cNvSpPr>
              <p:nvPr/>
            </p:nvSpPr>
            <p:spPr>
              <a:xfrm>
                <a:off x="165383" y="4685344"/>
                <a:ext cx="3472683" cy="504562"/>
              </a:xfrm>
              <a:prstGeom prst="rect">
                <a:avLst/>
              </a:prstGeom>
              <a:blipFill>
                <a:blip r:embed="rId3"/>
                <a:stretch>
                  <a:fillRect b="-12195"/>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CDA9156-A41F-01A9-EF1C-B4432CEC0148}"/>
                  </a:ext>
                </a:extLst>
              </p:cNvPr>
              <p:cNvSpPr txBox="1"/>
              <p:nvPr/>
            </p:nvSpPr>
            <p:spPr>
              <a:xfrm>
                <a:off x="111114" y="5135246"/>
                <a:ext cx="3472683" cy="50680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CA" sz="2400" i="1" smtClean="0">
                              <a:latin typeface="Cambria Math" panose="02040503050406030204" pitchFamily="18" charset="0"/>
                            </a:rPr>
                          </m:ctrlPr>
                        </m:sSubSupPr>
                        <m:e>
                          <m:r>
                            <a:rPr lang="en-CA" sz="2400" i="1">
                              <a:latin typeface="Cambria Math" panose="02040503050406030204" pitchFamily="18" charset="0"/>
                            </a:rPr>
                            <m:t>𝑣</m:t>
                          </m:r>
                        </m:e>
                        <m:sub>
                          <m:r>
                            <m:rPr>
                              <m:sty m:val="p"/>
                            </m:rPr>
                            <a:rPr lang="en-CA" sz="2400">
                              <a:latin typeface="Cambria Math" panose="02040503050406030204" pitchFamily="18" charset="0"/>
                            </a:rPr>
                            <m:t>max</m:t>
                          </m:r>
                          <m:r>
                            <a:rPr lang="en-CA" sz="2400" i="1">
                              <a:latin typeface="Cambria Math" panose="02040503050406030204" pitchFamily="18" charset="0"/>
                            </a:rPr>
                            <m:t>,</m:t>
                          </m:r>
                          <m:r>
                            <m:rPr>
                              <m:sty m:val="p"/>
                            </m:rPr>
                            <a:rPr lang="en-CA" sz="2400" b="0" i="0" smtClean="0">
                              <a:latin typeface="Cambria Math" panose="02040503050406030204" pitchFamily="18" charset="0"/>
                            </a:rPr>
                            <m:t>LMC</m:t>
                          </m:r>
                        </m:sub>
                        <m:sup>
                          <m:r>
                            <a:rPr lang="en-CA" sz="2400" i="1">
                              <a:latin typeface="Cambria Math" panose="02040503050406030204" pitchFamily="18" charset="0"/>
                            </a:rPr>
                            <m:t>2</m:t>
                          </m:r>
                        </m:sup>
                      </m:sSubSup>
                      <m:r>
                        <a:rPr lang="en-CA" sz="2400" i="1">
                          <a:latin typeface="Cambria Math" panose="02040503050406030204" pitchFamily="18" charset="0"/>
                        </a:rPr>
                        <m:t> ≈</m:t>
                      </m:r>
                      <m:sSup>
                        <m:sSupPr>
                          <m:ctrlPr>
                            <a:rPr lang="en-CA" sz="2400" i="1">
                              <a:latin typeface="Cambria Math" panose="02040503050406030204" pitchFamily="18" charset="0"/>
                            </a:rPr>
                          </m:ctrlPr>
                        </m:sSupPr>
                        <m:e>
                          <m:d>
                            <m:dPr>
                              <m:ctrlPr>
                                <a:rPr lang="en-CA" sz="2400" i="1">
                                  <a:latin typeface="Cambria Math" panose="02040503050406030204" pitchFamily="18" charset="0"/>
                                </a:rPr>
                              </m:ctrlPr>
                            </m:dPr>
                            <m:e>
                              <m:r>
                                <a:rPr lang="en-CA" sz="2400" b="0" i="1" smtClean="0">
                                  <a:latin typeface="Cambria Math" panose="02040503050406030204" pitchFamily="18" charset="0"/>
                                </a:rPr>
                                <m:t>95</m:t>
                              </m:r>
                              <m:r>
                                <a:rPr lang="en-CA" sz="2400" i="1">
                                  <a:latin typeface="Cambria Math" panose="02040503050406030204" pitchFamily="18" charset="0"/>
                                </a:rPr>
                                <m:t>0 </m:t>
                              </m:r>
                              <m:r>
                                <m:rPr>
                                  <m:sty m:val="p"/>
                                </m:rPr>
                                <a:rPr lang="en-CA" sz="2400">
                                  <a:latin typeface="Cambria Math" panose="02040503050406030204" pitchFamily="18" charset="0"/>
                                </a:rPr>
                                <m:t>km</m:t>
                              </m:r>
                              <m:r>
                                <a:rPr lang="en-CA" sz="2400">
                                  <a:latin typeface="Cambria Math" panose="02040503050406030204" pitchFamily="18" charset="0"/>
                                </a:rPr>
                                <m:t>/</m:t>
                              </m:r>
                              <m:r>
                                <m:rPr>
                                  <m:sty m:val="p"/>
                                </m:rPr>
                                <a:rPr lang="en-CA" sz="2400">
                                  <a:latin typeface="Cambria Math" panose="02040503050406030204" pitchFamily="18" charset="0"/>
                                </a:rPr>
                                <m:t>s</m:t>
                              </m:r>
                            </m:e>
                          </m:d>
                        </m:e>
                        <m:sup>
                          <m:r>
                            <a:rPr lang="en-CA" sz="2400" i="1">
                              <a:latin typeface="Cambria Math" panose="02040503050406030204" pitchFamily="18" charset="0"/>
                            </a:rPr>
                            <m:t>2</m:t>
                          </m:r>
                        </m:sup>
                      </m:sSup>
                    </m:oMath>
                  </m:oMathPara>
                </a14:m>
                <a:endParaRPr lang="en-CA" sz="2400" dirty="0"/>
              </a:p>
            </p:txBody>
          </p:sp>
        </mc:Choice>
        <mc:Fallback xmlns="">
          <p:sp>
            <p:nvSpPr>
              <p:cNvPr id="8" name="TextBox 7">
                <a:extLst>
                  <a:ext uri="{FF2B5EF4-FFF2-40B4-BE49-F238E27FC236}">
                    <a16:creationId xmlns:a16="http://schemas.microsoft.com/office/drawing/2014/main" id="{4CDA9156-A41F-01A9-EF1C-B4432CEC0148}"/>
                  </a:ext>
                </a:extLst>
              </p:cNvPr>
              <p:cNvSpPr txBox="1">
                <a:spLocks noRot="1" noChangeAspect="1" noMove="1" noResize="1" noEditPoints="1" noAdjustHandles="1" noChangeArrowheads="1" noChangeShapeType="1" noTextEdit="1"/>
              </p:cNvSpPr>
              <p:nvPr/>
            </p:nvSpPr>
            <p:spPr>
              <a:xfrm>
                <a:off x="111114" y="5135246"/>
                <a:ext cx="3472683" cy="506805"/>
              </a:xfrm>
              <a:prstGeom prst="rect">
                <a:avLst/>
              </a:prstGeom>
              <a:blipFill>
                <a:blip r:embed="rId4"/>
                <a:stretch>
                  <a:fillRect/>
                </a:stretch>
              </a:blipFill>
            </p:spPr>
            <p:txBody>
              <a:bodyPr/>
              <a:lstStyle/>
              <a:p>
                <a:r>
                  <a:rPr lang="en-CA">
                    <a:noFill/>
                  </a:rPr>
                  <a:t> </a:t>
                </a:r>
              </a:p>
            </p:txBody>
          </p:sp>
        </mc:Fallback>
      </mc:AlternateContent>
      <p:cxnSp>
        <p:nvCxnSpPr>
          <p:cNvPr id="11" name="Straight Arrow Connector 10">
            <a:extLst>
              <a:ext uri="{FF2B5EF4-FFF2-40B4-BE49-F238E27FC236}">
                <a16:creationId xmlns:a16="http://schemas.microsoft.com/office/drawing/2014/main" id="{7A5AD72D-9DE6-D567-CA0D-1F05B3D67736}"/>
              </a:ext>
            </a:extLst>
          </p:cNvPr>
          <p:cNvCxnSpPr>
            <a:cxnSpLocks/>
          </p:cNvCxnSpPr>
          <p:nvPr/>
        </p:nvCxnSpPr>
        <p:spPr>
          <a:xfrm>
            <a:off x="3472683" y="5019531"/>
            <a:ext cx="391886" cy="1011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7460884D-CD16-D750-B2E6-76AAC4A9170D}"/>
              </a:ext>
            </a:extLst>
          </p:cNvPr>
          <p:cNvCxnSpPr>
            <a:cxnSpLocks/>
          </p:cNvCxnSpPr>
          <p:nvPr/>
        </p:nvCxnSpPr>
        <p:spPr>
          <a:xfrm>
            <a:off x="3422045" y="5444430"/>
            <a:ext cx="442524" cy="1039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Content Placeholder 2">
            <a:extLst>
              <a:ext uri="{FF2B5EF4-FFF2-40B4-BE49-F238E27FC236}">
                <a16:creationId xmlns:a16="http://schemas.microsoft.com/office/drawing/2014/main" id="{D6E49062-7DC5-43DE-B1F9-7DE0B95CBA69}"/>
              </a:ext>
            </a:extLst>
          </p:cNvPr>
          <p:cNvSpPr txBox="1">
            <a:spLocks/>
          </p:cNvSpPr>
          <p:nvPr/>
        </p:nvSpPr>
        <p:spPr>
          <a:xfrm>
            <a:off x="5342694" y="4079526"/>
            <a:ext cx="4007366" cy="1039617"/>
          </a:xfrm>
          <a:prstGeom prst="rect">
            <a:avLst/>
          </a:prstGeom>
        </p:spPr>
        <p:txBody>
          <a:bodyPr vert="horz" lIns="0" tIns="45720" rIns="0" bIns="45720" rtlCol="0">
            <a:normAutofit lnSpcReduction="10000"/>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3" lvl="1" indent="0" algn="ctr">
              <a:buNone/>
            </a:pPr>
            <a:r>
              <a:rPr lang="en-CA" sz="2400" dirty="0"/>
              <a:t>Enough high-speed tail particles to trigger detector</a:t>
            </a:r>
          </a:p>
        </p:txBody>
      </p:sp>
      <p:cxnSp>
        <p:nvCxnSpPr>
          <p:cNvPr id="19" name="Straight Arrow Connector 18">
            <a:extLst>
              <a:ext uri="{FF2B5EF4-FFF2-40B4-BE49-F238E27FC236}">
                <a16:creationId xmlns:a16="http://schemas.microsoft.com/office/drawing/2014/main" id="{C8599F31-A90D-3247-FFFF-13B2BCB3B6DA}"/>
              </a:ext>
            </a:extLst>
          </p:cNvPr>
          <p:cNvCxnSpPr>
            <a:cxnSpLocks/>
          </p:cNvCxnSpPr>
          <p:nvPr/>
        </p:nvCxnSpPr>
        <p:spPr>
          <a:xfrm flipH="1">
            <a:off x="7013749" y="5022571"/>
            <a:ext cx="120581" cy="27572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48D946CC-523F-27B5-73F5-F7054F456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7995" y="1925413"/>
            <a:ext cx="3618172" cy="701020"/>
          </a:xfrm>
          <a:prstGeom prst="rect">
            <a:avLst/>
          </a:prstGeom>
        </p:spPr>
      </p:pic>
    </p:spTree>
    <p:extLst>
      <p:ext uri="{BB962C8B-B14F-4D97-AF65-F5344CB8AC3E}">
        <p14:creationId xmlns:p14="http://schemas.microsoft.com/office/powerpoint/2010/main" val="784065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41E22-3336-2CF2-B104-D2944B5744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7C3C7-EE49-A4C3-7519-F5E017CACC07}"/>
              </a:ext>
            </a:extLst>
          </p:cNvPr>
          <p:cNvSpPr>
            <a:spLocks noGrp="1"/>
          </p:cNvSpPr>
          <p:nvPr>
            <p:ph type="title"/>
          </p:nvPr>
        </p:nvSpPr>
        <p:spPr/>
        <p:txBody>
          <a:bodyPr/>
          <a:lstStyle/>
          <a:p>
            <a:r>
              <a:rPr lang="en-CA" dirty="0"/>
              <a:t>Directionality Matters </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6D98B24-D6C7-E27D-743B-958F0783DC24}"/>
                  </a:ext>
                </a:extLst>
              </p:cNvPr>
              <p:cNvSpPr>
                <a:spLocks noGrp="1"/>
              </p:cNvSpPr>
              <p:nvPr>
                <p:ph sz="half" idx="1"/>
              </p:nvPr>
            </p:nvSpPr>
            <p:spPr/>
            <p:txBody>
              <a:bodyPr>
                <a:normAutofit/>
              </a:bodyPr>
              <a:lstStyle/>
              <a:p>
                <a:pPr lvl="1">
                  <a:buFont typeface="Arial" panose="020B0604020202020204" pitchFamily="34" charset="0"/>
                  <a:buChar char="•"/>
                </a:pPr>
                <a:r>
                  <a:rPr lang="en-CA" sz="2200" dirty="0"/>
                  <a:t>Detector is planar and has acceptance angle </a:t>
                </a:r>
                <a14:m>
                  <m:oMath xmlns:m="http://schemas.openxmlformats.org/officeDocument/2006/math">
                    <m:sSub>
                      <m:sSubPr>
                        <m:ctrlPr>
                          <a:rPr lang="en-CA" sz="2400" i="1">
                            <a:latin typeface="Cambria Math" panose="02040503050406030204" pitchFamily="18" charset="0"/>
                          </a:rPr>
                        </m:ctrlPr>
                      </m:sSubPr>
                      <m:e>
                        <m:r>
                          <a:rPr lang="en-CA" sz="2400" i="1">
                            <a:latin typeface="Cambria Math" panose="02040503050406030204" pitchFamily="18" charset="0"/>
                          </a:rPr>
                          <m:t>𝜃</m:t>
                        </m:r>
                      </m:e>
                      <m:sub>
                        <m:r>
                          <m:rPr>
                            <m:sty m:val="p"/>
                          </m:rPr>
                          <a:rPr lang="en-CA" sz="2400">
                            <a:latin typeface="Cambria Math" panose="02040503050406030204" pitchFamily="18" charset="0"/>
                          </a:rPr>
                          <m:t>tol</m:t>
                        </m:r>
                      </m:sub>
                    </m:sSub>
                  </m:oMath>
                </a14:m>
                <a:endParaRPr lang="en-CA" sz="2200" dirty="0"/>
              </a:p>
            </p:txBody>
          </p:sp>
        </mc:Choice>
        <mc:Fallback xmlns="">
          <p:sp>
            <p:nvSpPr>
              <p:cNvPr id="7" name="Content Placeholder 6">
                <a:extLst>
                  <a:ext uri="{FF2B5EF4-FFF2-40B4-BE49-F238E27FC236}">
                    <a16:creationId xmlns:a16="http://schemas.microsoft.com/office/drawing/2014/main" id="{46D98B24-D6C7-E27D-743B-958F0783DC24}"/>
                  </a:ext>
                </a:extLst>
              </p:cNvPr>
              <p:cNvSpPr>
                <a:spLocks noGrp="1" noRot="1" noChangeAspect="1" noMove="1" noResize="1" noEditPoints="1" noAdjustHandles="1" noChangeArrowheads="1" noChangeShapeType="1" noTextEdit="1"/>
              </p:cNvSpPr>
              <p:nvPr>
                <p:ph sz="half" idx="1"/>
              </p:nvPr>
            </p:nvSpPr>
            <p:spPr>
              <a:blipFill>
                <a:blip r:embed="rId2"/>
                <a:stretch>
                  <a:fillRect t="-1818"/>
                </a:stretch>
              </a:blipFill>
            </p:spPr>
            <p:txBody>
              <a:bodyPr/>
              <a:lstStyle/>
              <a:p>
                <a:r>
                  <a:rPr lang="en-CA">
                    <a:noFill/>
                  </a:rPr>
                  <a:t> </a:t>
                </a:r>
              </a:p>
            </p:txBody>
          </p:sp>
        </mc:Fallback>
      </mc:AlternateContent>
      <p:sp>
        <p:nvSpPr>
          <p:cNvPr id="8" name="Content Placeholder 7">
            <a:extLst>
              <a:ext uri="{FF2B5EF4-FFF2-40B4-BE49-F238E27FC236}">
                <a16:creationId xmlns:a16="http://schemas.microsoft.com/office/drawing/2014/main" id="{2FB0CF2A-B38B-A2A4-9847-98D02AA14A25}"/>
              </a:ext>
            </a:extLst>
          </p:cNvPr>
          <p:cNvSpPr>
            <a:spLocks noGrp="1"/>
          </p:cNvSpPr>
          <p:nvPr>
            <p:ph sz="half" idx="2"/>
          </p:nvPr>
        </p:nvSpPr>
        <p:spPr/>
        <p:txBody>
          <a:bodyPr>
            <a:normAutofit/>
          </a:bodyPr>
          <a:lstStyle/>
          <a:p>
            <a:pPr lvl="1">
              <a:buFont typeface="Arial" panose="020B0604020202020204" pitchFamily="34" charset="0"/>
              <a:buChar char="•"/>
            </a:pPr>
            <a:r>
              <a:rPr lang="en-CA" sz="2200" dirty="0"/>
              <a:t>DM Wind from Sun’s motion</a:t>
            </a:r>
          </a:p>
          <a:p>
            <a:pPr lvl="1">
              <a:buFont typeface="Arial" panose="020B0604020202020204" pitchFamily="34" charset="0"/>
              <a:buChar char="•"/>
            </a:pPr>
            <a:r>
              <a:rPr lang="en-CA" sz="2200" dirty="0"/>
              <a:t>LMC’s effects are concentrated in a small region of the sky</a:t>
            </a:r>
          </a:p>
        </p:txBody>
      </p:sp>
      <p:sp>
        <p:nvSpPr>
          <p:cNvPr id="4" name="Date Placeholder 3">
            <a:extLst>
              <a:ext uri="{FF2B5EF4-FFF2-40B4-BE49-F238E27FC236}">
                <a16:creationId xmlns:a16="http://schemas.microsoft.com/office/drawing/2014/main" id="{D1DE4A8D-B2C6-3D57-4AD0-3DF0FFA5158C}"/>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6DA0BE35-C0AD-B684-3801-8AA471E8BB3D}"/>
              </a:ext>
            </a:extLst>
          </p:cNvPr>
          <p:cNvSpPr>
            <a:spLocks noGrp="1"/>
          </p:cNvSpPr>
          <p:nvPr>
            <p:ph type="ftr" sz="quarter" idx="11"/>
          </p:nvPr>
        </p:nvSpPr>
        <p:spPr/>
        <p:txBody>
          <a:bodyPr/>
          <a:lstStyle/>
          <a:p>
            <a:r>
              <a:rPr lang="en-US"/>
              <a:t>CETUP 2026</a:t>
            </a:r>
            <a:endParaRPr lang="en-CA" dirty="0"/>
          </a:p>
        </p:txBody>
      </p:sp>
      <p:sp>
        <p:nvSpPr>
          <p:cNvPr id="6" name="Slide Number Placeholder 5">
            <a:extLst>
              <a:ext uri="{FF2B5EF4-FFF2-40B4-BE49-F238E27FC236}">
                <a16:creationId xmlns:a16="http://schemas.microsoft.com/office/drawing/2014/main" id="{CCD5C5CE-501D-21E0-9559-080D118BB230}"/>
              </a:ext>
            </a:extLst>
          </p:cNvPr>
          <p:cNvSpPr>
            <a:spLocks noGrp="1"/>
          </p:cNvSpPr>
          <p:nvPr>
            <p:ph type="sldNum" sz="quarter" idx="12"/>
          </p:nvPr>
        </p:nvSpPr>
        <p:spPr/>
        <p:txBody>
          <a:bodyPr/>
          <a:lstStyle/>
          <a:p>
            <a:fld id="{D12E0FF8-979D-4E91-940C-799527AB8B5D}" type="slidenum">
              <a:rPr lang="en-CA" smtClean="0"/>
              <a:t>26</a:t>
            </a:fld>
            <a:endParaRPr lang="en-CA"/>
          </a:p>
        </p:txBody>
      </p:sp>
      <p:sp>
        <p:nvSpPr>
          <p:cNvPr id="10" name="Rectangle 9">
            <a:extLst>
              <a:ext uri="{FF2B5EF4-FFF2-40B4-BE49-F238E27FC236}">
                <a16:creationId xmlns:a16="http://schemas.microsoft.com/office/drawing/2014/main" id="{08EB50D8-C7CA-9457-ADF5-9336859D3142}"/>
              </a:ext>
            </a:extLst>
          </p:cNvPr>
          <p:cNvSpPr/>
          <p:nvPr/>
        </p:nvSpPr>
        <p:spPr>
          <a:xfrm>
            <a:off x="1953710" y="4961640"/>
            <a:ext cx="1584717" cy="757232"/>
          </a:xfrm>
          <a:prstGeom prst="rect">
            <a:avLst/>
          </a:prstGeom>
          <a:solidFill>
            <a:schemeClr val="bg1">
              <a:lumMod val="65000"/>
            </a:schemeClr>
          </a:solidFill>
          <a:ln>
            <a:solidFill>
              <a:schemeClr val="bg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a:p>
        </p:txBody>
      </p:sp>
      <p:sp>
        <p:nvSpPr>
          <p:cNvPr id="11" name="Isosceles Triangle 10">
            <a:extLst>
              <a:ext uri="{FF2B5EF4-FFF2-40B4-BE49-F238E27FC236}">
                <a16:creationId xmlns:a16="http://schemas.microsoft.com/office/drawing/2014/main" id="{9EB2C30B-27A4-3D5D-2B35-059DED4AC180}"/>
              </a:ext>
            </a:extLst>
          </p:cNvPr>
          <p:cNvSpPr/>
          <p:nvPr/>
        </p:nvSpPr>
        <p:spPr>
          <a:xfrm rot="10800000">
            <a:off x="1987074" y="2883845"/>
            <a:ext cx="1517987" cy="2086916"/>
          </a:xfrm>
          <a:prstGeom prst="triangle">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2" name="Oval 11">
            <a:extLst>
              <a:ext uri="{FF2B5EF4-FFF2-40B4-BE49-F238E27FC236}">
                <a16:creationId xmlns:a16="http://schemas.microsoft.com/office/drawing/2014/main" id="{70D08BDB-070E-5A40-8E37-E32DCE8F9008}"/>
              </a:ext>
            </a:extLst>
          </p:cNvPr>
          <p:cNvSpPr/>
          <p:nvPr/>
        </p:nvSpPr>
        <p:spPr>
          <a:xfrm flipH="1">
            <a:off x="2686968" y="4903045"/>
            <a:ext cx="118198" cy="12882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CA"/>
          </a:p>
        </p:txBody>
      </p:sp>
      <p:cxnSp>
        <p:nvCxnSpPr>
          <p:cNvPr id="14" name="Straight Arrow Connector 13">
            <a:extLst>
              <a:ext uri="{FF2B5EF4-FFF2-40B4-BE49-F238E27FC236}">
                <a16:creationId xmlns:a16="http://schemas.microsoft.com/office/drawing/2014/main" id="{0158EBCC-CC00-1E8B-7CAA-48014B505C1A}"/>
              </a:ext>
            </a:extLst>
          </p:cNvPr>
          <p:cNvCxnSpPr>
            <a:cxnSpLocks/>
          </p:cNvCxnSpPr>
          <p:nvPr/>
        </p:nvCxnSpPr>
        <p:spPr>
          <a:xfrm>
            <a:off x="2304326" y="2974741"/>
            <a:ext cx="329102" cy="1396206"/>
          </a:xfrm>
          <a:prstGeom prst="straightConnector1">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Oval 16">
            <a:extLst>
              <a:ext uri="{FF2B5EF4-FFF2-40B4-BE49-F238E27FC236}">
                <a16:creationId xmlns:a16="http://schemas.microsoft.com/office/drawing/2014/main" id="{2EFD8252-B1A6-E5DB-D537-AC578A4EEA66}"/>
              </a:ext>
            </a:extLst>
          </p:cNvPr>
          <p:cNvSpPr/>
          <p:nvPr/>
        </p:nvSpPr>
        <p:spPr>
          <a:xfrm flipV="1">
            <a:off x="2588228" y="4322732"/>
            <a:ext cx="98020" cy="106810"/>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a:extLst>
              <a:ext uri="{FF2B5EF4-FFF2-40B4-BE49-F238E27FC236}">
                <a16:creationId xmlns:a16="http://schemas.microsoft.com/office/drawing/2014/main" id="{45BB0A8D-EBEF-865D-7B5D-279DEE01B2E1}"/>
              </a:ext>
            </a:extLst>
          </p:cNvPr>
          <p:cNvCxnSpPr>
            <a:cxnSpLocks/>
          </p:cNvCxnSpPr>
          <p:nvPr/>
        </p:nvCxnSpPr>
        <p:spPr>
          <a:xfrm flipH="1">
            <a:off x="3287949" y="3151219"/>
            <a:ext cx="805942" cy="1102525"/>
          </a:xfrm>
          <a:prstGeom prst="straightConnector1">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0" name="Oval 29">
            <a:extLst>
              <a:ext uri="{FF2B5EF4-FFF2-40B4-BE49-F238E27FC236}">
                <a16:creationId xmlns:a16="http://schemas.microsoft.com/office/drawing/2014/main" id="{D1B150D9-6763-D272-99ED-C3D1C216DE29}"/>
              </a:ext>
            </a:extLst>
          </p:cNvPr>
          <p:cNvSpPr/>
          <p:nvPr/>
        </p:nvSpPr>
        <p:spPr>
          <a:xfrm flipV="1">
            <a:off x="3241714" y="4187219"/>
            <a:ext cx="98020" cy="106810"/>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Smiley Face 31">
            <a:extLst>
              <a:ext uri="{FF2B5EF4-FFF2-40B4-BE49-F238E27FC236}">
                <a16:creationId xmlns:a16="http://schemas.microsoft.com/office/drawing/2014/main" id="{84F17038-AF10-2BFF-EB9B-A13715A5105E}"/>
              </a:ext>
            </a:extLst>
          </p:cNvPr>
          <p:cNvSpPr/>
          <p:nvPr/>
        </p:nvSpPr>
        <p:spPr>
          <a:xfrm>
            <a:off x="2065355" y="4232173"/>
            <a:ext cx="350616" cy="336143"/>
          </a:xfrm>
          <a:prstGeom prst="smileyFace">
            <a:avLst/>
          </a:prstGeom>
          <a:solidFill>
            <a:srgbClr val="FFFF00"/>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CA"/>
          </a:p>
        </p:txBody>
      </p:sp>
      <p:sp>
        <p:nvSpPr>
          <p:cNvPr id="33" name="&quot;Not Allowed&quot; Symbol 32">
            <a:extLst>
              <a:ext uri="{FF2B5EF4-FFF2-40B4-BE49-F238E27FC236}">
                <a16:creationId xmlns:a16="http://schemas.microsoft.com/office/drawing/2014/main" id="{4FCC3FB7-512F-0282-6601-71C5AFC7ED21}"/>
              </a:ext>
            </a:extLst>
          </p:cNvPr>
          <p:cNvSpPr/>
          <p:nvPr/>
        </p:nvSpPr>
        <p:spPr>
          <a:xfrm>
            <a:off x="3480102" y="4155547"/>
            <a:ext cx="329102" cy="336143"/>
          </a:xfrm>
          <a:prstGeom prst="noSmoking">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Arc 2">
            <a:extLst>
              <a:ext uri="{FF2B5EF4-FFF2-40B4-BE49-F238E27FC236}">
                <a16:creationId xmlns:a16="http://schemas.microsoft.com/office/drawing/2014/main" id="{2B7A01FE-32E6-31AD-DBD9-2625552BCE4F}"/>
              </a:ext>
            </a:extLst>
          </p:cNvPr>
          <p:cNvSpPr/>
          <p:nvPr/>
        </p:nvSpPr>
        <p:spPr>
          <a:xfrm>
            <a:off x="2174909" y="4106710"/>
            <a:ext cx="1260513" cy="1442996"/>
          </a:xfrm>
          <a:prstGeom prst="arc">
            <a:avLst>
              <a:gd name="adj1" fmla="val 15949398"/>
              <a:gd name="adj2" fmla="val 1731594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C16C44E-4CDF-2B26-C209-24AD5087FA87}"/>
                  </a:ext>
                </a:extLst>
              </p:cNvPr>
              <p:cNvSpPr txBox="1"/>
              <p:nvPr/>
            </p:nvSpPr>
            <p:spPr>
              <a:xfrm>
                <a:off x="2672105" y="3713453"/>
                <a:ext cx="51124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CA" i="1">
                              <a:latin typeface="Cambria Math" panose="02040503050406030204" pitchFamily="18" charset="0"/>
                            </a:rPr>
                          </m:ctrlPr>
                        </m:sSubPr>
                        <m:e>
                          <m:r>
                            <a:rPr lang="en-CA" i="1">
                              <a:latin typeface="Cambria Math" panose="02040503050406030204" pitchFamily="18" charset="0"/>
                            </a:rPr>
                            <m:t>𝜃</m:t>
                          </m:r>
                        </m:e>
                        <m:sub>
                          <m:r>
                            <m:rPr>
                              <m:sty m:val="p"/>
                            </m:rPr>
                            <a:rPr lang="en-CA">
                              <a:latin typeface="Cambria Math" panose="02040503050406030204" pitchFamily="18" charset="0"/>
                            </a:rPr>
                            <m:t>tol</m:t>
                          </m:r>
                        </m:sub>
                      </m:sSub>
                    </m:oMath>
                  </m:oMathPara>
                </a14:m>
                <a:endParaRPr lang="en-CA" dirty="0"/>
              </a:p>
            </p:txBody>
          </p:sp>
        </mc:Choice>
        <mc:Fallback xmlns="">
          <p:sp>
            <p:nvSpPr>
              <p:cNvPr id="9" name="TextBox 8">
                <a:extLst>
                  <a:ext uri="{FF2B5EF4-FFF2-40B4-BE49-F238E27FC236}">
                    <a16:creationId xmlns:a16="http://schemas.microsoft.com/office/drawing/2014/main" id="{5C16C44E-4CDF-2B26-C209-24AD5087FA87}"/>
                  </a:ext>
                </a:extLst>
              </p:cNvPr>
              <p:cNvSpPr txBox="1">
                <a:spLocks noRot="1" noChangeAspect="1" noMove="1" noResize="1" noEditPoints="1" noAdjustHandles="1" noChangeArrowheads="1" noChangeShapeType="1" noTextEdit="1"/>
              </p:cNvSpPr>
              <p:nvPr/>
            </p:nvSpPr>
            <p:spPr>
              <a:xfrm>
                <a:off x="2672105" y="3713453"/>
                <a:ext cx="511242" cy="369332"/>
              </a:xfrm>
              <a:prstGeom prst="rect">
                <a:avLst/>
              </a:prstGeom>
              <a:blipFill>
                <a:blip r:embed="rId4"/>
                <a:stretch>
                  <a:fillRect b="-3279"/>
                </a:stretch>
              </a:blipFill>
            </p:spPr>
            <p:txBody>
              <a:bodyPr/>
              <a:lstStyle/>
              <a:p>
                <a:r>
                  <a:rPr lang="en-CA">
                    <a:noFill/>
                  </a:rPr>
                  <a:t> </a:t>
                </a:r>
              </a:p>
            </p:txBody>
          </p:sp>
        </mc:Fallback>
      </mc:AlternateContent>
      <p:cxnSp>
        <p:nvCxnSpPr>
          <p:cNvPr id="15" name="Straight Connector 14">
            <a:extLst>
              <a:ext uri="{FF2B5EF4-FFF2-40B4-BE49-F238E27FC236}">
                <a16:creationId xmlns:a16="http://schemas.microsoft.com/office/drawing/2014/main" id="{F1AFD97E-2C35-1D45-E614-CA8B82716563}"/>
              </a:ext>
            </a:extLst>
          </p:cNvPr>
          <p:cNvCxnSpPr>
            <a:cxnSpLocks/>
            <a:stCxn id="11" idx="3"/>
            <a:endCxn id="10" idx="0"/>
          </p:cNvCxnSpPr>
          <p:nvPr/>
        </p:nvCxnSpPr>
        <p:spPr>
          <a:xfrm>
            <a:off x="2746067" y="2883845"/>
            <a:ext cx="2" cy="2077795"/>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E5ECED9-D712-821C-8D5E-27EBC2DB6ABB}"/>
                  </a:ext>
                </a:extLst>
              </p:cNvPr>
              <p:cNvSpPr txBox="1"/>
              <p:nvPr/>
            </p:nvSpPr>
            <p:spPr>
              <a:xfrm>
                <a:off x="756247" y="5842624"/>
                <a:ext cx="4342957" cy="736099"/>
              </a:xfrm>
              <a:prstGeom prst="rect">
                <a:avLst/>
              </a:prstGeom>
              <a:noFill/>
            </p:spPr>
            <p:txBody>
              <a:bodyPr wrap="square" rtlCol="0">
                <a:spAutoFit/>
              </a:bodyPr>
              <a:lstStyle/>
              <a:p>
                <a14:m>
                  <m:oMath xmlns:m="http://schemas.openxmlformats.org/officeDocument/2006/math">
                    <m:sSub>
                      <m:sSubPr>
                        <m:ctrlPr>
                          <a:rPr lang="en-CA" sz="2000" b="0" i="1" smtClean="0">
                            <a:latin typeface="Cambria Math" panose="02040503050406030204" pitchFamily="18" charset="0"/>
                          </a:rPr>
                        </m:ctrlPr>
                      </m:sSubPr>
                      <m:e>
                        <m:r>
                          <a:rPr lang="en-CA" sz="2000" b="0" i="1" smtClean="0">
                            <a:latin typeface="Cambria Math" panose="02040503050406030204" pitchFamily="18" charset="0"/>
                          </a:rPr>
                          <m:t>𝜃</m:t>
                        </m:r>
                      </m:e>
                      <m:sub>
                        <m:r>
                          <m:rPr>
                            <m:sty m:val="p"/>
                          </m:rPr>
                          <a:rPr lang="en-CA" sz="2000" b="0" i="0" smtClean="0">
                            <a:latin typeface="Cambria Math" panose="02040503050406030204" pitchFamily="18" charset="0"/>
                          </a:rPr>
                          <m:t>ohya</m:t>
                        </m:r>
                      </m:sub>
                    </m:sSub>
                    <m:r>
                      <a:rPr lang="en-CA" sz="2000" b="0" i="1" smtClean="0">
                        <a:latin typeface="Cambria Math" panose="02040503050406030204" pitchFamily="18" charset="0"/>
                      </a:rPr>
                      <m:t>=18°</m:t>
                    </m:r>
                  </m:oMath>
                </a14:m>
                <a:r>
                  <a:rPr lang="en-CA" sz="2000" b="0" dirty="0"/>
                  <a:t>             </a:t>
                </a:r>
                <a14:m>
                  <m:oMath xmlns:m="http://schemas.openxmlformats.org/officeDocument/2006/math">
                    <m:sSub>
                      <m:sSubPr>
                        <m:ctrlPr>
                          <a:rPr lang="en-CA" sz="2000" i="1">
                            <a:latin typeface="Cambria Math" panose="02040503050406030204" pitchFamily="18" charset="0"/>
                          </a:rPr>
                        </m:ctrlPr>
                      </m:sSubPr>
                      <m:e>
                        <m:r>
                          <a:rPr lang="en-CA" sz="2000" i="1">
                            <a:latin typeface="Cambria Math" panose="02040503050406030204" pitchFamily="18" charset="0"/>
                          </a:rPr>
                          <m:t>𝜃</m:t>
                        </m:r>
                      </m:e>
                      <m:sub>
                        <m:r>
                          <m:rPr>
                            <m:sty m:val="p"/>
                          </m:rPr>
                          <a:rPr lang="en-CA" sz="2000" b="0" i="0" smtClean="0">
                            <a:latin typeface="Cambria Math" panose="02040503050406030204" pitchFamily="18" charset="0"/>
                          </a:rPr>
                          <m:t>skylab</m:t>
                        </m:r>
                      </m:sub>
                    </m:sSub>
                    <m:r>
                      <a:rPr lang="en-CA" sz="2000" i="1">
                        <a:latin typeface="Cambria Math" panose="02040503050406030204" pitchFamily="18" charset="0"/>
                      </a:rPr>
                      <m:t>=</m:t>
                    </m:r>
                    <m:r>
                      <a:rPr lang="en-CA" sz="2000" b="0" i="1" smtClean="0">
                        <a:latin typeface="Cambria Math" panose="02040503050406030204" pitchFamily="18" charset="0"/>
                      </a:rPr>
                      <m:t>60</m:t>
                    </m:r>
                    <m:r>
                      <a:rPr lang="en-CA" sz="2000" i="1">
                        <a:latin typeface="Cambria Math" panose="02040503050406030204" pitchFamily="18" charset="0"/>
                      </a:rPr>
                      <m:t>°</m:t>
                    </m:r>
                  </m:oMath>
                </a14:m>
                <a:r>
                  <a:rPr lang="en-CA" sz="2000" b="0" dirty="0"/>
                  <a:t>                  </a:t>
                </a:r>
              </a:p>
              <a:p>
                <a:endParaRPr lang="en-CA" sz="2000" dirty="0"/>
              </a:p>
            </p:txBody>
          </p:sp>
        </mc:Choice>
        <mc:Fallback xmlns="">
          <p:sp>
            <p:nvSpPr>
              <p:cNvPr id="13" name="TextBox 12">
                <a:extLst>
                  <a:ext uri="{FF2B5EF4-FFF2-40B4-BE49-F238E27FC236}">
                    <a16:creationId xmlns:a16="http://schemas.microsoft.com/office/drawing/2014/main" id="{6E5ECED9-D712-821C-8D5E-27EBC2DB6ABB}"/>
                  </a:ext>
                </a:extLst>
              </p:cNvPr>
              <p:cNvSpPr txBox="1">
                <a:spLocks noRot="1" noChangeAspect="1" noMove="1" noResize="1" noEditPoints="1" noAdjustHandles="1" noChangeArrowheads="1" noChangeShapeType="1" noTextEdit="1"/>
              </p:cNvSpPr>
              <p:nvPr/>
            </p:nvSpPr>
            <p:spPr>
              <a:xfrm>
                <a:off x="756247" y="5842624"/>
                <a:ext cx="4342957" cy="736099"/>
              </a:xfrm>
              <a:prstGeom prst="rect">
                <a:avLst/>
              </a:prstGeom>
              <a:blipFill>
                <a:blip r:embed="rId5"/>
                <a:stretch>
                  <a:fillRect/>
                </a:stretch>
              </a:blipFill>
            </p:spPr>
            <p:txBody>
              <a:bodyPr/>
              <a:lstStyle/>
              <a:p>
                <a:r>
                  <a:rPr lang="en-CA">
                    <a:noFill/>
                  </a:rPr>
                  <a:t> </a:t>
                </a:r>
              </a:p>
            </p:txBody>
          </p:sp>
        </mc:Fallback>
      </mc:AlternateContent>
      <p:pic>
        <p:nvPicPr>
          <p:cNvPr id="18" name="Picture 17" descr="A diagram of a global network&#10;&#10;AI-generated content may be incorrect.">
            <a:extLst>
              <a:ext uri="{FF2B5EF4-FFF2-40B4-BE49-F238E27FC236}">
                <a16:creationId xmlns:a16="http://schemas.microsoft.com/office/drawing/2014/main" id="{B3535998-438B-075C-857C-FD5084C67A42}"/>
              </a:ext>
            </a:extLst>
          </p:cNvPr>
          <p:cNvPicPr>
            <a:picLocks noChangeAspect="1"/>
          </p:cNvPicPr>
          <p:nvPr/>
        </p:nvPicPr>
        <p:blipFill>
          <a:blip r:embed="rId6">
            <a:extLst>
              <a:ext uri="{28A0092B-C50C-407E-A947-70E740481C1C}">
                <a14:useLocalDpi xmlns:a14="http://schemas.microsoft.com/office/drawing/2010/main" val="0"/>
              </a:ext>
            </a:extLst>
          </a:blip>
          <a:srcRect l="7226" t="17554" r="10869" b="14852"/>
          <a:stretch>
            <a:fillRect/>
          </a:stretch>
        </p:blipFill>
        <p:spPr>
          <a:xfrm>
            <a:off x="5548306" y="2936261"/>
            <a:ext cx="6277269" cy="3108251"/>
          </a:xfrm>
          <a:prstGeom prst="rect">
            <a:avLst/>
          </a:prstGeom>
        </p:spPr>
      </p:pic>
    </p:spTree>
    <p:extLst>
      <p:ext uri="{BB962C8B-B14F-4D97-AF65-F5344CB8AC3E}">
        <p14:creationId xmlns:p14="http://schemas.microsoft.com/office/powerpoint/2010/main" val="581220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BAAD0-D2D4-B4C6-9A1A-56FED3C02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55AB9-DBF1-B77F-BF4F-FE48D2FD6F0A}"/>
              </a:ext>
            </a:extLst>
          </p:cNvPr>
          <p:cNvSpPr>
            <a:spLocks noGrp="1"/>
          </p:cNvSpPr>
          <p:nvPr>
            <p:ph type="title"/>
          </p:nvPr>
        </p:nvSpPr>
        <p:spPr/>
        <p:txBody>
          <a:bodyPr/>
          <a:lstStyle/>
          <a:p>
            <a:r>
              <a:rPr lang="en-CA" dirty="0"/>
              <a:t>Averaging the Directional Information</a:t>
            </a:r>
          </a:p>
        </p:txBody>
      </p:sp>
      <p:sp>
        <p:nvSpPr>
          <p:cNvPr id="3" name="Text Placeholder 2">
            <a:extLst>
              <a:ext uri="{FF2B5EF4-FFF2-40B4-BE49-F238E27FC236}">
                <a16:creationId xmlns:a16="http://schemas.microsoft.com/office/drawing/2014/main" id="{C4355E09-CB9D-CC66-DAC3-7E674D9FD8CD}"/>
              </a:ext>
            </a:extLst>
          </p:cNvPr>
          <p:cNvSpPr>
            <a:spLocks noGrp="1"/>
          </p:cNvSpPr>
          <p:nvPr>
            <p:ph type="body" idx="1"/>
          </p:nvPr>
        </p:nvSpPr>
        <p:spPr/>
        <p:txBody>
          <a:bodyPr/>
          <a:lstStyle/>
          <a:p>
            <a:r>
              <a:rPr lang="en-CA" dirty="0"/>
              <a:t>OHYA</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89849536-615E-8826-00AD-31AAE94940D3}"/>
                  </a:ext>
                </a:extLst>
              </p:cNvPr>
              <p:cNvSpPr>
                <a:spLocks noGrp="1"/>
              </p:cNvSpPr>
              <p:nvPr>
                <p:ph sz="half" idx="2"/>
              </p:nvPr>
            </p:nvSpPr>
            <p:spPr>
              <a:xfrm>
                <a:off x="1097280" y="2444836"/>
                <a:ext cx="4937760" cy="1564048"/>
              </a:xfrm>
            </p:spPr>
            <p:txBody>
              <a:bodyPr>
                <a:normAutofit/>
              </a:bodyPr>
              <a:lstStyle/>
              <a:p>
                <a:pPr lvl="1">
                  <a:buFont typeface="Arial" panose="020B0604020202020204" pitchFamily="34" charset="0"/>
                  <a:buChar char="•"/>
                </a:pPr>
                <a:r>
                  <a:rPr lang="en-CA" sz="2200" dirty="0"/>
                  <a:t>Daily oscillation in orientation with respect to solar system frame</a:t>
                </a:r>
              </a:p>
              <a:p>
                <a:pPr lvl="1">
                  <a:buFont typeface="Arial" panose="020B0604020202020204" pitchFamily="34" charset="0"/>
                  <a:buChar char="•"/>
                </a:pPr>
                <a14:m>
                  <m:oMath xmlns:m="http://schemas.openxmlformats.org/officeDocument/2006/math">
                    <m:r>
                      <a:rPr lang="en-CA" sz="2200" i="1">
                        <a:latin typeface="Cambria Math" panose="02040503050406030204" pitchFamily="18" charset="0"/>
                      </a:rPr>
                      <m:t>𝑇</m:t>
                    </m:r>
                    <m:r>
                      <a:rPr lang="en-CA" sz="2200" i="1">
                        <a:latin typeface="Cambria Math" panose="02040503050406030204" pitchFamily="18" charset="0"/>
                      </a:rPr>
                      <m:t>=</m:t>
                    </m:r>
                    <m:r>
                      <a:rPr lang="en-CA" sz="2200" i="1">
                        <a:latin typeface="Cambria Math" panose="02040503050406030204" pitchFamily="18" charset="0"/>
                      </a:rPr>
                      <m:t>2</m:t>
                    </m:r>
                    <m:r>
                      <a:rPr lang="en-CA" sz="2200" i="1">
                        <a:latin typeface="Cambria Math" panose="02040503050406030204" pitchFamily="18" charset="0"/>
                      </a:rPr>
                      <m:t>.</m:t>
                    </m:r>
                    <m:r>
                      <a:rPr lang="en-CA" sz="2200" i="1">
                        <a:latin typeface="Cambria Math" panose="02040503050406030204" pitchFamily="18" charset="0"/>
                      </a:rPr>
                      <m:t>1</m:t>
                    </m:r>
                  </m:oMath>
                </a14:m>
                <a:r>
                  <a:rPr lang="en-CA" sz="2200" dirty="0"/>
                  <a:t> yrs</a:t>
                </a:r>
              </a:p>
              <a:p>
                <a:pPr lvl="1">
                  <a:buFont typeface="Arial" panose="020B0604020202020204" pitchFamily="34" charset="0"/>
                  <a:buChar char="•"/>
                </a:pPr>
                <a:r>
                  <a:rPr lang="en-CA" sz="2200" dirty="0"/>
                  <a:t>Average over sidereal day</a:t>
                </a:r>
              </a:p>
              <a:p>
                <a:pPr lvl="1">
                  <a:buFont typeface="Arial" panose="020B0604020202020204" pitchFamily="34" charset="0"/>
                  <a:buChar char="•"/>
                </a:pPr>
                <a:endParaRPr lang="en-CA" sz="2000" dirty="0"/>
              </a:p>
            </p:txBody>
          </p:sp>
        </mc:Choice>
        <mc:Fallback xmlns="">
          <p:sp>
            <p:nvSpPr>
              <p:cNvPr id="7" name="Content Placeholder 6">
                <a:extLst>
                  <a:ext uri="{FF2B5EF4-FFF2-40B4-BE49-F238E27FC236}">
                    <a16:creationId xmlns:a16="http://schemas.microsoft.com/office/drawing/2014/main" id="{89849536-615E-8826-00AD-31AAE94940D3}"/>
                  </a:ext>
                </a:extLst>
              </p:cNvPr>
              <p:cNvSpPr>
                <a:spLocks noGrp="1" noRot="1" noChangeAspect="1" noMove="1" noResize="1" noEditPoints="1" noAdjustHandles="1" noChangeArrowheads="1" noChangeShapeType="1" noTextEdit="1"/>
              </p:cNvSpPr>
              <p:nvPr>
                <p:ph sz="half" idx="2"/>
              </p:nvPr>
            </p:nvSpPr>
            <p:spPr>
              <a:xfrm>
                <a:off x="1097280" y="2444836"/>
                <a:ext cx="4937760" cy="1564048"/>
              </a:xfrm>
              <a:blipFill>
                <a:blip r:embed="rId3"/>
                <a:stretch>
                  <a:fillRect t="-4669" r="-1235" b="-778"/>
                </a:stretch>
              </a:blipFill>
            </p:spPr>
            <p:txBody>
              <a:bodyPr/>
              <a:lstStyle/>
              <a:p>
                <a:r>
                  <a:rPr lang="en-CA">
                    <a:noFill/>
                  </a:rPr>
                  <a:t> </a:t>
                </a:r>
              </a:p>
            </p:txBody>
          </p:sp>
        </mc:Fallback>
      </mc:AlternateContent>
      <p:sp>
        <p:nvSpPr>
          <p:cNvPr id="4" name="Text Placeholder 3">
            <a:extLst>
              <a:ext uri="{FF2B5EF4-FFF2-40B4-BE49-F238E27FC236}">
                <a16:creationId xmlns:a16="http://schemas.microsoft.com/office/drawing/2014/main" id="{C36CB285-8AB6-EDC3-06AF-180132A37874}"/>
              </a:ext>
            </a:extLst>
          </p:cNvPr>
          <p:cNvSpPr>
            <a:spLocks noGrp="1"/>
          </p:cNvSpPr>
          <p:nvPr>
            <p:ph type="body" sz="quarter" idx="3"/>
          </p:nvPr>
        </p:nvSpPr>
        <p:spPr/>
        <p:txBody>
          <a:bodyPr/>
          <a:lstStyle/>
          <a:p>
            <a:r>
              <a:rPr lang="en-CA" dirty="0"/>
              <a:t>SKYLAB</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E4765D7B-63D7-E2D1-77EB-71C40A541CFD}"/>
                  </a:ext>
                </a:extLst>
              </p:cNvPr>
              <p:cNvSpPr>
                <a:spLocks noGrp="1"/>
              </p:cNvSpPr>
              <p:nvPr>
                <p:ph sz="quarter" idx="4"/>
              </p:nvPr>
            </p:nvSpPr>
            <p:spPr>
              <a:xfrm>
                <a:off x="6217919" y="2444836"/>
                <a:ext cx="5576147" cy="2076224"/>
              </a:xfrm>
            </p:spPr>
            <p:txBody>
              <a:bodyPr>
                <a:normAutofit/>
              </a:bodyPr>
              <a:lstStyle/>
              <a:p>
                <a:pPr lvl="1">
                  <a:buFont typeface="Arial" panose="020B0604020202020204" pitchFamily="34" charset="0"/>
                  <a:buChar char="•"/>
                </a:pPr>
                <a:r>
                  <a:rPr lang="en-CA" sz="2200" dirty="0"/>
                  <a:t>No record of Skylab’s motion through sky (I tried!)</a:t>
                </a:r>
              </a:p>
              <a:p>
                <a:pPr lvl="1">
                  <a:buFont typeface="Arial" panose="020B0604020202020204" pitchFamily="34" charset="0"/>
                  <a:buChar char="•"/>
                </a:pPr>
                <a:r>
                  <a:rPr lang="en-CA" sz="2200" dirty="0"/>
                  <a:t>Must assume random orientation over time</a:t>
                </a:r>
              </a:p>
              <a:p>
                <a:pPr lvl="1">
                  <a:buFont typeface="Arial" panose="020B0604020202020204" pitchFamily="34" charset="0"/>
                  <a:buChar char="•"/>
                </a:pPr>
                <a:r>
                  <a:rPr lang="en-CA" sz="2200" dirty="0"/>
                  <a:t>Reasonable since </a:t>
                </a:r>
                <a14:m>
                  <m:oMath xmlns:m="http://schemas.openxmlformats.org/officeDocument/2006/math">
                    <m:sSub>
                      <m:sSubPr>
                        <m:ctrlPr>
                          <a:rPr lang="en-CA" sz="2200" b="0" i="1" smtClean="0">
                            <a:latin typeface="Cambria Math" panose="02040503050406030204" pitchFamily="18" charset="0"/>
                          </a:rPr>
                        </m:ctrlPr>
                      </m:sSubPr>
                      <m:e>
                        <m:r>
                          <a:rPr lang="en-CA" sz="2200" b="0" i="1" smtClean="0">
                            <a:latin typeface="Cambria Math" panose="02040503050406030204" pitchFamily="18" charset="0"/>
                          </a:rPr>
                          <m:t>𝜃</m:t>
                        </m:r>
                      </m:e>
                      <m:sub>
                        <m:r>
                          <m:rPr>
                            <m:sty m:val="p"/>
                          </m:rPr>
                          <a:rPr lang="en-CA" sz="2200" b="0" i="0" smtClean="0">
                            <a:latin typeface="Cambria Math" panose="02040503050406030204" pitchFamily="18" charset="0"/>
                          </a:rPr>
                          <m:t>tol</m:t>
                        </m:r>
                      </m:sub>
                    </m:sSub>
                    <m:r>
                      <a:rPr lang="en-CA" sz="2200" b="0" i="1" smtClean="0">
                        <a:latin typeface="Cambria Math" panose="02040503050406030204" pitchFamily="18" charset="0"/>
                      </a:rPr>
                      <m:t>=</m:t>
                    </m:r>
                    <m:r>
                      <a:rPr lang="en-CA" sz="2200" b="0" i="1" smtClean="0">
                        <a:latin typeface="Cambria Math" panose="02040503050406030204" pitchFamily="18" charset="0"/>
                      </a:rPr>
                      <m:t>60</m:t>
                    </m:r>
                    <m:r>
                      <a:rPr lang="en-CA" sz="2200" b="0" i="1" smtClean="0">
                        <a:latin typeface="Cambria Math" panose="02040503050406030204" pitchFamily="18" charset="0"/>
                      </a:rPr>
                      <m:t>°</m:t>
                    </m:r>
                  </m:oMath>
                </a14:m>
                <a:endParaRPr lang="en-CA" sz="2200" dirty="0"/>
              </a:p>
              <a:p>
                <a:pPr lvl="1">
                  <a:buFont typeface="Arial" panose="020B0604020202020204" pitchFamily="34" charset="0"/>
                  <a:buChar char="•"/>
                </a:pPr>
                <a:endParaRPr lang="en-CA" sz="2000" dirty="0"/>
              </a:p>
              <a:p>
                <a:pPr lvl="1">
                  <a:buFont typeface="Arial" panose="020B0604020202020204" pitchFamily="34" charset="0"/>
                  <a:buChar char="•"/>
                </a:pPr>
                <a:endParaRPr lang="en-CA" sz="2000" dirty="0"/>
              </a:p>
              <a:p>
                <a:pPr marL="201163" lvl="1" indent="0">
                  <a:buNone/>
                </a:pPr>
                <a:endParaRPr lang="en-CA" dirty="0"/>
              </a:p>
            </p:txBody>
          </p:sp>
        </mc:Choice>
        <mc:Fallback xmlns="">
          <p:sp>
            <p:nvSpPr>
              <p:cNvPr id="5" name="Content Placeholder 4">
                <a:extLst>
                  <a:ext uri="{FF2B5EF4-FFF2-40B4-BE49-F238E27FC236}">
                    <a16:creationId xmlns:a16="http://schemas.microsoft.com/office/drawing/2014/main" id="{E4765D7B-63D7-E2D1-77EB-71C40A541CFD}"/>
                  </a:ext>
                </a:extLst>
              </p:cNvPr>
              <p:cNvSpPr>
                <a:spLocks noGrp="1" noRot="1" noChangeAspect="1" noMove="1" noResize="1" noEditPoints="1" noAdjustHandles="1" noChangeArrowheads="1" noChangeShapeType="1" noTextEdit="1"/>
              </p:cNvSpPr>
              <p:nvPr>
                <p:ph sz="quarter" idx="4"/>
              </p:nvPr>
            </p:nvSpPr>
            <p:spPr>
              <a:xfrm>
                <a:off x="6217919" y="2444836"/>
                <a:ext cx="5576147" cy="2076224"/>
              </a:xfrm>
              <a:blipFill>
                <a:blip r:embed="rId4"/>
                <a:stretch>
                  <a:fillRect t="-3519"/>
                </a:stretch>
              </a:blipFill>
            </p:spPr>
            <p:txBody>
              <a:bodyPr/>
              <a:lstStyle/>
              <a:p>
                <a:r>
                  <a:rPr lang="en-CA">
                    <a:noFill/>
                  </a:rPr>
                  <a:t> </a:t>
                </a:r>
              </a:p>
            </p:txBody>
          </p:sp>
        </mc:Fallback>
      </mc:AlternateContent>
      <p:sp>
        <p:nvSpPr>
          <p:cNvPr id="15" name="Date Placeholder 14">
            <a:extLst>
              <a:ext uri="{FF2B5EF4-FFF2-40B4-BE49-F238E27FC236}">
                <a16:creationId xmlns:a16="http://schemas.microsoft.com/office/drawing/2014/main" id="{F6B602EC-0FAD-B65A-B12E-632E6E5E32A2}"/>
              </a:ext>
            </a:extLst>
          </p:cNvPr>
          <p:cNvSpPr>
            <a:spLocks noGrp="1"/>
          </p:cNvSpPr>
          <p:nvPr>
            <p:ph type="dt" sz="half" idx="10"/>
          </p:nvPr>
        </p:nvSpPr>
        <p:spPr/>
        <p:txBody>
          <a:bodyPr/>
          <a:lstStyle/>
          <a:p>
            <a:r>
              <a:rPr lang="en-US"/>
              <a:t>2026-06-25</a:t>
            </a:r>
            <a:endParaRPr lang="en-CA"/>
          </a:p>
        </p:txBody>
      </p:sp>
      <p:sp>
        <p:nvSpPr>
          <p:cNvPr id="16" name="Footer Placeholder 15">
            <a:extLst>
              <a:ext uri="{FF2B5EF4-FFF2-40B4-BE49-F238E27FC236}">
                <a16:creationId xmlns:a16="http://schemas.microsoft.com/office/drawing/2014/main" id="{5D357515-897B-35ED-196B-43326D131D8E}"/>
              </a:ext>
            </a:extLst>
          </p:cNvPr>
          <p:cNvSpPr>
            <a:spLocks noGrp="1"/>
          </p:cNvSpPr>
          <p:nvPr>
            <p:ph type="ftr" sz="quarter" idx="11"/>
          </p:nvPr>
        </p:nvSpPr>
        <p:spPr/>
        <p:txBody>
          <a:bodyPr/>
          <a:lstStyle/>
          <a:p>
            <a:r>
              <a:rPr lang="en-US"/>
              <a:t>CETUP 2026</a:t>
            </a:r>
            <a:endParaRPr lang="en-CA"/>
          </a:p>
        </p:txBody>
      </p:sp>
      <p:sp>
        <p:nvSpPr>
          <p:cNvPr id="17" name="Slide Number Placeholder 16">
            <a:extLst>
              <a:ext uri="{FF2B5EF4-FFF2-40B4-BE49-F238E27FC236}">
                <a16:creationId xmlns:a16="http://schemas.microsoft.com/office/drawing/2014/main" id="{BB3F1F9A-BFF5-B139-A6A9-431BC5B7CB32}"/>
              </a:ext>
            </a:extLst>
          </p:cNvPr>
          <p:cNvSpPr>
            <a:spLocks noGrp="1"/>
          </p:cNvSpPr>
          <p:nvPr>
            <p:ph type="sldNum" sz="quarter" idx="12"/>
          </p:nvPr>
        </p:nvSpPr>
        <p:spPr/>
        <p:txBody>
          <a:bodyPr/>
          <a:lstStyle/>
          <a:p>
            <a:fld id="{D12E0FF8-979D-4E91-940C-799527AB8B5D}" type="slidenum">
              <a:rPr lang="en-CA" smtClean="0"/>
              <a:t>27</a:t>
            </a:fld>
            <a:endParaRPr lang="en-CA"/>
          </a:p>
        </p:txBody>
      </p:sp>
      <p:pic>
        <p:nvPicPr>
          <p:cNvPr id="6" name="Picture 2">
            <a:extLst>
              <a:ext uri="{FF2B5EF4-FFF2-40B4-BE49-F238E27FC236}">
                <a16:creationId xmlns:a16="http://schemas.microsoft.com/office/drawing/2014/main" id="{3E685881-8E8C-5A1F-8979-AC3FCCCCB7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3744" y="4008884"/>
            <a:ext cx="4074160" cy="22917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kylab - Wikipedia">
            <a:extLst>
              <a:ext uri="{FF2B5EF4-FFF2-40B4-BE49-F238E27FC236}">
                <a16:creationId xmlns:a16="http://schemas.microsoft.com/office/drawing/2014/main" id="{F1BEB607-DD46-5200-45CC-29827521BC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5070" y="4178542"/>
            <a:ext cx="2603267" cy="212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248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2DCA-1B66-AC60-6F72-D97815A2B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67F7E-0955-95F9-6C41-CE91A119792C}"/>
              </a:ext>
            </a:extLst>
          </p:cNvPr>
          <p:cNvSpPr>
            <a:spLocks noGrp="1"/>
          </p:cNvSpPr>
          <p:nvPr>
            <p:ph type="title"/>
          </p:nvPr>
        </p:nvSpPr>
        <p:spPr/>
        <p:txBody>
          <a:bodyPr/>
          <a:lstStyle/>
          <a:p>
            <a:r>
              <a:rPr lang="en-CA" dirty="0"/>
              <a:t> Halo Model vs Halo + LMC</a:t>
            </a:r>
          </a:p>
        </p:txBody>
      </p:sp>
      <p:sp>
        <p:nvSpPr>
          <p:cNvPr id="12" name="Date Placeholder 11">
            <a:extLst>
              <a:ext uri="{FF2B5EF4-FFF2-40B4-BE49-F238E27FC236}">
                <a16:creationId xmlns:a16="http://schemas.microsoft.com/office/drawing/2014/main" id="{0D403270-80FF-2C98-4DBD-CEE4ED2AC0D9}"/>
              </a:ext>
            </a:extLst>
          </p:cNvPr>
          <p:cNvSpPr>
            <a:spLocks noGrp="1"/>
          </p:cNvSpPr>
          <p:nvPr>
            <p:ph type="dt" sz="half" idx="10"/>
          </p:nvPr>
        </p:nvSpPr>
        <p:spPr/>
        <p:txBody>
          <a:bodyPr/>
          <a:lstStyle/>
          <a:p>
            <a:r>
              <a:rPr lang="en-US"/>
              <a:t>2026-06-25</a:t>
            </a:r>
            <a:endParaRPr lang="en-CA"/>
          </a:p>
        </p:txBody>
      </p:sp>
      <p:sp>
        <p:nvSpPr>
          <p:cNvPr id="13" name="Footer Placeholder 12">
            <a:extLst>
              <a:ext uri="{FF2B5EF4-FFF2-40B4-BE49-F238E27FC236}">
                <a16:creationId xmlns:a16="http://schemas.microsoft.com/office/drawing/2014/main" id="{4B2C68BC-C551-7F3D-1525-53638A3DF827}"/>
              </a:ext>
            </a:extLst>
          </p:cNvPr>
          <p:cNvSpPr>
            <a:spLocks noGrp="1"/>
          </p:cNvSpPr>
          <p:nvPr>
            <p:ph type="ftr" sz="quarter" idx="11"/>
          </p:nvPr>
        </p:nvSpPr>
        <p:spPr/>
        <p:txBody>
          <a:bodyPr/>
          <a:lstStyle/>
          <a:p>
            <a:r>
              <a:rPr lang="en-US"/>
              <a:t>CETUP 2026</a:t>
            </a:r>
            <a:endParaRPr lang="en-CA"/>
          </a:p>
        </p:txBody>
      </p:sp>
      <p:sp>
        <p:nvSpPr>
          <p:cNvPr id="14" name="Slide Number Placeholder 13">
            <a:extLst>
              <a:ext uri="{FF2B5EF4-FFF2-40B4-BE49-F238E27FC236}">
                <a16:creationId xmlns:a16="http://schemas.microsoft.com/office/drawing/2014/main" id="{F1BDC915-A72E-624A-222E-CA942162C3C6}"/>
              </a:ext>
            </a:extLst>
          </p:cNvPr>
          <p:cNvSpPr>
            <a:spLocks noGrp="1"/>
          </p:cNvSpPr>
          <p:nvPr>
            <p:ph type="sldNum" sz="quarter" idx="12"/>
          </p:nvPr>
        </p:nvSpPr>
        <p:spPr/>
        <p:txBody>
          <a:bodyPr/>
          <a:lstStyle/>
          <a:p>
            <a:fld id="{D12E0FF8-979D-4E91-940C-799527AB8B5D}" type="slidenum">
              <a:rPr lang="en-CA" smtClean="0"/>
              <a:t>28</a:t>
            </a:fld>
            <a:endParaRPr lang="en-CA"/>
          </a:p>
        </p:txBody>
      </p:sp>
      <p:sp>
        <p:nvSpPr>
          <p:cNvPr id="4" name="TextBox 3">
            <a:extLst>
              <a:ext uri="{FF2B5EF4-FFF2-40B4-BE49-F238E27FC236}">
                <a16:creationId xmlns:a16="http://schemas.microsoft.com/office/drawing/2014/main" id="{F4850A21-C91A-4DBA-13CA-8C0CF5CDBCBF}"/>
              </a:ext>
            </a:extLst>
          </p:cNvPr>
          <p:cNvSpPr txBox="1"/>
          <p:nvPr/>
        </p:nvSpPr>
        <p:spPr>
          <a:xfrm>
            <a:off x="10161396" y="5789079"/>
            <a:ext cx="6094324" cy="369332"/>
          </a:xfrm>
          <a:prstGeom prst="rect">
            <a:avLst/>
          </a:prstGeom>
          <a:noFill/>
        </p:spPr>
        <p:txBody>
          <a:bodyPr wrap="square">
            <a:spAutoFit/>
          </a:bodyPr>
          <a:lstStyle/>
          <a:p>
            <a:r>
              <a:rPr lang="en-CA" dirty="0"/>
              <a:t>2511.21841</a:t>
            </a:r>
          </a:p>
        </p:txBody>
      </p:sp>
      <p:pic>
        <p:nvPicPr>
          <p:cNvPr id="11" name="Content Placeholder 10">
            <a:extLst>
              <a:ext uri="{FF2B5EF4-FFF2-40B4-BE49-F238E27FC236}">
                <a16:creationId xmlns:a16="http://schemas.microsoft.com/office/drawing/2014/main" id="{7DC3BA4B-A4AA-169D-FEF7-2A6FDCEA63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7616" y="2146077"/>
            <a:ext cx="7650407" cy="4022725"/>
          </a:xfrm>
          <a:prstGeom prst="rect">
            <a:avLst/>
          </a:prstGeom>
        </p:spPr>
      </p:pic>
      <p:sp>
        <p:nvSpPr>
          <p:cNvPr id="3" name="Left Brace 2">
            <a:extLst>
              <a:ext uri="{FF2B5EF4-FFF2-40B4-BE49-F238E27FC236}">
                <a16:creationId xmlns:a16="http://schemas.microsoft.com/office/drawing/2014/main" id="{82A116CB-8B63-F0A1-A5ED-F0ABA48833B8}"/>
              </a:ext>
            </a:extLst>
          </p:cNvPr>
          <p:cNvSpPr/>
          <p:nvPr/>
        </p:nvSpPr>
        <p:spPr>
          <a:xfrm rot="16200000" flipH="1">
            <a:off x="8097876" y="4600675"/>
            <a:ext cx="448837" cy="984515"/>
          </a:xfrm>
          <a:prstGeom prst="leftBrace">
            <a:avLst>
              <a:gd name="adj1" fmla="val 8333"/>
              <a:gd name="adj2" fmla="val 5161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 name="TextBox 4">
            <a:extLst>
              <a:ext uri="{FF2B5EF4-FFF2-40B4-BE49-F238E27FC236}">
                <a16:creationId xmlns:a16="http://schemas.microsoft.com/office/drawing/2014/main" id="{1438A9A3-640F-E560-5D1E-BC8A680F527C}"/>
              </a:ext>
            </a:extLst>
          </p:cNvPr>
          <p:cNvSpPr txBox="1"/>
          <p:nvPr/>
        </p:nvSpPr>
        <p:spPr>
          <a:xfrm>
            <a:off x="7858865" y="4320915"/>
            <a:ext cx="926857" cy="492443"/>
          </a:xfrm>
          <a:prstGeom prst="rect">
            <a:avLst/>
          </a:prstGeom>
          <a:noFill/>
        </p:spPr>
        <p:txBody>
          <a:bodyPr wrap="none" rtlCol="0">
            <a:spAutoFit/>
          </a:bodyPr>
          <a:lstStyle/>
          <a:p>
            <a:r>
              <a:rPr lang="en-CA" sz="2600" dirty="0"/>
              <a:t>0.4%</a:t>
            </a:r>
          </a:p>
        </p:txBody>
      </p:sp>
      <p:sp>
        <p:nvSpPr>
          <p:cNvPr id="9" name="Left Brace 8">
            <a:extLst>
              <a:ext uri="{FF2B5EF4-FFF2-40B4-BE49-F238E27FC236}">
                <a16:creationId xmlns:a16="http://schemas.microsoft.com/office/drawing/2014/main" id="{A78A7CEE-4655-CF77-18AC-D14A69D26893}"/>
              </a:ext>
            </a:extLst>
          </p:cNvPr>
          <p:cNvSpPr/>
          <p:nvPr/>
        </p:nvSpPr>
        <p:spPr>
          <a:xfrm rot="16200000" flipH="1">
            <a:off x="8764723" y="2185519"/>
            <a:ext cx="224418" cy="124758"/>
          </a:xfrm>
          <a:prstGeom prst="leftBrace">
            <a:avLst>
              <a:gd name="adj1" fmla="val 8333"/>
              <a:gd name="adj2" fmla="val 5161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AE99B13-CF26-5E18-36D9-AB985177DCB4}"/>
                  </a:ext>
                </a:extLst>
              </p:cNvPr>
              <p:cNvSpPr txBox="1"/>
              <p:nvPr/>
            </p:nvSpPr>
            <p:spPr>
              <a:xfrm>
                <a:off x="9403910" y="1900974"/>
                <a:ext cx="2796405" cy="918265"/>
              </a:xfrm>
              <a:prstGeom prst="rect">
                <a:avLst/>
              </a:prstGeom>
              <a:noFill/>
            </p:spPr>
            <p:txBody>
              <a:bodyPr wrap="square" rtlCol="0">
                <a:spAutoFit/>
              </a:bodyPr>
              <a:lstStyle/>
              <a:p>
                <a14:m>
                  <m:oMath xmlns:m="http://schemas.openxmlformats.org/officeDocument/2006/math">
                    <m:f>
                      <m:fPr>
                        <m:ctrlPr>
                          <a:rPr lang="en-CA" sz="2600" b="0" i="1" smtClean="0">
                            <a:latin typeface="Cambria Math" panose="02040503050406030204" pitchFamily="18" charset="0"/>
                          </a:rPr>
                        </m:ctrlPr>
                      </m:fPr>
                      <m:num>
                        <m:sSub>
                          <m:sSubPr>
                            <m:ctrlPr>
                              <a:rPr lang="en-CA" sz="2600" b="0" i="1" smtClean="0">
                                <a:latin typeface="Cambria Math" panose="02040503050406030204" pitchFamily="18" charset="0"/>
                              </a:rPr>
                            </m:ctrlPr>
                          </m:sSubPr>
                          <m:e>
                            <m:d>
                              <m:dPr>
                                <m:begChr m:val="⟨"/>
                                <m:endChr m:val="⟩"/>
                                <m:ctrlPr>
                                  <a:rPr lang="en-CA" sz="2600" b="0" i="1" smtClean="0">
                                    <a:latin typeface="Cambria Math" panose="02040503050406030204" pitchFamily="18" charset="0"/>
                                  </a:rPr>
                                </m:ctrlPr>
                              </m:dPr>
                              <m:e>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𝑣</m:t>
                                    </m:r>
                                  </m:e>
                                  <m:sub>
                                    <m:r>
                                      <a:rPr lang="en-CA" sz="2600" b="0" i="1" smtClean="0">
                                        <a:latin typeface="Cambria Math" panose="02040503050406030204" pitchFamily="18" charset="0"/>
                                      </a:rPr>
                                      <m:t>𝜒</m:t>
                                    </m:r>
                                  </m:sub>
                                </m:sSub>
                              </m:e>
                            </m:d>
                          </m:e>
                          <m:sub>
                            <m:r>
                              <m:rPr>
                                <m:sty m:val="p"/>
                              </m:rPr>
                              <a:rPr lang="en-CA" sz="2600" b="0" i="0" smtClean="0">
                                <a:latin typeface="Cambria Math" panose="02040503050406030204" pitchFamily="18" charset="0"/>
                              </a:rPr>
                              <m:t>LMC</m:t>
                            </m:r>
                          </m:sub>
                        </m:sSub>
                      </m:num>
                      <m:den>
                        <m:sSub>
                          <m:sSubPr>
                            <m:ctrlPr>
                              <a:rPr lang="en-CA" sz="2600" i="1">
                                <a:latin typeface="Cambria Math" panose="02040503050406030204" pitchFamily="18" charset="0"/>
                              </a:rPr>
                            </m:ctrlPr>
                          </m:sSubPr>
                          <m:e>
                            <m:d>
                              <m:dPr>
                                <m:begChr m:val="⟨"/>
                                <m:endChr m:val="⟩"/>
                                <m:ctrlPr>
                                  <a:rPr lang="en-CA" sz="2600" i="1">
                                    <a:latin typeface="Cambria Math" panose="02040503050406030204" pitchFamily="18" charset="0"/>
                                  </a:rPr>
                                </m:ctrlPr>
                              </m:dPr>
                              <m:e>
                                <m:sSub>
                                  <m:sSubPr>
                                    <m:ctrlPr>
                                      <a:rPr lang="en-CA" sz="2600" i="1">
                                        <a:latin typeface="Cambria Math" panose="02040503050406030204" pitchFamily="18" charset="0"/>
                                      </a:rPr>
                                    </m:ctrlPr>
                                  </m:sSubPr>
                                  <m:e>
                                    <m:r>
                                      <a:rPr lang="en-CA" sz="2600" i="1">
                                        <a:latin typeface="Cambria Math" panose="02040503050406030204" pitchFamily="18" charset="0"/>
                                      </a:rPr>
                                      <m:t>𝑣</m:t>
                                    </m:r>
                                  </m:e>
                                  <m:sub>
                                    <m:r>
                                      <a:rPr lang="en-CA" sz="2600" i="1">
                                        <a:latin typeface="Cambria Math" panose="02040503050406030204" pitchFamily="18" charset="0"/>
                                      </a:rPr>
                                      <m:t>𝜒</m:t>
                                    </m:r>
                                  </m:sub>
                                </m:sSub>
                              </m:e>
                            </m:d>
                          </m:e>
                          <m:sub>
                            <m:r>
                              <m:rPr>
                                <m:sty m:val="p"/>
                              </m:rPr>
                              <a:rPr lang="en-CA" sz="2600" b="0" i="0" smtClean="0">
                                <a:latin typeface="Cambria Math" panose="02040503050406030204" pitchFamily="18" charset="0"/>
                              </a:rPr>
                              <m:t>MW</m:t>
                            </m:r>
                          </m:sub>
                        </m:sSub>
                      </m:den>
                    </m:f>
                    <m:r>
                      <a:rPr lang="en-CA" sz="2600" b="0" i="1" smtClean="0">
                        <a:latin typeface="Cambria Math" panose="02040503050406030204" pitchFamily="18" charset="0"/>
                      </a:rPr>
                      <m:t>≈</m:t>
                    </m:r>
                    <m:f>
                      <m:fPr>
                        <m:ctrlPr>
                          <a:rPr lang="en-CA" sz="2600" b="0" i="1" smtClean="0">
                            <a:latin typeface="Cambria Math" panose="02040503050406030204" pitchFamily="18" charset="0"/>
                          </a:rPr>
                        </m:ctrlPr>
                      </m:fPr>
                      <m:num>
                        <m:r>
                          <a:rPr lang="en-CA" sz="2600" b="0" i="1" smtClean="0">
                            <a:latin typeface="Cambria Math" panose="02040503050406030204" pitchFamily="18" charset="0"/>
                          </a:rPr>
                          <m:t>382 </m:t>
                        </m:r>
                        <m:r>
                          <m:rPr>
                            <m:sty m:val="p"/>
                          </m:rPr>
                          <a:rPr lang="en-CA" sz="2600" b="0" i="0" smtClean="0">
                            <a:latin typeface="Cambria Math" panose="02040503050406030204" pitchFamily="18" charset="0"/>
                          </a:rPr>
                          <m:t>km</m:t>
                        </m:r>
                        <m:r>
                          <a:rPr lang="en-CA" sz="2600" b="0" i="0" smtClean="0">
                            <a:latin typeface="Cambria Math" panose="02040503050406030204" pitchFamily="18" charset="0"/>
                          </a:rPr>
                          <m:t>/</m:t>
                        </m:r>
                        <m:r>
                          <m:rPr>
                            <m:sty m:val="p"/>
                          </m:rPr>
                          <a:rPr lang="en-CA" sz="2600" b="0" i="0" smtClean="0">
                            <a:latin typeface="Cambria Math" panose="02040503050406030204" pitchFamily="18" charset="0"/>
                          </a:rPr>
                          <m:t>s</m:t>
                        </m:r>
                      </m:num>
                      <m:den>
                        <m:r>
                          <a:rPr lang="en-CA" sz="2600" b="0" i="1" smtClean="0">
                            <a:latin typeface="Cambria Math" panose="02040503050406030204" pitchFamily="18" charset="0"/>
                          </a:rPr>
                          <m:t>330 </m:t>
                        </m:r>
                        <m:r>
                          <m:rPr>
                            <m:sty m:val="p"/>
                          </m:rPr>
                          <a:rPr lang="en-CA" sz="2600" b="0" i="0" smtClean="0">
                            <a:latin typeface="Cambria Math" panose="02040503050406030204" pitchFamily="18" charset="0"/>
                          </a:rPr>
                          <m:t>km</m:t>
                        </m:r>
                        <m:r>
                          <a:rPr lang="en-CA" sz="2600" b="0" i="0" smtClean="0">
                            <a:latin typeface="Cambria Math" panose="02040503050406030204" pitchFamily="18" charset="0"/>
                          </a:rPr>
                          <m:t>/</m:t>
                        </m:r>
                        <m:r>
                          <m:rPr>
                            <m:sty m:val="p"/>
                          </m:rPr>
                          <a:rPr lang="en-CA" sz="2600" b="0" i="0" smtClean="0">
                            <a:latin typeface="Cambria Math" panose="02040503050406030204" pitchFamily="18" charset="0"/>
                          </a:rPr>
                          <m:t>s</m:t>
                        </m:r>
                        <m:r>
                          <a:rPr lang="en-CA" sz="2600" b="0" i="0" smtClean="0">
                            <a:latin typeface="Cambria Math" panose="02040503050406030204" pitchFamily="18" charset="0"/>
                          </a:rPr>
                          <m:t> </m:t>
                        </m:r>
                      </m:den>
                    </m:f>
                  </m:oMath>
                </a14:m>
                <a:r>
                  <a:rPr lang="en-CA" sz="2600" dirty="0"/>
                  <a:t>  </a:t>
                </a:r>
              </a:p>
            </p:txBody>
          </p:sp>
        </mc:Choice>
        <mc:Fallback xmlns="">
          <p:sp>
            <p:nvSpPr>
              <p:cNvPr id="10" name="TextBox 9">
                <a:extLst>
                  <a:ext uri="{FF2B5EF4-FFF2-40B4-BE49-F238E27FC236}">
                    <a16:creationId xmlns:a16="http://schemas.microsoft.com/office/drawing/2014/main" id="{5AE99B13-CF26-5E18-36D9-AB985177DCB4}"/>
                  </a:ext>
                </a:extLst>
              </p:cNvPr>
              <p:cNvSpPr txBox="1">
                <a:spLocks noRot="1" noChangeAspect="1" noMove="1" noResize="1" noEditPoints="1" noAdjustHandles="1" noChangeArrowheads="1" noChangeShapeType="1" noTextEdit="1"/>
              </p:cNvSpPr>
              <p:nvPr/>
            </p:nvSpPr>
            <p:spPr>
              <a:xfrm>
                <a:off x="9403910" y="1900974"/>
                <a:ext cx="2796405" cy="918265"/>
              </a:xfrm>
              <a:prstGeom prst="rect">
                <a:avLst/>
              </a:prstGeom>
              <a:blipFill>
                <a:blip r:embed="rId4"/>
                <a:stretch>
                  <a:fillRect/>
                </a:stretch>
              </a:blipFill>
            </p:spPr>
            <p:txBody>
              <a:bodyPr/>
              <a:lstStyle/>
              <a:p>
                <a:r>
                  <a:rPr lang="en-CA">
                    <a:noFill/>
                  </a:rPr>
                  <a:t> </a:t>
                </a:r>
              </a:p>
            </p:txBody>
          </p:sp>
        </mc:Fallback>
      </mc:AlternateContent>
      <p:cxnSp>
        <p:nvCxnSpPr>
          <p:cNvPr id="15" name="Straight Connector 14">
            <a:extLst>
              <a:ext uri="{FF2B5EF4-FFF2-40B4-BE49-F238E27FC236}">
                <a16:creationId xmlns:a16="http://schemas.microsoft.com/office/drawing/2014/main" id="{F4871D78-06C1-921F-27AC-E7F56F69173F}"/>
              </a:ext>
            </a:extLst>
          </p:cNvPr>
          <p:cNvCxnSpPr>
            <a:cxnSpLocks/>
            <a:stCxn id="9" idx="1"/>
          </p:cNvCxnSpPr>
          <p:nvPr/>
        </p:nvCxnSpPr>
        <p:spPr>
          <a:xfrm flipV="1">
            <a:off x="8878941" y="2135686"/>
            <a:ext cx="504050" cy="3"/>
          </a:xfrm>
          <a:prstGeom prst="line">
            <a:avLst/>
          </a:prstGeom>
          <a:ln w="28575">
            <a:headEnd type="non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4F4E7FD-3692-0E17-4DC8-1724D0E770CC}"/>
                  </a:ext>
                </a:extLst>
              </p:cNvPr>
              <p:cNvSpPr txBox="1"/>
              <p:nvPr/>
            </p:nvSpPr>
            <p:spPr>
              <a:xfrm>
                <a:off x="3861667" y="4740471"/>
                <a:ext cx="3062304" cy="620811"/>
              </a:xfrm>
              <a:prstGeom prst="rect">
                <a:avLst/>
              </a:prstGeom>
              <a:noFill/>
            </p:spPr>
            <p:txBody>
              <a:bodyPr wrap="square" rtlCol="0">
                <a:spAutoFit/>
              </a:bodyPr>
              <a:lstStyle/>
              <a:p>
                <a14:m>
                  <m:oMath xmlns:m="http://schemas.openxmlformats.org/officeDocument/2006/math">
                    <m:f>
                      <m:fPr>
                        <m:ctrlPr>
                          <a:rPr lang="en-CA" b="0" i="1" smtClean="0">
                            <a:latin typeface="Cambria Math" panose="02040503050406030204" pitchFamily="18" charset="0"/>
                          </a:rPr>
                        </m:ctrlPr>
                      </m:fPr>
                      <m:num>
                        <m:sSubSup>
                          <m:sSubSupPr>
                            <m:ctrlPr>
                              <a:rPr lang="en-CA" b="0" i="1" smtClean="0">
                                <a:latin typeface="Cambria Math" panose="02040503050406030204" pitchFamily="18" charset="0"/>
                              </a:rPr>
                            </m:ctrlPr>
                          </m:sSubSupPr>
                          <m:e>
                            <m:r>
                              <a:rPr lang="en-CA" b="0" i="1" smtClean="0">
                                <a:latin typeface="Cambria Math" panose="02040503050406030204" pitchFamily="18" charset="0"/>
                              </a:rPr>
                              <m:t>𝑣</m:t>
                            </m:r>
                          </m:e>
                          <m:sub>
                            <m:r>
                              <m:rPr>
                                <m:sty m:val="p"/>
                              </m:rPr>
                              <a:rPr lang="en-CA" b="0" i="0" smtClean="0">
                                <a:latin typeface="Cambria Math" panose="02040503050406030204" pitchFamily="18" charset="0"/>
                              </a:rPr>
                              <m:t>max</m:t>
                            </m:r>
                            <m:r>
                              <a:rPr lang="en-CA" b="0" i="1" smtClean="0">
                                <a:latin typeface="Cambria Math" panose="02040503050406030204" pitchFamily="18" charset="0"/>
                              </a:rPr>
                              <m:t>,</m:t>
                            </m:r>
                            <m:r>
                              <m:rPr>
                                <m:sty m:val="p"/>
                              </m:rPr>
                              <a:rPr lang="en-CA" b="0" i="0" smtClean="0">
                                <a:latin typeface="Cambria Math" panose="02040503050406030204" pitchFamily="18" charset="0"/>
                              </a:rPr>
                              <m:t>LMC</m:t>
                            </m:r>
                          </m:sub>
                          <m:sup>
                            <m:r>
                              <a:rPr lang="en-CA" b="0" i="1" smtClean="0">
                                <a:latin typeface="Cambria Math" panose="02040503050406030204" pitchFamily="18" charset="0"/>
                              </a:rPr>
                              <m:t>2</m:t>
                            </m:r>
                          </m:sup>
                        </m:sSubSup>
                      </m:num>
                      <m:den>
                        <m:sSubSup>
                          <m:sSubSupPr>
                            <m:ctrlPr>
                              <a:rPr lang="en-CA" i="1">
                                <a:latin typeface="Cambria Math" panose="02040503050406030204" pitchFamily="18" charset="0"/>
                              </a:rPr>
                            </m:ctrlPr>
                          </m:sSubSupPr>
                          <m:e>
                            <m:r>
                              <a:rPr lang="en-CA" i="1">
                                <a:latin typeface="Cambria Math" panose="02040503050406030204" pitchFamily="18" charset="0"/>
                              </a:rPr>
                              <m:t>𝑣</m:t>
                            </m:r>
                          </m:e>
                          <m:sub>
                            <m:r>
                              <m:rPr>
                                <m:sty m:val="p"/>
                              </m:rPr>
                              <a:rPr lang="en-CA">
                                <a:latin typeface="Cambria Math" panose="02040503050406030204" pitchFamily="18" charset="0"/>
                              </a:rPr>
                              <m:t>max</m:t>
                            </m:r>
                            <m:r>
                              <a:rPr lang="en-CA" i="1">
                                <a:latin typeface="Cambria Math" panose="02040503050406030204" pitchFamily="18" charset="0"/>
                              </a:rPr>
                              <m:t>,</m:t>
                            </m:r>
                            <m:r>
                              <m:rPr>
                                <m:sty m:val="p"/>
                              </m:rPr>
                              <a:rPr lang="en-CA" b="0" i="0" smtClean="0">
                                <a:latin typeface="Cambria Math" panose="02040503050406030204" pitchFamily="18" charset="0"/>
                              </a:rPr>
                              <m:t>MW</m:t>
                            </m:r>
                          </m:sub>
                          <m:sup>
                            <m:r>
                              <a:rPr lang="en-CA" i="1">
                                <a:latin typeface="Cambria Math" panose="02040503050406030204" pitchFamily="18" charset="0"/>
                              </a:rPr>
                              <m:t>2</m:t>
                            </m:r>
                          </m:sup>
                        </m:sSubSup>
                      </m:den>
                    </m:f>
                    <m:r>
                      <a:rPr lang="en-CA" b="0" i="1" smtClean="0">
                        <a:latin typeface="Cambria Math" panose="02040503050406030204" pitchFamily="18" charset="0"/>
                      </a:rPr>
                      <m:t>≈</m:t>
                    </m:r>
                    <m:f>
                      <m:fPr>
                        <m:ctrlPr>
                          <a:rPr lang="en-CA" b="0" i="1" smtClean="0">
                            <a:latin typeface="Cambria Math" panose="02040503050406030204" pitchFamily="18" charset="0"/>
                          </a:rPr>
                        </m:ctrlPr>
                      </m:fPr>
                      <m:num>
                        <m:sSup>
                          <m:sSupPr>
                            <m:ctrlPr>
                              <a:rPr lang="en-CA" i="1">
                                <a:latin typeface="Cambria Math" panose="02040503050406030204" pitchFamily="18" charset="0"/>
                              </a:rPr>
                            </m:ctrlPr>
                          </m:sSupPr>
                          <m:e>
                            <m:d>
                              <m:dPr>
                                <m:ctrlPr>
                                  <a:rPr lang="en-CA" i="1">
                                    <a:latin typeface="Cambria Math" panose="02040503050406030204" pitchFamily="18" charset="0"/>
                                  </a:rPr>
                                </m:ctrlPr>
                              </m:dPr>
                              <m:e>
                                <m:r>
                                  <a:rPr lang="en-CA" b="0" i="1" smtClean="0">
                                    <a:latin typeface="Cambria Math" panose="02040503050406030204" pitchFamily="18" charset="0"/>
                                  </a:rPr>
                                  <m:t>95</m:t>
                                </m:r>
                                <m:r>
                                  <a:rPr lang="en-CA" i="1">
                                    <a:latin typeface="Cambria Math" panose="02040503050406030204" pitchFamily="18" charset="0"/>
                                  </a:rPr>
                                  <m:t>0 </m:t>
                                </m:r>
                                <m:r>
                                  <m:rPr>
                                    <m:sty m:val="p"/>
                                  </m:rPr>
                                  <a:rPr lang="en-CA">
                                    <a:latin typeface="Cambria Math" panose="02040503050406030204" pitchFamily="18" charset="0"/>
                                  </a:rPr>
                                  <m:t>km</m:t>
                                </m:r>
                                <m:r>
                                  <a:rPr lang="en-CA">
                                    <a:latin typeface="Cambria Math" panose="02040503050406030204" pitchFamily="18" charset="0"/>
                                  </a:rPr>
                                  <m:t>/</m:t>
                                </m:r>
                                <m:r>
                                  <m:rPr>
                                    <m:sty m:val="p"/>
                                  </m:rPr>
                                  <a:rPr lang="en-CA">
                                    <a:latin typeface="Cambria Math" panose="02040503050406030204" pitchFamily="18" charset="0"/>
                                  </a:rPr>
                                  <m:t>s</m:t>
                                </m:r>
                              </m:e>
                            </m:d>
                          </m:e>
                          <m:sup>
                            <m:r>
                              <a:rPr lang="en-CA" i="1">
                                <a:latin typeface="Cambria Math" panose="02040503050406030204" pitchFamily="18" charset="0"/>
                              </a:rPr>
                              <m:t>2</m:t>
                            </m:r>
                          </m:sup>
                        </m:sSup>
                      </m:num>
                      <m:den>
                        <m:sSup>
                          <m:sSupPr>
                            <m:ctrlPr>
                              <a:rPr lang="en-CA" b="0" i="1" smtClean="0">
                                <a:latin typeface="Cambria Math" panose="02040503050406030204" pitchFamily="18" charset="0"/>
                              </a:rPr>
                            </m:ctrlPr>
                          </m:sSupPr>
                          <m:e>
                            <m:d>
                              <m:dPr>
                                <m:ctrlPr>
                                  <a:rPr lang="en-CA" b="0" i="1" smtClean="0">
                                    <a:latin typeface="Cambria Math" panose="02040503050406030204" pitchFamily="18" charset="0"/>
                                  </a:rPr>
                                </m:ctrlPr>
                              </m:dPr>
                              <m:e>
                                <m:r>
                                  <a:rPr lang="en-CA" b="0" i="1" smtClean="0">
                                    <a:latin typeface="Cambria Math" panose="02040503050406030204" pitchFamily="18" charset="0"/>
                                  </a:rPr>
                                  <m:t>700 </m:t>
                                </m:r>
                                <m:r>
                                  <m:rPr>
                                    <m:sty m:val="p"/>
                                  </m:rPr>
                                  <a:rPr lang="en-CA" b="0" i="0" smtClean="0">
                                    <a:latin typeface="Cambria Math" panose="02040503050406030204" pitchFamily="18" charset="0"/>
                                  </a:rPr>
                                  <m:t>km</m:t>
                                </m:r>
                                <m:r>
                                  <a:rPr lang="en-CA" b="0" i="0" smtClean="0">
                                    <a:latin typeface="Cambria Math" panose="02040503050406030204" pitchFamily="18" charset="0"/>
                                  </a:rPr>
                                  <m:t>/</m:t>
                                </m:r>
                                <m:r>
                                  <m:rPr>
                                    <m:sty m:val="p"/>
                                  </m:rPr>
                                  <a:rPr lang="en-CA" b="0" i="0" smtClean="0">
                                    <a:latin typeface="Cambria Math" panose="02040503050406030204" pitchFamily="18" charset="0"/>
                                  </a:rPr>
                                  <m:t>s</m:t>
                                </m:r>
                              </m:e>
                            </m:d>
                          </m:e>
                          <m:sup>
                            <m:r>
                              <a:rPr lang="en-CA" b="0" i="1" smtClean="0">
                                <a:latin typeface="Cambria Math" panose="02040503050406030204" pitchFamily="18" charset="0"/>
                              </a:rPr>
                              <m:t>2</m:t>
                            </m:r>
                          </m:sup>
                        </m:sSup>
                        <m:r>
                          <a:rPr lang="en-CA" b="0" i="1" smtClean="0">
                            <a:latin typeface="Cambria Math" panose="02040503050406030204" pitchFamily="18" charset="0"/>
                          </a:rPr>
                          <m:t> </m:t>
                        </m:r>
                      </m:den>
                    </m:f>
                    <m:r>
                      <a:rPr lang="en-CA" b="0" i="1" smtClean="0">
                        <a:latin typeface="Cambria Math" panose="02040503050406030204" pitchFamily="18" charset="0"/>
                      </a:rPr>
                      <m:t>≈2</m:t>
                    </m:r>
                  </m:oMath>
                </a14:m>
                <a:r>
                  <a:rPr lang="en-CA" dirty="0"/>
                  <a:t>  </a:t>
                </a:r>
              </a:p>
            </p:txBody>
          </p:sp>
        </mc:Choice>
        <mc:Fallback xmlns="">
          <p:sp>
            <p:nvSpPr>
              <p:cNvPr id="19" name="TextBox 18">
                <a:extLst>
                  <a:ext uri="{FF2B5EF4-FFF2-40B4-BE49-F238E27FC236}">
                    <a16:creationId xmlns:a16="http://schemas.microsoft.com/office/drawing/2014/main" id="{C4F4E7FD-3692-0E17-4DC8-1724D0E770CC}"/>
                  </a:ext>
                </a:extLst>
              </p:cNvPr>
              <p:cNvSpPr txBox="1">
                <a:spLocks noRot="1" noChangeAspect="1" noMove="1" noResize="1" noEditPoints="1" noAdjustHandles="1" noChangeArrowheads="1" noChangeShapeType="1" noTextEdit="1"/>
              </p:cNvSpPr>
              <p:nvPr/>
            </p:nvSpPr>
            <p:spPr>
              <a:xfrm>
                <a:off x="3861667" y="4740471"/>
                <a:ext cx="3062304" cy="620811"/>
              </a:xfrm>
              <a:prstGeom prst="rect">
                <a:avLst/>
              </a:prstGeom>
              <a:blipFill>
                <a:blip r:embed="rId5"/>
                <a:stretch>
                  <a:fillRect/>
                </a:stretch>
              </a:blipFill>
            </p:spPr>
            <p:txBody>
              <a:bodyPr/>
              <a:lstStyle/>
              <a:p>
                <a:r>
                  <a:rPr lang="en-CA">
                    <a:noFill/>
                  </a:rPr>
                  <a:t> </a:t>
                </a:r>
              </a:p>
            </p:txBody>
          </p:sp>
        </mc:Fallback>
      </mc:AlternateContent>
      <p:cxnSp>
        <p:nvCxnSpPr>
          <p:cNvPr id="21" name="Straight Arrow Connector 20">
            <a:extLst>
              <a:ext uri="{FF2B5EF4-FFF2-40B4-BE49-F238E27FC236}">
                <a16:creationId xmlns:a16="http://schemas.microsoft.com/office/drawing/2014/main" id="{272F37FF-E028-2C64-5C06-7EA6EB04ABA4}"/>
              </a:ext>
            </a:extLst>
          </p:cNvPr>
          <p:cNvCxnSpPr>
            <a:cxnSpLocks/>
          </p:cNvCxnSpPr>
          <p:nvPr/>
        </p:nvCxnSpPr>
        <p:spPr>
          <a:xfrm>
            <a:off x="4873336" y="5153891"/>
            <a:ext cx="0" cy="29094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3697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324C2-B003-F6DA-A269-13C1422C8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CB878F-A58B-2B48-5A67-D9E75B5F6E11}"/>
              </a:ext>
            </a:extLst>
          </p:cNvPr>
          <p:cNvSpPr>
            <a:spLocks noGrp="1"/>
          </p:cNvSpPr>
          <p:nvPr>
            <p:ph type="title"/>
          </p:nvPr>
        </p:nvSpPr>
        <p:spPr/>
        <p:txBody>
          <a:bodyPr/>
          <a:lstStyle/>
          <a:p>
            <a:r>
              <a:rPr lang="en-CA" dirty="0"/>
              <a:t>Catching the LMC Wind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ED48555-2F9C-6532-51F2-6ED1C58DEDA2}"/>
                  </a:ext>
                </a:extLst>
              </p:cNvPr>
              <p:cNvSpPr>
                <a:spLocks noGrp="1"/>
              </p:cNvSpPr>
              <p:nvPr>
                <p:ph sz="half" idx="1"/>
              </p:nvPr>
            </p:nvSpPr>
            <p:spPr/>
            <p:txBody>
              <a:bodyPr>
                <a:normAutofit/>
              </a:bodyPr>
              <a:lstStyle/>
              <a:p>
                <a:pPr lvl="1"/>
                <a:r>
                  <a:rPr lang="en-CA" sz="2600" dirty="0"/>
                  <a:t>Ohya was well-positioned to catch many of the faster particles even with </a:t>
                </a:r>
                <a14:m>
                  <m:oMath xmlns:m="http://schemas.openxmlformats.org/officeDocument/2006/math">
                    <m:sSub>
                      <m:sSubPr>
                        <m:ctrlPr>
                          <a:rPr lang="en-CA" sz="2600" i="1">
                            <a:latin typeface="Cambria Math" panose="02040503050406030204" pitchFamily="18" charset="0"/>
                          </a:rPr>
                        </m:ctrlPr>
                      </m:sSubPr>
                      <m:e>
                        <m:r>
                          <a:rPr lang="en-CA" sz="2600" i="1">
                            <a:latin typeface="Cambria Math" panose="02040503050406030204" pitchFamily="18" charset="0"/>
                          </a:rPr>
                          <m:t>𝜃</m:t>
                        </m:r>
                      </m:e>
                      <m:sub>
                        <m:r>
                          <m:rPr>
                            <m:sty m:val="p"/>
                          </m:rPr>
                          <a:rPr lang="en-CA" sz="2600">
                            <a:latin typeface="Cambria Math" panose="02040503050406030204" pitchFamily="18" charset="0"/>
                          </a:rPr>
                          <m:t>tol</m:t>
                        </m:r>
                      </m:sub>
                    </m:sSub>
                    <m:r>
                      <a:rPr lang="en-CA" sz="2600" i="1">
                        <a:latin typeface="Cambria Math" panose="02040503050406030204" pitchFamily="18" charset="0"/>
                      </a:rPr>
                      <m:t>=</m:t>
                    </m:r>
                    <m:r>
                      <a:rPr lang="en-CA" sz="2600" b="0" i="1" smtClean="0">
                        <a:latin typeface="Cambria Math" panose="02040503050406030204" pitchFamily="18" charset="0"/>
                      </a:rPr>
                      <m:t>18</m:t>
                    </m:r>
                    <m:r>
                      <a:rPr lang="en-CA" sz="2600" i="1">
                        <a:latin typeface="Cambria Math" panose="02040503050406030204" pitchFamily="18" charset="0"/>
                      </a:rPr>
                      <m:t>°</m:t>
                    </m:r>
                  </m:oMath>
                </a14:m>
                <a:endParaRPr lang="en-CA" sz="2600" dirty="0"/>
              </a:p>
              <a:p>
                <a:pPr lvl="1">
                  <a:buFont typeface="Arial" panose="020B0604020202020204" pitchFamily="34" charset="0"/>
                  <a:buChar char="•"/>
                </a:pPr>
                <a:r>
                  <a:rPr lang="en-CA" sz="2600" dirty="0"/>
                  <a:t>Detector on the southern hemisphere would see a smaller flux</a:t>
                </a:r>
              </a:p>
              <a:p>
                <a:pPr lvl="1">
                  <a:buFont typeface="Arial" panose="020B0604020202020204" pitchFamily="34" charset="0"/>
                  <a:buChar char="•"/>
                </a:pPr>
                <a:r>
                  <a:rPr lang="en-CA" sz="2600" dirty="0"/>
                  <a:t>In future, one can catch more at latitude ≈ 30 - 40° N</a:t>
                </a:r>
              </a:p>
              <a:p>
                <a:pPr marL="201163" lvl="1" indent="0">
                  <a:buNone/>
                </a:pPr>
                <a:r>
                  <a:rPr lang="en-CA" sz="2200" dirty="0"/>
                  <a:t> </a:t>
                </a:r>
              </a:p>
            </p:txBody>
          </p:sp>
        </mc:Choice>
        <mc:Fallback xmlns="">
          <p:sp>
            <p:nvSpPr>
              <p:cNvPr id="3" name="Content Placeholder 2">
                <a:extLst>
                  <a:ext uri="{FF2B5EF4-FFF2-40B4-BE49-F238E27FC236}">
                    <a16:creationId xmlns:a16="http://schemas.microsoft.com/office/drawing/2014/main" id="{6ED48555-2F9C-6532-51F2-6ED1C58DEDA2}"/>
                  </a:ext>
                </a:extLst>
              </p:cNvPr>
              <p:cNvSpPr>
                <a:spLocks noGrp="1" noRot="1" noChangeAspect="1" noMove="1" noResize="1" noEditPoints="1" noAdjustHandles="1" noChangeArrowheads="1" noChangeShapeType="1" noTextEdit="1"/>
              </p:cNvSpPr>
              <p:nvPr>
                <p:ph sz="half" idx="1"/>
              </p:nvPr>
            </p:nvSpPr>
            <p:spPr>
              <a:blipFill>
                <a:blip r:embed="rId3"/>
                <a:stretch>
                  <a:fillRect t="-2273" r="-4444"/>
                </a:stretch>
              </a:blipFill>
            </p:spPr>
            <p:txBody>
              <a:bodyPr/>
              <a:lstStyle/>
              <a:p>
                <a:r>
                  <a:rPr lang="en-CA">
                    <a:noFill/>
                  </a:rPr>
                  <a:t> </a:t>
                </a:r>
              </a:p>
            </p:txBody>
          </p:sp>
        </mc:Fallback>
      </mc:AlternateContent>
      <p:sp>
        <p:nvSpPr>
          <p:cNvPr id="19" name="Date Placeholder 18">
            <a:extLst>
              <a:ext uri="{FF2B5EF4-FFF2-40B4-BE49-F238E27FC236}">
                <a16:creationId xmlns:a16="http://schemas.microsoft.com/office/drawing/2014/main" id="{F91C3BCE-42B8-D8CA-6CE2-3FB03218318F}"/>
              </a:ext>
            </a:extLst>
          </p:cNvPr>
          <p:cNvSpPr>
            <a:spLocks noGrp="1"/>
          </p:cNvSpPr>
          <p:nvPr>
            <p:ph type="dt" sz="half" idx="10"/>
          </p:nvPr>
        </p:nvSpPr>
        <p:spPr/>
        <p:txBody>
          <a:bodyPr/>
          <a:lstStyle/>
          <a:p>
            <a:r>
              <a:rPr lang="en-US"/>
              <a:t>2026-06-25</a:t>
            </a:r>
            <a:endParaRPr lang="en-CA"/>
          </a:p>
        </p:txBody>
      </p:sp>
      <p:sp>
        <p:nvSpPr>
          <p:cNvPr id="20" name="Footer Placeholder 19">
            <a:extLst>
              <a:ext uri="{FF2B5EF4-FFF2-40B4-BE49-F238E27FC236}">
                <a16:creationId xmlns:a16="http://schemas.microsoft.com/office/drawing/2014/main" id="{9667306B-69A4-DCE1-0A8E-7B640B88770D}"/>
              </a:ext>
            </a:extLst>
          </p:cNvPr>
          <p:cNvSpPr>
            <a:spLocks noGrp="1"/>
          </p:cNvSpPr>
          <p:nvPr>
            <p:ph type="ftr" sz="quarter" idx="11"/>
          </p:nvPr>
        </p:nvSpPr>
        <p:spPr/>
        <p:txBody>
          <a:bodyPr/>
          <a:lstStyle/>
          <a:p>
            <a:r>
              <a:rPr lang="en-US"/>
              <a:t>CETUP 2026</a:t>
            </a:r>
            <a:endParaRPr lang="en-CA"/>
          </a:p>
        </p:txBody>
      </p:sp>
      <p:sp>
        <p:nvSpPr>
          <p:cNvPr id="21" name="Slide Number Placeholder 20">
            <a:extLst>
              <a:ext uri="{FF2B5EF4-FFF2-40B4-BE49-F238E27FC236}">
                <a16:creationId xmlns:a16="http://schemas.microsoft.com/office/drawing/2014/main" id="{40D5FD03-0A30-DF5F-F6B1-00F940883735}"/>
              </a:ext>
            </a:extLst>
          </p:cNvPr>
          <p:cNvSpPr>
            <a:spLocks noGrp="1"/>
          </p:cNvSpPr>
          <p:nvPr>
            <p:ph type="sldNum" sz="quarter" idx="12"/>
          </p:nvPr>
        </p:nvSpPr>
        <p:spPr/>
        <p:txBody>
          <a:bodyPr/>
          <a:lstStyle/>
          <a:p>
            <a:fld id="{D12E0FF8-979D-4E91-940C-799527AB8B5D}" type="slidenum">
              <a:rPr lang="en-CA" smtClean="0"/>
              <a:t>29</a:t>
            </a:fld>
            <a:endParaRPr lang="en-CA"/>
          </a:p>
        </p:txBody>
      </p:sp>
      <p:pic>
        <p:nvPicPr>
          <p:cNvPr id="5" name="Picture 4">
            <a:extLst>
              <a:ext uri="{FF2B5EF4-FFF2-40B4-BE49-F238E27FC236}">
                <a16:creationId xmlns:a16="http://schemas.microsoft.com/office/drawing/2014/main" id="{F23BE686-DFE5-E556-2445-984A2BFBC668}"/>
              </a:ext>
            </a:extLst>
          </p:cNvPr>
          <p:cNvPicPr>
            <a:picLocks noChangeAspect="1"/>
          </p:cNvPicPr>
          <p:nvPr/>
        </p:nvPicPr>
        <p:blipFill>
          <a:blip r:embed="rId4"/>
          <a:stretch>
            <a:fillRect/>
          </a:stretch>
        </p:blipFill>
        <p:spPr>
          <a:xfrm>
            <a:off x="6639031" y="2487396"/>
            <a:ext cx="4937760" cy="3517164"/>
          </a:xfrm>
          <a:prstGeom prst="rect">
            <a:avLst/>
          </a:prstGeom>
        </p:spPr>
      </p:pic>
      <p:sp>
        <p:nvSpPr>
          <p:cNvPr id="6" name="TextBox 5">
            <a:extLst>
              <a:ext uri="{FF2B5EF4-FFF2-40B4-BE49-F238E27FC236}">
                <a16:creationId xmlns:a16="http://schemas.microsoft.com/office/drawing/2014/main" id="{926D27CB-7344-313B-5F5C-FDF5221245EE}"/>
              </a:ext>
            </a:extLst>
          </p:cNvPr>
          <p:cNvSpPr txBox="1"/>
          <p:nvPr/>
        </p:nvSpPr>
        <p:spPr>
          <a:xfrm>
            <a:off x="6894176" y="1945828"/>
            <a:ext cx="4838184" cy="492443"/>
          </a:xfrm>
          <a:prstGeom prst="rect">
            <a:avLst/>
          </a:prstGeom>
          <a:noFill/>
        </p:spPr>
        <p:txBody>
          <a:bodyPr wrap="none" rtlCol="0">
            <a:spAutoFit/>
          </a:bodyPr>
          <a:lstStyle/>
          <a:p>
            <a:r>
              <a:rPr lang="en-CA" sz="2600" dirty="0"/>
              <a:t>Particles faster than 750 km/s</a:t>
            </a:r>
          </a:p>
        </p:txBody>
      </p:sp>
    </p:spTree>
    <p:extLst>
      <p:ext uri="{BB962C8B-B14F-4D97-AF65-F5344CB8AC3E}">
        <p14:creationId xmlns:p14="http://schemas.microsoft.com/office/powerpoint/2010/main" val="213414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AF7D5-CB0E-3FAC-D2B2-423FE381BD26}"/>
              </a:ext>
            </a:extLst>
          </p:cNvPr>
          <p:cNvSpPr>
            <a:spLocks noGrp="1"/>
          </p:cNvSpPr>
          <p:nvPr>
            <p:ph type="title"/>
          </p:nvPr>
        </p:nvSpPr>
        <p:spPr/>
        <p:txBody>
          <a:bodyPr/>
          <a:lstStyle/>
          <a:p>
            <a:r>
              <a:rPr lang="en-CA"/>
              <a:t>Composite Dark Matter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EDCBFC9-AA2E-A0BA-A0DF-2891A9619DEE}"/>
                  </a:ext>
                </a:extLst>
              </p:cNvPr>
              <p:cNvSpPr>
                <a:spLocks noGrp="1"/>
              </p:cNvSpPr>
              <p:nvPr>
                <p:ph sz="half" idx="1"/>
              </p:nvPr>
            </p:nvSpPr>
            <p:spPr>
              <a:xfrm>
                <a:off x="1188720" y="2131410"/>
                <a:ext cx="4937760" cy="3786790"/>
              </a:xfrm>
            </p:spPr>
            <p:txBody>
              <a:bodyPr>
                <a:normAutofit lnSpcReduction="10000"/>
              </a:bodyPr>
              <a:lstStyle/>
              <a:p>
                <a:pPr lvl="1">
                  <a:buFont typeface="Arial" panose="020B0604020202020204" pitchFamily="34" charset="0"/>
                  <a:buChar char="•"/>
                </a:pPr>
                <a:r>
                  <a:rPr lang="en-CA" sz="2600" dirty="0"/>
                  <a:t>Very large particle number (</a:t>
                </a:r>
                <a14:m>
                  <m:oMath xmlns:m="http://schemas.openxmlformats.org/officeDocument/2006/math">
                    <m:sSub>
                      <m:sSubPr>
                        <m:ctrlPr>
                          <a:rPr lang="en-CA" sz="2600" b="0" i="1" smtClean="0">
                            <a:latin typeface="Cambria Math" panose="02040503050406030204" pitchFamily="18" charset="0"/>
                          </a:rPr>
                        </m:ctrlPr>
                      </m:sSubPr>
                      <m:e>
                        <m:r>
                          <a:rPr lang="en-CA" sz="2600" i="1">
                            <a:latin typeface="Cambria Math" panose="02040503050406030204" pitchFamily="18" charset="0"/>
                          </a:rPr>
                          <m:t>𝑁</m:t>
                        </m:r>
                      </m:e>
                      <m:sub>
                        <m:r>
                          <a:rPr lang="en-CA" sz="2600" b="0" i="1" smtClean="0">
                            <a:latin typeface="Cambria Math" panose="02040503050406030204" pitchFamily="18" charset="0"/>
                          </a:rPr>
                          <m:t>𝜒</m:t>
                        </m:r>
                      </m:sub>
                    </m:sSub>
                    <m:r>
                      <a:rPr lang="en-CA" sz="2600" b="0" i="1" smtClean="0">
                        <a:latin typeface="Cambria Math" panose="02040503050406030204" pitchFamily="18" charset="0"/>
                      </a:rPr>
                      <m:t>→</m:t>
                    </m:r>
                    <m:sSup>
                      <m:sSupPr>
                        <m:ctrlPr>
                          <a:rPr lang="en-CA" sz="2600" b="0" i="1" smtClean="0">
                            <a:latin typeface="Cambria Math" panose="02040503050406030204" pitchFamily="18" charset="0"/>
                          </a:rPr>
                        </m:ctrlPr>
                      </m:sSupPr>
                      <m:e>
                        <m:r>
                          <a:rPr lang="en-CA" sz="2600" b="0" i="1" smtClean="0">
                            <a:latin typeface="Cambria Math" panose="02040503050406030204" pitchFamily="18" charset="0"/>
                          </a:rPr>
                          <m:t>10</m:t>
                        </m:r>
                      </m:e>
                      <m:sup>
                        <m:r>
                          <a:rPr lang="en-CA" sz="2600" b="0" i="1" smtClean="0">
                            <a:latin typeface="Cambria Math" panose="02040503050406030204" pitchFamily="18" charset="0"/>
                          </a:rPr>
                          <m:t>5</m:t>
                        </m:r>
                      </m:sup>
                    </m:sSup>
                    <m:r>
                      <a:rPr lang="en-CA" sz="2600" b="0" i="1" smtClean="0">
                        <a:latin typeface="Cambria Math" panose="02040503050406030204" pitchFamily="18" charset="0"/>
                      </a:rPr>
                      <m:t>−</m:t>
                    </m:r>
                    <m:sSup>
                      <m:sSupPr>
                        <m:ctrlPr>
                          <a:rPr lang="en-CA" sz="2600" b="0" i="1" smtClean="0">
                            <a:latin typeface="Cambria Math" panose="02040503050406030204" pitchFamily="18" charset="0"/>
                          </a:rPr>
                        </m:ctrlPr>
                      </m:sSupPr>
                      <m:e>
                        <m:r>
                          <a:rPr lang="en-CA" sz="2600" b="0" i="1" smtClean="0">
                            <a:latin typeface="Cambria Math" panose="02040503050406030204" pitchFamily="18" charset="0"/>
                          </a:rPr>
                          <m:t>10</m:t>
                        </m:r>
                      </m:e>
                      <m:sup>
                        <m:r>
                          <a:rPr lang="en-CA" sz="2600" b="0" i="1" smtClean="0">
                            <a:latin typeface="Cambria Math" panose="02040503050406030204" pitchFamily="18" charset="0"/>
                          </a:rPr>
                          <m:t>25</m:t>
                        </m:r>
                      </m:sup>
                    </m:sSup>
                  </m:oMath>
                </a14:m>
                <a:r>
                  <a:rPr lang="en-CA" sz="2600" dirty="0"/>
                  <a:t>)</a:t>
                </a:r>
              </a:p>
              <a:p>
                <a:pPr lvl="1">
                  <a:buFont typeface="Arial" panose="020B0604020202020204" pitchFamily="34" charset="0"/>
                  <a:buChar char="•"/>
                </a:pPr>
                <a:r>
                  <a:rPr lang="en-CA" sz="2600" dirty="0"/>
                  <a:t>Needs a dark matter constituent and a force carrier</a:t>
                </a:r>
              </a:p>
              <a:p>
                <a:pPr lvl="1">
                  <a:buFont typeface="Arial" panose="020B0604020202020204" pitchFamily="34" charset="0"/>
                  <a:buChar char="•"/>
                </a:pPr>
                <a:r>
                  <a:rPr lang="en-CA" sz="2600" dirty="0"/>
                  <a:t>No repulsive force to cause instabilities</a:t>
                </a:r>
              </a:p>
              <a:p>
                <a:pPr lvl="1">
                  <a:buFont typeface="Arial" panose="020B0604020202020204" pitchFamily="34" charset="0"/>
                  <a:buChar char="•"/>
                </a:pPr>
                <a:r>
                  <a:rPr lang="en-CA" sz="2600" dirty="0"/>
                  <a:t>Not gravitationally bound</a:t>
                </a:r>
              </a:p>
              <a:p>
                <a:pPr lvl="1">
                  <a:buFont typeface="Arial" panose="020B0604020202020204" pitchFamily="34" charset="0"/>
                  <a:buChar char="•"/>
                </a:pPr>
                <a:r>
                  <a:rPr lang="en-CA" sz="2600" dirty="0"/>
                  <a:t>Not self interacting on astrophysical scales</a:t>
                </a:r>
              </a:p>
              <a:p>
                <a:pPr marL="201163" lvl="1" indent="0">
                  <a:buNone/>
                </a:pPr>
                <a:endParaRPr lang="en-CA" sz="2200" dirty="0"/>
              </a:p>
              <a:p>
                <a:pPr marL="201163" lvl="1" indent="0">
                  <a:buNone/>
                </a:pPr>
                <a:endParaRPr lang="en-CA" sz="2200" dirty="0"/>
              </a:p>
              <a:p>
                <a:pPr lvl="1">
                  <a:buFont typeface="Arial" panose="020B0604020202020204" pitchFamily="34" charset="0"/>
                  <a:buChar char="•"/>
                </a:pPr>
                <a:endParaRPr lang="en-CA" sz="2200" dirty="0"/>
              </a:p>
              <a:p>
                <a:pPr lvl="1">
                  <a:buFont typeface="Arial" panose="020B0604020202020204" pitchFamily="34" charset="0"/>
                  <a:buChar char="•"/>
                </a:pPr>
                <a:endParaRPr lang="en-CA" sz="2200" dirty="0"/>
              </a:p>
              <a:p>
                <a:pPr lvl="1">
                  <a:buFont typeface="Arial" panose="020B0604020202020204" pitchFamily="34" charset="0"/>
                  <a:buChar char="•"/>
                </a:pPr>
                <a:endParaRPr lang="en-CA" sz="2200" dirty="0"/>
              </a:p>
            </p:txBody>
          </p:sp>
        </mc:Choice>
        <mc:Fallback xmlns="">
          <p:sp>
            <p:nvSpPr>
              <p:cNvPr id="3" name="Content Placeholder 2">
                <a:extLst>
                  <a:ext uri="{FF2B5EF4-FFF2-40B4-BE49-F238E27FC236}">
                    <a16:creationId xmlns:a16="http://schemas.microsoft.com/office/drawing/2014/main" id="{8EDCBFC9-AA2E-A0BA-A0DF-2891A9619DEE}"/>
                  </a:ext>
                </a:extLst>
              </p:cNvPr>
              <p:cNvSpPr>
                <a:spLocks noGrp="1" noRot="1" noChangeAspect="1" noMove="1" noResize="1" noEditPoints="1" noAdjustHandles="1" noChangeArrowheads="1" noChangeShapeType="1" noTextEdit="1"/>
              </p:cNvSpPr>
              <p:nvPr>
                <p:ph sz="half" idx="1"/>
              </p:nvPr>
            </p:nvSpPr>
            <p:spPr>
              <a:xfrm>
                <a:off x="1188720" y="2131410"/>
                <a:ext cx="4937760" cy="3786790"/>
              </a:xfrm>
              <a:blipFill>
                <a:blip r:embed="rId2"/>
                <a:stretch>
                  <a:fillRect t="-3704"/>
                </a:stretch>
              </a:blipFill>
            </p:spPr>
            <p:txBody>
              <a:bodyPr/>
              <a:lstStyle/>
              <a:p>
                <a:r>
                  <a:rPr lang="en-CA">
                    <a:noFill/>
                  </a:rPr>
                  <a:t> </a:t>
                </a:r>
              </a:p>
            </p:txBody>
          </p:sp>
        </mc:Fallback>
      </mc:AlternateContent>
      <p:sp>
        <p:nvSpPr>
          <p:cNvPr id="4" name="Date Placeholder 3">
            <a:extLst>
              <a:ext uri="{FF2B5EF4-FFF2-40B4-BE49-F238E27FC236}">
                <a16:creationId xmlns:a16="http://schemas.microsoft.com/office/drawing/2014/main" id="{8BEECD4E-C1BE-B2E9-6BFA-527E95FF081A}"/>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467C026F-39A0-B2BA-C4AC-9E3B6896D2A6}"/>
              </a:ext>
            </a:extLst>
          </p:cNvPr>
          <p:cNvSpPr>
            <a:spLocks noGrp="1"/>
          </p:cNvSpPr>
          <p:nvPr>
            <p:ph type="sldNum" sz="quarter" idx="12"/>
          </p:nvPr>
        </p:nvSpPr>
        <p:spPr/>
        <p:txBody>
          <a:bodyPr/>
          <a:lstStyle/>
          <a:p>
            <a:fld id="{D12E0FF8-979D-4E91-940C-799527AB8B5D}" type="slidenum">
              <a:rPr lang="en-CA" smtClean="0"/>
              <a:t>3</a:t>
            </a:fld>
            <a:endParaRPr lang="en-CA"/>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58604144-1F44-D8A5-8F4C-8C6E6FE24C02}"/>
                  </a:ext>
                </a:extLst>
              </p14:cNvPr>
              <p14:cNvContentPartPr/>
              <p14:nvPr/>
            </p14:nvContentPartPr>
            <p14:xfrm>
              <a:off x="10709667" y="5035760"/>
              <a:ext cx="299160" cy="620280"/>
            </p14:xfrm>
          </p:contentPart>
        </mc:Choice>
        <mc:Fallback xmlns="">
          <p:pic>
            <p:nvPicPr>
              <p:cNvPr id="10" name="Ink 9">
                <a:extLst>
                  <a:ext uri="{FF2B5EF4-FFF2-40B4-BE49-F238E27FC236}">
                    <a16:creationId xmlns:a16="http://schemas.microsoft.com/office/drawing/2014/main" id="{58604144-1F44-D8A5-8F4C-8C6E6FE24C02}"/>
                  </a:ext>
                </a:extLst>
              </p:cNvPr>
              <p:cNvPicPr/>
              <p:nvPr/>
            </p:nvPicPr>
            <p:blipFill>
              <a:blip r:embed="rId5"/>
              <a:stretch>
                <a:fillRect/>
              </a:stretch>
            </p:blipFill>
            <p:spPr>
              <a:xfrm>
                <a:off x="10646743" y="4972797"/>
                <a:ext cx="424649" cy="745847"/>
              </a:xfrm>
              <a:prstGeom prst="rect">
                <a:avLst/>
              </a:prstGeom>
            </p:spPr>
          </p:pic>
        </mc:Fallback>
      </mc:AlternateContent>
      <p:sp>
        <p:nvSpPr>
          <p:cNvPr id="13" name="Oval">
            <a:extLst>
              <a:ext uri="{FF2B5EF4-FFF2-40B4-BE49-F238E27FC236}">
                <a16:creationId xmlns:a16="http://schemas.microsoft.com/office/drawing/2014/main" id="{733F08E0-8C69-9BA1-D28B-116B4C7DF79D}"/>
              </a:ext>
            </a:extLst>
          </p:cNvPr>
          <p:cNvSpPr/>
          <p:nvPr/>
        </p:nvSpPr>
        <p:spPr>
          <a:xfrm>
            <a:off x="7616651" y="2131410"/>
            <a:ext cx="2461308" cy="2340213"/>
          </a:xfrm>
          <a:prstGeom prst="ellipse">
            <a:avLst/>
          </a:prstGeom>
          <a:solidFill>
            <a:srgbClr val="A6BBBB"/>
          </a:solidFill>
          <a:ln w="12700">
            <a:miter lim="400000"/>
          </a:ln>
        </p:spPr>
        <p:txBody>
          <a:bodyPr lIns="0" tIns="0" rIns="0" bIns="0" anchor="ctr"/>
          <a:lstStyle/>
          <a:p>
            <a:pPr algn="ctr">
              <a:spcBef>
                <a:spcPts val="0"/>
              </a:spcBef>
              <a:defRPr sz="3500">
                <a:solidFill>
                  <a:srgbClr val="FFFFFF"/>
                </a:solidFill>
                <a:latin typeface="DIN Alternate Bold"/>
                <a:ea typeface="DIN Alternate Bold"/>
                <a:cs typeface="DIN Alternate Bold"/>
                <a:sym typeface="DIN Alternate Bold"/>
              </a:defRPr>
            </a:pPr>
            <a:endParaRPr/>
          </a:p>
        </p:txBody>
      </p:sp>
      <p:grpSp>
        <p:nvGrpSpPr>
          <p:cNvPr id="14" name="Group 45">
            <a:extLst>
              <a:ext uri="{FF2B5EF4-FFF2-40B4-BE49-F238E27FC236}">
                <a16:creationId xmlns:a16="http://schemas.microsoft.com/office/drawing/2014/main" id="{43E2C195-82F0-9CDD-46CD-1A72246902A4}"/>
              </a:ext>
            </a:extLst>
          </p:cNvPr>
          <p:cNvGrpSpPr/>
          <p:nvPr/>
        </p:nvGrpSpPr>
        <p:grpSpPr>
          <a:xfrm>
            <a:off x="8386219" y="3632844"/>
            <a:ext cx="808947" cy="851542"/>
            <a:chOff x="0" y="0"/>
            <a:chExt cx="808945" cy="851541"/>
          </a:xfrm>
        </p:grpSpPr>
        <p:sp>
          <p:nvSpPr>
            <p:cNvPr id="15" name="Oval 46">
              <a:extLst>
                <a:ext uri="{FF2B5EF4-FFF2-40B4-BE49-F238E27FC236}">
                  <a16:creationId xmlns:a16="http://schemas.microsoft.com/office/drawing/2014/main" id="{D4407A49-5506-F2D2-28E4-C6B0F1261C08}"/>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a:p>
          </p:txBody>
        </p:sp>
        <p:sp>
          <p:nvSpPr>
            <p:cNvPr id="16" name="Rectangle 47">
              <a:extLst>
                <a:ext uri="{FF2B5EF4-FFF2-40B4-BE49-F238E27FC236}">
                  <a16:creationId xmlns:a16="http://schemas.microsoft.com/office/drawing/2014/main" id="{AC157F7F-52DF-A0FC-2D52-10DF26211C54}"/>
                </a:ext>
              </a:extLst>
            </p:cNvPr>
            <p:cNvSpPr txBox="1"/>
            <p:nvPr/>
          </p:nvSpPr>
          <p:spPr>
            <a:xfrm>
              <a:off x="204210"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t>χ</a:t>
              </a:r>
            </a:p>
          </p:txBody>
        </p:sp>
      </p:grpSp>
      <p:grpSp>
        <p:nvGrpSpPr>
          <p:cNvPr id="17" name="Group 45">
            <a:extLst>
              <a:ext uri="{FF2B5EF4-FFF2-40B4-BE49-F238E27FC236}">
                <a16:creationId xmlns:a16="http://schemas.microsoft.com/office/drawing/2014/main" id="{09B404C5-231F-C32A-028C-0877FF46EE29}"/>
              </a:ext>
            </a:extLst>
          </p:cNvPr>
          <p:cNvGrpSpPr/>
          <p:nvPr/>
        </p:nvGrpSpPr>
        <p:grpSpPr>
          <a:xfrm>
            <a:off x="8921153" y="2325565"/>
            <a:ext cx="808948" cy="851543"/>
            <a:chOff x="-1" y="-1"/>
            <a:chExt cx="808946" cy="851542"/>
          </a:xfrm>
        </p:grpSpPr>
        <p:sp>
          <p:nvSpPr>
            <p:cNvPr id="18" name="Oval 46">
              <a:extLst>
                <a:ext uri="{FF2B5EF4-FFF2-40B4-BE49-F238E27FC236}">
                  <a16:creationId xmlns:a16="http://schemas.microsoft.com/office/drawing/2014/main" id="{389484C4-5A1C-02E2-F811-B745D988C7E3}"/>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a:p>
          </p:txBody>
        </p:sp>
        <p:sp>
          <p:nvSpPr>
            <p:cNvPr id="19" name="Rectangle 47">
              <a:extLst>
                <a:ext uri="{FF2B5EF4-FFF2-40B4-BE49-F238E27FC236}">
                  <a16:creationId xmlns:a16="http://schemas.microsoft.com/office/drawing/2014/main" id="{DFF0EABF-30BA-9AA8-F3DC-454B935A883F}"/>
                </a:ext>
              </a:extLst>
            </p:cNvPr>
            <p:cNvSpPr txBox="1"/>
            <p:nvPr/>
          </p:nvSpPr>
          <p:spPr>
            <a:xfrm>
              <a:off x="204210"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grpSp>
        <p:nvGrpSpPr>
          <p:cNvPr id="20" name="Group 45">
            <a:extLst>
              <a:ext uri="{FF2B5EF4-FFF2-40B4-BE49-F238E27FC236}">
                <a16:creationId xmlns:a16="http://schemas.microsoft.com/office/drawing/2014/main" id="{6DB037AA-B555-D0C8-AAF2-42252CA4AD7B}"/>
              </a:ext>
            </a:extLst>
          </p:cNvPr>
          <p:cNvGrpSpPr/>
          <p:nvPr/>
        </p:nvGrpSpPr>
        <p:grpSpPr>
          <a:xfrm>
            <a:off x="8136112" y="2260071"/>
            <a:ext cx="808947" cy="851542"/>
            <a:chOff x="0" y="0"/>
            <a:chExt cx="808945" cy="851541"/>
          </a:xfrm>
        </p:grpSpPr>
        <p:sp>
          <p:nvSpPr>
            <p:cNvPr id="21" name="Oval 46">
              <a:extLst>
                <a:ext uri="{FF2B5EF4-FFF2-40B4-BE49-F238E27FC236}">
                  <a16:creationId xmlns:a16="http://schemas.microsoft.com/office/drawing/2014/main" id="{B6B0677B-3DC5-F410-5975-5DAE105FD8E0}"/>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dirty="0"/>
            </a:p>
          </p:txBody>
        </p:sp>
        <p:sp>
          <p:nvSpPr>
            <p:cNvPr id="22" name="Rectangle 47">
              <a:extLst>
                <a:ext uri="{FF2B5EF4-FFF2-40B4-BE49-F238E27FC236}">
                  <a16:creationId xmlns:a16="http://schemas.microsoft.com/office/drawing/2014/main" id="{87FCF6DA-6AE8-6E0F-8B02-791FEEE75F12}"/>
                </a:ext>
              </a:extLst>
            </p:cNvPr>
            <p:cNvSpPr txBox="1"/>
            <p:nvPr/>
          </p:nvSpPr>
          <p:spPr>
            <a:xfrm>
              <a:off x="204210"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grpSp>
        <p:nvGrpSpPr>
          <p:cNvPr id="23" name="Group 45">
            <a:extLst>
              <a:ext uri="{FF2B5EF4-FFF2-40B4-BE49-F238E27FC236}">
                <a16:creationId xmlns:a16="http://schemas.microsoft.com/office/drawing/2014/main" id="{C7729CC7-C931-2B94-C00D-84CF5FA32108}"/>
              </a:ext>
            </a:extLst>
          </p:cNvPr>
          <p:cNvGrpSpPr/>
          <p:nvPr/>
        </p:nvGrpSpPr>
        <p:grpSpPr>
          <a:xfrm>
            <a:off x="7756561" y="3138045"/>
            <a:ext cx="808947" cy="851544"/>
            <a:chOff x="0" y="-1"/>
            <a:chExt cx="808945" cy="851543"/>
          </a:xfrm>
        </p:grpSpPr>
        <p:sp>
          <p:nvSpPr>
            <p:cNvPr id="24" name="Oval 46">
              <a:extLst>
                <a:ext uri="{FF2B5EF4-FFF2-40B4-BE49-F238E27FC236}">
                  <a16:creationId xmlns:a16="http://schemas.microsoft.com/office/drawing/2014/main" id="{D65B66C6-E816-22FC-4A5C-B223CE9C2539}"/>
                </a:ext>
              </a:extLst>
            </p:cNvPr>
            <p:cNvSpPr/>
            <p:nvPr/>
          </p:nvSpPr>
          <p:spPr>
            <a:xfrm>
              <a:off x="-1" y="42592"/>
              <a:ext cx="808946" cy="808951"/>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a:p>
          </p:txBody>
        </p:sp>
        <p:sp>
          <p:nvSpPr>
            <p:cNvPr id="25" name="Rectangle 47">
              <a:extLst>
                <a:ext uri="{FF2B5EF4-FFF2-40B4-BE49-F238E27FC236}">
                  <a16:creationId xmlns:a16="http://schemas.microsoft.com/office/drawing/2014/main" id="{BB6E336B-1F2E-16FC-FCA0-E734A30633E0}"/>
                </a:ext>
              </a:extLst>
            </p:cNvPr>
            <p:cNvSpPr txBox="1"/>
            <p:nvPr/>
          </p:nvSpPr>
          <p:spPr>
            <a:xfrm>
              <a:off x="204210" y="-2"/>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grpSp>
        <p:nvGrpSpPr>
          <p:cNvPr id="26" name="Group 45">
            <a:extLst>
              <a:ext uri="{FF2B5EF4-FFF2-40B4-BE49-F238E27FC236}">
                <a16:creationId xmlns:a16="http://schemas.microsoft.com/office/drawing/2014/main" id="{5CFEBC26-A8E3-C0BC-F8CB-C908A79B697A}"/>
              </a:ext>
            </a:extLst>
          </p:cNvPr>
          <p:cNvGrpSpPr/>
          <p:nvPr/>
        </p:nvGrpSpPr>
        <p:grpSpPr>
          <a:xfrm>
            <a:off x="9197227" y="2938896"/>
            <a:ext cx="808948" cy="851546"/>
            <a:chOff x="-1" y="-2"/>
            <a:chExt cx="808946" cy="851545"/>
          </a:xfrm>
        </p:grpSpPr>
        <p:sp>
          <p:nvSpPr>
            <p:cNvPr id="27" name="Oval 46">
              <a:extLst>
                <a:ext uri="{FF2B5EF4-FFF2-40B4-BE49-F238E27FC236}">
                  <a16:creationId xmlns:a16="http://schemas.microsoft.com/office/drawing/2014/main" id="{A44954BA-4423-E6C9-4138-0C4F2BDAFD64}"/>
                </a:ext>
              </a:extLst>
            </p:cNvPr>
            <p:cNvSpPr/>
            <p:nvPr/>
          </p:nvSpPr>
          <p:spPr>
            <a:xfrm>
              <a:off x="-1" y="42592"/>
              <a:ext cx="808946" cy="808951"/>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a:p>
          </p:txBody>
        </p:sp>
        <p:sp>
          <p:nvSpPr>
            <p:cNvPr id="28" name="Rectangle 47">
              <a:extLst>
                <a:ext uri="{FF2B5EF4-FFF2-40B4-BE49-F238E27FC236}">
                  <a16:creationId xmlns:a16="http://schemas.microsoft.com/office/drawing/2014/main" id="{06ADE6FB-CF02-3E9A-C050-91CE8636ED5D}"/>
                </a:ext>
              </a:extLst>
            </p:cNvPr>
            <p:cNvSpPr txBox="1"/>
            <p:nvPr/>
          </p:nvSpPr>
          <p:spPr>
            <a:xfrm>
              <a:off x="204210" y="-2"/>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736DCAB-AABC-FA25-8DEA-0C752CDC0A07}"/>
                  </a:ext>
                </a:extLst>
              </p:cNvPr>
              <p:cNvSpPr txBox="1"/>
              <p:nvPr/>
            </p:nvSpPr>
            <p:spPr>
              <a:xfrm>
                <a:off x="7061424" y="4471623"/>
                <a:ext cx="3648243" cy="13200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CA" sz="2600" b="0" i="0" smtClean="0">
                          <a:latin typeface="Cambria Math" panose="02040503050406030204" pitchFamily="18" charset="0"/>
                        </a:rPr>
                        <m:t>Interaction</m:t>
                      </m:r>
                      <m:r>
                        <a:rPr lang="en-CA" sz="2600" b="0" i="0" smtClean="0">
                          <a:latin typeface="Cambria Math" panose="02040503050406030204" pitchFamily="18" charset="0"/>
                        </a:rPr>
                        <m:t> </m:t>
                      </m:r>
                      <m:r>
                        <m:rPr>
                          <m:sty m:val="p"/>
                        </m:rPr>
                        <a:rPr lang="en-CA" sz="2600" b="0" i="0" smtClean="0">
                          <a:latin typeface="Cambria Math" panose="02040503050406030204" pitchFamily="18" charset="0"/>
                        </a:rPr>
                        <m:t>Rate</m:t>
                      </m:r>
                      <m:r>
                        <a:rPr lang="en-CA" sz="2600" b="0" i="1" smtClean="0">
                          <a:latin typeface="Cambria Math" panose="02040503050406030204" pitchFamily="18" charset="0"/>
                        </a:rPr>
                        <m:t>:</m:t>
                      </m:r>
                    </m:oMath>
                  </m:oMathPara>
                </a14:m>
                <a:endParaRPr lang="en-CA" sz="2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CA" sz="2600" b="0" i="1" smtClean="0">
                          <a:latin typeface="Cambria Math" panose="02040503050406030204" pitchFamily="18" charset="0"/>
                        </a:rPr>
                        <m:t> </m:t>
                      </m:r>
                      <m:sSubSup>
                        <m:sSubSupPr>
                          <m:ctrlPr>
                            <a:rPr lang="en-CA" sz="2600" b="0" i="1" smtClean="0">
                              <a:latin typeface="Cambria Math" panose="02040503050406030204" pitchFamily="18" charset="0"/>
                            </a:rPr>
                          </m:ctrlPr>
                        </m:sSubSupPr>
                        <m:e>
                          <m:r>
                            <a:rPr lang="en-CA" sz="2600" b="0" i="1" smtClean="0">
                              <a:latin typeface="Cambria Math" panose="02040503050406030204" pitchFamily="18" charset="0"/>
                            </a:rPr>
                            <m:t>~</m:t>
                          </m:r>
                          <m:r>
                            <a:rPr lang="en-CA" sz="2600" b="0" i="1" smtClean="0">
                              <a:latin typeface="Cambria Math" panose="02040503050406030204" pitchFamily="18" charset="0"/>
                            </a:rPr>
                            <m:t>𝑛</m:t>
                          </m:r>
                        </m:e>
                        <m:sub>
                          <m:r>
                            <a:rPr lang="en-CA" sz="2600" b="0" i="1" smtClean="0">
                              <a:latin typeface="Cambria Math" panose="02040503050406030204" pitchFamily="18" charset="0"/>
                            </a:rPr>
                            <m:t>𝜒</m:t>
                          </m:r>
                        </m:sub>
                        <m:sup>
                          <m:r>
                            <a:rPr lang="en-CA" sz="2600" b="0" i="1" smtClean="0">
                              <a:latin typeface="Cambria Math" panose="02040503050406030204" pitchFamily="18" charset="0"/>
                            </a:rPr>
                            <m:t>2</m:t>
                          </m:r>
                        </m:sup>
                      </m:sSubSup>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a:rPr lang="en-CA" sz="2600" b="0" i="1" smtClean="0">
                              <a:latin typeface="Cambria Math" panose="02040503050406030204" pitchFamily="18" charset="0"/>
                            </a:rPr>
                            <m:t>𝜒𝜒</m:t>
                          </m:r>
                        </m:sub>
                      </m:sSub>
                      <m:r>
                        <a:rPr lang="en-CA" sz="2600" b="0" i="1" smtClean="0">
                          <a:latin typeface="Cambria Math" panose="02040503050406030204" pitchFamily="18" charset="0"/>
                        </a:rPr>
                        <m:t> ~</m:t>
                      </m:r>
                      <m:f>
                        <m:fPr>
                          <m:ctrlPr>
                            <a:rPr lang="en-CA" sz="2600" b="0" i="1" smtClean="0">
                              <a:latin typeface="Cambria Math" panose="02040503050406030204" pitchFamily="18" charset="0"/>
                            </a:rPr>
                          </m:ctrlPr>
                        </m:fPr>
                        <m:num>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a:rPr lang="en-CA" sz="2600" b="0" i="1" smtClean="0">
                                  <a:latin typeface="Cambria Math" panose="02040503050406030204" pitchFamily="18" charset="0"/>
                                </a:rPr>
                                <m:t>𝜒𝜒</m:t>
                              </m:r>
                            </m:sub>
                          </m:sSub>
                        </m:num>
                        <m:den>
                          <m:sSubSup>
                            <m:sSubSupPr>
                              <m:ctrlPr>
                                <a:rPr lang="en-CA" sz="2600" b="0" i="1" smtClean="0">
                                  <a:latin typeface="Cambria Math" panose="02040503050406030204" pitchFamily="18" charset="0"/>
                                </a:rPr>
                              </m:ctrlPr>
                            </m:sSubSupPr>
                            <m:e>
                              <m:r>
                                <a:rPr lang="en-CA" sz="2600" b="0" i="1" smtClean="0">
                                  <a:latin typeface="Cambria Math" panose="02040503050406030204" pitchFamily="18" charset="0"/>
                                </a:rPr>
                                <m:t>𝑚</m:t>
                              </m:r>
                            </m:e>
                            <m:sub>
                              <m:r>
                                <a:rPr lang="en-CA" sz="2600" b="0" i="1" smtClean="0">
                                  <a:latin typeface="Cambria Math" panose="02040503050406030204" pitchFamily="18" charset="0"/>
                                </a:rPr>
                                <m:t>𝜒</m:t>
                              </m:r>
                            </m:sub>
                            <m:sup>
                              <m:r>
                                <a:rPr lang="en-CA" sz="2600" b="0" i="1" smtClean="0">
                                  <a:latin typeface="Cambria Math" panose="02040503050406030204" pitchFamily="18" charset="0"/>
                                </a:rPr>
                                <m:t>2</m:t>
                              </m:r>
                            </m:sup>
                          </m:sSubSup>
                        </m:den>
                      </m:f>
                      <m:r>
                        <a:rPr lang="en-CA" sz="2600" b="0" i="1" smtClean="0">
                          <a:latin typeface="Cambria Math" panose="02040503050406030204" pitchFamily="18" charset="0"/>
                        </a:rPr>
                        <m:t> ~ </m:t>
                      </m:r>
                      <m:sSubSup>
                        <m:sSubSupPr>
                          <m:ctrlPr>
                            <a:rPr lang="en-CA" sz="2600" b="0" i="1" smtClean="0">
                              <a:latin typeface="Cambria Math" panose="02040503050406030204" pitchFamily="18" charset="0"/>
                            </a:rPr>
                          </m:ctrlPr>
                        </m:sSubSupPr>
                        <m:e>
                          <m:r>
                            <a:rPr lang="en-CA" sz="2600" b="0" i="1" smtClean="0">
                              <a:latin typeface="Cambria Math" panose="02040503050406030204" pitchFamily="18" charset="0"/>
                            </a:rPr>
                            <m:t>𝑁</m:t>
                          </m:r>
                        </m:e>
                        <m:sub>
                          <m:r>
                            <a:rPr lang="en-CA" sz="2600" b="0" i="1" smtClean="0">
                              <a:latin typeface="Cambria Math" panose="02040503050406030204" pitchFamily="18" charset="0"/>
                            </a:rPr>
                            <m:t>𝜒</m:t>
                          </m:r>
                        </m:sub>
                        <m:sup>
                          <m:r>
                            <a:rPr lang="en-CA" sz="2600" b="0" i="1" smtClean="0">
                              <a:latin typeface="Cambria Math" panose="02040503050406030204" pitchFamily="18" charset="0"/>
                            </a:rPr>
                            <m:t>−4/3</m:t>
                          </m:r>
                        </m:sup>
                      </m:sSubSup>
                    </m:oMath>
                  </m:oMathPara>
                </a14:m>
                <a:endParaRPr lang="en-CA" sz="2600" dirty="0"/>
              </a:p>
            </p:txBody>
          </p:sp>
        </mc:Choice>
        <mc:Fallback xmlns="">
          <p:sp>
            <p:nvSpPr>
              <p:cNvPr id="30" name="TextBox 29">
                <a:extLst>
                  <a:ext uri="{FF2B5EF4-FFF2-40B4-BE49-F238E27FC236}">
                    <a16:creationId xmlns:a16="http://schemas.microsoft.com/office/drawing/2014/main" id="{C736DCAB-AABC-FA25-8DEA-0C752CDC0A07}"/>
                  </a:ext>
                </a:extLst>
              </p:cNvPr>
              <p:cNvSpPr txBox="1">
                <a:spLocks noRot="1" noChangeAspect="1" noMove="1" noResize="1" noEditPoints="1" noAdjustHandles="1" noChangeArrowheads="1" noChangeShapeType="1" noTextEdit="1"/>
              </p:cNvSpPr>
              <p:nvPr/>
            </p:nvSpPr>
            <p:spPr>
              <a:xfrm>
                <a:off x="7061424" y="4471623"/>
                <a:ext cx="3648243" cy="1320041"/>
              </a:xfrm>
              <a:prstGeom prst="rect">
                <a:avLst/>
              </a:prstGeom>
              <a:blipFill>
                <a:blip r:embed="rId6"/>
                <a:stretch>
                  <a:fillRect/>
                </a:stretch>
              </a:blipFill>
            </p:spPr>
            <p:txBody>
              <a:bodyPr/>
              <a:lstStyle/>
              <a:p>
                <a:r>
                  <a:rPr lang="en-CA">
                    <a:noFill/>
                  </a:rPr>
                  <a:t> </a:t>
                </a:r>
              </a:p>
            </p:txBody>
          </p:sp>
        </mc:Fallback>
      </mc:AlternateContent>
      <p:grpSp>
        <p:nvGrpSpPr>
          <p:cNvPr id="5" name="Group 45">
            <a:extLst>
              <a:ext uri="{FF2B5EF4-FFF2-40B4-BE49-F238E27FC236}">
                <a16:creationId xmlns:a16="http://schemas.microsoft.com/office/drawing/2014/main" id="{F296CB0A-7506-7F52-B239-0640FDF028BA}"/>
              </a:ext>
            </a:extLst>
          </p:cNvPr>
          <p:cNvGrpSpPr/>
          <p:nvPr/>
        </p:nvGrpSpPr>
        <p:grpSpPr>
          <a:xfrm>
            <a:off x="8460088" y="2890359"/>
            <a:ext cx="808948" cy="851543"/>
            <a:chOff x="-1" y="-1"/>
            <a:chExt cx="808946" cy="851542"/>
          </a:xfrm>
        </p:grpSpPr>
        <p:sp>
          <p:nvSpPr>
            <p:cNvPr id="7" name="Oval 46">
              <a:extLst>
                <a:ext uri="{FF2B5EF4-FFF2-40B4-BE49-F238E27FC236}">
                  <a16:creationId xmlns:a16="http://schemas.microsoft.com/office/drawing/2014/main" id="{78D5C000-CE49-0367-BD1A-0C18455CB5FE}"/>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dirty="0"/>
            </a:p>
          </p:txBody>
        </p:sp>
        <p:sp>
          <p:nvSpPr>
            <p:cNvPr id="8" name="Rectangle 47">
              <a:extLst>
                <a:ext uri="{FF2B5EF4-FFF2-40B4-BE49-F238E27FC236}">
                  <a16:creationId xmlns:a16="http://schemas.microsoft.com/office/drawing/2014/main" id="{2CEA4C4A-4E7F-DF93-ACA1-0B1580AA4655}"/>
                </a:ext>
              </a:extLst>
            </p:cNvPr>
            <p:cNvSpPr txBox="1"/>
            <p:nvPr/>
          </p:nvSpPr>
          <p:spPr>
            <a:xfrm>
              <a:off x="204211"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grpSp>
        <p:nvGrpSpPr>
          <p:cNvPr id="9" name="Group 45">
            <a:extLst>
              <a:ext uri="{FF2B5EF4-FFF2-40B4-BE49-F238E27FC236}">
                <a16:creationId xmlns:a16="http://schemas.microsoft.com/office/drawing/2014/main" id="{C8F40A34-6BC2-A8BE-386A-6299B64D32FD}"/>
              </a:ext>
            </a:extLst>
          </p:cNvPr>
          <p:cNvGrpSpPr/>
          <p:nvPr/>
        </p:nvGrpSpPr>
        <p:grpSpPr>
          <a:xfrm>
            <a:off x="7798299" y="2636981"/>
            <a:ext cx="808948" cy="851543"/>
            <a:chOff x="-1" y="-1"/>
            <a:chExt cx="808946" cy="851542"/>
          </a:xfrm>
        </p:grpSpPr>
        <p:sp>
          <p:nvSpPr>
            <p:cNvPr id="11" name="Oval 46">
              <a:extLst>
                <a:ext uri="{FF2B5EF4-FFF2-40B4-BE49-F238E27FC236}">
                  <a16:creationId xmlns:a16="http://schemas.microsoft.com/office/drawing/2014/main" id="{6F9E0608-1624-4A91-A2C0-31418FEA8AE3}"/>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dirty="0"/>
            </a:p>
          </p:txBody>
        </p:sp>
        <p:sp>
          <p:nvSpPr>
            <p:cNvPr id="12" name="Rectangle 47">
              <a:extLst>
                <a:ext uri="{FF2B5EF4-FFF2-40B4-BE49-F238E27FC236}">
                  <a16:creationId xmlns:a16="http://schemas.microsoft.com/office/drawing/2014/main" id="{7D8A44EC-1162-5724-89A5-269311D64BD3}"/>
                </a:ext>
              </a:extLst>
            </p:cNvPr>
            <p:cNvSpPr txBox="1"/>
            <p:nvPr/>
          </p:nvSpPr>
          <p:spPr>
            <a:xfrm>
              <a:off x="204211"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grpSp>
        <p:nvGrpSpPr>
          <p:cNvPr id="29" name="Group 45">
            <a:extLst>
              <a:ext uri="{FF2B5EF4-FFF2-40B4-BE49-F238E27FC236}">
                <a16:creationId xmlns:a16="http://schemas.microsoft.com/office/drawing/2014/main" id="{6C071E80-1D99-DFCE-7F08-7917848828EF}"/>
              </a:ext>
            </a:extLst>
          </p:cNvPr>
          <p:cNvGrpSpPr/>
          <p:nvPr/>
        </p:nvGrpSpPr>
        <p:grpSpPr>
          <a:xfrm>
            <a:off x="9077941" y="3503042"/>
            <a:ext cx="808948" cy="851543"/>
            <a:chOff x="-1" y="-1"/>
            <a:chExt cx="808946" cy="851542"/>
          </a:xfrm>
        </p:grpSpPr>
        <p:sp>
          <p:nvSpPr>
            <p:cNvPr id="31" name="Oval 46">
              <a:extLst>
                <a:ext uri="{FF2B5EF4-FFF2-40B4-BE49-F238E27FC236}">
                  <a16:creationId xmlns:a16="http://schemas.microsoft.com/office/drawing/2014/main" id="{94DC1C37-F793-B3A7-F58F-AAB5F73704DD}"/>
                </a:ext>
              </a:extLst>
            </p:cNvPr>
            <p:cNvSpPr/>
            <p:nvPr/>
          </p:nvSpPr>
          <p:spPr>
            <a:xfrm>
              <a:off x="-1" y="42592"/>
              <a:ext cx="808946" cy="808949"/>
            </a:xfrm>
            <a:prstGeom prst="ellipse">
              <a:avLst/>
            </a:prstGeom>
            <a:solidFill>
              <a:srgbClr val="000000"/>
            </a:solidFill>
            <a:ln w="12700" cap="flat">
              <a:noFill/>
              <a:miter lim="400000"/>
            </a:ln>
            <a:effectLst/>
          </p:spPr>
          <p:txBody>
            <a:bodyPr wrap="square" lIns="0" tIns="0" rIns="0" bIns="0" numCol="1" anchor="ctr">
              <a:noAutofit/>
            </a:bodyPr>
            <a:lstStyle/>
            <a:p>
              <a:pPr algn="ctr" defTabSz="1828800">
                <a:spcBef>
                  <a:spcPts val="0"/>
                </a:spcBef>
                <a:defRPr sz="3600">
                  <a:solidFill>
                    <a:srgbClr val="FFFFFF"/>
                  </a:solidFill>
                  <a:latin typeface="Calibri"/>
                  <a:ea typeface="Calibri"/>
                  <a:cs typeface="Calibri"/>
                  <a:sym typeface="Calibri"/>
                </a:defRPr>
              </a:pPr>
              <a:endParaRPr dirty="0"/>
            </a:p>
          </p:txBody>
        </p:sp>
        <p:sp>
          <p:nvSpPr>
            <p:cNvPr id="32" name="Rectangle 47">
              <a:extLst>
                <a:ext uri="{FF2B5EF4-FFF2-40B4-BE49-F238E27FC236}">
                  <a16:creationId xmlns:a16="http://schemas.microsoft.com/office/drawing/2014/main" id="{45E0C365-E31E-0668-D804-EEA025403D22}"/>
                </a:ext>
              </a:extLst>
            </p:cNvPr>
            <p:cNvSpPr txBox="1"/>
            <p:nvPr/>
          </p:nvSpPr>
          <p:spPr>
            <a:xfrm>
              <a:off x="204211" y="-1"/>
              <a:ext cx="450369" cy="7289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numCol="1" anchor="t">
              <a:spAutoFit/>
            </a:bodyPr>
            <a:lstStyle>
              <a:lvl1pPr defTabSz="1828800">
                <a:spcBef>
                  <a:spcPts val="0"/>
                </a:spcBef>
                <a:defRPr sz="3600">
                  <a:solidFill>
                    <a:srgbClr val="FFFFFF"/>
                  </a:solidFill>
                  <a:latin typeface="+mj-lt"/>
                  <a:ea typeface="+mj-ea"/>
                  <a:cs typeface="+mj-cs"/>
                  <a:sym typeface="Helvetica"/>
                </a:defRPr>
              </a:lvl1pPr>
            </a:lstStyle>
            <a:p>
              <a:r>
                <a:rPr dirty="0"/>
                <a:t>χ</a:t>
              </a:r>
            </a:p>
          </p:txBody>
        </p:sp>
      </p:grpSp>
      <p:sp>
        <p:nvSpPr>
          <p:cNvPr id="33" name="Footer Placeholder 32">
            <a:extLst>
              <a:ext uri="{FF2B5EF4-FFF2-40B4-BE49-F238E27FC236}">
                <a16:creationId xmlns:a16="http://schemas.microsoft.com/office/drawing/2014/main" id="{27CC5C1D-684C-89ED-3EFD-8A01F4628911}"/>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693437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0DCDE-A515-ADDC-6E8E-E42FBEE1B76D}"/>
              </a:ext>
            </a:extLst>
          </p:cNvPr>
          <p:cNvSpPr>
            <a:spLocks noGrp="1"/>
          </p:cNvSpPr>
          <p:nvPr>
            <p:ph type="title"/>
          </p:nvPr>
        </p:nvSpPr>
        <p:spPr/>
        <p:txBody>
          <a:bodyPr/>
          <a:lstStyle/>
          <a:p>
            <a:r>
              <a:rPr lang="en-CA" dirty="0"/>
              <a:t>What Can the LMC Do for Direct Detection?</a:t>
            </a:r>
          </a:p>
        </p:txBody>
      </p:sp>
      <p:sp>
        <p:nvSpPr>
          <p:cNvPr id="3" name="Content Placeholder 2">
            <a:extLst>
              <a:ext uri="{FF2B5EF4-FFF2-40B4-BE49-F238E27FC236}">
                <a16:creationId xmlns:a16="http://schemas.microsoft.com/office/drawing/2014/main" id="{126E0BB0-DA5C-177C-272E-1B7782C1C0BC}"/>
              </a:ext>
            </a:extLst>
          </p:cNvPr>
          <p:cNvSpPr>
            <a:spLocks noGrp="1"/>
          </p:cNvSpPr>
          <p:nvPr>
            <p:ph idx="1"/>
          </p:nvPr>
        </p:nvSpPr>
        <p:spPr>
          <a:xfrm>
            <a:off x="1097280" y="1845734"/>
            <a:ext cx="10058400" cy="3274905"/>
          </a:xfrm>
        </p:spPr>
        <p:txBody>
          <a:bodyPr>
            <a:noAutofit/>
          </a:bodyPr>
          <a:lstStyle/>
          <a:p>
            <a:pPr lvl="1">
              <a:buFont typeface="Arial" panose="020B0604020202020204" pitchFamily="34" charset="0"/>
              <a:buChar char="•"/>
            </a:pPr>
            <a:r>
              <a:rPr lang="en-CA" sz="2600" dirty="0"/>
              <a:t>Can improve bounds for heavy dark matter with fast dark matter due to the Large Magellanic Cloud</a:t>
            </a:r>
          </a:p>
          <a:p>
            <a:pPr lvl="1">
              <a:buFont typeface="Arial" panose="020B0604020202020204" pitchFamily="34" charset="0"/>
              <a:buChar char="•"/>
            </a:pPr>
            <a:r>
              <a:rPr lang="en-CA" sz="2600" dirty="0"/>
              <a:t>Improvements can be applied straightforwardly to any multi-scattering heavy DM search</a:t>
            </a:r>
          </a:p>
          <a:p>
            <a:pPr lvl="1">
              <a:buFont typeface="Arial" panose="020B0604020202020204" pitchFamily="34" charset="0"/>
              <a:buChar char="•"/>
            </a:pPr>
            <a:r>
              <a:rPr lang="en-CA" sz="2600" dirty="0"/>
              <a:t>Better bounds for free!</a:t>
            </a:r>
          </a:p>
          <a:p>
            <a:pPr lvl="1">
              <a:buFont typeface="Arial" panose="020B0604020202020204" pitchFamily="34" charset="0"/>
              <a:buChar char="•"/>
            </a:pPr>
            <a:r>
              <a:rPr lang="en-CA" sz="2600" dirty="0"/>
              <a:t>Motivates more precise modelling of the effect of the LMC on the local dark matter distribution</a:t>
            </a:r>
          </a:p>
          <a:p>
            <a:pPr lvl="1">
              <a:buFont typeface="Arial" panose="020B0604020202020204" pitchFamily="34" charset="0"/>
              <a:buChar char="•"/>
            </a:pPr>
            <a:r>
              <a:rPr lang="en-CA" sz="2600" dirty="0"/>
              <a:t>Choice of detector positioning can improve heavy DM detection prospects by a factor of 2!</a:t>
            </a:r>
          </a:p>
        </p:txBody>
      </p:sp>
      <p:sp>
        <p:nvSpPr>
          <p:cNvPr id="4" name="Date Placeholder 3">
            <a:extLst>
              <a:ext uri="{FF2B5EF4-FFF2-40B4-BE49-F238E27FC236}">
                <a16:creationId xmlns:a16="http://schemas.microsoft.com/office/drawing/2014/main" id="{79D58F19-7AB9-730B-30DC-476665A12C22}"/>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C65DAFEF-02D4-9EA8-0A13-86188004A59E}"/>
              </a:ext>
            </a:extLst>
          </p:cNvPr>
          <p:cNvSpPr>
            <a:spLocks noGrp="1"/>
          </p:cNvSpPr>
          <p:nvPr>
            <p:ph type="ftr" sz="quarter" idx="11"/>
          </p:nvPr>
        </p:nvSpPr>
        <p:spPr/>
        <p:txBody>
          <a:bodyPr/>
          <a:lstStyle/>
          <a:p>
            <a:r>
              <a:rPr lang="en-US"/>
              <a:t>CETUP 2026</a:t>
            </a:r>
            <a:endParaRPr lang="en-CA"/>
          </a:p>
        </p:txBody>
      </p:sp>
      <p:sp>
        <p:nvSpPr>
          <p:cNvPr id="6" name="Slide Number Placeholder 5">
            <a:extLst>
              <a:ext uri="{FF2B5EF4-FFF2-40B4-BE49-F238E27FC236}">
                <a16:creationId xmlns:a16="http://schemas.microsoft.com/office/drawing/2014/main" id="{BD067706-A000-3CE4-A808-ACD525F50DAE}"/>
              </a:ext>
            </a:extLst>
          </p:cNvPr>
          <p:cNvSpPr>
            <a:spLocks noGrp="1"/>
          </p:cNvSpPr>
          <p:nvPr>
            <p:ph type="sldNum" sz="quarter" idx="12"/>
          </p:nvPr>
        </p:nvSpPr>
        <p:spPr/>
        <p:txBody>
          <a:bodyPr/>
          <a:lstStyle/>
          <a:p>
            <a:fld id="{D12E0FF8-979D-4E91-940C-799527AB8B5D}" type="slidenum">
              <a:rPr lang="en-CA" smtClean="0"/>
              <a:t>30</a:t>
            </a:fld>
            <a:endParaRPr lang="en-CA"/>
          </a:p>
        </p:txBody>
      </p:sp>
    </p:spTree>
    <p:extLst>
      <p:ext uri="{BB962C8B-B14F-4D97-AF65-F5344CB8AC3E}">
        <p14:creationId xmlns:p14="http://schemas.microsoft.com/office/powerpoint/2010/main" val="3850460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C6FB3-527D-83FE-6A4F-E5066B7A5D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1447C-D6CA-9EAE-A7C9-3DB02709020C}"/>
              </a:ext>
            </a:extLst>
          </p:cNvPr>
          <p:cNvSpPr>
            <a:spLocks noGrp="1"/>
          </p:cNvSpPr>
          <p:nvPr>
            <p:ph type="title"/>
          </p:nvPr>
        </p:nvSpPr>
        <p:spPr>
          <a:xfrm>
            <a:off x="1097280" y="286605"/>
            <a:ext cx="10614822" cy="1450757"/>
          </a:xfrm>
        </p:spPr>
        <p:txBody>
          <a:bodyPr/>
          <a:lstStyle/>
          <a:p>
            <a:r>
              <a:rPr lang="en-CA" dirty="0"/>
              <a:t>DM Mass Flux on Human Scales</a:t>
            </a:r>
          </a:p>
        </p:txBody>
      </p:sp>
      <p:sp>
        <p:nvSpPr>
          <p:cNvPr id="3" name="Content Placeholder 2">
            <a:extLst>
              <a:ext uri="{FF2B5EF4-FFF2-40B4-BE49-F238E27FC236}">
                <a16:creationId xmlns:a16="http://schemas.microsoft.com/office/drawing/2014/main" id="{AFC1222B-3C78-AE0B-5668-591C19000FE0}"/>
              </a:ext>
            </a:extLst>
          </p:cNvPr>
          <p:cNvSpPr>
            <a:spLocks noGrp="1"/>
          </p:cNvSpPr>
          <p:nvPr>
            <p:ph sz="half" idx="1"/>
          </p:nvPr>
        </p:nvSpPr>
        <p:spPr>
          <a:xfrm>
            <a:off x="1584061" y="1866638"/>
            <a:ext cx="9255725" cy="761999"/>
          </a:xfrm>
        </p:spPr>
        <p:txBody>
          <a:bodyPr>
            <a:normAutofit fontScale="92500" lnSpcReduction="20000"/>
          </a:bodyPr>
          <a:lstStyle/>
          <a:p>
            <a:pPr marL="201163" lvl="1" indent="0">
              <a:buNone/>
            </a:pPr>
            <a:r>
              <a:rPr lang="en-CA" sz="2800" dirty="0"/>
              <a:t>How much dark matter passes through your body each year?</a:t>
            </a:r>
          </a:p>
          <a:p>
            <a:pPr lvl="1">
              <a:buFont typeface="Arial" panose="020B0604020202020204" pitchFamily="34" charset="0"/>
              <a:buChar char="•"/>
            </a:pPr>
            <a:endParaRPr lang="en-CA" sz="2200" dirty="0"/>
          </a:p>
        </p:txBody>
      </p:sp>
      <p:sp>
        <p:nvSpPr>
          <p:cNvPr id="4" name="Date Placeholder 3">
            <a:extLst>
              <a:ext uri="{FF2B5EF4-FFF2-40B4-BE49-F238E27FC236}">
                <a16:creationId xmlns:a16="http://schemas.microsoft.com/office/drawing/2014/main" id="{013BD4F4-F907-CEF7-561B-A8BBC15E7055}"/>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5435F4B3-1031-0ECE-D451-123C9B3C0974}"/>
              </a:ext>
            </a:extLst>
          </p:cNvPr>
          <p:cNvSpPr>
            <a:spLocks noGrp="1"/>
          </p:cNvSpPr>
          <p:nvPr>
            <p:ph type="sldNum" sz="quarter" idx="12"/>
          </p:nvPr>
        </p:nvSpPr>
        <p:spPr/>
        <p:txBody>
          <a:bodyPr/>
          <a:lstStyle/>
          <a:p>
            <a:fld id="{D12E0FF8-979D-4E91-940C-799527AB8B5D}" type="slidenum">
              <a:rPr lang="en-CA" smtClean="0"/>
              <a:t>31</a:t>
            </a:fld>
            <a:endParaRPr lang="en-CA"/>
          </a:p>
        </p:txBody>
      </p:sp>
      <p:pic>
        <p:nvPicPr>
          <p:cNvPr id="8" name="Content Placeholder 7">
            <a:extLst>
              <a:ext uri="{FF2B5EF4-FFF2-40B4-BE49-F238E27FC236}">
                <a16:creationId xmlns:a16="http://schemas.microsoft.com/office/drawing/2014/main" id="{DDD35DD3-B35A-489F-5A42-B940214E703B}"/>
              </a:ext>
            </a:extLst>
          </p:cNvPr>
          <p:cNvPicPr>
            <a:picLocks noGrp="1" noChangeAspect="1"/>
          </p:cNvPicPr>
          <p:nvPr>
            <p:ph sz="half" idx="2"/>
          </p:nvPr>
        </p:nvPicPr>
        <p:blipFill>
          <a:blip r:embed="rId2"/>
          <a:stretch>
            <a:fillRect/>
          </a:stretch>
        </p:blipFill>
        <p:spPr>
          <a:xfrm>
            <a:off x="1352147" y="2027314"/>
            <a:ext cx="2847946" cy="4022725"/>
          </a:xfrm>
          <a:prstGeom prst="rect">
            <a:avLst/>
          </a:prstGeom>
        </p:spPr>
      </p:pic>
      <p:sp>
        <p:nvSpPr>
          <p:cNvPr id="13" name="TextBox 12">
            <a:extLst>
              <a:ext uri="{FF2B5EF4-FFF2-40B4-BE49-F238E27FC236}">
                <a16:creationId xmlns:a16="http://schemas.microsoft.com/office/drawing/2014/main" id="{D109BAEE-CED3-E69D-1B90-01FEF9AFA873}"/>
              </a:ext>
            </a:extLst>
          </p:cNvPr>
          <p:cNvSpPr txBox="1"/>
          <p:nvPr/>
        </p:nvSpPr>
        <p:spPr>
          <a:xfrm>
            <a:off x="5637178" y="2971800"/>
            <a:ext cx="65" cy="276999"/>
          </a:xfrm>
          <a:prstGeom prst="rect">
            <a:avLst/>
          </a:prstGeom>
          <a:noFill/>
        </p:spPr>
        <p:txBody>
          <a:bodyPr wrap="none" lIns="0" tIns="0" rIns="0" bIns="0" rtlCol="0">
            <a:spAutoFit/>
          </a:bodyPr>
          <a:lstStyle/>
          <a:p>
            <a:endParaRPr lang="en-CA" dirty="0"/>
          </a:p>
        </p:txBody>
      </p:sp>
      <p:pic>
        <p:nvPicPr>
          <p:cNvPr id="15" name="Picture 14">
            <a:extLst>
              <a:ext uri="{FF2B5EF4-FFF2-40B4-BE49-F238E27FC236}">
                <a16:creationId xmlns:a16="http://schemas.microsoft.com/office/drawing/2014/main" id="{8580FB90-017F-8BCE-E3A8-7444DD51F7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0432" y="2576960"/>
            <a:ext cx="4647619" cy="361905"/>
          </a:xfrm>
          <a:prstGeom prst="rect">
            <a:avLst/>
          </a:prstGeom>
        </p:spPr>
      </p:pic>
      <p:pic>
        <p:nvPicPr>
          <p:cNvPr id="23" name="Picture 22">
            <a:extLst>
              <a:ext uri="{FF2B5EF4-FFF2-40B4-BE49-F238E27FC236}">
                <a16:creationId xmlns:a16="http://schemas.microsoft.com/office/drawing/2014/main" id="{F99197F2-2ADB-8688-5E27-DD85067F8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8030" y="3586136"/>
            <a:ext cx="3323809" cy="419048"/>
          </a:xfrm>
          <a:prstGeom prst="rect">
            <a:avLst/>
          </a:prstGeom>
        </p:spPr>
      </p:pic>
      <p:pic>
        <p:nvPicPr>
          <p:cNvPr id="27" name="Picture 26">
            <a:extLst>
              <a:ext uri="{FF2B5EF4-FFF2-40B4-BE49-F238E27FC236}">
                <a16:creationId xmlns:a16="http://schemas.microsoft.com/office/drawing/2014/main" id="{3667F949-0D2E-DC66-60F7-DFE7EFB811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8030" y="4533225"/>
            <a:ext cx="1990476" cy="428571"/>
          </a:xfrm>
          <a:prstGeom prst="rect">
            <a:avLst/>
          </a:prstGeom>
        </p:spPr>
      </p:pic>
      <p:sp>
        <p:nvSpPr>
          <p:cNvPr id="28" name="Content Placeholder 2">
            <a:extLst>
              <a:ext uri="{FF2B5EF4-FFF2-40B4-BE49-F238E27FC236}">
                <a16:creationId xmlns:a16="http://schemas.microsoft.com/office/drawing/2014/main" id="{26E43D76-AB92-8B6D-56E9-DE39DD99136F}"/>
              </a:ext>
            </a:extLst>
          </p:cNvPr>
          <p:cNvSpPr txBox="1">
            <a:spLocks/>
          </p:cNvSpPr>
          <p:nvPr/>
        </p:nvSpPr>
        <p:spPr>
          <a:xfrm>
            <a:off x="3706545" y="5573064"/>
            <a:ext cx="7133308" cy="761999"/>
          </a:xfrm>
          <a:prstGeom prst="rect">
            <a:avLst/>
          </a:prstGeom>
        </p:spPr>
        <p:txBody>
          <a:bodyPr vert="horz" lIns="0" tIns="45720" rIns="0" bIns="45720" rtlCol="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3" lvl="1" indent="0">
              <a:buNone/>
            </a:pPr>
            <a:r>
              <a:rPr lang="en-CA" sz="2600" dirty="0"/>
              <a:t>Sets a soft limit on human scale experiments</a:t>
            </a:r>
          </a:p>
        </p:txBody>
      </p:sp>
      <p:sp>
        <p:nvSpPr>
          <p:cNvPr id="29" name="Oval 28">
            <a:extLst>
              <a:ext uri="{FF2B5EF4-FFF2-40B4-BE49-F238E27FC236}">
                <a16:creationId xmlns:a16="http://schemas.microsoft.com/office/drawing/2014/main" id="{7AA0210E-8E1D-4355-26FA-1ED9D2D6CADA}"/>
              </a:ext>
            </a:extLst>
          </p:cNvPr>
          <p:cNvSpPr/>
          <p:nvPr/>
        </p:nvSpPr>
        <p:spPr>
          <a:xfrm>
            <a:off x="3700661" y="3080115"/>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Oval 29">
            <a:extLst>
              <a:ext uri="{FF2B5EF4-FFF2-40B4-BE49-F238E27FC236}">
                <a16:creationId xmlns:a16="http://schemas.microsoft.com/office/drawing/2014/main" id="{4FA3384F-6C3D-29BC-A300-2384469EDAA0}"/>
              </a:ext>
            </a:extLst>
          </p:cNvPr>
          <p:cNvSpPr/>
          <p:nvPr/>
        </p:nvSpPr>
        <p:spPr>
          <a:xfrm>
            <a:off x="2086659" y="4467130"/>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Oval 30">
            <a:extLst>
              <a:ext uri="{FF2B5EF4-FFF2-40B4-BE49-F238E27FC236}">
                <a16:creationId xmlns:a16="http://schemas.microsoft.com/office/drawing/2014/main" id="{E2702E17-AC2C-7F26-E639-47FB26CCF3B5}"/>
              </a:ext>
            </a:extLst>
          </p:cNvPr>
          <p:cNvSpPr/>
          <p:nvPr/>
        </p:nvSpPr>
        <p:spPr>
          <a:xfrm>
            <a:off x="2017019" y="3548225"/>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27F1D30E-0618-2A50-A74D-25995C693E59}"/>
              </a:ext>
            </a:extLst>
          </p:cNvPr>
          <p:cNvCxnSpPr>
            <a:cxnSpLocks/>
          </p:cNvCxnSpPr>
          <p:nvPr/>
        </p:nvCxnSpPr>
        <p:spPr>
          <a:xfrm flipH="1">
            <a:off x="3764665" y="2591783"/>
            <a:ext cx="1148334" cy="521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A7B1AC7-B717-A365-2751-0D890AFD7020}"/>
              </a:ext>
            </a:extLst>
          </p:cNvPr>
          <p:cNvCxnSpPr>
            <a:cxnSpLocks/>
          </p:cNvCxnSpPr>
          <p:nvPr/>
        </p:nvCxnSpPr>
        <p:spPr>
          <a:xfrm flipH="1">
            <a:off x="2156299" y="4026184"/>
            <a:ext cx="2318424" cy="459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23422DC-1284-C248-DAD5-AA7AA72E7C6C}"/>
              </a:ext>
            </a:extLst>
          </p:cNvPr>
          <p:cNvCxnSpPr>
            <a:cxnSpLocks/>
          </p:cNvCxnSpPr>
          <p:nvPr/>
        </p:nvCxnSpPr>
        <p:spPr>
          <a:xfrm>
            <a:off x="1352147" y="2508869"/>
            <a:ext cx="675071" cy="1035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2217960B-76DC-8033-23D8-AB72912D2A08}"/>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674973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234D11-6FE0-27E9-B71D-13082E470A79}"/>
              </a:ext>
            </a:extLst>
          </p:cNvPr>
          <p:cNvSpPr>
            <a:spLocks noGrp="1"/>
          </p:cNvSpPr>
          <p:nvPr>
            <p:ph type="title"/>
          </p:nvPr>
        </p:nvSpPr>
        <p:spPr/>
        <p:txBody>
          <a:bodyPr/>
          <a:lstStyle/>
          <a:p>
            <a:r>
              <a:rPr lang="en-CA" dirty="0"/>
              <a:t>Getting To The High Mass Gap</a:t>
            </a:r>
          </a:p>
        </p:txBody>
      </p:sp>
      <p:sp>
        <p:nvSpPr>
          <p:cNvPr id="5" name="Date Placeholder 4">
            <a:extLst>
              <a:ext uri="{FF2B5EF4-FFF2-40B4-BE49-F238E27FC236}">
                <a16:creationId xmlns:a16="http://schemas.microsoft.com/office/drawing/2014/main" id="{DCB7F662-7418-8672-D32B-E3202447B877}"/>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EAC34DF9-6D7B-0487-A957-ACB00696428F}"/>
              </a:ext>
            </a:extLst>
          </p:cNvPr>
          <p:cNvSpPr>
            <a:spLocks noGrp="1"/>
          </p:cNvSpPr>
          <p:nvPr>
            <p:ph type="sldNum" sz="quarter" idx="12"/>
          </p:nvPr>
        </p:nvSpPr>
        <p:spPr/>
        <p:txBody>
          <a:bodyPr/>
          <a:lstStyle/>
          <a:p>
            <a:fld id="{D12E0FF8-979D-4E91-940C-799527AB8B5D}" type="slidenum">
              <a:rPr lang="en-CA" smtClean="0"/>
              <a:t>32</a:t>
            </a:fld>
            <a:endParaRPr lang="en-CA"/>
          </a:p>
        </p:txBody>
      </p:sp>
      <p:pic>
        <p:nvPicPr>
          <p:cNvPr id="1276" name="uheavy.pdf" descr="uheavy.pdf"/>
          <p:cNvPicPr>
            <a:picLocks noGrp="1" noChangeAspect="1"/>
          </p:cNvPicPr>
          <p:nvPr>
            <p:ph idx="1"/>
          </p:nvPr>
        </p:nvPicPr>
        <p:blipFill>
          <a:blip r:embed="rId3"/>
          <a:srcRect t="1740" b="2991"/>
          <a:stretch>
            <a:fillRect/>
          </a:stretch>
        </p:blipFill>
        <p:spPr>
          <a:xfrm>
            <a:off x="1016864" y="1797347"/>
            <a:ext cx="7208904" cy="4474724"/>
          </a:xfrm>
          <a:prstGeom prst="rect">
            <a:avLst/>
          </a:prstGeom>
          <a:ln w="12700">
            <a:miter lim="400000"/>
          </a:ln>
        </p:spPr>
      </p:pic>
      <p:sp>
        <p:nvSpPr>
          <p:cNvPr id="1278" name="Rectangle"/>
          <p:cNvSpPr/>
          <p:nvPr/>
        </p:nvSpPr>
        <p:spPr>
          <a:xfrm>
            <a:off x="1984442" y="2129406"/>
            <a:ext cx="2190495" cy="3474046"/>
          </a:xfrm>
          <a:prstGeom prst="rect">
            <a:avLst/>
          </a:prstGeom>
          <a:solidFill>
            <a:schemeClr val="accent1">
              <a:alpha val="14816"/>
            </a:schemeClr>
          </a:solidFill>
          <a:ln w="12700">
            <a:miter lim="400000"/>
          </a:ln>
        </p:spPr>
        <p:txBody>
          <a:bodyPr lIns="0" tIns="0" rIns="0" bIns="0" anchor="ctr"/>
          <a:lstStyle/>
          <a:p>
            <a:pPr algn="ctr">
              <a:defRPr sz="3200">
                <a:solidFill>
                  <a:srgbClr val="FFFFFF"/>
                </a:solidFill>
                <a:latin typeface="Helvetica Neue Medium"/>
                <a:ea typeface="Helvetica Neue Medium"/>
                <a:cs typeface="Helvetica Neue Medium"/>
                <a:sym typeface="Helvetica Neue Medium"/>
              </a:defRPr>
            </a:pPr>
            <a:endParaRPr sz="1600" dirty="0"/>
          </a:p>
        </p:txBody>
      </p:sp>
      <p:sp>
        <p:nvSpPr>
          <p:cNvPr id="1280" name="Line"/>
          <p:cNvSpPr/>
          <p:nvPr/>
        </p:nvSpPr>
        <p:spPr>
          <a:xfrm flipH="1">
            <a:off x="4357990" y="2597285"/>
            <a:ext cx="4114799" cy="322221"/>
          </a:xfrm>
          <a:prstGeom prst="line">
            <a:avLst/>
          </a:prstGeom>
          <a:ln w="50800">
            <a:solidFill>
              <a:srgbClr val="000000"/>
            </a:solidFill>
            <a:miter lim="400000"/>
            <a:tailEnd type="triangle"/>
          </a:ln>
        </p:spPr>
        <p:txBody>
          <a:bodyPr lIns="22859" tIns="22859" rIns="22859" bIns="22859"/>
          <a:lstStyle/>
          <a:p>
            <a:pPr>
              <a:defRPr sz="1800">
                <a:solidFill>
                  <a:srgbClr val="000000"/>
                </a:solidFill>
                <a:latin typeface="+mn-lt"/>
                <a:ea typeface="+mn-ea"/>
                <a:cs typeface="+mn-cs"/>
                <a:sym typeface="Helvetica Neue"/>
              </a:defRPr>
            </a:pPr>
            <a:endParaRPr sz="900"/>
          </a:p>
        </p:txBody>
      </p:sp>
      <p:sp>
        <p:nvSpPr>
          <p:cNvPr id="9" name="Line">
            <a:extLst>
              <a:ext uri="{FF2B5EF4-FFF2-40B4-BE49-F238E27FC236}">
                <a16:creationId xmlns:a16="http://schemas.microsoft.com/office/drawing/2014/main" id="{1698DC6D-04A9-1DF2-4066-858BE1500380}"/>
              </a:ext>
            </a:extLst>
          </p:cNvPr>
          <p:cNvSpPr/>
          <p:nvPr/>
        </p:nvSpPr>
        <p:spPr>
          <a:xfrm flipH="1" flipV="1">
            <a:off x="5038928" y="3142034"/>
            <a:ext cx="3186840" cy="1449421"/>
          </a:xfrm>
          <a:prstGeom prst="line">
            <a:avLst/>
          </a:prstGeom>
          <a:ln w="50800">
            <a:solidFill>
              <a:srgbClr val="000000"/>
            </a:solidFill>
            <a:miter lim="400000"/>
            <a:tailEnd type="triangle"/>
          </a:ln>
        </p:spPr>
        <p:txBody>
          <a:bodyPr lIns="22859" tIns="22859" rIns="22859" bIns="22859"/>
          <a:lstStyle/>
          <a:p>
            <a:pPr>
              <a:defRPr sz="1800">
                <a:solidFill>
                  <a:srgbClr val="000000"/>
                </a:solidFill>
                <a:latin typeface="+mn-lt"/>
                <a:ea typeface="+mn-ea"/>
                <a:cs typeface="+mn-cs"/>
                <a:sym typeface="Helvetica Neue"/>
              </a:defRPr>
            </a:pPr>
            <a:endParaRPr sz="900"/>
          </a:p>
        </p:txBody>
      </p:sp>
      <p:sp>
        <p:nvSpPr>
          <p:cNvPr id="10" name="TextBox 9">
            <a:extLst>
              <a:ext uri="{FF2B5EF4-FFF2-40B4-BE49-F238E27FC236}">
                <a16:creationId xmlns:a16="http://schemas.microsoft.com/office/drawing/2014/main" id="{84C3EFB3-3AE5-6E9B-5220-E1C12A9F6BA6}"/>
              </a:ext>
            </a:extLst>
          </p:cNvPr>
          <p:cNvSpPr txBox="1"/>
          <p:nvPr/>
        </p:nvSpPr>
        <p:spPr>
          <a:xfrm>
            <a:off x="2407260" y="4700852"/>
            <a:ext cx="1661032" cy="892552"/>
          </a:xfrm>
          <a:prstGeom prst="rect">
            <a:avLst/>
          </a:prstGeom>
          <a:noFill/>
        </p:spPr>
        <p:txBody>
          <a:bodyPr wrap="none" rtlCol="0">
            <a:spAutoFit/>
          </a:bodyPr>
          <a:lstStyle/>
          <a:p>
            <a:pPr algn="ctr"/>
            <a:r>
              <a:rPr lang="en-CA" sz="2600" dirty="0"/>
              <a:t>Direct </a:t>
            </a:r>
          </a:p>
          <a:p>
            <a:pPr algn="ctr"/>
            <a:r>
              <a:rPr lang="en-CA" sz="2600" dirty="0"/>
              <a:t>Detection</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833401B-C99C-492E-EAB6-3D76339DEA61}"/>
                  </a:ext>
                </a:extLst>
              </p:cNvPr>
              <p:cNvSpPr txBox="1"/>
              <p:nvPr/>
            </p:nvSpPr>
            <p:spPr>
              <a:xfrm>
                <a:off x="8468109" y="2151009"/>
                <a:ext cx="3249031" cy="892552"/>
              </a:xfrm>
              <a:prstGeom prst="rect">
                <a:avLst/>
              </a:prstGeom>
              <a:noFill/>
            </p:spPr>
            <p:txBody>
              <a:bodyPr wrap="none" rtlCol="0">
                <a:spAutoFit/>
              </a:bodyPr>
              <a:lstStyle/>
              <a:p>
                <a:pPr algn="ctr"/>
                <a:r>
                  <a:rPr lang="en-CA" sz="2600" dirty="0"/>
                  <a:t>Need a large area</a:t>
                </a:r>
              </a:p>
              <a:p>
                <a:pPr algn="ctr"/>
                <a:r>
                  <a:rPr lang="en-CA" sz="2600" dirty="0"/>
                  <a:t>(e.g. Ohya 1000 </a:t>
                </a:r>
                <a14:m>
                  <m:oMath xmlns:m="http://schemas.openxmlformats.org/officeDocument/2006/math">
                    <m:sSup>
                      <m:sSupPr>
                        <m:ctrlPr>
                          <a:rPr lang="en-CA" sz="2600" b="0" i="1" smtClean="0">
                            <a:latin typeface="Cambria Math" panose="02040503050406030204" pitchFamily="18" charset="0"/>
                          </a:rPr>
                        </m:ctrlPr>
                      </m:sSupPr>
                      <m:e>
                        <m:r>
                          <m:rPr>
                            <m:sty m:val="p"/>
                          </m:rPr>
                          <a:rPr lang="en-CA" sz="2600" b="0" i="0" smtClean="0">
                            <a:latin typeface="Cambria Math" panose="02040503050406030204" pitchFamily="18" charset="0"/>
                          </a:rPr>
                          <m:t>m</m:t>
                        </m:r>
                      </m:e>
                      <m:sup>
                        <m:r>
                          <a:rPr lang="en-CA" sz="2600" b="0" i="1" smtClean="0">
                            <a:latin typeface="Cambria Math" panose="02040503050406030204" pitchFamily="18" charset="0"/>
                          </a:rPr>
                          <m:t>2</m:t>
                        </m:r>
                      </m:sup>
                    </m:sSup>
                    <m:r>
                      <a:rPr lang="en-CA" sz="2600" b="0" i="1" smtClean="0">
                        <a:latin typeface="Cambria Math" panose="02040503050406030204" pitchFamily="18" charset="0"/>
                      </a:rPr>
                      <m:t>)</m:t>
                    </m:r>
                  </m:oMath>
                </a14:m>
                <a:endParaRPr lang="en-CA" sz="2600" dirty="0"/>
              </a:p>
            </p:txBody>
          </p:sp>
        </mc:Choice>
        <mc:Fallback xmlns="">
          <p:sp>
            <p:nvSpPr>
              <p:cNvPr id="12" name="TextBox 11">
                <a:extLst>
                  <a:ext uri="{FF2B5EF4-FFF2-40B4-BE49-F238E27FC236}">
                    <a16:creationId xmlns:a16="http://schemas.microsoft.com/office/drawing/2014/main" id="{1833401B-C99C-492E-EAB6-3D76339DEA61}"/>
                  </a:ext>
                </a:extLst>
              </p:cNvPr>
              <p:cNvSpPr txBox="1">
                <a:spLocks noRot="1" noChangeAspect="1" noMove="1" noResize="1" noEditPoints="1" noAdjustHandles="1" noChangeArrowheads="1" noChangeShapeType="1" noTextEdit="1"/>
              </p:cNvSpPr>
              <p:nvPr/>
            </p:nvSpPr>
            <p:spPr>
              <a:xfrm>
                <a:off x="8468109" y="2151009"/>
                <a:ext cx="3249031" cy="892552"/>
              </a:xfrm>
              <a:prstGeom prst="rect">
                <a:avLst/>
              </a:prstGeom>
              <a:blipFill>
                <a:blip r:embed="rId4"/>
                <a:stretch>
                  <a:fillRect l="-3002" t="-6164" b="-16438"/>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EE75CAB-B5A6-ADB7-26F5-C17FE995310A}"/>
                  </a:ext>
                </a:extLst>
              </p:cNvPr>
              <p:cNvSpPr txBox="1"/>
              <p:nvPr/>
            </p:nvSpPr>
            <p:spPr>
              <a:xfrm>
                <a:off x="8225768" y="4402777"/>
                <a:ext cx="3733714" cy="1292662"/>
              </a:xfrm>
              <a:prstGeom prst="rect">
                <a:avLst/>
              </a:prstGeom>
              <a:noFill/>
            </p:spPr>
            <p:txBody>
              <a:bodyPr wrap="none" rtlCol="0">
                <a:spAutoFit/>
              </a:bodyPr>
              <a:lstStyle/>
              <a:p>
                <a:pPr algn="ctr"/>
                <a:r>
                  <a:rPr lang="en-CA" sz="2600" dirty="0"/>
                  <a:t>Or a longer active time</a:t>
                </a:r>
              </a:p>
              <a:p>
                <a:pPr algn="ctr"/>
                <a:r>
                  <a:rPr lang="en-CA" sz="2600" dirty="0"/>
                  <a:t>(e.g. muscovite mica</a:t>
                </a:r>
              </a:p>
              <a:p>
                <a:pPr algn="ctr"/>
                <a:r>
                  <a:rPr lang="en-CA" sz="2600" b="0" dirty="0"/>
                  <a:t>1 billion years</a:t>
                </a:r>
                <a14:m>
                  <m:oMath xmlns:m="http://schemas.openxmlformats.org/officeDocument/2006/math">
                    <m:r>
                      <a:rPr lang="en-CA" sz="2600" b="0" i="1" smtClean="0">
                        <a:latin typeface="Cambria Math" panose="02040503050406030204" pitchFamily="18" charset="0"/>
                      </a:rPr>
                      <m:t>)</m:t>
                    </m:r>
                  </m:oMath>
                </a14:m>
                <a:endParaRPr lang="en-CA" sz="2600" dirty="0"/>
              </a:p>
            </p:txBody>
          </p:sp>
        </mc:Choice>
        <mc:Fallback xmlns="">
          <p:sp>
            <p:nvSpPr>
              <p:cNvPr id="13" name="TextBox 12">
                <a:extLst>
                  <a:ext uri="{FF2B5EF4-FFF2-40B4-BE49-F238E27FC236}">
                    <a16:creationId xmlns:a16="http://schemas.microsoft.com/office/drawing/2014/main" id="{7EE75CAB-B5A6-ADB7-26F5-C17FE995310A}"/>
                  </a:ext>
                </a:extLst>
              </p:cNvPr>
              <p:cNvSpPr txBox="1">
                <a:spLocks noRot="1" noChangeAspect="1" noMove="1" noResize="1" noEditPoints="1" noAdjustHandles="1" noChangeArrowheads="1" noChangeShapeType="1" noTextEdit="1"/>
              </p:cNvSpPr>
              <p:nvPr/>
            </p:nvSpPr>
            <p:spPr>
              <a:xfrm>
                <a:off x="8225768" y="4402777"/>
                <a:ext cx="3733714" cy="1292662"/>
              </a:xfrm>
              <a:prstGeom prst="rect">
                <a:avLst/>
              </a:prstGeom>
              <a:blipFill>
                <a:blip r:embed="rId5"/>
                <a:stretch>
                  <a:fillRect l="-2447" t="-4245" r="-2284" b="-11321"/>
                </a:stretch>
              </a:blipFill>
            </p:spPr>
            <p:txBody>
              <a:bodyPr/>
              <a:lstStyle/>
              <a:p>
                <a:r>
                  <a:rPr lang="en-CA">
                    <a:noFill/>
                  </a:rPr>
                  <a:t> </a:t>
                </a:r>
              </a:p>
            </p:txBody>
          </p:sp>
        </mc:Fallback>
      </mc:AlternateContent>
      <p:pic>
        <p:nvPicPr>
          <p:cNvPr id="14" name="Content Placeholder 14">
            <a:extLst>
              <a:ext uri="{FF2B5EF4-FFF2-40B4-BE49-F238E27FC236}">
                <a16:creationId xmlns:a16="http://schemas.microsoft.com/office/drawing/2014/main" id="{EEEAE6E8-6B7F-1733-35CF-225CC7E52B5B}"/>
              </a:ext>
            </a:extLst>
          </p:cNvPr>
          <p:cNvPicPr>
            <a:picLocks noChangeAspect="1"/>
          </p:cNvPicPr>
          <p:nvPr/>
        </p:nvPicPr>
        <p:blipFill>
          <a:blip r:embed="rId6"/>
          <a:srcRect t="35315"/>
          <a:stretch>
            <a:fillRect/>
          </a:stretch>
        </p:blipFill>
        <p:spPr>
          <a:xfrm>
            <a:off x="8614137" y="3237382"/>
            <a:ext cx="3186841" cy="1218684"/>
          </a:xfrm>
          <a:prstGeom prst="rect">
            <a:avLst/>
          </a:prstGeom>
        </p:spPr>
      </p:pic>
      <p:sp>
        <p:nvSpPr>
          <p:cNvPr id="2" name="Footer Placeholder 1">
            <a:extLst>
              <a:ext uri="{FF2B5EF4-FFF2-40B4-BE49-F238E27FC236}">
                <a16:creationId xmlns:a16="http://schemas.microsoft.com/office/drawing/2014/main" id="{5A9B6F1F-E880-22B6-7786-0928BA5E1A80}"/>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196205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235F0-4B59-12C2-E115-75FEA20A1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FE466-D702-6693-1AAB-C31E702B56E1}"/>
              </a:ext>
            </a:extLst>
          </p:cNvPr>
          <p:cNvSpPr>
            <a:spLocks noGrp="1"/>
          </p:cNvSpPr>
          <p:nvPr>
            <p:ph type="title"/>
          </p:nvPr>
        </p:nvSpPr>
        <p:spPr/>
        <p:txBody>
          <a:bodyPr/>
          <a:lstStyle/>
          <a:p>
            <a:r>
              <a:rPr lang="en-US" dirty="0"/>
              <a:t>Why Muscovite Mica?</a:t>
            </a:r>
          </a:p>
        </p:txBody>
      </p:sp>
      <p:sp>
        <p:nvSpPr>
          <p:cNvPr id="6" name="Content Placeholder 5">
            <a:extLst>
              <a:ext uri="{FF2B5EF4-FFF2-40B4-BE49-F238E27FC236}">
                <a16:creationId xmlns:a16="http://schemas.microsoft.com/office/drawing/2014/main" id="{754B1B81-09B4-9C90-2D9A-F5800AA51AA8}"/>
              </a:ext>
            </a:extLst>
          </p:cNvPr>
          <p:cNvSpPr>
            <a:spLocks noGrp="1"/>
          </p:cNvSpPr>
          <p:nvPr>
            <p:ph sz="half" idx="1"/>
          </p:nvPr>
        </p:nvSpPr>
        <p:spPr>
          <a:xfrm>
            <a:off x="1097280" y="1773317"/>
            <a:ext cx="5474344" cy="4725661"/>
          </a:xfrm>
        </p:spPr>
        <p:txBody>
          <a:bodyPr>
            <a:normAutofit/>
          </a:bodyPr>
          <a:lstStyle/>
          <a:p>
            <a:pPr lvl="1">
              <a:buFont typeface="Arial" panose="020B0604020202020204" pitchFamily="34" charset="0"/>
              <a:buChar char="•"/>
            </a:pPr>
            <a:r>
              <a:rPr lang="en-CA" sz="2600" dirty="0"/>
              <a:t>Mineral with layered molecular structure</a:t>
            </a:r>
          </a:p>
          <a:p>
            <a:pPr lvl="1">
              <a:buFont typeface="Arial" panose="020B0604020202020204" pitchFamily="34" charset="0"/>
              <a:buChar char="•"/>
            </a:pPr>
            <a:r>
              <a:rPr lang="en-CA" sz="2600" dirty="0"/>
              <a:t>Weak bonds between layers</a:t>
            </a:r>
          </a:p>
          <a:p>
            <a:pPr lvl="1">
              <a:buFont typeface="Arial" panose="020B0604020202020204" pitchFamily="34" charset="0"/>
              <a:buChar char="•"/>
            </a:pPr>
            <a:r>
              <a:rPr lang="en-CA" sz="2600" dirty="0"/>
              <a:t>Can be easily cleaved into large (</a:t>
            </a:r>
            <a:r>
              <a:rPr lang="en-US" sz="2600" dirty="0">
                <a:solidFill>
                  <a:srgbClr val="404040"/>
                </a:solidFill>
              </a:rPr>
              <a:t>10</a:t>
            </a:r>
            <a:r>
              <a:rPr lang="en-US" sz="2600" baseline="30000" dirty="0">
                <a:solidFill>
                  <a:srgbClr val="404040"/>
                </a:solidFill>
              </a:rPr>
              <a:t>2</a:t>
            </a:r>
            <a:r>
              <a:rPr lang="en-US" sz="2600" dirty="0">
                <a:solidFill>
                  <a:srgbClr val="404040"/>
                </a:solidFill>
              </a:rPr>
              <a:t> – 10</a:t>
            </a:r>
            <a:r>
              <a:rPr lang="en-US" sz="2600" baseline="30000" dirty="0">
                <a:solidFill>
                  <a:srgbClr val="404040"/>
                </a:solidFill>
              </a:rPr>
              <a:t>3</a:t>
            </a:r>
            <a:r>
              <a:rPr lang="en-US" sz="2600" dirty="0">
                <a:solidFill>
                  <a:srgbClr val="404040"/>
                </a:solidFill>
              </a:rPr>
              <a:t> cm</a:t>
            </a:r>
            <a:r>
              <a:rPr lang="en-US" sz="2600" baseline="30000" dirty="0">
                <a:solidFill>
                  <a:srgbClr val="404040"/>
                </a:solidFill>
              </a:rPr>
              <a:t>2 </a:t>
            </a:r>
            <a:r>
              <a:rPr lang="en-CA" sz="2600" dirty="0"/>
              <a:t>) flat sheets</a:t>
            </a:r>
          </a:p>
        </p:txBody>
      </p:sp>
      <p:sp>
        <p:nvSpPr>
          <p:cNvPr id="5" name="Date Placeholder 4">
            <a:extLst>
              <a:ext uri="{FF2B5EF4-FFF2-40B4-BE49-F238E27FC236}">
                <a16:creationId xmlns:a16="http://schemas.microsoft.com/office/drawing/2014/main" id="{24D7840F-36C7-17A4-6D59-2A7B0EB69EB9}"/>
              </a:ext>
            </a:extLst>
          </p:cNvPr>
          <p:cNvSpPr>
            <a:spLocks noGrp="1"/>
          </p:cNvSpPr>
          <p:nvPr>
            <p:ph type="dt" sz="half" idx="10"/>
          </p:nvPr>
        </p:nvSpPr>
        <p:spPr/>
        <p:txBody>
          <a:bodyPr/>
          <a:lstStyle/>
          <a:p>
            <a:r>
              <a:rPr lang="en-US"/>
              <a:t>2026-06-25</a:t>
            </a:r>
            <a:endParaRPr lang="en-CA"/>
          </a:p>
        </p:txBody>
      </p:sp>
      <p:sp>
        <p:nvSpPr>
          <p:cNvPr id="7" name="Slide Number Placeholder 6">
            <a:extLst>
              <a:ext uri="{FF2B5EF4-FFF2-40B4-BE49-F238E27FC236}">
                <a16:creationId xmlns:a16="http://schemas.microsoft.com/office/drawing/2014/main" id="{389F4AFC-D3EA-C3CB-8F85-DAD134493732}"/>
              </a:ext>
            </a:extLst>
          </p:cNvPr>
          <p:cNvSpPr>
            <a:spLocks noGrp="1"/>
          </p:cNvSpPr>
          <p:nvPr>
            <p:ph type="sldNum" sz="quarter" idx="12"/>
          </p:nvPr>
        </p:nvSpPr>
        <p:spPr/>
        <p:txBody>
          <a:bodyPr/>
          <a:lstStyle/>
          <a:p>
            <a:fld id="{D12E0FF8-979D-4E91-940C-799527AB8B5D}" type="slidenum">
              <a:rPr lang="en-CA" smtClean="0"/>
              <a:t>33</a:t>
            </a:fld>
            <a:endParaRPr lang="en-CA"/>
          </a:p>
        </p:txBody>
      </p:sp>
      <p:pic>
        <p:nvPicPr>
          <p:cNvPr id="11" name="Picture 10" descr="Model of the crystal structure of muscovite mica. The elements are colour coded Red = Oxygen, Grey = Aluminium, Pink = Potassium and Yellow = Silicon. Each mica sheet consists of an aluminium octahedron layer (aluminium, oxygen, hydrogen) sandwiched between two tetrahedron layers (silicon, aluminium, oxygen). Three sheets of mica are shown and potassium ions intercalate in-between these sheets. The mica cleaves readily between the potassium ion planes yielding a step height on exfoliation of 1.0 nm. The model is generated based on the reported literature²⁴.">
            <a:extLst>
              <a:ext uri="{FF2B5EF4-FFF2-40B4-BE49-F238E27FC236}">
                <a16:creationId xmlns:a16="http://schemas.microsoft.com/office/drawing/2014/main" id="{AC2227F6-133D-DF24-F214-9FB568205A51}"/>
              </a:ext>
            </a:extLst>
          </p:cNvPr>
          <p:cNvPicPr>
            <a:picLocks noChangeAspect="1"/>
          </p:cNvPicPr>
          <p:nvPr/>
        </p:nvPicPr>
        <p:blipFill>
          <a:blip r:embed="rId3"/>
          <a:srcRect b="11065"/>
          <a:stretch>
            <a:fillRect/>
          </a:stretch>
        </p:blipFill>
        <p:spPr>
          <a:xfrm>
            <a:off x="7376908" y="1845733"/>
            <a:ext cx="3380683" cy="2522015"/>
          </a:xfrm>
          <a:prstGeom prst="rect">
            <a:avLst/>
          </a:prstGeom>
        </p:spPr>
      </p:pic>
      <p:sp>
        <p:nvSpPr>
          <p:cNvPr id="4" name="Footer Placeholder 3">
            <a:extLst>
              <a:ext uri="{FF2B5EF4-FFF2-40B4-BE49-F238E27FC236}">
                <a16:creationId xmlns:a16="http://schemas.microsoft.com/office/drawing/2014/main" id="{78AF95F5-26D0-969B-65B2-CB75620738B9}"/>
              </a:ext>
            </a:extLst>
          </p:cNvPr>
          <p:cNvSpPr>
            <a:spLocks noGrp="1"/>
          </p:cNvSpPr>
          <p:nvPr>
            <p:ph type="ftr" sz="quarter" idx="11"/>
          </p:nvPr>
        </p:nvSpPr>
        <p:spPr/>
        <p:txBody>
          <a:bodyPr/>
          <a:lstStyle/>
          <a:p>
            <a:r>
              <a:rPr lang="en-CA"/>
              <a:t>CETUP 2026</a:t>
            </a:r>
          </a:p>
        </p:txBody>
      </p:sp>
      <p:sp>
        <p:nvSpPr>
          <p:cNvPr id="8" name="TextBox 7">
            <a:extLst>
              <a:ext uri="{FF2B5EF4-FFF2-40B4-BE49-F238E27FC236}">
                <a16:creationId xmlns:a16="http://schemas.microsoft.com/office/drawing/2014/main" id="{8C3509B4-581B-4699-04F6-7C492F8F9938}"/>
              </a:ext>
            </a:extLst>
          </p:cNvPr>
          <p:cNvSpPr txBox="1"/>
          <p:nvPr/>
        </p:nvSpPr>
        <p:spPr>
          <a:xfrm>
            <a:off x="10757591" y="3106740"/>
            <a:ext cx="1473041" cy="461665"/>
          </a:xfrm>
          <a:prstGeom prst="rect">
            <a:avLst/>
          </a:prstGeom>
          <a:noFill/>
        </p:spPr>
        <p:txBody>
          <a:bodyPr wrap="square" rtlCol="0">
            <a:spAutoFit/>
          </a:bodyPr>
          <a:lstStyle/>
          <a:p>
            <a:r>
              <a:rPr lang="en-CA" sz="1200" dirty="0" err="1">
                <a:solidFill>
                  <a:schemeClr val="accent5"/>
                </a:solidFill>
              </a:rPr>
              <a:t>Maruvada</a:t>
            </a:r>
            <a:r>
              <a:rPr lang="en-CA" sz="1200" dirty="0">
                <a:solidFill>
                  <a:schemeClr val="accent5"/>
                </a:solidFill>
              </a:rPr>
              <a:t> et al ‘22</a:t>
            </a:r>
          </a:p>
        </p:txBody>
      </p:sp>
    </p:spTree>
    <p:extLst>
      <p:ext uri="{BB962C8B-B14F-4D97-AF65-F5344CB8AC3E}">
        <p14:creationId xmlns:p14="http://schemas.microsoft.com/office/powerpoint/2010/main" val="4161131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DB8E6-8073-5077-A829-ED31F4353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A6F8F-744B-B6E2-C3B4-AB81A65E2C8D}"/>
              </a:ext>
            </a:extLst>
          </p:cNvPr>
          <p:cNvSpPr>
            <a:spLocks noGrp="1"/>
          </p:cNvSpPr>
          <p:nvPr>
            <p:ph type="title"/>
          </p:nvPr>
        </p:nvSpPr>
        <p:spPr/>
        <p:txBody>
          <a:bodyPr/>
          <a:lstStyle/>
          <a:p>
            <a:r>
              <a:rPr lang="en-US" dirty="0"/>
              <a:t>Why Muscovite Mica?</a:t>
            </a:r>
          </a:p>
        </p:txBody>
      </p:sp>
      <p:sp>
        <p:nvSpPr>
          <p:cNvPr id="6" name="Content Placeholder 5">
            <a:extLst>
              <a:ext uri="{FF2B5EF4-FFF2-40B4-BE49-F238E27FC236}">
                <a16:creationId xmlns:a16="http://schemas.microsoft.com/office/drawing/2014/main" id="{5D3DBCB1-72AB-8676-F374-0D0A27625EC9}"/>
              </a:ext>
            </a:extLst>
          </p:cNvPr>
          <p:cNvSpPr>
            <a:spLocks noGrp="1"/>
          </p:cNvSpPr>
          <p:nvPr>
            <p:ph sz="half" idx="1"/>
          </p:nvPr>
        </p:nvSpPr>
        <p:spPr>
          <a:xfrm>
            <a:off x="1097280" y="1773317"/>
            <a:ext cx="5474344" cy="4366226"/>
          </a:xfrm>
        </p:spPr>
        <p:txBody>
          <a:bodyPr>
            <a:normAutofit lnSpcReduction="10000"/>
          </a:bodyPr>
          <a:lstStyle/>
          <a:p>
            <a:pPr lvl="1">
              <a:buFont typeface="Arial" panose="020B0604020202020204" pitchFamily="34" charset="0"/>
              <a:buChar char="•"/>
            </a:pPr>
            <a:r>
              <a:rPr lang="en-CA" sz="2600" dirty="0"/>
              <a:t>Mineral with layered molecular structure</a:t>
            </a:r>
          </a:p>
          <a:p>
            <a:pPr lvl="1">
              <a:buFont typeface="Arial" panose="020B0604020202020204" pitchFamily="34" charset="0"/>
              <a:buChar char="•"/>
            </a:pPr>
            <a:r>
              <a:rPr lang="en-CA" sz="2600" dirty="0"/>
              <a:t>Weak bonds between layers</a:t>
            </a:r>
          </a:p>
          <a:p>
            <a:pPr lvl="1">
              <a:buFont typeface="Arial" panose="020B0604020202020204" pitchFamily="34" charset="0"/>
              <a:buChar char="•"/>
            </a:pPr>
            <a:r>
              <a:rPr lang="en-CA" sz="2600" dirty="0"/>
              <a:t>Can be easily cleaved into large (</a:t>
            </a:r>
            <a:r>
              <a:rPr lang="en-US" sz="2600" dirty="0">
                <a:solidFill>
                  <a:srgbClr val="404040"/>
                </a:solidFill>
              </a:rPr>
              <a:t>10</a:t>
            </a:r>
            <a:r>
              <a:rPr lang="en-US" sz="2600" baseline="30000" dirty="0">
                <a:solidFill>
                  <a:srgbClr val="404040"/>
                </a:solidFill>
              </a:rPr>
              <a:t>2</a:t>
            </a:r>
            <a:r>
              <a:rPr lang="en-US" sz="2600" dirty="0">
                <a:solidFill>
                  <a:srgbClr val="404040"/>
                </a:solidFill>
              </a:rPr>
              <a:t> – 10</a:t>
            </a:r>
            <a:r>
              <a:rPr lang="en-US" sz="2600" baseline="30000" dirty="0">
                <a:solidFill>
                  <a:srgbClr val="404040"/>
                </a:solidFill>
              </a:rPr>
              <a:t>3</a:t>
            </a:r>
            <a:r>
              <a:rPr lang="en-US" sz="2600" dirty="0">
                <a:solidFill>
                  <a:srgbClr val="404040"/>
                </a:solidFill>
              </a:rPr>
              <a:t> cm</a:t>
            </a:r>
            <a:r>
              <a:rPr lang="en-US" sz="2600" baseline="30000" dirty="0">
                <a:solidFill>
                  <a:srgbClr val="404040"/>
                </a:solidFill>
              </a:rPr>
              <a:t>2 </a:t>
            </a:r>
            <a:r>
              <a:rPr lang="en-CA" sz="2600" dirty="0"/>
              <a:t>) flat sheets</a:t>
            </a:r>
          </a:p>
          <a:p>
            <a:pPr lvl="1">
              <a:buFont typeface="Arial" panose="020B0604020202020204" pitchFamily="34" charset="0"/>
              <a:buChar char="•"/>
            </a:pPr>
            <a:r>
              <a:rPr lang="en-CA" sz="2600" dirty="0"/>
              <a:t>Is plentiful in geologically stable sections of crust (“cratons”)</a:t>
            </a:r>
          </a:p>
          <a:p>
            <a:pPr lvl="1">
              <a:buFont typeface="Arial" panose="020B0604020202020204" pitchFamily="34" charset="0"/>
              <a:buChar char="•"/>
            </a:pPr>
            <a:r>
              <a:rPr lang="en-CA" sz="2600" dirty="0"/>
              <a:t> DM damage will not anneal or melt away over one billion years</a:t>
            </a:r>
          </a:p>
          <a:p>
            <a:pPr lvl="1">
              <a:buFont typeface="Arial" panose="020B0604020202020204" pitchFamily="34" charset="0"/>
              <a:buChar char="•"/>
            </a:pPr>
            <a:r>
              <a:rPr lang="en-CA" sz="2600" dirty="0"/>
              <a:t>Geological stability verifiable with observable fission tracks</a:t>
            </a:r>
          </a:p>
        </p:txBody>
      </p:sp>
      <p:sp>
        <p:nvSpPr>
          <p:cNvPr id="5" name="Date Placeholder 4">
            <a:extLst>
              <a:ext uri="{FF2B5EF4-FFF2-40B4-BE49-F238E27FC236}">
                <a16:creationId xmlns:a16="http://schemas.microsoft.com/office/drawing/2014/main" id="{88162D92-14A3-D77B-472D-4024FD221F6B}"/>
              </a:ext>
            </a:extLst>
          </p:cNvPr>
          <p:cNvSpPr>
            <a:spLocks noGrp="1"/>
          </p:cNvSpPr>
          <p:nvPr>
            <p:ph type="dt" sz="half" idx="10"/>
          </p:nvPr>
        </p:nvSpPr>
        <p:spPr/>
        <p:txBody>
          <a:bodyPr/>
          <a:lstStyle/>
          <a:p>
            <a:r>
              <a:rPr lang="en-US"/>
              <a:t>2026-06-25</a:t>
            </a:r>
            <a:endParaRPr lang="en-CA"/>
          </a:p>
        </p:txBody>
      </p:sp>
      <p:sp>
        <p:nvSpPr>
          <p:cNvPr id="7" name="Slide Number Placeholder 6">
            <a:extLst>
              <a:ext uri="{FF2B5EF4-FFF2-40B4-BE49-F238E27FC236}">
                <a16:creationId xmlns:a16="http://schemas.microsoft.com/office/drawing/2014/main" id="{8016B1B2-5726-E362-A8B7-BF5C0B042B58}"/>
              </a:ext>
            </a:extLst>
          </p:cNvPr>
          <p:cNvSpPr>
            <a:spLocks noGrp="1"/>
          </p:cNvSpPr>
          <p:nvPr>
            <p:ph type="sldNum" sz="quarter" idx="12"/>
          </p:nvPr>
        </p:nvSpPr>
        <p:spPr/>
        <p:txBody>
          <a:bodyPr/>
          <a:lstStyle/>
          <a:p>
            <a:fld id="{D12E0FF8-979D-4E91-940C-799527AB8B5D}" type="slidenum">
              <a:rPr lang="en-CA" smtClean="0"/>
              <a:t>34</a:t>
            </a:fld>
            <a:endParaRPr lang="en-CA"/>
          </a:p>
        </p:txBody>
      </p:sp>
      <p:pic>
        <p:nvPicPr>
          <p:cNvPr id="13" name="Picture 12" descr="Canadian Shield ">
            <a:extLst>
              <a:ext uri="{FF2B5EF4-FFF2-40B4-BE49-F238E27FC236}">
                <a16:creationId xmlns:a16="http://schemas.microsoft.com/office/drawing/2014/main" id="{FE13BFF3-693B-AB42-46FC-151B71BB2079}"/>
              </a:ext>
            </a:extLst>
          </p:cNvPr>
          <p:cNvPicPr>
            <a:picLocks noChangeAspect="1"/>
          </p:cNvPicPr>
          <p:nvPr/>
        </p:nvPicPr>
        <p:blipFill>
          <a:blip r:embed="rId3"/>
          <a:stretch>
            <a:fillRect/>
          </a:stretch>
        </p:blipFill>
        <p:spPr>
          <a:xfrm>
            <a:off x="8713307" y="4367748"/>
            <a:ext cx="2499178" cy="1981167"/>
          </a:xfrm>
          <a:prstGeom prst="rect">
            <a:avLst/>
          </a:prstGeom>
        </p:spPr>
      </p:pic>
      <p:sp>
        <p:nvSpPr>
          <p:cNvPr id="3" name="TextBox 2">
            <a:extLst>
              <a:ext uri="{FF2B5EF4-FFF2-40B4-BE49-F238E27FC236}">
                <a16:creationId xmlns:a16="http://schemas.microsoft.com/office/drawing/2014/main" id="{0BD3C2D5-D106-4ED7-39AB-82DBAF0CCC5E}"/>
              </a:ext>
            </a:extLst>
          </p:cNvPr>
          <p:cNvSpPr txBox="1"/>
          <p:nvPr/>
        </p:nvSpPr>
        <p:spPr>
          <a:xfrm>
            <a:off x="6568070" y="4942832"/>
            <a:ext cx="2499179" cy="830997"/>
          </a:xfrm>
          <a:prstGeom prst="rect">
            <a:avLst/>
          </a:prstGeom>
          <a:noFill/>
        </p:spPr>
        <p:txBody>
          <a:bodyPr wrap="square" rtlCol="0">
            <a:spAutoFit/>
          </a:bodyPr>
          <a:lstStyle/>
          <a:p>
            <a:pPr algn="ctr"/>
            <a:r>
              <a:rPr lang="en-CA" sz="2400" dirty="0"/>
              <a:t>Canadian </a:t>
            </a:r>
          </a:p>
          <a:p>
            <a:pPr algn="ctr"/>
            <a:r>
              <a:rPr lang="en-CA" sz="2400" dirty="0"/>
              <a:t>Shield Craton</a:t>
            </a:r>
          </a:p>
        </p:txBody>
      </p:sp>
      <p:sp>
        <p:nvSpPr>
          <p:cNvPr id="4" name="Footer Placeholder 3">
            <a:extLst>
              <a:ext uri="{FF2B5EF4-FFF2-40B4-BE49-F238E27FC236}">
                <a16:creationId xmlns:a16="http://schemas.microsoft.com/office/drawing/2014/main" id="{5F52CD2A-78A9-BB2F-35C7-4A1FA7A905FD}"/>
              </a:ext>
            </a:extLst>
          </p:cNvPr>
          <p:cNvSpPr>
            <a:spLocks noGrp="1"/>
          </p:cNvSpPr>
          <p:nvPr>
            <p:ph type="ftr" sz="quarter" idx="11"/>
          </p:nvPr>
        </p:nvSpPr>
        <p:spPr/>
        <p:txBody>
          <a:bodyPr/>
          <a:lstStyle/>
          <a:p>
            <a:r>
              <a:rPr lang="en-CA" dirty="0"/>
              <a:t>CETUP 2026</a:t>
            </a:r>
          </a:p>
        </p:txBody>
      </p:sp>
      <p:pic>
        <p:nvPicPr>
          <p:cNvPr id="9" name="Picture 8" descr="1,100+ Canadian Shield Stock Photos, Pictures &amp; Royalty-Free Images -  iStock | Laurentian plateau, Northern ontario, Canada hiking kids">
            <a:extLst>
              <a:ext uri="{FF2B5EF4-FFF2-40B4-BE49-F238E27FC236}">
                <a16:creationId xmlns:a16="http://schemas.microsoft.com/office/drawing/2014/main" id="{A38AC2D8-2258-6A67-E5A9-1D84C4397194}"/>
              </a:ext>
            </a:extLst>
          </p:cNvPr>
          <p:cNvPicPr>
            <a:picLocks noChangeAspect="1"/>
          </p:cNvPicPr>
          <p:nvPr/>
        </p:nvPicPr>
        <p:blipFill>
          <a:blip r:embed="rId4"/>
          <a:stretch>
            <a:fillRect/>
          </a:stretch>
        </p:blipFill>
        <p:spPr>
          <a:xfrm>
            <a:off x="7247827" y="1847985"/>
            <a:ext cx="3638844" cy="2729133"/>
          </a:xfrm>
          <a:prstGeom prst="rect">
            <a:avLst/>
          </a:prstGeom>
        </p:spPr>
      </p:pic>
    </p:spTree>
    <p:extLst>
      <p:ext uri="{BB962C8B-B14F-4D97-AF65-F5344CB8AC3E}">
        <p14:creationId xmlns:p14="http://schemas.microsoft.com/office/powerpoint/2010/main" val="1641009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F6389-622C-5866-F368-74BF4A543C4B}"/>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194EF7DD-B7F8-C466-6A6B-446751452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327" y="2879197"/>
            <a:ext cx="5792912" cy="2144757"/>
          </a:xfrm>
          <a:prstGeom prst="rect">
            <a:avLst/>
          </a:prstGeom>
        </p:spPr>
      </p:pic>
      <p:sp>
        <p:nvSpPr>
          <p:cNvPr id="7" name="Title 6">
            <a:extLst>
              <a:ext uri="{FF2B5EF4-FFF2-40B4-BE49-F238E27FC236}">
                <a16:creationId xmlns:a16="http://schemas.microsoft.com/office/drawing/2014/main" id="{7A4C0B4D-6B23-0ADC-F447-DDA8A8EF1439}"/>
              </a:ext>
            </a:extLst>
          </p:cNvPr>
          <p:cNvSpPr>
            <a:spLocks noGrp="1"/>
          </p:cNvSpPr>
          <p:nvPr>
            <p:ph type="title"/>
          </p:nvPr>
        </p:nvSpPr>
        <p:spPr/>
        <p:txBody>
          <a:bodyPr/>
          <a:lstStyle/>
          <a:p>
            <a:r>
              <a:rPr lang="en-CA" dirty="0"/>
              <a:t>New Bounds: Searching for Melt Tracks</a:t>
            </a:r>
          </a:p>
        </p:txBody>
      </p:sp>
      <p:sp>
        <p:nvSpPr>
          <p:cNvPr id="5" name="Date Placeholder 4">
            <a:extLst>
              <a:ext uri="{FF2B5EF4-FFF2-40B4-BE49-F238E27FC236}">
                <a16:creationId xmlns:a16="http://schemas.microsoft.com/office/drawing/2014/main" id="{13F45B2D-2D5A-DED6-B5F7-D08F947381A2}"/>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628FE00E-C3B2-609E-A218-4A4F41DE6AA9}"/>
              </a:ext>
            </a:extLst>
          </p:cNvPr>
          <p:cNvSpPr>
            <a:spLocks noGrp="1"/>
          </p:cNvSpPr>
          <p:nvPr>
            <p:ph type="sldNum" sz="quarter" idx="12"/>
          </p:nvPr>
        </p:nvSpPr>
        <p:spPr/>
        <p:txBody>
          <a:bodyPr/>
          <a:lstStyle/>
          <a:p>
            <a:fld id="{D12E0FF8-979D-4E91-940C-799527AB8B5D}" type="slidenum">
              <a:rPr lang="en-CA" smtClean="0"/>
              <a:t>35</a:t>
            </a:fld>
            <a:endParaRPr lang="en-CA"/>
          </a:p>
        </p:txBody>
      </p:sp>
      <p:sp>
        <p:nvSpPr>
          <p:cNvPr id="10" name="Content Placeholder 2">
            <a:extLst>
              <a:ext uri="{FF2B5EF4-FFF2-40B4-BE49-F238E27FC236}">
                <a16:creationId xmlns:a16="http://schemas.microsoft.com/office/drawing/2014/main" id="{076A350E-7C42-55CA-0B64-02B6A5A50F19}"/>
              </a:ext>
            </a:extLst>
          </p:cNvPr>
          <p:cNvSpPr>
            <a:spLocks noGrp="1"/>
          </p:cNvSpPr>
          <p:nvPr>
            <p:ph sz="half" idx="1"/>
          </p:nvPr>
        </p:nvSpPr>
        <p:spPr>
          <a:xfrm>
            <a:off x="1096963" y="1846263"/>
            <a:ext cx="4938712" cy="4022725"/>
          </a:xfrm>
        </p:spPr>
        <p:txBody>
          <a:bodyPr>
            <a:normAutofit/>
          </a:bodyPr>
          <a:lstStyle/>
          <a:p>
            <a:pPr lvl="1">
              <a:buFont typeface="Arial" panose="020B0604020202020204" pitchFamily="34" charset="0"/>
              <a:buChar char="•"/>
            </a:pPr>
            <a:r>
              <a:rPr lang="en-CA" sz="2600" dirty="0"/>
              <a:t>Large enough DM can make ‘melt tracks’</a:t>
            </a:r>
          </a:p>
          <a:p>
            <a:pPr lvl="1">
              <a:buFont typeface="Arial" panose="020B0604020202020204" pitchFamily="34" charset="0"/>
              <a:buChar char="•"/>
            </a:pPr>
            <a:r>
              <a:rPr lang="en-CA" sz="2600" dirty="0"/>
              <a:t>Energy from nuclear recoils melts surrounding mica</a:t>
            </a:r>
          </a:p>
          <a:p>
            <a:pPr lvl="1">
              <a:buFont typeface="Arial" panose="020B0604020202020204" pitchFamily="34" charset="0"/>
              <a:buChar char="•"/>
            </a:pPr>
            <a:r>
              <a:rPr lang="en-CA" sz="2600" dirty="0"/>
              <a:t>Produces a straight track of vitrified mica</a:t>
            </a:r>
          </a:p>
          <a:p>
            <a:pPr lvl="1">
              <a:buFont typeface="Arial" panose="020B0604020202020204" pitchFamily="34" charset="0"/>
              <a:buChar char="•"/>
            </a:pPr>
            <a:r>
              <a:rPr lang="en-CA" sz="2600" dirty="0"/>
              <a:t>Ongoing experimental program at Queen’s University to search for melt tracks from DM</a:t>
            </a:r>
          </a:p>
          <a:p>
            <a:pPr lvl="1">
              <a:buFont typeface="Arial" panose="020B0604020202020204" pitchFamily="34" charset="0"/>
              <a:buChar char="•"/>
            </a:pPr>
            <a:endParaRPr lang="en-CA" sz="2600" dirty="0"/>
          </a:p>
        </p:txBody>
      </p:sp>
      <p:cxnSp>
        <p:nvCxnSpPr>
          <p:cNvPr id="18" name="Straight Arrow Connector 17">
            <a:extLst>
              <a:ext uri="{FF2B5EF4-FFF2-40B4-BE49-F238E27FC236}">
                <a16:creationId xmlns:a16="http://schemas.microsoft.com/office/drawing/2014/main" id="{21894D7B-8FEF-CC62-DF33-EC06E0BD2B18}"/>
              </a:ext>
            </a:extLst>
          </p:cNvPr>
          <p:cNvCxnSpPr>
            <a:cxnSpLocks/>
          </p:cNvCxnSpPr>
          <p:nvPr/>
        </p:nvCxnSpPr>
        <p:spPr>
          <a:xfrm>
            <a:off x="6313692" y="2343588"/>
            <a:ext cx="2096778" cy="721159"/>
          </a:xfrm>
          <a:prstGeom prst="bentConnector3">
            <a:avLst>
              <a:gd name="adj1" fmla="val -31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7" name="Content Placeholder 36">
            <a:extLst>
              <a:ext uri="{FF2B5EF4-FFF2-40B4-BE49-F238E27FC236}">
                <a16:creationId xmlns:a16="http://schemas.microsoft.com/office/drawing/2014/main" id="{552AA5E1-DADC-BA90-D9A5-8F4E2E0A46D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56327" y="1879271"/>
            <a:ext cx="5792913" cy="928634"/>
          </a:xfrm>
          <a:prstGeom prst="rect">
            <a:avLst/>
          </a:prstGeom>
        </p:spPr>
      </p:pic>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1A36D49-DFA2-ADEE-ADC8-600604283E70}"/>
                  </a:ext>
                </a:extLst>
              </p:cNvPr>
              <p:cNvSpPr txBox="1"/>
              <p:nvPr/>
            </p:nvSpPr>
            <p:spPr>
              <a:xfrm>
                <a:off x="7804556" y="5003206"/>
                <a:ext cx="2496453" cy="492443"/>
              </a:xfrm>
              <a:prstGeom prst="rect">
                <a:avLst/>
              </a:prstGeom>
              <a:noFill/>
            </p:spPr>
            <p:txBody>
              <a:bodyPr wrap="none" rtlCol="0">
                <a:spAutoFit/>
              </a:bodyPr>
              <a:lstStyle/>
              <a:p>
                <a:r>
                  <a:rPr lang="en-CA" sz="2600" dirty="0"/>
                  <a:t>With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𝜂</m:t>
                        </m:r>
                      </m:e>
                      <m:sub>
                        <m:r>
                          <m:rPr>
                            <m:sty m:val="p"/>
                          </m:rPr>
                          <a:rPr lang="en-CA" sz="2600" b="0" i="0" smtClean="0">
                            <a:latin typeface="Cambria Math" panose="02040503050406030204" pitchFamily="18" charset="0"/>
                          </a:rPr>
                          <m:t>eff</m:t>
                        </m:r>
                      </m:sub>
                    </m:sSub>
                    <m:r>
                      <a:rPr lang="en-CA" sz="2600" b="0" i="1" smtClean="0">
                        <a:latin typeface="Cambria Math" panose="02040503050406030204" pitchFamily="18" charset="0"/>
                      </a:rPr>
                      <m:t>≈0.7:</m:t>
                    </m:r>
                  </m:oMath>
                </a14:m>
                <a:endParaRPr lang="en-CA" sz="2600" dirty="0"/>
              </a:p>
            </p:txBody>
          </p:sp>
        </mc:Choice>
        <mc:Fallback xmlns="">
          <p:sp>
            <p:nvSpPr>
              <p:cNvPr id="38" name="TextBox 37">
                <a:extLst>
                  <a:ext uri="{FF2B5EF4-FFF2-40B4-BE49-F238E27FC236}">
                    <a16:creationId xmlns:a16="http://schemas.microsoft.com/office/drawing/2014/main" id="{91A36D49-DFA2-ADEE-ADC8-600604283E70}"/>
                  </a:ext>
                </a:extLst>
              </p:cNvPr>
              <p:cNvSpPr txBox="1">
                <a:spLocks noRot="1" noChangeAspect="1" noMove="1" noResize="1" noEditPoints="1" noAdjustHandles="1" noChangeArrowheads="1" noChangeShapeType="1" noTextEdit="1"/>
              </p:cNvSpPr>
              <p:nvPr/>
            </p:nvSpPr>
            <p:spPr>
              <a:xfrm>
                <a:off x="7804556" y="5003206"/>
                <a:ext cx="2496453" cy="492443"/>
              </a:xfrm>
              <a:prstGeom prst="rect">
                <a:avLst/>
              </a:prstGeom>
              <a:blipFill>
                <a:blip r:embed="rId4"/>
                <a:stretch>
                  <a:fillRect l="-4390" t="-12346" b="-29630"/>
                </a:stretch>
              </a:blipFill>
            </p:spPr>
            <p:txBody>
              <a:bodyPr/>
              <a:lstStyle/>
              <a:p>
                <a:r>
                  <a:rPr lang="en-CA">
                    <a:noFill/>
                  </a:rPr>
                  <a:t> </a:t>
                </a:r>
              </a:p>
            </p:txBody>
          </p:sp>
        </mc:Fallback>
      </mc:AlternateContent>
      <p:pic>
        <p:nvPicPr>
          <p:cNvPr id="52" name="Picture 51">
            <a:extLst>
              <a:ext uri="{FF2B5EF4-FFF2-40B4-BE49-F238E27FC236}">
                <a16:creationId xmlns:a16="http://schemas.microsoft.com/office/drawing/2014/main" id="{31C1BBCA-5ECF-5676-CA64-25085965FB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4370" y="5667631"/>
            <a:ext cx="2316824" cy="337870"/>
          </a:xfrm>
          <a:prstGeom prst="rect">
            <a:avLst/>
          </a:prstGeom>
        </p:spPr>
      </p:pic>
      <p:sp>
        <p:nvSpPr>
          <p:cNvPr id="2" name="Footer Placeholder 1">
            <a:extLst>
              <a:ext uri="{FF2B5EF4-FFF2-40B4-BE49-F238E27FC236}">
                <a16:creationId xmlns:a16="http://schemas.microsoft.com/office/drawing/2014/main" id="{C1F97B30-9F44-2184-B261-5BB107EE0B99}"/>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057660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ABB04-CEC1-A1BE-9CF4-351E466D4CF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00025C9-F2BC-649E-B377-5374FC03B081}"/>
              </a:ext>
            </a:extLst>
          </p:cNvPr>
          <p:cNvPicPr>
            <a:picLocks noChangeAspect="1"/>
          </p:cNvPicPr>
          <p:nvPr/>
        </p:nvPicPr>
        <p:blipFill>
          <a:blip r:embed="rId2"/>
          <a:stretch>
            <a:fillRect/>
          </a:stretch>
        </p:blipFill>
        <p:spPr>
          <a:xfrm>
            <a:off x="11063653" y="2061745"/>
            <a:ext cx="859365" cy="3972635"/>
          </a:xfrm>
          <a:prstGeom prst="rect">
            <a:avLst/>
          </a:prstGeom>
        </p:spPr>
      </p:pic>
      <p:pic>
        <p:nvPicPr>
          <p:cNvPr id="8" name="Picture 7">
            <a:extLst>
              <a:ext uri="{FF2B5EF4-FFF2-40B4-BE49-F238E27FC236}">
                <a16:creationId xmlns:a16="http://schemas.microsoft.com/office/drawing/2014/main" id="{FD1E355C-CBFB-B31C-D4AB-8E8701B56119}"/>
              </a:ext>
            </a:extLst>
          </p:cNvPr>
          <p:cNvPicPr>
            <a:picLocks noChangeAspect="1"/>
          </p:cNvPicPr>
          <p:nvPr/>
        </p:nvPicPr>
        <p:blipFill>
          <a:blip r:embed="rId3"/>
          <a:stretch>
            <a:fillRect/>
          </a:stretch>
        </p:blipFill>
        <p:spPr>
          <a:xfrm>
            <a:off x="6126479" y="2085853"/>
            <a:ext cx="4642403" cy="2063233"/>
          </a:xfrm>
          <a:prstGeom prst="rect">
            <a:avLst/>
          </a:prstGeom>
        </p:spPr>
      </p:pic>
      <p:sp>
        <p:nvSpPr>
          <p:cNvPr id="7" name="Title 6">
            <a:extLst>
              <a:ext uri="{FF2B5EF4-FFF2-40B4-BE49-F238E27FC236}">
                <a16:creationId xmlns:a16="http://schemas.microsoft.com/office/drawing/2014/main" id="{50DA902B-DA74-4B8F-05BD-0B5BEB324578}"/>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9DBF6731-584C-D8C0-9719-B57451C3896C}"/>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D947A4BE-FEF6-B180-3079-908B2F85CA98}"/>
              </a:ext>
            </a:extLst>
          </p:cNvPr>
          <p:cNvSpPr>
            <a:spLocks noGrp="1"/>
          </p:cNvSpPr>
          <p:nvPr>
            <p:ph type="sldNum" sz="quarter" idx="12"/>
          </p:nvPr>
        </p:nvSpPr>
        <p:spPr/>
        <p:txBody>
          <a:bodyPr/>
          <a:lstStyle/>
          <a:p>
            <a:fld id="{D12E0FF8-979D-4E91-940C-799527AB8B5D}" type="slidenum">
              <a:rPr lang="en-CA" smtClean="0"/>
              <a:t>36</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E4459A7-0448-9D10-AED3-4105FF44BDA3}"/>
                  </a:ext>
                </a:extLst>
              </p:cNvPr>
              <p:cNvSpPr txBox="1"/>
              <p:nvPr/>
            </p:nvSpPr>
            <p:spPr>
              <a:xfrm>
                <a:off x="1248349" y="2093389"/>
                <a:ext cx="4951484" cy="3754874"/>
              </a:xfrm>
              <a:prstGeom prst="rect">
                <a:avLst/>
              </a:prstGeom>
              <a:noFill/>
            </p:spPr>
            <p:txBody>
              <a:bodyPr wrap="square" rtlCol="0">
                <a:spAutoFit/>
              </a:bodyPr>
              <a:lstStyle/>
              <a:p>
                <a:pPr marL="457200" indent="-457200">
                  <a:buFont typeface="Arial" panose="020B0604020202020204" pitchFamily="34" charset="0"/>
                  <a:buChar char="•"/>
                </a:pPr>
                <a:r>
                  <a:rPr lang="en-CA" sz="2600" dirty="0"/>
                  <a:t>SRIM (S</a:t>
                </a:r>
                <a:r>
                  <a:rPr lang="en-CA" sz="2800" dirty="0"/>
                  <a:t>topping and Range of Ions in Matter)</a:t>
                </a:r>
                <a:r>
                  <a:rPr lang="en-CA" sz="2600" dirty="0"/>
                  <a:t> models knock-on nuclear scattering and melting</a:t>
                </a:r>
              </a:p>
              <a:p>
                <a:pPr marL="457200" indent="-457200">
                  <a:buFont typeface="Arial" panose="020B0604020202020204" pitchFamily="34" charset="0"/>
                  <a:buChar char="•"/>
                </a:pPr>
                <a:r>
                  <a:rPr lang="en-CA" sz="2600" dirty="0"/>
                  <a:t>Models the shower caused by a recoiled nuclei at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𝑣</m:t>
                        </m:r>
                      </m:e>
                      <m:sub>
                        <m:r>
                          <m:rPr>
                            <m:sty m:val="p"/>
                          </m:rPr>
                          <a:rPr lang="en-CA" sz="2600" b="0" i="0" smtClean="0">
                            <a:latin typeface="Cambria Math" panose="02040503050406030204" pitchFamily="18" charset="0"/>
                          </a:rPr>
                          <m:t>recoil</m:t>
                        </m:r>
                      </m:sub>
                    </m:sSub>
                    <m:r>
                      <a:rPr lang="en-CA" sz="2600" b="0" i="1" smtClean="0">
                        <a:latin typeface="Cambria Math" panose="02040503050406030204" pitchFamily="18" charset="0"/>
                      </a:rPr>
                      <m:t>=</m:t>
                    </m:r>
                    <m:r>
                      <a:rPr lang="en-CA" sz="2600" b="0" i="1" smtClean="0">
                        <a:latin typeface="Cambria Math" panose="02040503050406030204" pitchFamily="18" charset="0"/>
                      </a:rPr>
                      <m:t>330</m:t>
                    </m:r>
                  </m:oMath>
                </a14:m>
                <a:r>
                  <a:rPr lang="en-CA" sz="2600" dirty="0"/>
                  <a:t> km/s</a:t>
                </a:r>
              </a:p>
              <a:p>
                <a:pPr marL="457200" indent="-457200">
                  <a:buFont typeface="Arial" panose="020B0604020202020204" pitchFamily="34" charset="0"/>
                  <a:buChar char="•"/>
                </a:pPr>
                <a:r>
                  <a:rPr lang="en-CA" sz="2600" dirty="0"/>
                  <a:t>Repeated for all nuclei in DM path</a:t>
                </a:r>
              </a:p>
            </p:txBody>
          </p:sp>
        </mc:Choice>
        <mc:Fallback xmlns="">
          <p:sp>
            <p:nvSpPr>
              <p:cNvPr id="4" name="TextBox 3">
                <a:extLst>
                  <a:ext uri="{FF2B5EF4-FFF2-40B4-BE49-F238E27FC236}">
                    <a16:creationId xmlns:a16="http://schemas.microsoft.com/office/drawing/2014/main" id="{6E4459A7-0448-9D10-AED3-4105FF44BDA3}"/>
                  </a:ext>
                </a:extLst>
              </p:cNvPr>
              <p:cNvSpPr txBox="1">
                <a:spLocks noRot="1" noChangeAspect="1" noMove="1" noResize="1" noEditPoints="1" noAdjustHandles="1" noChangeArrowheads="1" noChangeShapeType="1" noTextEdit="1"/>
              </p:cNvSpPr>
              <p:nvPr/>
            </p:nvSpPr>
            <p:spPr>
              <a:xfrm>
                <a:off x="1248349" y="2093389"/>
                <a:ext cx="4951484" cy="3754874"/>
              </a:xfrm>
              <a:prstGeom prst="rect">
                <a:avLst/>
              </a:prstGeom>
              <a:blipFill>
                <a:blip r:embed="rId4"/>
                <a:stretch>
                  <a:fillRect l="-1970" t="-1623" b="-3247"/>
                </a:stretch>
              </a:blipFill>
            </p:spPr>
            <p:txBody>
              <a:bodyPr/>
              <a:lstStyle/>
              <a:p>
                <a:r>
                  <a:rPr lang="en-CA">
                    <a:noFill/>
                  </a:rPr>
                  <a:t> </a:t>
                </a:r>
              </a:p>
            </p:txBody>
          </p:sp>
        </mc:Fallback>
      </mc:AlternateContent>
      <p:sp>
        <p:nvSpPr>
          <p:cNvPr id="2" name="Footer Placeholder 1">
            <a:extLst>
              <a:ext uri="{FF2B5EF4-FFF2-40B4-BE49-F238E27FC236}">
                <a16:creationId xmlns:a16="http://schemas.microsoft.com/office/drawing/2014/main" id="{6469438E-B9FE-548E-F2B8-2CFF76B53F1D}"/>
              </a:ext>
            </a:extLst>
          </p:cNvPr>
          <p:cNvSpPr>
            <a:spLocks noGrp="1"/>
          </p:cNvSpPr>
          <p:nvPr>
            <p:ph type="ftr" sz="quarter" idx="11"/>
          </p:nvPr>
        </p:nvSpPr>
        <p:spPr/>
        <p:txBody>
          <a:bodyPr/>
          <a:lstStyle/>
          <a:p>
            <a:r>
              <a:rPr lang="en-CA"/>
              <a:t>CETUP 2026</a:t>
            </a:r>
          </a:p>
        </p:txBody>
      </p:sp>
      <p:pic>
        <p:nvPicPr>
          <p:cNvPr id="12" name="Picture 11">
            <a:extLst>
              <a:ext uri="{FF2B5EF4-FFF2-40B4-BE49-F238E27FC236}">
                <a16:creationId xmlns:a16="http://schemas.microsoft.com/office/drawing/2014/main" id="{F95C60F4-AE39-34B4-3B19-A9CDAAC5757E}"/>
              </a:ext>
            </a:extLst>
          </p:cNvPr>
          <p:cNvPicPr>
            <a:picLocks noChangeAspect="1"/>
          </p:cNvPicPr>
          <p:nvPr/>
        </p:nvPicPr>
        <p:blipFill>
          <a:blip r:embed="rId5"/>
          <a:srcRect b="2763"/>
          <a:stretch>
            <a:fillRect/>
          </a:stretch>
        </p:blipFill>
        <p:spPr>
          <a:xfrm>
            <a:off x="7893181" y="4249403"/>
            <a:ext cx="2027412" cy="2063233"/>
          </a:xfrm>
          <a:prstGeom prst="rect">
            <a:avLst/>
          </a:prstGeom>
        </p:spPr>
      </p:pic>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D7F12162-39C3-4D61-5A8E-4A074118AA1D}"/>
                  </a:ext>
                </a:extLst>
              </p14:cNvPr>
              <p14:cNvContentPartPr/>
              <p14:nvPr/>
            </p14:nvContentPartPr>
            <p14:xfrm>
              <a:off x="11163458" y="5847891"/>
              <a:ext cx="360" cy="360"/>
            </p14:xfrm>
          </p:contentPart>
        </mc:Choice>
        <mc:Fallback xmlns="">
          <p:pic>
            <p:nvPicPr>
              <p:cNvPr id="17" name="Ink 16">
                <a:extLst>
                  <a:ext uri="{FF2B5EF4-FFF2-40B4-BE49-F238E27FC236}">
                    <a16:creationId xmlns:a16="http://schemas.microsoft.com/office/drawing/2014/main" id="{D7F12162-39C3-4D61-5A8E-4A074118AA1D}"/>
                  </a:ext>
                </a:extLst>
              </p:cNvPr>
              <p:cNvPicPr/>
              <p:nvPr/>
            </p:nvPicPr>
            <p:blipFill>
              <a:blip r:embed="rId7"/>
              <a:stretch>
                <a:fillRect/>
              </a:stretch>
            </p:blipFill>
            <p:spPr>
              <a:xfrm>
                <a:off x="11100458" y="5785251"/>
                <a:ext cx="126000" cy="126000"/>
              </a:xfrm>
              <a:prstGeom prst="rect">
                <a:avLst/>
              </a:prstGeom>
            </p:spPr>
          </p:pic>
        </mc:Fallback>
      </mc:AlternateContent>
      <p:sp>
        <p:nvSpPr>
          <p:cNvPr id="22" name="Arrow: Down 21">
            <a:extLst>
              <a:ext uri="{FF2B5EF4-FFF2-40B4-BE49-F238E27FC236}">
                <a16:creationId xmlns:a16="http://schemas.microsoft.com/office/drawing/2014/main" id="{25A5827D-4FD7-EA66-1742-075B790BB703}"/>
              </a:ext>
            </a:extLst>
          </p:cNvPr>
          <p:cNvSpPr/>
          <p:nvPr/>
        </p:nvSpPr>
        <p:spPr>
          <a:xfrm>
            <a:off x="8536636" y="3934729"/>
            <a:ext cx="370251" cy="42871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p14="http://schemas.microsoft.com/office/powerpoint/2010/main">
        <mc:Choice Requires="p14">
          <p:contentPart p14:bwMode="auto" r:id="rId8">
            <p14:nvContentPartPr>
              <p14:cNvPr id="23" name="Ink 22">
                <a:extLst>
                  <a:ext uri="{FF2B5EF4-FFF2-40B4-BE49-F238E27FC236}">
                    <a16:creationId xmlns:a16="http://schemas.microsoft.com/office/drawing/2014/main" id="{E1C56FBE-512C-E11D-F8E7-5184112DF859}"/>
                  </a:ext>
                </a:extLst>
              </p14:cNvPr>
              <p14:cNvContentPartPr/>
              <p14:nvPr/>
            </p14:nvContentPartPr>
            <p14:xfrm>
              <a:off x="7907618" y="4219971"/>
              <a:ext cx="452160" cy="42840"/>
            </p14:xfrm>
          </p:contentPart>
        </mc:Choice>
        <mc:Fallback xmlns="">
          <p:pic>
            <p:nvPicPr>
              <p:cNvPr id="23" name="Ink 22">
                <a:extLst>
                  <a:ext uri="{FF2B5EF4-FFF2-40B4-BE49-F238E27FC236}">
                    <a16:creationId xmlns:a16="http://schemas.microsoft.com/office/drawing/2014/main" id="{E1C56FBE-512C-E11D-F8E7-5184112DF859}"/>
                  </a:ext>
                </a:extLst>
              </p:cNvPr>
              <p:cNvPicPr/>
              <p:nvPr/>
            </p:nvPicPr>
            <p:blipFill>
              <a:blip r:embed="rId9"/>
              <a:stretch>
                <a:fillRect/>
              </a:stretch>
            </p:blipFill>
            <p:spPr>
              <a:xfrm>
                <a:off x="7844978" y="4157331"/>
                <a:ext cx="577800" cy="168480"/>
              </a:xfrm>
              <a:prstGeom prst="rect">
                <a:avLst/>
              </a:prstGeom>
            </p:spPr>
          </p:pic>
        </mc:Fallback>
      </mc:AlternateContent>
    </p:spTree>
    <p:extLst>
      <p:ext uri="{BB962C8B-B14F-4D97-AF65-F5344CB8AC3E}">
        <p14:creationId xmlns:p14="http://schemas.microsoft.com/office/powerpoint/2010/main" val="34686741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8133-3558-C202-1522-78158CF53FD3}"/>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2A55E0C8-59F6-8E72-8182-BDC3303D5C86}"/>
              </a:ext>
            </a:extLst>
          </p:cNvPr>
          <p:cNvPicPr>
            <a:picLocks noChangeAspect="1"/>
          </p:cNvPicPr>
          <p:nvPr/>
        </p:nvPicPr>
        <p:blipFill>
          <a:blip r:embed="rId2">
            <a:extLst>
              <a:ext uri="{28A0092B-C50C-407E-A947-70E740481C1C}">
                <a14:useLocalDpi xmlns:a14="http://schemas.microsoft.com/office/drawing/2010/main" val="0"/>
              </a:ext>
            </a:extLst>
          </a:blip>
          <a:srcRect l="43604" t="48352" r="27565" b="34231"/>
          <a:stretch>
            <a:fillRect/>
          </a:stretch>
        </p:blipFill>
        <p:spPr>
          <a:xfrm>
            <a:off x="7060184" y="2372994"/>
            <a:ext cx="3566399" cy="3448397"/>
          </a:xfrm>
          <a:prstGeom prst="rect">
            <a:avLst/>
          </a:prstGeom>
        </p:spPr>
      </p:pic>
      <p:sp>
        <p:nvSpPr>
          <p:cNvPr id="7" name="Title 6">
            <a:extLst>
              <a:ext uri="{FF2B5EF4-FFF2-40B4-BE49-F238E27FC236}">
                <a16:creationId xmlns:a16="http://schemas.microsoft.com/office/drawing/2014/main" id="{C518AB9A-41FC-03BA-4B66-707C17E38FEA}"/>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832C88EC-3C11-37D4-7581-3C5FF4557C62}"/>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3C07BDC1-4B45-4C5C-F073-A853B86F215E}"/>
              </a:ext>
            </a:extLst>
          </p:cNvPr>
          <p:cNvSpPr>
            <a:spLocks noGrp="1"/>
          </p:cNvSpPr>
          <p:nvPr>
            <p:ph type="sldNum" sz="quarter" idx="12"/>
          </p:nvPr>
        </p:nvSpPr>
        <p:spPr/>
        <p:txBody>
          <a:bodyPr/>
          <a:lstStyle/>
          <a:p>
            <a:fld id="{D12E0FF8-979D-4E91-940C-799527AB8B5D}" type="slidenum">
              <a:rPr lang="en-CA" smtClean="0"/>
              <a:t>37</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B2B53DF-9A9B-CE26-483F-D4ABB7A2CBBF}"/>
                  </a:ext>
                </a:extLst>
              </p:cNvPr>
              <p:cNvSpPr txBox="1"/>
              <p:nvPr/>
            </p:nvSpPr>
            <p:spPr>
              <a:xfrm>
                <a:off x="1334071" y="2163342"/>
                <a:ext cx="5594856" cy="4093428"/>
              </a:xfrm>
              <a:prstGeom prst="rect">
                <a:avLst/>
              </a:prstGeom>
              <a:noFill/>
            </p:spPr>
            <p:txBody>
              <a:bodyPr wrap="square" rtlCol="0">
                <a:spAutoFit/>
              </a:bodyPr>
              <a:lstStyle/>
              <a:p>
                <a:pPr marL="457200" indent="-457200">
                  <a:buFont typeface="Arial" panose="020B0604020202020204" pitchFamily="34" charset="0"/>
                  <a:buChar char="•"/>
                </a:pPr>
                <a:r>
                  <a:rPr lang="en-CA" sz="2600" dirty="0"/>
                  <a:t>SRIM does not properly treat damaged mica</a:t>
                </a:r>
              </a:p>
              <a:p>
                <a:pPr marL="457200" indent="-457200">
                  <a:buFont typeface="Arial" panose="020B0604020202020204" pitchFamily="34" charset="0"/>
                  <a:buChar char="•"/>
                </a:pPr>
                <a:r>
                  <a:rPr lang="en-CA" sz="2600" dirty="0"/>
                  <a:t>Does not model melt shockwave front properly for large </a:t>
                </a:r>
                <a14:m>
                  <m:oMath xmlns:m="http://schemas.openxmlformats.org/officeDocument/2006/math">
                    <m:sSub>
                      <m:sSubPr>
                        <m:ctrlPr>
                          <a:rPr lang="en-CA" sz="2600" i="1">
                            <a:latin typeface="Cambria Math" panose="02040503050406030204" pitchFamily="18" charset="0"/>
                          </a:rPr>
                        </m:ctrlPr>
                      </m:sSubPr>
                      <m:e>
                        <m:r>
                          <a:rPr lang="en-CA" sz="2600" i="1">
                            <a:latin typeface="Cambria Math" panose="02040503050406030204" pitchFamily="18" charset="0"/>
                          </a:rPr>
                          <m:t>𝑅</m:t>
                        </m:r>
                      </m:e>
                      <m:sub>
                        <m:r>
                          <a:rPr lang="en-CA" sz="2600" i="1">
                            <a:latin typeface="Cambria Math" panose="02040503050406030204" pitchFamily="18" charset="0"/>
                          </a:rPr>
                          <m:t>𝐷</m:t>
                        </m:r>
                      </m:sub>
                    </m:sSub>
                  </m:oMath>
                </a14:m>
                <a:endParaRPr lang="en-CA" sz="2600" dirty="0"/>
              </a:p>
              <a:p>
                <a:pPr marL="457200" indent="-457200">
                  <a:buFont typeface="Arial" panose="020B0604020202020204" pitchFamily="34" charset="0"/>
                  <a:buChar char="•"/>
                </a:pPr>
                <a:r>
                  <a:rPr lang="en-CA" sz="2600" dirty="0"/>
                  <a:t>Underestimates true melt radius </a:t>
                </a:r>
              </a:p>
              <a:p>
                <a:pPr marL="457200" indent="-457200">
                  <a:buFont typeface="Arial" panose="020B0604020202020204" pitchFamily="34" charset="0"/>
                  <a:buChar char="•"/>
                </a:pPr>
                <a:r>
                  <a:rPr lang="en-CA" sz="2600" dirty="0"/>
                  <a:t>Validity of SRIM: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𝐷</m:t>
                        </m:r>
                      </m:sub>
                    </m:sSub>
                    <m:r>
                      <a:rPr lang="en-CA" sz="2600" b="0" i="1" smtClean="0">
                        <a:latin typeface="Cambria Math" panose="02040503050406030204" pitchFamily="18" charset="0"/>
                      </a:rPr>
                      <m:t>&lt;1</m:t>
                    </m:r>
                  </m:oMath>
                </a14:m>
                <a:r>
                  <a:rPr lang="en-CA" sz="2600" dirty="0"/>
                  <a:t> nm</a:t>
                </a:r>
              </a:p>
              <a:p>
                <a:r>
                  <a:rPr lang="en-CA" sz="2600" dirty="0"/>
                  <a:t>	(half of border atoms are 	displaced)</a:t>
                </a:r>
              </a:p>
              <a:p>
                <a:pPr marL="457200" indent="-457200">
                  <a:buFont typeface="Arial" panose="020B0604020202020204" pitchFamily="34" charset="0"/>
                  <a:buChar char="•"/>
                </a:pPr>
                <a:endParaRPr lang="en-CA" sz="2600" dirty="0"/>
              </a:p>
            </p:txBody>
          </p:sp>
        </mc:Choice>
        <mc:Fallback xmlns="">
          <p:sp>
            <p:nvSpPr>
              <p:cNvPr id="4" name="TextBox 3">
                <a:extLst>
                  <a:ext uri="{FF2B5EF4-FFF2-40B4-BE49-F238E27FC236}">
                    <a16:creationId xmlns:a16="http://schemas.microsoft.com/office/drawing/2014/main" id="{4B2B53DF-9A9B-CE26-483F-D4ABB7A2CBBF}"/>
                  </a:ext>
                </a:extLst>
              </p:cNvPr>
              <p:cNvSpPr txBox="1">
                <a:spLocks noRot="1" noChangeAspect="1" noMove="1" noResize="1" noEditPoints="1" noAdjustHandles="1" noChangeArrowheads="1" noChangeShapeType="1" noTextEdit="1"/>
              </p:cNvSpPr>
              <p:nvPr/>
            </p:nvSpPr>
            <p:spPr>
              <a:xfrm>
                <a:off x="1334071" y="2163342"/>
                <a:ext cx="5594856" cy="4093428"/>
              </a:xfrm>
              <a:prstGeom prst="rect">
                <a:avLst/>
              </a:prstGeom>
              <a:blipFill>
                <a:blip r:embed="rId3"/>
                <a:stretch>
                  <a:fillRect l="-1743" t="-1341" r="-1852"/>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1D07C8A-569B-B69F-43ED-B27BA698EED3}"/>
                  </a:ext>
                </a:extLst>
              </p:cNvPr>
              <p:cNvSpPr txBox="1"/>
              <p:nvPr/>
            </p:nvSpPr>
            <p:spPr>
              <a:xfrm>
                <a:off x="7274321" y="5853374"/>
                <a:ext cx="3090013" cy="435697"/>
              </a:xfrm>
              <a:prstGeom prst="rect">
                <a:avLst/>
              </a:prstGeom>
              <a:noFill/>
            </p:spPr>
            <p:txBody>
              <a:bodyPr wrap="none" rtlCol="0">
                <a:spAutoFit/>
              </a:bodyPr>
              <a:lstStyle/>
              <a:p>
                <a:r>
                  <a:rPr lang="en-CA" sz="2200" dirty="0"/>
                  <a:t># Recoiled Atoms ~ </a:t>
                </a:r>
                <a14:m>
                  <m:oMath xmlns:m="http://schemas.openxmlformats.org/officeDocument/2006/math">
                    <m:sSubSup>
                      <m:sSubSupPr>
                        <m:ctrlPr>
                          <a:rPr lang="en-CA" sz="2200" i="1">
                            <a:latin typeface="Cambria Math" panose="02040503050406030204" pitchFamily="18" charset="0"/>
                          </a:rPr>
                        </m:ctrlPr>
                      </m:sSubSupPr>
                      <m:e>
                        <m:r>
                          <a:rPr lang="en-CA" sz="2200" i="1">
                            <a:latin typeface="Cambria Math" panose="02040503050406030204" pitchFamily="18" charset="0"/>
                          </a:rPr>
                          <m:t>𝑅</m:t>
                        </m:r>
                      </m:e>
                      <m:sub>
                        <m:r>
                          <a:rPr lang="en-CA" sz="2200" i="1">
                            <a:latin typeface="Cambria Math" panose="02040503050406030204" pitchFamily="18" charset="0"/>
                          </a:rPr>
                          <m:t>𝐷</m:t>
                        </m:r>
                      </m:sub>
                      <m:sup>
                        <m:r>
                          <a:rPr lang="en-CA" sz="2200" i="1">
                            <a:latin typeface="Cambria Math" panose="02040503050406030204" pitchFamily="18" charset="0"/>
                          </a:rPr>
                          <m:t>2</m:t>
                        </m:r>
                      </m:sup>
                    </m:sSubSup>
                  </m:oMath>
                </a14:m>
                <a:endParaRPr lang="en-CA" sz="2200" dirty="0"/>
              </a:p>
            </p:txBody>
          </p:sp>
        </mc:Choice>
        <mc:Fallback xmlns="">
          <p:sp>
            <p:nvSpPr>
              <p:cNvPr id="15" name="TextBox 14">
                <a:extLst>
                  <a:ext uri="{FF2B5EF4-FFF2-40B4-BE49-F238E27FC236}">
                    <a16:creationId xmlns:a16="http://schemas.microsoft.com/office/drawing/2014/main" id="{81D07C8A-569B-B69F-43ED-B27BA698EED3}"/>
                  </a:ext>
                </a:extLst>
              </p:cNvPr>
              <p:cNvSpPr txBox="1">
                <a:spLocks noRot="1" noChangeAspect="1" noMove="1" noResize="1" noEditPoints="1" noAdjustHandles="1" noChangeArrowheads="1" noChangeShapeType="1" noTextEdit="1"/>
              </p:cNvSpPr>
              <p:nvPr/>
            </p:nvSpPr>
            <p:spPr>
              <a:xfrm>
                <a:off x="7274321" y="5853374"/>
                <a:ext cx="3090013" cy="435697"/>
              </a:xfrm>
              <a:prstGeom prst="rect">
                <a:avLst/>
              </a:prstGeom>
              <a:blipFill>
                <a:blip r:embed="rId4"/>
                <a:stretch>
                  <a:fillRect l="-2564" t="-8333" b="-27778"/>
                </a:stretch>
              </a:blipFill>
            </p:spPr>
            <p:txBody>
              <a:bodyPr/>
              <a:lstStyle/>
              <a:p>
                <a:r>
                  <a:rPr lang="en-CA">
                    <a:noFill/>
                  </a:rPr>
                  <a:t> </a:t>
                </a:r>
              </a:p>
            </p:txBody>
          </p:sp>
        </mc:Fallback>
      </mc:AlternateContent>
      <p:cxnSp>
        <p:nvCxnSpPr>
          <p:cNvPr id="17" name="Straight Arrow Connector 16">
            <a:extLst>
              <a:ext uri="{FF2B5EF4-FFF2-40B4-BE49-F238E27FC236}">
                <a16:creationId xmlns:a16="http://schemas.microsoft.com/office/drawing/2014/main" id="{F7EE35C5-A8C5-B9F1-25C9-66AAEB099B5E}"/>
              </a:ext>
            </a:extLst>
          </p:cNvPr>
          <p:cNvCxnSpPr>
            <a:cxnSpLocks/>
            <a:stCxn id="15" idx="0"/>
          </p:cNvCxnSpPr>
          <p:nvPr/>
        </p:nvCxnSpPr>
        <p:spPr>
          <a:xfrm flipV="1">
            <a:off x="8819328" y="4180114"/>
            <a:ext cx="6797" cy="167326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5B43404-4E97-1A16-1D83-D36E0129EAE6}"/>
                  </a:ext>
                </a:extLst>
              </p:cNvPr>
              <p:cNvSpPr txBox="1"/>
              <p:nvPr/>
            </p:nvSpPr>
            <p:spPr>
              <a:xfrm>
                <a:off x="7274321" y="1924644"/>
                <a:ext cx="2897653" cy="435697"/>
              </a:xfrm>
              <a:prstGeom prst="rect">
                <a:avLst/>
              </a:prstGeom>
              <a:noFill/>
            </p:spPr>
            <p:txBody>
              <a:bodyPr wrap="none" rtlCol="0">
                <a:spAutoFit/>
              </a:bodyPr>
              <a:lstStyle/>
              <a:p>
                <a:r>
                  <a:rPr lang="en-CA" sz="2200" dirty="0"/>
                  <a:t># Border Atoms ~ </a:t>
                </a:r>
                <a14:m>
                  <m:oMath xmlns:m="http://schemas.openxmlformats.org/officeDocument/2006/math">
                    <m:sSubSup>
                      <m:sSubSupPr>
                        <m:ctrlPr>
                          <a:rPr lang="en-CA" sz="2200" b="0" i="1" smtClean="0">
                            <a:latin typeface="Cambria Math" panose="02040503050406030204" pitchFamily="18" charset="0"/>
                          </a:rPr>
                        </m:ctrlPr>
                      </m:sSubSupPr>
                      <m:e>
                        <m:r>
                          <a:rPr lang="en-CA" sz="2200" b="0" i="1" smtClean="0">
                            <a:latin typeface="Cambria Math" panose="02040503050406030204" pitchFamily="18" charset="0"/>
                          </a:rPr>
                          <m:t>𝑅</m:t>
                        </m:r>
                      </m:e>
                      <m:sub>
                        <m:r>
                          <a:rPr lang="en-CA" sz="2200" b="0" i="1" smtClean="0">
                            <a:latin typeface="Cambria Math" panose="02040503050406030204" pitchFamily="18" charset="0"/>
                          </a:rPr>
                          <m:t>𝐷</m:t>
                        </m:r>
                      </m:sub>
                      <m:sup>
                        <m:r>
                          <a:rPr lang="en-CA" sz="2200" b="0" i="1" smtClean="0">
                            <a:latin typeface="Cambria Math" panose="02040503050406030204" pitchFamily="18" charset="0"/>
                          </a:rPr>
                          <m:t>2</m:t>
                        </m:r>
                      </m:sup>
                    </m:sSubSup>
                  </m:oMath>
                </a14:m>
                <a:endParaRPr lang="en-CA" sz="2200" dirty="0"/>
              </a:p>
            </p:txBody>
          </p:sp>
        </mc:Choice>
        <mc:Fallback xmlns="">
          <p:sp>
            <p:nvSpPr>
              <p:cNvPr id="19" name="TextBox 18">
                <a:extLst>
                  <a:ext uri="{FF2B5EF4-FFF2-40B4-BE49-F238E27FC236}">
                    <a16:creationId xmlns:a16="http://schemas.microsoft.com/office/drawing/2014/main" id="{75B43404-4E97-1A16-1D83-D36E0129EAE6}"/>
                  </a:ext>
                </a:extLst>
              </p:cNvPr>
              <p:cNvSpPr txBox="1">
                <a:spLocks noRot="1" noChangeAspect="1" noMove="1" noResize="1" noEditPoints="1" noAdjustHandles="1" noChangeArrowheads="1" noChangeShapeType="1" noTextEdit="1"/>
              </p:cNvSpPr>
              <p:nvPr/>
            </p:nvSpPr>
            <p:spPr>
              <a:xfrm>
                <a:off x="7274321" y="1924644"/>
                <a:ext cx="2897653" cy="435697"/>
              </a:xfrm>
              <a:prstGeom prst="rect">
                <a:avLst/>
              </a:prstGeom>
              <a:blipFill>
                <a:blip r:embed="rId5"/>
                <a:stretch>
                  <a:fillRect l="-2731" t="-8451" b="-28169"/>
                </a:stretch>
              </a:blipFill>
            </p:spPr>
            <p:txBody>
              <a:bodyPr/>
              <a:lstStyle/>
              <a:p>
                <a:r>
                  <a:rPr lang="en-CA">
                    <a:noFill/>
                  </a:rPr>
                  <a:t> </a:t>
                </a:r>
              </a:p>
            </p:txBody>
          </p:sp>
        </mc:Fallback>
      </mc:AlternateContent>
      <p:cxnSp>
        <p:nvCxnSpPr>
          <p:cNvPr id="20" name="Straight Arrow Connector 19">
            <a:extLst>
              <a:ext uri="{FF2B5EF4-FFF2-40B4-BE49-F238E27FC236}">
                <a16:creationId xmlns:a16="http://schemas.microsoft.com/office/drawing/2014/main" id="{B22089C0-8C55-73A8-58FA-174062FCF6D6}"/>
              </a:ext>
            </a:extLst>
          </p:cNvPr>
          <p:cNvCxnSpPr>
            <a:cxnSpLocks/>
          </p:cNvCxnSpPr>
          <p:nvPr/>
        </p:nvCxnSpPr>
        <p:spPr>
          <a:xfrm>
            <a:off x="9052484" y="2334376"/>
            <a:ext cx="535653" cy="8137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96FEA1B0-4D0A-CFF1-21C8-157CB2FF8651}"/>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607133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AE422-6FAC-5DC2-3E38-0A6E3F6E9AE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EE0872D-49EC-531F-3521-C0253DC04D7B}"/>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A19AC522-C966-DB55-B9CC-0BCA9BB4EB65}"/>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92148FD9-157E-2C10-363F-2F320BF27612}"/>
              </a:ext>
            </a:extLst>
          </p:cNvPr>
          <p:cNvSpPr>
            <a:spLocks noGrp="1"/>
          </p:cNvSpPr>
          <p:nvPr>
            <p:ph type="sldNum" sz="quarter" idx="12"/>
          </p:nvPr>
        </p:nvSpPr>
        <p:spPr/>
        <p:txBody>
          <a:bodyPr/>
          <a:lstStyle/>
          <a:p>
            <a:fld id="{D12E0FF8-979D-4E91-940C-799527AB8B5D}" type="slidenum">
              <a:rPr lang="en-CA" smtClean="0"/>
              <a:t>38</a:t>
            </a:fld>
            <a:endParaRPr lang="en-CA"/>
          </a:p>
        </p:txBody>
      </p:sp>
      <p:pic>
        <p:nvPicPr>
          <p:cNvPr id="2" name="Content Placeholder 2">
            <a:extLst>
              <a:ext uri="{FF2B5EF4-FFF2-40B4-BE49-F238E27FC236}">
                <a16:creationId xmlns:a16="http://schemas.microsoft.com/office/drawing/2014/main" id="{A1196927-C88A-DCC5-DDB2-F2314FC39D1D}"/>
              </a:ext>
            </a:extLst>
          </p:cNvPr>
          <p:cNvPicPr>
            <a:picLocks noGrp="1" noChangeAspect="1"/>
          </p:cNvPicPr>
          <p:nvPr>
            <p:ph idx="1"/>
          </p:nvPr>
        </p:nvPicPr>
        <p:blipFill>
          <a:blip r:embed="rId3"/>
          <a:srcRect l="2425" t="7323" r="3100"/>
          <a:stretch>
            <a:fillRect/>
          </a:stretch>
        </p:blipFill>
        <p:spPr>
          <a:xfrm>
            <a:off x="2570047" y="1828806"/>
            <a:ext cx="7018270" cy="4220302"/>
          </a:xfrm>
          <a:prstGeom prst="rect">
            <a:avLst/>
          </a:prstGeom>
        </p:spPr>
      </p:pic>
      <p:sp>
        <p:nvSpPr>
          <p:cNvPr id="4" name="Arrow: Left 3">
            <a:extLst>
              <a:ext uri="{FF2B5EF4-FFF2-40B4-BE49-F238E27FC236}">
                <a16:creationId xmlns:a16="http://schemas.microsoft.com/office/drawing/2014/main" id="{0F35EBEF-754D-ED9B-8E7C-A5E18F0E053D}"/>
              </a:ext>
            </a:extLst>
          </p:cNvPr>
          <p:cNvSpPr/>
          <p:nvPr/>
        </p:nvSpPr>
        <p:spPr>
          <a:xfrm>
            <a:off x="2070400" y="3368712"/>
            <a:ext cx="533284" cy="673240"/>
          </a:xfrm>
          <a:prstGeom prst="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dirty="0"/>
          </a:p>
        </p:txBody>
      </p:sp>
      <p:sp>
        <p:nvSpPr>
          <p:cNvPr id="9" name="TextBox 8">
            <a:extLst>
              <a:ext uri="{FF2B5EF4-FFF2-40B4-BE49-F238E27FC236}">
                <a16:creationId xmlns:a16="http://schemas.microsoft.com/office/drawing/2014/main" id="{AA6C08FB-8D07-50FD-3D62-A4DD232EED40}"/>
              </a:ext>
            </a:extLst>
          </p:cNvPr>
          <p:cNvSpPr txBox="1"/>
          <p:nvPr/>
        </p:nvSpPr>
        <p:spPr>
          <a:xfrm>
            <a:off x="60729" y="3026618"/>
            <a:ext cx="2009670" cy="1692771"/>
          </a:xfrm>
          <a:prstGeom prst="rect">
            <a:avLst/>
          </a:prstGeom>
          <a:noFill/>
        </p:spPr>
        <p:txBody>
          <a:bodyPr wrap="square" rtlCol="0">
            <a:spAutoFit/>
          </a:bodyPr>
          <a:lstStyle/>
          <a:p>
            <a:pPr algn="ctr"/>
            <a:r>
              <a:rPr lang="en-CA" sz="2600" dirty="0"/>
              <a:t>Not enough </a:t>
            </a:r>
          </a:p>
          <a:p>
            <a:pPr algn="ctr"/>
            <a:r>
              <a:rPr lang="en-CA" sz="2600" dirty="0"/>
              <a:t>recoils for </a:t>
            </a:r>
          </a:p>
          <a:p>
            <a:pPr algn="ctr"/>
            <a:r>
              <a:rPr lang="en-CA" sz="2600" dirty="0"/>
              <a:t>continuous defect</a:t>
            </a:r>
          </a:p>
        </p:txBody>
      </p:sp>
      <p:sp>
        <p:nvSpPr>
          <p:cNvPr id="10" name="TextBox 9">
            <a:extLst>
              <a:ext uri="{FF2B5EF4-FFF2-40B4-BE49-F238E27FC236}">
                <a16:creationId xmlns:a16="http://schemas.microsoft.com/office/drawing/2014/main" id="{AC40E0AD-E0AF-B31A-053E-959464812AB2}"/>
              </a:ext>
            </a:extLst>
          </p:cNvPr>
          <p:cNvSpPr txBox="1"/>
          <p:nvPr/>
        </p:nvSpPr>
        <p:spPr>
          <a:xfrm>
            <a:off x="9900460" y="3149400"/>
            <a:ext cx="2009670" cy="892552"/>
          </a:xfrm>
          <a:prstGeom prst="rect">
            <a:avLst/>
          </a:prstGeom>
          <a:noFill/>
        </p:spPr>
        <p:txBody>
          <a:bodyPr wrap="square" rtlCol="0">
            <a:spAutoFit/>
          </a:bodyPr>
          <a:lstStyle/>
          <a:p>
            <a:pPr algn="ctr"/>
            <a:r>
              <a:rPr lang="en-CA" sz="2600" dirty="0"/>
              <a:t>SRIM </a:t>
            </a:r>
          </a:p>
          <a:p>
            <a:pPr algn="ctr"/>
            <a:r>
              <a:rPr lang="en-CA" sz="2600" dirty="0"/>
              <a:t>invalid</a:t>
            </a:r>
          </a:p>
        </p:txBody>
      </p:sp>
      <p:sp>
        <p:nvSpPr>
          <p:cNvPr id="11" name="Arrow: Right 10">
            <a:extLst>
              <a:ext uri="{FF2B5EF4-FFF2-40B4-BE49-F238E27FC236}">
                <a16:creationId xmlns:a16="http://schemas.microsoft.com/office/drawing/2014/main" id="{716F00D4-CF8C-2CD3-E2C3-A9C9C1BF10A4}"/>
              </a:ext>
            </a:extLst>
          </p:cNvPr>
          <p:cNvSpPr/>
          <p:nvPr/>
        </p:nvSpPr>
        <p:spPr>
          <a:xfrm>
            <a:off x="9505006" y="3339441"/>
            <a:ext cx="646005" cy="6330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D19BE2EC-1E37-808F-0388-8B94CB36D5C0}"/>
              </a:ext>
            </a:extLst>
          </p:cNvPr>
          <p:cNvSpPr txBox="1"/>
          <p:nvPr/>
        </p:nvSpPr>
        <p:spPr>
          <a:xfrm>
            <a:off x="4505971" y="4273113"/>
            <a:ext cx="4003019" cy="892552"/>
          </a:xfrm>
          <a:prstGeom prst="rect">
            <a:avLst/>
          </a:prstGeom>
          <a:noFill/>
        </p:spPr>
        <p:txBody>
          <a:bodyPr wrap="none" rtlCol="0">
            <a:spAutoFit/>
          </a:bodyPr>
          <a:lstStyle/>
          <a:p>
            <a:pPr algn="ctr"/>
            <a:r>
              <a:rPr lang="en-CA" sz="2600" dirty="0"/>
              <a:t>SRIM seems to validate</a:t>
            </a:r>
          </a:p>
          <a:p>
            <a:pPr algn="ctr"/>
            <a:r>
              <a:rPr lang="en-CA" sz="2600" dirty="0"/>
              <a:t>our melt radius estimate</a:t>
            </a:r>
          </a:p>
        </p:txBody>
      </p:sp>
      <p:sp>
        <p:nvSpPr>
          <p:cNvPr id="3" name="Footer Placeholder 2">
            <a:extLst>
              <a:ext uri="{FF2B5EF4-FFF2-40B4-BE49-F238E27FC236}">
                <a16:creationId xmlns:a16="http://schemas.microsoft.com/office/drawing/2014/main" id="{274D1523-ABC4-A59F-DE0E-9D1BF87779AB}"/>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219776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D5AE5-2DE5-B135-64EF-3A0EC2373BB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F80AF82-EA52-7CD9-5006-ED0A6D19DF42}"/>
              </a:ext>
            </a:extLst>
          </p:cNvPr>
          <p:cNvSpPr>
            <a:spLocks noGrp="1"/>
          </p:cNvSpPr>
          <p:nvPr>
            <p:ph type="title"/>
          </p:nvPr>
        </p:nvSpPr>
        <p:spPr/>
        <p:txBody>
          <a:bodyPr/>
          <a:lstStyle/>
          <a:p>
            <a:r>
              <a:rPr lang="en-CA" dirty="0"/>
              <a:t>X-Ray Fluorescence</a:t>
            </a:r>
          </a:p>
        </p:txBody>
      </p:sp>
      <p:sp>
        <p:nvSpPr>
          <p:cNvPr id="2" name="Content Placeholder 1">
            <a:extLst>
              <a:ext uri="{FF2B5EF4-FFF2-40B4-BE49-F238E27FC236}">
                <a16:creationId xmlns:a16="http://schemas.microsoft.com/office/drawing/2014/main" id="{5756ACC8-CF74-3EC2-EA32-0B859C08F6D1}"/>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Non-destructive imaging technique</a:t>
            </a:r>
          </a:p>
          <a:p>
            <a:pPr lvl="1">
              <a:buFont typeface="Arial" panose="020B0604020202020204" pitchFamily="34" charset="0"/>
              <a:buChar char="•"/>
            </a:pPr>
            <a:r>
              <a:rPr lang="en-CA" sz="2600" dirty="0"/>
              <a:t>Irradiate a sample with X-rays</a:t>
            </a:r>
          </a:p>
          <a:p>
            <a:pPr lvl="1">
              <a:buFont typeface="Arial" panose="020B0604020202020204" pitchFamily="34" charset="0"/>
              <a:buChar char="•"/>
            </a:pPr>
            <a:r>
              <a:rPr lang="en-CA" sz="2600" dirty="0"/>
              <a:t>Spectrum of subsequent deexcitations are unique to each element</a:t>
            </a:r>
          </a:p>
          <a:p>
            <a:pPr lvl="1">
              <a:buFont typeface="Arial" panose="020B0604020202020204" pitchFamily="34" charset="0"/>
              <a:buChar char="•"/>
            </a:pPr>
            <a:r>
              <a:rPr lang="en-CA" sz="2600" dirty="0"/>
              <a:t>Provides a spatial map of elemental abundance</a:t>
            </a:r>
          </a:p>
        </p:txBody>
      </p:sp>
      <p:sp>
        <p:nvSpPr>
          <p:cNvPr id="5" name="Date Placeholder 4">
            <a:extLst>
              <a:ext uri="{FF2B5EF4-FFF2-40B4-BE49-F238E27FC236}">
                <a16:creationId xmlns:a16="http://schemas.microsoft.com/office/drawing/2014/main" id="{6222213E-C55C-612E-3F6A-DE4A4FE0EAB8}"/>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778AA8F4-5370-E0D8-81CB-00BB50A8B86E}"/>
              </a:ext>
            </a:extLst>
          </p:cNvPr>
          <p:cNvSpPr>
            <a:spLocks noGrp="1"/>
          </p:cNvSpPr>
          <p:nvPr>
            <p:ph type="sldNum" sz="quarter" idx="12"/>
          </p:nvPr>
        </p:nvSpPr>
        <p:spPr/>
        <p:txBody>
          <a:bodyPr/>
          <a:lstStyle/>
          <a:p>
            <a:fld id="{D12E0FF8-979D-4E91-940C-799527AB8B5D}" type="slidenum">
              <a:rPr lang="en-CA" smtClean="0"/>
              <a:t>39</a:t>
            </a:fld>
            <a:endParaRPr lang="en-CA"/>
          </a:p>
        </p:txBody>
      </p:sp>
      <p:pic>
        <p:nvPicPr>
          <p:cNvPr id="11" name="Picture 10" descr="Primary X-rays knock out an electron from one of the orbitals surrounding the nucleus within an atom of the material. A hole is produced in the orbital, resulting in a high energy, unstable configuration for the atom. To restore equilibrium, an electron from a higher energy, outer orbital falls into the hole. Since this is a lower energy position, the excess energy is emitted in the form of fluorescent X-rays.">
            <a:extLst>
              <a:ext uri="{FF2B5EF4-FFF2-40B4-BE49-F238E27FC236}">
                <a16:creationId xmlns:a16="http://schemas.microsoft.com/office/drawing/2014/main" id="{98DFC50F-BC82-AF0B-DEDB-F3B0EB6C3A75}"/>
              </a:ext>
            </a:extLst>
          </p:cNvPr>
          <p:cNvPicPr>
            <a:picLocks noChangeAspect="1"/>
          </p:cNvPicPr>
          <p:nvPr/>
        </p:nvPicPr>
        <p:blipFill>
          <a:blip r:embed="rId2"/>
          <a:stretch>
            <a:fillRect/>
          </a:stretch>
        </p:blipFill>
        <p:spPr>
          <a:xfrm>
            <a:off x="6035039" y="2573202"/>
            <a:ext cx="5464732" cy="2568424"/>
          </a:xfrm>
          <a:prstGeom prst="rect">
            <a:avLst/>
          </a:prstGeom>
        </p:spPr>
      </p:pic>
      <p:sp>
        <p:nvSpPr>
          <p:cNvPr id="3" name="Footer Placeholder 2">
            <a:extLst>
              <a:ext uri="{FF2B5EF4-FFF2-40B4-BE49-F238E27FC236}">
                <a16:creationId xmlns:a16="http://schemas.microsoft.com/office/drawing/2014/main" id="{8EBB99A3-B380-6A3F-37EF-25CC91A51C14}"/>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88444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25B74-E4D1-2A07-B3EA-D47483D5D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459CB-C0DB-C887-5940-AE0A03AA09E7}"/>
              </a:ext>
            </a:extLst>
          </p:cNvPr>
          <p:cNvSpPr>
            <a:spLocks noGrp="1"/>
          </p:cNvSpPr>
          <p:nvPr>
            <p:ph type="title"/>
          </p:nvPr>
        </p:nvSpPr>
        <p:spPr/>
        <p:txBody>
          <a:bodyPr/>
          <a:lstStyle/>
          <a:p>
            <a:r>
              <a:rPr lang="en-CA"/>
              <a:t>Models of Composite Dark Matter</a:t>
            </a:r>
          </a:p>
        </p:txBody>
      </p:sp>
      <p:sp>
        <p:nvSpPr>
          <p:cNvPr id="3" name="Text Placeholder 2">
            <a:extLst>
              <a:ext uri="{FF2B5EF4-FFF2-40B4-BE49-F238E27FC236}">
                <a16:creationId xmlns:a16="http://schemas.microsoft.com/office/drawing/2014/main" id="{F5AA16A6-1328-A73C-529D-0B7699929B73}"/>
              </a:ext>
            </a:extLst>
          </p:cNvPr>
          <p:cNvSpPr>
            <a:spLocks noGrp="1"/>
          </p:cNvSpPr>
          <p:nvPr>
            <p:ph type="body" idx="1"/>
          </p:nvPr>
        </p:nvSpPr>
        <p:spPr/>
        <p:txBody>
          <a:bodyPr/>
          <a:lstStyle/>
          <a:p>
            <a:r>
              <a:rPr lang="en-CA" dirty="0"/>
              <a:t>Fermion nuggets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4E831AB8-BBD7-DD12-B9AA-976095EAA53F}"/>
                  </a:ext>
                </a:extLst>
              </p:cNvPr>
              <p:cNvSpPr>
                <a:spLocks noGrp="1"/>
              </p:cNvSpPr>
              <p:nvPr>
                <p:ph sz="quarter" idx="4"/>
              </p:nvPr>
            </p:nvSpPr>
            <p:spPr>
              <a:xfrm>
                <a:off x="1036320" y="2452724"/>
                <a:ext cx="4937760" cy="3378200"/>
              </a:xfrm>
            </p:spPr>
            <p:txBody>
              <a:bodyPr>
                <a:normAutofit/>
              </a:bodyPr>
              <a:lstStyle/>
              <a:p>
                <a:pPr lvl="1">
                  <a:buFont typeface="Arial" panose="020B0604020202020204" pitchFamily="34" charset="0"/>
                  <a:buChar char="•"/>
                </a:pPr>
                <a:r>
                  <a:rPr lang="en-CA" sz="2400" dirty="0"/>
                  <a:t>Dirac fermion held together with a light scalar</a:t>
                </a:r>
              </a:p>
              <a:p>
                <a:pPr lvl="1">
                  <a:buFont typeface="Arial" panose="020B0604020202020204" pitchFamily="34" charset="0"/>
                  <a:buChar char="•"/>
                </a:pPr>
                <a:r>
                  <a:rPr lang="en-CA" sz="2400" dirty="0"/>
                  <a:t>Easy to analyze</a:t>
                </a:r>
              </a:p>
              <a:p>
                <a:pPr lvl="1">
                  <a:buFont typeface="Arial" panose="020B0604020202020204" pitchFamily="34" charset="0"/>
                  <a:buChar char="•"/>
                </a:pPr>
                <a:r>
                  <a:rPr lang="en-CA" sz="2400" dirty="0"/>
                  <a:t>Can easily get to </a:t>
                </a:r>
                <a14:m>
                  <m:oMath xmlns:m="http://schemas.openxmlformats.org/officeDocument/2006/math">
                    <m:r>
                      <a:rPr lang="en-CA" sz="2400" b="0" i="1" smtClean="0">
                        <a:latin typeface="Cambria Math" panose="02040503050406030204" pitchFamily="18" charset="0"/>
                      </a:rPr>
                      <m:t>𝑚</m:t>
                    </m:r>
                    <m:r>
                      <a:rPr lang="en-CA" sz="2400" b="0" i="1" smtClean="0">
                        <a:latin typeface="Cambria Math" panose="02040503050406030204" pitchFamily="18" charset="0"/>
                      </a:rPr>
                      <m: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25</m:t>
                        </m:r>
                      </m:sup>
                    </m:sSup>
                  </m:oMath>
                </a14:m>
                <a:r>
                  <a:rPr lang="en-CA" sz="2400" dirty="0"/>
                  <a:t> GeV (~10 g)</a:t>
                </a:r>
                <a:endParaRPr lang="en-CA" sz="2000" dirty="0"/>
              </a:p>
              <a:p>
                <a:pPr lvl="1">
                  <a:buFont typeface="Arial" panose="020B0604020202020204" pitchFamily="34" charset="0"/>
                  <a:buChar char="•"/>
                </a:pPr>
                <a:r>
                  <a:rPr lang="en-CA" sz="2400" dirty="0"/>
                  <a:t>Dirac fermions -&gt; ‘Asymmetric Composite Dark Matter’</a:t>
                </a:r>
              </a:p>
              <a:p>
                <a:pPr lvl="1">
                  <a:buFont typeface="Arial" panose="020B0604020202020204" pitchFamily="34" charset="0"/>
                  <a:buChar char="•"/>
                </a:pPr>
                <a:endParaRPr lang="en-CA" sz="2200" dirty="0"/>
              </a:p>
            </p:txBody>
          </p:sp>
        </mc:Choice>
        <mc:Fallback xmlns="">
          <p:sp>
            <p:nvSpPr>
              <p:cNvPr id="6" name="Content Placeholder 5">
                <a:extLst>
                  <a:ext uri="{FF2B5EF4-FFF2-40B4-BE49-F238E27FC236}">
                    <a16:creationId xmlns:a16="http://schemas.microsoft.com/office/drawing/2014/main" id="{0BF08C94-4934-3C4E-6A5C-71D4076289BC}"/>
                  </a:ext>
                </a:extLst>
              </p:cNvPr>
              <p:cNvSpPr>
                <a:spLocks noGrp="1" noRot="1" noChangeAspect="1" noMove="1" noResize="1" noEditPoints="1" noAdjustHandles="1" noChangeArrowheads="1" noChangeShapeType="1" noTextEdit="1"/>
              </p:cNvSpPr>
              <p:nvPr>
                <p:ph sz="quarter" idx="4"/>
              </p:nvPr>
            </p:nvSpPr>
            <p:spPr>
              <a:xfrm>
                <a:off x="1036320" y="2452724"/>
                <a:ext cx="4937760" cy="3378200"/>
              </a:xfrm>
              <a:blipFill>
                <a:blip r:embed="rId2"/>
                <a:stretch>
                  <a:fillRect t="-2523" r="-494"/>
                </a:stretch>
              </a:blipFill>
            </p:spPr>
            <p:txBody>
              <a:bodyPr/>
              <a:lstStyle/>
              <a:p>
                <a:r>
                  <a:rPr lang="en-CA">
                    <a:noFill/>
                  </a:rPr>
                  <a:t> </a:t>
                </a:r>
              </a:p>
            </p:txBody>
          </p:sp>
        </mc:Fallback>
      </mc:AlternateContent>
      <p:sp>
        <p:nvSpPr>
          <p:cNvPr id="7" name="Date Placeholder 6">
            <a:extLst>
              <a:ext uri="{FF2B5EF4-FFF2-40B4-BE49-F238E27FC236}">
                <a16:creationId xmlns:a16="http://schemas.microsoft.com/office/drawing/2014/main" id="{7715A49A-CA8E-76C1-80C6-12C92FDC95AD}"/>
              </a:ext>
            </a:extLst>
          </p:cNvPr>
          <p:cNvSpPr>
            <a:spLocks noGrp="1"/>
          </p:cNvSpPr>
          <p:nvPr>
            <p:ph type="dt" sz="half" idx="10"/>
          </p:nvPr>
        </p:nvSpPr>
        <p:spPr/>
        <p:txBody>
          <a:bodyPr/>
          <a:lstStyle/>
          <a:p>
            <a:r>
              <a:rPr lang="en-US"/>
              <a:t>2026-06-25</a:t>
            </a:r>
            <a:endParaRPr lang="en-CA"/>
          </a:p>
        </p:txBody>
      </p:sp>
      <p:sp>
        <p:nvSpPr>
          <p:cNvPr id="9" name="Slide Number Placeholder 8">
            <a:extLst>
              <a:ext uri="{FF2B5EF4-FFF2-40B4-BE49-F238E27FC236}">
                <a16:creationId xmlns:a16="http://schemas.microsoft.com/office/drawing/2014/main" id="{A39BEFDD-1F13-06E6-33B6-94ACC83A8954}"/>
              </a:ext>
            </a:extLst>
          </p:cNvPr>
          <p:cNvSpPr>
            <a:spLocks noGrp="1"/>
          </p:cNvSpPr>
          <p:nvPr>
            <p:ph type="sldNum" sz="quarter" idx="12"/>
          </p:nvPr>
        </p:nvSpPr>
        <p:spPr/>
        <p:txBody>
          <a:bodyPr/>
          <a:lstStyle/>
          <a:p>
            <a:fld id="{D12E0FF8-979D-4E91-940C-799527AB8B5D}" type="slidenum">
              <a:rPr lang="en-CA" smtClean="0"/>
              <a:t>4</a:t>
            </a:fld>
            <a:endParaRPr lang="en-CA"/>
          </a:p>
        </p:txBody>
      </p:sp>
      <p:pic>
        <p:nvPicPr>
          <p:cNvPr id="10" name="Picture 9">
            <a:extLst>
              <a:ext uri="{FF2B5EF4-FFF2-40B4-BE49-F238E27FC236}">
                <a16:creationId xmlns:a16="http://schemas.microsoft.com/office/drawing/2014/main" id="{0D103D61-8078-6EB2-66E7-94981C08E388}"/>
              </a:ext>
            </a:extLst>
          </p:cNvPr>
          <p:cNvPicPr>
            <a:picLocks noChangeAspect="1"/>
          </p:cNvPicPr>
          <p:nvPr/>
        </p:nvPicPr>
        <p:blipFill>
          <a:blip r:embed="rId3"/>
          <a:srcRect l="9037" r="48678"/>
          <a:stretch>
            <a:fillRect/>
          </a:stretch>
        </p:blipFill>
        <p:spPr>
          <a:xfrm>
            <a:off x="1759202" y="5125124"/>
            <a:ext cx="4500880" cy="1082109"/>
          </a:xfrm>
          <a:prstGeom prst="rect">
            <a:avLst/>
          </a:prstGeom>
        </p:spPr>
      </p:pic>
      <p:pic>
        <p:nvPicPr>
          <p:cNvPr id="14" name="Picture 13">
            <a:extLst>
              <a:ext uri="{FF2B5EF4-FFF2-40B4-BE49-F238E27FC236}">
                <a16:creationId xmlns:a16="http://schemas.microsoft.com/office/drawing/2014/main" id="{A5710D1E-B3DE-B5B1-69AB-E5564E16D27B}"/>
              </a:ext>
            </a:extLst>
          </p:cNvPr>
          <p:cNvPicPr>
            <a:picLocks noChangeAspect="1"/>
          </p:cNvPicPr>
          <p:nvPr/>
        </p:nvPicPr>
        <p:blipFill>
          <a:blip r:embed="rId4"/>
          <a:srcRect t="20928" r="69620" b="21128"/>
          <a:stretch>
            <a:fillRect/>
          </a:stretch>
        </p:blipFill>
        <p:spPr>
          <a:xfrm>
            <a:off x="715301" y="5316031"/>
            <a:ext cx="915328" cy="767447"/>
          </a:xfrm>
          <a:prstGeom prst="rect">
            <a:avLst/>
          </a:prstGeom>
        </p:spPr>
      </p:pic>
      <p:sp>
        <p:nvSpPr>
          <p:cNvPr id="8" name="Footer Placeholder 7">
            <a:extLst>
              <a:ext uri="{FF2B5EF4-FFF2-40B4-BE49-F238E27FC236}">
                <a16:creationId xmlns:a16="http://schemas.microsoft.com/office/drawing/2014/main" id="{A26FDDCA-ACA8-7202-1F42-60607EB73E96}"/>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472586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65FE0-DFC6-D712-3D02-1633D294242F}"/>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FC13E6E-1F27-02C9-3539-0A27C056B4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332" y="1961954"/>
            <a:ext cx="6004446" cy="4022725"/>
          </a:xfrm>
          <a:prstGeom prst="rect">
            <a:avLst/>
          </a:prstGeom>
        </p:spPr>
      </p:pic>
      <p:sp>
        <p:nvSpPr>
          <p:cNvPr id="7" name="Title 6">
            <a:extLst>
              <a:ext uri="{FF2B5EF4-FFF2-40B4-BE49-F238E27FC236}">
                <a16:creationId xmlns:a16="http://schemas.microsoft.com/office/drawing/2014/main" id="{34A60AB3-474D-66EC-C8EF-38946759AF9D}"/>
              </a:ext>
            </a:extLst>
          </p:cNvPr>
          <p:cNvSpPr>
            <a:spLocks noGrp="1"/>
          </p:cNvSpPr>
          <p:nvPr>
            <p:ph type="title"/>
          </p:nvPr>
        </p:nvSpPr>
        <p:spPr/>
        <p:txBody>
          <a:bodyPr/>
          <a:lstStyle/>
          <a:p>
            <a:r>
              <a:rPr lang="en-CA" dirty="0"/>
              <a:t>Schematic of Imaging Technique</a:t>
            </a:r>
          </a:p>
        </p:txBody>
      </p:sp>
      <p:sp>
        <p:nvSpPr>
          <p:cNvPr id="5" name="Date Placeholder 4">
            <a:extLst>
              <a:ext uri="{FF2B5EF4-FFF2-40B4-BE49-F238E27FC236}">
                <a16:creationId xmlns:a16="http://schemas.microsoft.com/office/drawing/2014/main" id="{BDD660DD-87BB-0DD4-12C2-42DC8F482BBA}"/>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AEB2BAA2-E8E2-B0EB-8EC9-6FE2DECF79D6}"/>
              </a:ext>
            </a:extLst>
          </p:cNvPr>
          <p:cNvSpPr>
            <a:spLocks noGrp="1"/>
          </p:cNvSpPr>
          <p:nvPr>
            <p:ph type="sldNum" sz="quarter" idx="12"/>
          </p:nvPr>
        </p:nvSpPr>
        <p:spPr/>
        <p:txBody>
          <a:bodyPr/>
          <a:lstStyle/>
          <a:p>
            <a:fld id="{D12E0FF8-979D-4E91-940C-799527AB8B5D}" type="slidenum">
              <a:rPr lang="en-CA" smtClean="0"/>
              <a:t>40</a:t>
            </a:fld>
            <a:endParaRPr lang="en-CA"/>
          </a:p>
        </p:txBody>
      </p:sp>
      <p:sp>
        <p:nvSpPr>
          <p:cNvPr id="12" name="TextBox 11">
            <a:extLst>
              <a:ext uri="{FF2B5EF4-FFF2-40B4-BE49-F238E27FC236}">
                <a16:creationId xmlns:a16="http://schemas.microsoft.com/office/drawing/2014/main" id="{B40A59AC-5BA7-D1B4-0EC5-2663FE91331A}"/>
              </a:ext>
            </a:extLst>
          </p:cNvPr>
          <p:cNvSpPr txBox="1"/>
          <p:nvPr/>
        </p:nvSpPr>
        <p:spPr>
          <a:xfrm>
            <a:off x="581990" y="4210870"/>
            <a:ext cx="958069" cy="492443"/>
          </a:xfrm>
          <a:prstGeom prst="rect">
            <a:avLst/>
          </a:prstGeom>
          <a:noFill/>
        </p:spPr>
        <p:txBody>
          <a:bodyPr wrap="square" rtlCol="0">
            <a:spAutoFit/>
          </a:bodyPr>
          <a:lstStyle/>
          <a:p>
            <a:r>
              <a:rPr lang="en-CA" sz="2600" dirty="0"/>
              <a:t>Mica</a:t>
            </a:r>
          </a:p>
        </p:txBody>
      </p:sp>
      <p:sp>
        <p:nvSpPr>
          <p:cNvPr id="13" name="TextBox 12">
            <a:extLst>
              <a:ext uri="{FF2B5EF4-FFF2-40B4-BE49-F238E27FC236}">
                <a16:creationId xmlns:a16="http://schemas.microsoft.com/office/drawing/2014/main" id="{84898100-33AB-4E57-3DFE-12682F11326E}"/>
              </a:ext>
            </a:extLst>
          </p:cNvPr>
          <p:cNvSpPr txBox="1"/>
          <p:nvPr/>
        </p:nvSpPr>
        <p:spPr>
          <a:xfrm>
            <a:off x="417259" y="5328593"/>
            <a:ext cx="1287532" cy="492443"/>
          </a:xfrm>
          <a:prstGeom prst="rect">
            <a:avLst/>
          </a:prstGeom>
          <a:noFill/>
        </p:spPr>
        <p:txBody>
          <a:bodyPr wrap="none" rtlCol="0">
            <a:spAutoFit/>
          </a:bodyPr>
          <a:lstStyle/>
          <a:p>
            <a:r>
              <a:rPr lang="en-CA" sz="2600" dirty="0"/>
              <a:t>Copper</a:t>
            </a:r>
          </a:p>
        </p:txBody>
      </p:sp>
      <p:sp>
        <p:nvSpPr>
          <p:cNvPr id="14" name="TextBox 13">
            <a:extLst>
              <a:ext uri="{FF2B5EF4-FFF2-40B4-BE49-F238E27FC236}">
                <a16:creationId xmlns:a16="http://schemas.microsoft.com/office/drawing/2014/main" id="{AD35B6E0-8B3A-81BD-4682-A2A9D4958276}"/>
              </a:ext>
            </a:extLst>
          </p:cNvPr>
          <p:cNvSpPr txBox="1"/>
          <p:nvPr/>
        </p:nvSpPr>
        <p:spPr>
          <a:xfrm>
            <a:off x="2333417" y="1961954"/>
            <a:ext cx="1499128" cy="492443"/>
          </a:xfrm>
          <a:prstGeom prst="rect">
            <a:avLst/>
          </a:prstGeom>
          <a:noFill/>
        </p:spPr>
        <p:txBody>
          <a:bodyPr wrap="none" rtlCol="0">
            <a:spAutoFit/>
          </a:bodyPr>
          <a:lstStyle/>
          <a:p>
            <a:r>
              <a:rPr lang="en-CA" sz="2600" dirty="0"/>
              <a:t>Detector</a:t>
            </a:r>
          </a:p>
        </p:txBody>
      </p:sp>
      <p:sp>
        <p:nvSpPr>
          <p:cNvPr id="15" name="TextBox 14">
            <a:extLst>
              <a:ext uri="{FF2B5EF4-FFF2-40B4-BE49-F238E27FC236}">
                <a16:creationId xmlns:a16="http://schemas.microsoft.com/office/drawing/2014/main" id="{241CB256-2877-6B7B-FBEE-3F8EC57E789C}"/>
              </a:ext>
            </a:extLst>
          </p:cNvPr>
          <p:cNvSpPr txBox="1"/>
          <p:nvPr/>
        </p:nvSpPr>
        <p:spPr>
          <a:xfrm>
            <a:off x="5279317" y="3489039"/>
            <a:ext cx="1165704" cy="492443"/>
          </a:xfrm>
          <a:prstGeom prst="rect">
            <a:avLst/>
          </a:prstGeom>
          <a:noFill/>
        </p:spPr>
        <p:txBody>
          <a:bodyPr wrap="none" rtlCol="0">
            <a:spAutoFit/>
          </a:bodyPr>
          <a:lstStyle/>
          <a:p>
            <a:r>
              <a:rPr lang="en-CA" sz="2600" dirty="0"/>
              <a:t>Defect</a:t>
            </a:r>
          </a:p>
        </p:txBody>
      </p:sp>
      <p:sp>
        <p:nvSpPr>
          <p:cNvPr id="17" name="TextBox 16">
            <a:extLst>
              <a:ext uri="{FF2B5EF4-FFF2-40B4-BE49-F238E27FC236}">
                <a16:creationId xmlns:a16="http://schemas.microsoft.com/office/drawing/2014/main" id="{65DA63A6-7273-9462-6653-A7D7AB83887D}"/>
              </a:ext>
            </a:extLst>
          </p:cNvPr>
          <p:cNvSpPr txBox="1"/>
          <p:nvPr/>
        </p:nvSpPr>
        <p:spPr>
          <a:xfrm>
            <a:off x="1869956" y="4616921"/>
            <a:ext cx="1999265" cy="892552"/>
          </a:xfrm>
          <a:prstGeom prst="rect">
            <a:avLst/>
          </a:prstGeom>
          <a:noFill/>
        </p:spPr>
        <p:txBody>
          <a:bodyPr wrap="none" rtlCol="0">
            <a:spAutoFit/>
          </a:bodyPr>
          <a:lstStyle/>
          <a:p>
            <a:pPr algn="ctr"/>
            <a:r>
              <a:rPr lang="en-CA" sz="2600" dirty="0"/>
              <a:t>Fluorescent</a:t>
            </a:r>
          </a:p>
          <a:p>
            <a:pPr algn="ctr"/>
            <a:r>
              <a:rPr lang="en-CA" sz="2600" dirty="0"/>
              <a:t>X-Rays</a:t>
            </a:r>
          </a:p>
        </p:txBody>
      </p:sp>
      <p:cxnSp>
        <p:nvCxnSpPr>
          <p:cNvPr id="19" name="Straight Arrow Connector 18">
            <a:extLst>
              <a:ext uri="{FF2B5EF4-FFF2-40B4-BE49-F238E27FC236}">
                <a16:creationId xmlns:a16="http://schemas.microsoft.com/office/drawing/2014/main" id="{B7458712-BC22-6B56-E7EC-4FD259706EE2}"/>
              </a:ext>
            </a:extLst>
          </p:cNvPr>
          <p:cNvCxnSpPr>
            <a:cxnSpLocks/>
          </p:cNvCxnSpPr>
          <p:nvPr/>
        </p:nvCxnSpPr>
        <p:spPr>
          <a:xfrm flipH="1">
            <a:off x="4759684" y="3893410"/>
            <a:ext cx="584101" cy="4462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6D00347-8593-1707-4AC1-3CAEDEA44CB0}"/>
              </a:ext>
            </a:extLst>
          </p:cNvPr>
          <p:cNvCxnSpPr>
            <a:cxnSpLocks/>
          </p:cNvCxnSpPr>
          <p:nvPr/>
        </p:nvCxnSpPr>
        <p:spPr>
          <a:xfrm>
            <a:off x="3638108" y="5090671"/>
            <a:ext cx="46222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2CAB8B6-FFFC-28B5-C173-FFAF5B1E6675}"/>
              </a:ext>
            </a:extLst>
          </p:cNvPr>
          <p:cNvSpPr txBox="1"/>
          <p:nvPr/>
        </p:nvSpPr>
        <p:spPr>
          <a:xfrm>
            <a:off x="7527181" y="2087212"/>
            <a:ext cx="4301177" cy="4247317"/>
          </a:xfrm>
          <a:prstGeom prst="rect">
            <a:avLst/>
          </a:prstGeom>
          <a:noFill/>
        </p:spPr>
        <p:txBody>
          <a:bodyPr wrap="none" rtlCol="0">
            <a:spAutoFit/>
          </a:bodyPr>
          <a:lstStyle/>
          <a:p>
            <a:pPr marL="457200" indent="-457200">
              <a:buFont typeface="Arial" panose="020B0604020202020204" pitchFamily="34" charset="0"/>
              <a:buChar char="•"/>
            </a:pPr>
            <a:r>
              <a:rPr lang="en-CA" sz="2600" dirty="0"/>
              <a:t>Why copper?</a:t>
            </a:r>
          </a:p>
          <a:p>
            <a:pPr marL="457200" indent="-457200">
              <a:buFont typeface="Arial" panose="020B0604020202020204" pitchFamily="34" charset="0"/>
              <a:buChar char="•"/>
            </a:pPr>
            <a:r>
              <a:rPr lang="en-CA" sz="2600" dirty="0"/>
              <a:t>Not present in mica; </a:t>
            </a:r>
            <a:br>
              <a:rPr lang="en-CA" sz="2600" dirty="0"/>
            </a:br>
            <a:r>
              <a:rPr lang="en-CA" sz="2600" dirty="0"/>
              <a:t>no background Cu</a:t>
            </a:r>
          </a:p>
          <a:p>
            <a:endParaRPr lang="en-CA" sz="2600" dirty="0"/>
          </a:p>
          <a:p>
            <a:pPr marL="457200" indent="-457200">
              <a:buFont typeface="Arial" panose="020B0604020202020204" pitchFamily="34" charset="0"/>
              <a:buChar char="•"/>
            </a:pPr>
            <a:endParaRPr lang="en-CA" sz="2800" dirty="0"/>
          </a:p>
          <a:p>
            <a:pPr marL="457200" indent="-457200">
              <a:buFont typeface="Arial" panose="020B0604020202020204" pitchFamily="34" charset="0"/>
              <a:buChar char="•"/>
            </a:pPr>
            <a:r>
              <a:rPr lang="en-US" sz="2800" dirty="0"/>
              <a:t>Strong characteristic </a:t>
            </a:r>
            <a:br>
              <a:rPr lang="en-US" sz="2800" dirty="0"/>
            </a:br>
            <a:r>
              <a:rPr lang="en-US" sz="2800" dirty="0"/>
              <a:t>emissions: </a:t>
            </a:r>
          </a:p>
          <a:p>
            <a:pPr algn="ctr"/>
            <a:r>
              <a:rPr lang="en-CA" sz="2800" dirty="0"/>
              <a:t> 2p → 1s (8.0 keV) </a:t>
            </a:r>
          </a:p>
          <a:p>
            <a:pPr algn="ctr"/>
            <a:r>
              <a:rPr lang="en-CA" sz="2800" dirty="0"/>
              <a:t>3p → 1s (8.9 keV)</a:t>
            </a:r>
            <a:endParaRPr lang="en-CA" sz="2600" dirty="0"/>
          </a:p>
          <a:p>
            <a:endParaRPr lang="en-CA" sz="2600" dirty="0"/>
          </a:p>
        </p:txBody>
      </p:sp>
      <p:pic>
        <p:nvPicPr>
          <p:cNvPr id="31" name="Picture 30">
            <a:extLst>
              <a:ext uri="{FF2B5EF4-FFF2-40B4-BE49-F238E27FC236}">
                <a16:creationId xmlns:a16="http://schemas.microsoft.com/office/drawing/2014/main" id="{C24481BB-E492-2780-5F98-9D2FBFD22E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494" y="3577844"/>
            <a:ext cx="3504762" cy="361905"/>
          </a:xfrm>
          <a:prstGeom prst="rect">
            <a:avLst/>
          </a:prstGeom>
        </p:spPr>
      </p:pic>
      <p:sp>
        <p:nvSpPr>
          <p:cNvPr id="2" name="Footer Placeholder 1">
            <a:extLst>
              <a:ext uri="{FF2B5EF4-FFF2-40B4-BE49-F238E27FC236}">
                <a16:creationId xmlns:a16="http://schemas.microsoft.com/office/drawing/2014/main" id="{878555B2-2F49-3BE7-D3F7-73E4C4710538}"/>
              </a:ext>
            </a:extLst>
          </p:cNvPr>
          <p:cNvSpPr>
            <a:spLocks noGrp="1"/>
          </p:cNvSpPr>
          <p:nvPr>
            <p:ph type="ftr" sz="quarter" idx="11"/>
          </p:nvPr>
        </p:nvSpPr>
        <p:spPr/>
        <p:txBody>
          <a:bodyPr/>
          <a:lstStyle/>
          <a:p>
            <a:r>
              <a:rPr lang="en-CA"/>
              <a:t>CETUP 2026</a:t>
            </a:r>
          </a:p>
        </p:txBody>
      </p:sp>
      <p:sp>
        <p:nvSpPr>
          <p:cNvPr id="21" name="TextBox 20">
            <a:extLst>
              <a:ext uri="{FF2B5EF4-FFF2-40B4-BE49-F238E27FC236}">
                <a16:creationId xmlns:a16="http://schemas.microsoft.com/office/drawing/2014/main" id="{C09BECE2-F8CC-922D-2A88-EA0FF2A092F2}"/>
              </a:ext>
            </a:extLst>
          </p:cNvPr>
          <p:cNvSpPr txBox="1"/>
          <p:nvPr/>
        </p:nvSpPr>
        <p:spPr>
          <a:xfrm>
            <a:off x="836744" y="3316863"/>
            <a:ext cx="2983509" cy="892552"/>
          </a:xfrm>
          <a:prstGeom prst="rect">
            <a:avLst/>
          </a:prstGeom>
          <a:noFill/>
        </p:spPr>
        <p:txBody>
          <a:bodyPr wrap="none" rtlCol="0">
            <a:spAutoFit/>
          </a:bodyPr>
          <a:lstStyle/>
          <a:p>
            <a:pPr algn="ctr"/>
            <a:r>
              <a:rPr lang="en-CA" sz="2600" dirty="0"/>
              <a:t>Light is scattered/</a:t>
            </a:r>
          </a:p>
          <a:p>
            <a:pPr algn="ctr"/>
            <a:r>
              <a:rPr lang="en-CA" sz="2600" dirty="0"/>
              <a:t>attenuated</a:t>
            </a:r>
          </a:p>
        </p:txBody>
      </p:sp>
    </p:spTree>
    <p:extLst>
      <p:ext uri="{BB962C8B-B14F-4D97-AF65-F5344CB8AC3E}">
        <p14:creationId xmlns:p14="http://schemas.microsoft.com/office/powerpoint/2010/main" val="3030677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2BCF1-FCFF-0420-C5EF-816DD858F15A}"/>
              </a:ext>
            </a:extLst>
          </p:cNvPr>
          <p:cNvSpPr>
            <a:spLocks noGrp="1"/>
          </p:cNvSpPr>
          <p:nvPr>
            <p:ph type="title"/>
          </p:nvPr>
        </p:nvSpPr>
        <p:spPr/>
        <p:txBody>
          <a:bodyPr/>
          <a:lstStyle/>
          <a:p>
            <a:r>
              <a:rPr lang="en-CA" dirty="0"/>
              <a:t>Preliminary Size Calibration with Laser-Damaged Mica</a:t>
            </a:r>
          </a:p>
        </p:txBody>
      </p:sp>
      <p:pic>
        <p:nvPicPr>
          <p:cNvPr id="7" name="Content Placeholder 6">
            <a:extLst>
              <a:ext uri="{FF2B5EF4-FFF2-40B4-BE49-F238E27FC236}">
                <a16:creationId xmlns:a16="http://schemas.microsoft.com/office/drawing/2014/main" id="{E3C4F393-CBAC-7284-8FAE-B9819261573A}"/>
              </a:ext>
            </a:extLst>
          </p:cNvPr>
          <p:cNvPicPr>
            <a:picLocks noGrp="1" noChangeAspect="1"/>
          </p:cNvPicPr>
          <p:nvPr>
            <p:ph idx="1"/>
          </p:nvPr>
        </p:nvPicPr>
        <p:blipFill>
          <a:blip r:embed="rId3"/>
          <a:stretch>
            <a:fillRect/>
          </a:stretch>
        </p:blipFill>
        <p:spPr>
          <a:xfrm>
            <a:off x="3793634" y="2076411"/>
            <a:ext cx="5656048" cy="4022725"/>
          </a:xfrm>
          <a:prstGeom prst="rect">
            <a:avLst/>
          </a:prstGeom>
        </p:spPr>
      </p:pic>
      <p:sp>
        <p:nvSpPr>
          <p:cNvPr id="4" name="Date Placeholder 3">
            <a:extLst>
              <a:ext uri="{FF2B5EF4-FFF2-40B4-BE49-F238E27FC236}">
                <a16:creationId xmlns:a16="http://schemas.microsoft.com/office/drawing/2014/main" id="{252F933C-0518-98AC-62D1-DBC0AE625BB6}"/>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FFF7FB8F-8CA7-A159-601B-F2F35FA19AF1}"/>
              </a:ext>
            </a:extLst>
          </p:cNvPr>
          <p:cNvSpPr>
            <a:spLocks noGrp="1"/>
          </p:cNvSpPr>
          <p:nvPr>
            <p:ph type="sldNum" sz="quarter" idx="12"/>
          </p:nvPr>
        </p:nvSpPr>
        <p:spPr/>
        <p:txBody>
          <a:bodyPr/>
          <a:lstStyle/>
          <a:p>
            <a:fld id="{D12E0FF8-979D-4E91-940C-799527AB8B5D}" type="slidenum">
              <a:rPr lang="en-CA" smtClean="0"/>
              <a:t>41</a:t>
            </a:fld>
            <a:endParaRPr lang="en-CA"/>
          </a:p>
        </p:txBody>
      </p:sp>
      <p:sp>
        <p:nvSpPr>
          <p:cNvPr id="8" name="TextBox 7">
            <a:extLst>
              <a:ext uri="{FF2B5EF4-FFF2-40B4-BE49-F238E27FC236}">
                <a16:creationId xmlns:a16="http://schemas.microsoft.com/office/drawing/2014/main" id="{7F997300-142A-295D-E537-859F3F67C6A9}"/>
              </a:ext>
            </a:extLst>
          </p:cNvPr>
          <p:cNvSpPr txBox="1"/>
          <p:nvPr/>
        </p:nvSpPr>
        <p:spPr>
          <a:xfrm>
            <a:off x="4524030" y="1660665"/>
            <a:ext cx="1309974" cy="492443"/>
          </a:xfrm>
          <a:prstGeom prst="rect">
            <a:avLst/>
          </a:prstGeom>
          <a:noFill/>
        </p:spPr>
        <p:txBody>
          <a:bodyPr wrap="none" rtlCol="0">
            <a:spAutoFit/>
          </a:bodyPr>
          <a:lstStyle/>
          <a:p>
            <a:r>
              <a:rPr lang="en-CA" sz="2600" dirty="0"/>
              <a:t>Optical</a:t>
            </a:r>
          </a:p>
        </p:txBody>
      </p:sp>
      <p:sp>
        <p:nvSpPr>
          <p:cNvPr id="9" name="TextBox 8">
            <a:extLst>
              <a:ext uri="{FF2B5EF4-FFF2-40B4-BE49-F238E27FC236}">
                <a16:creationId xmlns:a16="http://schemas.microsoft.com/office/drawing/2014/main" id="{7061FBEA-FF3E-F243-52A0-78BBAAEB9904}"/>
              </a:ext>
            </a:extLst>
          </p:cNvPr>
          <p:cNvSpPr txBox="1"/>
          <p:nvPr/>
        </p:nvSpPr>
        <p:spPr>
          <a:xfrm>
            <a:off x="7612868" y="1695511"/>
            <a:ext cx="881973" cy="492443"/>
          </a:xfrm>
          <a:prstGeom prst="rect">
            <a:avLst/>
          </a:prstGeom>
          <a:noFill/>
        </p:spPr>
        <p:txBody>
          <a:bodyPr wrap="none" rtlCol="0">
            <a:spAutoFit/>
          </a:bodyPr>
          <a:lstStyle/>
          <a:p>
            <a:r>
              <a:rPr lang="en-CA" sz="2600" dirty="0"/>
              <a:t>XRF</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56541BA-819A-5845-8209-B69DB482A1FC}"/>
                  </a:ext>
                </a:extLst>
              </p:cNvPr>
              <p:cNvSpPr txBox="1"/>
              <p:nvPr/>
            </p:nvSpPr>
            <p:spPr>
              <a:xfrm>
                <a:off x="221926" y="2657744"/>
                <a:ext cx="2450030" cy="4924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m:rPr>
                              <m:sty m:val="p"/>
                            </m:rPr>
                            <a:rPr lang="en-CA" sz="2600" b="0" i="0" smtClean="0">
                              <a:latin typeface="Cambria Math" panose="02040503050406030204" pitchFamily="18" charset="0"/>
                            </a:rPr>
                            <m:t>melt</m:t>
                          </m:r>
                        </m:sub>
                      </m:sSub>
                      <m:r>
                        <a:rPr lang="en-CA" sz="2600" b="0" i="1" smtClean="0">
                          <a:latin typeface="Cambria Math" panose="02040503050406030204" pitchFamily="18" charset="0"/>
                        </a:rPr>
                        <m:t>=</m:t>
                      </m:r>
                      <m:r>
                        <a:rPr lang="en-CA" sz="2600" b="0" i="1" smtClean="0">
                          <a:latin typeface="Cambria Math" panose="02040503050406030204" pitchFamily="18" charset="0"/>
                        </a:rPr>
                        <m:t>75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m:oMathPara>
                </a14:m>
                <a:endParaRPr lang="en-CA" sz="2600" dirty="0"/>
              </a:p>
            </p:txBody>
          </p:sp>
        </mc:Choice>
        <mc:Fallback xmlns="">
          <p:sp>
            <p:nvSpPr>
              <p:cNvPr id="10" name="TextBox 9">
                <a:extLst>
                  <a:ext uri="{FF2B5EF4-FFF2-40B4-BE49-F238E27FC236}">
                    <a16:creationId xmlns:a16="http://schemas.microsoft.com/office/drawing/2014/main" id="{356541BA-819A-5845-8209-B69DB482A1FC}"/>
                  </a:ext>
                </a:extLst>
              </p:cNvPr>
              <p:cNvSpPr txBox="1">
                <a:spLocks noRot="1" noChangeAspect="1" noMove="1" noResize="1" noEditPoints="1" noAdjustHandles="1" noChangeArrowheads="1" noChangeShapeType="1" noTextEdit="1"/>
              </p:cNvSpPr>
              <p:nvPr/>
            </p:nvSpPr>
            <p:spPr>
              <a:xfrm>
                <a:off x="221926" y="2657744"/>
                <a:ext cx="2450030" cy="492443"/>
              </a:xfrm>
              <a:prstGeom prst="rect">
                <a:avLst/>
              </a:prstGeom>
              <a:blipFill>
                <a:blip r:embed="rId4"/>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3793D87-B30A-7443-8BFB-BDF8D1860BF8}"/>
                  </a:ext>
                </a:extLst>
              </p:cNvPr>
              <p:cNvSpPr txBox="1"/>
              <p:nvPr/>
            </p:nvSpPr>
            <p:spPr>
              <a:xfrm>
                <a:off x="221926" y="4841826"/>
                <a:ext cx="2367315" cy="4924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m:rPr>
                              <m:sty m:val="p"/>
                            </m:rPr>
                            <a:rPr lang="en-CA" sz="2600" b="0" i="0" smtClean="0">
                              <a:latin typeface="Cambria Math" panose="02040503050406030204" pitchFamily="18" charset="0"/>
                            </a:rPr>
                            <m:t>melt</m:t>
                          </m:r>
                        </m:sub>
                      </m:sSub>
                      <m:r>
                        <a:rPr lang="en-CA" sz="2600" b="0" i="1" smtClean="0">
                          <a:latin typeface="Cambria Math" panose="02040503050406030204" pitchFamily="18" charset="0"/>
                        </a:rPr>
                        <m:t>=</m:t>
                      </m:r>
                      <m:r>
                        <a:rPr lang="en-CA" sz="2600" b="0" i="1" smtClean="0">
                          <a:latin typeface="Cambria Math" panose="02040503050406030204" pitchFamily="18" charset="0"/>
                        </a:rPr>
                        <m:t>25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m:oMathPara>
                </a14:m>
                <a:endParaRPr lang="en-CA" sz="2600" dirty="0"/>
              </a:p>
            </p:txBody>
          </p:sp>
        </mc:Choice>
        <mc:Fallback xmlns="">
          <p:sp>
            <p:nvSpPr>
              <p:cNvPr id="11" name="TextBox 10">
                <a:extLst>
                  <a:ext uri="{FF2B5EF4-FFF2-40B4-BE49-F238E27FC236}">
                    <a16:creationId xmlns:a16="http://schemas.microsoft.com/office/drawing/2014/main" id="{33793D87-B30A-7443-8BFB-BDF8D1860BF8}"/>
                  </a:ext>
                </a:extLst>
              </p:cNvPr>
              <p:cNvSpPr txBox="1">
                <a:spLocks noRot="1" noChangeAspect="1" noMove="1" noResize="1" noEditPoints="1" noAdjustHandles="1" noChangeArrowheads="1" noChangeShapeType="1" noTextEdit="1"/>
              </p:cNvSpPr>
              <p:nvPr/>
            </p:nvSpPr>
            <p:spPr>
              <a:xfrm>
                <a:off x="221926" y="4841826"/>
                <a:ext cx="2367315" cy="492443"/>
              </a:xfrm>
              <a:prstGeom prst="rect">
                <a:avLst/>
              </a:prstGeom>
              <a:blipFill>
                <a:blip r:embed="rId5"/>
                <a:stretch>
                  <a:fillRect/>
                </a:stretch>
              </a:blipFill>
            </p:spPr>
            <p:txBody>
              <a:bodyPr/>
              <a:lstStyle/>
              <a:p>
                <a:r>
                  <a:rPr lang="en-CA">
                    <a:noFill/>
                  </a:rPr>
                  <a:t> </a:t>
                </a:r>
              </a:p>
            </p:txBody>
          </p:sp>
        </mc:Fallback>
      </mc:AlternateContent>
      <p:cxnSp>
        <p:nvCxnSpPr>
          <p:cNvPr id="15" name="Straight Arrow Connector 14">
            <a:extLst>
              <a:ext uri="{FF2B5EF4-FFF2-40B4-BE49-F238E27FC236}">
                <a16:creationId xmlns:a16="http://schemas.microsoft.com/office/drawing/2014/main" id="{C5AA6305-1BAC-1527-1EAD-E03A4D1EEE09}"/>
              </a:ext>
            </a:extLst>
          </p:cNvPr>
          <p:cNvCxnSpPr>
            <a:cxnSpLocks/>
          </p:cNvCxnSpPr>
          <p:nvPr/>
        </p:nvCxnSpPr>
        <p:spPr>
          <a:xfrm>
            <a:off x="2589241" y="2936660"/>
            <a:ext cx="2408786" cy="1412162"/>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5A3348DB-376F-B70F-2815-03FF87498409}"/>
              </a:ext>
            </a:extLst>
          </p:cNvPr>
          <p:cNvCxnSpPr>
            <a:cxnSpLocks/>
          </p:cNvCxnSpPr>
          <p:nvPr/>
        </p:nvCxnSpPr>
        <p:spPr>
          <a:xfrm flipV="1">
            <a:off x="2671956" y="4640008"/>
            <a:ext cx="3053022" cy="540619"/>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Arc 40">
            <a:extLst>
              <a:ext uri="{FF2B5EF4-FFF2-40B4-BE49-F238E27FC236}">
                <a16:creationId xmlns:a16="http://schemas.microsoft.com/office/drawing/2014/main" id="{5097FB51-2480-9C7D-A286-4B4454499645}"/>
              </a:ext>
            </a:extLst>
          </p:cNvPr>
          <p:cNvSpPr/>
          <p:nvPr/>
        </p:nvSpPr>
        <p:spPr>
          <a:xfrm>
            <a:off x="-3286888" y="2917956"/>
            <a:ext cx="11917688" cy="3760966"/>
          </a:xfrm>
          <a:prstGeom prst="arc">
            <a:avLst>
              <a:gd name="adj1" fmla="val 16043824"/>
              <a:gd name="adj2" fmla="val 21404507"/>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CA"/>
          </a:p>
        </p:txBody>
      </p:sp>
      <p:sp>
        <p:nvSpPr>
          <p:cNvPr id="47" name="Freeform: Shape 46">
            <a:extLst>
              <a:ext uri="{FF2B5EF4-FFF2-40B4-BE49-F238E27FC236}">
                <a16:creationId xmlns:a16="http://schemas.microsoft.com/office/drawing/2014/main" id="{FB4FD385-E109-2568-D165-007259E2E2EA}"/>
              </a:ext>
            </a:extLst>
          </p:cNvPr>
          <p:cNvSpPr/>
          <p:nvPr/>
        </p:nvSpPr>
        <p:spPr>
          <a:xfrm>
            <a:off x="2620086" y="4797816"/>
            <a:ext cx="6380704" cy="580125"/>
          </a:xfrm>
          <a:custGeom>
            <a:avLst/>
            <a:gdLst>
              <a:gd name="csX0" fmla="*/ 0 w 6380704"/>
              <a:gd name="csY0" fmla="*/ 381838 h 580125"/>
              <a:gd name="csX1" fmla="*/ 5255288 w 6380704"/>
              <a:gd name="csY1" fmla="*/ 562708 h 580125"/>
              <a:gd name="csX2" fmla="*/ 6380704 w 6380704"/>
              <a:gd name="csY2" fmla="*/ 0 h 580125"/>
            </a:gdLst>
            <a:ahLst/>
            <a:cxnLst>
              <a:cxn ang="0">
                <a:pos x="csX0" y="csY0"/>
              </a:cxn>
              <a:cxn ang="0">
                <a:pos x="csX1" y="csY1"/>
              </a:cxn>
              <a:cxn ang="0">
                <a:pos x="csX2" y="csY2"/>
              </a:cxn>
            </a:cxnLst>
            <a:rect l="l" t="t" r="r" b="b"/>
            <a:pathLst>
              <a:path w="6380704" h="580125">
                <a:moveTo>
                  <a:pt x="0" y="381838"/>
                </a:moveTo>
                <a:cubicBezTo>
                  <a:pt x="2095919" y="504093"/>
                  <a:pt x="4191838" y="626348"/>
                  <a:pt x="5255288" y="562708"/>
                </a:cubicBezTo>
                <a:cubicBezTo>
                  <a:pt x="6318738" y="499068"/>
                  <a:pt x="6349721" y="249534"/>
                  <a:pt x="6380704" y="0"/>
                </a:cubicBezTo>
              </a:path>
            </a:pathLst>
          </a:custGeom>
          <a:noFill/>
          <a:ln w="38100">
            <a:solidFill>
              <a:srgbClr val="7030A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594F4DD6-0330-90ED-0F32-C4DBF459468A}"/>
                  </a:ext>
                </a:extLst>
              </p:cNvPr>
              <p:cNvSpPr txBox="1"/>
              <p:nvPr/>
            </p:nvSpPr>
            <p:spPr>
              <a:xfrm>
                <a:off x="9370779" y="2841279"/>
                <a:ext cx="2768835" cy="2492990"/>
              </a:xfrm>
              <a:prstGeom prst="rect">
                <a:avLst/>
              </a:prstGeom>
              <a:noFill/>
            </p:spPr>
            <p:txBody>
              <a:bodyPr wrap="none" rtlCol="0">
                <a:spAutoFit/>
              </a:bodyPr>
              <a:lstStyle/>
              <a:p>
                <a:pPr algn="ctr"/>
                <a:r>
                  <a:rPr lang="en-CA" sz="2600" dirty="0"/>
                  <a:t>Smallest </a:t>
                </a:r>
              </a:p>
              <a:p>
                <a:pPr algn="ctr"/>
                <a:r>
                  <a:rPr lang="en-CA" sz="2600" dirty="0"/>
                  <a:t>observable </a:t>
                </a:r>
                <a14:m>
                  <m:oMath xmlns:m="http://schemas.openxmlformats.org/officeDocument/2006/math">
                    <m:sSub>
                      <m:sSubPr>
                        <m:ctrlPr>
                          <a:rPr lang="en-CA" sz="2600" i="1">
                            <a:latin typeface="Cambria Math" panose="02040503050406030204" pitchFamily="18" charset="0"/>
                          </a:rPr>
                        </m:ctrlPr>
                      </m:sSubPr>
                      <m:e>
                        <m:r>
                          <a:rPr lang="en-CA" sz="2600" i="1">
                            <a:latin typeface="Cambria Math" panose="02040503050406030204" pitchFamily="18" charset="0"/>
                          </a:rPr>
                          <m:t>𝑅</m:t>
                        </m:r>
                      </m:e>
                      <m:sub>
                        <m:r>
                          <m:rPr>
                            <m:sty m:val="p"/>
                          </m:rPr>
                          <a:rPr lang="en-CA" sz="2600">
                            <a:latin typeface="Cambria Math" panose="02040503050406030204" pitchFamily="18" charset="0"/>
                          </a:rPr>
                          <m:t>melt</m:t>
                        </m:r>
                      </m:sub>
                    </m:sSub>
                  </m:oMath>
                </a14:m>
                <a:r>
                  <a:rPr lang="en-CA" sz="2600" dirty="0"/>
                  <a:t> </a:t>
                </a:r>
              </a:p>
              <a:p>
                <a:pPr algn="ctr"/>
                <a:r>
                  <a:rPr lang="en-CA" sz="2600" dirty="0"/>
                  <a:t>is 25 microns</a:t>
                </a:r>
              </a:p>
              <a:p>
                <a:pPr algn="ctr"/>
                <a:endParaRPr lang="en-CA" sz="2600" dirty="0"/>
              </a:p>
              <a:p>
                <a:pPr algn="ctr"/>
                <a:r>
                  <a:rPr lang="en-CA" sz="2600" dirty="0"/>
                  <a:t>Sets sensitivity </a:t>
                </a:r>
              </a:p>
              <a:p>
                <a:pPr algn="ctr"/>
                <a:r>
                  <a:rPr lang="en-CA" sz="2600" dirty="0"/>
                  <a:t>threshold</a:t>
                </a:r>
              </a:p>
            </p:txBody>
          </p:sp>
        </mc:Choice>
        <mc:Fallback xmlns="">
          <p:sp>
            <p:nvSpPr>
              <p:cNvPr id="49" name="TextBox 48">
                <a:extLst>
                  <a:ext uri="{FF2B5EF4-FFF2-40B4-BE49-F238E27FC236}">
                    <a16:creationId xmlns:a16="http://schemas.microsoft.com/office/drawing/2014/main" id="{594F4DD6-0330-90ED-0F32-C4DBF459468A}"/>
                  </a:ext>
                </a:extLst>
              </p:cNvPr>
              <p:cNvSpPr txBox="1">
                <a:spLocks noRot="1" noChangeAspect="1" noMove="1" noResize="1" noEditPoints="1" noAdjustHandles="1" noChangeArrowheads="1" noChangeShapeType="1" noTextEdit="1"/>
              </p:cNvSpPr>
              <p:nvPr/>
            </p:nvSpPr>
            <p:spPr>
              <a:xfrm>
                <a:off x="9370779" y="2841279"/>
                <a:ext cx="2768835" cy="2492990"/>
              </a:xfrm>
              <a:prstGeom prst="rect">
                <a:avLst/>
              </a:prstGeom>
              <a:blipFill>
                <a:blip r:embed="rId6"/>
                <a:stretch>
                  <a:fillRect l="-3524" t="-2200" r="-1322" b="-5379"/>
                </a:stretch>
              </a:blipFill>
            </p:spPr>
            <p:txBody>
              <a:bodyPr/>
              <a:lstStyle/>
              <a:p>
                <a:r>
                  <a:rPr lang="en-CA">
                    <a:noFill/>
                  </a:rPr>
                  <a:t> </a:t>
                </a:r>
              </a:p>
            </p:txBody>
          </p:sp>
        </mc:Fallback>
      </mc:AlternateContent>
      <p:sp>
        <p:nvSpPr>
          <p:cNvPr id="3" name="Footer Placeholder 2">
            <a:extLst>
              <a:ext uri="{FF2B5EF4-FFF2-40B4-BE49-F238E27FC236}">
                <a16:creationId xmlns:a16="http://schemas.microsoft.com/office/drawing/2014/main" id="{054BD5A7-C399-494E-B35C-F3069D78A738}"/>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645418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D914-3176-52C8-0B43-C34684410D16}"/>
              </a:ext>
            </a:extLst>
          </p:cNvPr>
          <p:cNvSpPr>
            <a:spLocks noGrp="1"/>
          </p:cNvSpPr>
          <p:nvPr>
            <p:ph type="title"/>
          </p:nvPr>
        </p:nvSpPr>
        <p:spPr/>
        <p:txBody>
          <a:bodyPr/>
          <a:lstStyle/>
          <a:p>
            <a:r>
              <a:rPr lang="en-CA" dirty="0"/>
              <a:t>Astrophysics</a:t>
            </a:r>
          </a:p>
        </p:txBody>
      </p:sp>
      <p:sp>
        <p:nvSpPr>
          <p:cNvPr id="3" name="Content Placeholder 2">
            <a:extLst>
              <a:ext uri="{FF2B5EF4-FFF2-40B4-BE49-F238E27FC236}">
                <a16:creationId xmlns:a16="http://schemas.microsoft.com/office/drawing/2014/main" id="{6D899D31-DD90-13AB-AB50-D0788AA2EDF8}"/>
              </a:ext>
            </a:extLst>
          </p:cNvPr>
          <p:cNvSpPr>
            <a:spLocks noGrp="1"/>
          </p:cNvSpPr>
          <p:nvPr>
            <p:ph sz="half" idx="1"/>
          </p:nvPr>
        </p:nvSpPr>
        <p:spPr>
          <a:xfrm>
            <a:off x="1097279" y="1845733"/>
            <a:ext cx="4937760" cy="4464631"/>
          </a:xfrm>
        </p:spPr>
        <p:txBody>
          <a:bodyPr>
            <a:normAutofit lnSpcReduction="10000"/>
          </a:bodyPr>
          <a:lstStyle/>
          <a:p>
            <a:pPr marL="201163" lvl="1" indent="0" algn="ctr">
              <a:buNone/>
            </a:pPr>
            <a:r>
              <a:rPr lang="en-CA" sz="2600" dirty="0"/>
              <a:t>Like Skylab/Ohya, direction of the detector matters</a:t>
            </a:r>
          </a:p>
          <a:p>
            <a:pPr lvl="3">
              <a:buFont typeface="Arial" panose="020B0604020202020204" pitchFamily="34" charset="0"/>
              <a:buChar char="•"/>
            </a:pPr>
            <a:r>
              <a:rPr lang="en-CA" sz="2600" dirty="0"/>
              <a:t>Daily rotation of Earth</a:t>
            </a:r>
          </a:p>
          <a:p>
            <a:pPr lvl="3">
              <a:buFont typeface="Arial" panose="020B0604020202020204" pitchFamily="34" charset="0"/>
              <a:buChar char="•"/>
            </a:pPr>
            <a:r>
              <a:rPr lang="en-CA" sz="2600" dirty="0"/>
              <a:t>Axial procession of Earth</a:t>
            </a:r>
          </a:p>
          <a:p>
            <a:pPr lvl="3">
              <a:buFont typeface="Arial" panose="020B0604020202020204" pitchFamily="34" charset="0"/>
              <a:buChar char="•"/>
            </a:pPr>
            <a:r>
              <a:rPr lang="en-CA" sz="2600" dirty="0"/>
              <a:t>Oscillation of Sun through galactic plane</a:t>
            </a:r>
          </a:p>
          <a:p>
            <a:pPr lvl="3">
              <a:buFont typeface="Arial" panose="020B0604020202020204" pitchFamily="34" charset="0"/>
              <a:buChar char="•"/>
            </a:pPr>
            <a:r>
              <a:rPr lang="en-CA" sz="2600" dirty="0"/>
              <a:t>Angle between sun orbit and solar system plane</a:t>
            </a:r>
          </a:p>
          <a:p>
            <a:pPr lvl="3">
              <a:buFont typeface="Arial" panose="020B0604020202020204" pitchFamily="34" charset="0"/>
              <a:buChar char="•"/>
            </a:pPr>
            <a:r>
              <a:rPr lang="en-CA" sz="2600" dirty="0"/>
              <a:t>Plate tectonics changing the mica’s latitude</a:t>
            </a:r>
          </a:p>
          <a:p>
            <a:pPr marL="566914" lvl="3" indent="0">
              <a:buNone/>
            </a:pPr>
            <a:r>
              <a:rPr lang="en-CA" sz="2600" dirty="0"/>
              <a:t>Just average like Skylab!</a:t>
            </a:r>
          </a:p>
        </p:txBody>
      </p:sp>
      <p:sp>
        <p:nvSpPr>
          <p:cNvPr id="4" name="Date Placeholder 3">
            <a:extLst>
              <a:ext uri="{FF2B5EF4-FFF2-40B4-BE49-F238E27FC236}">
                <a16:creationId xmlns:a16="http://schemas.microsoft.com/office/drawing/2014/main" id="{1235F6EF-F410-CCCB-4509-923800FABA98}"/>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E5394C4B-2996-93D2-9224-C36C8C8431F6}"/>
              </a:ext>
            </a:extLst>
          </p:cNvPr>
          <p:cNvSpPr>
            <a:spLocks noGrp="1"/>
          </p:cNvSpPr>
          <p:nvPr>
            <p:ph type="sldNum" sz="quarter" idx="12"/>
          </p:nvPr>
        </p:nvSpPr>
        <p:spPr/>
        <p:txBody>
          <a:bodyPr/>
          <a:lstStyle/>
          <a:p>
            <a:fld id="{D12E0FF8-979D-4E91-940C-799527AB8B5D}" type="slidenum">
              <a:rPr lang="en-CA" smtClean="0"/>
              <a:t>42</a:t>
            </a:fld>
            <a:endParaRPr lang="en-CA"/>
          </a:p>
        </p:txBody>
      </p:sp>
      <p:sp>
        <p:nvSpPr>
          <p:cNvPr id="6" name="Footer Placeholder 5">
            <a:extLst>
              <a:ext uri="{FF2B5EF4-FFF2-40B4-BE49-F238E27FC236}">
                <a16:creationId xmlns:a16="http://schemas.microsoft.com/office/drawing/2014/main" id="{FB940D5A-35A4-7ED5-01A1-80987AF2F5B6}"/>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415700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507A-22D8-7501-EFAF-03C10E9BA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C7D32-252C-3F79-9870-535F0A21DA63}"/>
              </a:ext>
            </a:extLst>
          </p:cNvPr>
          <p:cNvSpPr>
            <a:spLocks noGrp="1"/>
          </p:cNvSpPr>
          <p:nvPr>
            <p:ph type="title"/>
          </p:nvPr>
        </p:nvSpPr>
        <p:spPr/>
        <p:txBody>
          <a:bodyPr/>
          <a:lstStyle/>
          <a:p>
            <a:r>
              <a:rPr lang="en-CA" dirty="0"/>
              <a:t>Astrophysics</a:t>
            </a:r>
          </a:p>
        </p:txBody>
      </p:sp>
      <p:sp>
        <p:nvSpPr>
          <p:cNvPr id="3" name="Content Placeholder 2">
            <a:extLst>
              <a:ext uri="{FF2B5EF4-FFF2-40B4-BE49-F238E27FC236}">
                <a16:creationId xmlns:a16="http://schemas.microsoft.com/office/drawing/2014/main" id="{E6C2116A-6C56-D9D0-5F16-3DFFABA578EB}"/>
              </a:ext>
            </a:extLst>
          </p:cNvPr>
          <p:cNvSpPr>
            <a:spLocks noGrp="1"/>
          </p:cNvSpPr>
          <p:nvPr>
            <p:ph sz="half" idx="1"/>
          </p:nvPr>
        </p:nvSpPr>
        <p:spPr>
          <a:xfrm>
            <a:off x="1097279" y="1845733"/>
            <a:ext cx="4937760" cy="4464631"/>
          </a:xfrm>
        </p:spPr>
        <p:txBody>
          <a:bodyPr>
            <a:normAutofit lnSpcReduction="10000"/>
          </a:bodyPr>
          <a:lstStyle/>
          <a:p>
            <a:pPr marL="201163" lvl="1" indent="0" algn="ctr">
              <a:buNone/>
            </a:pPr>
            <a:r>
              <a:rPr lang="en-CA" sz="2600" dirty="0"/>
              <a:t>Like Skylab/Ohya, direction of the detector matters</a:t>
            </a:r>
          </a:p>
          <a:p>
            <a:pPr lvl="3">
              <a:buFont typeface="Arial" panose="020B0604020202020204" pitchFamily="34" charset="0"/>
              <a:buChar char="•"/>
            </a:pPr>
            <a:r>
              <a:rPr lang="en-CA" sz="2600" dirty="0"/>
              <a:t>Daily rotation of Earth</a:t>
            </a:r>
          </a:p>
          <a:p>
            <a:pPr lvl="3">
              <a:buFont typeface="Arial" panose="020B0604020202020204" pitchFamily="34" charset="0"/>
              <a:buChar char="•"/>
            </a:pPr>
            <a:r>
              <a:rPr lang="en-CA" sz="2600" dirty="0"/>
              <a:t>Axial procession of Earth</a:t>
            </a:r>
          </a:p>
          <a:p>
            <a:pPr lvl="3">
              <a:buFont typeface="Arial" panose="020B0604020202020204" pitchFamily="34" charset="0"/>
              <a:buChar char="•"/>
            </a:pPr>
            <a:r>
              <a:rPr lang="en-CA" sz="2600" dirty="0"/>
              <a:t>Oscillation of Sun through galactic plane</a:t>
            </a:r>
          </a:p>
          <a:p>
            <a:pPr lvl="3">
              <a:buFont typeface="Arial" panose="020B0604020202020204" pitchFamily="34" charset="0"/>
              <a:buChar char="•"/>
            </a:pPr>
            <a:r>
              <a:rPr lang="en-CA" sz="2600" dirty="0"/>
              <a:t>Angle between sun orbit and solar system plane</a:t>
            </a:r>
          </a:p>
          <a:p>
            <a:pPr lvl="3">
              <a:buFont typeface="Arial" panose="020B0604020202020204" pitchFamily="34" charset="0"/>
              <a:buChar char="•"/>
            </a:pPr>
            <a:r>
              <a:rPr lang="en-CA" sz="2600" dirty="0"/>
              <a:t>Plate tectonics changing the mica’s latitude</a:t>
            </a:r>
          </a:p>
          <a:p>
            <a:pPr marL="566914" lvl="3" indent="0">
              <a:buNone/>
            </a:pPr>
            <a:r>
              <a:rPr lang="en-CA" sz="2600" dirty="0"/>
              <a:t>Just average like Skylab!</a:t>
            </a:r>
          </a:p>
        </p:txBody>
      </p:sp>
      <p:sp>
        <p:nvSpPr>
          <p:cNvPr id="4" name="Date Placeholder 3">
            <a:extLst>
              <a:ext uri="{FF2B5EF4-FFF2-40B4-BE49-F238E27FC236}">
                <a16:creationId xmlns:a16="http://schemas.microsoft.com/office/drawing/2014/main" id="{F5E80E5C-553E-895B-66D4-6699CAD276D3}"/>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FF01A133-6D4E-BCBD-50DC-41DD5D8CCD46}"/>
              </a:ext>
            </a:extLst>
          </p:cNvPr>
          <p:cNvSpPr>
            <a:spLocks noGrp="1"/>
          </p:cNvSpPr>
          <p:nvPr>
            <p:ph type="sldNum" sz="quarter" idx="12"/>
          </p:nvPr>
        </p:nvSpPr>
        <p:spPr/>
        <p:txBody>
          <a:bodyPr/>
          <a:lstStyle/>
          <a:p>
            <a:fld id="{D12E0FF8-979D-4E91-940C-799527AB8B5D}" type="slidenum">
              <a:rPr lang="en-CA" smtClean="0"/>
              <a:t>43</a:t>
            </a:fld>
            <a:endParaRPr lang="en-CA"/>
          </a:p>
        </p:txBody>
      </p:sp>
      <p:sp>
        <p:nvSpPr>
          <p:cNvPr id="8" name="Content Placeholder 7">
            <a:extLst>
              <a:ext uri="{FF2B5EF4-FFF2-40B4-BE49-F238E27FC236}">
                <a16:creationId xmlns:a16="http://schemas.microsoft.com/office/drawing/2014/main" id="{EE35878B-0A81-6179-6A92-5BFD252EFC88}"/>
              </a:ext>
            </a:extLst>
          </p:cNvPr>
          <p:cNvSpPr>
            <a:spLocks noGrp="1"/>
          </p:cNvSpPr>
          <p:nvPr>
            <p:ph sz="half" idx="2"/>
          </p:nvPr>
        </p:nvSpPr>
        <p:spPr>
          <a:xfrm>
            <a:off x="6217920" y="1845735"/>
            <a:ext cx="4937760" cy="2485105"/>
          </a:xfrm>
        </p:spPr>
        <p:txBody>
          <a:bodyPr>
            <a:normAutofit lnSpcReduction="10000"/>
          </a:bodyPr>
          <a:lstStyle/>
          <a:p>
            <a:pPr marL="0" indent="0" algn="ctr">
              <a:buNone/>
            </a:pPr>
            <a:r>
              <a:rPr lang="en-CA" sz="2600" dirty="0"/>
              <a:t>Has the DM speed distribution changed over the last 1 Gyr?</a:t>
            </a:r>
          </a:p>
          <a:p>
            <a:pPr lvl="4">
              <a:buFont typeface="Arial" panose="020B0604020202020204" pitchFamily="34" charset="0"/>
              <a:buChar char="•"/>
            </a:pPr>
            <a:r>
              <a:rPr lang="en-CA" sz="2600" dirty="0"/>
              <a:t>LMC + MW dynamics </a:t>
            </a:r>
          </a:p>
          <a:p>
            <a:pPr lvl="4">
              <a:buFont typeface="Arial" panose="020B0604020202020204" pitchFamily="34" charset="0"/>
              <a:buChar char="•"/>
            </a:pPr>
            <a:r>
              <a:rPr lang="en-CA" sz="2600" dirty="0"/>
              <a:t>Changing solar distance from galactic centre</a:t>
            </a:r>
          </a:p>
        </p:txBody>
      </p:sp>
      <p:sp>
        <p:nvSpPr>
          <p:cNvPr id="9" name="TextBox 8">
            <a:extLst>
              <a:ext uri="{FF2B5EF4-FFF2-40B4-BE49-F238E27FC236}">
                <a16:creationId xmlns:a16="http://schemas.microsoft.com/office/drawing/2014/main" id="{97D48600-36E2-57F9-4972-F6643CB7DB7A}"/>
              </a:ext>
            </a:extLst>
          </p:cNvPr>
          <p:cNvSpPr txBox="1"/>
          <p:nvPr/>
        </p:nvSpPr>
        <p:spPr>
          <a:xfrm>
            <a:off x="6264764" y="3675390"/>
            <a:ext cx="4890916" cy="2369880"/>
          </a:xfrm>
          <a:prstGeom prst="rect">
            <a:avLst/>
          </a:prstGeom>
          <a:noFill/>
        </p:spPr>
        <p:txBody>
          <a:bodyPr wrap="square" rtlCol="0">
            <a:spAutoFit/>
          </a:bodyPr>
          <a:lstStyle/>
          <a:p>
            <a:pPr marL="457200" indent="-457200">
              <a:buClr>
                <a:srgbClr val="9E3611"/>
              </a:buClr>
              <a:buFont typeface="Arial" panose="020B0604020202020204" pitchFamily="34" charset="0"/>
              <a:buChar char="•"/>
            </a:pPr>
            <a:r>
              <a:rPr lang="en-CA" sz="2600" dirty="0"/>
              <a:t>Full treatment should include a simulation of velocity distribution.</a:t>
            </a:r>
          </a:p>
          <a:p>
            <a:pPr marL="457200" indent="-457200">
              <a:buClr>
                <a:srgbClr val="9E3611"/>
              </a:buClr>
              <a:buFont typeface="Arial" panose="020B0604020202020204" pitchFamily="34" charset="0"/>
              <a:buChar char="•"/>
            </a:pPr>
            <a:r>
              <a:rPr lang="en-CA" sz="2600" dirty="0"/>
              <a:t>Preliminary results use unchanging modern values</a:t>
            </a:r>
          </a:p>
          <a:p>
            <a:endParaRPr lang="en-CA" dirty="0"/>
          </a:p>
        </p:txBody>
      </p:sp>
      <p:sp>
        <p:nvSpPr>
          <p:cNvPr id="6" name="Footer Placeholder 5">
            <a:extLst>
              <a:ext uri="{FF2B5EF4-FFF2-40B4-BE49-F238E27FC236}">
                <a16:creationId xmlns:a16="http://schemas.microsoft.com/office/drawing/2014/main" id="{8B11414B-95E7-B4D9-5F18-27C196EE42B7}"/>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949894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29B38-5CBD-A606-CDD2-9A0CC4B2CA96}"/>
              </a:ext>
            </a:extLst>
          </p:cNvPr>
          <p:cNvSpPr>
            <a:spLocks noGrp="1"/>
          </p:cNvSpPr>
          <p:nvPr>
            <p:ph type="title"/>
          </p:nvPr>
        </p:nvSpPr>
        <p:spPr/>
        <p:txBody>
          <a:bodyPr/>
          <a:lstStyle/>
          <a:p>
            <a:r>
              <a:rPr lang="en-CA" dirty="0"/>
              <a:t>Direction Matters: Overburden</a:t>
            </a:r>
          </a:p>
        </p:txBody>
      </p:sp>
      <p:sp>
        <p:nvSpPr>
          <p:cNvPr id="4" name="Date Placeholder 3">
            <a:extLst>
              <a:ext uri="{FF2B5EF4-FFF2-40B4-BE49-F238E27FC236}">
                <a16:creationId xmlns:a16="http://schemas.microsoft.com/office/drawing/2014/main" id="{75FD2834-FE5E-E0F5-0415-BC08A8082935}"/>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FBBCA0E2-0F76-A6A6-7457-A411C366FD72}"/>
              </a:ext>
            </a:extLst>
          </p:cNvPr>
          <p:cNvSpPr>
            <a:spLocks noGrp="1"/>
          </p:cNvSpPr>
          <p:nvPr>
            <p:ph type="ftr" sz="quarter" idx="11"/>
          </p:nvPr>
        </p:nvSpPr>
        <p:spPr/>
        <p:txBody>
          <a:bodyPr/>
          <a:lstStyle/>
          <a:p>
            <a:r>
              <a:rPr lang="en-CA"/>
              <a:t>CETUP 2026</a:t>
            </a:r>
          </a:p>
        </p:txBody>
      </p:sp>
      <p:sp>
        <p:nvSpPr>
          <p:cNvPr id="6" name="Slide Number Placeholder 5">
            <a:extLst>
              <a:ext uri="{FF2B5EF4-FFF2-40B4-BE49-F238E27FC236}">
                <a16:creationId xmlns:a16="http://schemas.microsoft.com/office/drawing/2014/main" id="{7BCF454F-EA62-4D27-0889-3DDBC103BBEA}"/>
              </a:ext>
            </a:extLst>
          </p:cNvPr>
          <p:cNvSpPr>
            <a:spLocks noGrp="1"/>
          </p:cNvSpPr>
          <p:nvPr>
            <p:ph type="sldNum" sz="quarter" idx="12"/>
          </p:nvPr>
        </p:nvSpPr>
        <p:spPr/>
        <p:txBody>
          <a:bodyPr/>
          <a:lstStyle/>
          <a:p>
            <a:fld id="{D12E0FF8-979D-4E91-940C-799527AB8B5D}" type="slidenum">
              <a:rPr lang="en-CA" smtClean="0"/>
              <a:t>44</a:t>
            </a:fld>
            <a:endParaRPr lang="en-CA"/>
          </a:p>
        </p:txBody>
      </p:sp>
      <p:pic>
        <p:nvPicPr>
          <p:cNvPr id="16" name="Picture 15">
            <a:extLst>
              <a:ext uri="{FF2B5EF4-FFF2-40B4-BE49-F238E27FC236}">
                <a16:creationId xmlns:a16="http://schemas.microsoft.com/office/drawing/2014/main" id="{6CD12F26-B9A5-4A15-3E68-286802E1BB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259" y="2585742"/>
            <a:ext cx="4350702" cy="3770608"/>
          </a:xfrm>
          <a:prstGeom prst="rect">
            <a:avLst/>
          </a:prstGeom>
        </p:spPr>
      </p:pic>
      <p:pic>
        <p:nvPicPr>
          <p:cNvPr id="18" name="Picture 17">
            <a:extLst>
              <a:ext uri="{FF2B5EF4-FFF2-40B4-BE49-F238E27FC236}">
                <a16:creationId xmlns:a16="http://schemas.microsoft.com/office/drawing/2014/main" id="{F7766483-CB00-A1D1-9A35-47EA36595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9039" y="2585742"/>
            <a:ext cx="4350703" cy="3768511"/>
          </a:xfrm>
          <a:prstGeom prst="rect">
            <a:avLst/>
          </a:prstGeom>
        </p:spPr>
      </p:pic>
      <p:sp>
        <p:nvSpPr>
          <p:cNvPr id="19" name="TextBox 18">
            <a:extLst>
              <a:ext uri="{FF2B5EF4-FFF2-40B4-BE49-F238E27FC236}">
                <a16:creationId xmlns:a16="http://schemas.microsoft.com/office/drawing/2014/main" id="{1E379A6A-8AD4-DCFF-59A9-B6AAF638776B}"/>
              </a:ext>
            </a:extLst>
          </p:cNvPr>
          <p:cNvSpPr txBox="1"/>
          <p:nvPr/>
        </p:nvSpPr>
        <p:spPr>
          <a:xfrm>
            <a:off x="2061935" y="1690688"/>
            <a:ext cx="2644910" cy="830997"/>
          </a:xfrm>
          <a:prstGeom prst="rect">
            <a:avLst/>
          </a:prstGeom>
          <a:noFill/>
        </p:spPr>
        <p:txBody>
          <a:bodyPr wrap="square" rtlCol="0">
            <a:spAutoFit/>
          </a:bodyPr>
          <a:lstStyle/>
          <a:p>
            <a:pPr algn="ctr"/>
            <a:r>
              <a:rPr lang="en-CA" sz="2400" dirty="0">
                <a:solidFill>
                  <a:srgbClr val="00B050"/>
                </a:solidFill>
              </a:rPr>
              <a:t>Mica is parallel </a:t>
            </a:r>
          </a:p>
          <a:p>
            <a:pPr algn="ctr"/>
            <a:r>
              <a:rPr lang="en-CA" sz="2400" dirty="0">
                <a:solidFill>
                  <a:srgbClr val="00B050"/>
                </a:solidFill>
              </a:rPr>
              <a:t>to Earth surface</a:t>
            </a:r>
          </a:p>
        </p:txBody>
      </p:sp>
      <p:sp>
        <p:nvSpPr>
          <p:cNvPr id="20" name="TextBox 19">
            <a:extLst>
              <a:ext uri="{FF2B5EF4-FFF2-40B4-BE49-F238E27FC236}">
                <a16:creationId xmlns:a16="http://schemas.microsoft.com/office/drawing/2014/main" id="{88C3B0D9-8A1E-3E5F-1A24-C4DBCBEA219F}"/>
              </a:ext>
            </a:extLst>
          </p:cNvPr>
          <p:cNvSpPr txBox="1"/>
          <p:nvPr/>
        </p:nvSpPr>
        <p:spPr>
          <a:xfrm>
            <a:off x="7129105" y="1714025"/>
            <a:ext cx="3357009" cy="830997"/>
          </a:xfrm>
          <a:prstGeom prst="rect">
            <a:avLst/>
          </a:prstGeom>
          <a:noFill/>
        </p:spPr>
        <p:txBody>
          <a:bodyPr wrap="none" rtlCol="0">
            <a:spAutoFit/>
          </a:bodyPr>
          <a:lstStyle/>
          <a:p>
            <a:pPr algn="ctr"/>
            <a:r>
              <a:rPr lang="en-CA" sz="2400" dirty="0">
                <a:solidFill>
                  <a:srgbClr val="0070C0"/>
                </a:solidFill>
              </a:rPr>
              <a:t>Mica is perpendicular </a:t>
            </a:r>
          </a:p>
          <a:p>
            <a:pPr algn="ctr"/>
            <a:r>
              <a:rPr lang="en-CA" sz="2400" dirty="0">
                <a:solidFill>
                  <a:srgbClr val="0070C0"/>
                </a:solidFill>
              </a:rPr>
              <a:t>to Earth surface</a:t>
            </a:r>
          </a:p>
        </p:txBody>
      </p:sp>
    </p:spTree>
    <p:extLst>
      <p:ext uri="{BB962C8B-B14F-4D97-AF65-F5344CB8AC3E}">
        <p14:creationId xmlns:p14="http://schemas.microsoft.com/office/powerpoint/2010/main" val="1770488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B1B9E-A480-C9C0-A2B7-F1CEAB6E9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64165-A1E9-3B49-E44B-E4714BE610A6}"/>
              </a:ext>
            </a:extLst>
          </p:cNvPr>
          <p:cNvSpPr>
            <a:spLocks noGrp="1"/>
          </p:cNvSpPr>
          <p:nvPr>
            <p:ph type="title"/>
          </p:nvPr>
        </p:nvSpPr>
        <p:spPr>
          <a:xfrm>
            <a:off x="994232" y="966649"/>
            <a:ext cx="10058400" cy="650808"/>
          </a:xfrm>
        </p:spPr>
        <p:txBody>
          <a:bodyPr vert="horz" lIns="91440" tIns="45720" rIns="91440" bIns="45720" rtlCol="0" anchor="b">
            <a:normAutofit fontScale="90000"/>
          </a:bodyPr>
          <a:lstStyle/>
          <a:p>
            <a:pPr defTabSz="914400"/>
            <a:r>
              <a:rPr lang="en-CA" sz="5400" dirty="0"/>
              <a:t>Direction Matters: Overburden</a:t>
            </a:r>
            <a:endParaRPr lang="en-US" sz="4600" spc="-50" dirty="0">
              <a:solidFill>
                <a:schemeClr val="tx1">
                  <a:lumMod val="85000"/>
                  <a:lumOff val="15000"/>
                </a:schemeClr>
              </a:solidFill>
            </a:endParaRPr>
          </a:p>
        </p:txBody>
      </p:sp>
      <p:sp>
        <p:nvSpPr>
          <p:cNvPr id="4" name="Date Placeholder 3">
            <a:extLst>
              <a:ext uri="{FF2B5EF4-FFF2-40B4-BE49-F238E27FC236}">
                <a16:creationId xmlns:a16="http://schemas.microsoft.com/office/drawing/2014/main" id="{742579D6-D46C-80FF-A6F6-35635CB539EC}"/>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2026-06-25</a:t>
            </a:r>
          </a:p>
        </p:txBody>
      </p:sp>
      <p:sp>
        <p:nvSpPr>
          <p:cNvPr id="6" name="Slide Number Placeholder 5">
            <a:extLst>
              <a:ext uri="{FF2B5EF4-FFF2-40B4-BE49-F238E27FC236}">
                <a16:creationId xmlns:a16="http://schemas.microsoft.com/office/drawing/2014/main" id="{D1DFB97A-63C5-DC4A-E832-7FE34BE87624}"/>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45</a:t>
            </a:fld>
            <a:endParaRPr lang="en-US" sz="1050"/>
          </a:p>
        </p:txBody>
      </p:sp>
      <p:sp>
        <p:nvSpPr>
          <p:cNvPr id="23" name="Footer Placeholder 22">
            <a:extLst>
              <a:ext uri="{FF2B5EF4-FFF2-40B4-BE49-F238E27FC236}">
                <a16:creationId xmlns:a16="http://schemas.microsoft.com/office/drawing/2014/main" id="{9594F417-D84B-D4AF-3D3A-256853E0ACC8}"/>
              </a:ext>
            </a:extLst>
          </p:cNvPr>
          <p:cNvSpPr>
            <a:spLocks noGrp="1"/>
          </p:cNvSpPr>
          <p:nvPr>
            <p:ph type="ftr" sz="quarter" idx="11"/>
          </p:nvPr>
        </p:nvSpPr>
        <p:spPr/>
        <p:txBody>
          <a:bodyPr/>
          <a:lstStyle/>
          <a:p>
            <a:r>
              <a:rPr lang="en-CA"/>
              <a:t>CETUP 2026</a:t>
            </a:r>
          </a:p>
        </p:txBody>
      </p:sp>
      <p:sp>
        <p:nvSpPr>
          <p:cNvPr id="37" name="TextBox 36">
            <a:extLst>
              <a:ext uri="{FF2B5EF4-FFF2-40B4-BE49-F238E27FC236}">
                <a16:creationId xmlns:a16="http://schemas.microsoft.com/office/drawing/2014/main" id="{AADCD44A-8D5B-2A43-68DD-32E26578A64F}"/>
              </a:ext>
            </a:extLst>
          </p:cNvPr>
          <p:cNvSpPr txBox="1"/>
          <p:nvPr/>
        </p:nvSpPr>
        <p:spPr>
          <a:xfrm>
            <a:off x="313586" y="1929834"/>
            <a:ext cx="2644910" cy="830997"/>
          </a:xfrm>
          <a:prstGeom prst="rect">
            <a:avLst/>
          </a:prstGeom>
          <a:noFill/>
        </p:spPr>
        <p:txBody>
          <a:bodyPr wrap="square" rtlCol="0">
            <a:spAutoFit/>
          </a:bodyPr>
          <a:lstStyle/>
          <a:p>
            <a:pPr algn="ctr"/>
            <a:r>
              <a:rPr lang="en-CA" sz="2400" dirty="0">
                <a:solidFill>
                  <a:srgbClr val="00B050"/>
                </a:solidFill>
              </a:rPr>
              <a:t>Mica is parallel </a:t>
            </a:r>
          </a:p>
          <a:p>
            <a:pPr algn="ctr"/>
            <a:r>
              <a:rPr lang="en-CA" sz="2400" dirty="0">
                <a:solidFill>
                  <a:srgbClr val="00B050"/>
                </a:solidFill>
              </a:rPr>
              <a:t>to Earth surface</a:t>
            </a:r>
          </a:p>
        </p:txBody>
      </p:sp>
      <p:sp>
        <p:nvSpPr>
          <p:cNvPr id="38" name="TextBox 37">
            <a:extLst>
              <a:ext uri="{FF2B5EF4-FFF2-40B4-BE49-F238E27FC236}">
                <a16:creationId xmlns:a16="http://schemas.microsoft.com/office/drawing/2014/main" id="{7C56A18E-52BA-6D66-0352-02C4DBAB9D8E}"/>
              </a:ext>
            </a:extLst>
          </p:cNvPr>
          <p:cNvSpPr txBox="1"/>
          <p:nvPr/>
        </p:nvSpPr>
        <p:spPr>
          <a:xfrm>
            <a:off x="2958496" y="1929835"/>
            <a:ext cx="3357009" cy="830997"/>
          </a:xfrm>
          <a:prstGeom prst="rect">
            <a:avLst/>
          </a:prstGeom>
          <a:noFill/>
        </p:spPr>
        <p:txBody>
          <a:bodyPr wrap="none" rtlCol="0">
            <a:spAutoFit/>
          </a:bodyPr>
          <a:lstStyle/>
          <a:p>
            <a:pPr algn="ctr"/>
            <a:r>
              <a:rPr lang="en-CA" sz="2400" dirty="0">
                <a:solidFill>
                  <a:srgbClr val="0070C0"/>
                </a:solidFill>
              </a:rPr>
              <a:t>Mica is perpendicular </a:t>
            </a:r>
          </a:p>
          <a:p>
            <a:pPr algn="ctr"/>
            <a:r>
              <a:rPr lang="en-CA" sz="2400" dirty="0">
                <a:solidFill>
                  <a:srgbClr val="0070C0"/>
                </a:solidFill>
              </a:rPr>
              <a:t>to Earth surface</a:t>
            </a:r>
          </a:p>
        </p:txBody>
      </p:sp>
      <p:sp>
        <p:nvSpPr>
          <p:cNvPr id="65" name="TextBox 64">
            <a:extLst>
              <a:ext uri="{FF2B5EF4-FFF2-40B4-BE49-F238E27FC236}">
                <a16:creationId xmlns:a16="http://schemas.microsoft.com/office/drawing/2014/main" id="{2962A8CB-C0C5-1826-2189-4FADBD4AFA98}"/>
              </a:ext>
            </a:extLst>
          </p:cNvPr>
          <p:cNvSpPr txBox="1"/>
          <p:nvPr/>
        </p:nvSpPr>
        <p:spPr>
          <a:xfrm>
            <a:off x="1569238" y="5597460"/>
            <a:ext cx="682559" cy="369332"/>
          </a:xfrm>
          <a:prstGeom prst="rect">
            <a:avLst/>
          </a:prstGeom>
          <a:noFill/>
        </p:spPr>
        <p:txBody>
          <a:bodyPr wrap="none" rtlCol="0">
            <a:spAutoFit/>
          </a:bodyPr>
          <a:lstStyle/>
          <a:p>
            <a:r>
              <a:rPr lang="en-CA" dirty="0"/>
              <a:t>Earth</a:t>
            </a:r>
          </a:p>
        </p:txBody>
      </p:sp>
      <p:sp>
        <p:nvSpPr>
          <p:cNvPr id="67" name="AutoShape 2">
            <a:extLst>
              <a:ext uri="{FF2B5EF4-FFF2-40B4-BE49-F238E27FC236}">
                <a16:creationId xmlns:a16="http://schemas.microsoft.com/office/drawing/2014/main" id="{C91CB674-8A23-DD43-8804-2EFD227E15F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69" name="Picture 68">
            <a:extLst>
              <a:ext uri="{FF2B5EF4-FFF2-40B4-BE49-F238E27FC236}">
                <a16:creationId xmlns:a16="http://schemas.microsoft.com/office/drawing/2014/main" id="{CD691EA3-2343-B7E5-08F3-EE145121F6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6223" y="2900691"/>
            <a:ext cx="2641555" cy="2289347"/>
          </a:xfrm>
          <a:prstGeom prst="rect">
            <a:avLst/>
          </a:prstGeom>
        </p:spPr>
      </p:pic>
      <p:pic>
        <p:nvPicPr>
          <p:cNvPr id="70" name="Picture 69">
            <a:extLst>
              <a:ext uri="{FF2B5EF4-FFF2-40B4-BE49-F238E27FC236}">
                <a16:creationId xmlns:a16="http://schemas.microsoft.com/office/drawing/2014/main" id="{DCD00530-87ED-43BB-B11C-7BBBFCDF7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801" y="2882828"/>
            <a:ext cx="2684272" cy="2325074"/>
          </a:xfrm>
          <a:prstGeom prst="rect">
            <a:avLst/>
          </a:prstGeom>
        </p:spPr>
      </p:pic>
      <p:sp>
        <p:nvSpPr>
          <p:cNvPr id="5" name="Content Placeholder 4">
            <a:extLst>
              <a:ext uri="{FF2B5EF4-FFF2-40B4-BE49-F238E27FC236}">
                <a16:creationId xmlns:a16="http://schemas.microsoft.com/office/drawing/2014/main" id="{9E472142-3F27-5A03-6224-66BAE2F7756C}"/>
              </a:ext>
            </a:extLst>
          </p:cNvPr>
          <p:cNvSpPr>
            <a:spLocks noGrp="1"/>
          </p:cNvSpPr>
          <p:nvPr>
            <p:ph idx="1"/>
          </p:nvPr>
        </p:nvSpPr>
        <p:spPr>
          <a:xfrm>
            <a:off x="6410848" y="1929834"/>
            <a:ext cx="4744832" cy="3939259"/>
          </a:xfrm>
        </p:spPr>
        <p:txBody>
          <a:bodyPr>
            <a:normAutofit/>
          </a:bodyPr>
          <a:lstStyle/>
          <a:p>
            <a:pPr lvl="1">
              <a:buFont typeface="Arial" panose="020B0604020202020204" pitchFamily="34" charset="0"/>
              <a:buChar char="•"/>
            </a:pPr>
            <a:r>
              <a:rPr lang="en-CA" sz="2600" dirty="0"/>
              <a:t>Flux nontrivially depends on overburden</a:t>
            </a:r>
          </a:p>
          <a:p>
            <a:pPr lvl="1">
              <a:buFont typeface="Arial" panose="020B0604020202020204" pitchFamily="34" charset="0"/>
              <a:buChar char="•"/>
            </a:pPr>
            <a:r>
              <a:rPr lang="en-CA" sz="2600" dirty="0"/>
              <a:t>Mica’s orientation can’t be averaged out</a:t>
            </a:r>
          </a:p>
          <a:p>
            <a:pPr lvl="1">
              <a:buFont typeface="Arial" panose="020B0604020202020204" pitchFamily="34" charset="0"/>
              <a:buChar char="•"/>
            </a:pPr>
            <a:r>
              <a:rPr lang="en-CA" sz="2600" dirty="0"/>
              <a:t>Needs proper geological modelling</a:t>
            </a:r>
          </a:p>
          <a:p>
            <a:pPr lvl="1">
              <a:buFont typeface="Arial" panose="020B0604020202020204" pitchFamily="34" charset="0"/>
              <a:buChar char="•"/>
            </a:pPr>
            <a:r>
              <a:rPr lang="en-CA" sz="2600" dirty="0"/>
              <a:t>Only consider these two extremes in prospective bounds</a:t>
            </a:r>
          </a:p>
          <a:p>
            <a:pPr lvl="1">
              <a:buFont typeface="Wingdings" panose="05000000000000000000" pitchFamily="2" charset="2"/>
              <a:buChar char="§"/>
            </a:pPr>
            <a:endParaRPr lang="en-CA" sz="2400" dirty="0"/>
          </a:p>
        </p:txBody>
      </p:sp>
    </p:spTree>
    <p:extLst>
      <p:ext uri="{BB962C8B-B14F-4D97-AF65-F5344CB8AC3E}">
        <p14:creationId xmlns:p14="http://schemas.microsoft.com/office/powerpoint/2010/main" val="3223493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79A0-6C45-13AD-05B1-A52DCA2C6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19529-8C99-BE8E-0DF6-5BDBE43EAE18}"/>
              </a:ext>
            </a:extLst>
          </p:cNvPr>
          <p:cNvSpPr>
            <a:spLocks noGrp="1"/>
          </p:cNvSpPr>
          <p:nvPr>
            <p:ph type="title"/>
          </p:nvPr>
        </p:nvSpPr>
        <p:spPr>
          <a:xfrm>
            <a:off x="994232" y="966649"/>
            <a:ext cx="10058400" cy="650808"/>
          </a:xfrm>
        </p:spPr>
        <p:txBody>
          <a:bodyPr vert="horz" lIns="91440" tIns="45720" rIns="91440" bIns="45720" rtlCol="0" anchor="b">
            <a:normAutofit fontScale="90000"/>
          </a:bodyPr>
          <a:lstStyle/>
          <a:p>
            <a:pPr defTabSz="914400"/>
            <a:r>
              <a:rPr lang="en-US" sz="5300" spc="-50" dirty="0">
                <a:solidFill>
                  <a:schemeClr val="tx1">
                    <a:lumMod val="85000"/>
                    <a:lumOff val="15000"/>
                  </a:schemeClr>
                </a:solidFill>
              </a:rPr>
              <a:t>Projected</a:t>
            </a:r>
            <a:r>
              <a:rPr lang="en-US" sz="4600" spc="-50" dirty="0">
                <a:solidFill>
                  <a:schemeClr val="tx1">
                    <a:lumMod val="85000"/>
                    <a:lumOff val="15000"/>
                  </a:schemeClr>
                </a:solidFill>
              </a:rPr>
              <a:t> </a:t>
            </a:r>
            <a:r>
              <a:rPr lang="en-US" sz="5300" spc="-50" dirty="0">
                <a:solidFill>
                  <a:schemeClr val="tx1">
                    <a:lumMod val="85000"/>
                    <a:lumOff val="15000"/>
                  </a:schemeClr>
                </a:solidFill>
              </a:rPr>
              <a:t>Sensitivity</a:t>
            </a:r>
            <a:endParaRPr lang="en-US" sz="4600" spc="-50" dirty="0">
              <a:solidFill>
                <a:schemeClr val="tx1">
                  <a:lumMod val="85000"/>
                  <a:lumOff val="15000"/>
                </a:schemeClr>
              </a:solidFill>
            </a:endParaRPr>
          </a:p>
        </p:txBody>
      </p:sp>
      <p:pic>
        <p:nvPicPr>
          <p:cNvPr id="8" name="Content Placeholder 7">
            <a:extLst>
              <a:ext uri="{FF2B5EF4-FFF2-40B4-BE49-F238E27FC236}">
                <a16:creationId xmlns:a16="http://schemas.microsoft.com/office/drawing/2014/main" id="{3A700124-65C8-1B3B-8054-24745AA235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3231" y="1784538"/>
            <a:ext cx="5279301" cy="4508167"/>
          </a:xfrm>
          <a:prstGeom prst="rect">
            <a:avLst/>
          </a:prstGeom>
        </p:spPr>
      </p:pic>
      <p:sp>
        <p:nvSpPr>
          <p:cNvPr id="4" name="Date Placeholder 3">
            <a:extLst>
              <a:ext uri="{FF2B5EF4-FFF2-40B4-BE49-F238E27FC236}">
                <a16:creationId xmlns:a16="http://schemas.microsoft.com/office/drawing/2014/main" id="{4B193043-D9A6-BBD7-B4AD-200E28F0D951}"/>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2026-06-25</a:t>
            </a:r>
          </a:p>
        </p:txBody>
      </p:sp>
      <p:sp>
        <p:nvSpPr>
          <p:cNvPr id="6" name="Slide Number Placeholder 5">
            <a:extLst>
              <a:ext uri="{FF2B5EF4-FFF2-40B4-BE49-F238E27FC236}">
                <a16:creationId xmlns:a16="http://schemas.microsoft.com/office/drawing/2014/main" id="{3784063F-F5BE-1B22-4A2B-B86B3F7A57D1}"/>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46</a:t>
            </a:fld>
            <a:endParaRPr lang="en-US" sz="1050"/>
          </a:p>
        </p:txBody>
      </p:sp>
      <p:sp>
        <p:nvSpPr>
          <p:cNvPr id="23" name="Footer Placeholder 22">
            <a:extLst>
              <a:ext uri="{FF2B5EF4-FFF2-40B4-BE49-F238E27FC236}">
                <a16:creationId xmlns:a16="http://schemas.microsoft.com/office/drawing/2014/main" id="{B30F4C99-B965-F7D5-68BB-D7EC991EA866}"/>
              </a:ext>
            </a:extLst>
          </p:cNvPr>
          <p:cNvSpPr>
            <a:spLocks noGrp="1"/>
          </p:cNvSpPr>
          <p:nvPr>
            <p:ph type="ftr" sz="quarter" idx="11"/>
          </p:nvPr>
        </p:nvSpPr>
        <p:spPr/>
        <p:txBody>
          <a:bodyPr/>
          <a:lstStyle/>
          <a:p>
            <a:r>
              <a:rPr lang="en-CA"/>
              <a:t>CETUP 2026</a:t>
            </a:r>
          </a:p>
        </p:txBody>
      </p:sp>
      <p:sp>
        <p:nvSpPr>
          <p:cNvPr id="37" name="TextBox 36">
            <a:extLst>
              <a:ext uri="{FF2B5EF4-FFF2-40B4-BE49-F238E27FC236}">
                <a16:creationId xmlns:a16="http://schemas.microsoft.com/office/drawing/2014/main" id="{CE70BF01-C7D3-2F5C-6298-1AE5162E7B5C}"/>
              </a:ext>
            </a:extLst>
          </p:cNvPr>
          <p:cNvSpPr txBox="1"/>
          <p:nvPr/>
        </p:nvSpPr>
        <p:spPr>
          <a:xfrm>
            <a:off x="313586" y="1929835"/>
            <a:ext cx="2644910" cy="830997"/>
          </a:xfrm>
          <a:prstGeom prst="rect">
            <a:avLst/>
          </a:prstGeom>
          <a:noFill/>
        </p:spPr>
        <p:txBody>
          <a:bodyPr wrap="square" rtlCol="0">
            <a:spAutoFit/>
          </a:bodyPr>
          <a:lstStyle/>
          <a:p>
            <a:pPr algn="ctr"/>
            <a:r>
              <a:rPr lang="en-CA" sz="2400" dirty="0">
                <a:solidFill>
                  <a:srgbClr val="00B050"/>
                </a:solidFill>
              </a:rPr>
              <a:t>Mica is parallel </a:t>
            </a:r>
          </a:p>
          <a:p>
            <a:pPr algn="ctr"/>
            <a:r>
              <a:rPr lang="en-CA" sz="2400" dirty="0">
                <a:solidFill>
                  <a:srgbClr val="00B050"/>
                </a:solidFill>
              </a:rPr>
              <a:t>to Earth surface</a:t>
            </a:r>
          </a:p>
        </p:txBody>
      </p:sp>
      <p:sp>
        <p:nvSpPr>
          <p:cNvPr id="38" name="TextBox 37">
            <a:extLst>
              <a:ext uri="{FF2B5EF4-FFF2-40B4-BE49-F238E27FC236}">
                <a16:creationId xmlns:a16="http://schemas.microsoft.com/office/drawing/2014/main" id="{8A52422B-321F-B7A1-4A59-BEA04E42C126}"/>
              </a:ext>
            </a:extLst>
          </p:cNvPr>
          <p:cNvSpPr txBox="1"/>
          <p:nvPr/>
        </p:nvSpPr>
        <p:spPr>
          <a:xfrm>
            <a:off x="2958496" y="1929835"/>
            <a:ext cx="3357009" cy="830997"/>
          </a:xfrm>
          <a:prstGeom prst="rect">
            <a:avLst/>
          </a:prstGeom>
          <a:noFill/>
        </p:spPr>
        <p:txBody>
          <a:bodyPr wrap="none" rtlCol="0">
            <a:spAutoFit/>
          </a:bodyPr>
          <a:lstStyle/>
          <a:p>
            <a:pPr algn="ctr"/>
            <a:r>
              <a:rPr lang="en-CA" sz="2400" dirty="0">
                <a:solidFill>
                  <a:srgbClr val="0070C0"/>
                </a:solidFill>
              </a:rPr>
              <a:t>Mica is perpendicular </a:t>
            </a:r>
          </a:p>
          <a:p>
            <a:pPr algn="ctr"/>
            <a:r>
              <a:rPr lang="en-CA" sz="2400" dirty="0">
                <a:solidFill>
                  <a:srgbClr val="0070C0"/>
                </a:solidFill>
              </a:rPr>
              <a:t>to Earth surface</a:t>
            </a:r>
          </a:p>
        </p:txBody>
      </p:sp>
      <p:sp>
        <p:nvSpPr>
          <p:cNvPr id="67" name="AutoShape 2">
            <a:extLst>
              <a:ext uri="{FF2B5EF4-FFF2-40B4-BE49-F238E27FC236}">
                <a16:creationId xmlns:a16="http://schemas.microsoft.com/office/drawing/2014/main" id="{0A7F009B-409D-9793-CA1A-6635D1B9571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69" name="Picture 68">
            <a:extLst>
              <a:ext uri="{FF2B5EF4-FFF2-40B4-BE49-F238E27FC236}">
                <a16:creationId xmlns:a16="http://schemas.microsoft.com/office/drawing/2014/main" id="{19A08EFB-2087-2A3E-BBB8-431F62B38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6223" y="2900691"/>
            <a:ext cx="2641555" cy="2289347"/>
          </a:xfrm>
          <a:prstGeom prst="rect">
            <a:avLst/>
          </a:prstGeom>
        </p:spPr>
      </p:pic>
      <p:pic>
        <p:nvPicPr>
          <p:cNvPr id="70" name="Picture 69">
            <a:extLst>
              <a:ext uri="{FF2B5EF4-FFF2-40B4-BE49-F238E27FC236}">
                <a16:creationId xmlns:a16="http://schemas.microsoft.com/office/drawing/2014/main" id="{69ADFEFD-28D3-F2ED-A1B7-8BE6FBD0DA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801" y="2882828"/>
            <a:ext cx="2684272" cy="2325074"/>
          </a:xfrm>
          <a:prstGeom prst="rect">
            <a:avLst/>
          </a:prstGeom>
        </p:spPr>
      </p:pic>
      <p:sp>
        <p:nvSpPr>
          <p:cNvPr id="3" name="TextBox 2">
            <a:extLst>
              <a:ext uri="{FF2B5EF4-FFF2-40B4-BE49-F238E27FC236}">
                <a16:creationId xmlns:a16="http://schemas.microsoft.com/office/drawing/2014/main" id="{9ADB7395-B8FF-3A52-84F3-BC188011E039}"/>
              </a:ext>
            </a:extLst>
          </p:cNvPr>
          <p:cNvSpPr txBox="1"/>
          <p:nvPr/>
        </p:nvSpPr>
        <p:spPr>
          <a:xfrm>
            <a:off x="7760758" y="2269309"/>
            <a:ext cx="1806905" cy="830997"/>
          </a:xfrm>
          <a:prstGeom prst="rect">
            <a:avLst/>
          </a:prstGeom>
          <a:noFill/>
        </p:spPr>
        <p:txBody>
          <a:bodyPr wrap="none" rtlCol="0">
            <a:spAutoFit/>
          </a:bodyPr>
          <a:lstStyle/>
          <a:p>
            <a:pPr algn="ctr"/>
            <a:r>
              <a:rPr lang="en-CA" sz="2400" dirty="0"/>
              <a:t>20 km</a:t>
            </a:r>
          </a:p>
          <a:p>
            <a:pPr algn="ctr"/>
            <a:r>
              <a:rPr lang="en-CA" sz="2400" dirty="0"/>
              <a:t>overburden</a:t>
            </a:r>
          </a:p>
        </p:txBody>
      </p:sp>
      <p:sp>
        <p:nvSpPr>
          <p:cNvPr id="5" name="TextBox 4">
            <a:extLst>
              <a:ext uri="{FF2B5EF4-FFF2-40B4-BE49-F238E27FC236}">
                <a16:creationId xmlns:a16="http://schemas.microsoft.com/office/drawing/2014/main" id="{F86069EE-A63F-71AB-4E5A-7AA13476059E}"/>
              </a:ext>
            </a:extLst>
          </p:cNvPr>
          <p:cNvSpPr txBox="1"/>
          <p:nvPr/>
        </p:nvSpPr>
        <p:spPr>
          <a:xfrm>
            <a:off x="7140236" y="3429000"/>
            <a:ext cx="1806905" cy="830997"/>
          </a:xfrm>
          <a:prstGeom prst="rect">
            <a:avLst/>
          </a:prstGeom>
          <a:noFill/>
        </p:spPr>
        <p:txBody>
          <a:bodyPr wrap="none" rtlCol="0">
            <a:spAutoFit/>
          </a:bodyPr>
          <a:lstStyle/>
          <a:p>
            <a:pPr algn="ctr"/>
            <a:r>
              <a:rPr lang="en-CA" sz="2400" dirty="0"/>
              <a:t>500 km</a:t>
            </a:r>
          </a:p>
          <a:p>
            <a:pPr algn="ctr"/>
            <a:r>
              <a:rPr lang="en-CA" sz="2400" dirty="0"/>
              <a:t>overburden</a:t>
            </a:r>
          </a:p>
        </p:txBody>
      </p:sp>
      <p:sp>
        <p:nvSpPr>
          <p:cNvPr id="7" name="TextBox 6">
            <a:extLst>
              <a:ext uri="{FF2B5EF4-FFF2-40B4-BE49-F238E27FC236}">
                <a16:creationId xmlns:a16="http://schemas.microsoft.com/office/drawing/2014/main" id="{8A177EC0-D8A6-BF21-EFC3-86349921A859}"/>
              </a:ext>
            </a:extLst>
          </p:cNvPr>
          <p:cNvSpPr txBox="1"/>
          <p:nvPr/>
        </p:nvSpPr>
        <p:spPr>
          <a:xfrm>
            <a:off x="9491849" y="3929125"/>
            <a:ext cx="1806905" cy="830997"/>
          </a:xfrm>
          <a:prstGeom prst="rect">
            <a:avLst/>
          </a:prstGeom>
          <a:noFill/>
        </p:spPr>
        <p:txBody>
          <a:bodyPr wrap="none" rtlCol="0">
            <a:spAutoFit/>
          </a:bodyPr>
          <a:lstStyle/>
          <a:p>
            <a:pPr algn="ctr"/>
            <a:r>
              <a:rPr lang="en-CA" sz="2400" dirty="0"/>
              <a:t>6000 km</a:t>
            </a:r>
          </a:p>
          <a:p>
            <a:pPr algn="ctr"/>
            <a:r>
              <a:rPr lang="en-CA" sz="2400" dirty="0"/>
              <a:t>overburden</a:t>
            </a:r>
          </a:p>
        </p:txBody>
      </p:sp>
      <p:cxnSp>
        <p:nvCxnSpPr>
          <p:cNvPr id="10" name="Straight Arrow Connector 9">
            <a:extLst>
              <a:ext uri="{FF2B5EF4-FFF2-40B4-BE49-F238E27FC236}">
                <a16:creationId xmlns:a16="http://schemas.microsoft.com/office/drawing/2014/main" id="{C21A5989-6F86-876F-CB92-C633CFBEA514}"/>
              </a:ext>
            </a:extLst>
          </p:cNvPr>
          <p:cNvCxnSpPr>
            <a:cxnSpLocks/>
          </p:cNvCxnSpPr>
          <p:nvPr/>
        </p:nvCxnSpPr>
        <p:spPr>
          <a:xfrm>
            <a:off x="8942881" y="3095700"/>
            <a:ext cx="361893" cy="1809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C2E7AF65-41FB-135D-C21B-C8E39E496EC5}"/>
              </a:ext>
            </a:extLst>
          </p:cNvPr>
          <p:cNvCxnSpPr>
            <a:cxnSpLocks/>
          </p:cNvCxnSpPr>
          <p:nvPr/>
        </p:nvCxnSpPr>
        <p:spPr>
          <a:xfrm>
            <a:off x="8647770" y="3793306"/>
            <a:ext cx="476057" cy="2453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EE4A0D8F-B2C6-627F-00AB-B4799B79C756}"/>
              </a:ext>
            </a:extLst>
          </p:cNvPr>
          <p:cNvCxnSpPr>
            <a:cxnSpLocks/>
          </p:cNvCxnSpPr>
          <p:nvPr/>
        </p:nvCxnSpPr>
        <p:spPr>
          <a:xfrm flipV="1">
            <a:off x="11042990" y="3809293"/>
            <a:ext cx="169495" cy="23607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B07E6EE7-A5A2-8465-5D63-F9B6D2B02DAF}"/>
              </a:ext>
            </a:extLst>
          </p:cNvPr>
          <p:cNvSpPr txBox="1"/>
          <p:nvPr/>
        </p:nvSpPr>
        <p:spPr>
          <a:xfrm>
            <a:off x="9116374" y="1832567"/>
            <a:ext cx="1527982" cy="830997"/>
          </a:xfrm>
          <a:prstGeom prst="rect">
            <a:avLst/>
          </a:prstGeom>
          <a:noFill/>
        </p:spPr>
        <p:txBody>
          <a:bodyPr wrap="none" rtlCol="0">
            <a:spAutoFit/>
          </a:bodyPr>
          <a:lstStyle/>
          <a:p>
            <a:pPr algn="ctr"/>
            <a:r>
              <a:rPr lang="en-CA" sz="2400" dirty="0"/>
              <a:t>one-sided</a:t>
            </a:r>
          </a:p>
          <a:p>
            <a:pPr algn="ctr"/>
            <a:r>
              <a:rPr lang="en-CA" sz="2400" dirty="0"/>
              <a:t>flux</a:t>
            </a:r>
          </a:p>
        </p:txBody>
      </p:sp>
      <p:sp>
        <p:nvSpPr>
          <p:cNvPr id="19" name="TextBox 18">
            <a:extLst>
              <a:ext uri="{FF2B5EF4-FFF2-40B4-BE49-F238E27FC236}">
                <a16:creationId xmlns:a16="http://schemas.microsoft.com/office/drawing/2014/main" id="{4C6289E3-CAF4-A8E6-0DF8-11AA28131523}"/>
              </a:ext>
            </a:extLst>
          </p:cNvPr>
          <p:cNvSpPr txBox="1"/>
          <p:nvPr/>
        </p:nvSpPr>
        <p:spPr>
          <a:xfrm>
            <a:off x="10439677" y="857930"/>
            <a:ext cx="1545616" cy="830997"/>
          </a:xfrm>
          <a:prstGeom prst="rect">
            <a:avLst/>
          </a:prstGeom>
          <a:noFill/>
        </p:spPr>
        <p:txBody>
          <a:bodyPr wrap="none" rtlCol="0">
            <a:spAutoFit/>
          </a:bodyPr>
          <a:lstStyle/>
          <a:p>
            <a:pPr algn="ctr"/>
            <a:r>
              <a:rPr lang="en-CA" sz="2400" dirty="0"/>
              <a:t>two-sided</a:t>
            </a:r>
          </a:p>
          <a:p>
            <a:pPr algn="ctr"/>
            <a:r>
              <a:rPr lang="en-CA" sz="2400" dirty="0"/>
              <a:t>flux</a:t>
            </a:r>
          </a:p>
        </p:txBody>
      </p:sp>
      <p:cxnSp>
        <p:nvCxnSpPr>
          <p:cNvPr id="20" name="Straight Arrow Connector 19">
            <a:extLst>
              <a:ext uri="{FF2B5EF4-FFF2-40B4-BE49-F238E27FC236}">
                <a16:creationId xmlns:a16="http://schemas.microsoft.com/office/drawing/2014/main" id="{ED7F0BE4-89A1-3B2F-806D-CA7FBA13F681}"/>
              </a:ext>
            </a:extLst>
          </p:cNvPr>
          <p:cNvCxnSpPr>
            <a:cxnSpLocks/>
          </p:cNvCxnSpPr>
          <p:nvPr/>
        </p:nvCxnSpPr>
        <p:spPr>
          <a:xfrm>
            <a:off x="10395302" y="2345333"/>
            <a:ext cx="617614" cy="512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146FD42B-9FEA-E034-5F25-8DAD707A57DD}"/>
              </a:ext>
            </a:extLst>
          </p:cNvPr>
          <p:cNvCxnSpPr>
            <a:cxnSpLocks/>
            <a:stCxn id="19" idx="2"/>
          </p:cNvCxnSpPr>
          <p:nvPr/>
        </p:nvCxnSpPr>
        <p:spPr>
          <a:xfrm>
            <a:off x="11212485" y="1688927"/>
            <a:ext cx="101960" cy="7638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2008E16-7FFC-5FDC-B2AB-0DACB2C0518F}"/>
                  </a:ext>
                </a:extLst>
              </p:cNvPr>
              <p:cNvSpPr txBox="1"/>
              <p:nvPr/>
            </p:nvSpPr>
            <p:spPr>
              <a:xfrm>
                <a:off x="3415958" y="5316412"/>
                <a:ext cx="203062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i="1">
                              <a:latin typeface="Cambria Math" panose="02040503050406030204" pitchFamily="18" charset="0"/>
                            </a:rPr>
                          </m:ctrlPr>
                        </m:sSubPr>
                        <m:e>
                          <m:r>
                            <a:rPr lang="en-CA" sz="2400" i="1">
                              <a:latin typeface="Cambria Math" panose="02040503050406030204" pitchFamily="18" charset="0"/>
                            </a:rPr>
                            <m:t>𝐴</m:t>
                          </m:r>
                        </m:e>
                        <m:sub>
                          <m:r>
                            <m:rPr>
                              <m:sty m:val="p"/>
                            </m:rPr>
                            <a:rPr lang="en-CA" sz="2400">
                              <a:latin typeface="Cambria Math" panose="02040503050406030204" pitchFamily="18" charset="0"/>
                            </a:rPr>
                            <m:t>mica</m:t>
                          </m:r>
                        </m:sub>
                      </m:sSub>
                      <m:r>
                        <a:rPr lang="en-CA" sz="2400" i="1">
                          <a:latin typeface="Cambria Math" panose="02040503050406030204" pitchFamily="18" charset="0"/>
                        </a:rPr>
                        <m:t>=</m:t>
                      </m:r>
                      <m:r>
                        <a:rPr lang="en-CA" sz="2400" i="1">
                          <a:latin typeface="Cambria Math" panose="02040503050406030204" pitchFamily="18" charset="0"/>
                        </a:rPr>
                        <m:t>1</m:t>
                      </m:r>
                      <m:sSup>
                        <m:sSupPr>
                          <m:ctrlPr>
                            <a:rPr lang="en-CA" sz="2400" i="1">
                              <a:latin typeface="Cambria Math" panose="02040503050406030204" pitchFamily="18" charset="0"/>
                            </a:rPr>
                          </m:ctrlPr>
                        </m:sSupPr>
                        <m:e>
                          <m:r>
                            <a:rPr lang="en-CA" sz="2400">
                              <a:latin typeface="Cambria Math" panose="02040503050406030204" pitchFamily="18" charset="0"/>
                            </a:rPr>
                            <m:t> </m:t>
                          </m:r>
                          <m:r>
                            <m:rPr>
                              <m:sty m:val="p"/>
                            </m:rPr>
                            <a:rPr lang="en-CA" sz="2400">
                              <a:latin typeface="Cambria Math" panose="02040503050406030204" pitchFamily="18" charset="0"/>
                            </a:rPr>
                            <m:t>m</m:t>
                          </m:r>
                        </m:e>
                        <m:sup>
                          <m:r>
                            <a:rPr lang="en-CA" sz="2400">
                              <a:latin typeface="Cambria Math" panose="02040503050406030204" pitchFamily="18" charset="0"/>
                            </a:rPr>
                            <m:t>2</m:t>
                          </m:r>
                        </m:sup>
                      </m:sSup>
                    </m:oMath>
                  </m:oMathPara>
                </a14:m>
                <a:endParaRPr lang="en-CA" sz="2400" dirty="0"/>
              </a:p>
            </p:txBody>
          </p:sp>
        </mc:Choice>
        <mc:Fallback xmlns="">
          <p:sp>
            <p:nvSpPr>
              <p:cNvPr id="32" name="TextBox 31">
                <a:extLst>
                  <a:ext uri="{FF2B5EF4-FFF2-40B4-BE49-F238E27FC236}">
                    <a16:creationId xmlns:a16="http://schemas.microsoft.com/office/drawing/2014/main" id="{C2008E16-7FFC-5FDC-B2AB-0DACB2C0518F}"/>
                  </a:ext>
                </a:extLst>
              </p:cNvPr>
              <p:cNvSpPr txBox="1">
                <a:spLocks noRot="1" noChangeAspect="1" noMove="1" noResize="1" noEditPoints="1" noAdjustHandles="1" noChangeArrowheads="1" noChangeShapeType="1" noTextEdit="1"/>
              </p:cNvSpPr>
              <p:nvPr/>
            </p:nvSpPr>
            <p:spPr>
              <a:xfrm>
                <a:off x="3415958" y="5316412"/>
                <a:ext cx="2030620" cy="461665"/>
              </a:xfrm>
              <a:prstGeom prst="rect">
                <a:avLst/>
              </a:prstGeom>
              <a:blipFill>
                <a:blip r:embed="rId5"/>
                <a:stretch>
                  <a:fillRect b="-5263"/>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2A30105-02C2-9D8C-8277-2614D0A86DA0}"/>
                  </a:ext>
                </a:extLst>
              </p:cNvPr>
              <p:cNvSpPr txBox="1"/>
              <p:nvPr/>
            </p:nvSpPr>
            <p:spPr>
              <a:xfrm>
                <a:off x="3391272" y="5706706"/>
                <a:ext cx="205530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i="1" smtClean="0">
                              <a:latin typeface="Cambria Math" panose="02040503050406030204" pitchFamily="18" charset="0"/>
                            </a:rPr>
                          </m:ctrlPr>
                        </m:sSubPr>
                        <m:e>
                          <m:r>
                            <a:rPr lang="en-CA" sz="2400" b="0" i="1" smtClean="0">
                              <a:latin typeface="Cambria Math" panose="02040503050406030204" pitchFamily="18" charset="0"/>
                            </a:rPr>
                            <m:t>𝑇</m:t>
                          </m:r>
                        </m:e>
                        <m:sub>
                          <m:r>
                            <m:rPr>
                              <m:sty m:val="p"/>
                            </m:rPr>
                            <a:rPr lang="en-CA" sz="2400">
                              <a:latin typeface="Cambria Math" panose="02040503050406030204" pitchFamily="18" charset="0"/>
                            </a:rPr>
                            <m:t>mica</m:t>
                          </m:r>
                        </m:sub>
                      </m:sSub>
                      <m:r>
                        <a:rPr lang="en-CA" sz="2400" i="1">
                          <a:latin typeface="Cambria Math" panose="02040503050406030204" pitchFamily="18" charset="0"/>
                        </a:rPr>
                        <m:t>=</m:t>
                      </m:r>
                      <m:r>
                        <a:rPr lang="en-CA" sz="2400" i="1">
                          <a:latin typeface="Cambria Math" panose="02040503050406030204" pitchFamily="18" charset="0"/>
                        </a:rPr>
                        <m:t>1</m:t>
                      </m:r>
                      <m:r>
                        <a:rPr lang="en-CA" sz="2400" b="0" i="1" smtClean="0">
                          <a:latin typeface="Cambria Math" panose="02040503050406030204" pitchFamily="18" charset="0"/>
                        </a:rPr>
                        <m:t> </m:t>
                      </m:r>
                      <m:r>
                        <m:rPr>
                          <m:sty m:val="p"/>
                        </m:rPr>
                        <a:rPr lang="en-CA" sz="2400" b="0" i="0" smtClean="0">
                          <a:latin typeface="Cambria Math" panose="02040503050406030204" pitchFamily="18" charset="0"/>
                        </a:rPr>
                        <m:t>Gyr</m:t>
                      </m:r>
                    </m:oMath>
                  </m:oMathPara>
                </a14:m>
                <a:endParaRPr lang="en-CA" sz="2400" dirty="0"/>
              </a:p>
            </p:txBody>
          </p:sp>
        </mc:Choice>
        <mc:Fallback xmlns="">
          <p:sp>
            <p:nvSpPr>
              <p:cNvPr id="36" name="TextBox 35">
                <a:extLst>
                  <a:ext uri="{FF2B5EF4-FFF2-40B4-BE49-F238E27FC236}">
                    <a16:creationId xmlns:a16="http://schemas.microsoft.com/office/drawing/2014/main" id="{42A30105-02C2-9D8C-8277-2614D0A86DA0}"/>
                  </a:ext>
                </a:extLst>
              </p:cNvPr>
              <p:cNvSpPr txBox="1">
                <a:spLocks noRot="1" noChangeAspect="1" noMove="1" noResize="1" noEditPoints="1" noAdjustHandles="1" noChangeArrowheads="1" noChangeShapeType="1" noTextEdit="1"/>
              </p:cNvSpPr>
              <p:nvPr/>
            </p:nvSpPr>
            <p:spPr>
              <a:xfrm>
                <a:off x="3391272" y="5706706"/>
                <a:ext cx="2055306" cy="461665"/>
              </a:xfrm>
              <a:prstGeom prst="rect">
                <a:avLst/>
              </a:prstGeom>
              <a:blipFill>
                <a:blip r:embed="rId6"/>
                <a:stretch>
                  <a:fillRect r="-297" b="-19737"/>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BCE9EEF-938F-CC0B-A60A-2BBBA2D18955}"/>
                  </a:ext>
                </a:extLst>
              </p:cNvPr>
              <p:cNvSpPr txBox="1"/>
              <p:nvPr/>
            </p:nvSpPr>
            <p:spPr>
              <a:xfrm>
                <a:off x="8782692" y="4746237"/>
                <a:ext cx="21953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b="0" i="1" smtClean="0">
                              <a:latin typeface="Cambria Math" panose="02040503050406030204" pitchFamily="18" charset="0"/>
                            </a:rPr>
                          </m:ctrlPr>
                        </m:sSubPr>
                        <m:e>
                          <m:r>
                            <a:rPr lang="en-CA" sz="2400" b="0" i="1" smtClean="0">
                              <a:latin typeface="Cambria Math" panose="02040503050406030204" pitchFamily="18" charset="0"/>
                            </a:rPr>
                            <m:t>𝑅</m:t>
                          </m:r>
                        </m:e>
                        <m:sub>
                          <m:r>
                            <m:rPr>
                              <m:sty m:val="p"/>
                            </m:rPr>
                            <a:rPr lang="en-CA" sz="2400" b="0" i="0" smtClean="0">
                              <a:latin typeface="Cambria Math" panose="02040503050406030204" pitchFamily="18" charset="0"/>
                            </a:rPr>
                            <m:t>melt</m:t>
                          </m:r>
                        </m:sub>
                      </m:sSub>
                      <m:r>
                        <a:rPr lang="en-CA" sz="2400" b="0" i="1" smtClean="0">
                          <a:latin typeface="Cambria Math" panose="02040503050406030204" pitchFamily="18" charset="0"/>
                        </a:rPr>
                        <m:t>=</m:t>
                      </m:r>
                      <m:r>
                        <a:rPr lang="en-CA" sz="2400" b="0" i="1" smtClean="0">
                          <a:latin typeface="Cambria Math" panose="02040503050406030204" pitchFamily="18" charset="0"/>
                        </a:rPr>
                        <m:t>25</m:t>
                      </m:r>
                      <m:r>
                        <a:rPr lang="en-CA" sz="2400" b="0" i="1" smtClean="0">
                          <a:latin typeface="Cambria Math" panose="02040503050406030204" pitchFamily="18" charset="0"/>
                        </a:rPr>
                        <m:t> </m:t>
                      </m:r>
                      <m:r>
                        <a:rPr lang="en-CA" sz="2400" b="0" i="1" smtClean="0">
                          <a:latin typeface="Cambria Math" panose="02040503050406030204" pitchFamily="18" charset="0"/>
                        </a:rPr>
                        <m:t>𝜇</m:t>
                      </m:r>
                      <m:r>
                        <m:rPr>
                          <m:sty m:val="p"/>
                        </m:rPr>
                        <a:rPr lang="en-CA" sz="2400" b="0" i="0" smtClean="0">
                          <a:latin typeface="Cambria Math" panose="02040503050406030204" pitchFamily="18" charset="0"/>
                        </a:rPr>
                        <m:t>m</m:t>
                      </m:r>
                    </m:oMath>
                  </m:oMathPara>
                </a14:m>
                <a:endParaRPr lang="en-CA" sz="2400" dirty="0"/>
              </a:p>
            </p:txBody>
          </p:sp>
        </mc:Choice>
        <mc:Fallback xmlns="">
          <p:sp>
            <p:nvSpPr>
              <p:cNvPr id="39" name="TextBox 38">
                <a:extLst>
                  <a:ext uri="{FF2B5EF4-FFF2-40B4-BE49-F238E27FC236}">
                    <a16:creationId xmlns:a16="http://schemas.microsoft.com/office/drawing/2014/main" id="{5BCE9EEF-938F-CC0B-A60A-2BBBA2D18955}"/>
                  </a:ext>
                </a:extLst>
              </p:cNvPr>
              <p:cNvSpPr txBox="1">
                <a:spLocks noRot="1" noChangeAspect="1" noMove="1" noResize="1" noEditPoints="1" noAdjustHandles="1" noChangeArrowheads="1" noChangeShapeType="1" noTextEdit="1"/>
              </p:cNvSpPr>
              <p:nvPr/>
            </p:nvSpPr>
            <p:spPr>
              <a:xfrm>
                <a:off x="8782692" y="4746237"/>
                <a:ext cx="2195345" cy="461665"/>
              </a:xfrm>
              <a:prstGeom prst="rect">
                <a:avLst/>
              </a:prstGeom>
              <a:blipFill>
                <a:blip r:embed="rId7"/>
                <a:stretch>
                  <a:fillRect b="-12000"/>
                </a:stretch>
              </a:blipFill>
            </p:spPr>
            <p:txBody>
              <a:bodyPr/>
              <a:lstStyle/>
              <a:p>
                <a:r>
                  <a:rPr lang="en-CA">
                    <a:noFill/>
                  </a:rPr>
                  <a:t> </a:t>
                </a:r>
              </a:p>
            </p:txBody>
          </p:sp>
        </mc:Fallback>
      </mc:AlternateContent>
      <p:cxnSp>
        <p:nvCxnSpPr>
          <p:cNvPr id="40" name="Straight Arrow Connector 39">
            <a:extLst>
              <a:ext uri="{FF2B5EF4-FFF2-40B4-BE49-F238E27FC236}">
                <a16:creationId xmlns:a16="http://schemas.microsoft.com/office/drawing/2014/main" id="{C810C94E-ED50-BADA-D839-2410FCEAED7B}"/>
              </a:ext>
            </a:extLst>
          </p:cNvPr>
          <p:cNvCxnSpPr>
            <a:cxnSpLocks/>
          </p:cNvCxnSpPr>
          <p:nvPr/>
        </p:nvCxnSpPr>
        <p:spPr>
          <a:xfrm>
            <a:off x="9791750" y="5132604"/>
            <a:ext cx="0" cy="24326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435904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9840-8D67-7B3D-68F5-357DC60DF8A0}"/>
              </a:ext>
            </a:extLst>
          </p:cNvPr>
          <p:cNvSpPr>
            <a:spLocks noGrp="1"/>
          </p:cNvSpPr>
          <p:nvPr>
            <p:ph type="title"/>
          </p:nvPr>
        </p:nvSpPr>
        <p:spPr/>
        <p:txBody>
          <a:bodyPr vert="horz" lIns="91440" tIns="45720" rIns="91440" bIns="45720" rtlCol="0" anchor="b">
            <a:normAutofit fontScale="90000"/>
          </a:bodyPr>
          <a:lstStyle/>
          <a:p>
            <a:pPr defTabSz="914400"/>
            <a:r>
              <a:rPr lang="en-US" sz="5600" spc="-50" dirty="0">
                <a:solidFill>
                  <a:schemeClr val="tx1">
                    <a:lumMod val="85000"/>
                    <a:lumOff val="15000"/>
                  </a:schemeClr>
                </a:solidFill>
              </a:rPr>
              <a:t>Refinements to Previous Bounds</a:t>
            </a:r>
          </a:p>
        </p:txBody>
      </p:sp>
      <p:sp>
        <p:nvSpPr>
          <p:cNvPr id="16" name="Content Placeholder 15">
            <a:extLst>
              <a:ext uri="{FF2B5EF4-FFF2-40B4-BE49-F238E27FC236}">
                <a16:creationId xmlns:a16="http://schemas.microsoft.com/office/drawing/2014/main" id="{B7BA9D5A-6C4B-9630-DD6D-494D786DEC52}"/>
              </a:ext>
            </a:extLst>
          </p:cNvPr>
          <p:cNvSpPr>
            <a:spLocks noGrp="1"/>
          </p:cNvSpPr>
          <p:nvPr>
            <p:ph sz="half" idx="1"/>
          </p:nvPr>
        </p:nvSpPr>
        <p:spPr>
          <a:xfrm>
            <a:off x="1036321" y="2079414"/>
            <a:ext cx="4937760" cy="3236164"/>
          </a:xfrm>
        </p:spPr>
        <p:txBody>
          <a:bodyPr>
            <a:noAutofit/>
          </a:bodyPr>
          <a:lstStyle/>
          <a:p>
            <a:pPr lvl="1">
              <a:buFont typeface="Arial" panose="020B0604020202020204" pitchFamily="34" charset="0"/>
              <a:buChar char="•"/>
            </a:pPr>
            <a:r>
              <a:rPr lang="en-CA" sz="2600" dirty="0"/>
              <a:t>Recast bounds from magnetic monopole search in mica (Price and Solomon 1986)</a:t>
            </a:r>
          </a:p>
          <a:p>
            <a:pPr lvl="1">
              <a:buFont typeface="Arial" panose="020B0604020202020204" pitchFamily="34" charset="0"/>
              <a:buChar char="•"/>
            </a:pPr>
            <a:r>
              <a:rPr lang="en-CA" sz="2600" dirty="0"/>
              <a:t>Finds tracks with acid etching, like Skylab and Ohya</a:t>
            </a:r>
          </a:p>
          <a:p>
            <a:pPr lvl="1">
              <a:buFont typeface="Arial" panose="020B0604020202020204" pitchFamily="34" charset="0"/>
              <a:buChar char="•"/>
            </a:pPr>
            <a:r>
              <a:rPr lang="en-CA" sz="2600" dirty="0"/>
              <a:t>Less parameter space is excluded than initially thought</a:t>
            </a:r>
          </a:p>
        </p:txBody>
      </p:sp>
      <p:sp>
        <p:nvSpPr>
          <p:cNvPr id="4" name="Date Placeholder 3">
            <a:extLst>
              <a:ext uri="{FF2B5EF4-FFF2-40B4-BE49-F238E27FC236}">
                <a16:creationId xmlns:a16="http://schemas.microsoft.com/office/drawing/2014/main" id="{6ECF5D0C-0927-2DEA-0881-3AFF3B80777C}"/>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2026-06-25</a:t>
            </a:r>
          </a:p>
        </p:txBody>
      </p:sp>
      <p:sp>
        <p:nvSpPr>
          <p:cNvPr id="6" name="Slide Number Placeholder 5">
            <a:extLst>
              <a:ext uri="{FF2B5EF4-FFF2-40B4-BE49-F238E27FC236}">
                <a16:creationId xmlns:a16="http://schemas.microsoft.com/office/drawing/2014/main" id="{D75A7074-72F5-500C-E788-DFFE0CBAF685}"/>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47</a:t>
            </a:fld>
            <a:endParaRPr lang="en-US" sz="1050"/>
          </a:p>
        </p:txBody>
      </p:sp>
      <p:pic>
        <p:nvPicPr>
          <p:cNvPr id="14" name="Content Placeholder 13">
            <a:extLst>
              <a:ext uri="{FF2B5EF4-FFF2-40B4-BE49-F238E27FC236}">
                <a16:creationId xmlns:a16="http://schemas.microsoft.com/office/drawing/2014/main" id="{A64159B7-42AA-DC68-21FE-D026782541B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88378" y="1818641"/>
            <a:ext cx="4759409" cy="4450080"/>
          </a:xfrm>
          <a:prstGeom prst="rect">
            <a:avLst/>
          </a:prstGeom>
        </p:spPr>
      </p:pic>
      <p:sp>
        <p:nvSpPr>
          <p:cNvPr id="3" name="Footer Placeholder 2">
            <a:extLst>
              <a:ext uri="{FF2B5EF4-FFF2-40B4-BE49-F238E27FC236}">
                <a16:creationId xmlns:a16="http://schemas.microsoft.com/office/drawing/2014/main" id="{3E159D98-9F0A-28FB-1C95-9F13F9510C40}"/>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3234681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6A9C-2D39-7F23-58EF-F192CB38F32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FA1ECBF-9917-E127-4378-A7D25E795298}"/>
              </a:ext>
            </a:extLst>
          </p:cNvPr>
          <p:cNvSpPr>
            <a:spLocks noGrp="1"/>
          </p:cNvSpPr>
          <p:nvPr>
            <p:ph type="title"/>
          </p:nvPr>
        </p:nvSpPr>
        <p:spPr/>
        <p:txBody>
          <a:bodyPr/>
          <a:lstStyle/>
          <a:p>
            <a:r>
              <a:rPr lang="en-US" spc="-50" dirty="0">
                <a:solidFill>
                  <a:schemeClr val="tx1">
                    <a:lumMod val="85000"/>
                    <a:lumOff val="15000"/>
                  </a:schemeClr>
                </a:solidFill>
              </a:rPr>
              <a:t>Refinements: Annealing </a:t>
            </a:r>
            <a:endParaRPr lang="en-CA" dirty="0"/>
          </a:p>
        </p:txBody>
      </p:sp>
      <p:sp>
        <p:nvSpPr>
          <p:cNvPr id="9" name="Content Placeholder 8">
            <a:extLst>
              <a:ext uri="{FF2B5EF4-FFF2-40B4-BE49-F238E27FC236}">
                <a16:creationId xmlns:a16="http://schemas.microsoft.com/office/drawing/2014/main" id="{E6E6B9A8-3070-D955-D62E-14F5DEF8380F}"/>
              </a:ext>
            </a:extLst>
          </p:cNvPr>
          <p:cNvSpPr>
            <a:spLocks noGrp="1"/>
          </p:cNvSpPr>
          <p:nvPr>
            <p:ph sz="half" idx="1"/>
          </p:nvPr>
        </p:nvSpPr>
        <p:spPr>
          <a:xfrm>
            <a:off x="1097279" y="1845734"/>
            <a:ext cx="4937760" cy="4614054"/>
          </a:xfrm>
        </p:spPr>
        <p:txBody>
          <a:bodyPr>
            <a:normAutofit/>
          </a:bodyPr>
          <a:lstStyle/>
          <a:p>
            <a:pPr lvl="1">
              <a:buFont typeface="Arial" panose="020B0604020202020204" pitchFamily="34" charset="0"/>
              <a:buChar char="•"/>
            </a:pPr>
            <a:r>
              <a:rPr lang="en-CA" sz="2600" dirty="0"/>
              <a:t>Monopole search and DM recast used etching threshold based on alpha bombardment</a:t>
            </a:r>
          </a:p>
          <a:p>
            <a:pPr marL="201163" lvl="1" indent="0">
              <a:buNone/>
            </a:pPr>
            <a:endParaRPr lang="en-CA" sz="2600" dirty="0"/>
          </a:p>
          <a:p>
            <a:pPr marL="201163" lvl="1" indent="0">
              <a:buNone/>
            </a:pPr>
            <a:endParaRPr lang="en-CA" sz="2600" dirty="0"/>
          </a:p>
          <a:p>
            <a:pPr lvl="1">
              <a:buFont typeface="Arial" panose="020B0604020202020204" pitchFamily="34" charset="0"/>
              <a:buChar char="•"/>
            </a:pPr>
            <a:r>
              <a:rPr lang="en-CA" sz="2600" dirty="0"/>
              <a:t>Studies suggest damage from alphas anneal over million-year timescales (Yuan et al 2009)</a:t>
            </a:r>
          </a:p>
          <a:p>
            <a:pPr lvl="1">
              <a:buFont typeface="Arial" panose="020B0604020202020204" pitchFamily="34" charset="0"/>
              <a:buChar char="•"/>
            </a:pPr>
            <a:r>
              <a:rPr lang="en-CA" sz="2600" dirty="0"/>
              <a:t>Likely small DM tracks would also anneal</a:t>
            </a:r>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p:txBody>
      </p:sp>
      <p:pic>
        <p:nvPicPr>
          <p:cNvPr id="4" name="Content Placeholder 3">
            <a:extLst>
              <a:ext uri="{FF2B5EF4-FFF2-40B4-BE49-F238E27FC236}">
                <a16:creationId xmlns:a16="http://schemas.microsoft.com/office/drawing/2014/main" id="{EDB2E508-BFA7-A3E1-A455-7DBB45B86EFF}"/>
              </a:ext>
            </a:extLst>
          </p:cNvPr>
          <p:cNvPicPr>
            <a:picLocks noGrp="1" noChangeAspect="1"/>
          </p:cNvPicPr>
          <p:nvPr>
            <p:ph sz="half" idx="2"/>
          </p:nvPr>
        </p:nvPicPr>
        <p:blipFill>
          <a:blip r:embed="rId2"/>
          <a:stretch>
            <a:fillRect/>
          </a:stretch>
        </p:blipFill>
        <p:spPr>
          <a:xfrm>
            <a:off x="6275360" y="2292696"/>
            <a:ext cx="4937125" cy="3720130"/>
          </a:xfrm>
          <a:prstGeom prst="rect">
            <a:avLst/>
          </a:prstGeom>
        </p:spPr>
      </p:pic>
      <p:sp>
        <p:nvSpPr>
          <p:cNvPr id="5" name="Date Placeholder 4">
            <a:extLst>
              <a:ext uri="{FF2B5EF4-FFF2-40B4-BE49-F238E27FC236}">
                <a16:creationId xmlns:a16="http://schemas.microsoft.com/office/drawing/2014/main" id="{567EC9F3-EC9B-01A2-61B1-198D3736AAE3}"/>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D07F5823-9ABD-2F0F-B464-32F5002AC398}"/>
              </a:ext>
            </a:extLst>
          </p:cNvPr>
          <p:cNvSpPr>
            <a:spLocks noGrp="1"/>
          </p:cNvSpPr>
          <p:nvPr>
            <p:ph type="sldNum" sz="quarter" idx="12"/>
          </p:nvPr>
        </p:nvSpPr>
        <p:spPr/>
        <p:txBody>
          <a:bodyPr/>
          <a:lstStyle/>
          <a:p>
            <a:fld id="{D12E0FF8-979D-4E91-940C-799527AB8B5D}" type="slidenum">
              <a:rPr lang="en-CA" smtClean="0"/>
              <a:t>48</a:t>
            </a:fld>
            <a:endParaRPr lang="en-CA"/>
          </a:p>
        </p:txBody>
      </p:sp>
      <p:sp>
        <p:nvSpPr>
          <p:cNvPr id="8" name="TextBox 7">
            <a:extLst>
              <a:ext uri="{FF2B5EF4-FFF2-40B4-BE49-F238E27FC236}">
                <a16:creationId xmlns:a16="http://schemas.microsoft.com/office/drawing/2014/main" id="{18A65F6C-9B36-D301-16EE-7DAE129399FD}"/>
              </a:ext>
            </a:extLst>
          </p:cNvPr>
          <p:cNvSpPr txBox="1"/>
          <p:nvPr/>
        </p:nvSpPr>
        <p:spPr>
          <a:xfrm>
            <a:off x="7614446" y="1797949"/>
            <a:ext cx="2258952" cy="492443"/>
          </a:xfrm>
          <a:prstGeom prst="rect">
            <a:avLst/>
          </a:prstGeom>
          <a:noFill/>
        </p:spPr>
        <p:txBody>
          <a:bodyPr wrap="none" rtlCol="0">
            <a:spAutoFit/>
          </a:bodyPr>
          <a:lstStyle/>
          <a:p>
            <a:r>
              <a:rPr lang="en-CA" sz="2600" dirty="0"/>
              <a:t>Alpha Tracks</a:t>
            </a:r>
          </a:p>
        </p:txBody>
      </p:sp>
      <p:pic>
        <p:nvPicPr>
          <p:cNvPr id="11" name="Picture 10">
            <a:extLst>
              <a:ext uri="{FF2B5EF4-FFF2-40B4-BE49-F238E27FC236}">
                <a16:creationId xmlns:a16="http://schemas.microsoft.com/office/drawing/2014/main" id="{2540C527-0CCD-C1C9-E413-D834944E4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365" y="3017415"/>
            <a:ext cx="3794460" cy="854442"/>
          </a:xfrm>
          <a:prstGeom prst="rect">
            <a:avLst/>
          </a:prstGeom>
        </p:spPr>
      </p:pic>
      <p:sp>
        <p:nvSpPr>
          <p:cNvPr id="2" name="Footer Placeholder 1">
            <a:extLst>
              <a:ext uri="{FF2B5EF4-FFF2-40B4-BE49-F238E27FC236}">
                <a16:creationId xmlns:a16="http://schemas.microsoft.com/office/drawing/2014/main" id="{41991B2A-AE65-ABEE-3870-4D999C95A165}"/>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39688068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D289F9-BCDE-D42D-20EE-503DE2AD46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552" y="1845734"/>
            <a:ext cx="4800593" cy="4488587"/>
          </a:xfrm>
          <a:prstGeom prst="rect">
            <a:avLst/>
          </a:prstGeom>
        </p:spPr>
      </p:pic>
      <p:sp>
        <p:nvSpPr>
          <p:cNvPr id="7" name="Title 6">
            <a:extLst>
              <a:ext uri="{FF2B5EF4-FFF2-40B4-BE49-F238E27FC236}">
                <a16:creationId xmlns:a16="http://schemas.microsoft.com/office/drawing/2014/main" id="{3539E9D1-065D-8C55-79FD-9CDC4DD5325B}"/>
              </a:ext>
            </a:extLst>
          </p:cNvPr>
          <p:cNvSpPr>
            <a:spLocks noGrp="1"/>
          </p:cNvSpPr>
          <p:nvPr>
            <p:ph type="title"/>
          </p:nvPr>
        </p:nvSpPr>
        <p:spPr/>
        <p:txBody>
          <a:bodyPr/>
          <a:lstStyle/>
          <a:p>
            <a:r>
              <a:rPr lang="en-US" spc="-50" dirty="0">
                <a:solidFill>
                  <a:schemeClr val="tx1">
                    <a:lumMod val="85000"/>
                    <a:lumOff val="15000"/>
                  </a:schemeClr>
                </a:solidFill>
              </a:rPr>
              <a:t>Refinements: Fission Track Validation</a:t>
            </a:r>
            <a:endParaRPr lang="en-CA" dirty="0"/>
          </a:p>
        </p:txBody>
      </p:sp>
      <p:sp>
        <p:nvSpPr>
          <p:cNvPr id="9" name="Content Placeholder 8">
            <a:extLst>
              <a:ext uri="{FF2B5EF4-FFF2-40B4-BE49-F238E27FC236}">
                <a16:creationId xmlns:a16="http://schemas.microsoft.com/office/drawing/2014/main" id="{02613FB2-9835-2ABF-B9E8-084D29E28E06}"/>
              </a:ext>
            </a:extLst>
          </p:cNvPr>
          <p:cNvSpPr>
            <a:spLocks noGrp="1"/>
          </p:cNvSpPr>
          <p:nvPr>
            <p:ph sz="half" idx="1"/>
          </p:nvPr>
        </p:nvSpPr>
        <p:spPr/>
        <p:txBody>
          <a:bodyPr>
            <a:normAutofit/>
          </a:bodyPr>
          <a:lstStyle/>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p:txBody>
      </p:sp>
      <p:sp>
        <p:nvSpPr>
          <p:cNvPr id="17" name="Content Placeholder 16">
            <a:extLst>
              <a:ext uri="{FF2B5EF4-FFF2-40B4-BE49-F238E27FC236}">
                <a16:creationId xmlns:a16="http://schemas.microsoft.com/office/drawing/2014/main" id="{0CEF0C66-FE71-E411-BC5B-FDC75EB20B77}"/>
              </a:ext>
            </a:extLst>
          </p:cNvPr>
          <p:cNvSpPr>
            <a:spLocks noGrp="1"/>
          </p:cNvSpPr>
          <p:nvPr>
            <p:ph sz="half" idx="2"/>
          </p:nvPr>
        </p:nvSpPr>
        <p:spPr>
          <a:xfrm>
            <a:off x="1188720" y="1845734"/>
            <a:ext cx="4937760" cy="4023360"/>
          </a:xfrm>
        </p:spPr>
        <p:txBody>
          <a:bodyPr>
            <a:normAutofit/>
          </a:bodyPr>
          <a:lstStyle/>
          <a:p>
            <a:pPr lvl="1">
              <a:buFont typeface="Arial" panose="020B0604020202020204" pitchFamily="34" charset="0"/>
              <a:buChar char="•"/>
            </a:pPr>
            <a:r>
              <a:rPr lang="en-CA" sz="2600" dirty="0"/>
              <a:t>Spontaneous fission tracks are directly observable </a:t>
            </a:r>
          </a:p>
          <a:p>
            <a:pPr lvl="1">
              <a:buFont typeface="Arial" panose="020B0604020202020204" pitchFamily="34" charset="0"/>
              <a:buChar char="•"/>
            </a:pPr>
            <a:r>
              <a:rPr lang="en-CA" sz="2600" dirty="0"/>
              <a:t>Occurs over actual lifetime of rock; verifying mica was never hot enough to anneal</a:t>
            </a:r>
          </a:p>
          <a:p>
            <a:pPr lvl="1">
              <a:buFont typeface="Arial" panose="020B0604020202020204" pitchFamily="34" charset="0"/>
              <a:buChar char="•"/>
            </a:pPr>
            <a:r>
              <a:rPr lang="en-CA" sz="2600" dirty="0"/>
              <a:t>Sets a new threshold for no annealing:</a:t>
            </a:r>
          </a:p>
        </p:txBody>
      </p:sp>
      <p:sp>
        <p:nvSpPr>
          <p:cNvPr id="5" name="Date Placeholder 4">
            <a:extLst>
              <a:ext uri="{FF2B5EF4-FFF2-40B4-BE49-F238E27FC236}">
                <a16:creationId xmlns:a16="http://schemas.microsoft.com/office/drawing/2014/main" id="{FECDA4FE-6222-7AD0-B9A1-38DBA92CE91E}"/>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3D77BBB5-1F49-BD24-AB8C-DBDFEBD4D72B}"/>
              </a:ext>
            </a:extLst>
          </p:cNvPr>
          <p:cNvSpPr>
            <a:spLocks noGrp="1"/>
          </p:cNvSpPr>
          <p:nvPr>
            <p:ph type="sldNum" sz="quarter" idx="12"/>
          </p:nvPr>
        </p:nvSpPr>
        <p:spPr/>
        <p:txBody>
          <a:bodyPr/>
          <a:lstStyle/>
          <a:p>
            <a:fld id="{D12E0FF8-979D-4E91-940C-799527AB8B5D}" type="slidenum">
              <a:rPr lang="en-CA" smtClean="0"/>
              <a:t>49</a:t>
            </a:fld>
            <a:endParaRPr lang="en-CA"/>
          </a:p>
        </p:txBody>
      </p:sp>
      <p:pic>
        <p:nvPicPr>
          <p:cNvPr id="19" name="Picture 18">
            <a:extLst>
              <a:ext uri="{FF2B5EF4-FFF2-40B4-BE49-F238E27FC236}">
                <a16:creationId xmlns:a16="http://schemas.microsoft.com/office/drawing/2014/main" id="{A9BF2FB9-2B77-79F3-9CB1-DC4EB5063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233" y="4724508"/>
            <a:ext cx="4266091" cy="922666"/>
          </a:xfrm>
          <a:prstGeom prst="rect">
            <a:avLst/>
          </a:prstGeom>
        </p:spPr>
      </p:pic>
      <p:sp>
        <p:nvSpPr>
          <p:cNvPr id="4" name="TextBox 3">
            <a:extLst>
              <a:ext uri="{FF2B5EF4-FFF2-40B4-BE49-F238E27FC236}">
                <a16:creationId xmlns:a16="http://schemas.microsoft.com/office/drawing/2014/main" id="{0F2DCBBC-496C-F978-C2EF-1DD1434D7E14}"/>
              </a:ext>
            </a:extLst>
          </p:cNvPr>
          <p:cNvSpPr txBox="1"/>
          <p:nvPr/>
        </p:nvSpPr>
        <p:spPr>
          <a:xfrm>
            <a:off x="7853680" y="4955008"/>
            <a:ext cx="2268570" cy="461665"/>
          </a:xfrm>
          <a:prstGeom prst="rect">
            <a:avLst/>
          </a:prstGeom>
          <a:noFill/>
        </p:spPr>
        <p:txBody>
          <a:bodyPr wrap="none" rtlCol="0">
            <a:spAutoFit/>
          </a:bodyPr>
          <a:lstStyle/>
          <a:p>
            <a:r>
              <a:rPr lang="en-CA" sz="2400" dirty="0"/>
              <a:t>Fission Tracks</a:t>
            </a:r>
          </a:p>
        </p:txBody>
      </p:sp>
      <p:sp>
        <p:nvSpPr>
          <p:cNvPr id="2" name="Footer Placeholder 1">
            <a:extLst>
              <a:ext uri="{FF2B5EF4-FFF2-40B4-BE49-F238E27FC236}">
                <a16:creationId xmlns:a16="http://schemas.microsoft.com/office/drawing/2014/main" id="{55CE8587-B31C-D783-CF5D-0C18236FC087}"/>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869440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90756-D94D-8FAE-B91F-E09D19122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E3FD3-80FC-A036-A1D5-9B998244C7D2}"/>
              </a:ext>
            </a:extLst>
          </p:cNvPr>
          <p:cNvSpPr>
            <a:spLocks noGrp="1"/>
          </p:cNvSpPr>
          <p:nvPr>
            <p:ph type="title"/>
          </p:nvPr>
        </p:nvSpPr>
        <p:spPr/>
        <p:txBody>
          <a:bodyPr/>
          <a:lstStyle/>
          <a:p>
            <a:r>
              <a:rPr lang="en-CA"/>
              <a:t>Models of Composite Dark Matter</a:t>
            </a:r>
          </a:p>
        </p:txBody>
      </p:sp>
      <p:sp>
        <p:nvSpPr>
          <p:cNvPr id="3" name="Text Placeholder 2">
            <a:extLst>
              <a:ext uri="{FF2B5EF4-FFF2-40B4-BE49-F238E27FC236}">
                <a16:creationId xmlns:a16="http://schemas.microsoft.com/office/drawing/2014/main" id="{0C460A98-AFAA-C553-8FE0-C0E6E64F82A4}"/>
              </a:ext>
            </a:extLst>
          </p:cNvPr>
          <p:cNvSpPr>
            <a:spLocks noGrp="1"/>
          </p:cNvSpPr>
          <p:nvPr>
            <p:ph type="body" idx="1"/>
          </p:nvPr>
        </p:nvSpPr>
        <p:spPr/>
        <p:txBody>
          <a:bodyPr/>
          <a:lstStyle/>
          <a:p>
            <a:r>
              <a:rPr lang="en-CA" dirty="0"/>
              <a:t>Fermion nuggets</a:t>
            </a:r>
          </a:p>
        </p:txBody>
      </p:sp>
      <p:sp>
        <p:nvSpPr>
          <p:cNvPr id="4" name="Content Placeholder 3">
            <a:extLst>
              <a:ext uri="{FF2B5EF4-FFF2-40B4-BE49-F238E27FC236}">
                <a16:creationId xmlns:a16="http://schemas.microsoft.com/office/drawing/2014/main" id="{2486ACC9-985D-6381-C106-DDF95FD507FD}"/>
              </a:ext>
            </a:extLst>
          </p:cNvPr>
          <p:cNvSpPr>
            <a:spLocks noGrp="1"/>
          </p:cNvSpPr>
          <p:nvPr>
            <p:ph sz="half" idx="2"/>
          </p:nvPr>
        </p:nvSpPr>
        <p:spPr>
          <a:xfrm>
            <a:off x="6321042" y="2452724"/>
            <a:ext cx="4937760" cy="3378200"/>
          </a:xfrm>
        </p:spPr>
        <p:txBody>
          <a:bodyPr>
            <a:normAutofit/>
          </a:bodyPr>
          <a:lstStyle/>
          <a:p>
            <a:pPr lvl="1">
              <a:buFont typeface="Arial" panose="020B0604020202020204" pitchFamily="34" charset="0"/>
              <a:buChar char="•"/>
            </a:pPr>
            <a:r>
              <a:rPr lang="en-CA" sz="2400" dirty="0"/>
              <a:t>Dark analogue of QCD</a:t>
            </a:r>
          </a:p>
          <a:p>
            <a:pPr lvl="1">
              <a:buFont typeface="Arial" panose="020B0604020202020204" pitchFamily="34" charset="0"/>
              <a:buChar char="•"/>
            </a:pPr>
            <a:r>
              <a:rPr lang="en-CA" sz="2400" dirty="0"/>
              <a:t>Quarks combine to make nucleons</a:t>
            </a:r>
          </a:p>
          <a:p>
            <a:pPr lvl="1">
              <a:buFont typeface="Arial" panose="020B0604020202020204" pitchFamily="34" charset="0"/>
              <a:buChar char="•"/>
            </a:pPr>
            <a:r>
              <a:rPr lang="en-CA" sz="2400" dirty="0"/>
              <a:t>Nucleons combine to make nuclei</a:t>
            </a:r>
          </a:p>
          <a:p>
            <a:pPr lvl="1">
              <a:buFont typeface="Arial" panose="020B0604020202020204" pitchFamily="34" charset="0"/>
              <a:buChar char="•"/>
            </a:pPr>
            <a:r>
              <a:rPr lang="en-CA" sz="2400" dirty="0"/>
              <a:t>No EM force to cause fission</a:t>
            </a:r>
          </a:p>
        </p:txBody>
      </p:sp>
      <p:sp>
        <p:nvSpPr>
          <p:cNvPr id="5" name="Text Placeholder 4">
            <a:extLst>
              <a:ext uri="{FF2B5EF4-FFF2-40B4-BE49-F238E27FC236}">
                <a16:creationId xmlns:a16="http://schemas.microsoft.com/office/drawing/2014/main" id="{57202C1A-195B-313A-F27D-A53D29DFB130}"/>
              </a:ext>
            </a:extLst>
          </p:cNvPr>
          <p:cNvSpPr>
            <a:spLocks noGrp="1"/>
          </p:cNvSpPr>
          <p:nvPr>
            <p:ph type="body" sz="quarter" idx="3"/>
          </p:nvPr>
        </p:nvSpPr>
        <p:spPr/>
        <p:txBody>
          <a:bodyPr/>
          <a:lstStyle/>
          <a:p>
            <a:r>
              <a:rPr lang="en-CA" dirty="0"/>
              <a:t>Dark QCD</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BF08C94-4934-3C4E-6A5C-71D4076289BC}"/>
                  </a:ext>
                </a:extLst>
              </p:cNvPr>
              <p:cNvSpPr>
                <a:spLocks noGrp="1"/>
              </p:cNvSpPr>
              <p:nvPr>
                <p:ph sz="quarter" idx="4"/>
              </p:nvPr>
            </p:nvSpPr>
            <p:spPr>
              <a:xfrm>
                <a:off x="1036320" y="2452724"/>
                <a:ext cx="4937760" cy="3378200"/>
              </a:xfrm>
            </p:spPr>
            <p:txBody>
              <a:bodyPr>
                <a:normAutofit/>
              </a:bodyPr>
              <a:lstStyle/>
              <a:p>
                <a:pPr lvl="1">
                  <a:buFont typeface="Arial" panose="020B0604020202020204" pitchFamily="34" charset="0"/>
                  <a:buChar char="•"/>
                </a:pPr>
                <a:r>
                  <a:rPr lang="en-CA" sz="2400" dirty="0"/>
                  <a:t>Dirac fermion held together with a light scalar</a:t>
                </a:r>
              </a:p>
              <a:p>
                <a:pPr lvl="1">
                  <a:buFont typeface="Arial" panose="020B0604020202020204" pitchFamily="34" charset="0"/>
                  <a:buChar char="•"/>
                </a:pPr>
                <a:r>
                  <a:rPr lang="en-CA" sz="2400" dirty="0"/>
                  <a:t>Easy to analyze</a:t>
                </a:r>
              </a:p>
              <a:p>
                <a:pPr lvl="1">
                  <a:buFont typeface="Arial" panose="020B0604020202020204" pitchFamily="34" charset="0"/>
                  <a:buChar char="•"/>
                </a:pPr>
                <a:r>
                  <a:rPr lang="en-CA" sz="2400" dirty="0"/>
                  <a:t>Can easily get to </a:t>
                </a:r>
                <a14:m>
                  <m:oMath xmlns:m="http://schemas.openxmlformats.org/officeDocument/2006/math">
                    <m:r>
                      <a:rPr lang="en-CA" sz="2400" b="0" i="1" smtClean="0">
                        <a:latin typeface="Cambria Math" panose="02040503050406030204" pitchFamily="18" charset="0"/>
                      </a:rPr>
                      <m:t>𝑚</m:t>
                    </m:r>
                    <m:r>
                      <a:rPr lang="en-CA" sz="2400" b="0" i="1" smtClean="0">
                        <a:latin typeface="Cambria Math" panose="02040503050406030204" pitchFamily="18" charset="0"/>
                      </a:rPr>
                      <m: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25</m:t>
                        </m:r>
                      </m:sup>
                    </m:sSup>
                  </m:oMath>
                </a14:m>
                <a:r>
                  <a:rPr lang="en-CA" sz="2400" dirty="0"/>
                  <a:t> GeV (~10 g)</a:t>
                </a:r>
                <a:endParaRPr lang="en-CA" sz="2000" dirty="0"/>
              </a:p>
              <a:p>
                <a:pPr lvl="1">
                  <a:buFont typeface="Arial" panose="020B0604020202020204" pitchFamily="34" charset="0"/>
                  <a:buChar char="•"/>
                </a:pPr>
                <a:r>
                  <a:rPr lang="en-CA" sz="2400" dirty="0"/>
                  <a:t>Dirac fermions -&gt; ‘Asymmetric Composite Dark Matter’</a:t>
                </a:r>
              </a:p>
              <a:p>
                <a:pPr lvl="1">
                  <a:buFont typeface="Arial" panose="020B0604020202020204" pitchFamily="34" charset="0"/>
                  <a:buChar char="•"/>
                </a:pPr>
                <a:endParaRPr lang="en-CA" sz="2200" dirty="0"/>
              </a:p>
            </p:txBody>
          </p:sp>
        </mc:Choice>
        <mc:Fallback xmlns="">
          <p:sp>
            <p:nvSpPr>
              <p:cNvPr id="6" name="Content Placeholder 5">
                <a:extLst>
                  <a:ext uri="{FF2B5EF4-FFF2-40B4-BE49-F238E27FC236}">
                    <a16:creationId xmlns:a16="http://schemas.microsoft.com/office/drawing/2014/main" id="{0BF08C94-4934-3C4E-6A5C-71D4076289BC}"/>
                  </a:ext>
                </a:extLst>
              </p:cNvPr>
              <p:cNvSpPr>
                <a:spLocks noGrp="1" noRot="1" noChangeAspect="1" noMove="1" noResize="1" noEditPoints="1" noAdjustHandles="1" noChangeArrowheads="1" noChangeShapeType="1" noTextEdit="1"/>
              </p:cNvSpPr>
              <p:nvPr>
                <p:ph sz="quarter" idx="4"/>
              </p:nvPr>
            </p:nvSpPr>
            <p:spPr>
              <a:xfrm>
                <a:off x="1036320" y="2452724"/>
                <a:ext cx="4937760" cy="3378200"/>
              </a:xfrm>
              <a:blipFill>
                <a:blip r:embed="rId2"/>
                <a:stretch>
                  <a:fillRect t="-2523" r="-494"/>
                </a:stretch>
              </a:blipFill>
            </p:spPr>
            <p:txBody>
              <a:bodyPr/>
              <a:lstStyle/>
              <a:p>
                <a:r>
                  <a:rPr lang="en-CA">
                    <a:noFill/>
                  </a:rPr>
                  <a:t> </a:t>
                </a:r>
              </a:p>
            </p:txBody>
          </p:sp>
        </mc:Fallback>
      </mc:AlternateContent>
      <p:sp>
        <p:nvSpPr>
          <p:cNvPr id="7" name="Date Placeholder 6">
            <a:extLst>
              <a:ext uri="{FF2B5EF4-FFF2-40B4-BE49-F238E27FC236}">
                <a16:creationId xmlns:a16="http://schemas.microsoft.com/office/drawing/2014/main" id="{86250A2D-FF9A-04FC-0C37-180A5EE2FA77}"/>
              </a:ext>
            </a:extLst>
          </p:cNvPr>
          <p:cNvSpPr>
            <a:spLocks noGrp="1"/>
          </p:cNvSpPr>
          <p:nvPr>
            <p:ph type="dt" sz="half" idx="10"/>
          </p:nvPr>
        </p:nvSpPr>
        <p:spPr/>
        <p:txBody>
          <a:bodyPr/>
          <a:lstStyle/>
          <a:p>
            <a:r>
              <a:rPr lang="en-US"/>
              <a:t>2026-06-25</a:t>
            </a:r>
            <a:endParaRPr lang="en-CA"/>
          </a:p>
        </p:txBody>
      </p:sp>
      <p:sp>
        <p:nvSpPr>
          <p:cNvPr id="9" name="Slide Number Placeholder 8">
            <a:extLst>
              <a:ext uri="{FF2B5EF4-FFF2-40B4-BE49-F238E27FC236}">
                <a16:creationId xmlns:a16="http://schemas.microsoft.com/office/drawing/2014/main" id="{ABF81D0E-740E-707B-9F01-6BEC969BA0AA}"/>
              </a:ext>
            </a:extLst>
          </p:cNvPr>
          <p:cNvSpPr>
            <a:spLocks noGrp="1"/>
          </p:cNvSpPr>
          <p:nvPr>
            <p:ph type="sldNum" sz="quarter" idx="12"/>
          </p:nvPr>
        </p:nvSpPr>
        <p:spPr/>
        <p:txBody>
          <a:bodyPr/>
          <a:lstStyle/>
          <a:p>
            <a:fld id="{D12E0FF8-979D-4E91-940C-799527AB8B5D}" type="slidenum">
              <a:rPr lang="en-CA" smtClean="0"/>
              <a:t>5</a:t>
            </a:fld>
            <a:endParaRPr lang="en-CA"/>
          </a:p>
        </p:txBody>
      </p:sp>
      <p:pic>
        <p:nvPicPr>
          <p:cNvPr id="10" name="Picture 9">
            <a:extLst>
              <a:ext uri="{FF2B5EF4-FFF2-40B4-BE49-F238E27FC236}">
                <a16:creationId xmlns:a16="http://schemas.microsoft.com/office/drawing/2014/main" id="{74AB4027-4F7E-DE62-306B-9E229248797C}"/>
              </a:ext>
            </a:extLst>
          </p:cNvPr>
          <p:cNvPicPr>
            <a:picLocks noChangeAspect="1"/>
          </p:cNvPicPr>
          <p:nvPr/>
        </p:nvPicPr>
        <p:blipFill>
          <a:blip r:embed="rId3"/>
          <a:srcRect l="9037" r="48678"/>
          <a:stretch>
            <a:fillRect/>
          </a:stretch>
        </p:blipFill>
        <p:spPr>
          <a:xfrm>
            <a:off x="1759202" y="5125124"/>
            <a:ext cx="4500880" cy="1082109"/>
          </a:xfrm>
          <a:prstGeom prst="rect">
            <a:avLst/>
          </a:prstGeom>
        </p:spPr>
      </p:pic>
      <p:pic>
        <p:nvPicPr>
          <p:cNvPr id="12" name="Picture 11">
            <a:extLst>
              <a:ext uri="{FF2B5EF4-FFF2-40B4-BE49-F238E27FC236}">
                <a16:creationId xmlns:a16="http://schemas.microsoft.com/office/drawing/2014/main" id="{E8C965C2-BA68-D0DD-0BB5-480159A3D079}"/>
              </a:ext>
            </a:extLst>
          </p:cNvPr>
          <p:cNvPicPr>
            <a:picLocks noChangeAspect="1"/>
          </p:cNvPicPr>
          <p:nvPr/>
        </p:nvPicPr>
        <p:blipFill>
          <a:blip r:embed="rId4"/>
          <a:stretch>
            <a:fillRect/>
          </a:stretch>
        </p:blipFill>
        <p:spPr>
          <a:xfrm>
            <a:off x="7303916" y="4905789"/>
            <a:ext cx="2972012" cy="1306488"/>
          </a:xfrm>
          <a:prstGeom prst="rect">
            <a:avLst/>
          </a:prstGeom>
        </p:spPr>
      </p:pic>
      <p:pic>
        <p:nvPicPr>
          <p:cNvPr id="14" name="Picture 13">
            <a:extLst>
              <a:ext uri="{FF2B5EF4-FFF2-40B4-BE49-F238E27FC236}">
                <a16:creationId xmlns:a16="http://schemas.microsoft.com/office/drawing/2014/main" id="{94E64701-9921-77A8-6054-4E15C82B2800}"/>
              </a:ext>
            </a:extLst>
          </p:cNvPr>
          <p:cNvPicPr>
            <a:picLocks noChangeAspect="1"/>
          </p:cNvPicPr>
          <p:nvPr/>
        </p:nvPicPr>
        <p:blipFill>
          <a:blip r:embed="rId4"/>
          <a:srcRect t="20928" r="69620" b="21128"/>
          <a:stretch>
            <a:fillRect/>
          </a:stretch>
        </p:blipFill>
        <p:spPr>
          <a:xfrm>
            <a:off x="715301" y="5316031"/>
            <a:ext cx="915328" cy="767447"/>
          </a:xfrm>
          <a:prstGeom prst="rect">
            <a:avLst/>
          </a:prstGeom>
        </p:spPr>
      </p:pic>
      <p:sp>
        <p:nvSpPr>
          <p:cNvPr id="8" name="Footer Placeholder 7">
            <a:extLst>
              <a:ext uri="{FF2B5EF4-FFF2-40B4-BE49-F238E27FC236}">
                <a16:creationId xmlns:a16="http://schemas.microsoft.com/office/drawing/2014/main" id="{35C1C3A2-D762-73B7-F6DC-5DDC434B1A75}"/>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947825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54EB0-17A3-4036-E5FF-44B1C30ECE6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76ECEBC-9F14-7B79-1B34-430D8D15C324}"/>
              </a:ext>
            </a:extLst>
          </p:cNvPr>
          <p:cNvSpPr>
            <a:spLocks noGrp="1"/>
          </p:cNvSpPr>
          <p:nvPr>
            <p:ph type="title"/>
          </p:nvPr>
        </p:nvSpPr>
        <p:spPr/>
        <p:txBody>
          <a:bodyPr/>
          <a:lstStyle/>
          <a:p>
            <a:r>
              <a:rPr lang="en-US" spc="-50" dirty="0">
                <a:solidFill>
                  <a:schemeClr val="tx1">
                    <a:lumMod val="85000"/>
                    <a:lumOff val="15000"/>
                  </a:schemeClr>
                </a:solidFill>
              </a:rPr>
              <a:t>Refinements: Selection Cuts</a:t>
            </a:r>
            <a:endParaRPr lang="en-CA" dirty="0"/>
          </a:p>
        </p:txBody>
      </p:sp>
      <p:sp>
        <p:nvSpPr>
          <p:cNvPr id="9" name="Content Placeholder 8">
            <a:extLst>
              <a:ext uri="{FF2B5EF4-FFF2-40B4-BE49-F238E27FC236}">
                <a16:creationId xmlns:a16="http://schemas.microsoft.com/office/drawing/2014/main" id="{261DFB4B-E443-926D-B505-29CC26A99EEA}"/>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If DM is too big, its damage would be visible to naked eye</a:t>
            </a:r>
          </a:p>
          <a:p>
            <a:pPr lvl="1">
              <a:buFont typeface="Arial" panose="020B0604020202020204" pitchFamily="34" charset="0"/>
              <a:buChar char="•"/>
            </a:pPr>
            <a:r>
              <a:rPr lang="en-CA" sz="2600" dirty="0"/>
              <a:t>DM-damaged mica could have been excluded by quality cuts in original monopole search</a:t>
            </a:r>
          </a:p>
          <a:p>
            <a:pPr lvl="1">
              <a:buFont typeface="Arial" panose="020B0604020202020204" pitchFamily="34" charset="0"/>
              <a:buChar char="•"/>
            </a:pPr>
            <a:r>
              <a:rPr lang="en-CA" sz="2600" dirty="0"/>
              <a:t>Set an upper limit on excluded cross sections by imposing a max melt radius of 10 microns</a:t>
            </a:r>
          </a:p>
          <a:p>
            <a:pPr lvl="1">
              <a:buFont typeface="Arial" panose="020B0604020202020204" pitchFamily="34" charset="0"/>
              <a:buChar char="•"/>
            </a:pPr>
            <a:endParaRPr lang="en-CA" sz="2600" dirty="0"/>
          </a:p>
        </p:txBody>
      </p:sp>
      <p:pic>
        <p:nvPicPr>
          <p:cNvPr id="4" name="Content Placeholder 3">
            <a:extLst>
              <a:ext uri="{FF2B5EF4-FFF2-40B4-BE49-F238E27FC236}">
                <a16:creationId xmlns:a16="http://schemas.microsoft.com/office/drawing/2014/main" id="{39509106-FA74-0557-790C-3CCD46DD332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80480" y="1768499"/>
            <a:ext cx="4832005" cy="4517957"/>
          </a:xfrm>
          <a:prstGeom prst="rect">
            <a:avLst/>
          </a:prstGeom>
        </p:spPr>
      </p:pic>
      <p:sp>
        <p:nvSpPr>
          <p:cNvPr id="5" name="Date Placeholder 4">
            <a:extLst>
              <a:ext uri="{FF2B5EF4-FFF2-40B4-BE49-F238E27FC236}">
                <a16:creationId xmlns:a16="http://schemas.microsoft.com/office/drawing/2014/main" id="{25684932-503A-9424-AC06-FF60FA1FB6BB}"/>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E7F4561A-90C5-D6F4-0EB1-D471FCAFB8C8}"/>
              </a:ext>
            </a:extLst>
          </p:cNvPr>
          <p:cNvSpPr>
            <a:spLocks noGrp="1"/>
          </p:cNvSpPr>
          <p:nvPr>
            <p:ph type="sldNum" sz="quarter" idx="12"/>
          </p:nvPr>
        </p:nvSpPr>
        <p:spPr/>
        <p:txBody>
          <a:bodyPr/>
          <a:lstStyle/>
          <a:p>
            <a:fld id="{D12E0FF8-979D-4E91-940C-799527AB8B5D}" type="slidenum">
              <a:rPr lang="en-CA" smtClean="0"/>
              <a:t>50</a:t>
            </a:fld>
            <a:endParaRPr lang="en-CA"/>
          </a:p>
        </p:txBody>
      </p:sp>
      <p:sp>
        <p:nvSpPr>
          <p:cNvPr id="8" name="TextBox 7">
            <a:extLst>
              <a:ext uri="{FF2B5EF4-FFF2-40B4-BE49-F238E27FC236}">
                <a16:creationId xmlns:a16="http://schemas.microsoft.com/office/drawing/2014/main" id="{A5C2B346-2847-86B9-6B0C-67D0F13E436B}"/>
              </a:ext>
            </a:extLst>
          </p:cNvPr>
          <p:cNvSpPr txBox="1"/>
          <p:nvPr/>
        </p:nvSpPr>
        <p:spPr>
          <a:xfrm>
            <a:off x="7853680" y="4955008"/>
            <a:ext cx="2268570" cy="461665"/>
          </a:xfrm>
          <a:prstGeom prst="rect">
            <a:avLst/>
          </a:prstGeom>
          <a:noFill/>
        </p:spPr>
        <p:txBody>
          <a:bodyPr wrap="none" rtlCol="0">
            <a:spAutoFit/>
          </a:bodyPr>
          <a:lstStyle/>
          <a:p>
            <a:r>
              <a:rPr lang="en-CA" sz="2400" dirty="0"/>
              <a:t>Fission Tracks</a:t>
            </a:r>
          </a:p>
        </p:txBody>
      </p:sp>
      <p:sp>
        <p:nvSpPr>
          <p:cNvPr id="10" name="TextBox 9">
            <a:extLst>
              <a:ext uri="{FF2B5EF4-FFF2-40B4-BE49-F238E27FC236}">
                <a16:creationId xmlns:a16="http://schemas.microsoft.com/office/drawing/2014/main" id="{41928ABF-6736-A018-DB0A-FEDB3AF43D00}"/>
              </a:ext>
            </a:extLst>
          </p:cNvPr>
          <p:cNvSpPr txBox="1"/>
          <p:nvPr/>
        </p:nvSpPr>
        <p:spPr>
          <a:xfrm>
            <a:off x="8895744" y="3692944"/>
            <a:ext cx="1359668" cy="830997"/>
          </a:xfrm>
          <a:prstGeom prst="rect">
            <a:avLst/>
          </a:prstGeom>
          <a:noFill/>
        </p:spPr>
        <p:txBody>
          <a:bodyPr wrap="none" rtlCol="0">
            <a:spAutoFit/>
          </a:bodyPr>
          <a:lstStyle/>
          <a:p>
            <a:pPr algn="ctr"/>
            <a:r>
              <a:rPr lang="en-CA" sz="2400" dirty="0"/>
              <a:t>Optical</a:t>
            </a:r>
          </a:p>
          <a:p>
            <a:pPr algn="ctr"/>
            <a:r>
              <a:rPr lang="en-CA" sz="2400" dirty="0"/>
              <a:t>Damage</a:t>
            </a:r>
          </a:p>
        </p:txBody>
      </p:sp>
      <p:sp>
        <p:nvSpPr>
          <p:cNvPr id="2" name="Footer Placeholder 1">
            <a:extLst>
              <a:ext uri="{FF2B5EF4-FFF2-40B4-BE49-F238E27FC236}">
                <a16:creationId xmlns:a16="http://schemas.microsoft.com/office/drawing/2014/main" id="{BB385B2C-E52B-3A3A-54A0-339127DA5CF9}"/>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5479822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11A8C7-E49D-2C0F-48D4-6E947500DB49}"/>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7" name="Rectangle 46">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49" name="Straight Connector 48">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1BCC66-8482-EC43-F74B-C51FD7C6222B}"/>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4100" spc="-50">
                <a:solidFill>
                  <a:schemeClr val="tx1">
                    <a:lumMod val="85000"/>
                    <a:lumOff val="15000"/>
                  </a:schemeClr>
                </a:solidFill>
              </a:rPr>
              <a:t>Full Mica Sensitivities</a:t>
            </a:r>
          </a:p>
        </p:txBody>
      </p:sp>
      <p:pic>
        <p:nvPicPr>
          <p:cNvPr id="28" name="Content Placeholder 27">
            <a:extLst>
              <a:ext uri="{FF2B5EF4-FFF2-40B4-BE49-F238E27FC236}">
                <a16:creationId xmlns:a16="http://schemas.microsoft.com/office/drawing/2014/main" id="{DBA96EB3-03C9-C1BA-DF9D-AC7625A1F1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5250" y="202583"/>
            <a:ext cx="5929151" cy="5929151"/>
          </a:xfrm>
          <a:prstGeom prst="rect">
            <a:avLst/>
          </a:prstGeom>
        </p:spPr>
      </p:pic>
      <p:cxnSp>
        <p:nvCxnSpPr>
          <p:cNvPr id="53" name="Straight Connector 52">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57" name="Rectangle 56">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Date Placeholder 3">
            <a:extLst>
              <a:ext uri="{FF2B5EF4-FFF2-40B4-BE49-F238E27FC236}">
                <a16:creationId xmlns:a16="http://schemas.microsoft.com/office/drawing/2014/main" id="{1FFBA7A4-3529-03CA-D239-E9E851E857FC}"/>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defTabSz="914400">
              <a:spcAft>
                <a:spcPts val="600"/>
              </a:spcAft>
            </a:pPr>
            <a:r>
              <a:rPr lang="en-US"/>
              <a:t>2026-06-25</a:t>
            </a:r>
          </a:p>
        </p:txBody>
      </p:sp>
      <p:sp>
        <p:nvSpPr>
          <p:cNvPr id="20" name="Footer Placeholder 19">
            <a:extLst>
              <a:ext uri="{FF2B5EF4-FFF2-40B4-BE49-F238E27FC236}">
                <a16:creationId xmlns:a16="http://schemas.microsoft.com/office/drawing/2014/main" id="{78187801-8EC1-90B8-BAA6-EACC43F1D1F1}"/>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defTabSz="914400">
              <a:spcAft>
                <a:spcPts val="600"/>
              </a:spcAft>
            </a:pPr>
            <a:r>
              <a:rPr lang="en-US" kern="1200" cap="all" baseline="0">
                <a:solidFill>
                  <a:srgbClr val="FFFFFF"/>
                </a:solidFill>
                <a:latin typeface="+mn-lt"/>
                <a:ea typeface="+mn-ea"/>
                <a:cs typeface="+mn-cs"/>
              </a:rPr>
              <a:t>CETUP 2026</a:t>
            </a:r>
          </a:p>
        </p:txBody>
      </p:sp>
      <p:sp>
        <p:nvSpPr>
          <p:cNvPr id="6" name="Slide Number Placeholder 5">
            <a:extLst>
              <a:ext uri="{FF2B5EF4-FFF2-40B4-BE49-F238E27FC236}">
                <a16:creationId xmlns:a16="http://schemas.microsoft.com/office/drawing/2014/main" id="{365C28C4-00CF-1672-0006-C0A792C90249}"/>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51</a:t>
            </a:fld>
            <a:endParaRPr lang="en-US" sz="1050"/>
          </a:p>
        </p:txBody>
      </p:sp>
      <p:sp>
        <p:nvSpPr>
          <p:cNvPr id="3" name="TextBox 2">
            <a:extLst>
              <a:ext uri="{FF2B5EF4-FFF2-40B4-BE49-F238E27FC236}">
                <a16:creationId xmlns:a16="http://schemas.microsoft.com/office/drawing/2014/main" id="{CCF18852-F15C-D63E-AAC2-6471C10C72AD}"/>
              </a:ext>
            </a:extLst>
          </p:cNvPr>
          <p:cNvSpPr txBox="1"/>
          <p:nvPr/>
        </p:nvSpPr>
        <p:spPr>
          <a:xfrm>
            <a:off x="199322" y="5845564"/>
            <a:ext cx="1527517" cy="369332"/>
          </a:xfrm>
          <a:prstGeom prst="rect">
            <a:avLst/>
          </a:prstGeom>
          <a:noFill/>
        </p:spPr>
        <p:txBody>
          <a:bodyPr wrap="square">
            <a:spAutoFit/>
          </a:bodyPr>
          <a:lstStyle/>
          <a:p>
            <a:r>
              <a:rPr lang="en-CA" dirty="0"/>
              <a:t>2606.02579</a:t>
            </a:r>
          </a:p>
        </p:txBody>
      </p:sp>
    </p:spTree>
    <p:extLst>
      <p:ext uri="{BB962C8B-B14F-4D97-AF65-F5344CB8AC3E}">
        <p14:creationId xmlns:p14="http://schemas.microsoft.com/office/powerpoint/2010/main" val="9594391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19577-C22A-0279-11EF-A25747AEDEE2}"/>
              </a:ext>
            </a:extLst>
          </p:cNvPr>
          <p:cNvSpPr>
            <a:spLocks noGrp="1"/>
          </p:cNvSpPr>
          <p:nvPr>
            <p:ph type="title"/>
          </p:nvPr>
        </p:nvSpPr>
        <p:spPr/>
        <p:txBody>
          <a:bodyPr/>
          <a:lstStyle/>
          <a:p>
            <a:r>
              <a:rPr lang="en-CA" dirty="0"/>
              <a:t>Conclusion</a:t>
            </a:r>
          </a:p>
        </p:txBody>
      </p:sp>
      <p:sp>
        <p:nvSpPr>
          <p:cNvPr id="3" name="Content Placeholder 2">
            <a:extLst>
              <a:ext uri="{FF2B5EF4-FFF2-40B4-BE49-F238E27FC236}">
                <a16:creationId xmlns:a16="http://schemas.microsoft.com/office/drawing/2014/main" id="{4B94080A-E376-4FA7-1E59-6DE1D19E713D}"/>
              </a:ext>
            </a:extLst>
          </p:cNvPr>
          <p:cNvSpPr>
            <a:spLocks noGrp="1"/>
          </p:cNvSpPr>
          <p:nvPr>
            <p:ph idx="1"/>
          </p:nvPr>
        </p:nvSpPr>
        <p:spPr/>
        <p:txBody>
          <a:bodyPr>
            <a:normAutofit/>
          </a:bodyPr>
          <a:lstStyle/>
          <a:p>
            <a:pPr lvl="1">
              <a:buFont typeface="Arial" panose="020B0604020202020204" pitchFamily="34" charset="0"/>
              <a:buChar char="•"/>
            </a:pPr>
            <a:r>
              <a:rPr lang="en-CA" sz="2600" dirty="0"/>
              <a:t>Mineral searches can reach into parameter space with extremely large masses</a:t>
            </a:r>
          </a:p>
          <a:p>
            <a:pPr lvl="1">
              <a:buFont typeface="Arial" panose="020B0604020202020204" pitchFamily="34" charset="0"/>
              <a:buChar char="•"/>
            </a:pPr>
            <a:r>
              <a:rPr lang="en-CA" sz="2600" dirty="0"/>
              <a:t>Ongoing search at Queen’s looking for melt tracks in muscovite mica</a:t>
            </a:r>
          </a:p>
          <a:p>
            <a:pPr lvl="1">
              <a:buFont typeface="Arial" panose="020B0604020202020204" pitchFamily="34" charset="0"/>
              <a:buChar char="•"/>
            </a:pPr>
            <a:r>
              <a:rPr lang="en-CA" sz="2600" dirty="0"/>
              <a:t>Preliminary paper out; onto calibration, measurement and more theory work to find final bounds</a:t>
            </a:r>
          </a:p>
          <a:p>
            <a:pPr lvl="1">
              <a:buFont typeface="Arial" panose="020B0604020202020204" pitchFamily="34" charset="0"/>
              <a:buChar char="•"/>
            </a:pPr>
            <a:r>
              <a:rPr lang="en-CA" sz="2600" dirty="0"/>
              <a:t>Also re-examined old bounds from monopole searches in mica; less parameter space than originally though</a:t>
            </a:r>
          </a:p>
        </p:txBody>
      </p:sp>
      <p:sp>
        <p:nvSpPr>
          <p:cNvPr id="4" name="Date Placeholder 3">
            <a:extLst>
              <a:ext uri="{FF2B5EF4-FFF2-40B4-BE49-F238E27FC236}">
                <a16:creationId xmlns:a16="http://schemas.microsoft.com/office/drawing/2014/main" id="{2C27BD93-41B9-FBC4-E1F0-39BA15C3A72F}"/>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01C90897-88C5-004D-E241-7617E934C19E}"/>
              </a:ext>
            </a:extLst>
          </p:cNvPr>
          <p:cNvSpPr>
            <a:spLocks noGrp="1"/>
          </p:cNvSpPr>
          <p:nvPr>
            <p:ph type="ftr" sz="quarter" idx="11"/>
          </p:nvPr>
        </p:nvSpPr>
        <p:spPr/>
        <p:txBody>
          <a:bodyPr/>
          <a:lstStyle/>
          <a:p>
            <a:r>
              <a:rPr lang="en-CA"/>
              <a:t>CETUP 2026</a:t>
            </a:r>
          </a:p>
        </p:txBody>
      </p:sp>
      <p:sp>
        <p:nvSpPr>
          <p:cNvPr id="6" name="Slide Number Placeholder 5">
            <a:extLst>
              <a:ext uri="{FF2B5EF4-FFF2-40B4-BE49-F238E27FC236}">
                <a16:creationId xmlns:a16="http://schemas.microsoft.com/office/drawing/2014/main" id="{49388296-B22C-73D8-5720-F87467BFB961}"/>
              </a:ext>
            </a:extLst>
          </p:cNvPr>
          <p:cNvSpPr>
            <a:spLocks noGrp="1"/>
          </p:cNvSpPr>
          <p:nvPr>
            <p:ph type="sldNum" sz="quarter" idx="12"/>
          </p:nvPr>
        </p:nvSpPr>
        <p:spPr/>
        <p:txBody>
          <a:bodyPr/>
          <a:lstStyle/>
          <a:p>
            <a:fld id="{D12E0FF8-979D-4E91-940C-799527AB8B5D}" type="slidenum">
              <a:rPr lang="en-CA" smtClean="0"/>
              <a:t>52</a:t>
            </a:fld>
            <a:endParaRPr lang="en-CA"/>
          </a:p>
        </p:txBody>
      </p:sp>
    </p:spTree>
    <p:extLst>
      <p:ext uri="{BB962C8B-B14F-4D97-AF65-F5344CB8AC3E}">
        <p14:creationId xmlns:p14="http://schemas.microsoft.com/office/powerpoint/2010/main" val="2624626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D3E10-4333-85A8-6261-A870947EC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2923C-04AE-A544-B414-0D58CA25E044}"/>
              </a:ext>
            </a:extLst>
          </p:cNvPr>
          <p:cNvSpPr>
            <a:spLocks noGrp="1"/>
          </p:cNvSpPr>
          <p:nvPr>
            <p:ph type="ctrTitle"/>
          </p:nvPr>
        </p:nvSpPr>
        <p:spPr/>
        <p:txBody>
          <a:bodyPr/>
          <a:lstStyle/>
          <a:p>
            <a:r>
              <a:rPr lang="en-CA" dirty="0"/>
              <a:t>Thank you!</a:t>
            </a:r>
          </a:p>
        </p:txBody>
      </p:sp>
    </p:spTree>
    <p:extLst>
      <p:ext uri="{BB962C8B-B14F-4D97-AF65-F5344CB8AC3E}">
        <p14:creationId xmlns:p14="http://schemas.microsoft.com/office/powerpoint/2010/main" val="20828502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DD037-9A15-5BFC-B12C-3EB06C29E021}"/>
              </a:ext>
            </a:extLst>
          </p:cNvPr>
          <p:cNvSpPr>
            <a:spLocks noGrp="1"/>
          </p:cNvSpPr>
          <p:nvPr>
            <p:ph type="ctrTitle"/>
          </p:nvPr>
        </p:nvSpPr>
        <p:spPr/>
        <p:txBody>
          <a:bodyPr/>
          <a:lstStyle/>
          <a:p>
            <a:r>
              <a:rPr lang="en-CA" dirty="0"/>
              <a:t>Backup Slides</a:t>
            </a:r>
          </a:p>
        </p:txBody>
      </p:sp>
    </p:spTree>
    <p:extLst>
      <p:ext uri="{BB962C8B-B14F-4D97-AF65-F5344CB8AC3E}">
        <p14:creationId xmlns:p14="http://schemas.microsoft.com/office/powerpoint/2010/main" val="19925305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391E65-ABE0-F9D6-8D3C-340462262DB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6" name="Rectangle 15">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18" name="Straight Connector 17">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3F34DD-F7C8-D33A-1FA4-E317A70BF375}"/>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5100" spc="-50" dirty="0">
                <a:solidFill>
                  <a:schemeClr val="tx1">
                    <a:lumMod val="85000"/>
                    <a:lumOff val="15000"/>
                  </a:schemeClr>
                </a:solidFill>
              </a:rPr>
              <a:t>DM Velocity in Galactic Frame</a:t>
            </a:r>
          </a:p>
        </p:txBody>
      </p:sp>
      <p:pic>
        <p:nvPicPr>
          <p:cNvPr id="9" name="Content Placeholder 8">
            <a:extLst>
              <a:ext uri="{FF2B5EF4-FFF2-40B4-BE49-F238E27FC236}">
                <a16:creationId xmlns:a16="http://schemas.microsoft.com/office/drawing/2014/main" id="{80CAFFBE-0740-CE20-6F09-6B643ECA5B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3993" y="639097"/>
            <a:ext cx="6376398" cy="2749384"/>
          </a:xfrm>
          <a:prstGeom prst="rect">
            <a:avLst/>
          </a:prstGeom>
        </p:spPr>
      </p:pic>
      <p:cxnSp>
        <p:nvCxnSpPr>
          <p:cNvPr id="22" name="Straight Connector 21">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6" name="Rectangle 25">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Date Placeholder 3">
            <a:extLst>
              <a:ext uri="{FF2B5EF4-FFF2-40B4-BE49-F238E27FC236}">
                <a16:creationId xmlns:a16="http://schemas.microsoft.com/office/drawing/2014/main" id="{13212F01-0D33-D296-3759-B1DDD83B3283}"/>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defTabSz="914400">
              <a:spcAft>
                <a:spcPts val="600"/>
              </a:spcAft>
            </a:pPr>
            <a:r>
              <a:rPr lang="en-US"/>
              <a:t>2026-06-25</a:t>
            </a:r>
          </a:p>
        </p:txBody>
      </p:sp>
      <p:sp>
        <p:nvSpPr>
          <p:cNvPr id="5" name="Slide Number Placeholder 4">
            <a:extLst>
              <a:ext uri="{FF2B5EF4-FFF2-40B4-BE49-F238E27FC236}">
                <a16:creationId xmlns:a16="http://schemas.microsoft.com/office/drawing/2014/main" id="{2F7052B8-D5A1-669F-1981-3B72EA8D5BDD}"/>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55</a:t>
            </a:fld>
            <a:endParaRPr lang="en-US" sz="1050"/>
          </a:p>
        </p:txBody>
      </p:sp>
      <p:pic>
        <p:nvPicPr>
          <p:cNvPr id="11" name="Picture 10">
            <a:extLst>
              <a:ext uri="{FF2B5EF4-FFF2-40B4-BE49-F238E27FC236}">
                <a16:creationId xmlns:a16="http://schemas.microsoft.com/office/drawing/2014/main" id="{622E88A2-33A6-5377-6619-8D6441FCE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993" y="3388481"/>
            <a:ext cx="6376398" cy="2749385"/>
          </a:xfrm>
          <a:prstGeom prst="rect">
            <a:avLst/>
          </a:prstGeom>
        </p:spPr>
      </p:pic>
      <p:sp>
        <p:nvSpPr>
          <p:cNvPr id="13" name="TextBox 12">
            <a:extLst>
              <a:ext uri="{FF2B5EF4-FFF2-40B4-BE49-F238E27FC236}">
                <a16:creationId xmlns:a16="http://schemas.microsoft.com/office/drawing/2014/main" id="{9FA5E444-4C4E-B746-6157-217A8CEC1CAE}"/>
              </a:ext>
            </a:extLst>
          </p:cNvPr>
          <p:cNvSpPr txBox="1"/>
          <p:nvPr/>
        </p:nvSpPr>
        <p:spPr>
          <a:xfrm>
            <a:off x="5061966" y="672491"/>
            <a:ext cx="962123" cy="492443"/>
          </a:xfrm>
          <a:prstGeom prst="rect">
            <a:avLst/>
          </a:prstGeom>
          <a:noFill/>
        </p:spPr>
        <p:txBody>
          <a:bodyPr wrap="none" rtlCol="0">
            <a:spAutoFit/>
          </a:bodyPr>
          <a:lstStyle/>
          <a:p>
            <a:r>
              <a:rPr lang="en-CA" sz="2600" dirty="0"/>
              <a:t>LMC</a:t>
            </a:r>
          </a:p>
        </p:txBody>
      </p:sp>
      <p:sp>
        <p:nvSpPr>
          <p:cNvPr id="15" name="TextBox 14">
            <a:extLst>
              <a:ext uri="{FF2B5EF4-FFF2-40B4-BE49-F238E27FC236}">
                <a16:creationId xmlns:a16="http://schemas.microsoft.com/office/drawing/2014/main" id="{1595938C-D0BA-FBD7-4FE6-91E63F2B4269}"/>
              </a:ext>
            </a:extLst>
          </p:cNvPr>
          <p:cNvSpPr txBox="1"/>
          <p:nvPr/>
        </p:nvSpPr>
        <p:spPr>
          <a:xfrm>
            <a:off x="4839149" y="5689152"/>
            <a:ext cx="1184940" cy="492443"/>
          </a:xfrm>
          <a:prstGeom prst="rect">
            <a:avLst/>
          </a:prstGeom>
          <a:noFill/>
        </p:spPr>
        <p:txBody>
          <a:bodyPr wrap="none" rtlCol="0">
            <a:spAutoFit/>
          </a:bodyPr>
          <a:lstStyle/>
          <a:p>
            <a:r>
              <a:rPr lang="en-CA" sz="2600" dirty="0"/>
              <a:t>HALO</a:t>
            </a:r>
          </a:p>
        </p:txBody>
      </p:sp>
      <p:sp>
        <p:nvSpPr>
          <p:cNvPr id="17" name="TextBox 16">
            <a:extLst>
              <a:ext uri="{FF2B5EF4-FFF2-40B4-BE49-F238E27FC236}">
                <a16:creationId xmlns:a16="http://schemas.microsoft.com/office/drawing/2014/main" id="{5AD8D108-8EF0-CA11-E5BF-66248DF01844}"/>
              </a:ext>
            </a:extLst>
          </p:cNvPr>
          <p:cNvSpPr txBox="1"/>
          <p:nvPr/>
        </p:nvSpPr>
        <p:spPr>
          <a:xfrm>
            <a:off x="175963" y="121063"/>
            <a:ext cx="7332457" cy="492443"/>
          </a:xfrm>
          <a:prstGeom prst="rect">
            <a:avLst/>
          </a:prstGeom>
          <a:noFill/>
        </p:spPr>
        <p:txBody>
          <a:bodyPr wrap="none" rtlCol="0">
            <a:spAutoFit/>
          </a:bodyPr>
          <a:lstStyle/>
          <a:p>
            <a:r>
              <a:rPr lang="en-CA" sz="2600" dirty="0"/>
              <a:t>Slightly Anisotropy toward DM wind direction</a:t>
            </a:r>
          </a:p>
        </p:txBody>
      </p:sp>
      <p:sp>
        <p:nvSpPr>
          <p:cNvPr id="19" name="TextBox 18">
            <a:extLst>
              <a:ext uri="{FF2B5EF4-FFF2-40B4-BE49-F238E27FC236}">
                <a16:creationId xmlns:a16="http://schemas.microsoft.com/office/drawing/2014/main" id="{BB36606F-C984-1500-12F5-E1213402910D}"/>
              </a:ext>
            </a:extLst>
          </p:cNvPr>
          <p:cNvSpPr txBox="1"/>
          <p:nvPr/>
        </p:nvSpPr>
        <p:spPr>
          <a:xfrm>
            <a:off x="4549825" y="2880311"/>
            <a:ext cx="1763588" cy="1292662"/>
          </a:xfrm>
          <a:prstGeom prst="rect">
            <a:avLst/>
          </a:prstGeom>
          <a:noFill/>
        </p:spPr>
        <p:txBody>
          <a:bodyPr wrap="square" rtlCol="0">
            <a:spAutoFit/>
          </a:bodyPr>
          <a:lstStyle/>
          <a:p>
            <a:pPr algn="ctr"/>
            <a:r>
              <a:rPr lang="en-CA" sz="2600" dirty="0"/>
              <a:t>DM wind </a:t>
            </a:r>
          </a:p>
          <a:p>
            <a:pPr algn="ctr"/>
            <a:r>
              <a:rPr lang="en-CA" sz="2600" dirty="0"/>
              <a:t>centred here</a:t>
            </a:r>
          </a:p>
        </p:txBody>
      </p:sp>
      <p:cxnSp>
        <p:nvCxnSpPr>
          <p:cNvPr id="23" name="Straight Arrow Connector 22">
            <a:extLst>
              <a:ext uri="{FF2B5EF4-FFF2-40B4-BE49-F238E27FC236}">
                <a16:creationId xmlns:a16="http://schemas.microsoft.com/office/drawing/2014/main" id="{0C71AF9C-AECB-E39D-716A-B770B536C4FD}"/>
              </a:ext>
            </a:extLst>
          </p:cNvPr>
          <p:cNvCxnSpPr>
            <a:cxnSpLocks/>
          </p:cNvCxnSpPr>
          <p:nvPr/>
        </p:nvCxnSpPr>
        <p:spPr>
          <a:xfrm flipH="1" flipV="1">
            <a:off x="4672484" y="1987878"/>
            <a:ext cx="202800" cy="82594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 name="Footer Placeholder 2">
            <a:extLst>
              <a:ext uri="{FF2B5EF4-FFF2-40B4-BE49-F238E27FC236}">
                <a16:creationId xmlns:a16="http://schemas.microsoft.com/office/drawing/2014/main" id="{44FA5897-67EA-E36C-ACBD-3C34F187F254}"/>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83064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4" name="Rectangle 13">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16" name="Straight Connector 15">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A95255-B2F5-E884-AA1C-B0E81A563B0A}"/>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5100" spc="-50" dirty="0">
                <a:solidFill>
                  <a:schemeClr val="tx1">
                    <a:lumMod val="85000"/>
                    <a:lumOff val="15000"/>
                  </a:schemeClr>
                </a:solidFill>
              </a:rPr>
              <a:t>DM Velocity in Equatorial Frame</a:t>
            </a:r>
          </a:p>
        </p:txBody>
      </p:sp>
      <p:pic>
        <p:nvPicPr>
          <p:cNvPr id="7" name="Content Placeholder 6">
            <a:extLst>
              <a:ext uri="{FF2B5EF4-FFF2-40B4-BE49-F238E27FC236}">
                <a16:creationId xmlns:a16="http://schemas.microsoft.com/office/drawing/2014/main" id="{E7092C70-FBEB-DAC8-DF95-188962FF26EE}"/>
              </a:ext>
            </a:extLst>
          </p:cNvPr>
          <p:cNvPicPr>
            <a:picLocks noGrp="1" noChangeAspect="1"/>
          </p:cNvPicPr>
          <p:nvPr>
            <p:ph idx="1"/>
          </p:nvPr>
        </p:nvPicPr>
        <p:blipFill>
          <a:blip r:embed="rId2"/>
          <a:srcRect t="-581"/>
          <a:stretch>
            <a:fillRect/>
          </a:stretch>
        </p:blipFill>
        <p:spPr>
          <a:xfrm>
            <a:off x="881131" y="231113"/>
            <a:ext cx="6623455" cy="5646004"/>
          </a:xfrm>
          <a:prstGeom prst="rect">
            <a:avLst/>
          </a:prstGeom>
        </p:spPr>
      </p:pic>
      <p:cxnSp>
        <p:nvCxnSpPr>
          <p:cNvPr id="20" name="Straight Connector 19">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4" name="Rectangle 23">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Date Placeholder 3">
            <a:extLst>
              <a:ext uri="{FF2B5EF4-FFF2-40B4-BE49-F238E27FC236}">
                <a16:creationId xmlns:a16="http://schemas.microsoft.com/office/drawing/2014/main" id="{E6D368DD-AE4A-0515-9333-ED5502778452}"/>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defTabSz="914400">
              <a:spcAft>
                <a:spcPts val="600"/>
              </a:spcAft>
            </a:pPr>
            <a:r>
              <a:rPr lang="en-US"/>
              <a:t>2026-06-25</a:t>
            </a:r>
          </a:p>
        </p:txBody>
      </p:sp>
      <p:sp>
        <p:nvSpPr>
          <p:cNvPr id="5" name="Slide Number Placeholder 4">
            <a:extLst>
              <a:ext uri="{FF2B5EF4-FFF2-40B4-BE49-F238E27FC236}">
                <a16:creationId xmlns:a16="http://schemas.microsoft.com/office/drawing/2014/main" id="{FE6CD2BF-EFC2-2CB8-FB00-EC075264FC53}"/>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56</a:t>
            </a:fld>
            <a:endParaRPr lang="en-US" sz="1050"/>
          </a:p>
        </p:txBody>
      </p:sp>
      <p:sp>
        <p:nvSpPr>
          <p:cNvPr id="8" name="TextBox 7">
            <a:extLst>
              <a:ext uri="{FF2B5EF4-FFF2-40B4-BE49-F238E27FC236}">
                <a16:creationId xmlns:a16="http://schemas.microsoft.com/office/drawing/2014/main" id="{188D2D91-AE9B-1A39-D1F8-123D611DE803}"/>
              </a:ext>
            </a:extLst>
          </p:cNvPr>
          <p:cNvSpPr txBox="1"/>
          <p:nvPr/>
        </p:nvSpPr>
        <p:spPr>
          <a:xfrm>
            <a:off x="5183295" y="277462"/>
            <a:ext cx="962123" cy="492443"/>
          </a:xfrm>
          <a:prstGeom prst="rect">
            <a:avLst/>
          </a:prstGeom>
          <a:noFill/>
        </p:spPr>
        <p:txBody>
          <a:bodyPr wrap="none" rtlCol="0">
            <a:spAutoFit/>
          </a:bodyPr>
          <a:lstStyle/>
          <a:p>
            <a:r>
              <a:rPr lang="en-CA" sz="2600" dirty="0"/>
              <a:t>LMC</a:t>
            </a:r>
          </a:p>
        </p:txBody>
      </p:sp>
      <p:sp>
        <p:nvSpPr>
          <p:cNvPr id="9" name="TextBox 8">
            <a:extLst>
              <a:ext uri="{FF2B5EF4-FFF2-40B4-BE49-F238E27FC236}">
                <a16:creationId xmlns:a16="http://schemas.microsoft.com/office/drawing/2014/main" id="{798DE9BA-8EF9-6317-4B41-DF4F42D46912}"/>
              </a:ext>
            </a:extLst>
          </p:cNvPr>
          <p:cNvSpPr txBox="1"/>
          <p:nvPr/>
        </p:nvSpPr>
        <p:spPr>
          <a:xfrm>
            <a:off x="5218566" y="5451158"/>
            <a:ext cx="1184940" cy="492443"/>
          </a:xfrm>
          <a:prstGeom prst="rect">
            <a:avLst/>
          </a:prstGeom>
          <a:noFill/>
        </p:spPr>
        <p:txBody>
          <a:bodyPr wrap="none" rtlCol="0">
            <a:spAutoFit/>
          </a:bodyPr>
          <a:lstStyle/>
          <a:p>
            <a:r>
              <a:rPr lang="en-CA" sz="2600" dirty="0"/>
              <a:t>HALO</a:t>
            </a:r>
          </a:p>
        </p:txBody>
      </p:sp>
      <p:pic>
        <p:nvPicPr>
          <p:cNvPr id="6" name="Picture 5">
            <a:extLst>
              <a:ext uri="{FF2B5EF4-FFF2-40B4-BE49-F238E27FC236}">
                <a16:creationId xmlns:a16="http://schemas.microsoft.com/office/drawing/2014/main" id="{97EA3164-6CC1-61B8-EFA9-44CE8857A9A9}"/>
              </a:ext>
            </a:extLst>
          </p:cNvPr>
          <p:cNvPicPr>
            <a:picLocks noChangeAspect="1"/>
          </p:cNvPicPr>
          <p:nvPr/>
        </p:nvPicPr>
        <p:blipFill>
          <a:blip r:embed="rId3"/>
          <a:stretch>
            <a:fillRect/>
          </a:stretch>
        </p:blipFill>
        <p:spPr>
          <a:xfrm>
            <a:off x="7504586" y="5016487"/>
            <a:ext cx="4684065" cy="889583"/>
          </a:xfrm>
          <a:prstGeom prst="rect">
            <a:avLst/>
          </a:prstGeom>
        </p:spPr>
      </p:pic>
      <p:pic>
        <p:nvPicPr>
          <p:cNvPr id="11" name="Picture 10">
            <a:extLst>
              <a:ext uri="{FF2B5EF4-FFF2-40B4-BE49-F238E27FC236}">
                <a16:creationId xmlns:a16="http://schemas.microsoft.com/office/drawing/2014/main" id="{2D8B1116-848D-D8E0-7FFD-2E763FEF8B7E}"/>
              </a:ext>
            </a:extLst>
          </p:cNvPr>
          <p:cNvPicPr>
            <a:picLocks noChangeAspect="1"/>
          </p:cNvPicPr>
          <p:nvPr/>
        </p:nvPicPr>
        <p:blipFill>
          <a:blip r:embed="rId4"/>
          <a:stretch>
            <a:fillRect/>
          </a:stretch>
        </p:blipFill>
        <p:spPr>
          <a:xfrm>
            <a:off x="7603680" y="181897"/>
            <a:ext cx="4158102" cy="1316732"/>
          </a:xfrm>
          <a:prstGeom prst="rect">
            <a:avLst/>
          </a:prstGeom>
        </p:spPr>
      </p:pic>
      <p:sp>
        <p:nvSpPr>
          <p:cNvPr id="3" name="Footer Placeholder 2">
            <a:extLst>
              <a:ext uri="{FF2B5EF4-FFF2-40B4-BE49-F238E27FC236}">
                <a16:creationId xmlns:a16="http://schemas.microsoft.com/office/drawing/2014/main" id="{D9161C4E-73B2-CB6A-B27F-68C376D9DCE2}"/>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2255005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053D-FC86-3E2C-8592-2BEDB5594003}"/>
              </a:ext>
            </a:extLst>
          </p:cNvPr>
          <p:cNvSpPr>
            <a:spLocks noGrp="1"/>
          </p:cNvSpPr>
          <p:nvPr>
            <p:ph type="title"/>
          </p:nvPr>
        </p:nvSpPr>
        <p:spPr/>
        <p:txBody>
          <a:bodyPr/>
          <a:lstStyle/>
          <a:p>
            <a:r>
              <a:rPr lang="en-CA" dirty="0"/>
              <a:t>Galactic vs Solar System Speed Distribution</a:t>
            </a:r>
          </a:p>
        </p:txBody>
      </p:sp>
      <p:sp>
        <p:nvSpPr>
          <p:cNvPr id="4" name="Date Placeholder 3">
            <a:extLst>
              <a:ext uri="{FF2B5EF4-FFF2-40B4-BE49-F238E27FC236}">
                <a16:creationId xmlns:a16="http://schemas.microsoft.com/office/drawing/2014/main" id="{12F08B17-B9AD-0F8A-80BD-743E4C7EB036}"/>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00F4D453-C4D6-5CE3-C9A2-1B246E1A4CC0}"/>
              </a:ext>
            </a:extLst>
          </p:cNvPr>
          <p:cNvSpPr>
            <a:spLocks noGrp="1"/>
          </p:cNvSpPr>
          <p:nvPr>
            <p:ph type="ftr" sz="quarter" idx="11"/>
          </p:nvPr>
        </p:nvSpPr>
        <p:spPr/>
        <p:txBody>
          <a:bodyPr/>
          <a:lstStyle/>
          <a:p>
            <a:r>
              <a:rPr lang="en-US"/>
              <a:t>CETUP 2026</a:t>
            </a:r>
            <a:endParaRPr lang="en-CA"/>
          </a:p>
        </p:txBody>
      </p:sp>
      <p:sp>
        <p:nvSpPr>
          <p:cNvPr id="6" name="Slide Number Placeholder 5">
            <a:extLst>
              <a:ext uri="{FF2B5EF4-FFF2-40B4-BE49-F238E27FC236}">
                <a16:creationId xmlns:a16="http://schemas.microsoft.com/office/drawing/2014/main" id="{2EEFCFBA-B223-6FAF-C174-93FD7DD14B46}"/>
              </a:ext>
            </a:extLst>
          </p:cNvPr>
          <p:cNvSpPr>
            <a:spLocks noGrp="1"/>
          </p:cNvSpPr>
          <p:nvPr>
            <p:ph type="sldNum" sz="quarter" idx="12"/>
          </p:nvPr>
        </p:nvSpPr>
        <p:spPr/>
        <p:txBody>
          <a:bodyPr/>
          <a:lstStyle/>
          <a:p>
            <a:fld id="{D12E0FF8-979D-4E91-940C-799527AB8B5D}" type="slidenum">
              <a:rPr lang="en-CA" smtClean="0"/>
              <a:t>57</a:t>
            </a:fld>
            <a:endParaRPr lang="en-CA"/>
          </a:p>
        </p:txBody>
      </p:sp>
      <p:pic>
        <p:nvPicPr>
          <p:cNvPr id="10" name="Content Placeholder 9" descr="A graph of a graph&#10;&#10;AI-generated content may be incorrect.">
            <a:extLst>
              <a:ext uri="{FF2B5EF4-FFF2-40B4-BE49-F238E27FC236}">
                <a16:creationId xmlns:a16="http://schemas.microsoft.com/office/drawing/2014/main" id="{C5D5150D-3D52-6B2F-D4F9-537BDF3FD25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565" t="6967" r="4080" b="7132"/>
          <a:stretch>
            <a:fillRect/>
          </a:stretch>
        </p:blipFill>
        <p:spPr>
          <a:xfrm>
            <a:off x="96277" y="2298498"/>
            <a:ext cx="5999723" cy="3600153"/>
          </a:xfrm>
        </p:spPr>
      </p:pic>
      <p:pic>
        <p:nvPicPr>
          <p:cNvPr id="3" name="Content Placeholder 11" descr="A graph of a normal distribution&#10;&#10;AI-generated content may be incorrect.">
            <a:extLst>
              <a:ext uri="{FF2B5EF4-FFF2-40B4-BE49-F238E27FC236}">
                <a16:creationId xmlns:a16="http://schemas.microsoft.com/office/drawing/2014/main" id="{0F219A49-0613-B116-07D6-D52070665207}"/>
              </a:ext>
            </a:extLst>
          </p:cNvPr>
          <p:cNvPicPr>
            <a:picLocks noChangeAspect="1"/>
          </p:cNvPicPr>
          <p:nvPr/>
        </p:nvPicPr>
        <p:blipFill>
          <a:blip r:embed="rId3">
            <a:extLst>
              <a:ext uri="{28A0092B-C50C-407E-A947-70E740481C1C}">
                <a14:useLocalDpi xmlns:a14="http://schemas.microsoft.com/office/drawing/2010/main" val="0"/>
              </a:ext>
            </a:extLst>
          </a:blip>
          <a:srcRect l="4121" t="4637" b="6676"/>
          <a:stretch>
            <a:fillRect/>
          </a:stretch>
        </p:blipFill>
        <p:spPr>
          <a:xfrm>
            <a:off x="6171075" y="2298498"/>
            <a:ext cx="6020925" cy="3462981"/>
          </a:xfrm>
          <a:prstGeom prst="rect">
            <a:avLst/>
          </a:prstGeom>
        </p:spPr>
      </p:pic>
      <p:sp>
        <p:nvSpPr>
          <p:cNvPr id="7" name="TextBox 6">
            <a:extLst>
              <a:ext uri="{FF2B5EF4-FFF2-40B4-BE49-F238E27FC236}">
                <a16:creationId xmlns:a16="http://schemas.microsoft.com/office/drawing/2014/main" id="{74B58592-A6AF-17D9-46C2-FBAFF3C2F4B9}"/>
              </a:ext>
            </a:extLst>
          </p:cNvPr>
          <p:cNvSpPr txBox="1"/>
          <p:nvPr/>
        </p:nvSpPr>
        <p:spPr>
          <a:xfrm>
            <a:off x="2843232" y="1806055"/>
            <a:ext cx="1452642" cy="492443"/>
          </a:xfrm>
          <a:prstGeom prst="rect">
            <a:avLst/>
          </a:prstGeom>
          <a:noFill/>
        </p:spPr>
        <p:txBody>
          <a:bodyPr wrap="none" rtlCol="0">
            <a:spAutoFit/>
          </a:bodyPr>
          <a:lstStyle/>
          <a:p>
            <a:r>
              <a:rPr lang="en-CA" sz="2600" dirty="0"/>
              <a:t>Galactic</a:t>
            </a:r>
          </a:p>
        </p:txBody>
      </p:sp>
      <p:sp>
        <p:nvSpPr>
          <p:cNvPr id="8" name="TextBox 7">
            <a:extLst>
              <a:ext uri="{FF2B5EF4-FFF2-40B4-BE49-F238E27FC236}">
                <a16:creationId xmlns:a16="http://schemas.microsoft.com/office/drawing/2014/main" id="{124570CC-E8E1-E48E-2E58-2473658C7F89}"/>
              </a:ext>
            </a:extLst>
          </p:cNvPr>
          <p:cNvSpPr txBox="1"/>
          <p:nvPr/>
        </p:nvSpPr>
        <p:spPr>
          <a:xfrm>
            <a:off x="8233719" y="1840294"/>
            <a:ext cx="2230098" cy="492443"/>
          </a:xfrm>
          <a:prstGeom prst="rect">
            <a:avLst/>
          </a:prstGeom>
          <a:noFill/>
        </p:spPr>
        <p:txBody>
          <a:bodyPr wrap="none" rtlCol="0">
            <a:spAutoFit/>
          </a:bodyPr>
          <a:lstStyle/>
          <a:p>
            <a:r>
              <a:rPr lang="en-CA" sz="2600" dirty="0"/>
              <a:t>Solar System</a:t>
            </a:r>
          </a:p>
        </p:txBody>
      </p:sp>
    </p:spTree>
    <p:extLst>
      <p:ext uri="{BB962C8B-B14F-4D97-AF65-F5344CB8AC3E}">
        <p14:creationId xmlns:p14="http://schemas.microsoft.com/office/powerpoint/2010/main" val="23642910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F747E-BE38-0469-B3A5-F98995F9D671}"/>
              </a:ext>
            </a:extLst>
          </p:cNvPr>
          <p:cNvSpPr>
            <a:spLocks noGrp="1"/>
          </p:cNvSpPr>
          <p:nvPr>
            <p:ph type="title"/>
          </p:nvPr>
        </p:nvSpPr>
        <p:spPr>
          <a:xfrm>
            <a:off x="1097280" y="306061"/>
            <a:ext cx="10058400" cy="1450757"/>
          </a:xfrm>
        </p:spPr>
        <p:txBody>
          <a:bodyPr/>
          <a:lstStyle/>
          <a:p>
            <a:r>
              <a:rPr lang="en-CA" dirty="0"/>
              <a:t>Handling Simulated Results for LMC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9727655-E1E8-7823-94A7-2EC83C82518B}"/>
                  </a:ext>
                </a:extLst>
              </p:cNvPr>
              <p:cNvSpPr>
                <a:spLocks noGrp="1"/>
              </p:cNvSpPr>
              <p:nvPr>
                <p:ph sz="half" idx="1"/>
              </p:nvPr>
            </p:nvSpPr>
            <p:spPr/>
            <p:txBody>
              <a:bodyPr>
                <a:normAutofit/>
              </a:bodyPr>
              <a:lstStyle/>
              <a:p>
                <a:pPr lvl="1">
                  <a:buFont typeface="Arial" panose="020B0604020202020204" pitchFamily="34" charset="0"/>
                  <a:buChar char="•"/>
                </a:pPr>
                <a:r>
                  <a:rPr lang="en-CA" sz="2200" dirty="0"/>
                  <a:t>Only ≈ 50 data points </a:t>
                </a:r>
                <a14:m>
                  <m:oMath xmlns:m="http://schemas.openxmlformats.org/officeDocument/2006/math">
                    <m:r>
                      <a:rPr lang="en-CA" sz="2200" b="0" i="0" smtClean="0">
                        <a:latin typeface="Cambria Math" panose="02040503050406030204" pitchFamily="18" charset="0"/>
                      </a:rPr>
                      <m:t>&gt;</m:t>
                    </m:r>
                    <m:r>
                      <a:rPr lang="en-CA" sz="2200" b="0" i="1" smtClean="0">
                        <a:latin typeface="Cambria Math" panose="02040503050406030204" pitchFamily="18" charset="0"/>
                      </a:rPr>
                      <m:t>750</m:t>
                    </m:r>
                  </m:oMath>
                </a14:m>
                <a:r>
                  <a:rPr lang="en-CA" sz="2200" dirty="0"/>
                  <a:t> km/s in the simulation compared to ≈12600 total</a:t>
                </a:r>
              </a:p>
              <a:p>
                <a:pPr lvl="1">
                  <a:buFont typeface="Arial" panose="020B0604020202020204" pitchFamily="34" charset="0"/>
                  <a:buChar char="•"/>
                </a:pPr>
                <a:r>
                  <a:rPr lang="en-CA" sz="2200" dirty="0"/>
                  <a:t>Robust statistics on the three-dimensional LMC velocity distribution not feasible</a:t>
                </a:r>
              </a:p>
              <a:p>
                <a:pPr lvl="1">
                  <a:buFont typeface="Arial" panose="020B0604020202020204" pitchFamily="34" charset="0"/>
                  <a:buChar char="•"/>
                </a:pPr>
                <a:r>
                  <a:rPr lang="en-CA" sz="2200" dirty="0"/>
                  <a:t>Must treat the distribution as discrete</a:t>
                </a:r>
              </a:p>
              <a:p>
                <a:pPr lvl="1">
                  <a:buFont typeface="Arial" panose="020B0604020202020204" pitchFamily="34" charset="0"/>
                  <a:buChar char="•"/>
                </a:pPr>
                <a:r>
                  <a:rPr lang="en-CA" sz="2200" dirty="0"/>
                  <a:t>Need to interpolate fluxes</a:t>
                </a:r>
                <a:endParaRPr lang="en-CA" sz="2000" dirty="0"/>
              </a:p>
              <a:p>
                <a:pPr marL="201163" lvl="1" indent="0">
                  <a:buNone/>
                </a:pPr>
                <a:endParaRPr lang="en-CA" sz="2000" dirty="0"/>
              </a:p>
            </p:txBody>
          </p:sp>
        </mc:Choice>
        <mc:Fallback xmlns="">
          <p:sp>
            <p:nvSpPr>
              <p:cNvPr id="3" name="Content Placeholder 2">
                <a:extLst>
                  <a:ext uri="{FF2B5EF4-FFF2-40B4-BE49-F238E27FC236}">
                    <a16:creationId xmlns:a16="http://schemas.microsoft.com/office/drawing/2014/main" id="{59727655-E1E8-7823-94A7-2EC83C82518B}"/>
                  </a:ext>
                </a:extLst>
              </p:cNvPr>
              <p:cNvSpPr>
                <a:spLocks noGrp="1" noRot="1" noChangeAspect="1" noMove="1" noResize="1" noEditPoints="1" noAdjustHandles="1" noChangeArrowheads="1" noChangeShapeType="1" noTextEdit="1"/>
              </p:cNvSpPr>
              <p:nvPr>
                <p:ph sz="half" idx="1"/>
              </p:nvPr>
            </p:nvSpPr>
            <p:spPr>
              <a:blipFill>
                <a:blip r:embed="rId3"/>
                <a:stretch>
                  <a:fillRect t="-1970"/>
                </a:stretch>
              </a:blipFill>
            </p:spPr>
            <p:txBody>
              <a:bodyPr/>
              <a:lstStyle/>
              <a:p>
                <a:r>
                  <a:rPr lang="en-CA">
                    <a:noFill/>
                  </a:rPr>
                  <a:t> </a:t>
                </a:r>
              </a:p>
            </p:txBody>
          </p:sp>
        </mc:Fallback>
      </mc:AlternateContent>
      <p:sp>
        <p:nvSpPr>
          <p:cNvPr id="10" name="Date Placeholder 9">
            <a:extLst>
              <a:ext uri="{FF2B5EF4-FFF2-40B4-BE49-F238E27FC236}">
                <a16:creationId xmlns:a16="http://schemas.microsoft.com/office/drawing/2014/main" id="{BC2E1F0B-BABF-37F2-1976-067FB43D353C}"/>
              </a:ext>
            </a:extLst>
          </p:cNvPr>
          <p:cNvSpPr>
            <a:spLocks noGrp="1"/>
          </p:cNvSpPr>
          <p:nvPr>
            <p:ph type="dt" sz="half" idx="10"/>
          </p:nvPr>
        </p:nvSpPr>
        <p:spPr/>
        <p:txBody>
          <a:bodyPr/>
          <a:lstStyle/>
          <a:p>
            <a:r>
              <a:rPr lang="en-US"/>
              <a:t>2026-06-25</a:t>
            </a:r>
            <a:endParaRPr lang="en-CA"/>
          </a:p>
        </p:txBody>
      </p:sp>
      <p:sp>
        <p:nvSpPr>
          <p:cNvPr id="11" name="Footer Placeholder 10">
            <a:extLst>
              <a:ext uri="{FF2B5EF4-FFF2-40B4-BE49-F238E27FC236}">
                <a16:creationId xmlns:a16="http://schemas.microsoft.com/office/drawing/2014/main" id="{24607F81-218C-45C2-F13B-AA7469A99B73}"/>
              </a:ext>
            </a:extLst>
          </p:cNvPr>
          <p:cNvSpPr>
            <a:spLocks noGrp="1"/>
          </p:cNvSpPr>
          <p:nvPr>
            <p:ph type="ftr" sz="quarter" idx="11"/>
          </p:nvPr>
        </p:nvSpPr>
        <p:spPr/>
        <p:txBody>
          <a:bodyPr/>
          <a:lstStyle/>
          <a:p>
            <a:r>
              <a:rPr lang="en-US"/>
              <a:t>CETUP 2026</a:t>
            </a:r>
            <a:endParaRPr lang="en-CA" dirty="0"/>
          </a:p>
        </p:txBody>
      </p:sp>
      <p:sp>
        <p:nvSpPr>
          <p:cNvPr id="12" name="Slide Number Placeholder 11">
            <a:extLst>
              <a:ext uri="{FF2B5EF4-FFF2-40B4-BE49-F238E27FC236}">
                <a16:creationId xmlns:a16="http://schemas.microsoft.com/office/drawing/2014/main" id="{0AC0BAEA-FB3B-C7F1-893A-721F37735F9E}"/>
              </a:ext>
            </a:extLst>
          </p:cNvPr>
          <p:cNvSpPr>
            <a:spLocks noGrp="1"/>
          </p:cNvSpPr>
          <p:nvPr>
            <p:ph type="sldNum" sz="quarter" idx="12"/>
          </p:nvPr>
        </p:nvSpPr>
        <p:spPr/>
        <p:txBody>
          <a:bodyPr/>
          <a:lstStyle/>
          <a:p>
            <a:fld id="{D12E0FF8-979D-4E91-940C-799527AB8B5D}" type="slidenum">
              <a:rPr lang="en-CA" smtClean="0"/>
              <a:t>58</a:t>
            </a:fld>
            <a:endParaRPr lang="en-CA"/>
          </a:p>
        </p:txBody>
      </p:sp>
      <p:pic>
        <p:nvPicPr>
          <p:cNvPr id="9" name="Picture 8">
            <a:extLst>
              <a:ext uri="{FF2B5EF4-FFF2-40B4-BE49-F238E27FC236}">
                <a16:creationId xmlns:a16="http://schemas.microsoft.com/office/drawing/2014/main" id="{A3A3C8BE-74C6-2509-A5D6-7182F5D95AB3}"/>
              </a:ext>
            </a:extLst>
          </p:cNvPr>
          <p:cNvPicPr>
            <a:picLocks noChangeAspect="1"/>
          </p:cNvPicPr>
          <p:nvPr/>
        </p:nvPicPr>
        <p:blipFill>
          <a:blip r:embed="rId4"/>
          <a:stretch>
            <a:fillRect/>
          </a:stretch>
        </p:blipFill>
        <p:spPr>
          <a:xfrm>
            <a:off x="5884334" y="2224640"/>
            <a:ext cx="6072029" cy="3733370"/>
          </a:xfrm>
          <a:prstGeom prst="rect">
            <a:avLst/>
          </a:prstGeom>
        </p:spPr>
      </p:pic>
      <p:pic>
        <p:nvPicPr>
          <p:cNvPr id="5" name="Picture 4">
            <a:extLst>
              <a:ext uri="{FF2B5EF4-FFF2-40B4-BE49-F238E27FC236}">
                <a16:creationId xmlns:a16="http://schemas.microsoft.com/office/drawing/2014/main" id="{1F6CD05A-27D9-B548-A3BB-32A2843100BD}"/>
              </a:ext>
            </a:extLst>
          </p:cNvPr>
          <p:cNvPicPr>
            <a:picLocks noChangeAspect="1"/>
          </p:cNvPicPr>
          <p:nvPr/>
        </p:nvPicPr>
        <p:blipFill>
          <a:blip r:embed="rId5"/>
          <a:stretch>
            <a:fillRect/>
          </a:stretch>
        </p:blipFill>
        <p:spPr>
          <a:xfrm>
            <a:off x="492369" y="5307679"/>
            <a:ext cx="5231191" cy="761179"/>
          </a:xfrm>
          <a:prstGeom prst="rect">
            <a:avLst/>
          </a:prstGeom>
        </p:spPr>
      </p:pic>
    </p:spTree>
    <p:extLst>
      <p:ext uri="{BB962C8B-B14F-4D97-AF65-F5344CB8AC3E}">
        <p14:creationId xmlns:p14="http://schemas.microsoft.com/office/powerpoint/2010/main" val="42255391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79386C1-A9B3-7443-B7AA-C38D79EFB99B}"/>
              </a:ext>
            </a:extLst>
          </p:cNvPr>
          <p:cNvSpPr>
            <a:spLocks noGrp="1"/>
          </p:cNvSpPr>
          <p:nvPr>
            <p:ph type="title"/>
          </p:nvPr>
        </p:nvSpPr>
        <p:spPr/>
        <p:txBody>
          <a:bodyPr/>
          <a:lstStyle/>
          <a:p>
            <a:r>
              <a:rPr lang="en-CA" dirty="0"/>
              <a:t>Extra Large DM: Boring Bowling Balls</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31BD5878-E355-2B4F-672B-D928A69E1517}"/>
                  </a:ext>
                </a:extLst>
              </p:cNvPr>
              <p:cNvSpPr>
                <a:spLocks noGrp="1"/>
              </p:cNvSpPr>
              <p:nvPr>
                <p:ph sz="half" idx="1"/>
              </p:nvPr>
            </p:nvSpPr>
            <p:spPr>
              <a:xfrm>
                <a:off x="1097279" y="1845734"/>
                <a:ext cx="4937760" cy="4303858"/>
              </a:xfrm>
            </p:spPr>
            <p:txBody>
              <a:bodyPr>
                <a:normAutofit/>
              </a:bodyPr>
              <a:lstStyle/>
              <a:p>
                <a:pPr lvl="1">
                  <a:buFont typeface="Wingdings" panose="05000000000000000000" pitchFamily="2" charset="2"/>
                  <a:buChar char="§"/>
                </a:pPr>
                <a:r>
                  <a:rPr lang="en-CA" sz="2600" dirty="0"/>
                  <a:t>If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𝐷</m:t>
                        </m:r>
                      </m:sub>
                    </m:sSub>
                    <m:r>
                      <a:rPr lang="en-CA" sz="2600" b="0" i="1" smtClean="0">
                        <a:latin typeface="Cambria Math" panose="02040503050406030204" pitchFamily="18" charset="0"/>
                      </a:rPr>
                      <m:t>&gt;25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a14:m>
                <a:r>
                  <a:rPr lang="en-CA" sz="2600" dirty="0"/>
                  <a:t> in bowling ball case, not all energy is deposited inside melt radius</a:t>
                </a:r>
              </a:p>
              <a:p>
                <a:pPr lvl="1">
                  <a:buFont typeface="Wingdings" panose="05000000000000000000" pitchFamily="2" charset="2"/>
                  <a:buChar char="§"/>
                </a:pPr>
                <a:r>
                  <a:rPr lang="en-CA" sz="2600" dirty="0"/>
                  <a:t> DM will bore through rather than melt mica.</a:t>
                </a:r>
              </a:p>
              <a:p>
                <a:pPr lvl="1">
                  <a:buFont typeface="Wingdings" panose="05000000000000000000" pitchFamily="2" charset="2"/>
                  <a:buChar char="§"/>
                </a:pPr>
                <a:r>
                  <a:rPr lang="en-CA" sz="2600" dirty="0"/>
                  <a:t>Requires less energy to make a bore track.</a:t>
                </a:r>
              </a:p>
              <a:p>
                <a:pPr lvl="1">
                  <a:buFont typeface="Wingdings" panose="05000000000000000000" pitchFamily="2" charset="2"/>
                  <a:buChar char="§"/>
                </a:pPr>
                <a:r>
                  <a:rPr lang="en-CA" sz="2600" dirty="0"/>
                  <a:t>Melting around bore hole? Closure from pressure? Needs to be considered in proper bounds</a:t>
                </a:r>
              </a:p>
              <a:p>
                <a:pPr lvl="1">
                  <a:buFont typeface="Wingdings" panose="05000000000000000000" pitchFamily="2" charset="2"/>
                  <a:buChar char="§"/>
                </a:pPr>
                <a:endParaRPr lang="en-CA" sz="2600" dirty="0"/>
              </a:p>
            </p:txBody>
          </p:sp>
        </mc:Choice>
        <mc:Fallback xmlns="">
          <p:sp>
            <p:nvSpPr>
              <p:cNvPr id="8" name="Content Placeholder 7">
                <a:extLst>
                  <a:ext uri="{FF2B5EF4-FFF2-40B4-BE49-F238E27FC236}">
                    <a16:creationId xmlns:a16="http://schemas.microsoft.com/office/drawing/2014/main" id="{31BD5878-E355-2B4F-672B-D928A69E1517}"/>
                  </a:ext>
                </a:extLst>
              </p:cNvPr>
              <p:cNvSpPr>
                <a:spLocks noGrp="1" noRot="1" noChangeAspect="1" noMove="1" noResize="1" noEditPoints="1" noAdjustHandles="1" noChangeArrowheads="1" noChangeShapeType="1" noTextEdit="1"/>
              </p:cNvSpPr>
              <p:nvPr>
                <p:ph sz="half" idx="1"/>
              </p:nvPr>
            </p:nvSpPr>
            <p:spPr>
              <a:xfrm>
                <a:off x="1097279" y="1845734"/>
                <a:ext cx="4937760" cy="4303858"/>
              </a:xfrm>
              <a:blipFill>
                <a:blip r:embed="rId2"/>
                <a:stretch>
                  <a:fillRect t="-2125" r="-4198" b="-2125"/>
                </a:stretch>
              </a:blipFill>
            </p:spPr>
            <p:txBody>
              <a:bodyPr/>
              <a:lstStyle/>
              <a:p>
                <a:r>
                  <a:rPr lang="en-CA">
                    <a:noFill/>
                  </a:rPr>
                  <a:t> </a:t>
                </a:r>
              </a:p>
            </p:txBody>
          </p:sp>
        </mc:Fallback>
      </mc:AlternateContent>
      <p:sp>
        <p:nvSpPr>
          <p:cNvPr id="5" name="Date Placeholder 4">
            <a:extLst>
              <a:ext uri="{FF2B5EF4-FFF2-40B4-BE49-F238E27FC236}">
                <a16:creationId xmlns:a16="http://schemas.microsoft.com/office/drawing/2014/main" id="{26872A3B-D697-AB89-E80E-8D5950D77E50}"/>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FB8E8853-A7F6-CF0F-DFF1-0DAF58F4801D}"/>
              </a:ext>
            </a:extLst>
          </p:cNvPr>
          <p:cNvSpPr>
            <a:spLocks noGrp="1"/>
          </p:cNvSpPr>
          <p:nvPr>
            <p:ph type="sldNum" sz="quarter" idx="12"/>
          </p:nvPr>
        </p:nvSpPr>
        <p:spPr/>
        <p:txBody>
          <a:bodyPr/>
          <a:lstStyle/>
          <a:p>
            <a:fld id="{D12E0FF8-979D-4E91-940C-799527AB8B5D}" type="slidenum">
              <a:rPr lang="en-CA" smtClean="0"/>
              <a:t>59</a:t>
            </a:fld>
            <a:endParaRPr lang="en-CA"/>
          </a:p>
        </p:txBody>
      </p:sp>
      <p:sp>
        <p:nvSpPr>
          <p:cNvPr id="2" name="TextBox 1">
            <a:extLst>
              <a:ext uri="{FF2B5EF4-FFF2-40B4-BE49-F238E27FC236}">
                <a16:creationId xmlns:a16="http://schemas.microsoft.com/office/drawing/2014/main" id="{37F8BBBE-363D-9210-3438-E8088AF5D64B}"/>
              </a:ext>
            </a:extLst>
          </p:cNvPr>
          <p:cNvSpPr txBox="1"/>
          <p:nvPr/>
        </p:nvSpPr>
        <p:spPr>
          <a:xfrm>
            <a:off x="5637125" y="2974312"/>
            <a:ext cx="65" cy="276999"/>
          </a:xfrm>
          <a:prstGeom prst="rect">
            <a:avLst/>
          </a:prstGeom>
          <a:noFill/>
        </p:spPr>
        <p:txBody>
          <a:bodyPr wrap="none" lIns="0" tIns="0" rIns="0" bIns="0" rtlCol="0">
            <a:spAutoFit/>
          </a:bodyPr>
          <a:lstStyle/>
          <a:p>
            <a:endParaRPr lang="en-CA" dirty="0"/>
          </a:p>
        </p:txBody>
      </p:sp>
      <p:pic>
        <p:nvPicPr>
          <p:cNvPr id="4" name="Content Placeholder 7">
            <a:extLst>
              <a:ext uri="{FF2B5EF4-FFF2-40B4-BE49-F238E27FC236}">
                <a16:creationId xmlns:a16="http://schemas.microsoft.com/office/drawing/2014/main" id="{C25889C1-0BA9-E854-86EE-A86DF5EC549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67976" t="11572" r="4173" b="77438"/>
          <a:stretch>
            <a:fillRect/>
          </a:stretch>
        </p:blipFill>
        <p:spPr>
          <a:xfrm>
            <a:off x="7013748" y="3997663"/>
            <a:ext cx="3683436" cy="1241246"/>
          </a:xfrm>
          <a:prstGeom prst="rect">
            <a:avLst/>
          </a:prstGeom>
        </p:spPr>
      </p:pic>
      <p:pic>
        <p:nvPicPr>
          <p:cNvPr id="12" name="Picture 11">
            <a:extLst>
              <a:ext uri="{FF2B5EF4-FFF2-40B4-BE49-F238E27FC236}">
                <a16:creationId xmlns:a16="http://schemas.microsoft.com/office/drawing/2014/main" id="{794BB7A9-0931-AB5F-C181-70A4E5779C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056593"/>
            <a:ext cx="5825838" cy="763544"/>
          </a:xfrm>
          <a:prstGeom prst="rect">
            <a:avLst/>
          </a:prstGeom>
        </p:spPr>
      </p:pic>
      <p:sp>
        <p:nvSpPr>
          <p:cNvPr id="13" name="TextBox 12">
            <a:extLst>
              <a:ext uri="{FF2B5EF4-FFF2-40B4-BE49-F238E27FC236}">
                <a16:creationId xmlns:a16="http://schemas.microsoft.com/office/drawing/2014/main" id="{37574EEF-61BA-F5E2-4D06-0FD3E0CFA5C3}"/>
              </a:ext>
            </a:extLst>
          </p:cNvPr>
          <p:cNvSpPr txBox="1"/>
          <p:nvPr/>
        </p:nvSpPr>
        <p:spPr>
          <a:xfrm>
            <a:off x="8241356" y="3280674"/>
            <a:ext cx="1228221" cy="492443"/>
          </a:xfrm>
          <a:prstGeom prst="rect">
            <a:avLst/>
          </a:prstGeom>
          <a:noFill/>
        </p:spPr>
        <p:txBody>
          <a:bodyPr wrap="none" rtlCol="0">
            <a:spAutoFit/>
          </a:bodyPr>
          <a:lstStyle/>
          <a:p>
            <a:pPr algn="ctr"/>
            <a:r>
              <a:rPr lang="en-CA" sz="2600" dirty="0"/>
              <a:t>Boring</a:t>
            </a:r>
          </a:p>
        </p:txBody>
      </p:sp>
      <p:sp>
        <p:nvSpPr>
          <p:cNvPr id="14" name="TextBox 13">
            <a:extLst>
              <a:ext uri="{FF2B5EF4-FFF2-40B4-BE49-F238E27FC236}">
                <a16:creationId xmlns:a16="http://schemas.microsoft.com/office/drawing/2014/main" id="{78A883BD-00C6-142D-6BF6-BF7276DC620E}"/>
              </a:ext>
            </a:extLst>
          </p:cNvPr>
          <p:cNvSpPr txBox="1"/>
          <p:nvPr/>
        </p:nvSpPr>
        <p:spPr>
          <a:xfrm>
            <a:off x="8079453" y="5356904"/>
            <a:ext cx="1390124" cy="492443"/>
          </a:xfrm>
          <a:prstGeom prst="rect">
            <a:avLst/>
          </a:prstGeom>
          <a:noFill/>
        </p:spPr>
        <p:txBody>
          <a:bodyPr wrap="none" rtlCol="0">
            <a:spAutoFit/>
          </a:bodyPr>
          <a:lstStyle/>
          <a:p>
            <a:pPr algn="ctr"/>
            <a:r>
              <a:rPr lang="en-CA" sz="2600" dirty="0"/>
              <a:t>Melting</a:t>
            </a:r>
          </a:p>
        </p:txBody>
      </p:sp>
      <p:cxnSp>
        <p:nvCxnSpPr>
          <p:cNvPr id="16" name="Straight Arrow Connector 15">
            <a:extLst>
              <a:ext uri="{FF2B5EF4-FFF2-40B4-BE49-F238E27FC236}">
                <a16:creationId xmlns:a16="http://schemas.microsoft.com/office/drawing/2014/main" id="{CE17FC46-06F4-4927-3A6A-0CA576040983}"/>
              </a:ext>
            </a:extLst>
          </p:cNvPr>
          <p:cNvCxnSpPr>
            <a:cxnSpLocks/>
          </p:cNvCxnSpPr>
          <p:nvPr/>
        </p:nvCxnSpPr>
        <p:spPr>
          <a:xfrm flipH="1">
            <a:off x="8380325" y="3697793"/>
            <a:ext cx="211016" cy="40193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74561722-4E65-4FD9-0509-2D15D6F27223}"/>
              </a:ext>
            </a:extLst>
          </p:cNvPr>
          <p:cNvCxnSpPr>
            <a:cxnSpLocks/>
            <a:stCxn id="14" idx="0"/>
          </p:cNvCxnSpPr>
          <p:nvPr/>
        </p:nvCxnSpPr>
        <p:spPr>
          <a:xfrm flipH="1" flipV="1">
            <a:off x="7807569" y="4793064"/>
            <a:ext cx="966946" cy="56384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 name="Footer Placeholder 2">
            <a:extLst>
              <a:ext uri="{FF2B5EF4-FFF2-40B4-BE49-F238E27FC236}">
                <a16:creationId xmlns:a16="http://schemas.microsoft.com/office/drawing/2014/main" id="{59CB4CF3-B9C9-4003-5799-933FC5B1C88A}"/>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336624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3CD5-736F-E7F9-48D3-4656D7A14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9D6C72-49A4-CE1E-9704-027C037C0BA5}"/>
              </a:ext>
            </a:extLst>
          </p:cNvPr>
          <p:cNvSpPr>
            <a:spLocks noGrp="1"/>
          </p:cNvSpPr>
          <p:nvPr>
            <p:ph type="title"/>
          </p:nvPr>
        </p:nvSpPr>
        <p:spPr/>
        <p:txBody>
          <a:bodyPr/>
          <a:lstStyle/>
          <a:p>
            <a:r>
              <a:rPr lang="en-CA" dirty="0"/>
              <a:t>How Can Heavy Dark Matter Form?</a:t>
            </a:r>
          </a:p>
        </p:txBody>
      </p:sp>
      <p:sp>
        <p:nvSpPr>
          <p:cNvPr id="3" name="Content Placeholder 2">
            <a:extLst>
              <a:ext uri="{FF2B5EF4-FFF2-40B4-BE49-F238E27FC236}">
                <a16:creationId xmlns:a16="http://schemas.microsoft.com/office/drawing/2014/main" id="{E3D22934-4495-71FF-AF06-5E0236AB6744}"/>
              </a:ext>
            </a:extLst>
          </p:cNvPr>
          <p:cNvSpPr>
            <a:spLocks noGrp="1"/>
          </p:cNvSpPr>
          <p:nvPr>
            <p:ph idx="1"/>
          </p:nvPr>
        </p:nvSpPr>
        <p:spPr>
          <a:xfrm>
            <a:off x="4307840" y="1902415"/>
            <a:ext cx="3576320" cy="531706"/>
          </a:xfrm>
        </p:spPr>
        <p:txBody>
          <a:bodyPr>
            <a:normAutofit/>
          </a:bodyPr>
          <a:lstStyle/>
          <a:p>
            <a:pPr lvl="1">
              <a:buFont typeface="Arial" panose="020B0604020202020204" pitchFamily="34" charset="0"/>
              <a:buChar char="•"/>
            </a:pPr>
            <a:endParaRPr lang="en-CA" sz="2000"/>
          </a:p>
          <a:p>
            <a:pPr marL="201163" lvl="1" indent="0">
              <a:buNone/>
            </a:pPr>
            <a:endParaRPr lang="en-CA" sz="2000"/>
          </a:p>
        </p:txBody>
      </p:sp>
      <p:pic>
        <p:nvPicPr>
          <p:cNvPr id="5" name="Picture 4">
            <a:extLst>
              <a:ext uri="{FF2B5EF4-FFF2-40B4-BE49-F238E27FC236}">
                <a16:creationId xmlns:a16="http://schemas.microsoft.com/office/drawing/2014/main" id="{881EBFF9-878D-9461-8AD6-AB29B2878201}"/>
              </a:ext>
            </a:extLst>
          </p:cNvPr>
          <p:cNvPicPr>
            <a:picLocks noChangeAspect="1"/>
          </p:cNvPicPr>
          <p:nvPr/>
        </p:nvPicPr>
        <p:blipFill>
          <a:blip r:embed="rId3"/>
          <a:srcRect r="49352"/>
          <a:stretch>
            <a:fillRect/>
          </a:stretch>
        </p:blipFill>
        <p:spPr>
          <a:xfrm>
            <a:off x="4151898" y="3171398"/>
            <a:ext cx="2371459" cy="1691639"/>
          </a:xfrm>
          <a:prstGeom prst="rect">
            <a:avLst/>
          </a:prstGeom>
        </p:spPr>
      </p:pic>
      <p:sp>
        <p:nvSpPr>
          <p:cNvPr id="6" name="TextBox 5">
            <a:extLst>
              <a:ext uri="{FF2B5EF4-FFF2-40B4-BE49-F238E27FC236}">
                <a16:creationId xmlns:a16="http://schemas.microsoft.com/office/drawing/2014/main" id="{73DDE661-D095-19FD-421B-10652359DBDF}"/>
              </a:ext>
            </a:extLst>
          </p:cNvPr>
          <p:cNvSpPr txBox="1"/>
          <p:nvPr/>
        </p:nvSpPr>
        <p:spPr>
          <a:xfrm>
            <a:off x="4570730" y="2542888"/>
            <a:ext cx="3050540" cy="369332"/>
          </a:xfrm>
          <a:prstGeom prst="rect">
            <a:avLst/>
          </a:prstGeom>
          <a:noFill/>
        </p:spPr>
        <p:txBody>
          <a:bodyPr wrap="square" rtlCol="0">
            <a:spAutoFit/>
          </a:bodyPr>
          <a:lstStyle/>
          <a:p>
            <a:pPr algn="ctr"/>
            <a:r>
              <a:rPr lang="en-CA" b="1" dirty="0"/>
              <a:t>Dark Nucleosynthesis</a:t>
            </a:r>
          </a:p>
        </p:txBody>
      </p:sp>
      <p:sp>
        <p:nvSpPr>
          <p:cNvPr id="10" name="Date Placeholder 9">
            <a:extLst>
              <a:ext uri="{FF2B5EF4-FFF2-40B4-BE49-F238E27FC236}">
                <a16:creationId xmlns:a16="http://schemas.microsoft.com/office/drawing/2014/main" id="{2827F8A0-ED6D-0869-BCE5-9BE98C03D218}"/>
              </a:ext>
            </a:extLst>
          </p:cNvPr>
          <p:cNvSpPr>
            <a:spLocks noGrp="1"/>
          </p:cNvSpPr>
          <p:nvPr>
            <p:ph type="dt" sz="half" idx="10"/>
          </p:nvPr>
        </p:nvSpPr>
        <p:spPr/>
        <p:txBody>
          <a:bodyPr/>
          <a:lstStyle/>
          <a:p>
            <a:r>
              <a:rPr lang="en-US"/>
              <a:t>2026-06-25</a:t>
            </a:r>
            <a:endParaRPr lang="en-CA"/>
          </a:p>
        </p:txBody>
      </p:sp>
      <p:sp>
        <p:nvSpPr>
          <p:cNvPr id="12" name="Slide Number Placeholder 11">
            <a:extLst>
              <a:ext uri="{FF2B5EF4-FFF2-40B4-BE49-F238E27FC236}">
                <a16:creationId xmlns:a16="http://schemas.microsoft.com/office/drawing/2014/main" id="{3EE274AE-A37D-CB86-9AE1-5FE049F33E5E}"/>
              </a:ext>
            </a:extLst>
          </p:cNvPr>
          <p:cNvSpPr>
            <a:spLocks noGrp="1"/>
          </p:cNvSpPr>
          <p:nvPr>
            <p:ph type="sldNum" sz="quarter" idx="12"/>
          </p:nvPr>
        </p:nvSpPr>
        <p:spPr/>
        <p:txBody>
          <a:bodyPr/>
          <a:lstStyle/>
          <a:p>
            <a:fld id="{D12E0FF8-979D-4E91-940C-799527AB8B5D}" type="slidenum">
              <a:rPr lang="en-CA" smtClean="0"/>
              <a:t>6</a:t>
            </a:fld>
            <a:endParaRPr lang="en-CA"/>
          </a:p>
        </p:txBody>
      </p:sp>
      <p:pic>
        <p:nvPicPr>
          <p:cNvPr id="21" name="Picture 20">
            <a:extLst>
              <a:ext uri="{FF2B5EF4-FFF2-40B4-BE49-F238E27FC236}">
                <a16:creationId xmlns:a16="http://schemas.microsoft.com/office/drawing/2014/main" id="{35F9704B-C0B4-31FA-994F-828CE8B2CF09}"/>
              </a:ext>
            </a:extLst>
          </p:cNvPr>
          <p:cNvPicPr>
            <a:picLocks noChangeAspect="1"/>
          </p:cNvPicPr>
          <p:nvPr/>
        </p:nvPicPr>
        <p:blipFill>
          <a:blip r:embed="rId3"/>
          <a:srcRect l="65838"/>
          <a:stretch>
            <a:fillRect/>
          </a:stretch>
        </p:blipFill>
        <p:spPr>
          <a:xfrm>
            <a:off x="6184275" y="3191323"/>
            <a:ext cx="1599554" cy="1691639"/>
          </a:xfrm>
          <a:prstGeom prst="rect">
            <a:avLst/>
          </a:prstGeom>
        </p:spPr>
      </p:pic>
      <p:sp>
        <p:nvSpPr>
          <p:cNvPr id="28" name="TextBox 27">
            <a:extLst>
              <a:ext uri="{FF2B5EF4-FFF2-40B4-BE49-F238E27FC236}">
                <a16:creationId xmlns:a16="http://schemas.microsoft.com/office/drawing/2014/main" id="{8D38A703-F5C1-2D3F-1884-1C8EF4F57ABA}"/>
              </a:ext>
            </a:extLst>
          </p:cNvPr>
          <p:cNvSpPr txBox="1"/>
          <p:nvPr/>
        </p:nvSpPr>
        <p:spPr>
          <a:xfrm>
            <a:off x="2702563" y="3274761"/>
            <a:ext cx="6096000" cy="369332"/>
          </a:xfrm>
          <a:prstGeom prst="rect">
            <a:avLst/>
          </a:prstGeom>
          <a:noFill/>
        </p:spPr>
        <p:txBody>
          <a:bodyPr wrap="square">
            <a:spAutoFit/>
          </a:bodyPr>
          <a:lstStyle/>
          <a:p>
            <a:pPr algn="l"/>
            <a:endParaRPr lang="en-CA" b="1" i="0">
              <a:solidFill>
                <a:srgbClr val="212121"/>
              </a:solidFill>
              <a:effectLst/>
              <a:latin typeface="Open Sans" panose="020F0502020204030204" pitchFamily="34" charset="0"/>
            </a:endParaRPr>
          </a:p>
        </p:txBody>
      </p:sp>
      <p:sp>
        <p:nvSpPr>
          <p:cNvPr id="30" name="TextBox 29">
            <a:extLst>
              <a:ext uri="{FF2B5EF4-FFF2-40B4-BE49-F238E27FC236}">
                <a16:creationId xmlns:a16="http://schemas.microsoft.com/office/drawing/2014/main" id="{698C40A4-EEBD-3F31-58A2-EF5EFF10D1EC}"/>
              </a:ext>
            </a:extLst>
          </p:cNvPr>
          <p:cNvSpPr txBox="1"/>
          <p:nvPr/>
        </p:nvSpPr>
        <p:spPr>
          <a:xfrm>
            <a:off x="5130052" y="5444073"/>
            <a:ext cx="1931896" cy="461665"/>
          </a:xfrm>
          <a:prstGeom prst="rect">
            <a:avLst/>
          </a:prstGeom>
          <a:noFill/>
        </p:spPr>
        <p:txBody>
          <a:bodyPr wrap="square" rtlCol="0">
            <a:spAutoFit/>
          </a:bodyPr>
          <a:lstStyle/>
          <a:p>
            <a:pPr algn="ctr"/>
            <a:r>
              <a:rPr lang="en-CA" sz="1200" dirty="0">
                <a:solidFill>
                  <a:schemeClr val="accent5"/>
                </a:solidFill>
              </a:rPr>
              <a:t>E.g. Sigurdson and Krnjaic 1406.1171</a:t>
            </a:r>
          </a:p>
        </p:txBody>
      </p:sp>
      <p:sp>
        <p:nvSpPr>
          <p:cNvPr id="11" name="Footer Placeholder 10">
            <a:extLst>
              <a:ext uri="{FF2B5EF4-FFF2-40B4-BE49-F238E27FC236}">
                <a16:creationId xmlns:a16="http://schemas.microsoft.com/office/drawing/2014/main" id="{EAD9CB7F-4A32-FA3F-ACF9-42D6FABDFE85}"/>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104335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EEE9-9D38-B6CD-C249-3C6504CCDF9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9335BBE-C3AB-0A06-5A55-F17802A67F9D}"/>
              </a:ext>
            </a:extLst>
          </p:cNvPr>
          <p:cNvSpPr>
            <a:spLocks noGrp="1"/>
          </p:cNvSpPr>
          <p:nvPr>
            <p:ph type="title"/>
          </p:nvPr>
        </p:nvSpPr>
        <p:spPr/>
        <p:txBody>
          <a:bodyPr/>
          <a:lstStyle/>
          <a:p>
            <a:r>
              <a:rPr lang="en-CA" dirty="0"/>
              <a:t>Extra Large DM: Fluffy Cloud</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F45E4B3B-E73C-9360-1231-8474A89C938E}"/>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In per-nucleon/fluffy cloud can melt inside an inner radius </a:t>
                </a:r>
                <a14:m>
                  <m:oMath xmlns:m="http://schemas.openxmlformats.org/officeDocument/2006/math">
                    <m:r>
                      <a:rPr lang="en-CA" sz="2600" b="0" i="1" smtClean="0">
                        <a:latin typeface="Cambria Math" panose="02040503050406030204" pitchFamily="18" charset="0"/>
                      </a:rPr>
                      <m:t>25 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r>
                      <a:rPr lang="en-CA" sz="2600" b="0" i="0" smtClean="0">
                        <a:latin typeface="Cambria Math" panose="02040503050406030204" pitchFamily="18" charset="0"/>
                      </a:rPr>
                      <m:t>&lt;</m:t>
                    </m:r>
                    <m:r>
                      <a:rPr lang="en-CA" sz="2600" b="0" i="1" smtClean="0">
                        <a:latin typeface="Cambria Math" panose="02040503050406030204" pitchFamily="18" charset="0"/>
                      </a:rPr>
                      <m:t>𝑅</m:t>
                    </m:r>
                    <m:r>
                      <a:rPr lang="en-CA" sz="2600" b="0" i="1" smtClean="0">
                        <a:latin typeface="Cambria Math" panose="02040503050406030204" pitchFamily="18" charset="0"/>
                      </a:rPr>
                      <m:t>&lt;</m:t>
                    </m:r>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𝑑</m:t>
                        </m:r>
                      </m:sub>
                    </m:sSub>
                  </m:oMath>
                </a14:m>
                <a:endParaRPr lang="en-CA" sz="2600" dirty="0"/>
              </a:p>
              <a:p>
                <a:pPr lvl="1">
                  <a:buFont typeface="Arial" panose="020B0604020202020204" pitchFamily="34" charset="0"/>
                  <a:buChar char="•"/>
                </a:pPr>
                <a:r>
                  <a:rPr lang="en-CA" sz="2600" dirty="0"/>
                  <a:t>Requires a choice of optical depth </a:t>
                </a:r>
                <a14:m>
                  <m:oMath xmlns:m="http://schemas.openxmlformats.org/officeDocument/2006/math">
                    <m:r>
                      <a:rPr lang="en-CA" sz="2600" b="0" i="1" smtClean="0">
                        <a:latin typeface="Cambria Math" panose="02040503050406030204" pitchFamily="18" charset="0"/>
                      </a:rPr>
                      <m:t>𝜏</m:t>
                    </m:r>
                    <m:r>
                      <a:rPr lang="en-CA" sz="2600" b="0" i="1" smtClean="0">
                        <a:latin typeface="Cambria Math" panose="02040503050406030204" pitchFamily="18" charset="0"/>
                      </a:rPr>
                      <m:t>=</m:t>
                    </m:r>
                    <m:f>
                      <m:fPr>
                        <m:ctrlPr>
                          <a:rPr lang="en-CA" sz="2600" b="0" i="1" smtClean="0">
                            <a:latin typeface="Cambria Math" panose="02040503050406030204" pitchFamily="18" charset="0"/>
                          </a:rPr>
                        </m:ctrlPr>
                      </m:fPr>
                      <m:num>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m:rPr>
                                <m:sty m:val="p"/>
                              </m:rPr>
                              <a:rPr lang="en-CA" sz="2600" b="0" i="0" smtClean="0">
                                <a:latin typeface="Cambria Math" panose="02040503050406030204" pitchFamily="18" charset="0"/>
                              </a:rPr>
                              <m:t>interaction</m:t>
                            </m:r>
                          </m:sub>
                        </m:sSub>
                      </m:num>
                      <m:den>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m:rPr>
                                <m:sty m:val="p"/>
                              </m:rPr>
                              <a:rPr lang="en-CA" sz="2600" b="0" i="0" smtClean="0">
                                <a:latin typeface="Cambria Math" panose="02040503050406030204" pitchFamily="18" charset="0"/>
                              </a:rPr>
                              <m:t>geometric</m:t>
                            </m:r>
                          </m:sub>
                        </m:sSub>
                      </m:den>
                    </m:f>
                  </m:oMath>
                </a14:m>
                <a:endParaRPr lang="en-CA" sz="2600" dirty="0"/>
              </a:p>
              <a:p>
                <a:pPr lvl="1">
                  <a:buFont typeface="Arial" panose="020B0604020202020204" pitchFamily="34" charset="0"/>
                  <a:buChar char="•"/>
                </a:pPr>
                <a:r>
                  <a:rPr lang="en-CA" sz="2600" dirty="0"/>
                  <a:t>Melt radius set by</a:t>
                </a:r>
              </a:p>
            </p:txBody>
          </p:sp>
        </mc:Choice>
        <mc:Fallback xmlns="">
          <p:sp>
            <p:nvSpPr>
              <p:cNvPr id="4" name="Content Placeholder 3">
                <a:extLst>
                  <a:ext uri="{FF2B5EF4-FFF2-40B4-BE49-F238E27FC236}">
                    <a16:creationId xmlns:a16="http://schemas.microsoft.com/office/drawing/2014/main" id="{F45E4B3B-E73C-9360-1231-8474A89C938E}"/>
                  </a:ext>
                </a:extLst>
              </p:cNvPr>
              <p:cNvSpPr>
                <a:spLocks noGrp="1" noRot="1" noChangeAspect="1" noMove="1" noResize="1" noEditPoints="1" noAdjustHandles="1" noChangeArrowheads="1" noChangeShapeType="1" noTextEdit="1"/>
              </p:cNvSpPr>
              <p:nvPr>
                <p:ph sz="half" idx="1"/>
              </p:nvPr>
            </p:nvSpPr>
            <p:spPr>
              <a:blipFill>
                <a:blip r:embed="rId2"/>
                <a:stretch>
                  <a:fillRect t="-2273"/>
                </a:stretch>
              </a:blipFill>
            </p:spPr>
            <p:txBody>
              <a:bodyPr/>
              <a:lstStyle/>
              <a:p>
                <a:r>
                  <a:rPr lang="en-CA">
                    <a:noFill/>
                  </a:rPr>
                  <a:t> </a:t>
                </a:r>
              </a:p>
            </p:txBody>
          </p:sp>
        </mc:Fallback>
      </mc:AlternateContent>
      <p:sp>
        <p:nvSpPr>
          <p:cNvPr id="5" name="Date Placeholder 4">
            <a:extLst>
              <a:ext uri="{FF2B5EF4-FFF2-40B4-BE49-F238E27FC236}">
                <a16:creationId xmlns:a16="http://schemas.microsoft.com/office/drawing/2014/main" id="{60B869F6-8685-1B7D-9CF8-1F97C2942EDF}"/>
              </a:ext>
            </a:extLst>
          </p:cNvPr>
          <p:cNvSpPr>
            <a:spLocks noGrp="1"/>
          </p:cNvSpPr>
          <p:nvPr>
            <p:ph type="dt" sz="half" idx="10"/>
          </p:nvPr>
        </p:nvSpPr>
        <p:spPr/>
        <p:txBody>
          <a:bodyPr/>
          <a:lstStyle/>
          <a:p>
            <a:r>
              <a:rPr lang="en-US"/>
              <a:t>2026-06-25</a:t>
            </a:r>
            <a:endParaRPr lang="en-CA"/>
          </a:p>
        </p:txBody>
      </p:sp>
      <p:sp>
        <p:nvSpPr>
          <p:cNvPr id="6" name="Slide Number Placeholder 5">
            <a:extLst>
              <a:ext uri="{FF2B5EF4-FFF2-40B4-BE49-F238E27FC236}">
                <a16:creationId xmlns:a16="http://schemas.microsoft.com/office/drawing/2014/main" id="{69D5BC69-4824-DBBF-3635-284BFD023D55}"/>
              </a:ext>
            </a:extLst>
          </p:cNvPr>
          <p:cNvSpPr>
            <a:spLocks noGrp="1"/>
          </p:cNvSpPr>
          <p:nvPr>
            <p:ph type="sldNum" sz="quarter" idx="12"/>
          </p:nvPr>
        </p:nvSpPr>
        <p:spPr/>
        <p:txBody>
          <a:bodyPr/>
          <a:lstStyle/>
          <a:p>
            <a:fld id="{D12E0FF8-979D-4E91-940C-799527AB8B5D}" type="slidenum">
              <a:rPr lang="en-CA" smtClean="0"/>
              <a:t>60</a:t>
            </a:fld>
            <a:endParaRPr lang="en-CA"/>
          </a:p>
        </p:txBody>
      </p:sp>
      <p:pic>
        <p:nvPicPr>
          <p:cNvPr id="3" name="Picture 2">
            <a:extLst>
              <a:ext uri="{FF2B5EF4-FFF2-40B4-BE49-F238E27FC236}">
                <a16:creationId xmlns:a16="http://schemas.microsoft.com/office/drawing/2014/main" id="{4E0B7D80-83F7-8E5D-4516-20F24AF44C43}"/>
              </a:ext>
            </a:extLst>
          </p:cNvPr>
          <p:cNvPicPr>
            <a:picLocks noChangeAspect="1"/>
          </p:cNvPicPr>
          <p:nvPr/>
        </p:nvPicPr>
        <p:blipFill>
          <a:blip r:embed="rId3">
            <a:extLst>
              <a:ext uri="{28A0092B-C50C-407E-A947-70E740481C1C}">
                <a14:useLocalDpi xmlns:a14="http://schemas.microsoft.com/office/drawing/2010/main" val="0"/>
              </a:ext>
            </a:extLst>
          </a:blip>
          <a:srcRect t="9204" b="1133"/>
          <a:stretch>
            <a:fillRect/>
          </a:stretch>
        </p:blipFill>
        <p:spPr>
          <a:xfrm>
            <a:off x="5837241" y="1859987"/>
            <a:ext cx="5628334" cy="4477174"/>
          </a:xfrm>
          <a:prstGeom prst="rect">
            <a:avLst/>
          </a:prstGeom>
        </p:spPr>
      </p:pic>
      <p:pic>
        <p:nvPicPr>
          <p:cNvPr id="10" name="Picture 9">
            <a:extLst>
              <a:ext uri="{FF2B5EF4-FFF2-40B4-BE49-F238E27FC236}">
                <a16:creationId xmlns:a16="http://schemas.microsoft.com/office/drawing/2014/main" id="{377501EE-76FB-1B1D-2705-B59D96688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8058" y="4390414"/>
            <a:ext cx="3019048" cy="1000000"/>
          </a:xfrm>
          <a:prstGeom prst="rect">
            <a:avLst/>
          </a:prstGeom>
        </p:spPr>
      </p:pic>
      <p:pic>
        <p:nvPicPr>
          <p:cNvPr id="12" name="Picture 11">
            <a:extLst>
              <a:ext uri="{FF2B5EF4-FFF2-40B4-BE49-F238E27FC236}">
                <a16:creationId xmlns:a16="http://schemas.microsoft.com/office/drawing/2014/main" id="{FEE4A874-ABF4-8013-B1A8-96BA0557F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2208" y="5502427"/>
            <a:ext cx="1504762" cy="733333"/>
          </a:xfrm>
          <a:prstGeom prst="rect">
            <a:avLst/>
          </a:prstGeom>
        </p:spPr>
      </p:pic>
      <p:sp>
        <p:nvSpPr>
          <p:cNvPr id="2" name="Footer Placeholder 1">
            <a:extLst>
              <a:ext uri="{FF2B5EF4-FFF2-40B4-BE49-F238E27FC236}">
                <a16:creationId xmlns:a16="http://schemas.microsoft.com/office/drawing/2014/main" id="{3E065DFE-4C1C-E4EB-35B4-F5AD5FD3642B}"/>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7496663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88257-3407-B6CC-2595-9A3452546648}"/>
              </a:ext>
            </a:extLst>
          </p:cNvPr>
          <p:cNvSpPr>
            <a:spLocks noGrp="1"/>
          </p:cNvSpPr>
          <p:nvPr>
            <p:ph type="title"/>
          </p:nvPr>
        </p:nvSpPr>
        <p:spPr/>
        <p:txBody>
          <a:bodyPr/>
          <a:lstStyle/>
          <a:p>
            <a:r>
              <a:rPr lang="en-CA" dirty="0"/>
              <a:t>DM is Very Fast in Most of Parameter Space</a:t>
            </a:r>
          </a:p>
        </p:txBody>
      </p:sp>
      <p:pic>
        <p:nvPicPr>
          <p:cNvPr id="6" name="Content Placeholder 5">
            <a:extLst>
              <a:ext uri="{FF2B5EF4-FFF2-40B4-BE49-F238E27FC236}">
                <a16:creationId xmlns:a16="http://schemas.microsoft.com/office/drawing/2014/main" id="{CD9D32A4-F6B2-A80F-EA16-19F8DEA1E5EB}"/>
              </a:ext>
            </a:extLst>
          </p:cNvPr>
          <p:cNvPicPr>
            <a:picLocks noGrp="1" noChangeAspect="1"/>
          </p:cNvPicPr>
          <p:nvPr>
            <p:ph idx="1"/>
          </p:nvPr>
        </p:nvPicPr>
        <p:blipFill>
          <a:blip r:embed="rId2"/>
          <a:stretch>
            <a:fillRect/>
          </a:stretch>
        </p:blipFill>
        <p:spPr>
          <a:xfrm>
            <a:off x="3286873" y="1888087"/>
            <a:ext cx="5066995" cy="3789231"/>
          </a:xfrm>
          <a:prstGeom prst="rect">
            <a:avLst/>
          </a:prstGeom>
        </p:spPr>
      </p:pic>
      <p:sp>
        <p:nvSpPr>
          <p:cNvPr id="4" name="Date Placeholder 3">
            <a:extLst>
              <a:ext uri="{FF2B5EF4-FFF2-40B4-BE49-F238E27FC236}">
                <a16:creationId xmlns:a16="http://schemas.microsoft.com/office/drawing/2014/main" id="{6E8DEC79-3325-91D0-FE81-C698ED03FEF8}"/>
              </a:ext>
            </a:extLst>
          </p:cNvPr>
          <p:cNvSpPr>
            <a:spLocks noGrp="1"/>
          </p:cNvSpPr>
          <p:nvPr>
            <p:ph type="dt" sz="half" idx="10"/>
          </p:nvPr>
        </p:nvSpPr>
        <p:spPr/>
        <p:txBody>
          <a:bodyPr/>
          <a:lstStyle/>
          <a:p>
            <a:r>
              <a:rPr lang="en-US"/>
              <a:t>2026-06-25</a:t>
            </a:r>
            <a:endParaRPr lang="en-CA"/>
          </a:p>
        </p:txBody>
      </p:sp>
      <p:sp>
        <p:nvSpPr>
          <p:cNvPr id="5" name="Slide Number Placeholder 4">
            <a:extLst>
              <a:ext uri="{FF2B5EF4-FFF2-40B4-BE49-F238E27FC236}">
                <a16:creationId xmlns:a16="http://schemas.microsoft.com/office/drawing/2014/main" id="{055F6CE8-F018-087F-9ADC-A34EC22E46D6}"/>
              </a:ext>
            </a:extLst>
          </p:cNvPr>
          <p:cNvSpPr>
            <a:spLocks noGrp="1"/>
          </p:cNvSpPr>
          <p:nvPr>
            <p:ph type="sldNum" sz="quarter" idx="12"/>
          </p:nvPr>
        </p:nvSpPr>
        <p:spPr/>
        <p:txBody>
          <a:bodyPr/>
          <a:lstStyle/>
          <a:p>
            <a:fld id="{D12E0FF8-979D-4E91-940C-799527AB8B5D}" type="slidenum">
              <a:rPr lang="en-CA" smtClean="0"/>
              <a:t>61</a:t>
            </a:fld>
            <a:endParaRPr lang="en-CA"/>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07FD3BB-ABE1-55E8-EDB8-B3F7BE2144D6}"/>
                  </a:ext>
                </a:extLst>
              </p:cNvPr>
              <p:cNvSpPr txBox="1"/>
              <p:nvPr/>
            </p:nvSpPr>
            <p:spPr>
              <a:xfrm>
                <a:off x="426279" y="3560350"/>
                <a:ext cx="2964338" cy="5382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m:rPr>
                              <m:sty m:val="p"/>
                            </m:rPr>
                            <a:rPr lang="en-CA" sz="2600" b="0" i="0" smtClean="0">
                              <a:latin typeface="Cambria Math" panose="02040503050406030204" pitchFamily="18" charset="0"/>
                            </a:rPr>
                            <m:t>log</m:t>
                          </m:r>
                        </m:e>
                        <m:sub>
                          <m:r>
                            <a:rPr lang="en-CA" sz="2600" b="0" i="1" smtClean="0">
                              <a:latin typeface="Cambria Math" panose="02040503050406030204" pitchFamily="18" charset="0"/>
                            </a:rPr>
                            <m:t>10</m:t>
                          </m:r>
                        </m:sub>
                      </m:sSub>
                      <m:r>
                        <a:rPr lang="en-CA" sz="2600" b="0" i="1" smtClean="0">
                          <a:latin typeface="Cambria Math" panose="02040503050406030204" pitchFamily="18" charset="0"/>
                        </a:rPr>
                        <m:t>(</m:t>
                      </m:r>
                      <m:sSub>
                        <m:sSubPr>
                          <m:ctrlPr>
                            <a:rPr lang="en-CA" sz="2600" i="1">
                              <a:latin typeface="Cambria Math" panose="02040503050406030204" pitchFamily="18" charset="0"/>
                            </a:rPr>
                          </m:ctrlPr>
                        </m:sSubPr>
                        <m:e>
                          <m:r>
                            <a:rPr lang="en-CA" sz="2600" i="1">
                              <a:latin typeface="Cambria Math" panose="02040503050406030204" pitchFamily="18" charset="0"/>
                            </a:rPr>
                            <m:t>𝜎</m:t>
                          </m:r>
                        </m:e>
                        <m:sub>
                          <m:r>
                            <m:rPr>
                              <m:sty m:val="p"/>
                            </m:rPr>
                            <a:rPr lang="en-CA" sz="2600">
                              <a:latin typeface="Cambria Math" panose="02040503050406030204" pitchFamily="18" charset="0"/>
                            </a:rPr>
                            <m:t>geo</m:t>
                          </m:r>
                        </m:sub>
                      </m:sSub>
                      <m:r>
                        <a:rPr lang="en-CA" sz="2600" b="0" i="0" smtClean="0">
                          <a:latin typeface="Cambria Math" panose="02040503050406030204" pitchFamily="18" charset="0"/>
                        </a:rPr>
                        <m:t>/ 1 </m:t>
                      </m:r>
                      <m:sSup>
                        <m:sSupPr>
                          <m:ctrlPr>
                            <a:rPr lang="en-CA" sz="2600" b="0" i="1" smtClean="0">
                              <a:latin typeface="Cambria Math" panose="02040503050406030204" pitchFamily="18" charset="0"/>
                            </a:rPr>
                          </m:ctrlPr>
                        </m:sSupPr>
                        <m:e>
                          <m:r>
                            <m:rPr>
                              <m:sty m:val="p"/>
                            </m:rPr>
                            <a:rPr lang="en-CA" sz="2600" b="0" i="0" smtClean="0">
                              <a:latin typeface="Cambria Math" panose="02040503050406030204" pitchFamily="18" charset="0"/>
                            </a:rPr>
                            <m:t>cm</m:t>
                          </m:r>
                        </m:e>
                        <m:sup>
                          <m:r>
                            <a:rPr lang="en-CA" sz="2600" b="0" i="1" smtClean="0">
                              <a:latin typeface="Cambria Math" panose="02040503050406030204" pitchFamily="18" charset="0"/>
                            </a:rPr>
                            <m:t>2</m:t>
                          </m:r>
                        </m:sup>
                      </m:sSup>
                      <m:r>
                        <a:rPr lang="en-CA" sz="2600" b="0" i="1" smtClean="0">
                          <a:latin typeface="Cambria Math" panose="02040503050406030204" pitchFamily="18" charset="0"/>
                        </a:rPr>
                        <m:t>)</m:t>
                      </m:r>
                    </m:oMath>
                  </m:oMathPara>
                </a14:m>
                <a:endParaRPr lang="en-CA" sz="2600" dirty="0"/>
              </a:p>
            </p:txBody>
          </p:sp>
        </mc:Choice>
        <mc:Fallback xmlns="">
          <p:sp>
            <p:nvSpPr>
              <p:cNvPr id="7" name="TextBox 6">
                <a:extLst>
                  <a:ext uri="{FF2B5EF4-FFF2-40B4-BE49-F238E27FC236}">
                    <a16:creationId xmlns:a16="http://schemas.microsoft.com/office/drawing/2014/main" id="{807FD3BB-ABE1-55E8-EDB8-B3F7BE2144D6}"/>
                  </a:ext>
                </a:extLst>
              </p:cNvPr>
              <p:cNvSpPr txBox="1">
                <a:spLocks noRot="1" noChangeAspect="1" noMove="1" noResize="1" noEditPoints="1" noAdjustHandles="1" noChangeArrowheads="1" noChangeShapeType="1" noTextEdit="1"/>
              </p:cNvSpPr>
              <p:nvPr/>
            </p:nvSpPr>
            <p:spPr>
              <a:xfrm>
                <a:off x="426279" y="3560350"/>
                <a:ext cx="2964338" cy="538224"/>
              </a:xfrm>
              <a:prstGeom prst="rect">
                <a:avLst/>
              </a:prstGeom>
              <a:blipFill>
                <a:blip r:embed="rId3"/>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43439E0-5E9C-F008-630A-B334CC47B952}"/>
                  </a:ext>
                </a:extLst>
              </p:cNvPr>
              <p:cNvSpPr txBox="1"/>
              <p:nvPr/>
            </p:nvSpPr>
            <p:spPr>
              <a:xfrm>
                <a:off x="4416620" y="5677317"/>
                <a:ext cx="2807499" cy="5278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m:rPr>
                              <m:sty m:val="p"/>
                            </m:rPr>
                            <a:rPr lang="en-CA" sz="2600" b="0" i="0" smtClean="0">
                              <a:latin typeface="Cambria Math" panose="02040503050406030204" pitchFamily="18" charset="0"/>
                            </a:rPr>
                            <m:t>log</m:t>
                          </m:r>
                        </m:e>
                        <m:sub>
                          <m:r>
                            <a:rPr lang="en-CA" sz="2600" b="0" i="1" smtClean="0">
                              <a:latin typeface="Cambria Math" panose="02040503050406030204" pitchFamily="18" charset="0"/>
                            </a:rPr>
                            <m:t>10</m:t>
                          </m:r>
                        </m:sub>
                      </m:sSub>
                      <m:r>
                        <a:rPr lang="en-CA" sz="2600" b="0" i="1" smtClean="0">
                          <a:latin typeface="Cambria Math" panose="02040503050406030204" pitchFamily="18" charset="0"/>
                        </a:rPr>
                        <m:t>(</m:t>
                      </m:r>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𝑚</m:t>
                          </m:r>
                        </m:e>
                        <m:sub>
                          <m:r>
                            <a:rPr lang="en-CA" sz="2600" b="0" i="1" smtClean="0">
                              <a:latin typeface="Cambria Math" panose="02040503050406030204" pitchFamily="18" charset="0"/>
                            </a:rPr>
                            <m:t>𝜒</m:t>
                          </m:r>
                        </m:sub>
                      </m:sSub>
                      <m:r>
                        <a:rPr lang="en-CA" sz="2600" b="0" i="0" smtClean="0">
                          <a:latin typeface="Cambria Math" panose="02040503050406030204" pitchFamily="18" charset="0"/>
                        </a:rPr>
                        <m:t>/ 1 </m:t>
                      </m:r>
                      <m:r>
                        <m:rPr>
                          <m:sty m:val="p"/>
                        </m:rPr>
                        <a:rPr lang="en-CA" sz="2600" b="0" i="0" smtClean="0">
                          <a:latin typeface="Cambria Math" panose="02040503050406030204" pitchFamily="18" charset="0"/>
                        </a:rPr>
                        <m:t>GeV</m:t>
                      </m:r>
                      <m:r>
                        <a:rPr lang="en-CA" sz="2600" b="0" i="1" smtClean="0">
                          <a:latin typeface="Cambria Math" panose="02040503050406030204" pitchFamily="18" charset="0"/>
                        </a:rPr>
                        <m:t>)</m:t>
                      </m:r>
                    </m:oMath>
                  </m:oMathPara>
                </a14:m>
                <a:endParaRPr lang="en-CA" sz="2600" dirty="0"/>
              </a:p>
            </p:txBody>
          </p:sp>
        </mc:Choice>
        <mc:Fallback xmlns="">
          <p:sp>
            <p:nvSpPr>
              <p:cNvPr id="8" name="TextBox 7">
                <a:extLst>
                  <a:ext uri="{FF2B5EF4-FFF2-40B4-BE49-F238E27FC236}">
                    <a16:creationId xmlns:a16="http://schemas.microsoft.com/office/drawing/2014/main" id="{143439E0-5E9C-F008-630A-B334CC47B952}"/>
                  </a:ext>
                </a:extLst>
              </p:cNvPr>
              <p:cNvSpPr txBox="1">
                <a:spLocks noRot="1" noChangeAspect="1" noMove="1" noResize="1" noEditPoints="1" noAdjustHandles="1" noChangeArrowheads="1" noChangeShapeType="1" noTextEdit="1"/>
              </p:cNvSpPr>
              <p:nvPr/>
            </p:nvSpPr>
            <p:spPr>
              <a:xfrm>
                <a:off x="4416620" y="5677317"/>
                <a:ext cx="2807499" cy="527837"/>
              </a:xfrm>
              <a:prstGeom prst="rect">
                <a:avLst/>
              </a:prstGeom>
              <a:blipFill>
                <a:blip r:embed="rId4"/>
                <a:stretch>
                  <a:fillRect/>
                </a:stretch>
              </a:blipFill>
            </p:spPr>
            <p:txBody>
              <a:bodyPr/>
              <a:lstStyle/>
              <a:p>
                <a:r>
                  <a:rPr lang="en-CA">
                    <a:noFill/>
                  </a:rPr>
                  <a:t> </a:t>
                </a:r>
              </a:p>
            </p:txBody>
          </p:sp>
        </mc:Fallback>
      </mc:AlternateContent>
      <p:sp>
        <p:nvSpPr>
          <p:cNvPr id="9" name="TextBox 8">
            <a:extLst>
              <a:ext uri="{FF2B5EF4-FFF2-40B4-BE49-F238E27FC236}">
                <a16:creationId xmlns:a16="http://schemas.microsoft.com/office/drawing/2014/main" id="{C7DA4910-7AE2-9A27-7373-1BA39CB374F2}"/>
              </a:ext>
            </a:extLst>
          </p:cNvPr>
          <p:cNvSpPr txBox="1"/>
          <p:nvPr/>
        </p:nvSpPr>
        <p:spPr>
          <a:xfrm>
            <a:off x="8460476" y="2490040"/>
            <a:ext cx="3199915" cy="1692771"/>
          </a:xfrm>
          <a:prstGeom prst="rect">
            <a:avLst/>
          </a:prstGeom>
          <a:noFill/>
        </p:spPr>
        <p:txBody>
          <a:bodyPr wrap="none" rtlCol="0">
            <a:spAutoFit/>
          </a:bodyPr>
          <a:lstStyle/>
          <a:p>
            <a:pPr algn="ctr"/>
            <a:r>
              <a:rPr lang="en-CA" sz="2600" dirty="0"/>
              <a:t>Schematic plot of</a:t>
            </a:r>
          </a:p>
          <a:p>
            <a:pPr algn="ctr"/>
            <a:r>
              <a:rPr lang="en-CA" sz="2600" dirty="0"/>
              <a:t>fraction of DM </a:t>
            </a:r>
          </a:p>
          <a:p>
            <a:pPr algn="ctr"/>
            <a:r>
              <a:rPr lang="en-CA" sz="2600" dirty="0"/>
              <a:t>initial speed left </a:t>
            </a:r>
          </a:p>
          <a:p>
            <a:pPr algn="ctr"/>
            <a:r>
              <a:rPr lang="en-CA" sz="2600" dirty="0"/>
              <a:t>when DM hits mica</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13A4D89-A21C-7AF9-92B9-79FEFD195A5C}"/>
                  </a:ext>
                </a:extLst>
              </p:cNvPr>
              <p:cNvSpPr txBox="1"/>
              <p:nvPr/>
            </p:nvSpPr>
            <p:spPr>
              <a:xfrm>
                <a:off x="8599938" y="4428747"/>
                <a:ext cx="3060453" cy="892552"/>
              </a:xfrm>
              <a:prstGeom prst="rect">
                <a:avLst/>
              </a:prstGeom>
              <a:noFill/>
            </p:spPr>
            <p:txBody>
              <a:bodyPr wrap="none" rtlCol="0">
                <a:spAutoFit/>
              </a:bodyPr>
              <a:lstStyle/>
              <a:p>
                <a:pPr algn="ctr"/>
                <a:r>
                  <a:rPr lang="en-CA" sz="2600" dirty="0"/>
                  <a:t>Assumes constant </a:t>
                </a:r>
              </a:p>
              <a:p>
                <a:pPr algn="ctr"/>
                <a14:m>
                  <m:oMath xmlns:m="http://schemas.openxmlformats.org/officeDocument/2006/math">
                    <m:r>
                      <a:rPr lang="en-CA" sz="2600" b="0" i="1" smtClean="0">
                        <a:latin typeface="Cambria Math" panose="02040503050406030204" pitchFamily="18" charset="0"/>
                      </a:rPr>
                      <m:t>20</m:t>
                    </m:r>
                  </m:oMath>
                </a14:m>
                <a:r>
                  <a:rPr lang="en-CA" sz="2600" dirty="0"/>
                  <a:t> km overburden</a:t>
                </a:r>
              </a:p>
            </p:txBody>
          </p:sp>
        </mc:Choice>
        <mc:Fallback xmlns="">
          <p:sp>
            <p:nvSpPr>
              <p:cNvPr id="15" name="TextBox 14">
                <a:extLst>
                  <a:ext uri="{FF2B5EF4-FFF2-40B4-BE49-F238E27FC236}">
                    <a16:creationId xmlns:a16="http://schemas.microsoft.com/office/drawing/2014/main" id="{113A4D89-A21C-7AF9-92B9-79FEFD195A5C}"/>
                  </a:ext>
                </a:extLst>
              </p:cNvPr>
              <p:cNvSpPr txBox="1">
                <a:spLocks noRot="1" noChangeAspect="1" noMove="1" noResize="1" noEditPoints="1" noAdjustHandles="1" noChangeArrowheads="1" noChangeShapeType="1" noTextEdit="1"/>
              </p:cNvSpPr>
              <p:nvPr/>
            </p:nvSpPr>
            <p:spPr>
              <a:xfrm>
                <a:off x="8599938" y="4428747"/>
                <a:ext cx="3060453" cy="892552"/>
              </a:xfrm>
              <a:prstGeom prst="rect">
                <a:avLst/>
              </a:prstGeom>
              <a:blipFill>
                <a:blip r:embed="rId5"/>
                <a:stretch>
                  <a:fillRect l="-3187" t="-6849" r="-2988" b="-16438"/>
                </a:stretch>
              </a:blipFill>
            </p:spPr>
            <p:txBody>
              <a:bodyPr/>
              <a:lstStyle/>
              <a:p>
                <a:r>
                  <a:rPr lang="en-CA">
                    <a:noFill/>
                  </a:rPr>
                  <a:t> </a:t>
                </a:r>
              </a:p>
            </p:txBody>
          </p:sp>
        </mc:Fallback>
      </mc:AlternateContent>
      <p:sp>
        <p:nvSpPr>
          <p:cNvPr id="3" name="Footer Placeholder 2">
            <a:extLst>
              <a:ext uri="{FF2B5EF4-FFF2-40B4-BE49-F238E27FC236}">
                <a16:creationId xmlns:a16="http://schemas.microsoft.com/office/drawing/2014/main" id="{FDAEFE24-8EAE-9687-9F0E-9A10D361CA54}"/>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4131921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99BA2-E7C4-5E09-7E5D-B83AA2530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558AA-F4ED-E3B6-1EBE-CADA67A7B45B}"/>
              </a:ext>
            </a:extLst>
          </p:cNvPr>
          <p:cNvSpPr>
            <a:spLocks noGrp="1"/>
          </p:cNvSpPr>
          <p:nvPr>
            <p:ph type="title"/>
          </p:nvPr>
        </p:nvSpPr>
        <p:spPr/>
        <p:txBody>
          <a:bodyPr vert="horz" lIns="91440" tIns="45720" rIns="91440" bIns="45720" rtlCol="0" anchor="b">
            <a:normAutofit/>
          </a:bodyPr>
          <a:lstStyle/>
          <a:p>
            <a:pPr defTabSz="914400"/>
            <a:r>
              <a:rPr lang="en-US" spc="-50" dirty="0">
                <a:solidFill>
                  <a:schemeClr val="tx1">
                    <a:lumMod val="85000"/>
                    <a:lumOff val="15000"/>
                  </a:schemeClr>
                </a:solidFill>
              </a:rPr>
              <a:t>Mica Sensitivities in Per-Nucleon Case</a:t>
            </a:r>
          </a:p>
        </p:txBody>
      </p:sp>
      <p:sp>
        <p:nvSpPr>
          <p:cNvPr id="4" name="Date Placeholder 3">
            <a:extLst>
              <a:ext uri="{FF2B5EF4-FFF2-40B4-BE49-F238E27FC236}">
                <a16:creationId xmlns:a16="http://schemas.microsoft.com/office/drawing/2014/main" id="{16171668-C199-7C1F-1B49-923CC43F0A42}"/>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2026-06-25</a:t>
            </a:r>
          </a:p>
        </p:txBody>
      </p:sp>
      <p:sp>
        <p:nvSpPr>
          <p:cNvPr id="6" name="Slide Number Placeholder 5">
            <a:extLst>
              <a:ext uri="{FF2B5EF4-FFF2-40B4-BE49-F238E27FC236}">
                <a16:creationId xmlns:a16="http://schemas.microsoft.com/office/drawing/2014/main" id="{6E22FD9E-0767-9384-4CE5-7863E916C2DC}"/>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62</a:t>
            </a:fld>
            <a:endParaRPr lang="en-US" sz="1050"/>
          </a:p>
        </p:txBody>
      </p:sp>
      <p:pic>
        <p:nvPicPr>
          <p:cNvPr id="8" name="Content Placeholder 7">
            <a:extLst>
              <a:ext uri="{FF2B5EF4-FFF2-40B4-BE49-F238E27FC236}">
                <a16:creationId xmlns:a16="http://schemas.microsoft.com/office/drawing/2014/main" id="{AD3C3FE0-1906-5ED0-6B0B-6DE5D3483F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5461" y="1941198"/>
            <a:ext cx="4630381" cy="3954034"/>
          </a:xfrm>
          <a:prstGeom prst="rect">
            <a:avLst/>
          </a:prstGeom>
        </p:spPr>
      </p:pic>
      <p:sp>
        <p:nvSpPr>
          <p:cNvPr id="10" name="Footer Placeholder 9">
            <a:extLst>
              <a:ext uri="{FF2B5EF4-FFF2-40B4-BE49-F238E27FC236}">
                <a16:creationId xmlns:a16="http://schemas.microsoft.com/office/drawing/2014/main" id="{2694F7AC-39F6-0E0F-FC14-F8DF44EACFDD}"/>
              </a:ext>
            </a:extLst>
          </p:cNvPr>
          <p:cNvSpPr>
            <a:spLocks noGrp="1"/>
          </p:cNvSpPr>
          <p:nvPr>
            <p:ph type="ftr" sz="quarter" idx="11"/>
          </p:nvPr>
        </p:nvSpPr>
        <p:spPr/>
        <p:txBody>
          <a:bodyPr/>
          <a:lstStyle/>
          <a:p>
            <a:r>
              <a:rPr lang="en-CA"/>
              <a:t>CETUP 2026</a:t>
            </a:r>
          </a:p>
        </p:txBody>
      </p:sp>
      <p:pic>
        <p:nvPicPr>
          <p:cNvPr id="15" name="Picture 14">
            <a:extLst>
              <a:ext uri="{FF2B5EF4-FFF2-40B4-BE49-F238E27FC236}">
                <a16:creationId xmlns:a16="http://schemas.microsoft.com/office/drawing/2014/main" id="{2E607960-EEB7-C88F-2BA9-4136CC1CE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4038" y="1708328"/>
            <a:ext cx="4630381" cy="4630381"/>
          </a:xfrm>
          <a:prstGeom prst="rect">
            <a:avLst/>
          </a:prstGeom>
        </p:spPr>
      </p:pic>
    </p:spTree>
    <p:extLst>
      <p:ext uri="{BB962C8B-B14F-4D97-AF65-F5344CB8AC3E}">
        <p14:creationId xmlns:p14="http://schemas.microsoft.com/office/powerpoint/2010/main" val="362105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AD81D-3D29-C3C1-72E5-63F16D13E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04F614-81CA-471F-0BEE-55EA90AA5263}"/>
              </a:ext>
            </a:extLst>
          </p:cNvPr>
          <p:cNvSpPr>
            <a:spLocks noGrp="1"/>
          </p:cNvSpPr>
          <p:nvPr>
            <p:ph type="title"/>
          </p:nvPr>
        </p:nvSpPr>
        <p:spPr/>
        <p:txBody>
          <a:bodyPr/>
          <a:lstStyle/>
          <a:p>
            <a:r>
              <a:rPr lang="en-CA" dirty="0"/>
              <a:t>How Can Heavy Dark Matter Form?</a:t>
            </a:r>
          </a:p>
        </p:txBody>
      </p:sp>
      <p:sp>
        <p:nvSpPr>
          <p:cNvPr id="3" name="Content Placeholder 2">
            <a:extLst>
              <a:ext uri="{FF2B5EF4-FFF2-40B4-BE49-F238E27FC236}">
                <a16:creationId xmlns:a16="http://schemas.microsoft.com/office/drawing/2014/main" id="{CC6EE2FD-1DAB-5B0E-D86B-DBE2A968C11A}"/>
              </a:ext>
            </a:extLst>
          </p:cNvPr>
          <p:cNvSpPr>
            <a:spLocks noGrp="1"/>
          </p:cNvSpPr>
          <p:nvPr>
            <p:ph idx="1"/>
          </p:nvPr>
        </p:nvSpPr>
        <p:spPr>
          <a:xfrm>
            <a:off x="4307840" y="1902415"/>
            <a:ext cx="3576320" cy="531706"/>
          </a:xfrm>
        </p:spPr>
        <p:txBody>
          <a:bodyPr>
            <a:normAutofit/>
          </a:bodyPr>
          <a:lstStyle/>
          <a:p>
            <a:pPr lvl="1">
              <a:buFont typeface="Arial" panose="020B0604020202020204" pitchFamily="34" charset="0"/>
              <a:buChar char="•"/>
            </a:pPr>
            <a:endParaRPr lang="en-CA" sz="2000"/>
          </a:p>
          <a:p>
            <a:pPr marL="201163" lvl="1" indent="0">
              <a:buNone/>
            </a:pPr>
            <a:endParaRPr lang="en-CA" sz="2000"/>
          </a:p>
        </p:txBody>
      </p:sp>
      <p:pic>
        <p:nvPicPr>
          <p:cNvPr id="5" name="Picture 4">
            <a:extLst>
              <a:ext uri="{FF2B5EF4-FFF2-40B4-BE49-F238E27FC236}">
                <a16:creationId xmlns:a16="http://schemas.microsoft.com/office/drawing/2014/main" id="{71248AE7-6EFA-22AF-63B3-A8DC291E587B}"/>
              </a:ext>
            </a:extLst>
          </p:cNvPr>
          <p:cNvPicPr>
            <a:picLocks noChangeAspect="1"/>
          </p:cNvPicPr>
          <p:nvPr/>
        </p:nvPicPr>
        <p:blipFill>
          <a:blip r:embed="rId3"/>
          <a:srcRect r="49352"/>
          <a:stretch>
            <a:fillRect/>
          </a:stretch>
        </p:blipFill>
        <p:spPr>
          <a:xfrm>
            <a:off x="4151898" y="3171398"/>
            <a:ext cx="2371459" cy="1691639"/>
          </a:xfrm>
          <a:prstGeom prst="rect">
            <a:avLst/>
          </a:prstGeom>
        </p:spPr>
      </p:pic>
      <p:sp>
        <p:nvSpPr>
          <p:cNvPr id="6" name="TextBox 5">
            <a:extLst>
              <a:ext uri="{FF2B5EF4-FFF2-40B4-BE49-F238E27FC236}">
                <a16:creationId xmlns:a16="http://schemas.microsoft.com/office/drawing/2014/main" id="{95E46569-96EE-CDDB-A089-4DF5BFC3869B}"/>
              </a:ext>
            </a:extLst>
          </p:cNvPr>
          <p:cNvSpPr txBox="1"/>
          <p:nvPr/>
        </p:nvSpPr>
        <p:spPr>
          <a:xfrm>
            <a:off x="4570730" y="2542888"/>
            <a:ext cx="3050540" cy="369332"/>
          </a:xfrm>
          <a:prstGeom prst="rect">
            <a:avLst/>
          </a:prstGeom>
          <a:noFill/>
        </p:spPr>
        <p:txBody>
          <a:bodyPr wrap="square" rtlCol="0">
            <a:spAutoFit/>
          </a:bodyPr>
          <a:lstStyle/>
          <a:p>
            <a:pPr algn="ctr"/>
            <a:r>
              <a:rPr lang="en-CA" b="1" dirty="0"/>
              <a:t>Dark Nucleosynthesis</a:t>
            </a:r>
          </a:p>
        </p:txBody>
      </p:sp>
      <p:sp>
        <p:nvSpPr>
          <p:cNvPr id="8" name="TextBox 7">
            <a:extLst>
              <a:ext uri="{FF2B5EF4-FFF2-40B4-BE49-F238E27FC236}">
                <a16:creationId xmlns:a16="http://schemas.microsoft.com/office/drawing/2014/main" id="{E85996E8-BA65-4C39-9058-A76A3AA60719}"/>
              </a:ext>
            </a:extLst>
          </p:cNvPr>
          <p:cNvSpPr txBox="1"/>
          <p:nvPr/>
        </p:nvSpPr>
        <p:spPr>
          <a:xfrm>
            <a:off x="838846" y="2404389"/>
            <a:ext cx="2847340" cy="923330"/>
          </a:xfrm>
          <a:prstGeom prst="rect">
            <a:avLst/>
          </a:prstGeom>
          <a:noFill/>
        </p:spPr>
        <p:txBody>
          <a:bodyPr wrap="square" rtlCol="0">
            <a:spAutoFit/>
          </a:bodyPr>
          <a:lstStyle/>
          <a:p>
            <a:pPr algn="ctr"/>
            <a:r>
              <a:rPr lang="en-CA" b="1"/>
              <a:t>Production from False Vacuum Bubbles</a:t>
            </a:r>
          </a:p>
        </p:txBody>
      </p:sp>
      <p:sp>
        <p:nvSpPr>
          <p:cNvPr id="10" name="Date Placeholder 9">
            <a:extLst>
              <a:ext uri="{FF2B5EF4-FFF2-40B4-BE49-F238E27FC236}">
                <a16:creationId xmlns:a16="http://schemas.microsoft.com/office/drawing/2014/main" id="{CADE44D0-23CE-F384-E70A-37DEC5748AFD}"/>
              </a:ext>
            </a:extLst>
          </p:cNvPr>
          <p:cNvSpPr>
            <a:spLocks noGrp="1"/>
          </p:cNvSpPr>
          <p:nvPr>
            <p:ph type="dt" sz="half" idx="10"/>
          </p:nvPr>
        </p:nvSpPr>
        <p:spPr/>
        <p:txBody>
          <a:bodyPr/>
          <a:lstStyle/>
          <a:p>
            <a:r>
              <a:rPr lang="en-US"/>
              <a:t>2026-06-25</a:t>
            </a:r>
            <a:endParaRPr lang="en-CA"/>
          </a:p>
        </p:txBody>
      </p:sp>
      <p:sp>
        <p:nvSpPr>
          <p:cNvPr id="12" name="Slide Number Placeholder 11">
            <a:extLst>
              <a:ext uri="{FF2B5EF4-FFF2-40B4-BE49-F238E27FC236}">
                <a16:creationId xmlns:a16="http://schemas.microsoft.com/office/drawing/2014/main" id="{02A262F5-C350-EF86-E825-FCA876978DBE}"/>
              </a:ext>
            </a:extLst>
          </p:cNvPr>
          <p:cNvSpPr>
            <a:spLocks noGrp="1"/>
          </p:cNvSpPr>
          <p:nvPr>
            <p:ph type="sldNum" sz="quarter" idx="12"/>
          </p:nvPr>
        </p:nvSpPr>
        <p:spPr/>
        <p:txBody>
          <a:bodyPr/>
          <a:lstStyle/>
          <a:p>
            <a:fld id="{D12E0FF8-979D-4E91-940C-799527AB8B5D}" type="slidenum">
              <a:rPr lang="en-CA" smtClean="0"/>
              <a:t>7</a:t>
            </a:fld>
            <a:endParaRPr lang="en-CA"/>
          </a:p>
        </p:txBody>
      </p:sp>
      <p:pic>
        <p:nvPicPr>
          <p:cNvPr id="18" name="Picture 17" descr="A diagram of a graph&#10;&#10;AI-generated content may be incorrect.">
            <a:extLst>
              <a:ext uri="{FF2B5EF4-FFF2-40B4-BE49-F238E27FC236}">
                <a16:creationId xmlns:a16="http://schemas.microsoft.com/office/drawing/2014/main" id="{1ABDFA42-08BA-63FC-5B06-7160690162E3}"/>
              </a:ext>
            </a:extLst>
          </p:cNvPr>
          <p:cNvPicPr>
            <a:picLocks noChangeAspect="1"/>
          </p:cNvPicPr>
          <p:nvPr/>
        </p:nvPicPr>
        <p:blipFill>
          <a:blip r:embed="rId4">
            <a:extLst>
              <a:ext uri="{28A0092B-C50C-407E-A947-70E740481C1C}">
                <a14:useLocalDpi xmlns:a14="http://schemas.microsoft.com/office/drawing/2010/main" val="0"/>
              </a:ext>
            </a:extLst>
          </a:blip>
          <a:srcRect b="17569"/>
          <a:stretch>
            <a:fillRect/>
          </a:stretch>
        </p:blipFill>
        <p:spPr>
          <a:xfrm>
            <a:off x="565019" y="3399786"/>
            <a:ext cx="3394993" cy="1868044"/>
          </a:xfrm>
          <a:prstGeom prst="rect">
            <a:avLst/>
          </a:prstGeom>
        </p:spPr>
      </p:pic>
      <p:pic>
        <p:nvPicPr>
          <p:cNvPr id="21" name="Picture 20">
            <a:extLst>
              <a:ext uri="{FF2B5EF4-FFF2-40B4-BE49-F238E27FC236}">
                <a16:creationId xmlns:a16="http://schemas.microsoft.com/office/drawing/2014/main" id="{88C6C75F-0733-26CF-502F-6185E9331564}"/>
              </a:ext>
            </a:extLst>
          </p:cNvPr>
          <p:cNvPicPr>
            <a:picLocks noChangeAspect="1"/>
          </p:cNvPicPr>
          <p:nvPr/>
        </p:nvPicPr>
        <p:blipFill>
          <a:blip r:embed="rId3"/>
          <a:srcRect l="65838"/>
          <a:stretch>
            <a:fillRect/>
          </a:stretch>
        </p:blipFill>
        <p:spPr>
          <a:xfrm>
            <a:off x="6184275" y="3191323"/>
            <a:ext cx="1599554" cy="1691639"/>
          </a:xfrm>
          <a:prstGeom prst="rect">
            <a:avLst/>
          </a:prstGeom>
        </p:spPr>
      </p:pic>
      <p:sp>
        <p:nvSpPr>
          <p:cNvPr id="28" name="TextBox 27">
            <a:extLst>
              <a:ext uri="{FF2B5EF4-FFF2-40B4-BE49-F238E27FC236}">
                <a16:creationId xmlns:a16="http://schemas.microsoft.com/office/drawing/2014/main" id="{BE6D38F3-A3E7-0B8E-47D5-1A083E9AD64D}"/>
              </a:ext>
            </a:extLst>
          </p:cNvPr>
          <p:cNvSpPr txBox="1"/>
          <p:nvPr/>
        </p:nvSpPr>
        <p:spPr>
          <a:xfrm>
            <a:off x="2702563" y="3274761"/>
            <a:ext cx="6096000" cy="369332"/>
          </a:xfrm>
          <a:prstGeom prst="rect">
            <a:avLst/>
          </a:prstGeom>
          <a:noFill/>
        </p:spPr>
        <p:txBody>
          <a:bodyPr wrap="square">
            <a:spAutoFit/>
          </a:bodyPr>
          <a:lstStyle/>
          <a:p>
            <a:pPr algn="l"/>
            <a:endParaRPr lang="en-CA" b="1" i="0">
              <a:solidFill>
                <a:srgbClr val="212121"/>
              </a:solidFill>
              <a:effectLst/>
              <a:latin typeface="Open Sans" panose="020F0502020204030204" pitchFamily="34" charset="0"/>
            </a:endParaRPr>
          </a:p>
        </p:txBody>
      </p:sp>
      <p:sp>
        <p:nvSpPr>
          <p:cNvPr id="29" name="TextBox 28">
            <a:extLst>
              <a:ext uri="{FF2B5EF4-FFF2-40B4-BE49-F238E27FC236}">
                <a16:creationId xmlns:a16="http://schemas.microsoft.com/office/drawing/2014/main" id="{0B061839-06FA-61FC-7BFF-96CC6C68DD44}"/>
              </a:ext>
            </a:extLst>
          </p:cNvPr>
          <p:cNvSpPr txBox="1"/>
          <p:nvPr/>
        </p:nvSpPr>
        <p:spPr>
          <a:xfrm>
            <a:off x="977106" y="5536405"/>
            <a:ext cx="2393679" cy="461665"/>
          </a:xfrm>
          <a:prstGeom prst="rect">
            <a:avLst/>
          </a:prstGeom>
          <a:noFill/>
        </p:spPr>
        <p:txBody>
          <a:bodyPr wrap="square" rtlCol="0">
            <a:spAutoFit/>
          </a:bodyPr>
          <a:lstStyle/>
          <a:p>
            <a:pPr algn="ctr"/>
            <a:r>
              <a:rPr lang="en-CA" sz="1200" dirty="0">
                <a:solidFill>
                  <a:schemeClr val="accent5"/>
                </a:solidFill>
              </a:rPr>
              <a:t>E.g. Witten </a:t>
            </a:r>
          </a:p>
          <a:p>
            <a:pPr algn="ctr"/>
            <a:r>
              <a:rPr lang="en-CA" sz="1200" dirty="0">
                <a:solidFill>
                  <a:schemeClr val="accent5"/>
                </a:solidFill>
              </a:rPr>
              <a:t>PhysRevD.30.272</a:t>
            </a:r>
          </a:p>
        </p:txBody>
      </p:sp>
      <p:sp>
        <p:nvSpPr>
          <p:cNvPr id="30" name="TextBox 29">
            <a:extLst>
              <a:ext uri="{FF2B5EF4-FFF2-40B4-BE49-F238E27FC236}">
                <a16:creationId xmlns:a16="http://schemas.microsoft.com/office/drawing/2014/main" id="{1472C993-E335-5091-E33B-BC2D31939872}"/>
              </a:ext>
            </a:extLst>
          </p:cNvPr>
          <p:cNvSpPr txBox="1"/>
          <p:nvPr/>
        </p:nvSpPr>
        <p:spPr>
          <a:xfrm>
            <a:off x="5130052" y="5444073"/>
            <a:ext cx="1931896" cy="461665"/>
          </a:xfrm>
          <a:prstGeom prst="rect">
            <a:avLst/>
          </a:prstGeom>
          <a:noFill/>
        </p:spPr>
        <p:txBody>
          <a:bodyPr wrap="square" rtlCol="0">
            <a:spAutoFit/>
          </a:bodyPr>
          <a:lstStyle/>
          <a:p>
            <a:pPr algn="ctr"/>
            <a:r>
              <a:rPr lang="en-CA" sz="1200" dirty="0">
                <a:solidFill>
                  <a:schemeClr val="accent5"/>
                </a:solidFill>
              </a:rPr>
              <a:t>E.g. Sigurdson and Krnjaic 1406.1171</a:t>
            </a:r>
          </a:p>
        </p:txBody>
      </p:sp>
      <p:sp>
        <p:nvSpPr>
          <p:cNvPr id="11" name="Footer Placeholder 10">
            <a:extLst>
              <a:ext uri="{FF2B5EF4-FFF2-40B4-BE49-F238E27FC236}">
                <a16:creationId xmlns:a16="http://schemas.microsoft.com/office/drawing/2014/main" id="{B6E8869E-F373-D050-9158-DB682F4E9EDC}"/>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2095947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98CD2-0C8D-1309-F329-5E61ADC3E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CE729-FE61-5FB7-8749-343D07C1BB57}"/>
              </a:ext>
            </a:extLst>
          </p:cNvPr>
          <p:cNvSpPr>
            <a:spLocks noGrp="1"/>
          </p:cNvSpPr>
          <p:nvPr>
            <p:ph type="title"/>
          </p:nvPr>
        </p:nvSpPr>
        <p:spPr/>
        <p:txBody>
          <a:bodyPr/>
          <a:lstStyle/>
          <a:p>
            <a:r>
              <a:rPr lang="en-CA" dirty="0"/>
              <a:t>How Can Heavy Dark Matter Form?</a:t>
            </a:r>
          </a:p>
        </p:txBody>
      </p:sp>
      <p:sp>
        <p:nvSpPr>
          <p:cNvPr id="3" name="Content Placeholder 2">
            <a:extLst>
              <a:ext uri="{FF2B5EF4-FFF2-40B4-BE49-F238E27FC236}">
                <a16:creationId xmlns:a16="http://schemas.microsoft.com/office/drawing/2014/main" id="{976C4774-745A-666A-3D32-A9338D36B472}"/>
              </a:ext>
            </a:extLst>
          </p:cNvPr>
          <p:cNvSpPr>
            <a:spLocks noGrp="1"/>
          </p:cNvSpPr>
          <p:nvPr>
            <p:ph idx="1"/>
          </p:nvPr>
        </p:nvSpPr>
        <p:spPr>
          <a:xfrm>
            <a:off x="4307840" y="1902415"/>
            <a:ext cx="3576320" cy="531706"/>
          </a:xfrm>
        </p:spPr>
        <p:txBody>
          <a:bodyPr>
            <a:normAutofit/>
          </a:bodyPr>
          <a:lstStyle/>
          <a:p>
            <a:pPr lvl="1">
              <a:buFont typeface="Arial" panose="020B0604020202020204" pitchFamily="34" charset="0"/>
              <a:buChar char="•"/>
            </a:pPr>
            <a:endParaRPr lang="en-CA" sz="2000"/>
          </a:p>
          <a:p>
            <a:pPr marL="201163" lvl="1" indent="0">
              <a:buNone/>
            </a:pPr>
            <a:endParaRPr lang="en-CA" sz="2000"/>
          </a:p>
        </p:txBody>
      </p:sp>
      <p:pic>
        <p:nvPicPr>
          <p:cNvPr id="5" name="Picture 4">
            <a:extLst>
              <a:ext uri="{FF2B5EF4-FFF2-40B4-BE49-F238E27FC236}">
                <a16:creationId xmlns:a16="http://schemas.microsoft.com/office/drawing/2014/main" id="{8BAADF1B-6AB0-2A20-CE23-63B4BEBE1418}"/>
              </a:ext>
            </a:extLst>
          </p:cNvPr>
          <p:cNvPicPr>
            <a:picLocks noChangeAspect="1"/>
          </p:cNvPicPr>
          <p:nvPr/>
        </p:nvPicPr>
        <p:blipFill>
          <a:blip r:embed="rId3"/>
          <a:srcRect r="49352"/>
          <a:stretch>
            <a:fillRect/>
          </a:stretch>
        </p:blipFill>
        <p:spPr>
          <a:xfrm>
            <a:off x="4151898" y="3171398"/>
            <a:ext cx="2371459" cy="1691639"/>
          </a:xfrm>
          <a:prstGeom prst="rect">
            <a:avLst/>
          </a:prstGeom>
        </p:spPr>
      </p:pic>
      <p:sp>
        <p:nvSpPr>
          <p:cNvPr id="6" name="TextBox 5">
            <a:extLst>
              <a:ext uri="{FF2B5EF4-FFF2-40B4-BE49-F238E27FC236}">
                <a16:creationId xmlns:a16="http://schemas.microsoft.com/office/drawing/2014/main" id="{6CD37442-6CC6-E5E0-E6A4-3C1034B94F1F}"/>
              </a:ext>
            </a:extLst>
          </p:cNvPr>
          <p:cNvSpPr txBox="1"/>
          <p:nvPr/>
        </p:nvSpPr>
        <p:spPr>
          <a:xfrm>
            <a:off x="4570730" y="2542888"/>
            <a:ext cx="3050540" cy="369332"/>
          </a:xfrm>
          <a:prstGeom prst="rect">
            <a:avLst/>
          </a:prstGeom>
          <a:noFill/>
        </p:spPr>
        <p:txBody>
          <a:bodyPr wrap="square" rtlCol="0">
            <a:spAutoFit/>
          </a:bodyPr>
          <a:lstStyle/>
          <a:p>
            <a:pPr algn="ctr"/>
            <a:r>
              <a:rPr lang="en-CA" b="1" dirty="0"/>
              <a:t>Dark Nucleosynthesis</a:t>
            </a:r>
          </a:p>
        </p:txBody>
      </p:sp>
      <p:sp>
        <p:nvSpPr>
          <p:cNvPr id="8" name="TextBox 7">
            <a:extLst>
              <a:ext uri="{FF2B5EF4-FFF2-40B4-BE49-F238E27FC236}">
                <a16:creationId xmlns:a16="http://schemas.microsoft.com/office/drawing/2014/main" id="{E69CB661-3418-D644-E7FA-B267A38E1223}"/>
              </a:ext>
            </a:extLst>
          </p:cNvPr>
          <p:cNvSpPr txBox="1"/>
          <p:nvPr/>
        </p:nvSpPr>
        <p:spPr>
          <a:xfrm>
            <a:off x="838846" y="2404389"/>
            <a:ext cx="2847340" cy="923330"/>
          </a:xfrm>
          <a:prstGeom prst="rect">
            <a:avLst/>
          </a:prstGeom>
          <a:noFill/>
        </p:spPr>
        <p:txBody>
          <a:bodyPr wrap="square" rtlCol="0">
            <a:spAutoFit/>
          </a:bodyPr>
          <a:lstStyle/>
          <a:p>
            <a:pPr algn="ctr"/>
            <a:r>
              <a:rPr lang="en-CA" b="1"/>
              <a:t>Production from False Vacuum Bubbles</a:t>
            </a:r>
          </a:p>
        </p:txBody>
      </p:sp>
      <p:sp>
        <p:nvSpPr>
          <p:cNvPr id="10" name="Date Placeholder 9">
            <a:extLst>
              <a:ext uri="{FF2B5EF4-FFF2-40B4-BE49-F238E27FC236}">
                <a16:creationId xmlns:a16="http://schemas.microsoft.com/office/drawing/2014/main" id="{98FC4271-A9B7-8485-FF77-B0208F02DBB2}"/>
              </a:ext>
            </a:extLst>
          </p:cNvPr>
          <p:cNvSpPr>
            <a:spLocks noGrp="1"/>
          </p:cNvSpPr>
          <p:nvPr>
            <p:ph type="dt" sz="half" idx="10"/>
          </p:nvPr>
        </p:nvSpPr>
        <p:spPr/>
        <p:txBody>
          <a:bodyPr/>
          <a:lstStyle/>
          <a:p>
            <a:r>
              <a:rPr lang="en-US"/>
              <a:t>2026-06-25</a:t>
            </a:r>
            <a:endParaRPr lang="en-CA"/>
          </a:p>
        </p:txBody>
      </p:sp>
      <p:sp>
        <p:nvSpPr>
          <p:cNvPr id="12" name="Slide Number Placeholder 11">
            <a:extLst>
              <a:ext uri="{FF2B5EF4-FFF2-40B4-BE49-F238E27FC236}">
                <a16:creationId xmlns:a16="http://schemas.microsoft.com/office/drawing/2014/main" id="{559E4623-73D4-4147-73F4-77B65AE73298}"/>
              </a:ext>
            </a:extLst>
          </p:cNvPr>
          <p:cNvSpPr>
            <a:spLocks noGrp="1"/>
          </p:cNvSpPr>
          <p:nvPr>
            <p:ph type="sldNum" sz="quarter" idx="12"/>
          </p:nvPr>
        </p:nvSpPr>
        <p:spPr/>
        <p:txBody>
          <a:bodyPr/>
          <a:lstStyle/>
          <a:p>
            <a:fld id="{D12E0FF8-979D-4E91-940C-799527AB8B5D}" type="slidenum">
              <a:rPr lang="en-CA" smtClean="0"/>
              <a:t>8</a:t>
            </a:fld>
            <a:endParaRPr lang="en-CA"/>
          </a:p>
        </p:txBody>
      </p:sp>
      <p:sp>
        <p:nvSpPr>
          <p:cNvPr id="14" name="TextBox 13">
            <a:extLst>
              <a:ext uri="{FF2B5EF4-FFF2-40B4-BE49-F238E27FC236}">
                <a16:creationId xmlns:a16="http://schemas.microsoft.com/office/drawing/2014/main" id="{94035C64-118B-A661-F77B-1F7048D42A73}"/>
              </a:ext>
            </a:extLst>
          </p:cNvPr>
          <p:cNvSpPr txBox="1"/>
          <p:nvPr/>
        </p:nvSpPr>
        <p:spPr>
          <a:xfrm>
            <a:off x="8375190" y="2542888"/>
            <a:ext cx="3050540" cy="369332"/>
          </a:xfrm>
          <a:prstGeom prst="rect">
            <a:avLst/>
          </a:prstGeom>
          <a:noFill/>
        </p:spPr>
        <p:txBody>
          <a:bodyPr wrap="square" rtlCol="0">
            <a:spAutoFit/>
          </a:bodyPr>
          <a:lstStyle/>
          <a:p>
            <a:pPr algn="ctr"/>
            <a:r>
              <a:rPr lang="en-CA" b="1"/>
              <a:t>Dissipative Processes</a:t>
            </a:r>
          </a:p>
        </p:txBody>
      </p:sp>
      <p:pic>
        <p:nvPicPr>
          <p:cNvPr id="18" name="Picture 17" descr="A diagram of a graph&#10;&#10;AI-generated content may be incorrect.">
            <a:extLst>
              <a:ext uri="{FF2B5EF4-FFF2-40B4-BE49-F238E27FC236}">
                <a16:creationId xmlns:a16="http://schemas.microsoft.com/office/drawing/2014/main" id="{A9A1840D-FDD2-8FDF-0902-01B177146DE8}"/>
              </a:ext>
            </a:extLst>
          </p:cNvPr>
          <p:cNvPicPr>
            <a:picLocks noChangeAspect="1"/>
          </p:cNvPicPr>
          <p:nvPr/>
        </p:nvPicPr>
        <p:blipFill>
          <a:blip r:embed="rId4">
            <a:extLst>
              <a:ext uri="{28A0092B-C50C-407E-A947-70E740481C1C}">
                <a14:useLocalDpi xmlns:a14="http://schemas.microsoft.com/office/drawing/2010/main" val="0"/>
              </a:ext>
            </a:extLst>
          </a:blip>
          <a:srcRect b="17569"/>
          <a:stretch>
            <a:fillRect/>
          </a:stretch>
        </p:blipFill>
        <p:spPr>
          <a:xfrm>
            <a:off x="565019" y="3399786"/>
            <a:ext cx="3394993" cy="1868044"/>
          </a:xfrm>
          <a:prstGeom prst="rect">
            <a:avLst/>
          </a:prstGeom>
        </p:spPr>
      </p:pic>
      <p:pic>
        <p:nvPicPr>
          <p:cNvPr id="21" name="Picture 20">
            <a:extLst>
              <a:ext uri="{FF2B5EF4-FFF2-40B4-BE49-F238E27FC236}">
                <a16:creationId xmlns:a16="http://schemas.microsoft.com/office/drawing/2014/main" id="{9B8A9789-8DB7-242A-08BD-9D55095FC22C}"/>
              </a:ext>
            </a:extLst>
          </p:cNvPr>
          <p:cNvPicPr>
            <a:picLocks noChangeAspect="1"/>
          </p:cNvPicPr>
          <p:nvPr/>
        </p:nvPicPr>
        <p:blipFill>
          <a:blip r:embed="rId3"/>
          <a:srcRect l="65838"/>
          <a:stretch>
            <a:fillRect/>
          </a:stretch>
        </p:blipFill>
        <p:spPr>
          <a:xfrm>
            <a:off x="6184275" y="3191323"/>
            <a:ext cx="1599554" cy="1691639"/>
          </a:xfrm>
          <a:prstGeom prst="rect">
            <a:avLst/>
          </a:prstGeom>
        </p:spPr>
      </p:pic>
      <p:sp>
        <p:nvSpPr>
          <p:cNvPr id="28" name="TextBox 27">
            <a:extLst>
              <a:ext uri="{FF2B5EF4-FFF2-40B4-BE49-F238E27FC236}">
                <a16:creationId xmlns:a16="http://schemas.microsoft.com/office/drawing/2014/main" id="{E0A20B3E-7D0E-E04C-29AA-E82EB2F3CF40}"/>
              </a:ext>
            </a:extLst>
          </p:cNvPr>
          <p:cNvSpPr txBox="1"/>
          <p:nvPr/>
        </p:nvSpPr>
        <p:spPr>
          <a:xfrm>
            <a:off x="2702563" y="3274761"/>
            <a:ext cx="6096000" cy="369332"/>
          </a:xfrm>
          <a:prstGeom prst="rect">
            <a:avLst/>
          </a:prstGeom>
          <a:noFill/>
        </p:spPr>
        <p:txBody>
          <a:bodyPr wrap="square">
            <a:spAutoFit/>
          </a:bodyPr>
          <a:lstStyle/>
          <a:p>
            <a:pPr algn="l"/>
            <a:endParaRPr lang="en-CA" b="1" i="0">
              <a:solidFill>
                <a:srgbClr val="212121"/>
              </a:solidFill>
              <a:effectLst/>
              <a:latin typeface="Open Sans" panose="020F0502020204030204" pitchFamily="34" charset="0"/>
            </a:endParaRPr>
          </a:p>
        </p:txBody>
      </p:sp>
      <p:sp>
        <p:nvSpPr>
          <p:cNvPr id="29" name="TextBox 28">
            <a:extLst>
              <a:ext uri="{FF2B5EF4-FFF2-40B4-BE49-F238E27FC236}">
                <a16:creationId xmlns:a16="http://schemas.microsoft.com/office/drawing/2014/main" id="{E94445B5-E924-73D1-EC71-091FC27D17A7}"/>
              </a:ext>
            </a:extLst>
          </p:cNvPr>
          <p:cNvSpPr txBox="1"/>
          <p:nvPr/>
        </p:nvSpPr>
        <p:spPr>
          <a:xfrm>
            <a:off x="977106" y="5536405"/>
            <a:ext cx="2393679" cy="461665"/>
          </a:xfrm>
          <a:prstGeom prst="rect">
            <a:avLst/>
          </a:prstGeom>
          <a:noFill/>
        </p:spPr>
        <p:txBody>
          <a:bodyPr wrap="square" rtlCol="0">
            <a:spAutoFit/>
          </a:bodyPr>
          <a:lstStyle/>
          <a:p>
            <a:pPr algn="ctr"/>
            <a:r>
              <a:rPr lang="en-CA" sz="1200" dirty="0">
                <a:solidFill>
                  <a:schemeClr val="accent5"/>
                </a:solidFill>
              </a:rPr>
              <a:t>E.g. Witten </a:t>
            </a:r>
          </a:p>
          <a:p>
            <a:pPr algn="ctr"/>
            <a:r>
              <a:rPr lang="en-CA" sz="1200" dirty="0">
                <a:solidFill>
                  <a:schemeClr val="accent5"/>
                </a:solidFill>
              </a:rPr>
              <a:t>PhysRevD.30.272</a:t>
            </a:r>
          </a:p>
        </p:txBody>
      </p:sp>
      <p:sp>
        <p:nvSpPr>
          <p:cNvPr id="30" name="TextBox 29">
            <a:extLst>
              <a:ext uri="{FF2B5EF4-FFF2-40B4-BE49-F238E27FC236}">
                <a16:creationId xmlns:a16="http://schemas.microsoft.com/office/drawing/2014/main" id="{34D616D1-BCC7-EDF5-DA07-FC2743AC84CF}"/>
              </a:ext>
            </a:extLst>
          </p:cNvPr>
          <p:cNvSpPr txBox="1"/>
          <p:nvPr/>
        </p:nvSpPr>
        <p:spPr>
          <a:xfrm>
            <a:off x="5130052" y="5444073"/>
            <a:ext cx="1931896" cy="461665"/>
          </a:xfrm>
          <a:prstGeom prst="rect">
            <a:avLst/>
          </a:prstGeom>
          <a:noFill/>
        </p:spPr>
        <p:txBody>
          <a:bodyPr wrap="square" rtlCol="0">
            <a:spAutoFit/>
          </a:bodyPr>
          <a:lstStyle/>
          <a:p>
            <a:pPr algn="ctr"/>
            <a:r>
              <a:rPr lang="en-CA" sz="1200" dirty="0">
                <a:solidFill>
                  <a:schemeClr val="accent5"/>
                </a:solidFill>
              </a:rPr>
              <a:t>E.g. Sigurdson and Krnjaic 1406.1171</a:t>
            </a:r>
          </a:p>
        </p:txBody>
      </p:sp>
      <p:cxnSp>
        <p:nvCxnSpPr>
          <p:cNvPr id="9" name="Straight Arrow Connector 8">
            <a:extLst>
              <a:ext uri="{FF2B5EF4-FFF2-40B4-BE49-F238E27FC236}">
                <a16:creationId xmlns:a16="http://schemas.microsoft.com/office/drawing/2014/main" id="{BFBF260C-397B-72C6-6B29-1F723100BF0A}"/>
              </a:ext>
            </a:extLst>
          </p:cNvPr>
          <p:cNvCxnSpPr>
            <a:cxnSpLocks/>
          </p:cNvCxnSpPr>
          <p:nvPr/>
        </p:nvCxnSpPr>
        <p:spPr>
          <a:xfrm flipV="1">
            <a:off x="10022637" y="3658197"/>
            <a:ext cx="641723" cy="663941"/>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39AF08C-970D-3B88-6704-1894C283A0D1}"/>
              </a:ext>
            </a:extLst>
          </p:cNvPr>
          <p:cNvCxnSpPr>
            <a:cxnSpLocks/>
          </p:cNvCxnSpPr>
          <p:nvPr/>
        </p:nvCxnSpPr>
        <p:spPr>
          <a:xfrm>
            <a:off x="10022637" y="4313235"/>
            <a:ext cx="641723" cy="61239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6174A45-D4CC-EF7B-F167-6369161A65CE}"/>
              </a:ext>
            </a:extLst>
          </p:cNvPr>
          <p:cNvCxnSpPr>
            <a:cxnSpLocks/>
          </p:cNvCxnSpPr>
          <p:nvPr/>
        </p:nvCxnSpPr>
        <p:spPr>
          <a:xfrm flipH="1">
            <a:off x="9352247" y="4313235"/>
            <a:ext cx="656056" cy="61239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77A4CCA-6E17-6016-CB68-C3296E2D8434}"/>
              </a:ext>
            </a:extLst>
          </p:cNvPr>
          <p:cNvCxnSpPr>
            <a:cxnSpLocks/>
          </p:cNvCxnSpPr>
          <p:nvPr/>
        </p:nvCxnSpPr>
        <p:spPr>
          <a:xfrm flipH="1" flipV="1">
            <a:off x="9352247" y="3658197"/>
            <a:ext cx="656056" cy="642858"/>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D395EB6-723D-463D-6DA4-12AB312A05E3}"/>
              </a:ext>
            </a:extLst>
          </p:cNvPr>
          <p:cNvSpPr txBox="1"/>
          <p:nvPr/>
        </p:nvSpPr>
        <p:spPr>
          <a:xfrm>
            <a:off x="8934512" y="5444073"/>
            <a:ext cx="1931896" cy="830997"/>
          </a:xfrm>
          <a:prstGeom prst="rect">
            <a:avLst/>
          </a:prstGeom>
          <a:noFill/>
        </p:spPr>
        <p:txBody>
          <a:bodyPr wrap="square" rtlCol="0">
            <a:spAutoFit/>
          </a:bodyPr>
          <a:lstStyle/>
          <a:p>
            <a:pPr algn="ctr"/>
            <a:r>
              <a:rPr lang="it-IT" sz="1200" dirty="0">
                <a:solidFill>
                  <a:schemeClr val="accent5"/>
                </a:solidFill>
              </a:rPr>
              <a:t>E.g. Bramante, Cappiello, Diamond, Kim, Liu, Vincent </a:t>
            </a:r>
          </a:p>
          <a:p>
            <a:pPr algn="ctr"/>
            <a:r>
              <a:rPr lang="it-IT" sz="1200" dirty="0">
                <a:solidFill>
                  <a:schemeClr val="accent5"/>
                </a:solidFill>
              </a:rPr>
              <a:t>2405.04575 </a:t>
            </a:r>
          </a:p>
        </p:txBody>
      </p:sp>
      <p:pic>
        <p:nvPicPr>
          <p:cNvPr id="7" name="Screenshot 2025-05-15 at 4.34.39 PM.jpg" descr="Screenshot 2025-05-15 at 4.34.39 PM.jpg">
            <a:extLst>
              <a:ext uri="{FF2B5EF4-FFF2-40B4-BE49-F238E27FC236}">
                <a16:creationId xmlns:a16="http://schemas.microsoft.com/office/drawing/2014/main" id="{D632C7E7-C827-4811-FB8F-A3EC565E6932}"/>
              </a:ext>
            </a:extLst>
          </p:cNvPr>
          <p:cNvPicPr>
            <a:picLocks noChangeAspect="1"/>
          </p:cNvPicPr>
          <p:nvPr/>
        </p:nvPicPr>
        <p:blipFill>
          <a:blip r:embed="rId5"/>
          <a:stretch>
            <a:fillRect/>
          </a:stretch>
        </p:blipFill>
        <p:spPr>
          <a:xfrm>
            <a:off x="8136813" y="3035443"/>
            <a:ext cx="3742977" cy="2123325"/>
          </a:xfrm>
          <a:prstGeom prst="rect">
            <a:avLst/>
          </a:prstGeom>
          <a:ln w="12700">
            <a:miter lim="400000"/>
          </a:ln>
        </p:spPr>
      </p:pic>
      <p:sp>
        <p:nvSpPr>
          <p:cNvPr id="11" name="Footer Placeholder 10">
            <a:extLst>
              <a:ext uri="{FF2B5EF4-FFF2-40B4-BE49-F238E27FC236}">
                <a16:creationId xmlns:a16="http://schemas.microsoft.com/office/drawing/2014/main" id="{303AD3B4-F0DB-38F1-5872-7F6A2798A2A9}"/>
              </a:ext>
            </a:extLst>
          </p:cNvPr>
          <p:cNvSpPr>
            <a:spLocks noGrp="1"/>
          </p:cNvSpPr>
          <p:nvPr>
            <p:ph type="ftr" sz="quarter" idx="11"/>
          </p:nvPr>
        </p:nvSpPr>
        <p:spPr/>
        <p:txBody>
          <a:bodyPr/>
          <a:lstStyle/>
          <a:p>
            <a:r>
              <a:rPr lang="en-CA"/>
              <a:t>CETUP 2026</a:t>
            </a:r>
          </a:p>
        </p:txBody>
      </p:sp>
    </p:spTree>
    <p:extLst>
      <p:ext uri="{BB962C8B-B14F-4D97-AF65-F5344CB8AC3E}">
        <p14:creationId xmlns:p14="http://schemas.microsoft.com/office/powerpoint/2010/main" val="1166969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65D7E-B0EB-B593-7A5A-3EE40FE1462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13DBB8A-2582-96B8-9BA7-080B82D2C50A}"/>
              </a:ext>
            </a:extLst>
          </p:cNvPr>
          <p:cNvSpPr>
            <a:spLocks noGrp="1"/>
          </p:cNvSpPr>
          <p:nvPr>
            <p:ph type="title"/>
          </p:nvPr>
        </p:nvSpPr>
        <p:spPr/>
        <p:txBody>
          <a:bodyPr>
            <a:normAutofit/>
          </a:bodyPr>
          <a:lstStyle/>
          <a:p>
            <a:r>
              <a:rPr lang="en-CA" sz="4800" dirty="0"/>
              <a:t>Heavy DM Interactions with Nuclei</a:t>
            </a:r>
          </a:p>
        </p:txBody>
      </p:sp>
      <p:sp>
        <p:nvSpPr>
          <p:cNvPr id="10" name="Text Placeholder 9">
            <a:extLst>
              <a:ext uri="{FF2B5EF4-FFF2-40B4-BE49-F238E27FC236}">
                <a16:creationId xmlns:a16="http://schemas.microsoft.com/office/drawing/2014/main" id="{C8191566-5519-2611-B5D0-A30C5304D124}"/>
              </a:ext>
            </a:extLst>
          </p:cNvPr>
          <p:cNvSpPr>
            <a:spLocks noGrp="1"/>
          </p:cNvSpPr>
          <p:nvPr>
            <p:ph type="body" idx="1"/>
          </p:nvPr>
        </p:nvSpPr>
        <p:spPr/>
        <p:txBody>
          <a:bodyPr/>
          <a:lstStyle/>
          <a:p>
            <a:r>
              <a:rPr lang="en-CA" dirty="0"/>
              <a:t>Per-Nucleon (fluffy cloud)</a:t>
            </a:r>
          </a:p>
        </p:txBody>
      </p:sp>
      <p:sp>
        <p:nvSpPr>
          <p:cNvPr id="11" name="Content Placeholder 10">
            <a:extLst>
              <a:ext uri="{FF2B5EF4-FFF2-40B4-BE49-F238E27FC236}">
                <a16:creationId xmlns:a16="http://schemas.microsoft.com/office/drawing/2014/main" id="{EFA5F821-FEB7-358F-4396-3BFBA9F5789A}"/>
              </a:ext>
            </a:extLst>
          </p:cNvPr>
          <p:cNvSpPr>
            <a:spLocks noGrp="1"/>
          </p:cNvSpPr>
          <p:nvPr>
            <p:ph sz="half" idx="2"/>
          </p:nvPr>
        </p:nvSpPr>
        <p:spPr>
          <a:xfrm>
            <a:off x="1097280" y="2582334"/>
            <a:ext cx="4937760" cy="1583266"/>
          </a:xfrm>
        </p:spPr>
        <p:txBody>
          <a:bodyPr>
            <a:normAutofit fontScale="92500"/>
          </a:bodyPr>
          <a:lstStyle/>
          <a:p>
            <a:pPr lvl="1">
              <a:buFont typeface="Arial" panose="020B0604020202020204" pitchFamily="34" charset="0"/>
              <a:buChar char="•"/>
            </a:pPr>
            <a:r>
              <a:rPr lang="en-CA" sz="2600" dirty="0"/>
              <a:t>Realistic for large loosely-bound composite DM</a:t>
            </a:r>
          </a:p>
          <a:p>
            <a:pPr lvl="1">
              <a:buFont typeface="Arial" panose="020B0604020202020204" pitchFamily="34" charset="0"/>
              <a:buChar char="•"/>
            </a:pPr>
            <a:r>
              <a:rPr lang="en-CA" sz="2600" dirty="0"/>
              <a:t>Each DM constituent interacts coherently with whole nucleus</a:t>
            </a:r>
          </a:p>
          <a:p>
            <a:pPr marL="201163" lvl="1" indent="0">
              <a:buNone/>
            </a:pPr>
            <a:endParaRPr lang="en-CA" dirty="0"/>
          </a:p>
        </p:txBody>
      </p:sp>
      <p:sp>
        <p:nvSpPr>
          <p:cNvPr id="4" name="Date Placeholder 3">
            <a:extLst>
              <a:ext uri="{FF2B5EF4-FFF2-40B4-BE49-F238E27FC236}">
                <a16:creationId xmlns:a16="http://schemas.microsoft.com/office/drawing/2014/main" id="{04DFD397-F6AE-D648-E7C7-8688D7AED301}"/>
              </a:ext>
            </a:extLst>
          </p:cNvPr>
          <p:cNvSpPr>
            <a:spLocks noGrp="1"/>
          </p:cNvSpPr>
          <p:nvPr>
            <p:ph type="dt" sz="half" idx="10"/>
          </p:nvPr>
        </p:nvSpPr>
        <p:spPr/>
        <p:txBody>
          <a:bodyPr/>
          <a:lstStyle/>
          <a:p>
            <a:r>
              <a:rPr lang="en-US"/>
              <a:t>2026-06-25</a:t>
            </a:r>
            <a:endParaRPr lang="en-CA"/>
          </a:p>
        </p:txBody>
      </p:sp>
      <p:sp>
        <p:nvSpPr>
          <p:cNvPr id="5" name="Footer Placeholder 4">
            <a:extLst>
              <a:ext uri="{FF2B5EF4-FFF2-40B4-BE49-F238E27FC236}">
                <a16:creationId xmlns:a16="http://schemas.microsoft.com/office/drawing/2014/main" id="{F228CBD0-FF6D-7B89-5196-C56A01B501BE}"/>
              </a:ext>
            </a:extLst>
          </p:cNvPr>
          <p:cNvSpPr>
            <a:spLocks noGrp="1"/>
          </p:cNvSpPr>
          <p:nvPr>
            <p:ph type="ftr" sz="quarter" idx="11"/>
          </p:nvPr>
        </p:nvSpPr>
        <p:spPr/>
        <p:txBody>
          <a:bodyPr/>
          <a:lstStyle/>
          <a:p>
            <a:r>
              <a:rPr lang="en-US"/>
              <a:t>CETUP 2026</a:t>
            </a:r>
            <a:endParaRPr lang="en-CA"/>
          </a:p>
        </p:txBody>
      </p:sp>
      <p:sp>
        <p:nvSpPr>
          <p:cNvPr id="6" name="Slide Number Placeholder 5">
            <a:extLst>
              <a:ext uri="{FF2B5EF4-FFF2-40B4-BE49-F238E27FC236}">
                <a16:creationId xmlns:a16="http://schemas.microsoft.com/office/drawing/2014/main" id="{87C152A7-DE13-9B70-09B1-D4C2A972F10E}"/>
              </a:ext>
            </a:extLst>
          </p:cNvPr>
          <p:cNvSpPr>
            <a:spLocks noGrp="1"/>
          </p:cNvSpPr>
          <p:nvPr>
            <p:ph type="sldNum" sz="quarter" idx="12"/>
          </p:nvPr>
        </p:nvSpPr>
        <p:spPr/>
        <p:txBody>
          <a:bodyPr/>
          <a:lstStyle/>
          <a:p>
            <a:fld id="{D12E0FF8-979D-4E91-940C-799527AB8B5D}" type="slidenum">
              <a:rPr lang="en-CA" smtClean="0"/>
              <a:t>9</a:t>
            </a:fld>
            <a:endParaRPr lang="en-CA"/>
          </a:p>
        </p:txBody>
      </p:sp>
      <p:pic>
        <p:nvPicPr>
          <p:cNvPr id="3" name="Graphic 2">
            <a:extLst>
              <a:ext uri="{FF2B5EF4-FFF2-40B4-BE49-F238E27FC236}">
                <a16:creationId xmlns:a16="http://schemas.microsoft.com/office/drawing/2014/main" id="{DBF7596F-50A1-80A5-2209-20AF8946CE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92794" y="4031549"/>
            <a:ext cx="3486806" cy="754875"/>
          </a:xfrm>
          <a:prstGeom prst="rect">
            <a:avLst/>
          </a:prstGeom>
        </p:spPr>
      </p:pic>
      <p:pic>
        <p:nvPicPr>
          <p:cNvPr id="1026" name="Picture 2" descr="Fluffy Cloud | Great PowerPoint ClipArt ...">
            <a:extLst>
              <a:ext uri="{FF2B5EF4-FFF2-40B4-BE49-F238E27FC236}">
                <a16:creationId xmlns:a16="http://schemas.microsoft.com/office/drawing/2014/main" id="{16BF97C9-3EE0-E599-748F-ACA9A3CA5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093" y="4901882"/>
            <a:ext cx="2187209" cy="118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09283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4a6aa43-6f60-44db-ad2b-6d9329fad8b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44508F58EA864593AC55C3D963DD28" ma:contentTypeVersion="9" ma:contentTypeDescription="Create a new document." ma:contentTypeScope="" ma:versionID="14294e7ddf0fb1a7f5e358dd14203463">
  <xsd:schema xmlns:xsd="http://www.w3.org/2001/XMLSchema" xmlns:xs="http://www.w3.org/2001/XMLSchema" xmlns:p="http://schemas.microsoft.com/office/2006/metadata/properties" xmlns:ns3="a4a6aa43-6f60-44db-ad2b-6d9329fad8b9" xmlns:ns4="a7f9cd15-7085-42eb-91db-230c06a0b1f5" targetNamespace="http://schemas.microsoft.com/office/2006/metadata/properties" ma:root="true" ma:fieldsID="e754d666ae4cec1d787164008899c001" ns3:_="" ns4:_="">
    <xsd:import namespace="a4a6aa43-6f60-44db-ad2b-6d9329fad8b9"/>
    <xsd:import namespace="a7f9cd15-7085-42eb-91db-230c06a0b1f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a6aa43-6f60-44db-ad2b-6d9329fad8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f9cd15-7085-42eb-91db-230c06a0b1f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06E7FC-07C9-4F47-887E-2EBD2C897A0E}">
  <ds:schemaRefs>
    <ds:schemaRef ds:uri="http://purl.org/dc/dcmitype/"/>
    <ds:schemaRef ds:uri="http://www.w3.org/XML/1998/namespace"/>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a7f9cd15-7085-42eb-91db-230c06a0b1f5"/>
    <ds:schemaRef ds:uri="a4a6aa43-6f60-44db-ad2b-6d9329fad8b9"/>
  </ds:schemaRefs>
</ds:datastoreItem>
</file>

<file path=customXml/itemProps2.xml><?xml version="1.0" encoding="utf-8"?>
<ds:datastoreItem xmlns:ds="http://schemas.openxmlformats.org/officeDocument/2006/customXml" ds:itemID="{1786B367-AE6D-47A8-B727-2FFF3FFBBAA3}">
  <ds:schemaRefs>
    <ds:schemaRef ds:uri="a4a6aa43-6f60-44db-ad2b-6d9329fad8b9"/>
    <ds:schemaRef ds:uri="a7f9cd15-7085-42eb-91db-230c06a0b1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47FFA8A-7590-4EB5-9B58-E33C24D15A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Searching For Heavy Dark Matter with LMC</Template>
  <TotalTime>6944</TotalTime>
  <Words>2412</Words>
  <Application>Microsoft Office PowerPoint</Application>
  <PresentationFormat>Widescreen</PresentationFormat>
  <Paragraphs>610</Paragraphs>
  <Slides>62</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Aptos</vt:lpstr>
      <vt:lpstr>Arial</vt:lpstr>
      <vt:lpstr>Calibri</vt:lpstr>
      <vt:lpstr>Cambria Math</vt:lpstr>
      <vt:lpstr>Century Schoolbook</vt:lpstr>
      <vt:lpstr>Open Sans</vt:lpstr>
      <vt:lpstr>Wingdings</vt:lpstr>
      <vt:lpstr>Retrospect</vt:lpstr>
      <vt:lpstr>Pushing into the Ultra-Heavy Mass Frontier</vt:lpstr>
      <vt:lpstr>What is (Ultra)-Heavy Dark Matter?</vt:lpstr>
      <vt:lpstr>Composite Dark Matter</vt:lpstr>
      <vt:lpstr>Models of Composite Dark Matter</vt:lpstr>
      <vt:lpstr>Models of Composite Dark Matter</vt:lpstr>
      <vt:lpstr>How Can Heavy Dark Matter Form?</vt:lpstr>
      <vt:lpstr>How Can Heavy Dark Matter Form?</vt:lpstr>
      <vt:lpstr>How Can Heavy Dark Matter Form?</vt:lpstr>
      <vt:lpstr>Heavy DM Interactions with Nuclei</vt:lpstr>
      <vt:lpstr>Heavy DM Interactions with Nuclei</vt:lpstr>
      <vt:lpstr>Aspects of Heavy Dark Matter Searches</vt:lpstr>
      <vt:lpstr>Single Scatter Bounds</vt:lpstr>
      <vt:lpstr>Multi-Scatter Bounds</vt:lpstr>
      <vt:lpstr>The High Mass Frontier</vt:lpstr>
      <vt:lpstr>The Multi-Scatter High Mass Frontier </vt:lpstr>
      <vt:lpstr>Plastic Etch Detectors</vt:lpstr>
      <vt:lpstr>Plastic Etch Experiments</vt:lpstr>
      <vt:lpstr>Plastic Etch Experiments</vt:lpstr>
      <vt:lpstr>The Large Magellanic Cloud</vt:lpstr>
      <vt:lpstr>The LMC  + MW Halo</vt:lpstr>
      <vt:lpstr>The LMC  + MW Halo</vt:lpstr>
      <vt:lpstr>The LMC  + MW Halo</vt:lpstr>
      <vt:lpstr>The LMC  + MW Halo</vt:lpstr>
      <vt:lpstr>Why do High Speed Tails Help? </vt:lpstr>
      <vt:lpstr>Why do High Speed Tails Help? </vt:lpstr>
      <vt:lpstr>Directionality Matters </vt:lpstr>
      <vt:lpstr>Averaging the Directional Information</vt:lpstr>
      <vt:lpstr> Halo Model vs Halo + LMC</vt:lpstr>
      <vt:lpstr>Catching the LMC Wind</vt:lpstr>
      <vt:lpstr>What Can the LMC Do for Direct Detection?</vt:lpstr>
      <vt:lpstr>DM Mass Flux on Human Scales</vt:lpstr>
      <vt:lpstr>Getting To The High Mass Gap</vt:lpstr>
      <vt:lpstr>Why Muscovite Mica?</vt:lpstr>
      <vt:lpstr>Why Muscovite Mica?</vt:lpstr>
      <vt:lpstr>New Bounds: Searching for Melt Tracks</vt:lpstr>
      <vt:lpstr>Modeling With SRIM</vt:lpstr>
      <vt:lpstr>Modeling With SRIM</vt:lpstr>
      <vt:lpstr>Modeling With SRIM</vt:lpstr>
      <vt:lpstr>X-Ray Fluorescence</vt:lpstr>
      <vt:lpstr>Schematic of Imaging Technique</vt:lpstr>
      <vt:lpstr>Preliminary Size Calibration with Laser-Damaged Mica</vt:lpstr>
      <vt:lpstr>Astrophysics</vt:lpstr>
      <vt:lpstr>Astrophysics</vt:lpstr>
      <vt:lpstr>Direction Matters: Overburden</vt:lpstr>
      <vt:lpstr>Direction Matters: Overburden</vt:lpstr>
      <vt:lpstr>Projected Sensitivity</vt:lpstr>
      <vt:lpstr>Refinements to Previous Bounds</vt:lpstr>
      <vt:lpstr>Refinements: Annealing </vt:lpstr>
      <vt:lpstr>Refinements: Fission Track Validation</vt:lpstr>
      <vt:lpstr>Refinements: Selection Cuts</vt:lpstr>
      <vt:lpstr>Full Mica Sensitivities</vt:lpstr>
      <vt:lpstr>Conclusion</vt:lpstr>
      <vt:lpstr>Thank you!</vt:lpstr>
      <vt:lpstr>Backup Slides</vt:lpstr>
      <vt:lpstr>DM Velocity in Galactic Frame</vt:lpstr>
      <vt:lpstr>DM Velocity in Equatorial Frame</vt:lpstr>
      <vt:lpstr>Galactic vs Solar System Speed Distribution</vt:lpstr>
      <vt:lpstr>Handling Simulated Results for LMC</vt:lpstr>
      <vt:lpstr>Extra Large DM: Boring Bowling Balls</vt:lpstr>
      <vt:lpstr>Extra Large DM: Fluffy Cloud</vt:lpstr>
      <vt:lpstr>DM is Very Fast in Most of Parameter Space</vt:lpstr>
      <vt:lpstr>Mica Sensitivities in Per-Nucleon Case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Buchanan</dc:creator>
  <cp:lastModifiedBy>Andrew Buchanan</cp:lastModifiedBy>
  <cp:revision>22</cp:revision>
  <cp:lastPrinted>2025-07-05T01:04:27Z</cp:lastPrinted>
  <dcterms:created xsi:type="dcterms:W3CDTF">2025-09-30T14:09:33Z</dcterms:created>
  <dcterms:modified xsi:type="dcterms:W3CDTF">2026-06-24T19:37:54Z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0x0101005F44508F58EA864593AC55C3D963DD28</vt:lpwstr>
  </property>
</Properties>
</file>