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65" r:id="rId2"/>
    <p:sldId id="717" r:id="rId3"/>
    <p:sldId id="1863" r:id="rId4"/>
    <p:sldId id="750" r:id="rId5"/>
    <p:sldId id="887" r:id="rId6"/>
    <p:sldId id="884" r:id="rId7"/>
    <p:sldId id="1864" r:id="rId8"/>
    <p:sldId id="708" r:id="rId9"/>
    <p:sldId id="1954" r:id="rId10"/>
    <p:sldId id="1857" r:id="rId11"/>
    <p:sldId id="1858" r:id="rId12"/>
    <p:sldId id="885" r:id="rId13"/>
    <p:sldId id="1901" r:id="rId14"/>
    <p:sldId id="728" r:id="rId15"/>
    <p:sldId id="4189" r:id="rId16"/>
    <p:sldId id="4190" r:id="rId17"/>
    <p:sldId id="1862" r:id="rId18"/>
    <p:sldId id="582" r:id="rId19"/>
    <p:sldId id="704" r:id="rId20"/>
    <p:sldId id="886" r:id="rId21"/>
    <p:sldId id="705" r:id="rId22"/>
    <p:sldId id="730" r:id="rId23"/>
    <p:sldId id="716" r:id="rId24"/>
    <p:sldId id="1861" r:id="rId25"/>
    <p:sldId id="656" r:id="rId26"/>
    <p:sldId id="1882" r:id="rId27"/>
    <p:sldId id="619" r:id="rId28"/>
    <p:sldId id="4191" r:id="rId29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EF2"/>
    <a:srgbClr val="CC00CC"/>
    <a:srgbClr val="FF0066"/>
    <a:srgbClr val="FFFFCC"/>
    <a:srgbClr val="003300"/>
    <a:srgbClr val="A50021"/>
    <a:srgbClr val="660066"/>
    <a:srgbClr val="99FF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94"/>
    <p:restoredTop sz="94288" autoAdjust="0"/>
  </p:normalViewPr>
  <p:slideViewPr>
    <p:cSldViewPr>
      <p:cViewPr varScale="1">
        <p:scale>
          <a:sx n="116" d="100"/>
          <a:sy n="116" d="100"/>
        </p:scale>
        <p:origin x="3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AE953198-04A7-524E-8D93-1320209F0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296F35C5-9D58-1444-80A5-B79410259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93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9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8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45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01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collective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B5B0-AB92-4A44-9F10-91B74A2DB6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86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41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2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48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4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25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1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41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1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8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5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E248-B536-0340-A251-776DD655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C0C4-C82A-7945-8BC5-FB3BC926D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56C65-8EC1-4445-8A2F-4A71F0272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08FAB-ED17-0C4A-B8F2-2F1A0AE8F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3048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A58E5-F186-8448-8915-9CBFB0232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325B6-753E-D146-9FE8-D2CA064EB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16A3-8464-454A-B151-4EF4C5B39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E878B-9281-EB4C-B10E-3E6480B7F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194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33896-855B-7B4D-A097-2D12E2068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D456A-AC27-D043-BC72-1A49498E4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8B2E5-B0A7-F346-BBB5-5622F5608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2362-E3C2-C542-89D6-C9F58F176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Status of DUNE,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EFAF5A8-B3EC-174C-BB51-2F85AA858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unescience.org/about-the-collaboration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journals.aps.org/prl/abstract/10.1103/PhysRevLett.126.20180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1565" y="3733800"/>
            <a:ext cx="708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4672" lvl="1" indent="-342900" eaLnBrk="0" hangingPunct="0">
              <a:spcBef>
                <a:spcPts val="0"/>
              </a:spcBef>
            </a:pPr>
            <a:r>
              <a:rPr lang="en-US" sz="2800" kern="0" noProof="0" dirty="0">
                <a:solidFill>
                  <a:srgbClr val="A50021"/>
                </a:solidFill>
                <a:latin typeface="Matura MT Script Capitals"/>
                <a:ea typeface="ＭＳ Ｐゴシック" charset="-128"/>
                <a:cs typeface="Matura MT Script Capitals"/>
              </a:rPr>
              <a:t>			Outline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atura MT Script Capitals"/>
              <a:ea typeface="ＭＳ Ｐゴシック" charset="-128"/>
              <a:cs typeface="Matura MT Script Capitals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Introduction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Status of DUNE, a next gen. </a:t>
            </a:r>
            <a:r>
              <a:rPr lang="en-US" kern="0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experiment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Potential Physics Reach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Timeline of DUNE 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48661" y="1371600"/>
            <a:ext cx="424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 Particle Physics and Cosmology 2025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Dead Wood, South Dakota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Monotype Corsiva" charset="0"/>
              </a:rPr>
              <a:t>June 22 - 28, 2025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62690" y="2514600"/>
            <a:ext cx="37433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 </a:t>
            </a:r>
            <a:r>
              <a:rPr lang="en-US" b="1" dirty="0">
                <a:solidFill>
                  <a:srgbClr val="FF0066"/>
                </a:solidFill>
                <a:latin typeface="Monotype Corsiva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charset="0"/>
              </a:rPr>
              <a:t>Yu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Department of Physics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charset="0"/>
              </a:rPr>
              <a:t>University of Texas at Arlington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12941" y="284834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0"/>
            <a:ext cx="8610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600" b="1" kern="0" dirty="0"/>
              <a:t>Status and Physics Reach of DUNE, </a:t>
            </a:r>
          </a:p>
          <a:p>
            <a:pPr eaLnBrk="1" hangingPunct="1"/>
            <a:r>
              <a:rPr lang="en-US" sz="4600" b="1" kern="0" dirty="0"/>
              <a:t>A Next Gen </a:t>
            </a:r>
            <a:r>
              <a:rPr lang="en-US" sz="4600" b="1" kern="0" dirty="0">
                <a:latin typeface="Symbol" pitchFamily="2" charset="2"/>
              </a:rPr>
              <a:t>n</a:t>
            </a:r>
            <a:r>
              <a:rPr lang="en-US" sz="4600" b="1" kern="0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019800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>
                <a:latin typeface="Arial Narrow"/>
                <a:cs typeface="Arial Narrow"/>
              </a:rPr>
              <a:t>Stands for Deep Underground Neutrino Experiment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Arial Narrow"/>
                <a:cs typeface="Arial Narrow"/>
              </a:rPr>
              <a:t>$3.5B US flagship long baseline (1300km) </a:t>
            </a:r>
            <a:r>
              <a:rPr lang="en-US" sz="2200" dirty="0" err="1">
                <a:latin typeface="Symbol" charset="2"/>
                <a:cs typeface="Symbol" charset="2"/>
              </a:rPr>
              <a:t>ν</a:t>
            </a:r>
            <a:r>
              <a:rPr lang="en-US" sz="22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Arial Narrow"/>
                <a:cs typeface="Arial Narrow"/>
              </a:rPr>
              <a:t>Has a very high intensity proton beams (1.2MW </a:t>
            </a:r>
            <a:r>
              <a:rPr lang="en-US" sz="3500" dirty="0">
                <a:latin typeface="Arial Narrow"/>
                <a:cs typeface="Arial Narrow"/>
                <a:sym typeface="Wingdings"/>
              </a:rPr>
              <a:t> 2.4MW!)</a:t>
            </a:r>
            <a:endParaRPr lang="en-US" sz="3500" dirty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3000" dirty="0">
                <a:latin typeface="Arial Narrow"/>
                <a:cs typeface="Arial Narrow"/>
              </a:rPr>
              <a:t>Result in a large number of </a:t>
            </a:r>
            <a:r>
              <a:rPr lang="en-US" sz="3000" dirty="0">
                <a:latin typeface="Symbol" pitchFamily="2" charset="2"/>
                <a:cs typeface="Arial Narrow"/>
              </a:rPr>
              <a:t>n</a:t>
            </a:r>
            <a:r>
              <a:rPr lang="en-US" sz="3000" dirty="0">
                <a:latin typeface="Arial Narrow"/>
                <a:cs typeface="Arial Narrow"/>
              </a:rPr>
              <a:t> for precision measurements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latin typeface="Arial Narrow"/>
                <a:cs typeface="Arial Narrow"/>
              </a:rPr>
              <a:t>Great potential for </a:t>
            </a:r>
            <a:r>
              <a:rPr lang="en-US" sz="3000" dirty="0">
                <a:cs typeface="Arial Narrow"/>
              </a:rPr>
              <a:t>BSM physics</a:t>
            </a:r>
            <a:r>
              <a:rPr lang="en-US" altLang="ko-KR" sz="3000" dirty="0">
                <a:cs typeface="Arial Narrow"/>
              </a:rPr>
              <a:t>,</a:t>
            </a:r>
            <a:r>
              <a:rPr lang="ko-KR" altLang="en-US" sz="3000" dirty="0">
                <a:cs typeface="Arial Narrow"/>
              </a:rPr>
              <a:t> </a:t>
            </a:r>
            <a:r>
              <a:rPr lang="en-US" altLang="ko-KR" sz="3000" dirty="0">
                <a:cs typeface="Arial Narrow"/>
              </a:rPr>
              <a:t>including </a:t>
            </a:r>
            <a:r>
              <a:rPr lang="en-US" sz="3000" dirty="0">
                <a:cs typeface="Arial Narrow"/>
              </a:rPr>
              <a:t>Dark </a:t>
            </a:r>
            <a:r>
              <a:rPr lang="en-US" sz="3000" dirty="0">
                <a:latin typeface="Arial Narrow"/>
                <a:cs typeface="Arial Narrow"/>
              </a:rPr>
              <a:t>Matter 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Arial Narrow"/>
                <a:cs typeface="Arial Narrow"/>
              </a:rPr>
              <a:t>Large mass (~70kt! total) </a:t>
            </a:r>
            <a:r>
              <a:rPr lang="en-US" sz="3500" b="1" dirty="0" err="1">
                <a:solidFill>
                  <a:srgbClr val="C00000"/>
                </a:solidFill>
                <a:latin typeface="Arial Narrow"/>
                <a:cs typeface="Arial Narrow"/>
              </a:rPr>
              <a:t>LArTPC</a:t>
            </a:r>
            <a:r>
              <a:rPr lang="en-US" sz="3500" dirty="0">
                <a:latin typeface="Arial Narrow"/>
                <a:cs typeface="Arial Narrow"/>
              </a:rPr>
              <a:t> Far Detectors at SURF</a:t>
            </a:r>
          </a:p>
          <a:p>
            <a:pPr lvl="1">
              <a:lnSpc>
                <a:spcPct val="90000"/>
              </a:lnSpc>
            </a:pPr>
            <a:r>
              <a:rPr lang="en-US" sz="3100" dirty="0">
                <a:latin typeface="Arial Narrow"/>
                <a:cs typeface="Arial Narrow"/>
              </a:rPr>
              <a:t>Far detector construction to begin early 2026 for 2029 completion of two far detectors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Arial Narrow"/>
                <a:cs typeface="Arial Narrow"/>
              </a:rPr>
              <a:t>Powerful near detector complex to control systematics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Arial Narrow"/>
                <a:cs typeface="Arial Narrow"/>
              </a:rPr>
              <a:t>Was born March 2015 and grown</a:t>
            </a:r>
            <a:r>
              <a:rPr lang="en-US" sz="3100" dirty="0">
                <a:latin typeface="Arial Narrow"/>
                <a:cs typeface="Arial Narrow"/>
              </a:rPr>
              <a:t> </a:t>
            </a:r>
            <a:r>
              <a:rPr lang="en-US" sz="3500" dirty="0">
                <a:latin typeface="Arial Narrow"/>
                <a:cs typeface="Arial Narrow"/>
              </a:rPr>
              <a:t>over 1400 collaborators from &gt;209 institutes in &gt;36 countries + CERN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457200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94C0CC-435F-6F39-01D2-B127413E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9BA52-5859-DB35-1CDD-44360326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3image866121024">
            <a:extLst>
              <a:ext uri="{FF2B5EF4-FFF2-40B4-BE49-F238E27FC236}">
                <a16:creationId xmlns:a16="http://schemas.microsoft.com/office/drawing/2014/main" id="{5D64BB78-E0C9-811E-1F7A-F5BEE8AF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8" y="304800"/>
            <a:ext cx="9162222" cy="43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7">
            <a:extLst>
              <a:ext uri="{FF2B5EF4-FFF2-40B4-BE49-F238E27FC236}">
                <a16:creationId xmlns:a16="http://schemas.microsoft.com/office/drawing/2014/main" id="{E00E2E8A-CA1F-5841-9A62-DA87D6F8E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5" y="4122260"/>
            <a:ext cx="9162221" cy="2735740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124200"/>
            <a:ext cx="2781302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>
                <a:solidFill>
                  <a:srgbClr val="800000"/>
                </a:solidFill>
              </a:rPr>
              <a:t>&gt;1400 </a:t>
            </a:r>
            <a:r>
              <a:rPr lang="en-US" b="1" dirty="0">
                <a:solidFill>
                  <a:srgbClr val="800000"/>
                </a:solidFill>
              </a:rPr>
              <a:t>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&gt;209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&gt;36 countries + CERN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152400" y="-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  <a:endParaRPr lang="en-US" sz="24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F0948A-4517-E243-BBC7-7BCD2819CEB1}"/>
              </a:ext>
            </a:extLst>
          </p:cNvPr>
          <p:cNvSpPr txBox="1">
            <a:spLocks/>
          </p:cNvSpPr>
          <p:nvPr/>
        </p:nvSpPr>
        <p:spPr bwMode="auto">
          <a:xfrm>
            <a:off x="3200400" y="3675950"/>
            <a:ext cx="5943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2000" b="1" dirty="0">
                <a:hlinkClick r:id="rId6"/>
              </a:rPr>
              <a:t>https://www.dunescience.org/about-the-collaboration/</a:t>
            </a:r>
            <a:r>
              <a:rPr lang="en-US" sz="2000" b="1" dirty="0"/>
              <a:t>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60DAA83-DFB2-4634-5E82-5BF9283C54A6}"/>
              </a:ext>
            </a:extLst>
          </p:cNvPr>
          <p:cNvSpPr txBox="1">
            <a:spLocks/>
          </p:cNvSpPr>
          <p:nvPr/>
        </p:nvSpPr>
        <p:spPr bwMode="auto">
          <a:xfrm>
            <a:off x="6400800" y="6396290"/>
            <a:ext cx="2743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CM@FNAL/May 2025</a:t>
            </a:r>
          </a:p>
        </p:txBody>
      </p:sp>
    </p:spTree>
    <p:extLst>
      <p:ext uri="{BB962C8B-B14F-4D97-AF65-F5344CB8AC3E}">
        <p14:creationId xmlns:p14="http://schemas.microsoft.com/office/powerpoint/2010/main" val="6396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Anatomy of DUNE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4"/>
          <a:srcRect r="10298" b="8116"/>
          <a:stretch>
            <a:fillRect/>
          </a:stretch>
        </p:blipFill>
        <p:spPr>
          <a:xfrm>
            <a:off x="-3854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086600" y="2851585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4 caverns w/ active V</a:t>
            </a:r>
            <a:r>
              <a:rPr lang="en-US" sz="2000" baseline="-25000" dirty="0">
                <a:solidFill>
                  <a:srgbClr val="FF0000"/>
                </a:solidFill>
                <a:latin typeface="+mj-lt"/>
                <a:cs typeface="Arial" charset="0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~ 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Arial" charset="0"/>
              </a:rPr>
              <a:t>10kt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Arial" charset="0"/>
              </a:rPr>
              <a:t>LAr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Arial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each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581400" y="634425"/>
            <a:ext cx="289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Broadband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from 60 – 120GeV p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3581400" y="8806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Arial" charset="0"/>
              </a:rPr>
              <a:t>Beam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:1.2MW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  <a:sym typeface="Wingdings"/>
              </a:rPr>
              <a:t>2.4MW 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 rot="573290">
            <a:off x="1143000" y="2709446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Long </a:t>
            </a:r>
            <a:r>
              <a:rPr lang="en-US" sz="1600">
                <a:solidFill>
                  <a:schemeClr val="bg1"/>
                </a:solidFill>
                <a:latin typeface="+mj-lt"/>
                <a:cs typeface="Arial" charset="0"/>
              </a:rPr>
              <a:t>Baseline </a:t>
            </a:r>
            <a:endParaRPr lang="en-U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6477000" y="65204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</a:t>
            </a:r>
            <a:r>
              <a:rPr lang="en-US" sz="18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 Beam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307808" y="5376702"/>
            <a:ext cx="2972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Far Detector Site, SURF</a:t>
            </a:r>
          </a:p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@1500m Underground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13925E3-B953-F445-924E-9E942E06767C}"/>
              </a:ext>
            </a:extLst>
          </p:cNvPr>
          <p:cNvSpPr txBox="1">
            <a:spLocks noChangeArrowheads="1"/>
          </p:cNvSpPr>
          <p:nvPr/>
        </p:nvSpPr>
        <p:spPr bwMode="auto">
          <a:xfrm rot="20828109">
            <a:off x="4305048" y="2441130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ND</a:t>
            </a: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94E7ECF0-3821-6145-83FD-DAA78775AD64}"/>
              </a:ext>
            </a:extLst>
          </p:cNvPr>
          <p:cNvSpPr txBox="1">
            <a:spLocks noChangeArrowheads="1"/>
          </p:cNvSpPr>
          <p:nvPr/>
        </p:nvSpPr>
        <p:spPr bwMode="auto">
          <a:xfrm rot="20542465">
            <a:off x="5529129" y="2027689"/>
            <a:ext cx="830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570m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2D83F214-12FC-6D4A-AAED-839984BC728A}"/>
              </a:ext>
            </a:extLst>
          </p:cNvPr>
          <p:cNvSpPr txBox="1">
            <a:spLocks noChangeArrowheads="1"/>
          </p:cNvSpPr>
          <p:nvPr/>
        </p:nvSpPr>
        <p:spPr bwMode="auto">
          <a:xfrm rot="20683130">
            <a:off x="6890903" y="1670272"/>
            <a:ext cx="53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0000"/>
                </a:solidFill>
                <a:latin typeface="+mj-lt"/>
                <a:cs typeface="Arial" charset="0"/>
              </a:rPr>
              <a:t>Tgt</a:t>
            </a:r>
            <a:endParaRPr lang="en-US" sz="20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pic>
        <p:nvPicPr>
          <p:cNvPr id="41" name="Picture 40" descr="NewEnergyDep.pdf">
            <a:extLst>
              <a:ext uri="{FF2B5EF4-FFF2-40B4-BE49-F238E27FC236}">
                <a16:creationId xmlns:a16="http://schemas.microsoft.com/office/drawing/2014/main" id="{DDAC3BBF-E624-7D4C-9E8B-9EF1A8F60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6" y="734718"/>
            <a:ext cx="3184508" cy="2590800"/>
          </a:xfrm>
          <a:prstGeom prst="rect">
            <a:avLst/>
          </a:prstGeom>
        </p:spPr>
      </p:pic>
      <p:sp>
        <p:nvSpPr>
          <p:cNvPr id="43" name="Shape 127">
            <a:extLst>
              <a:ext uri="{FF2B5EF4-FFF2-40B4-BE49-F238E27FC236}">
                <a16:creationId xmlns:a16="http://schemas.microsoft.com/office/drawing/2014/main" id="{75A426CA-F96C-0142-A0C1-DBF681E038DE}"/>
              </a:ext>
            </a:extLst>
          </p:cNvPr>
          <p:cNvSpPr/>
          <p:nvPr/>
        </p:nvSpPr>
        <p:spPr>
          <a:xfrm flipH="1" flipV="1">
            <a:off x="1038396" y="963318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4" name="Shape 127">
            <a:extLst>
              <a:ext uri="{FF2B5EF4-FFF2-40B4-BE49-F238E27FC236}">
                <a16:creationId xmlns:a16="http://schemas.microsoft.com/office/drawing/2014/main" id="{BA85D7EF-752D-7E4F-BE09-411083DFCE5F}"/>
              </a:ext>
            </a:extLst>
          </p:cNvPr>
          <p:cNvSpPr/>
          <p:nvPr/>
        </p:nvSpPr>
        <p:spPr>
          <a:xfrm flipH="1" flipV="1">
            <a:off x="2257596" y="1345388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200461" y="574738"/>
            <a:ext cx="3276600" cy="2880767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550443" y="1981200"/>
            <a:ext cx="363957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B9817B5-383F-7C45-ADAC-115818540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1" y="3796101"/>
            <a:ext cx="3218979" cy="3017253"/>
          </a:xfrm>
          <a:prstGeom prst="rect">
            <a:avLst/>
          </a:prstGeom>
        </p:spPr>
      </p:pic>
      <p:sp>
        <p:nvSpPr>
          <p:cNvPr id="46" name="Shape 127">
            <a:extLst>
              <a:ext uri="{FF2B5EF4-FFF2-40B4-BE49-F238E27FC236}">
                <a16:creationId xmlns:a16="http://schemas.microsoft.com/office/drawing/2014/main" id="{BD192409-7978-D140-BF42-D22629489959}"/>
              </a:ext>
            </a:extLst>
          </p:cNvPr>
          <p:cNvSpPr/>
          <p:nvPr/>
        </p:nvSpPr>
        <p:spPr>
          <a:xfrm flipH="1" flipV="1">
            <a:off x="1447800" y="53340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7" name="Shape 127">
            <a:extLst>
              <a:ext uri="{FF2B5EF4-FFF2-40B4-BE49-F238E27FC236}">
                <a16:creationId xmlns:a16="http://schemas.microsoft.com/office/drawing/2014/main" id="{42400197-D2BE-0F48-9F7B-8D6CB8388A0F}"/>
              </a:ext>
            </a:extLst>
          </p:cNvPr>
          <p:cNvSpPr/>
          <p:nvPr/>
        </p:nvSpPr>
        <p:spPr>
          <a:xfrm flipH="1" flipV="1">
            <a:off x="914400" y="53340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41E872-84EE-1FAC-AE1F-DE04F1CC1EB5}"/>
              </a:ext>
            </a:extLst>
          </p:cNvPr>
          <p:cNvSpPr/>
          <p:nvPr/>
        </p:nvSpPr>
        <p:spPr bwMode="auto">
          <a:xfrm>
            <a:off x="3593415" y="685800"/>
            <a:ext cx="2654985" cy="47690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F9C7C-B9D6-09C7-7C47-8EB96C6BE09B}"/>
              </a:ext>
            </a:extLst>
          </p:cNvPr>
          <p:cNvSpPr/>
          <p:nvPr/>
        </p:nvSpPr>
        <p:spPr bwMode="auto">
          <a:xfrm rot="20853132">
            <a:off x="4226550" y="2421879"/>
            <a:ext cx="596804" cy="39493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9A50EB-75FA-2938-5AD1-F3767086AEBF}"/>
              </a:ext>
            </a:extLst>
          </p:cNvPr>
          <p:cNvSpPr/>
          <p:nvPr/>
        </p:nvSpPr>
        <p:spPr bwMode="auto">
          <a:xfrm>
            <a:off x="7069207" y="2849349"/>
            <a:ext cx="1937639" cy="811163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3F2B9F-FB6C-479F-A3D4-EB5B07B1C84A}"/>
              </a:ext>
            </a:extLst>
          </p:cNvPr>
          <p:cNvGrpSpPr/>
          <p:nvPr/>
        </p:nvGrpSpPr>
        <p:grpSpPr>
          <a:xfrm>
            <a:off x="4706382" y="4564899"/>
            <a:ext cx="4282447" cy="2000310"/>
            <a:chOff x="4724400" y="4267200"/>
            <a:chExt cx="4282447" cy="2000310"/>
          </a:xfrm>
        </p:grpSpPr>
        <p:pic>
          <p:nvPicPr>
            <p:cNvPr id="52" name="pasted-image.pdf">
              <a:extLst>
                <a:ext uri="{FF2B5EF4-FFF2-40B4-BE49-F238E27FC236}">
                  <a16:creationId xmlns:a16="http://schemas.microsoft.com/office/drawing/2014/main" id="{13C8E01D-979C-A852-A9DD-1BCA88E06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57800" y="4267200"/>
              <a:ext cx="3749047" cy="19569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A1517FB2-D391-950A-6F6C-4F09BCEE3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5791200"/>
              <a:ext cx="685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j-lt"/>
                  <a:cs typeface="Arial" charset="0"/>
                </a:rPr>
                <a:t>66m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774E77B-BBEE-0929-F133-7A5883362BC3}"/>
                </a:ext>
              </a:extLst>
            </p:cNvPr>
            <p:cNvCxnSpPr/>
            <p:nvPr/>
          </p:nvCxnSpPr>
          <p:spPr bwMode="auto">
            <a:xfrm flipV="1">
              <a:off x="5638800" y="5638800"/>
              <a:ext cx="327660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E92A3EB-5AF9-2B37-6AAE-41BFED71E018}"/>
                </a:ext>
              </a:extLst>
            </p:cNvPr>
            <p:cNvCxnSpPr/>
            <p:nvPr/>
          </p:nvCxnSpPr>
          <p:spPr bwMode="auto">
            <a:xfrm flipH="1" flipV="1">
              <a:off x="5638800" y="5257800"/>
              <a:ext cx="76200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487D613A-B8CB-7CFE-D925-2F9D2CC19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5562600"/>
              <a:ext cx="685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j-lt"/>
                  <a:cs typeface="Arial" charset="0"/>
                </a:rPr>
                <a:t>18m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E1B469E-2EDA-B48E-63AA-42A6E9B0DB2A}"/>
                </a:ext>
              </a:extLst>
            </p:cNvPr>
            <p:cNvCxnSpPr/>
            <p:nvPr/>
          </p:nvCxnSpPr>
          <p:spPr bwMode="auto">
            <a:xfrm>
              <a:off x="5257800" y="5943600"/>
              <a:ext cx="304800" cy="228600"/>
            </a:xfrm>
            <a:prstGeom prst="straightConnector1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8" name="TextBox 12">
              <a:extLst>
                <a:ext uri="{FF2B5EF4-FFF2-40B4-BE49-F238E27FC236}">
                  <a16:creationId xmlns:a16="http://schemas.microsoft.com/office/drawing/2014/main" id="{D4ACC208-0C9B-D5A2-71F9-9EC3506EE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5867400"/>
              <a:ext cx="685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0000"/>
                  </a:solidFill>
                  <a:latin typeface="+mj-lt"/>
                  <a:cs typeface="Arial" charset="0"/>
                </a:rPr>
                <a:t>18m</a:t>
              </a:r>
            </a:p>
          </p:txBody>
        </p:sp>
      </p:grpSp>
      <p:sp>
        <p:nvSpPr>
          <p:cNvPr id="60" name="TextBox 12">
            <a:extLst>
              <a:ext uri="{FF2B5EF4-FFF2-40B4-BE49-F238E27FC236}">
                <a16:creationId xmlns:a16="http://schemas.microsoft.com/office/drawing/2014/main" id="{E2977E10-F6E2-295D-14B7-D22C75A2D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782" y="5331033"/>
            <a:ext cx="1884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M</a:t>
            </a:r>
            <a:r>
              <a:rPr lang="en-US" sz="2000" baseline="-25000" dirty="0">
                <a:solidFill>
                  <a:schemeClr val="bg1"/>
                </a:solidFill>
                <a:latin typeface="+mj-lt"/>
                <a:cs typeface="Arial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rial" charset="0"/>
              </a:rPr>
              <a:t>~ 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 charset="0"/>
              </a:rPr>
              <a:t>17kt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Arial" charset="0"/>
              </a:rPr>
              <a:t>LAr</a:t>
            </a:r>
            <a:endParaRPr lang="en-US" sz="20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0330E3-484F-7BC4-15A8-F99DCC5C3410}"/>
              </a:ext>
            </a:extLst>
          </p:cNvPr>
          <p:cNvGrpSpPr/>
          <p:nvPr/>
        </p:nvGrpSpPr>
        <p:grpSpPr>
          <a:xfrm>
            <a:off x="731742" y="1486466"/>
            <a:ext cx="7721394" cy="4370236"/>
            <a:chOff x="134640" y="2790000"/>
            <a:chExt cx="5204520" cy="2426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5CDA4C-57BE-EE9F-BDE4-E129A070AAE4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34640" y="2790000"/>
              <a:ext cx="5204520" cy="242640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23" name="Line 3">
              <a:extLst>
                <a:ext uri="{FF2B5EF4-FFF2-40B4-BE49-F238E27FC236}">
                  <a16:creationId xmlns:a16="http://schemas.microsoft.com/office/drawing/2014/main" id="{656D4EC5-41CF-09B0-4818-92BE50394AF6}"/>
                </a:ext>
              </a:extLst>
            </p:cNvPr>
            <p:cNvSpPr/>
            <p:nvPr/>
          </p:nvSpPr>
          <p:spPr>
            <a:xfrm>
              <a:off x="831960" y="3719880"/>
              <a:ext cx="437760" cy="113400"/>
            </a:xfrm>
            <a:prstGeom prst="line">
              <a:avLst/>
            </a:prstGeom>
            <a:ln w="36720">
              <a:solidFill>
                <a:srgbClr val="FFFF6D"/>
              </a:solidFill>
              <a:custDash>
                <a:ds d="197000" sp="127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TextShape 4">
              <a:extLst>
                <a:ext uri="{FF2B5EF4-FFF2-40B4-BE49-F238E27FC236}">
                  <a16:creationId xmlns:a16="http://schemas.microsoft.com/office/drawing/2014/main" id="{F96AEFBA-14AC-5894-6D3E-B62003056F00}"/>
                </a:ext>
              </a:extLst>
            </p:cNvPr>
            <p:cNvSpPr txBox="1"/>
            <p:nvPr/>
          </p:nvSpPr>
          <p:spPr>
            <a:xfrm>
              <a:off x="926280" y="3524400"/>
              <a:ext cx="977400" cy="489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500" b="1" strike="noStrike" spc="-1">
                  <a:solidFill>
                    <a:srgbClr val="FFFF6D"/>
                  </a:solidFill>
                  <a:latin typeface="Times New Roman"/>
                </a:rPr>
                <a:t>3 GeV π</a:t>
              </a:r>
              <a:r>
                <a:rPr lang="en-US" sz="1500" b="1" strike="noStrike" spc="-1" baseline="33000">
                  <a:solidFill>
                    <a:srgbClr val="FFFF6D"/>
                  </a:solidFill>
                  <a:latin typeface="Times New Roman"/>
                </a:rPr>
                <a:t>+</a:t>
              </a:r>
              <a:endParaRPr lang="en-US" sz="1500" b="0" strike="noStrike" spc="-1">
                <a:latin typeface="Times New Roman"/>
              </a:endParaRPr>
            </a:p>
          </p:txBody>
        </p:sp>
        <p:sp>
          <p:nvSpPr>
            <p:cNvPr id="25" name="TextShape 5">
              <a:extLst>
                <a:ext uri="{FF2B5EF4-FFF2-40B4-BE49-F238E27FC236}">
                  <a16:creationId xmlns:a16="http://schemas.microsoft.com/office/drawing/2014/main" id="{8B040C8B-264D-0AF5-8AF2-4B823628D8C3}"/>
                </a:ext>
              </a:extLst>
            </p:cNvPr>
            <p:cNvSpPr txBox="1"/>
            <p:nvPr/>
          </p:nvSpPr>
          <p:spPr>
            <a:xfrm>
              <a:off x="1677600" y="3128400"/>
              <a:ext cx="1168200" cy="5274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π</a:t>
              </a:r>
              <a:r>
                <a:rPr lang="en-US" sz="1600" b="1" strike="noStrike" spc="-1" baseline="33000">
                  <a:solidFill>
                    <a:srgbClr val="FFFF6D"/>
                  </a:solidFill>
                  <a:latin typeface="Times New Roman"/>
                  <a:ea typeface="WenQuanYi Micro Hei"/>
                </a:rPr>
                <a:t>+ 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n→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</a:rPr>
                <a:t>π</a:t>
              </a:r>
              <a:r>
                <a:rPr lang="en-US" sz="1600" b="1" strike="noStrike" spc="-1" baseline="33000">
                  <a:solidFill>
                    <a:srgbClr val="FFFF6D"/>
                  </a:solidFill>
                  <a:latin typeface="Times New Roman"/>
                </a:rPr>
                <a:t>0 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</a:rPr>
                <a:t>p</a:t>
              </a:r>
              <a:r>
                <a:rPr lang="en-US" sz="1800" b="1" strike="noStrike" spc="-1">
                  <a:solidFill>
                    <a:srgbClr val="FFFF6D"/>
                  </a:solidFill>
                  <a:latin typeface="Times New Roman"/>
                </a:rPr>
                <a:t> </a:t>
              </a:r>
              <a:endParaRPr lang="en-US" sz="1800" b="0" strike="noStrike" spc="-1">
                <a:latin typeface="Times New Roman"/>
              </a:endParaRP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id="{B82D5BBE-C8E0-FD89-B999-81BD63D20F71}"/>
                </a:ext>
              </a:extLst>
            </p:cNvPr>
            <p:cNvSpPr/>
            <p:nvPr/>
          </p:nvSpPr>
          <p:spPr>
            <a:xfrm flipH="1">
              <a:off x="1848240" y="3411720"/>
              <a:ext cx="189360" cy="513360"/>
            </a:xfrm>
            <a:prstGeom prst="line">
              <a:avLst/>
            </a:prstGeom>
            <a:ln w="18360">
              <a:solidFill>
                <a:srgbClr val="FFFF6D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TextShape 7">
              <a:extLst>
                <a:ext uri="{FF2B5EF4-FFF2-40B4-BE49-F238E27FC236}">
                  <a16:creationId xmlns:a16="http://schemas.microsoft.com/office/drawing/2014/main" id="{ADAB29DC-E675-D8D5-F967-5FE8A683606D}"/>
                </a:ext>
              </a:extLst>
            </p:cNvPr>
            <p:cNvSpPr txBox="1"/>
            <p:nvPr/>
          </p:nvSpPr>
          <p:spPr>
            <a:xfrm>
              <a:off x="2950200" y="3496320"/>
              <a:ext cx="1068480" cy="5270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π</a:t>
              </a:r>
              <a:r>
                <a:rPr lang="en-US" sz="1600" b="1" strike="noStrike" spc="-1" baseline="33000">
                  <a:solidFill>
                    <a:srgbClr val="FFFF6D"/>
                  </a:solidFill>
                  <a:latin typeface="Times New Roman"/>
                  <a:ea typeface="WenQuanYi Micro Hei"/>
                </a:rPr>
                <a:t>0 </a:t>
              </a:r>
              <a:r>
                <a:rPr lang="en-US" sz="1600" b="1" strike="noStrike" spc="-1">
                  <a:solidFill>
                    <a:srgbClr val="FFFF6D"/>
                  </a:solidFill>
                  <a:latin typeface="Times New Roman"/>
                  <a:ea typeface="WenQuanYi Micro Hei"/>
                </a:rPr>
                <a:t>→γγ</a:t>
              </a:r>
              <a:endParaRPr lang="en-US" sz="1600" b="0" strike="noStrike" spc="-1">
                <a:latin typeface="Times New Roman"/>
              </a:endParaRPr>
            </a:p>
          </p:txBody>
        </p:sp>
        <p:sp>
          <p:nvSpPr>
            <p:cNvPr id="49" name="TextShape 8">
              <a:extLst>
                <a:ext uri="{FF2B5EF4-FFF2-40B4-BE49-F238E27FC236}">
                  <a16:creationId xmlns:a16="http://schemas.microsoft.com/office/drawing/2014/main" id="{7A10ABC3-CD05-C85E-096E-C2C8BAEFACA1}"/>
                </a:ext>
              </a:extLst>
            </p:cNvPr>
            <p:cNvSpPr txBox="1"/>
            <p:nvPr/>
          </p:nvSpPr>
          <p:spPr>
            <a:xfrm>
              <a:off x="1756440" y="4211640"/>
              <a:ext cx="794520" cy="453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1" strike="noStrike" spc="-1">
                  <a:solidFill>
                    <a:srgbClr val="FFFF6D"/>
                  </a:solidFill>
                  <a:latin typeface="Times New Roman"/>
                </a:rPr>
                <a:t>stopping proton</a:t>
              </a:r>
              <a:endParaRPr lang="en-US" sz="1300" b="0" strike="noStrike" spc="-1">
                <a:latin typeface="Times New Roman"/>
              </a:endParaRPr>
            </a:p>
          </p:txBody>
        </p:sp>
        <p:sp>
          <p:nvSpPr>
            <p:cNvPr id="50" name="TextShape 9">
              <a:extLst>
                <a:ext uri="{FF2B5EF4-FFF2-40B4-BE49-F238E27FC236}">
                  <a16:creationId xmlns:a16="http://schemas.microsoft.com/office/drawing/2014/main" id="{7C9F6CE2-363A-A97D-EF16-3CBEFBA195A0}"/>
                </a:ext>
              </a:extLst>
            </p:cNvPr>
            <p:cNvSpPr txBox="1"/>
            <p:nvPr/>
          </p:nvSpPr>
          <p:spPr>
            <a:xfrm>
              <a:off x="861120" y="4118040"/>
              <a:ext cx="647640" cy="63468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1" strike="noStrike" spc="-1">
                  <a:solidFill>
                    <a:srgbClr val="FFFF6D"/>
                  </a:solidFill>
                  <a:latin typeface="Times New Roman"/>
                </a:rPr>
                <a:t>cosmic muon</a:t>
              </a:r>
              <a:endParaRPr lang="en-US" sz="1300" b="0" strike="noStrike" spc="-1"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0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 animBg="1"/>
      <p:bldP spid="33" grpId="0" animBg="1"/>
      <p:bldP spid="28" grpId="0"/>
      <p:bldP spid="29" grpId="0"/>
      <p:bldP spid="30" grpId="0"/>
      <p:bldP spid="36" grpId="0"/>
      <p:bldP spid="37" grpId="0"/>
      <p:bldP spid="38" grpId="0"/>
      <p:bldP spid="39" grpId="0"/>
      <p:bldP spid="40" grpId="0"/>
      <p:bldP spid="43" grpId="0" animBg="1"/>
      <p:bldP spid="43" grpId="1" animBg="1"/>
      <p:bldP spid="44" grpId="0" animBg="1"/>
      <p:bldP spid="44" grpId="1" animBg="1"/>
      <p:bldP spid="34" grpId="0" animBg="1"/>
      <p:bldP spid="35" grpId="0" animBg="1"/>
      <p:bldP spid="46" grpId="0" animBg="1"/>
      <p:bldP spid="46" grpId="1" animBg="1"/>
      <p:bldP spid="47" grpId="0" animBg="1"/>
      <p:bldP spid="47" grpId="1" animBg="1"/>
      <p:bldP spid="4" grpId="0" animBg="1"/>
      <p:bldP spid="7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9D5A45A-9923-F04F-AEE2-A6C1B847A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07" y="-20894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76200" y="115669"/>
            <a:ext cx="8915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Prototypes @ CERN </a:t>
            </a:r>
            <a:r>
              <a:rPr lang="fr-FR" altLang="en-US" sz="3600" b="1" dirty="0">
                <a:solidFill>
                  <a:schemeClr val="bg1"/>
                </a:solidFill>
                <a:latin typeface="Symbol" pitchFamily="2" charset="2"/>
                <a:ea typeface="Arial Narrow" charset="0"/>
                <a:cs typeface="Arial Narrow" charset="0"/>
              </a:rPr>
              <a:t>n</a:t>
            </a:r>
            <a:r>
              <a:rPr lang="fr-FR" alt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-Platform</a:t>
            </a:r>
            <a:endParaRPr lang="en-US" altLang="en-US" sz="3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0AEF96-E7AD-1F40-83FC-1518276733FA}"/>
              </a:ext>
            </a:extLst>
          </p:cNvPr>
          <p:cNvGrpSpPr/>
          <p:nvPr/>
        </p:nvGrpSpPr>
        <p:grpSpPr>
          <a:xfrm rot="16200000">
            <a:off x="6503662" y="1692254"/>
            <a:ext cx="577529" cy="4745652"/>
            <a:chOff x="1898408" y="2879620"/>
            <a:chExt cx="577529" cy="350520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C8EB036-DDEA-7648-9455-825F01CFEB3B}"/>
                </a:ext>
              </a:extLst>
            </p:cNvPr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1F6305-89DF-EC4A-BE3B-B0EB2AB7C372}"/>
                </a:ext>
              </a:extLst>
            </p:cNvPr>
            <p:cNvSpPr txBox="1"/>
            <p:nvPr/>
          </p:nvSpPr>
          <p:spPr>
            <a:xfrm rot="5186926">
              <a:off x="2038224" y="4812333"/>
              <a:ext cx="41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ED40B4-687D-C043-8925-A5E83BDC2BB9}"/>
              </a:ext>
            </a:extLst>
          </p:cNvPr>
          <p:cNvGrpSpPr/>
          <p:nvPr/>
        </p:nvGrpSpPr>
        <p:grpSpPr>
          <a:xfrm rot="21058588">
            <a:off x="5957286" y="1001050"/>
            <a:ext cx="1152923" cy="3668178"/>
            <a:chOff x="1624580" y="2866980"/>
            <a:chExt cx="135865" cy="346976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0BDE3F3-40A8-D54A-9FDE-FB5240A8895B}"/>
                </a:ext>
              </a:extLst>
            </p:cNvPr>
            <p:cNvCxnSpPr>
              <a:cxnSpLocks/>
            </p:cNvCxnSpPr>
            <p:nvPr/>
          </p:nvCxnSpPr>
          <p:spPr bwMode="auto">
            <a:xfrm rot="541412">
              <a:off x="1624580" y="2866980"/>
              <a:ext cx="135865" cy="3469769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94F35F6-8D55-E94A-A374-1A914C6E7B7B}"/>
                </a:ext>
              </a:extLst>
            </p:cNvPr>
            <p:cNvSpPr txBox="1"/>
            <p:nvPr/>
          </p:nvSpPr>
          <p:spPr>
            <a:xfrm rot="4825605">
              <a:off x="1460006" y="4341244"/>
              <a:ext cx="520394" cy="54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409A16-78FC-8B4F-B858-587249D91A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B4F3F4-A578-E04F-9546-B5FDB7FE4206}"/>
              </a:ext>
            </a:extLst>
          </p:cNvPr>
          <p:cNvGrpSpPr/>
          <p:nvPr/>
        </p:nvGrpSpPr>
        <p:grpSpPr>
          <a:xfrm rot="16200000">
            <a:off x="1895986" y="1950388"/>
            <a:ext cx="583671" cy="4528043"/>
            <a:chOff x="1898408" y="2879620"/>
            <a:chExt cx="583671" cy="35052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ACAC6A7-6F24-3346-B74F-4EC491768396}"/>
                </a:ext>
              </a:extLst>
            </p:cNvPr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9BF61F-9611-724B-9C56-80ACE44887A7}"/>
                </a:ext>
              </a:extLst>
            </p:cNvPr>
            <p:cNvSpPr txBox="1"/>
            <p:nvPr/>
          </p:nvSpPr>
          <p:spPr>
            <a:xfrm rot="5400000">
              <a:off x="2044366" y="4621738"/>
              <a:ext cx="41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3" name="ZoneTexte 1">
            <a:extLst>
              <a:ext uri="{FF2B5EF4-FFF2-40B4-BE49-F238E27FC236}">
                <a16:creationId xmlns:a16="http://schemas.microsoft.com/office/drawing/2014/main" id="{105EC10D-18EE-8F18-7215-6A50FE3C6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716" y="5417632"/>
            <a:ext cx="2118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V</a:t>
            </a:r>
            <a:r>
              <a:rPr lang="fr-FR" altLang="en-US" sz="2800" b="1" baseline="-25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PD</a:t>
            </a: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=1/30 V</a:t>
            </a:r>
            <a:r>
              <a:rPr lang="fr-FR" altLang="en-US" sz="2800" b="1" baseline="-25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FD</a:t>
            </a: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F5CF0D77-FAE1-F134-43AC-57811A66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49" y="1210945"/>
            <a:ext cx="2118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April 2018</a:t>
            </a:r>
            <a:endParaRPr lang="en-US" alt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6F954-DA18-12B5-278B-D82319E1B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64" y="0"/>
            <a:ext cx="9193664" cy="693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67A84-7ECC-4D70-478D-812C1ADDFDD4}"/>
              </a:ext>
            </a:extLst>
          </p:cNvPr>
          <p:cNvSpPr txBox="1"/>
          <p:nvPr/>
        </p:nvSpPr>
        <p:spPr>
          <a:xfrm>
            <a:off x="5382294" y="842665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PD-HD beam data being analyzed at present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7F749-FDBE-9F55-05C1-6F0A0825CF48}"/>
              </a:ext>
            </a:extLst>
          </p:cNvPr>
          <p:cNvSpPr txBox="1"/>
          <p:nvPr/>
        </p:nvSpPr>
        <p:spPr>
          <a:xfrm>
            <a:off x="1764195" y="-29833"/>
            <a:ext cx="517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ProtoDUNE</a:t>
            </a:r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HD @ CERN, June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1DD7C-ED7F-EF8A-5B76-ADF34AFDB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64" y="-17417"/>
            <a:ext cx="5182394" cy="7000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F3E61D-FE50-DB07-C36B-3C2414395137}"/>
              </a:ext>
            </a:extLst>
          </p:cNvPr>
          <p:cNvSpPr txBox="1"/>
          <p:nvPr/>
        </p:nvSpPr>
        <p:spPr>
          <a:xfrm>
            <a:off x="152401" y="3810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ProtoDUNE</a:t>
            </a: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VD @ CERN, March 2023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31E3D9-24F1-6C93-9432-F89EAA96C7A4}"/>
              </a:ext>
            </a:extLst>
          </p:cNvPr>
          <p:cNvGrpSpPr/>
          <p:nvPr/>
        </p:nvGrpSpPr>
        <p:grpSpPr>
          <a:xfrm>
            <a:off x="401500" y="1130939"/>
            <a:ext cx="8191495" cy="4401238"/>
            <a:chOff x="495305" y="2151962"/>
            <a:chExt cx="8191495" cy="4401238"/>
          </a:xfrm>
        </p:grpSpPr>
        <p:pic>
          <p:nvPicPr>
            <p:cNvPr id="43" name="Picture 42" descr="Several people working in a factory&#10;&#10;Description automatically generated">
              <a:extLst>
                <a:ext uri="{FF2B5EF4-FFF2-40B4-BE49-F238E27FC236}">
                  <a16:creationId xmlns:a16="http://schemas.microsoft.com/office/drawing/2014/main" id="{B48A8F9E-C38D-5CD6-5DD6-7560990FF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305" y="2151962"/>
              <a:ext cx="8191495" cy="440123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0C01B51-FE0E-8F8D-2801-8106F2E42335}"/>
                </a:ext>
              </a:extLst>
            </p:cNvPr>
            <p:cNvSpPr txBox="1"/>
            <p:nvPr/>
          </p:nvSpPr>
          <p:spPr>
            <a:xfrm>
              <a:off x="1066801" y="2263914"/>
              <a:ext cx="708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VD Mechanical Mock-up Construction Testing at CERN, Summer 2024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68469A-A75A-16AD-945E-5A4F2A3BC6E5}"/>
              </a:ext>
            </a:extLst>
          </p:cNvPr>
          <p:cNvGrpSpPr/>
          <p:nvPr/>
        </p:nvGrpSpPr>
        <p:grpSpPr>
          <a:xfrm>
            <a:off x="177353" y="1059005"/>
            <a:ext cx="8632632" cy="4847345"/>
            <a:chOff x="254862" y="2061362"/>
            <a:chExt cx="8632632" cy="48473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0CA14F-5C05-AD7B-077F-6D7543073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862" y="2061362"/>
              <a:ext cx="8632632" cy="484734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C98934-5204-05B9-92FD-C63BECD64755}"/>
                </a:ext>
              </a:extLst>
            </p:cNvPr>
            <p:cNvSpPr txBox="1"/>
            <p:nvPr/>
          </p:nvSpPr>
          <p:spPr>
            <a:xfrm>
              <a:off x="3128916" y="4960203"/>
              <a:ext cx="56340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LAr</a:t>
              </a:r>
              <a:r>
                <a:rPr lang="en-US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has been x-</a:t>
              </a:r>
              <a:r>
                <a:rPr lang="en-US" b="1" dirty="0" err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fered</a:t>
              </a:r>
              <a:r>
                <a:rPr lang="en-US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from PD-HD to PD-VD late 2024 and to be taking beam data in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4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76863"/>
            <a:ext cx="3503774" cy="328420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31595" y="990600"/>
            <a:ext cx="4578149" cy="562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FD site: Sanford Underground Research Facility (SURF), SD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ND site at Fermilab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Neutrino Beam Line at Fermilab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E</a:t>
            </a:r>
            <a:r>
              <a:rPr lang="en-US" sz="2000" kern="0" baseline="-25000" dirty="0">
                <a:latin typeface="Arial Narrow" charset="0"/>
                <a:sym typeface="Wingdings"/>
              </a:rPr>
              <a:t>p</a:t>
            </a:r>
            <a:r>
              <a:rPr lang="en-US" sz="2000" kern="0" dirty="0">
                <a:latin typeface="Arial Narrow" charset="0"/>
                <a:sym typeface="Wingdings"/>
              </a:rPr>
              <a:t>=60 </a:t>
            </a:r>
            <a:r>
              <a:rPr lang="mr-IN" sz="2000" kern="0" dirty="0">
                <a:latin typeface="Arial Narrow" charset="0"/>
                <a:sym typeface="Wingdings"/>
              </a:rPr>
              <a:t>–</a:t>
            </a:r>
            <a:r>
              <a:rPr lang="en-US" sz="2000" kern="0" dirty="0">
                <a:latin typeface="Arial Narrow" charset="0"/>
                <a:sym typeface="Wingdings"/>
              </a:rPr>
              <a:t> 120 GeV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1.2MW upgradable to 2.4MW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Horn focused </a:t>
            </a:r>
            <a:r>
              <a:rPr lang="en-US" sz="2000" kern="0" dirty="0">
                <a:solidFill>
                  <a:srgbClr val="FF0000"/>
                </a:solidFill>
                <a:latin typeface="Arial Narrow" charset="0"/>
                <a:sym typeface="Wingdings"/>
              </a:rPr>
              <a:t>broadband beams </a:t>
            </a:r>
            <a:r>
              <a:rPr lang="en-US" sz="2000" kern="0" dirty="0">
                <a:latin typeface="Arial Narrow" charset="0"/>
                <a:sym typeface="Wingdings"/>
              </a:rPr>
              <a:t>optimized for CPV studies  access to two oscillation maxima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49" y="619032"/>
            <a:ext cx="4678651" cy="45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 Narrow" charset="0"/>
                <a:sym typeface="Wingdings"/>
              </a:rPr>
              <a:t>LBNF Consists of 3 elements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98150" y="0"/>
            <a:ext cx="864105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000" b="1" kern="0" dirty="0">
                <a:latin typeface="Arial Narrow" charset="0"/>
              </a:rPr>
              <a:t>Long Baseline Neutrino Facility (LBNF)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357" y="565848"/>
            <a:ext cx="4040845" cy="2037902"/>
          </a:xfrm>
          <a:prstGeom prst="rect">
            <a:avLst/>
          </a:prstGeom>
          <a:noFill/>
          <a:ln w="38100" cap="sq">
            <a:noFill/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Content Placeholder 6" descr="accelerator-complex-14-0007-01D.h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" b="4024"/>
          <a:stretch/>
        </p:blipFill>
        <p:spPr>
          <a:xfrm>
            <a:off x="-152400" y="4267201"/>
            <a:ext cx="2648011" cy="2269276"/>
          </a:xfrm>
          <a:prstGeom prst="rect">
            <a:avLst/>
          </a:prstGeom>
        </p:spPr>
      </p:pic>
      <p:pic>
        <p:nvPicPr>
          <p:cNvPr id="11" name="Picture 10" descr="NewEnergyDe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038600"/>
            <a:ext cx="3184508" cy="2590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67400" y="65532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00400" y="65532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12" name="Shape 127"/>
          <p:cNvSpPr/>
          <p:nvPr/>
        </p:nvSpPr>
        <p:spPr>
          <a:xfrm flipH="1" flipV="1">
            <a:off x="1752599" y="5715000"/>
            <a:ext cx="743011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3" name="Shape 127"/>
          <p:cNvSpPr/>
          <p:nvPr/>
        </p:nvSpPr>
        <p:spPr>
          <a:xfrm flipH="1" flipV="1">
            <a:off x="3200400" y="4267200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4" name="Shape 127"/>
          <p:cNvSpPr/>
          <p:nvPr/>
        </p:nvSpPr>
        <p:spPr>
          <a:xfrm flipH="1" flipV="1">
            <a:off x="4419600" y="4649270"/>
            <a:ext cx="0" cy="68473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5" name="Picture 6_0">
            <a:extLst>
              <a:ext uri="{FF2B5EF4-FFF2-40B4-BE49-F238E27FC236}">
                <a16:creationId xmlns:a16="http://schemas.microsoft.com/office/drawing/2014/main" id="{3806F9E3-A895-3526-7D59-E055A0F08DE7}"/>
              </a:ext>
            </a:extLst>
          </p:cNvPr>
          <p:cNvPicPr/>
          <p:nvPr/>
        </p:nvPicPr>
        <p:blipFill>
          <a:blip r:embed="rId7"/>
          <a:srcRect r="21504" b="16479"/>
          <a:stretch/>
        </p:blipFill>
        <p:spPr>
          <a:xfrm>
            <a:off x="4625751" y="2446044"/>
            <a:ext cx="4404960" cy="1206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9671E-7ADC-4C8B-E80F-D7897E133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875" y="1145263"/>
            <a:ext cx="6781758" cy="46367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C525D8-1D21-C51C-15D9-430584F68670}"/>
              </a:ext>
            </a:extLst>
          </p:cNvPr>
          <p:cNvSpPr txBox="1"/>
          <p:nvPr/>
        </p:nvSpPr>
        <p:spPr>
          <a:xfrm>
            <a:off x="4953000" y="2667000"/>
            <a:ext cx="328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800MeV PIP-II LINAC (I</a:t>
            </a:r>
            <a:r>
              <a:rPr lang="en-US" sz="2000" b="1" baseline="-25000" dirty="0">
                <a:solidFill>
                  <a:srgbClr val="FF40FF"/>
                </a:solidFill>
                <a:latin typeface="+mj-lt"/>
              </a:rPr>
              <a:t>P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=2mA) under construction</a:t>
            </a:r>
          </a:p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To complete by 2029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DA5FC3-8032-175D-682C-50D30BACD320}"/>
              </a:ext>
            </a:extLst>
          </p:cNvPr>
          <p:cNvSpPr/>
          <p:nvPr/>
        </p:nvSpPr>
        <p:spPr bwMode="auto">
          <a:xfrm>
            <a:off x="4545706" y="1371600"/>
            <a:ext cx="1321694" cy="1002898"/>
          </a:xfrm>
          <a:prstGeom prst="ellipse">
            <a:avLst/>
          </a:prstGeom>
          <a:noFill/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59747" grpId="0" build="p"/>
      <p:bldP spid="12" grpId="0" animBg="1"/>
      <p:bldP spid="13" grpId="0" animBg="1"/>
      <p:bldP spid="14" grpId="0" animBg="1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19AC79-E21C-FDF7-0502-8A8500E50A8C}"/>
              </a:ext>
            </a:extLst>
          </p:cNvPr>
          <p:cNvGrpSpPr/>
          <p:nvPr/>
        </p:nvGrpSpPr>
        <p:grpSpPr>
          <a:xfrm>
            <a:off x="0" y="0"/>
            <a:ext cx="9201150" cy="6858000"/>
            <a:chOff x="0" y="0"/>
            <a:chExt cx="9201150" cy="6858000"/>
          </a:xfrm>
        </p:grpSpPr>
        <p:sp>
          <p:nvSpPr>
            <p:cNvPr id="7" name="Picture Placeholder 4">
              <a:extLst>
                <a:ext uri="{FF2B5EF4-FFF2-40B4-BE49-F238E27FC236}">
                  <a16:creationId xmlns:a16="http://schemas.microsoft.com/office/drawing/2014/main" id="{6B010ECF-895A-84C2-F101-E7C347C952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0" y="0"/>
              <a:ext cx="9201150" cy="6858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rgbClr val="FF0066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2FE9CD-6589-23BA-F110-DFF783E87736}"/>
                </a:ext>
              </a:extLst>
            </p:cNvPr>
            <p:cNvSpPr txBox="1"/>
            <p:nvPr/>
          </p:nvSpPr>
          <p:spPr>
            <a:xfrm>
              <a:off x="0" y="641893"/>
              <a:ext cx="2857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Cavern Construction completed Jan. 2024</a:t>
              </a: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6CC868A-8932-E1CA-406A-2008FB26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29"/>
            <a:ext cx="9054973" cy="75777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LBNF FD Cavern Construction &amp;  Outfitting</a:t>
            </a:r>
          </a:p>
        </p:txBody>
      </p:sp>
      <p:pic>
        <p:nvPicPr>
          <p:cNvPr id="12" name="Content Placeholder 11" descr="A picture containing text, outdoor, sidewalk, curb&#10;&#10;AI-generated content may be incorrect.">
            <a:extLst>
              <a:ext uri="{FF2B5EF4-FFF2-40B4-BE49-F238E27FC236}">
                <a16:creationId xmlns:a16="http://schemas.microsoft.com/office/drawing/2014/main" id="{4660590F-478B-AE96-7C84-227184D674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524000"/>
            <a:ext cx="2857500" cy="3810000"/>
          </a:xfrm>
        </p:spPr>
      </p:pic>
      <p:pic>
        <p:nvPicPr>
          <p:cNvPr id="14" name="Picture 13" descr="A picture containing red&#10;&#10;AI-generated content may be incorrect.">
            <a:extLst>
              <a:ext uri="{FF2B5EF4-FFF2-40B4-BE49-F238E27FC236}">
                <a16:creationId xmlns:a16="http://schemas.microsoft.com/office/drawing/2014/main" id="{2D4B1D31-A959-D827-4263-0145D5DE62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1524000"/>
            <a:ext cx="2857500" cy="3810000"/>
          </a:xfrm>
          <a:prstGeom prst="rect">
            <a:avLst/>
          </a:prstGeom>
        </p:spPr>
      </p:pic>
      <p:pic>
        <p:nvPicPr>
          <p:cNvPr id="16" name="Picture 15" descr="A picture containing ground, stone&#10;&#10;AI-generated content may be incorrect.">
            <a:extLst>
              <a:ext uri="{FF2B5EF4-FFF2-40B4-BE49-F238E27FC236}">
                <a16:creationId xmlns:a16="http://schemas.microsoft.com/office/drawing/2014/main" id="{C055D288-B454-3A30-66F5-611950927E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524000"/>
            <a:ext cx="28575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9776F-68D8-3A24-E187-EFC7CF27F7AA}"/>
              </a:ext>
            </a:extLst>
          </p:cNvPr>
          <p:cNvSpPr txBox="1"/>
          <p:nvPr/>
        </p:nvSpPr>
        <p:spPr>
          <a:xfrm>
            <a:off x="7677150" y="6329568"/>
            <a:ext cx="200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M. Headley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1188EA-E42C-08D7-7606-95F374571738}"/>
              </a:ext>
            </a:extLst>
          </p:cNvPr>
          <p:cNvSpPr txBox="1">
            <a:spLocks/>
          </p:cNvSpPr>
          <p:nvPr/>
        </p:nvSpPr>
        <p:spPr bwMode="auto">
          <a:xfrm>
            <a:off x="1447800" y="5826724"/>
            <a:ext cx="6026808" cy="92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</a:rPr>
              <a:t>Outfitting to complete end of 2025</a:t>
            </a:r>
          </a:p>
        </p:txBody>
      </p:sp>
    </p:spTree>
    <p:extLst>
      <p:ext uri="{BB962C8B-B14F-4D97-AF65-F5344CB8AC3E}">
        <p14:creationId xmlns:p14="http://schemas.microsoft.com/office/powerpoint/2010/main" val="41318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EB1D1B0-343A-18DE-389F-74019A52E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8989922" cy="416831"/>
          </a:xfrm>
        </p:spPr>
        <p:txBody>
          <a:bodyPr/>
          <a:lstStyle/>
          <a:p>
            <a:r>
              <a:rPr lang="en-US" dirty="0"/>
              <a:t>Cryostat Steel for 2 FD in Rapid City</a:t>
            </a:r>
          </a:p>
        </p:txBody>
      </p:sp>
      <p:pic>
        <p:nvPicPr>
          <p:cNvPr id="8" name="Content Placeholder 13" descr="A picture containing outdoor, sky, red, outdoor object&#10;&#10;AI-generated content may be incorrect.">
            <a:extLst>
              <a:ext uri="{FF2B5EF4-FFF2-40B4-BE49-F238E27FC236}">
                <a16:creationId xmlns:a16="http://schemas.microsoft.com/office/drawing/2014/main" id="{C8E29C88-E780-78B6-841E-59F716DF91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66856"/>
            <a:ext cx="4953000" cy="3713875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3918C1-5C2B-D17E-FACD-75F24EF6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8C3D44-36A9-6AA6-9F6E-98066235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8840-C7F3-154A-9D4C-09F8BE36C34D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A6D7C10-A671-D19A-A1C0-46911C3A7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610" y="2960160"/>
            <a:ext cx="6714717" cy="2826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BC837-DB0E-4CF0-2CCB-7D4AC15CD601}"/>
              </a:ext>
            </a:extLst>
          </p:cNvPr>
          <p:cNvSpPr txBox="1"/>
          <p:nvPr/>
        </p:nvSpPr>
        <p:spPr>
          <a:xfrm>
            <a:off x="6324600" y="5867400"/>
            <a:ext cx="200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M. Headley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C2F427-041E-ADCC-F220-4DEF8799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BD4BFE-A391-6273-A395-505A8A47708E}"/>
              </a:ext>
            </a:extLst>
          </p:cNvPr>
          <p:cNvSpPr txBox="1">
            <a:spLocks/>
          </p:cNvSpPr>
          <p:nvPr/>
        </p:nvSpPr>
        <p:spPr bwMode="auto">
          <a:xfrm>
            <a:off x="3735478" y="883034"/>
            <a:ext cx="5332322" cy="140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3600" kern="0" dirty="0"/>
              <a:t>Cryostat construction for VD FD to begin in Early 2026</a:t>
            </a:r>
          </a:p>
        </p:txBody>
      </p:sp>
    </p:spTree>
    <p:extLst>
      <p:ext uri="{BB962C8B-B14F-4D97-AF65-F5344CB8AC3E}">
        <p14:creationId xmlns:p14="http://schemas.microsoft.com/office/powerpoint/2010/main" val="22183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11" y="457200"/>
            <a:ext cx="8621789" cy="5714999"/>
          </a:xfrm>
        </p:spPr>
        <p:txBody>
          <a:bodyPr/>
          <a:lstStyle/>
          <a:p>
            <a:r>
              <a:rPr lang="en-US" sz="2800" dirty="0">
                <a:sym typeface="Wingdings" pitchFamily="2" charset="2"/>
              </a:rPr>
              <a:t>The latest P5 report recommends phased approach to DUNE, depending on funding scenario favorability</a:t>
            </a:r>
          </a:p>
          <a:p>
            <a:r>
              <a:rPr lang="en-US" sz="2800" dirty="0">
                <a:sym typeface="Wingdings" pitchFamily="2" charset="2"/>
              </a:rPr>
              <a:t>Phase I (Baseline)</a:t>
            </a:r>
          </a:p>
          <a:p>
            <a:pPr lvl="1"/>
            <a:r>
              <a:rPr lang="en-US" sz="2400" dirty="0">
                <a:sym typeface="Wingdings" pitchFamily="2" charset="2"/>
              </a:rPr>
              <a:t>Two 17kt </a:t>
            </a:r>
            <a:r>
              <a:rPr lang="en-US" sz="2400" dirty="0" err="1">
                <a:sym typeface="Wingdings" pitchFamily="2" charset="2"/>
              </a:rPr>
              <a:t>LArTPC</a:t>
            </a:r>
            <a:r>
              <a:rPr lang="en-US" sz="2400" dirty="0">
                <a:sym typeface="Wingdings" pitchFamily="2" charset="2"/>
              </a:rPr>
              <a:t> FD (1 HD + 1VD) – Cryostats supported by CERN</a:t>
            </a:r>
          </a:p>
          <a:p>
            <a:pPr lvl="1"/>
            <a:r>
              <a:rPr lang="en-US" sz="2400" dirty="0">
                <a:sym typeface="Wingdings" pitchFamily="2" charset="2"/>
              </a:rPr>
              <a:t>One 150t </a:t>
            </a:r>
            <a:r>
              <a:rPr lang="en-US" sz="2400" dirty="0" err="1">
                <a:sym typeface="Wingdings" pitchFamily="2" charset="2"/>
              </a:rPr>
              <a:t>LArTPC</a:t>
            </a:r>
            <a:r>
              <a:rPr lang="en-US" sz="2400" dirty="0">
                <a:sym typeface="Wingdings" pitchFamily="2" charset="2"/>
              </a:rPr>
              <a:t> Near Detector + 1 TMS on prism system for off-axis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flux measurements</a:t>
            </a:r>
          </a:p>
          <a:p>
            <a:pPr lvl="1"/>
            <a:r>
              <a:rPr lang="en-US" sz="2400" dirty="0">
                <a:sym typeface="Wingdings" pitchFamily="2" charset="2"/>
              </a:rPr>
              <a:t>One on-axis stationary, physics capable beam monitor</a:t>
            </a:r>
          </a:p>
          <a:p>
            <a:pPr lvl="1"/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beam w/ 1.2MW  2MW ACE-MIRT (accelerator timing)</a:t>
            </a:r>
          </a:p>
          <a:p>
            <a:r>
              <a:rPr lang="en-US" sz="2800" dirty="0">
                <a:sym typeface="Wingdings" pitchFamily="2" charset="2"/>
              </a:rPr>
              <a:t>Phase II</a:t>
            </a:r>
          </a:p>
          <a:p>
            <a:pPr lvl="1"/>
            <a:r>
              <a:rPr lang="en-US" sz="2400" dirty="0">
                <a:sym typeface="Wingdings" pitchFamily="2" charset="2"/>
              </a:rPr>
              <a:t>3</a:t>
            </a:r>
            <a:r>
              <a:rPr lang="en-US" sz="2400" baseline="30000" dirty="0">
                <a:sym typeface="Wingdings" pitchFamily="2" charset="2"/>
              </a:rPr>
              <a:t>rd</a:t>
            </a:r>
            <a:r>
              <a:rPr lang="en-US" sz="2400" dirty="0">
                <a:sym typeface="Wingdings" pitchFamily="2" charset="2"/>
              </a:rPr>
              <a:t> 17kt </a:t>
            </a:r>
            <a:r>
              <a:rPr lang="en-US" sz="2400" dirty="0" err="1">
                <a:sym typeface="Wingdings" pitchFamily="2" charset="2"/>
              </a:rPr>
              <a:t>LArTPC</a:t>
            </a:r>
            <a:r>
              <a:rPr lang="en-US" sz="2400" dirty="0">
                <a:sym typeface="Wingdings" pitchFamily="2" charset="2"/>
              </a:rPr>
              <a:t> FD (vertical drift)</a:t>
            </a:r>
          </a:p>
          <a:p>
            <a:pPr lvl="1"/>
            <a:r>
              <a:rPr lang="en-US" sz="2400" dirty="0">
                <a:sym typeface="Wingdings" pitchFamily="2" charset="2"/>
              </a:rPr>
              <a:t>2.4MW 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beam upgrade</a:t>
            </a:r>
          </a:p>
          <a:p>
            <a:pPr lvl="1"/>
            <a:r>
              <a:rPr lang="en-US" sz="2400" dirty="0">
                <a:sym typeface="Wingdings" pitchFamily="2" charset="2"/>
              </a:rPr>
              <a:t>More capable ND (MCND), potentially the </a:t>
            </a:r>
            <a:r>
              <a:rPr lang="en-US" sz="2400" dirty="0" err="1">
                <a:sym typeface="Wingdings" pitchFamily="2" charset="2"/>
              </a:rPr>
              <a:t>GArTPC</a:t>
            </a:r>
            <a:endParaRPr lang="en-US" sz="24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R&amp;D on the 4</a:t>
            </a:r>
            <a:r>
              <a:rPr lang="en-US" sz="2800" baseline="30000" dirty="0">
                <a:sym typeface="Wingdings" pitchFamily="2" charset="2"/>
              </a:rPr>
              <a:t>th</a:t>
            </a:r>
            <a:r>
              <a:rPr lang="en-US" sz="2800" dirty="0">
                <a:sym typeface="Wingdings" pitchFamily="2" charset="2"/>
              </a:rPr>
              <a:t> 17kt </a:t>
            </a:r>
            <a:r>
              <a:rPr lang="en-US" sz="2800" dirty="0" err="1">
                <a:sym typeface="Wingdings" pitchFamily="2" charset="2"/>
              </a:rPr>
              <a:t>LArTPC</a:t>
            </a:r>
            <a:r>
              <a:rPr lang="en-US" sz="2800" dirty="0">
                <a:sym typeface="Wingdings" pitchFamily="2" charset="2"/>
              </a:rPr>
              <a:t> FD (VD)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8991" y="0"/>
            <a:ext cx="8371609" cy="58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800" b="1" kern="0" dirty="0"/>
              <a:t>DUNE Phased Approach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05086-60D4-4B4A-9486-09AA2CA0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-76200"/>
            <a:ext cx="8077200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ctr">
              <a:lnSpc>
                <a:spcPct val="94000"/>
              </a:lnSpc>
              <a:spcAft>
                <a:spcPts val="400"/>
              </a:spcAft>
            </a:pPr>
            <a:r>
              <a:rPr lang="en-US" sz="4000" b="1" dirty="0">
                <a:solidFill>
                  <a:srgbClr val="C00000"/>
                </a:solidFill>
                <a:latin typeface="+mj-lt"/>
                <a:cs typeface="Times" pitchFamily="18" charset="0"/>
              </a:rPr>
              <a:t>DUNE Near Detector Complex  </a:t>
            </a:r>
            <a:endParaRPr lang="en-US" b="1" dirty="0">
              <a:latin typeface="+mj-lt"/>
              <a:ea typeface="Cambria Math"/>
              <a:cs typeface="Times" pitchFamily="18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B4E4E63-7B73-7C4B-9F9A-3DA6B1592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80" y="3581400"/>
            <a:ext cx="9144000" cy="242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000" kern="0" dirty="0" err="1">
                <a:latin typeface="Arial Narrow" charset="0"/>
                <a:sym typeface="Wingdings"/>
              </a:rPr>
              <a:t>LAr</a:t>
            </a:r>
            <a:r>
              <a:rPr lang="en-US" sz="2000" kern="0" dirty="0">
                <a:latin typeface="Arial Narrow" charset="0"/>
                <a:sym typeface="Wingdings"/>
              </a:rPr>
              <a:t> TPC: The same technology as the FD </a:t>
            </a:r>
            <a:r>
              <a:rPr lang="en-US" sz="2000" kern="0" dirty="0">
                <a:latin typeface="Arial Narrow" charset="0"/>
                <a:sym typeface="Wingdings" pitchFamily="2" charset="2"/>
              </a:rPr>
              <a:t></a:t>
            </a:r>
            <a:r>
              <a:rPr lang="en-US" sz="2000" kern="0" dirty="0">
                <a:latin typeface="Arial Narrow" charset="0"/>
                <a:sym typeface="Wingdings"/>
              </a:rPr>
              <a:t> reduce systematics from different nuclear effects than FD;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-</a:t>
            </a:r>
            <a:r>
              <a:rPr lang="en-US" sz="2000" kern="0" dirty="0" err="1">
                <a:latin typeface="Arial Narrow" charset="0"/>
                <a:sym typeface="Wingdings"/>
              </a:rPr>
              <a:t>Ar</a:t>
            </a:r>
            <a:r>
              <a:rPr lang="en-US" sz="2000" kern="0" dirty="0">
                <a:latin typeface="Arial Narrow" charset="0"/>
                <a:sym typeface="Wingdings"/>
              </a:rPr>
              <a:t> interactions (</a:t>
            </a:r>
            <a:r>
              <a:rPr lang="en-US" sz="2000" b="1" kern="0" dirty="0">
                <a:latin typeface="Arial Narrow" charset="0"/>
                <a:sym typeface="Wingdings"/>
              </a:rPr>
              <a:t>M</a:t>
            </a:r>
            <a:r>
              <a:rPr lang="en-US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sz="2000" b="1" kern="0" dirty="0">
                <a:latin typeface="Arial Narrow" charset="0"/>
                <a:sym typeface="Wingdings"/>
              </a:rPr>
              <a:t>=1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50t, V</a:t>
            </a:r>
            <a:r>
              <a:rPr lang="en-US" altLang="ko-KR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=105m</a:t>
            </a:r>
            <a:r>
              <a:rPr lang="en-US" altLang="ko-KR" sz="2000" b="1" kern="0" baseline="30000" dirty="0">
                <a:latin typeface="Arial Narrow" charset="0"/>
                <a:sym typeface="Wingdings"/>
              </a:rPr>
              <a:t>3 </a:t>
            </a:r>
            <a:r>
              <a:rPr lang="en-US" altLang="ko-KR" sz="2000" kern="0" dirty="0">
                <a:latin typeface="Arial Narrow" charset="0"/>
                <a:sym typeface="Wingdings"/>
              </a:rPr>
              <a:t>)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 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1x10</a:t>
            </a:r>
            <a:r>
              <a:rPr lang="en-US" altLang="ko-KR" sz="2000" b="1" kern="0" baseline="3000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8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</a:t>
            </a:r>
            <a:r>
              <a:rPr lang="en-US" altLang="ko-KR" sz="2000" b="1" kern="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altLang="ko-KR" sz="2000" b="1" kern="0" baseline="-250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CC/year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on-axis (~1Hz)</a:t>
            </a:r>
            <a:endParaRPr lang="en-US" sz="20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TMS: Spectrometer to provide momenta of the </a:t>
            </a:r>
            <a:r>
              <a:rPr lang="en-US" sz="2000" kern="0" dirty="0">
                <a:latin typeface="Symbol" pitchFamily="2" charset="2"/>
                <a:sym typeface="Wingdings"/>
              </a:rPr>
              <a:t>m</a:t>
            </a:r>
            <a:r>
              <a:rPr lang="en-US" sz="2000" kern="0" dirty="0">
                <a:latin typeface="Arial Narrow" charset="0"/>
                <a:sym typeface="Wingdings"/>
              </a:rPr>
              <a:t> from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-</a:t>
            </a:r>
            <a:r>
              <a:rPr lang="en-US" sz="2000" kern="0" dirty="0" err="1">
                <a:latin typeface="Arial Narrow" charset="0"/>
                <a:sym typeface="Wingdings"/>
              </a:rPr>
              <a:t>LAr</a:t>
            </a:r>
            <a:r>
              <a:rPr lang="en-US" sz="2000" kern="0" dirty="0">
                <a:latin typeface="Arial Narrow" charset="0"/>
                <a:sym typeface="Wingdings"/>
              </a:rPr>
              <a:t> interactions in </a:t>
            </a:r>
            <a:r>
              <a:rPr lang="en-US" sz="2000" kern="0" dirty="0" err="1">
                <a:latin typeface="Arial Narrow" charset="0"/>
                <a:sym typeface="Wingdings"/>
              </a:rPr>
              <a:t>NDLAr</a:t>
            </a:r>
            <a:endParaRPr lang="en-US" sz="20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DUNE-PRISM: Off-axis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 spectrum for systematics; takes ND-</a:t>
            </a:r>
            <a:r>
              <a:rPr lang="en-US" sz="2000" kern="0" dirty="0" err="1">
                <a:latin typeface="Arial Narrow" charset="0"/>
                <a:sym typeface="Wingdings"/>
              </a:rPr>
              <a:t>LAr</a:t>
            </a:r>
            <a:r>
              <a:rPr lang="en-US" sz="2000" kern="0" dirty="0">
                <a:latin typeface="Arial Narrow" charset="0"/>
                <a:sym typeface="Wingdings"/>
              </a:rPr>
              <a:t> and TMS (ND-Gar) from on axis up to </a:t>
            </a:r>
            <a:r>
              <a:rPr lang="en-US" sz="2000" b="1" kern="0" dirty="0">
                <a:solidFill>
                  <a:srgbClr val="FF0000"/>
                </a:solidFill>
                <a:latin typeface="Arial Narrow" charset="0"/>
                <a:sym typeface="Wingdings"/>
              </a:rPr>
              <a:t>28.5m</a:t>
            </a:r>
            <a:r>
              <a:rPr lang="en-US" sz="2000" kern="0" dirty="0">
                <a:latin typeface="Arial Narrow" charset="0"/>
                <a:sym typeface="Wingdings"/>
              </a:rPr>
              <a:t> off-axis (</a:t>
            </a:r>
            <a:r>
              <a:rPr lang="en-US" sz="2000" b="1" kern="0" dirty="0">
                <a:solidFill>
                  <a:srgbClr val="FF0000"/>
                </a:solidFill>
                <a:latin typeface="Arial Narrow" charset="0"/>
                <a:sym typeface="Wingdings"/>
              </a:rPr>
              <a:t>~53mrad or 3</a:t>
            </a:r>
            <a:r>
              <a:rPr lang="en-US" sz="2000" b="1" kern="0" baseline="30000" dirty="0">
                <a:solidFill>
                  <a:srgbClr val="FF0000"/>
                </a:solidFill>
                <a:latin typeface="Arial Narrow" charset="0"/>
                <a:sym typeface="Wingdings"/>
              </a:rPr>
              <a:t>o</a:t>
            </a:r>
            <a:r>
              <a:rPr lang="en-US" sz="2000" kern="0" dirty="0">
                <a:latin typeface="Arial Narrow" charset="0"/>
                <a:sym typeface="Wingdings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SAND(</a:t>
            </a:r>
            <a:r>
              <a:rPr lang="en-US" sz="2000" b="1" kern="0" dirty="0">
                <a:latin typeface="Arial Narrow" charset="0"/>
                <a:sym typeface="Wingdings"/>
              </a:rPr>
              <a:t>S</a:t>
            </a:r>
            <a:r>
              <a:rPr lang="en-US" sz="2000" kern="0" dirty="0">
                <a:latin typeface="Arial Narrow" charset="0"/>
                <a:sym typeface="Wingdings"/>
              </a:rPr>
              <a:t>ystem for </a:t>
            </a:r>
            <a:r>
              <a:rPr lang="en-US" sz="2000" b="1" kern="0" dirty="0">
                <a:latin typeface="Arial Narrow" charset="0"/>
                <a:sym typeface="Wingdings"/>
              </a:rPr>
              <a:t>O</a:t>
            </a:r>
            <a:r>
              <a:rPr lang="en-US" sz="2000" kern="0" dirty="0">
                <a:latin typeface="Arial Narrow" charset="0"/>
                <a:sym typeface="Wingdings"/>
              </a:rPr>
              <a:t>n-</a:t>
            </a:r>
            <a:r>
              <a:rPr lang="en-US" sz="2000" b="1" kern="0" dirty="0">
                <a:latin typeface="Arial Narrow" charset="0"/>
                <a:sym typeface="Wingdings"/>
              </a:rPr>
              <a:t>A</a:t>
            </a:r>
            <a:r>
              <a:rPr lang="en-US" sz="2000" kern="0" dirty="0">
                <a:latin typeface="Arial Narrow" charset="0"/>
                <a:sym typeface="Wingdings"/>
              </a:rPr>
              <a:t>xis neutrino </a:t>
            </a:r>
            <a:r>
              <a:rPr lang="en-US" sz="2000" b="1" kern="0" dirty="0">
                <a:latin typeface="Arial Narrow" charset="0"/>
                <a:sym typeface="Wingdings"/>
              </a:rPr>
              <a:t>D</a:t>
            </a:r>
            <a:r>
              <a:rPr lang="en-US" sz="2000" kern="0" dirty="0">
                <a:latin typeface="Arial Narrow" charset="0"/>
                <a:sym typeface="Wingdings"/>
              </a:rPr>
              <a:t>etection): Monitors on-axis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kern="0" dirty="0">
                <a:latin typeface="Arial Narrow" charset="0"/>
                <a:sym typeface="Wingdings"/>
              </a:rPr>
              <a:t> beam flux to the FD; Consists of a straw tube tracker + ECAL equipped with a 0.6T magnet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kern="0" dirty="0">
                <a:latin typeface="Arial Narrow" charset="0"/>
                <a:sym typeface="Wingdings"/>
              </a:rPr>
              <a:t>MCND: Magnetized (0.5T) large volume </a:t>
            </a:r>
            <a:r>
              <a:rPr lang="en-US" sz="2000" kern="0" dirty="0" err="1">
                <a:latin typeface="Arial Narrow" charset="0"/>
                <a:sym typeface="Wingdings"/>
              </a:rPr>
              <a:t>HPGAr</a:t>
            </a:r>
            <a:r>
              <a:rPr lang="en-US" sz="2000" kern="0" dirty="0">
                <a:latin typeface="Arial Narrow" charset="0"/>
                <a:sym typeface="Wingdings"/>
              </a:rPr>
              <a:t> TPC (10atm) w/ ECAL: </a:t>
            </a:r>
            <a:r>
              <a:rPr lang="en-US" sz="2000" kern="0" dirty="0">
                <a:latin typeface="Symbol" pitchFamily="2" charset="2"/>
                <a:sym typeface="Wingdings"/>
              </a:rPr>
              <a:t>n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-</a:t>
            </a:r>
            <a:r>
              <a:rPr lang="en-US" sz="2000" dirty="0" err="1">
                <a:solidFill>
                  <a:srgbClr val="1801BF"/>
                </a:solidFill>
                <a:ea typeface="Cambria Math"/>
                <a:cs typeface="Times" pitchFamily="18" charset="0"/>
              </a:rPr>
              <a:t>Ar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 events with </a:t>
            </a:r>
            <a:r>
              <a:rPr lang="en-US" sz="2000" b="1" dirty="0">
                <a:solidFill>
                  <a:srgbClr val="1801BF"/>
                </a:solidFill>
                <a:ea typeface="Cambria Math"/>
                <a:cs typeface="Times" pitchFamily="18" charset="0"/>
              </a:rPr>
              <a:t>low-threshold tracking; 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p</a:t>
            </a:r>
            <a:r>
              <a:rPr lang="en-US" sz="2000" baseline="-25000" dirty="0">
                <a:solidFill>
                  <a:srgbClr val="1801BF"/>
                </a:solidFill>
                <a:latin typeface="Symbol" pitchFamily="2" charset="2"/>
                <a:ea typeface="Cambria Math"/>
                <a:cs typeface="Times" pitchFamily="18" charset="0"/>
              </a:rPr>
              <a:t>m</a:t>
            </a:r>
            <a:r>
              <a:rPr lang="en-US" sz="2000" dirty="0">
                <a:solidFill>
                  <a:srgbClr val="1801BF"/>
                </a:solidFill>
                <a:ea typeface="Cambria Math"/>
                <a:cs typeface="Times" pitchFamily="18" charset="0"/>
              </a:rPr>
              <a:t> measurements </a:t>
            </a:r>
            <a:r>
              <a:rPr lang="en-US" sz="2000" kern="0" dirty="0">
                <a:latin typeface="Arial Narrow" charset="0"/>
                <a:sym typeface="Wingdings"/>
              </a:rPr>
              <a:t>(</a:t>
            </a:r>
            <a:r>
              <a:rPr lang="en-US" sz="2000" b="1" kern="0" dirty="0">
                <a:latin typeface="Arial Narrow" charset="0"/>
                <a:sym typeface="Wingdings"/>
              </a:rPr>
              <a:t>M</a:t>
            </a:r>
            <a:r>
              <a:rPr lang="en-US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sz="2000" b="1" kern="0" dirty="0">
                <a:latin typeface="Arial Narrow" charset="0"/>
                <a:sym typeface="Wingdings"/>
              </a:rPr>
              <a:t>=1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t, V</a:t>
            </a:r>
            <a:r>
              <a:rPr lang="en-US" altLang="ko-KR" sz="2000" b="1" kern="0" baseline="-25000" dirty="0">
                <a:latin typeface="Arial Narrow" charset="0"/>
                <a:sym typeface="Wingdings"/>
              </a:rPr>
              <a:t>A</a:t>
            </a:r>
            <a:r>
              <a:rPr lang="en-US" altLang="ko-KR" sz="2000" b="1" kern="0" dirty="0">
                <a:latin typeface="Arial Narrow" charset="0"/>
                <a:sym typeface="Wingdings"/>
              </a:rPr>
              <a:t>=108m</a:t>
            </a:r>
            <a:r>
              <a:rPr lang="en-US" altLang="ko-KR" sz="2000" b="1" kern="0" baseline="30000" dirty="0">
                <a:latin typeface="Arial Narrow" charset="0"/>
                <a:sym typeface="Wingdings"/>
              </a:rPr>
              <a:t>3 </a:t>
            </a:r>
            <a:r>
              <a:rPr lang="en-US" altLang="ko-KR" sz="2000" kern="0" dirty="0">
                <a:latin typeface="Arial Narrow" charset="0"/>
                <a:sym typeface="Wingdings"/>
              </a:rPr>
              <a:t>)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 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1x10</a:t>
            </a:r>
            <a:r>
              <a:rPr lang="en-US" altLang="ko-KR" sz="2000" b="1" kern="0" baseline="3000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6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</a:t>
            </a:r>
            <a:r>
              <a:rPr lang="en-US" altLang="ko-KR" sz="2000" b="1" kern="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altLang="ko-KR" sz="2000" b="1" kern="0" baseline="-250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altLang="ko-KR" sz="2000" b="1" kern="0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 CC/year </a:t>
            </a:r>
            <a:r>
              <a:rPr lang="en-US" altLang="ko-KR" sz="2000" kern="0" dirty="0">
                <a:latin typeface="Arial Narrow" charset="0"/>
                <a:sym typeface="Wingdings" pitchFamily="2" charset="2"/>
              </a:rPr>
              <a:t>on-axis</a:t>
            </a:r>
            <a:endParaRPr lang="en-US" sz="2000" kern="0" dirty="0">
              <a:latin typeface="Arial Narrow" charset="0"/>
              <a:sym typeface="Wingding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DAEC19-9AC7-D70E-E432-080BABD5C964}"/>
              </a:ext>
            </a:extLst>
          </p:cNvPr>
          <p:cNvGrpSpPr/>
          <p:nvPr/>
        </p:nvGrpSpPr>
        <p:grpSpPr>
          <a:xfrm>
            <a:off x="-40799" y="533400"/>
            <a:ext cx="4244533" cy="3083610"/>
            <a:chOff x="-40799" y="736477"/>
            <a:chExt cx="4244533" cy="3083610"/>
          </a:xfrm>
        </p:grpSpPr>
        <p:pic>
          <p:nvPicPr>
            <p:cNvPr id="14" name="Google Shape;164;p21">
              <a:extLst>
                <a:ext uri="{FF2B5EF4-FFF2-40B4-BE49-F238E27FC236}">
                  <a16:creationId xmlns:a16="http://schemas.microsoft.com/office/drawing/2014/main" id="{23D9373C-A8EA-CA50-FB04-0E6E0C85B42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9934" y="736477"/>
              <a:ext cx="3733800" cy="2965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763CFF-866B-EE81-4F50-FEC14A756B44}"/>
                </a:ext>
              </a:extLst>
            </p:cNvPr>
            <p:cNvSpPr txBox="1"/>
            <p:nvPr/>
          </p:nvSpPr>
          <p:spPr>
            <a:xfrm>
              <a:off x="794816" y="775646"/>
              <a:ext cx="1184940" cy="336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Phase – 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B15BB-8C46-369D-4E68-B6C0AAF6EE9B}"/>
                </a:ext>
              </a:extLst>
            </p:cNvPr>
            <p:cNvSpPr txBox="1"/>
            <p:nvPr/>
          </p:nvSpPr>
          <p:spPr>
            <a:xfrm>
              <a:off x="1893634" y="2359992"/>
              <a:ext cx="1194558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 err="1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LAr</a:t>
              </a: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 TPC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A3511B-DC86-36F1-49E3-081B8EAF1ABA}"/>
                </a:ext>
              </a:extLst>
            </p:cNvPr>
            <p:cNvSpPr txBox="1"/>
            <p:nvPr/>
          </p:nvSpPr>
          <p:spPr>
            <a:xfrm>
              <a:off x="1870473" y="2006334"/>
              <a:ext cx="671979" cy="336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TMS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A6C587F-0183-9A2E-C404-E37BDEA6DC81}"/>
                </a:ext>
              </a:extLst>
            </p:cNvPr>
            <p:cNvCxnSpPr>
              <a:cxnSpLocks/>
            </p:cNvCxnSpPr>
            <p:nvPr/>
          </p:nvCxnSpPr>
          <p:spPr>
            <a:xfrm rot="499470" flipH="1" flipV="1">
              <a:off x="2070435" y="3064415"/>
              <a:ext cx="595586" cy="223407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7EF478-FE5E-A10B-EE1E-81653B4E07F2}"/>
                </a:ext>
              </a:extLst>
            </p:cNvPr>
            <p:cNvSpPr txBox="1"/>
            <p:nvPr/>
          </p:nvSpPr>
          <p:spPr>
            <a:xfrm rot="1653834">
              <a:off x="2507368" y="3395355"/>
              <a:ext cx="104868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0000FF"/>
                  </a:solidFill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0000FF"/>
                  </a:solidFill>
                  <a:latin typeface="+mj-lt"/>
                </a:rPr>
                <a:t> beam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C985C6-EC3E-7C82-2005-076958421B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1297" y="1999943"/>
              <a:ext cx="2055117" cy="1325065"/>
            </a:xfrm>
            <a:prstGeom prst="straightConnector1">
              <a:avLst/>
            </a:prstGeom>
            <a:ln w="57150">
              <a:solidFill>
                <a:srgbClr val="FF006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284F68-8E35-A9E8-C7E3-01ABBD00B80A}"/>
                </a:ext>
              </a:extLst>
            </p:cNvPr>
            <p:cNvSpPr txBox="1"/>
            <p:nvPr/>
          </p:nvSpPr>
          <p:spPr>
            <a:xfrm rot="19470399">
              <a:off x="2746174" y="2666527"/>
              <a:ext cx="990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66"/>
                  </a:solidFill>
                  <a:latin typeface="+mj-lt"/>
                </a:rPr>
                <a:t>28.5m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1DABE3-5A89-E700-C0F1-88AC158C2D75}"/>
                </a:ext>
              </a:extLst>
            </p:cNvPr>
            <p:cNvSpPr txBox="1"/>
            <p:nvPr/>
          </p:nvSpPr>
          <p:spPr>
            <a:xfrm>
              <a:off x="-40799" y="2706966"/>
              <a:ext cx="1486988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SAND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BC77C7-737E-544B-BB87-CCBAB05D8A1B}"/>
              </a:ext>
            </a:extLst>
          </p:cNvPr>
          <p:cNvGrpSpPr/>
          <p:nvPr/>
        </p:nvGrpSpPr>
        <p:grpSpPr>
          <a:xfrm>
            <a:off x="3969380" y="457200"/>
            <a:ext cx="4740317" cy="3031657"/>
            <a:chOff x="3969380" y="670787"/>
            <a:chExt cx="4740317" cy="3031657"/>
          </a:xfrm>
        </p:grpSpPr>
        <p:pic>
          <p:nvPicPr>
            <p:cNvPr id="38" name="Picture 37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F3A40107-4E61-3527-4A87-DE18EB8EF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703" y="670787"/>
              <a:ext cx="4312994" cy="30316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066D6FF-A25D-86E9-9A0F-D7F34B02AFAF}"/>
                </a:ext>
              </a:extLst>
            </p:cNvPr>
            <p:cNvSpPr txBox="1"/>
            <p:nvPr/>
          </p:nvSpPr>
          <p:spPr>
            <a:xfrm>
              <a:off x="4968757" y="2816026"/>
              <a:ext cx="1194558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 err="1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LAr</a:t>
              </a: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 TPC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A657F6-11BE-852E-0DAB-C2EC78623AC5}"/>
                </a:ext>
              </a:extLst>
            </p:cNvPr>
            <p:cNvSpPr txBox="1"/>
            <p:nvPr/>
          </p:nvSpPr>
          <p:spPr>
            <a:xfrm>
              <a:off x="4698684" y="2548531"/>
              <a:ext cx="662361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 err="1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GAr</a:t>
              </a:r>
              <a:endParaRPr lang="en-US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A43676-DD31-EF71-CF46-D6BDC3AEB4AC}"/>
                </a:ext>
              </a:extLst>
            </p:cNvPr>
            <p:cNvSpPr txBox="1"/>
            <p:nvPr/>
          </p:nvSpPr>
          <p:spPr>
            <a:xfrm>
              <a:off x="3969380" y="2274785"/>
              <a:ext cx="1486988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SAND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E82A4FE-CF7A-353A-C0F4-340DC66F2EF4}"/>
                </a:ext>
              </a:extLst>
            </p:cNvPr>
            <p:cNvCxnSpPr>
              <a:cxnSpLocks/>
            </p:cNvCxnSpPr>
            <p:nvPr/>
          </p:nvCxnSpPr>
          <p:spPr>
            <a:xfrm rot="499470" flipH="1" flipV="1">
              <a:off x="6476627" y="2922525"/>
              <a:ext cx="595586" cy="223407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19B893-FDD5-B7FC-7E21-79DB1FBA3267}"/>
                </a:ext>
              </a:extLst>
            </p:cNvPr>
            <p:cNvSpPr txBox="1"/>
            <p:nvPr/>
          </p:nvSpPr>
          <p:spPr>
            <a:xfrm rot="1653834">
              <a:off x="6913560" y="3253465"/>
              <a:ext cx="104868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0000FF"/>
                  </a:solidFill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0000FF"/>
                  </a:solidFill>
                  <a:latin typeface="+mj-lt"/>
                </a:rPr>
                <a:t> beam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20A16E9-82DF-7E98-F2A9-6A2DC9CA9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2200" y="1752600"/>
              <a:ext cx="2286000" cy="1406360"/>
            </a:xfrm>
            <a:prstGeom prst="straightConnector1">
              <a:avLst/>
            </a:prstGeom>
            <a:ln w="57150">
              <a:solidFill>
                <a:srgbClr val="FF006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5B3FB5-0ED2-4059-27F4-AB4161C42ACB}"/>
                </a:ext>
              </a:extLst>
            </p:cNvPr>
            <p:cNvSpPr txBox="1"/>
            <p:nvPr/>
          </p:nvSpPr>
          <p:spPr>
            <a:xfrm rot="19470399">
              <a:off x="7077077" y="2500479"/>
              <a:ext cx="990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66"/>
                  </a:solidFill>
                  <a:latin typeface="+mj-lt"/>
                </a:rPr>
                <a:t>28.5m</a:t>
              </a:r>
            </a:p>
          </p:txBody>
        </p:sp>
        <p:sp>
          <p:nvSpPr>
            <p:cNvPr id="46" name="AutoShape 2">
              <a:extLst>
                <a:ext uri="{FF2B5EF4-FFF2-40B4-BE49-F238E27FC236}">
                  <a16:creationId xmlns:a16="http://schemas.microsoft.com/office/drawing/2014/main" id="{073E307A-CED7-DC6A-A0C7-001B44D79B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565DA2-439F-3E28-4ACD-7BCE8BA44423}"/>
                </a:ext>
              </a:extLst>
            </p:cNvPr>
            <p:cNvSpPr txBox="1"/>
            <p:nvPr/>
          </p:nvSpPr>
          <p:spPr>
            <a:xfrm>
              <a:off x="4454702" y="812039"/>
              <a:ext cx="1249060" cy="336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en-US" b="1" dirty="0">
                  <a:ln w="952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j-lt"/>
                </a:rPr>
                <a:t>Phase – II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C07ABA-C4BB-7CE2-C097-A9865F4606E1}"/>
              </a:ext>
            </a:extLst>
          </p:cNvPr>
          <p:cNvGrpSpPr/>
          <p:nvPr/>
        </p:nvGrpSpPr>
        <p:grpSpPr>
          <a:xfrm>
            <a:off x="2209800" y="1143000"/>
            <a:ext cx="4661359" cy="4413610"/>
            <a:chOff x="2261803" y="1222195"/>
            <a:chExt cx="4661359" cy="441361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52E4FD4-DF6D-3DDF-5C0B-6CAE454E5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803" y="1222195"/>
              <a:ext cx="4661359" cy="441361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6B21CE5-18F5-39BB-E724-8341B23624BE}"/>
                </a:ext>
              </a:extLst>
            </p:cNvPr>
            <p:cNvSpPr txBox="1"/>
            <p:nvPr/>
          </p:nvSpPr>
          <p:spPr>
            <a:xfrm>
              <a:off x="5040892" y="1474338"/>
              <a:ext cx="15199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+mj-lt"/>
                </a:rPr>
                <a:t>DUNE-PRISM</a:t>
              </a:r>
            </a:p>
          </p:txBody>
        </p:sp>
      </p:grpSp>
      <p:sp>
        <p:nvSpPr>
          <p:cNvPr id="51" name="Shape 127">
            <a:extLst>
              <a:ext uri="{FF2B5EF4-FFF2-40B4-BE49-F238E27FC236}">
                <a16:creationId xmlns:a16="http://schemas.microsoft.com/office/drawing/2014/main" id="{1D869988-987C-3535-6793-68E0494991F3}"/>
              </a:ext>
            </a:extLst>
          </p:cNvPr>
          <p:cNvSpPr/>
          <p:nvPr/>
        </p:nvSpPr>
        <p:spPr>
          <a:xfrm flipH="1" flipV="1">
            <a:off x="5181600" y="39624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2" name="Shape 127">
            <a:extLst>
              <a:ext uri="{FF2B5EF4-FFF2-40B4-BE49-F238E27FC236}">
                <a16:creationId xmlns:a16="http://schemas.microsoft.com/office/drawing/2014/main" id="{8D52EC9B-8572-5358-16AA-1770D475E655}"/>
              </a:ext>
            </a:extLst>
          </p:cNvPr>
          <p:cNvSpPr/>
          <p:nvPr/>
        </p:nvSpPr>
        <p:spPr>
          <a:xfrm flipH="1" flipV="1">
            <a:off x="3733800" y="3962400"/>
            <a:ext cx="0" cy="876223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ABE3A9-7A4A-7E23-F4DD-D1C260BA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C0A5B-9547-0A8E-628B-34BA20ADB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CA24A-6C28-B63B-5723-5992252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51" grpId="0" animBg="1"/>
      <p:bldP spid="51" grpId="1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EE9CDB1-23DE-4E74-37AC-76C969C3B5D0}"/>
              </a:ext>
            </a:extLst>
          </p:cNvPr>
          <p:cNvGrpSpPr/>
          <p:nvPr/>
        </p:nvGrpSpPr>
        <p:grpSpPr>
          <a:xfrm>
            <a:off x="4648200" y="682822"/>
            <a:ext cx="4367716" cy="2974777"/>
            <a:chOff x="6551280" y="1119960"/>
            <a:chExt cx="2716920" cy="2134800"/>
          </a:xfrm>
        </p:grpSpPr>
        <p:sp>
          <p:nvSpPr>
            <p:cNvPr id="37" name="TextShape 3">
              <a:extLst>
                <a:ext uri="{FF2B5EF4-FFF2-40B4-BE49-F238E27FC236}">
                  <a16:creationId xmlns:a16="http://schemas.microsoft.com/office/drawing/2014/main" id="{5B26D231-1685-935B-B226-5420BF726D12}"/>
                </a:ext>
              </a:extLst>
            </p:cNvPr>
            <p:cNvSpPr txBox="1"/>
            <p:nvPr/>
          </p:nvSpPr>
          <p:spPr>
            <a:xfrm>
              <a:off x="8588520" y="1806480"/>
              <a:ext cx="453960" cy="54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endParaRPr lang="en-US" sz="3200" b="0" strike="noStrike" spc="-1">
                <a:latin typeface="Times New Roman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99E11A-EA17-62B9-8EBC-23EF90A63F93}"/>
                </a:ext>
              </a:extLst>
            </p:cNvPr>
            <p:cNvPicPr/>
            <p:nvPr/>
          </p:nvPicPr>
          <p:blipFill>
            <a:blip r:embed="rId2"/>
            <a:srcRect t="12524" r="11833"/>
            <a:stretch/>
          </p:blipFill>
          <p:spPr>
            <a:xfrm>
              <a:off x="6551280" y="1119960"/>
              <a:ext cx="2716920" cy="213480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41" name="TextShape 5">
              <a:extLst>
                <a:ext uri="{FF2B5EF4-FFF2-40B4-BE49-F238E27FC236}">
                  <a16:creationId xmlns:a16="http://schemas.microsoft.com/office/drawing/2014/main" id="{A53CD2A8-5C4F-DA97-AF7D-0E78D1A52E23}"/>
                </a:ext>
              </a:extLst>
            </p:cNvPr>
            <p:cNvSpPr txBox="1"/>
            <p:nvPr/>
          </p:nvSpPr>
          <p:spPr>
            <a:xfrm>
              <a:off x="7120079" y="145008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  <p:sp>
          <p:nvSpPr>
            <p:cNvPr id="43" name="TextShape 7">
              <a:extLst>
                <a:ext uri="{FF2B5EF4-FFF2-40B4-BE49-F238E27FC236}">
                  <a16:creationId xmlns:a16="http://schemas.microsoft.com/office/drawing/2014/main" id="{0B809BA1-50ED-2683-3B4A-B57470AE778A}"/>
                </a:ext>
              </a:extLst>
            </p:cNvPr>
            <p:cNvSpPr txBox="1"/>
            <p:nvPr/>
          </p:nvSpPr>
          <p:spPr>
            <a:xfrm>
              <a:off x="8588880" y="1806840"/>
              <a:ext cx="561600" cy="993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r>
                <a:rPr lang="en-US" sz="3200" b="1" strike="noStrike" spc="-1" baseline="-33000">
                  <a:latin typeface="Times New Roman"/>
                </a:rPr>
                <a:t>e</a:t>
              </a:r>
              <a:endParaRPr lang="en-US" sz="3200" b="0" strike="noStrike" spc="-1">
                <a:latin typeface="Times New Roman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85866FF-676E-D07B-CAA1-F6E409A8DC70}"/>
              </a:ext>
            </a:extLst>
          </p:cNvPr>
          <p:cNvGrpSpPr/>
          <p:nvPr/>
        </p:nvGrpSpPr>
        <p:grpSpPr>
          <a:xfrm>
            <a:off x="4648200" y="3581400"/>
            <a:ext cx="4596316" cy="2805859"/>
            <a:chOff x="6551280" y="3188160"/>
            <a:chExt cx="2821320" cy="2041560"/>
          </a:xfrm>
        </p:grpSpPr>
        <p:sp>
          <p:nvSpPr>
            <p:cNvPr id="38" name="TextShape 4">
              <a:extLst>
                <a:ext uri="{FF2B5EF4-FFF2-40B4-BE49-F238E27FC236}">
                  <a16:creationId xmlns:a16="http://schemas.microsoft.com/office/drawing/2014/main" id="{1DE44AEA-983B-77F1-3FAC-21890A54BD43}"/>
                </a:ext>
              </a:extLst>
            </p:cNvPr>
            <p:cNvSpPr txBox="1"/>
            <p:nvPr/>
          </p:nvSpPr>
          <p:spPr>
            <a:xfrm>
              <a:off x="8553240" y="3978000"/>
              <a:ext cx="453960" cy="54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endParaRPr lang="en-US" sz="3200" b="0" strike="noStrike" spc="-1">
                <a:latin typeface="Times New Roman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730EEF5-61C4-6C1C-C69D-DC556ABAB31C}"/>
                </a:ext>
              </a:extLst>
            </p:cNvPr>
            <p:cNvPicPr/>
            <p:nvPr/>
          </p:nvPicPr>
          <p:blipFill>
            <a:blip r:embed="rId3"/>
            <a:srcRect t="13341" r="11833" b="2987"/>
            <a:stretch/>
          </p:blipFill>
          <p:spPr>
            <a:xfrm>
              <a:off x="6551280" y="3188160"/>
              <a:ext cx="2716560" cy="204156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42" name="TextShape 6">
              <a:extLst>
                <a:ext uri="{FF2B5EF4-FFF2-40B4-BE49-F238E27FC236}">
                  <a16:creationId xmlns:a16="http://schemas.microsoft.com/office/drawing/2014/main" id="{A4646493-16E0-54BD-EFDC-F6FA07E7154C}"/>
                </a:ext>
              </a:extLst>
            </p:cNvPr>
            <p:cNvSpPr txBox="1"/>
            <p:nvPr/>
          </p:nvSpPr>
          <p:spPr>
            <a:xfrm>
              <a:off x="7112559" y="353844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  <p:sp>
          <p:nvSpPr>
            <p:cNvPr id="44" name="TextShape 8">
              <a:extLst>
                <a:ext uri="{FF2B5EF4-FFF2-40B4-BE49-F238E27FC236}">
                  <a16:creationId xmlns:a16="http://schemas.microsoft.com/office/drawing/2014/main" id="{C2AA98FC-D132-0F81-54D3-A68F6DDE0949}"/>
                </a:ext>
              </a:extLst>
            </p:cNvPr>
            <p:cNvSpPr txBox="1"/>
            <p:nvPr/>
          </p:nvSpPr>
          <p:spPr>
            <a:xfrm>
              <a:off x="8553600" y="3978360"/>
              <a:ext cx="819000" cy="108972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r>
                <a:rPr lang="en-US" sz="3200" b="1" strike="noStrike" spc="-1" baseline="-33000">
                  <a:latin typeface="Times New Roman"/>
                </a:rPr>
                <a:t>e</a:t>
              </a:r>
              <a:endParaRPr lang="en-US" sz="3200" b="0" strike="noStrike" spc="-1">
                <a:latin typeface="Times New Roman"/>
              </a:endParaRPr>
            </a:p>
          </p:txBody>
        </p:sp>
      </p:grp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/>
              <a:t>DUNE CPV &amp; MO w/ </a:t>
            </a:r>
            <a:r>
              <a:rPr lang="en-US" b="1" dirty="0">
                <a:latin typeface="Symbol" pitchFamily="2" charset="2"/>
              </a:rPr>
              <a:t>n</a:t>
            </a:r>
            <a:r>
              <a:rPr lang="en-US" b="1" baseline="-25000" dirty="0"/>
              <a:t>e</a:t>
            </a:r>
            <a:r>
              <a:rPr lang="en-US" b="1" dirty="0"/>
              <a:t> Appearance </a:t>
            </a:r>
            <a:endParaRPr lang="en-US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51386" y="6029980"/>
            <a:ext cx="218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Simultaneous fit could provide info on MO and </a:t>
            </a:r>
            <a:r>
              <a:rPr lang="en-US" sz="1400" dirty="0">
                <a:solidFill>
                  <a:schemeClr val="accent2"/>
                </a:solidFill>
                <a:latin typeface="Symbol" pitchFamily="2" charset="2"/>
              </a:rPr>
              <a:t>q</a:t>
            </a:r>
            <a:r>
              <a:rPr lang="en-US" sz="1400" baseline="-25000" dirty="0">
                <a:solidFill>
                  <a:schemeClr val="accent2"/>
                </a:solidFill>
              </a:rPr>
              <a:t>23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582B8-5385-B15E-8E70-BBA7F2DA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607817-84FF-7F48-370E-340F7DC4ADC1}"/>
              </a:ext>
            </a:extLst>
          </p:cNvPr>
          <p:cNvGrpSpPr/>
          <p:nvPr/>
        </p:nvGrpSpPr>
        <p:grpSpPr>
          <a:xfrm>
            <a:off x="457199" y="682823"/>
            <a:ext cx="4350483" cy="2929894"/>
            <a:chOff x="45000" y="1119960"/>
            <a:chExt cx="2716560" cy="2134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9543AC-CF1C-8208-2694-55E9BCC2EC9F}"/>
                </a:ext>
              </a:extLst>
            </p:cNvPr>
            <p:cNvPicPr/>
            <p:nvPr/>
          </p:nvPicPr>
          <p:blipFill>
            <a:blip r:embed="rId4"/>
            <a:srcRect t="12524" r="11833"/>
            <a:stretch/>
          </p:blipFill>
          <p:spPr>
            <a:xfrm>
              <a:off x="45000" y="1119960"/>
              <a:ext cx="2716560" cy="213480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9" name="TextShape 2">
              <a:extLst>
                <a:ext uri="{FF2B5EF4-FFF2-40B4-BE49-F238E27FC236}">
                  <a16:creationId xmlns:a16="http://schemas.microsoft.com/office/drawing/2014/main" id="{13AF3C08-7576-C170-BE63-284E7FA7905F}"/>
                </a:ext>
              </a:extLst>
            </p:cNvPr>
            <p:cNvSpPr txBox="1"/>
            <p:nvPr/>
          </p:nvSpPr>
          <p:spPr>
            <a:xfrm>
              <a:off x="2082240" y="1806480"/>
              <a:ext cx="561600" cy="99324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 dirty="0" err="1">
                  <a:latin typeface="Times New Roman"/>
                </a:rPr>
                <a:t>ν</a:t>
              </a:r>
              <a:r>
                <a:rPr lang="en-US" sz="3200" b="1" strike="noStrike" spc="-1" baseline="-33000" dirty="0" err="1">
                  <a:latin typeface="Times New Roman"/>
                </a:rPr>
                <a:t>e</a:t>
              </a:r>
              <a:endParaRPr lang="en-US" sz="3200" b="0" strike="noStrike" spc="-1" dirty="0">
                <a:latin typeface="Times New Roman"/>
              </a:endParaRPr>
            </a:p>
          </p:txBody>
        </p:sp>
        <p:sp>
          <p:nvSpPr>
            <p:cNvPr id="18" name="TextShape 6">
              <a:extLst>
                <a:ext uri="{FF2B5EF4-FFF2-40B4-BE49-F238E27FC236}">
                  <a16:creationId xmlns:a16="http://schemas.microsoft.com/office/drawing/2014/main" id="{80AC0697-74C1-3BF3-F235-64DE39AF9905}"/>
                </a:ext>
              </a:extLst>
            </p:cNvPr>
            <p:cNvSpPr txBox="1"/>
            <p:nvPr/>
          </p:nvSpPr>
          <p:spPr>
            <a:xfrm>
              <a:off x="611185" y="145008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EB59A5-CBA0-116D-20E2-7AF2109B9CA1}"/>
              </a:ext>
            </a:extLst>
          </p:cNvPr>
          <p:cNvGrpSpPr/>
          <p:nvPr/>
        </p:nvGrpSpPr>
        <p:grpSpPr>
          <a:xfrm>
            <a:off x="457200" y="3612716"/>
            <a:ext cx="4517676" cy="2711883"/>
            <a:chOff x="45000" y="3213720"/>
            <a:chExt cx="2820960" cy="2037960"/>
          </a:xfrm>
        </p:grpSpPr>
        <p:sp>
          <p:nvSpPr>
            <p:cNvPr id="12" name="TextBox 11"/>
            <p:cNvSpPr txBox="1"/>
            <p:nvPr/>
          </p:nvSpPr>
          <p:spPr>
            <a:xfrm>
              <a:off x="1703506" y="4348937"/>
              <a:ext cx="931179" cy="48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charset="2"/>
                  <a:cs typeface="Symbol" charset="2"/>
                </a:rPr>
                <a:t>n</a:t>
              </a:r>
              <a:r>
                <a:rPr lang="en-US" sz="2000" baseline="-25000" dirty="0">
                  <a:latin typeface="Symbol" charset="2"/>
                  <a:cs typeface="Symbol" charset="2"/>
                </a:rPr>
                <a:t>m</a:t>
              </a:r>
              <a:endParaRPr lang="en-US" sz="2000" dirty="0">
                <a:latin typeface="Symbol" charset="2"/>
                <a:cs typeface="Symbol" charset="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FB8483-374F-A615-5021-4CCC8EF6C6C5}"/>
                </a:ext>
              </a:extLst>
            </p:cNvPr>
            <p:cNvPicPr/>
            <p:nvPr/>
          </p:nvPicPr>
          <p:blipFill>
            <a:blip r:embed="rId5"/>
            <a:srcRect t="13341" r="11833" b="3147"/>
            <a:stretch/>
          </p:blipFill>
          <p:spPr>
            <a:xfrm>
              <a:off x="45000" y="3213720"/>
              <a:ext cx="2716560" cy="2037960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17" name="TextShape 3">
              <a:extLst>
                <a:ext uri="{FF2B5EF4-FFF2-40B4-BE49-F238E27FC236}">
                  <a16:creationId xmlns:a16="http://schemas.microsoft.com/office/drawing/2014/main" id="{9240B02D-7AB0-F81E-AEC4-9CC9991E966F}"/>
                </a:ext>
              </a:extLst>
            </p:cNvPr>
            <p:cNvSpPr txBox="1"/>
            <p:nvPr/>
          </p:nvSpPr>
          <p:spPr>
            <a:xfrm>
              <a:off x="2046960" y="3978000"/>
              <a:ext cx="819000" cy="108972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3200" b="1" strike="noStrike" spc="-1">
                  <a:latin typeface="Times New Roman"/>
                </a:rPr>
                <a:t>ν</a:t>
              </a:r>
              <a:r>
                <a:rPr lang="en-US" sz="3200" b="1" strike="noStrike" spc="-1" baseline="-33000">
                  <a:latin typeface="Times New Roman"/>
                </a:rPr>
                <a:t>e</a:t>
              </a:r>
              <a:endParaRPr lang="en-US" sz="3200" b="0" strike="noStrike" spc="-1">
                <a:latin typeface="Times New Roman"/>
              </a:endParaRPr>
            </a:p>
          </p:txBody>
        </p:sp>
        <p:sp>
          <p:nvSpPr>
            <p:cNvPr id="27" name="TextShape 7">
              <a:extLst>
                <a:ext uri="{FF2B5EF4-FFF2-40B4-BE49-F238E27FC236}">
                  <a16:creationId xmlns:a16="http://schemas.microsoft.com/office/drawing/2014/main" id="{99CE4367-F4DD-9C1B-CBD3-4183E1BEE847}"/>
                </a:ext>
              </a:extLst>
            </p:cNvPr>
            <p:cNvSpPr txBox="1"/>
            <p:nvPr/>
          </p:nvSpPr>
          <p:spPr>
            <a:xfrm>
              <a:off x="615976" y="3538440"/>
              <a:ext cx="1104120" cy="271800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300" b="0" strike="noStrike" spc="-1" dirty="0">
                  <a:latin typeface="Times New Roman"/>
                </a:rPr>
                <a:t>12 years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35FB3D-2C10-35EA-2BE0-31B116021784}"/>
              </a:ext>
            </a:extLst>
          </p:cNvPr>
          <p:cNvSpPr txBox="1"/>
          <p:nvPr/>
        </p:nvSpPr>
        <p:spPr>
          <a:xfrm rot="16200000">
            <a:off x="-276114" y="1668316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mode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56B361-C829-4DE3-2060-84CD9E21AB1D}"/>
              </a:ext>
            </a:extLst>
          </p:cNvPr>
          <p:cNvGrpSpPr/>
          <p:nvPr/>
        </p:nvGrpSpPr>
        <p:grpSpPr>
          <a:xfrm>
            <a:off x="71735" y="4583703"/>
            <a:ext cx="461665" cy="1055097"/>
            <a:chOff x="0" y="4659903"/>
            <a:chExt cx="461665" cy="10550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91233F-ED91-5850-3F5B-935A4D493411}"/>
                </a:ext>
              </a:extLst>
            </p:cNvPr>
            <p:cNvSpPr txBox="1"/>
            <p:nvPr/>
          </p:nvSpPr>
          <p:spPr>
            <a:xfrm rot="16200000">
              <a:off x="-296716" y="495661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n</a:t>
              </a:r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mode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9C84D2-A21B-4C33-749C-EFE3D9A87F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51" y="5486400"/>
              <a:ext cx="0" cy="13042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E10279-E2D1-7D65-ED31-D8A42CDA4996}"/>
              </a:ext>
            </a:extLst>
          </p:cNvPr>
          <p:cNvGrpSpPr/>
          <p:nvPr/>
        </p:nvGrpSpPr>
        <p:grpSpPr>
          <a:xfrm>
            <a:off x="2175309" y="1507094"/>
            <a:ext cx="1192634" cy="1155565"/>
            <a:chOff x="2213504" y="3407843"/>
            <a:chExt cx="1192634" cy="1155565"/>
          </a:xfrm>
        </p:grpSpPr>
        <p:sp>
          <p:nvSpPr>
            <p:cNvPr id="48" name="テキスト ボックス 28">
              <a:extLst>
                <a:ext uri="{FF2B5EF4-FFF2-40B4-BE49-F238E27FC236}">
                  <a16:creationId xmlns:a16="http://schemas.microsoft.com/office/drawing/2014/main" id="{E11F9C29-72F2-8925-51A9-3053CFDD5D24}"/>
                </a:ext>
              </a:extLst>
            </p:cNvPr>
            <p:cNvSpPr txBox="1"/>
            <p:nvPr/>
          </p:nvSpPr>
          <p:spPr>
            <a:xfrm>
              <a:off x="2213504" y="4091484"/>
              <a:ext cx="119263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baseline="-25000" dirty="0" err="1">
                  <a:solidFill>
                    <a:srgbClr val="FF0000"/>
                  </a:solidFill>
                  <a:latin typeface="Helvetica" pitchFamily="2" charset="0"/>
                </a:rPr>
                <a:t>CP</a:t>
              </a:r>
              <a:r>
                <a:rPr lang="en-US" altLang="ja-JP" dirty="0">
                  <a:solidFill>
                    <a:srgbClr val="FF0000"/>
                  </a:solidFill>
                </a:rPr>
                <a:t>=+90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" name="下矢印 1036">
              <a:extLst>
                <a:ext uri="{FF2B5EF4-FFF2-40B4-BE49-F238E27FC236}">
                  <a16:creationId xmlns:a16="http://schemas.microsoft.com/office/drawing/2014/main" id="{5FCAAF0D-6EE3-451D-8454-2852709D25AE}"/>
                </a:ext>
              </a:extLst>
            </p:cNvPr>
            <p:cNvSpPr/>
            <p:nvPr/>
          </p:nvSpPr>
          <p:spPr>
            <a:xfrm>
              <a:off x="2528573" y="3407843"/>
              <a:ext cx="449316" cy="474027"/>
            </a:xfrm>
            <a:prstGeom prst="downArrow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3C06C1-0777-51C2-9C61-62A510D74992}"/>
              </a:ext>
            </a:extLst>
          </p:cNvPr>
          <p:cNvGrpSpPr/>
          <p:nvPr/>
        </p:nvGrpSpPr>
        <p:grpSpPr>
          <a:xfrm>
            <a:off x="2355104" y="5105400"/>
            <a:ext cx="1192634" cy="891380"/>
            <a:chOff x="2297056" y="3600847"/>
            <a:chExt cx="1192634" cy="891380"/>
          </a:xfrm>
        </p:grpSpPr>
        <p:sp>
          <p:nvSpPr>
            <p:cNvPr id="51" name="テキスト ボックス 29">
              <a:extLst>
                <a:ext uri="{FF2B5EF4-FFF2-40B4-BE49-F238E27FC236}">
                  <a16:creationId xmlns:a16="http://schemas.microsoft.com/office/drawing/2014/main" id="{47B0C413-AAEA-707A-3B67-A5447C91A9BA}"/>
                </a:ext>
              </a:extLst>
            </p:cNvPr>
            <p:cNvSpPr txBox="1"/>
            <p:nvPr/>
          </p:nvSpPr>
          <p:spPr>
            <a:xfrm>
              <a:off x="2297056" y="4020303"/>
              <a:ext cx="119263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altLang="ja-JP" dirty="0" err="1">
                  <a:solidFill>
                    <a:srgbClr val="FF0000"/>
                  </a:solidFill>
                  <a:latin typeface="Symbol" pitchFamily="2" charset="2"/>
                </a:rPr>
                <a:t>d</a:t>
              </a:r>
              <a:r>
                <a:rPr lang="en-US" altLang="ja-JP" baseline="-25000" dirty="0" err="1">
                  <a:solidFill>
                    <a:srgbClr val="FF0000"/>
                  </a:solidFill>
                  <a:latin typeface="Helvetica" pitchFamily="2" charset="0"/>
                </a:rPr>
                <a:t>CP</a:t>
              </a:r>
              <a:r>
                <a:rPr lang="en-US" altLang="ja-JP" dirty="0">
                  <a:solidFill>
                    <a:srgbClr val="FF0000"/>
                  </a:solidFill>
                </a:rPr>
                <a:t>=+90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52" name="下矢印 1037">
              <a:extLst>
                <a:ext uri="{FF2B5EF4-FFF2-40B4-BE49-F238E27FC236}">
                  <a16:creationId xmlns:a16="http://schemas.microsoft.com/office/drawing/2014/main" id="{430B7D5F-7CEE-77DC-B970-41015823FBFA}"/>
                </a:ext>
              </a:extLst>
            </p:cNvPr>
            <p:cNvSpPr/>
            <p:nvPr/>
          </p:nvSpPr>
          <p:spPr>
            <a:xfrm rot="10800000">
              <a:off x="2613170" y="3600847"/>
              <a:ext cx="452982" cy="424761"/>
            </a:xfrm>
            <a:prstGeom prst="downArrow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8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-17080" y="152400"/>
            <a:ext cx="9237280" cy="609600"/>
          </a:xfrm>
        </p:spPr>
        <p:txBody>
          <a:bodyPr/>
          <a:lstStyle/>
          <a:p>
            <a:pPr eaLnBrk="1" hangingPunct="1"/>
            <a:r>
              <a:rPr lang="en-US" sz="4800" b="1" dirty="0">
                <a:latin typeface="Arial Narrow" charset="0"/>
              </a:rPr>
              <a:t>Over the Past Quarter Century in HEP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1219200"/>
            <a:ext cx="826376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Observation of The Top Quark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Higgs-like Scalar Boson Discovery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Neutrino oscillation discovery</a:t>
            </a:r>
            <a:endParaRPr lang="en-US" sz="4400" dirty="0">
              <a:latin typeface="Arial Narrow" charset="0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381000" y="1143000"/>
            <a:ext cx="8382000" cy="25527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378C2-9424-EDBC-E0A8-B9AE7A02363A}"/>
              </a:ext>
            </a:extLst>
          </p:cNvPr>
          <p:cNvSpPr txBox="1"/>
          <p:nvPr/>
        </p:nvSpPr>
        <p:spPr>
          <a:xfrm>
            <a:off x="1194895" y="5758934"/>
            <a:ext cx="647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C00CC"/>
                </a:solidFill>
                <a:latin typeface="+mj-lt"/>
              </a:rPr>
              <a:t>Yeah, I know, I am missing the two recent astrophysical discoveries…</a:t>
            </a:r>
          </a:p>
        </p:txBody>
      </p:sp>
    </p:spTree>
    <p:extLst>
      <p:ext uri="{BB962C8B-B14F-4D97-AF65-F5344CB8AC3E}">
        <p14:creationId xmlns:p14="http://schemas.microsoft.com/office/powerpoint/2010/main" val="72307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35393" y="6019800"/>
            <a:ext cx="188400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154" y="5696635"/>
            <a:ext cx="3284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DUNE Conceptual Design Report (CDR) arXiv:1512.06148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EF24-4437-9C0F-4968-219C1A608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F844-EAA2-F2CE-FC32-D50E44E6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EBBFF-60B8-4E6F-8851-0DFE9E78C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200"/>
            <a:ext cx="9207912" cy="49332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5FBCB3-49D5-EDD5-0D55-3C9965E9C185}"/>
              </a:ext>
            </a:extLst>
          </p:cNvPr>
          <p:cNvGrpSpPr/>
          <p:nvPr/>
        </p:nvGrpSpPr>
        <p:grpSpPr>
          <a:xfrm>
            <a:off x="1150940" y="3265749"/>
            <a:ext cx="7154859" cy="696651"/>
            <a:chOff x="683356" y="2808549"/>
            <a:chExt cx="3595720" cy="696651"/>
          </a:xfrm>
        </p:grpSpPr>
        <p:cxnSp>
          <p:nvCxnSpPr>
            <p:cNvPr id="14" name="直線コネクタ 14">
              <a:extLst>
                <a:ext uri="{FF2B5EF4-FFF2-40B4-BE49-F238E27FC236}">
                  <a16:creationId xmlns:a16="http://schemas.microsoft.com/office/drawing/2014/main" id="{26A12C6B-0C75-4F1A-62C4-CD06B051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356" y="2960949"/>
              <a:ext cx="3595720" cy="27312"/>
            </a:xfrm>
            <a:prstGeom prst="line">
              <a:avLst/>
            </a:prstGeom>
            <a:noFill/>
            <a:ln w="38100" cap="flat">
              <a:solidFill>
                <a:srgbClr val="363FF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テキスト ボックス 23">
              <a:extLst>
                <a:ext uri="{FF2B5EF4-FFF2-40B4-BE49-F238E27FC236}">
                  <a16:creationId xmlns:a16="http://schemas.microsoft.com/office/drawing/2014/main" id="{C0ECF837-E2A1-6573-533E-527A9F11DC8E}"/>
                </a:ext>
              </a:extLst>
            </p:cNvPr>
            <p:cNvSpPr txBox="1"/>
            <p:nvPr/>
          </p:nvSpPr>
          <p:spPr>
            <a:xfrm>
              <a:off x="763718" y="2808549"/>
              <a:ext cx="455482" cy="69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/>
                </a:rPr>
                <a:t>5</a:t>
              </a:r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Symbol" pitchFamily="2" charset="2"/>
                  <a:cs typeface="Arial" panose="020B0604020202020204" pitchFamily="34" charset="0"/>
                  <a:sym typeface="Gill Sans"/>
                </a:rPr>
                <a:t>s</a:t>
              </a:r>
              <a:endParaRPr kumimoji="0" lang="ja-JP" altLang="en-US" b="0" i="0" u="none" strike="noStrike" cap="none" spc="0" normalizeH="0" baseline="0" dirty="0">
                <a:ln>
                  <a:noFill/>
                </a:ln>
                <a:solidFill>
                  <a:srgbClr val="363FFB"/>
                </a:solidFill>
                <a:effectLst/>
                <a:uFillTx/>
                <a:latin typeface="Symbol" pitchFamily="2" charset="2"/>
                <a:cs typeface="Arial" panose="020B0604020202020204" pitchFamily="34" charset="0"/>
                <a:sym typeface="Gill San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4444E2F-EDCF-1909-A715-A4F07C5E618C}"/>
              </a:ext>
            </a:extLst>
          </p:cNvPr>
          <p:cNvSpPr txBox="1"/>
          <p:nvPr/>
        </p:nvSpPr>
        <p:spPr>
          <a:xfrm>
            <a:off x="3733800" y="5616714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5</a:t>
            </a:r>
            <a:r>
              <a:rPr lang="en-US" sz="2000" b="1" dirty="0">
                <a:solidFill>
                  <a:srgbClr val="FF40FF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 CPV discovery possible in about a decade of the start of operation!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210285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DUNE</a:t>
            </a: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4800" b="1" dirty="0"/>
              <a:t>CPV Discovery Potential</a:t>
            </a:r>
          </a:p>
        </p:txBody>
      </p:sp>
    </p:spTree>
    <p:extLst>
      <p:ext uri="{BB962C8B-B14F-4D97-AF65-F5344CB8AC3E}">
        <p14:creationId xmlns:p14="http://schemas.microsoft.com/office/powerpoint/2010/main" val="40237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CAD1A92-80C3-2E6E-0A51-9CA509A7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738931" cy="497508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77000"/>
            <a:ext cx="30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F844-EAA2-F2CE-FC32-D50E44E6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7E7CBF-F78F-8805-D2E7-61F5A7872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2848"/>
            <a:ext cx="4776069" cy="4975085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800" b="1" dirty="0"/>
              <a:t>Physics Reach, </a:t>
            </a:r>
            <a:r>
              <a:rPr lang="en-US" sz="4800" b="1" dirty="0" err="1">
                <a:latin typeface="Symbol" pitchFamily="2" charset="2"/>
              </a:rPr>
              <a:t>d</a:t>
            </a:r>
            <a:r>
              <a:rPr lang="en-US" sz="4800" b="1" baseline="-25000" dirty="0" err="1"/>
              <a:t>CP</a:t>
            </a:r>
            <a:r>
              <a:rPr lang="en-US" sz="4800" b="1" dirty="0"/>
              <a:t> Determination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2F9601-FBF1-DD9C-AC39-26F9A489A3F2}"/>
              </a:ext>
            </a:extLst>
          </p:cNvPr>
          <p:cNvSpPr txBox="1"/>
          <p:nvPr/>
        </p:nvSpPr>
        <p:spPr>
          <a:xfrm>
            <a:off x="739988" y="2375448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D5EF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4F5E8E-5ECD-8BDA-A47E-80DA0BAF80B9}"/>
              </a:ext>
            </a:extLst>
          </p:cNvPr>
          <p:cNvSpPr txBox="1"/>
          <p:nvPr/>
        </p:nvSpPr>
        <p:spPr>
          <a:xfrm>
            <a:off x="5394843" y="2375448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D5EF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IO</a:t>
            </a:r>
          </a:p>
        </p:txBody>
      </p:sp>
      <p:sp>
        <p:nvSpPr>
          <p:cNvPr id="47" name="Date Placeholder 46">
            <a:extLst>
              <a:ext uri="{FF2B5EF4-FFF2-40B4-BE49-F238E27FC236}">
                <a16:creationId xmlns:a16="http://schemas.microsoft.com/office/drawing/2014/main" id="{70FDB8F5-6CB2-259E-2379-76B2048C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5A25C-2E41-6FA3-61B1-EAA2E26D50D3}"/>
              </a:ext>
            </a:extLst>
          </p:cNvPr>
          <p:cNvSpPr txBox="1"/>
          <p:nvPr/>
        </p:nvSpPr>
        <p:spPr>
          <a:xfrm>
            <a:off x="457200" y="5715000"/>
            <a:ext cx="87384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40FF"/>
                </a:solidFill>
                <a:latin typeface="Symbol" pitchFamily="2" charset="2"/>
              </a:rPr>
              <a:t>Dd</a:t>
            </a:r>
            <a:r>
              <a:rPr lang="en-US" b="1" baseline="-25000" dirty="0" err="1">
                <a:solidFill>
                  <a:srgbClr val="FF40FF"/>
                </a:solidFill>
                <a:latin typeface="+mj-lt"/>
              </a:rPr>
              <a:t>CP</a:t>
            </a:r>
            <a:r>
              <a:rPr lang="en-US" b="1" baseline="-25000" dirty="0">
                <a:solidFill>
                  <a:srgbClr val="FF40FF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 ~20</a:t>
            </a:r>
            <a:r>
              <a:rPr lang="en-US" b="1" baseline="30000" dirty="0">
                <a:solidFill>
                  <a:srgbClr val="FF40FF"/>
                </a:solidFill>
                <a:latin typeface="+mj-lt"/>
              </a:rPr>
              <a:t>o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 @ </a:t>
            </a:r>
            <a:r>
              <a:rPr lang="en-US" b="1" dirty="0" err="1">
                <a:solidFill>
                  <a:srgbClr val="FF40FF"/>
                </a:solidFill>
                <a:latin typeface="Symbol" pitchFamily="2" charset="2"/>
              </a:rPr>
              <a:t>d</a:t>
            </a:r>
            <a:r>
              <a:rPr lang="en-US" b="1" baseline="-25000" dirty="0" err="1">
                <a:solidFill>
                  <a:srgbClr val="FF40FF"/>
                </a:solidFill>
              </a:rPr>
              <a:t>CP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=</a:t>
            </a:r>
            <a:r>
              <a:rPr lang="en-US" b="1" dirty="0">
                <a:solidFill>
                  <a:srgbClr val="FF40FF"/>
                </a:solidFill>
                <a:latin typeface="Symbol" pitchFamily="2" charset="2"/>
              </a:rPr>
              <a:t>p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/2 &amp; &lt;10</a:t>
            </a:r>
            <a:r>
              <a:rPr lang="en-US" b="1" baseline="30000" dirty="0">
                <a:solidFill>
                  <a:srgbClr val="FF40FF"/>
                </a:solidFill>
                <a:latin typeface="+mj-lt"/>
              </a:rPr>
              <a:t>o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@ </a:t>
            </a:r>
            <a:r>
              <a:rPr lang="en-US" b="1" dirty="0" err="1">
                <a:solidFill>
                  <a:srgbClr val="FF40FF"/>
                </a:solidFill>
                <a:latin typeface="Symbol" pitchFamily="2" charset="2"/>
              </a:rPr>
              <a:t>d</a:t>
            </a:r>
            <a:r>
              <a:rPr lang="en-US" b="1" baseline="-25000" dirty="0" err="1">
                <a:solidFill>
                  <a:srgbClr val="FF40FF"/>
                </a:solidFill>
              </a:rPr>
              <a:t>CP</a:t>
            </a:r>
            <a:r>
              <a:rPr lang="en-US" b="1" dirty="0">
                <a:solidFill>
                  <a:srgbClr val="FF40FF"/>
                </a:solidFill>
              </a:rPr>
              <a:t>= 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0 in about a decade of operation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6155" y="4579294"/>
            <a:ext cx="349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  <a:latin typeface="+mn-lt"/>
              </a:rPr>
              <a:t>Band: variation of </a:t>
            </a:r>
            <a:r>
              <a:rPr lang="en-US" sz="1800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>
                <a:solidFill>
                  <a:schemeClr val="accent2"/>
                </a:solidFill>
                <a:latin typeface="+mn-lt"/>
              </a:rPr>
              <a:t>23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endParaRPr lang="en-US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1156" y="3966332"/>
            <a:ext cx="1458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Dd</a:t>
            </a:r>
            <a:r>
              <a:rPr lang="en-US" sz="2000" baseline="-25000" dirty="0" err="1">
                <a:solidFill>
                  <a:schemeClr val="accent2"/>
                </a:solidFill>
                <a:latin typeface="+mn-lt"/>
              </a:rPr>
              <a:t>cp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&lt;10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o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at </a:t>
            </a:r>
            <a:r>
              <a:rPr lang="en-US" sz="2000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aseline="-25000" dirty="0" err="1">
                <a:solidFill>
                  <a:schemeClr val="accent2"/>
                </a:solidFill>
              </a:rPr>
              <a:t>cp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=0!</a:t>
            </a:r>
          </a:p>
        </p:txBody>
      </p:sp>
    </p:spTree>
    <p:extLst>
      <p:ext uri="{BB962C8B-B14F-4D97-AF65-F5344CB8AC3E}">
        <p14:creationId xmlns:p14="http://schemas.microsoft.com/office/powerpoint/2010/main" val="81978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 animBg="1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/>
              <a:t>Physics Reach, </a:t>
            </a:r>
            <a:r>
              <a:rPr lang="en-US" b="1" dirty="0"/>
              <a:t>Mass Hierarchy</a:t>
            </a:r>
            <a:endParaRPr lang="en-US" sz="44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1117-DA91-8BE2-ECDA-B243567C1B13}"/>
              </a:ext>
            </a:extLst>
          </p:cNvPr>
          <p:cNvPicPr/>
          <p:nvPr/>
        </p:nvPicPr>
        <p:blipFill>
          <a:blip r:embed="rId2"/>
          <a:srcRect t="8817" r="7406"/>
          <a:stretch/>
        </p:blipFill>
        <p:spPr>
          <a:xfrm>
            <a:off x="228601" y="762000"/>
            <a:ext cx="8610600" cy="5245100"/>
          </a:xfrm>
          <a:prstGeom prst="rect">
            <a:avLst/>
          </a:prstGeom>
          <a:ln w="18360">
            <a:noFill/>
          </a:ln>
        </p:spPr>
      </p:pic>
      <p:sp>
        <p:nvSpPr>
          <p:cNvPr id="14" name="TextShape 3">
            <a:extLst>
              <a:ext uri="{FF2B5EF4-FFF2-40B4-BE49-F238E27FC236}">
                <a16:creationId xmlns:a16="http://schemas.microsoft.com/office/drawing/2014/main" id="{86A4FA92-DB07-F8B3-42AF-C934B25D6840}"/>
              </a:ext>
            </a:extLst>
          </p:cNvPr>
          <p:cNvSpPr txBox="1"/>
          <p:nvPr/>
        </p:nvSpPr>
        <p:spPr>
          <a:xfrm>
            <a:off x="152401" y="5901154"/>
            <a:ext cx="3428999" cy="338554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500" b="0" strike="noStrike" spc="-1" dirty="0">
                <a:latin typeface="Arial"/>
              </a:rPr>
              <a:t>DUNE: Eur. Phys. J. C 80, 978 (2020)</a:t>
            </a:r>
            <a:endParaRPr lang="en-US" sz="1500" b="0" strike="noStrike" spc="-1" dirty="0"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96527-D982-8CBF-2B5C-63A7AD41720B}"/>
              </a:ext>
            </a:extLst>
          </p:cNvPr>
          <p:cNvSpPr txBox="1"/>
          <p:nvPr/>
        </p:nvSpPr>
        <p:spPr>
          <a:xfrm>
            <a:off x="5410200" y="6019800"/>
            <a:ext cx="35243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+mj-lt"/>
              </a:rPr>
              <a:t>5</a:t>
            </a:r>
            <a:r>
              <a:rPr lang="en-US" sz="2000" b="1" dirty="0">
                <a:solidFill>
                  <a:srgbClr val="FF40FF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FF40FF"/>
                </a:solidFill>
                <a:latin typeface="+mj-lt"/>
              </a:rPr>
              <a:t> MO determination possible in about half decade of operation!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D3AB90-A346-80D1-5118-0D8365045CC6}"/>
              </a:ext>
            </a:extLst>
          </p:cNvPr>
          <p:cNvGrpSpPr/>
          <p:nvPr/>
        </p:nvGrpSpPr>
        <p:grpSpPr>
          <a:xfrm>
            <a:off x="1371600" y="3352800"/>
            <a:ext cx="7239000" cy="696651"/>
            <a:chOff x="683356" y="2808549"/>
            <a:chExt cx="3443320" cy="696651"/>
          </a:xfrm>
        </p:grpSpPr>
        <p:cxnSp>
          <p:nvCxnSpPr>
            <p:cNvPr id="6" name="直線コネクタ 14">
              <a:extLst>
                <a:ext uri="{FF2B5EF4-FFF2-40B4-BE49-F238E27FC236}">
                  <a16:creationId xmlns:a16="http://schemas.microsoft.com/office/drawing/2014/main" id="{30027D1D-AC7A-41D6-0E8C-609B3175CD27}"/>
                </a:ext>
              </a:extLst>
            </p:cNvPr>
            <p:cNvCxnSpPr>
              <a:cxnSpLocks/>
            </p:cNvCxnSpPr>
            <p:nvPr/>
          </p:nvCxnSpPr>
          <p:spPr>
            <a:xfrm>
              <a:off x="683356" y="2988261"/>
              <a:ext cx="3443320" cy="0"/>
            </a:xfrm>
            <a:prstGeom prst="line">
              <a:avLst/>
            </a:prstGeom>
            <a:noFill/>
            <a:ln w="38100" cap="flat">
              <a:solidFill>
                <a:srgbClr val="363FFB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テキスト ボックス 23">
              <a:extLst>
                <a:ext uri="{FF2B5EF4-FFF2-40B4-BE49-F238E27FC236}">
                  <a16:creationId xmlns:a16="http://schemas.microsoft.com/office/drawing/2014/main" id="{429C2AA2-3977-79FD-7C20-EDDB0E87769F}"/>
                </a:ext>
              </a:extLst>
            </p:cNvPr>
            <p:cNvSpPr txBox="1"/>
            <p:nvPr/>
          </p:nvSpPr>
          <p:spPr>
            <a:xfrm>
              <a:off x="763718" y="2808549"/>
              <a:ext cx="455482" cy="69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/>
                </a:rPr>
                <a:t>5</a:t>
              </a:r>
              <a:r>
                <a:rPr kumimoji="0" lang="en-US" altLang="ja-JP" b="0" i="0" u="none" strike="noStrike" cap="none" spc="0" normalizeH="0" baseline="0" dirty="0">
                  <a:ln>
                    <a:noFill/>
                  </a:ln>
                  <a:solidFill>
                    <a:srgbClr val="363FFB"/>
                  </a:solidFill>
                  <a:effectLst/>
                  <a:uFillTx/>
                  <a:latin typeface="Symbol" pitchFamily="2" charset="2"/>
                  <a:cs typeface="Arial" panose="020B0604020202020204" pitchFamily="34" charset="0"/>
                  <a:sym typeface="Gill Sans"/>
                </a:rPr>
                <a:t>s</a:t>
              </a:r>
              <a:endParaRPr kumimoji="0" lang="ja-JP" altLang="en-US" b="0" i="0" u="none" strike="noStrike" cap="none" spc="0" normalizeH="0" baseline="0" dirty="0">
                <a:ln>
                  <a:noFill/>
                </a:ln>
                <a:solidFill>
                  <a:srgbClr val="363FFB"/>
                </a:solidFill>
                <a:effectLst/>
                <a:uFillTx/>
                <a:latin typeface="Symbol" pitchFamily="2" charset="2"/>
                <a:cs typeface="Arial" panose="020B0604020202020204" pitchFamily="34" charset="0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4AD1E0-DBB8-DC21-2919-550C85FD62D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4800" y="906251"/>
            <a:ext cx="8458200" cy="4230526"/>
          </a:xfrm>
          <a:prstGeom prst="rect">
            <a:avLst/>
          </a:prstGeom>
          <a:ln w="1836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9067800" cy="827770"/>
          </a:xfrm>
        </p:spPr>
        <p:txBody>
          <a:bodyPr/>
          <a:lstStyle/>
          <a:p>
            <a:r>
              <a:rPr lang="en-US" sz="4800" b="1" dirty="0"/>
              <a:t>SNB Electron Neutrino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3091" y="5277090"/>
            <a:ext cx="7693709" cy="83099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Observation of early time development yields sensitivity to neutrino mass ordering and details of SNB model.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2319365"/>
            <a:ext cx="319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LArTPC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, SNB signal dominated by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e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38800" y="2573038"/>
            <a:ext cx="3048000" cy="39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68544" rIns="0" bIns="0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b="0" dirty="0">
                <a:solidFill>
                  <a:srgbClr val="B54721"/>
                </a:solidFill>
                <a:latin typeface="Symbol" pitchFamily="5" charset="2"/>
              </a:rPr>
              <a:t>n</a:t>
            </a:r>
            <a:r>
              <a:rPr lang="en-US" b="0" baseline="-33000" dirty="0">
                <a:solidFill>
                  <a:srgbClr val="B54721"/>
                </a:solidFill>
              </a:rPr>
              <a:t>e</a:t>
            </a:r>
            <a:r>
              <a:rPr lang="en-US" b="0" dirty="0">
                <a:solidFill>
                  <a:srgbClr val="B54721"/>
                </a:solidFill>
              </a:rPr>
              <a:t> + </a:t>
            </a:r>
            <a:r>
              <a:rPr lang="en-US" b="0" baseline="33000" dirty="0">
                <a:solidFill>
                  <a:srgbClr val="B54721"/>
                </a:solidFill>
              </a:rPr>
              <a:t>40</a:t>
            </a:r>
            <a:r>
              <a:rPr lang="en-US" b="0" dirty="0">
                <a:solidFill>
                  <a:srgbClr val="B54721"/>
                </a:solidFill>
              </a:rPr>
              <a:t>Ar  </a:t>
            </a:r>
            <a:r>
              <a:rPr lang="en-US" b="0" dirty="0">
                <a:solidFill>
                  <a:srgbClr val="B54721"/>
                </a:solidFill>
                <a:latin typeface="Symbol" pitchFamily="5" charset="2"/>
                <a:ea typeface="Symbol" pitchFamily="5" charset="2"/>
                <a:cs typeface="Symbol" pitchFamily="5" charset="2"/>
              </a:rPr>
              <a:t></a:t>
            </a:r>
            <a:r>
              <a:rPr lang="en-US" b="0" dirty="0">
                <a:solidFill>
                  <a:srgbClr val="B54721"/>
                </a:solidFill>
              </a:rPr>
              <a:t>  e</a:t>
            </a:r>
            <a:r>
              <a:rPr lang="en-US" b="0" baseline="33000" dirty="0">
                <a:solidFill>
                  <a:srgbClr val="B54721"/>
                </a:solidFill>
              </a:rPr>
              <a:t>-</a:t>
            </a:r>
            <a:r>
              <a:rPr lang="en-US" b="0" dirty="0">
                <a:solidFill>
                  <a:srgbClr val="B54721"/>
                </a:solidFill>
              </a:rPr>
              <a:t> + </a:t>
            </a:r>
            <a:r>
              <a:rPr lang="en-US" b="0" baseline="33000" dirty="0">
                <a:solidFill>
                  <a:srgbClr val="B54721"/>
                </a:solidFill>
              </a:rPr>
              <a:t>40</a:t>
            </a:r>
            <a:r>
              <a:rPr lang="en-US" b="0" dirty="0">
                <a:solidFill>
                  <a:srgbClr val="B54721"/>
                </a:solidFill>
              </a:rPr>
              <a:t>K*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00446" y="139172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 bwMode="auto">
          <a:xfrm rot="16200000">
            <a:off x="152399" y="2209799"/>
            <a:ext cx="3657599" cy="12192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7B210-F822-001D-3D70-4FBCB496C5E4}"/>
              </a:ext>
            </a:extLst>
          </p:cNvPr>
          <p:cNvSpPr txBox="1"/>
          <p:nvPr/>
        </p:nvSpPr>
        <p:spPr>
          <a:xfrm>
            <a:off x="5715000" y="638363"/>
            <a:ext cx="3048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strike="noStrike" spc="-1" dirty="0">
                <a:latin typeface="Arial"/>
              </a:rPr>
              <a:t>Eur. Phys. J. C 81, 423 (2021)</a:t>
            </a:r>
            <a:endParaRPr lang="en-US" sz="16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2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5" grpId="0"/>
      <p:bldP spid="17" grpId="0"/>
      <p:bldP spid="13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11" y="533400"/>
            <a:ext cx="8469389" cy="5714999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>
                <a:sym typeface="Wingdings" pitchFamily="2" charset="2"/>
              </a:rPr>
              <a:t>BSM physics accessible in next gen. 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n </a:t>
            </a:r>
            <a:r>
              <a:rPr lang="en-US" sz="2800" dirty="0">
                <a:sym typeface="Wingdings" pitchFamily="2" charset="2"/>
              </a:rPr>
              <a:t>experiments</a:t>
            </a:r>
          </a:p>
          <a:p>
            <a:pPr>
              <a:spcBef>
                <a:spcPts val="300"/>
              </a:spcBef>
            </a:pPr>
            <a:r>
              <a:rPr lang="en-US" sz="2800" dirty="0">
                <a:sym typeface="Wingdings" pitchFamily="2" charset="2"/>
              </a:rPr>
              <a:t>Direct Observation Signatures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Requires high beam flux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Sufficiently large mass for scattering signatures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Sufficiently large volume for decay signatures</a:t>
            </a:r>
            <a:endParaRPr lang="en-US" sz="2400" dirty="0">
              <a:solidFill>
                <a:srgbClr val="7030A0"/>
              </a:solidFill>
              <a:sym typeface="Wingdings" pitchFamily="2" charset="2"/>
            </a:endParaRPr>
          </a:p>
          <a:p>
            <a:pPr>
              <a:spcBef>
                <a:spcPts val="300"/>
              </a:spcBef>
            </a:pPr>
            <a:r>
              <a:rPr lang="en-US" sz="2800" dirty="0">
                <a:sym typeface="Wingdings" pitchFamily="2" charset="2"/>
              </a:rPr>
              <a:t>Inferred Observation Signatures from both beam and cosmogenic sources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Leverage oscillatory behaviors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Large target mass, large volume FD for interactions</a:t>
            </a:r>
          </a:p>
          <a:p>
            <a:pPr>
              <a:spcBef>
                <a:spcPts val="300"/>
              </a:spcBef>
            </a:pPr>
            <a:r>
              <a:rPr lang="en-US" sz="2800" dirty="0">
                <a:sym typeface="Wingdings" pitchFamily="2" charset="2"/>
              </a:rPr>
              <a:t>What do we need to know?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Signal flux and realistic behaviors in the detector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Wingdings" pitchFamily="2" charset="2"/>
              </a:rPr>
              <a:t>Neutrino flux and their interactions in the detector as backgrounds</a:t>
            </a:r>
          </a:p>
          <a:p>
            <a:pPr>
              <a:spcBef>
                <a:spcPts val="300"/>
              </a:spcBef>
            </a:pPr>
            <a:r>
              <a:rPr lang="en-US" sz="2800" dirty="0">
                <a:sym typeface="Wingdings" pitchFamily="2" charset="2"/>
              </a:rPr>
              <a:t>Close collaboration with theorists essential!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8991" y="25978"/>
            <a:ext cx="8371609" cy="58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kern="0" dirty="0" err="1"/>
              <a:t>BSM@</a:t>
            </a:r>
            <a:r>
              <a:rPr lang="en-US" sz="4000" b="1" kern="0" dirty="0" err="1">
                <a:latin typeface="Symbol" pitchFamily="2" charset="2"/>
              </a:rPr>
              <a:t>n</a:t>
            </a:r>
            <a:r>
              <a:rPr lang="en-US" sz="4000" b="1" kern="0" dirty="0"/>
              <a:t> Signature Categories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5E4A47-C51B-CE49-A0BD-E6A0A43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05086-60D4-4B4A-9486-09AA2CA0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4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2E20CFA-E04D-94D7-16A5-9BE02E21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502553"/>
            <a:ext cx="4724400" cy="3936348"/>
          </a:xfrm>
          <a:prstGeom prst="rect">
            <a:avLst/>
          </a:prstGeom>
        </p:spPr>
      </p:pic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4000" b="1" dirty="0"/>
              <a:t>BSM Physics at a </a:t>
            </a:r>
            <a:r>
              <a:rPr lang="en-US" sz="4000" b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4000" b="1" dirty="0"/>
              <a:t> Experiment?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76200" y="533401"/>
            <a:ext cx="9067800" cy="3657600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High beam power, large detector mass + highly capable detectors make BSM physics possible [See DUNE TDR publication, EPJC 81, 322(2021)]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Direct Observation Signature, </a:t>
            </a:r>
            <a:r>
              <a:rPr lang="en-US" sz="2000" dirty="0" err="1"/>
              <a:t>ND+Beam</a:t>
            </a:r>
            <a:r>
              <a:rPr lang="en-US" sz="2000" dirty="0"/>
              <a:t> power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Low mass Dark Matter (LDM)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Heavy Neutral Leptons (See. M. </a:t>
            </a:r>
            <a:r>
              <a:rPr lang="en-US" sz="1800" dirty="0" err="1"/>
              <a:t>Hosert’s</a:t>
            </a:r>
            <a:r>
              <a:rPr lang="en-US" sz="1800" dirty="0"/>
              <a:t> talk)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Axion-like Particles (ALP)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Dark Photons (A’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 err="1">
                <a:sym typeface="Wingdings" pitchFamily="2" charset="2"/>
              </a:rPr>
              <a:t>e+e</a:t>
            </a:r>
            <a:r>
              <a:rPr lang="en-US" sz="1800" dirty="0">
                <a:sym typeface="Wingdings" pitchFamily="2" charset="2"/>
              </a:rPr>
              <a:t>-)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800" dirty="0"/>
              <a:t>Milli-charge Particles (</a:t>
            </a:r>
            <a:r>
              <a:rPr lang="en-US" sz="1800" dirty="0" err="1"/>
              <a:t>mCP</a:t>
            </a:r>
            <a:r>
              <a:rPr lang="en-US" sz="1800" dirty="0"/>
              <a:t>) 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Neutrino Trident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Oval 2"/>
          <p:cNvSpPr/>
          <p:nvPr/>
        </p:nvSpPr>
        <p:spPr bwMode="auto">
          <a:xfrm rot="19863208">
            <a:off x="6677192" y="4033555"/>
            <a:ext cx="848323" cy="92428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E4471-FC49-F2FD-2968-F765CE299AE6}"/>
              </a:ext>
            </a:extLst>
          </p:cNvPr>
          <p:cNvSpPr txBox="1"/>
          <p:nvPr/>
        </p:nvSpPr>
        <p:spPr>
          <a:xfrm>
            <a:off x="5386552" y="2667000"/>
            <a:ext cx="3224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Yu,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4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-152400" y="3625541"/>
            <a:ext cx="4852626" cy="24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lvl="1">
              <a:buFont typeface="Arial"/>
              <a:buChar char="•"/>
            </a:pPr>
            <a:r>
              <a:rPr lang="en-US" sz="2000" kern="0" dirty="0"/>
              <a:t>Inferred observation, </a:t>
            </a:r>
            <a:r>
              <a:rPr lang="en-US" sz="2000" kern="0" dirty="0" err="1"/>
              <a:t>FD+beam</a:t>
            </a:r>
            <a:r>
              <a:rPr lang="en-US" sz="2000" kern="0" dirty="0"/>
              <a:t> power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Sterile neutrino searches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Non-standard Interactions, Non-Unitarity, CPT violation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Large Extra Dimensions (LED)</a:t>
            </a:r>
          </a:p>
          <a:p>
            <a:pPr lvl="2">
              <a:buFont typeface="Arial"/>
              <a:buChar char="•"/>
            </a:pPr>
            <a:r>
              <a:rPr lang="en-US" sz="1800" dirty="0"/>
              <a:t>Boosted Dark Matter (BDM) / Inelastic Boosted Dark Matter (</a:t>
            </a:r>
            <a:r>
              <a:rPr lang="en-US" sz="1800" dirty="0" err="1"/>
              <a:t>iBDM</a:t>
            </a:r>
            <a:r>
              <a:rPr lang="en-US" sz="1800" dirty="0"/>
              <a:t>)</a:t>
            </a:r>
          </a:p>
          <a:p>
            <a:pPr lvl="1">
              <a:buFont typeface="Arial"/>
              <a:buChar char="•"/>
            </a:pPr>
            <a:r>
              <a:rPr lang="en-US" sz="2200" dirty="0"/>
              <a:t>Significant development in last decade</a:t>
            </a:r>
          </a:p>
        </p:txBody>
      </p:sp>
      <p:pic>
        <p:nvPicPr>
          <p:cNvPr id="7" name="Picture 6" descr="A picture containing text, opener, tool, tripod&#10;&#10;Description automatically generated">
            <a:extLst>
              <a:ext uri="{FF2B5EF4-FFF2-40B4-BE49-F238E27FC236}">
                <a16:creationId xmlns:a16="http://schemas.microsoft.com/office/drawing/2014/main" id="{1263748A-BA84-E4C6-08A5-EB72A93BB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975" y="1599866"/>
            <a:ext cx="1498025" cy="951797"/>
          </a:xfrm>
          <a:prstGeom prst="rect">
            <a:avLst/>
          </a:prstGeom>
        </p:spPr>
      </p:pic>
      <p:pic>
        <p:nvPicPr>
          <p:cNvPr id="9" name="Picture 8" descr="A picture containing text, opener, tool&#10;&#10;Description automatically generated">
            <a:extLst>
              <a:ext uri="{FF2B5EF4-FFF2-40B4-BE49-F238E27FC236}">
                <a16:creationId xmlns:a16="http://schemas.microsoft.com/office/drawing/2014/main" id="{43EADB8F-FB60-AA4E-7DD0-F33A5D65E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94" y="1578122"/>
            <a:ext cx="1718286" cy="9517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F6994F-8B3C-85FB-B525-EB7FE4A062C8}"/>
              </a:ext>
            </a:extLst>
          </p:cNvPr>
          <p:cNvSpPr/>
          <p:nvPr/>
        </p:nvSpPr>
        <p:spPr bwMode="auto">
          <a:xfrm>
            <a:off x="990600" y="2362200"/>
            <a:ext cx="2514600" cy="39631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4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3" grpId="0" animBg="1"/>
      <p:bldP spid="6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4800" b="1" dirty="0">
                <a:ea typeface="ＭＳ Ｐゴシック" charset="-128"/>
                <a:cs typeface="ＭＳ Ｐゴシック" charset="-128"/>
              </a:rPr>
              <a:t>DUNE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dirty="0">
                <a:solidFill>
                  <a:srgbClr val="00B050"/>
                </a:solidFill>
                <a:latin typeface="Arial Narrow" charset="0"/>
                <a:sym typeface="Wingdings"/>
              </a:rPr>
              <a:t>July 2017: DUNE Far Site Groundbreaking</a:t>
            </a:r>
          </a:p>
          <a:p>
            <a:pPr lvl="1"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sym typeface="Wingdings"/>
              </a:rPr>
              <a:t>Start of the DUNE FD cavern excavation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dirty="0">
                <a:solidFill>
                  <a:srgbClr val="00B050"/>
                </a:solidFill>
                <a:latin typeface="Arial Narrow" charset="0"/>
                <a:sym typeface="Wingdings"/>
              </a:rPr>
              <a:t>2018 </a:t>
            </a:r>
            <a:r>
              <a:rPr lang="mr-IN" dirty="0">
                <a:solidFill>
                  <a:srgbClr val="00B050"/>
                </a:solidFill>
                <a:latin typeface="Arial Narrow" charset="0"/>
                <a:sym typeface="Wingdings"/>
              </a:rPr>
              <a:t>–</a:t>
            </a:r>
            <a:r>
              <a:rPr lang="en-US" dirty="0">
                <a:solidFill>
                  <a:srgbClr val="00B050"/>
                </a:solidFill>
                <a:latin typeface="Arial Narrow" charset="0"/>
                <a:sym typeface="Wingdings"/>
              </a:rPr>
              <a:t> 2025: </a:t>
            </a:r>
            <a:r>
              <a:rPr lang="en-US" dirty="0" err="1">
                <a:solidFill>
                  <a:srgbClr val="00B050"/>
                </a:solidFill>
                <a:latin typeface="Arial Narrow" charset="0"/>
                <a:sym typeface="Wingdings"/>
              </a:rPr>
              <a:t>ProtoDUNE</a:t>
            </a:r>
            <a:r>
              <a:rPr lang="en-US" dirty="0">
                <a:solidFill>
                  <a:srgbClr val="00B050"/>
                </a:solidFill>
                <a:latin typeface="Arial Narrow" charset="0"/>
                <a:sym typeface="Wingdings"/>
              </a:rPr>
              <a:t> operations at CERN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dirty="0">
                <a:solidFill>
                  <a:srgbClr val="00B050"/>
                </a:solidFill>
                <a:latin typeface="Arial Narrow" charset="0"/>
                <a:sym typeface="Wingdings"/>
              </a:rPr>
              <a:t>Jan. 2024: SURF Cavern excavation complete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Arial Narrow" charset="0"/>
                <a:sym typeface="Wingdings"/>
              </a:rPr>
              <a:t>Dec. 2025 : Cavern outfitting to complete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Arial Narrow" charset="0"/>
                <a:sym typeface="Wingdings"/>
              </a:rPr>
              <a:t>2026 – 2027 : FD1 &amp; FD2 cryostat construction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sym typeface="Wingdings"/>
              </a:rPr>
              <a:t>2026 </a:t>
            </a:r>
            <a:r>
              <a:rPr lang="mr-IN" dirty="0">
                <a:latin typeface="Arial Narrow" charset="0"/>
                <a:sym typeface="Wingdings"/>
              </a:rPr>
              <a:t>–</a:t>
            </a:r>
            <a:r>
              <a:rPr lang="en-US" dirty="0">
                <a:latin typeface="Arial Narrow" charset="0"/>
                <a:sym typeface="Wingdings"/>
              </a:rPr>
              <a:t> 2029: DUNE Phase I FD construction 2x10 kt Active volume FD’s – 1 HD and 1 VD</a:t>
            </a:r>
          </a:p>
          <a:p>
            <a:pPr lvl="1"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sym typeface="Wingdings"/>
              </a:rPr>
              <a:t>Start of physics operation w/ FD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sym typeface="Wingdings"/>
              </a:rPr>
              <a:t>2029 – 2032: DUNE Phase I ND and 1.2MW beams </a:t>
            </a:r>
            <a:r>
              <a:rPr lang="en-US" sz="2800" dirty="0">
                <a:latin typeface="Arial Narrow" charset="0"/>
                <a:sym typeface="Wingdings"/>
              </a:rPr>
              <a:t> </a:t>
            </a:r>
            <a:r>
              <a:rPr lang="en-US" sz="2800" dirty="0">
                <a:latin typeface="Arial Narrow" charset="0"/>
                <a:sym typeface="Wingdings" pitchFamily="2" charset="2"/>
              </a:rPr>
              <a:t> </a:t>
            </a:r>
            <a:r>
              <a:rPr lang="en-US" dirty="0">
                <a:solidFill>
                  <a:srgbClr val="CC00CC"/>
                </a:solidFill>
                <a:latin typeface="Arial Narrow" charset="0"/>
                <a:sym typeface="Wingdings"/>
              </a:rPr>
              <a:t>Start </a:t>
            </a:r>
            <a:r>
              <a:rPr lang="en-US" dirty="0">
                <a:solidFill>
                  <a:srgbClr val="CC00CC"/>
                </a:solidFill>
                <a:latin typeface="Symbol" pitchFamily="2" charset="2"/>
                <a:sym typeface="Wingdings"/>
              </a:rPr>
              <a:t>n</a:t>
            </a:r>
            <a:r>
              <a:rPr lang="en-US" dirty="0">
                <a:solidFill>
                  <a:srgbClr val="CC00CC"/>
                </a:solidFill>
                <a:latin typeface="Arial Narrow" charset="0"/>
                <a:sym typeface="Wingdings"/>
              </a:rPr>
              <a:t> beam data taking w/ 1.2MW p-beams</a:t>
            </a:r>
          </a:p>
          <a:p>
            <a:pPr eaLnBrk="1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rgbClr val="CC00CC"/>
                </a:solidFill>
                <a:latin typeface="Arial Narrow" charset="0"/>
                <a:sym typeface="Wingdings"/>
              </a:rPr>
              <a:t>&gt;2032 : DUNE Phase II + LBNF for 2.4MW beam</a:t>
            </a:r>
          </a:p>
        </p:txBody>
      </p:sp>
    </p:spTree>
    <p:extLst>
      <p:ext uri="{BB962C8B-B14F-4D97-AF65-F5344CB8AC3E}">
        <p14:creationId xmlns:p14="http://schemas.microsoft.com/office/powerpoint/2010/main" val="232093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Conclusions!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743040"/>
            <a:ext cx="8763000" cy="5602357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The SM needs to reflect non-zero </a:t>
            </a:r>
            <a:r>
              <a:rPr lang="en-US" dirty="0" err="1">
                <a:latin typeface="Arial Narrow" charset="0"/>
              </a:rPr>
              <a:t>m</a:t>
            </a:r>
            <a:r>
              <a:rPr lang="en-US" baseline="-25000" dirty="0" err="1">
                <a:latin typeface="Symbol" pitchFamily="2" charset="2"/>
              </a:rPr>
              <a:t>n</a:t>
            </a:r>
            <a:endParaRPr lang="en-US" baseline="-25000" dirty="0">
              <a:latin typeface="Symbol" pitchFamily="2" charset="2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Precise understanding of neutrino properties and discovery of CPV in lepton sector are essential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DUNE, a next generation LBN experiments with large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>
                <a:latin typeface="Arial Narrow" charset="0"/>
              </a:rPr>
              <a:t> target mass, high power beams and highly capable ND about to start construction in earnest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Provide excellent opportunity to probe BSM physics, including that of dark sector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Confident on the Phase I detector design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Expect data from DUNE, starting later in this decade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Questions to this crowd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743040"/>
            <a:ext cx="8763000" cy="5602357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Highly precise detector w/ high density and large active target mass to start operating in 2029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What are the physics topics we can explore with such facility beyond the standard neutrino physics?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What are possible dark matter and dark energy signatures DUNE can provide?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Anything more DUNE can help cosmology?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</a:rPr>
              <a:t>There is a DUNE working group focused on physics with  cosmogenic sources, which can benefit greatly from help of theorists!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8600"/>
            <a:ext cx="8839200" cy="1143000"/>
          </a:xfrm>
        </p:spPr>
        <p:txBody>
          <a:bodyPr/>
          <a:lstStyle/>
          <a:p>
            <a:r>
              <a:rPr lang="en-US" b="1" dirty="0"/>
              <a:t>LHC Exp. Combined Higgs Coupling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A7ECE5-8318-B5DC-071C-E64CDCC48E65}"/>
              </a:ext>
            </a:extLst>
          </p:cNvPr>
          <p:cNvGrpSpPr/>
          <p:nvPr/>
        </p:nvGrpSpPr>
        <p:grpSpPr>
          <a:xfrm>
            <a:off x="304800" y="762000"/>
            <a:ext cx="4191000" cy="5486400"/>
            <a:chOff x="368300" y="762000"/>
            <a:chExt cx="4191000" cy="54864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0793FD-9310-51F5-ACE4-947D1A354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762000"/>
              <a:ext cx="4191000" cy="5486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12858E-AE97-A562-3C2F-C2BF8EDC05DF}"/>
                </a:ext>
              </a:extLst>
            </p:cNvPr>
            <p:cNvSpPr txBox="1"/>
            <p:nvPr/>
          </p:nvSpPr>
          <p:spPr>
            <a:xfrm>
              <a:off x="1524000" y="773668"/>
              <a:ext cx="2425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verage"/>
                </a:rPr>
                <a:t>Nature 607 (2022) 52 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F075A3-36A8-C127-F013-2E5B56F91E3D}"/>
                </a:ext>
              </a:extLst>
            </p:cNvPr>
            <p:cNvSpPr txBox="1"/>
            <p:nvPr/>
          </p:nvSpPr>
          <p:spPr>
            <a:xfrm>
              <a:off x="685800" y="773668"/>
              <a:ext cx="93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ATLAS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90FD8B-B2CC-BF1A-D26B-3EE93B892D04}"/>
              </a:ext>
            </a:extLst>
          </p:cNvPr>
          <p:cNvGrpSpPr/>
          <p:nvPr/>
        </p:nvGrpSpPr>
        <p:grpSpPr>
          <a:xfrm>
            <a:off x="4711700" y="729734"/>
            <a:ext cx="4356100" cy="5442466"/>
            <a:chOff x="4711700" y="729734"/>
            <a:chExt cx="4356100" cy="54424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11CA39-285E-CE5E-D27A-6E28BF79F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700" y="762000"/>
              <a:ext cx="4356100" cy="5410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954FE7-D665-64B0-5EAB-7645B40F8884}"/>
                </a:ext>
              </a:extLst>
            </p:cNvPr>
            <p:cNvSpPr txBox="1"/>
            <p:nvPr/>
          </p:nvSpPr>
          <p:spPr>
            <a:xfrm>
              <a:off x="5522015" y="729734"/>
              <a:ext cx="2425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verage"/>
                </a:rPr>
                <a:t>Nature 607 (2022) </a:t>
              </a:r>
              <a:r>
                <a:rPr lang="en-US" altLang="en-US" sz="1800" dirty="0">
                  <a:solidFill>
                    <a:srgbClr val="0000FF"/>
                  </a:solidFill>
                  <a:latin typeface="Arial" panose="020B0604020202020204" pitchFamily="34" charset="0"/>
                  <a:ea typeface="Average"/>
                </a:rPr>
                <a:t>60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verage"/>
                </a:rPr>
                <a:t> 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B72938-174A-8CEE-3E68-66660370D5F0}"/>
              </a:ext>
            </a:extLst>
          </p:cNvPr>
          <p:cNvGrpSpPr/>
          <p:nvPr/>
        </p:nvGrpSpPr>
        <p:grpSpPr>
          <a:xfrm>
            <a:off x="1524000" y="5943600"/>
            <a:ext cx="500458" cy="781110"/>
            <a:chOff x="1524000" y="5943600"/>
            <a:chExt cx="500458" cy="7811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4FA680-F669-20A4-AD4C-8A856D10FF58}"/>
                </a:ext>
              </a:extLst>
            </p:cNvPr>
            <p:cNvSpPr txBox="1"/>
            <p:nvPr/>
          </p:nvSpPr>
          <p:spPr>
            <a:xfrm>
              <a:off x="1524000" y="6324600"/>
              <a:ext cx="500458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SM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DCB1AC6-A7FD-AFE7-1012-97A6D1F8D506}"/>
                </a:ext>
              </a:extLst>
            </p:cNvPr>
            <p:cNvCxnSpPr>
              <a:cxnSpLocks/>
              <a:stCxn id="26" idx="0"/>
            </p:cNvCxnSpPr>
            <p:nvPr/>
          </p:nvCxnSpPr>
          <p:spPr bwMode="auto">
            <a:xfrm flipV="1">
              <a:off x="1774229" y="5943600"/>
              <a:ext cx="0" cy="3810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A3651B-E0B4-28B1-AAEB-CC50B0EECB5E}"/>
              </a:ext>
            </a:extLst>
          </p:cNvPr>
          <p:cNvGrpSpPr/>
          <p:nvPr/>
        </p:nvGrpSpPr>
        <p:grpSpPr>
          <a:xfrm>
            <a:off x="5747942" y="5943600"/>
            <a:ext cx="500458" cy="781110"/>
            <a:chOff x="1524000" y="5943600"/>
            <a:chExt cx="500458" cy="7811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741D0B-11DB-37CB-274A-DE090E278A15}"/>
                </a:ext>
              </a:extLst>
            </p:cNvPr>
            <p:cNvSpPr txBox="1"/>
            <p:nvPr/>
          </p:nvSpPr>
          <p:spPr>
            <a:xfrm>
              <a:off x="1524000" y="6324600"/>
              <a:ext cx="500458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SM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18D50C4-1781-E28F-7C4F-01AFFE2865BE}"/>
                </a:ext>
              </a:extLst>
            </p:cNvPr>
            <p:cNvCxnSpPr>
              <a:cxnSpLocks/>
              <a:stCxn id="34" idx="0"/>
            </p:cNvCxnSpPr>
            <p:nvPr/>
          </p:nvCxnSpPr>
          <p:spPr bwMode="auto">
            <a:xfrm flipV="1">
              <a:off x="1774229" y="5943600"/>
              <a:ext cx="0" cy="3810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7657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81000" y="4076700"/>
            <a:ext cx="7391400" cy="1409700"/>
          </a:xfrm>
          <a:prstGeom prst="rect">
            <a:avLst/>
          </a:prstGeom>
          <a:solidFill>
            <a:srgbClr val="FFFFCC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1219200"/>
            <a:ext cx="826376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Observation of The Top Quark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Higgs-like Scalar Boson Discovery</a:t>
            </a:r>
          </a:p>
          <a:p>
            <a:pPr eaLnBrk="1" hangingPunct="1">
              <a:lnSpc>
                <a:spcPct val="90000"/>
              </a:lnSpc>
            </a:pPr>
            <a:endParaRPr lang="en-US" sz="4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800" dirty="0">
                <a:latin typeface="Arial Narrow" charset="0"/>
                <a:sym typeface="Wingdings"/>
              </a:rPr>
              <a:t>Neutrino oscillation discovery</a:t>
            </a:r>
            <a:endParaRPr lang="en-US" sz="4400" dirty="0">
              <a:latin typeface="Arial Narrow" charset="0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381000" y="1143000"/>
            <a:ext cx="8382000" cy="25527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743200" cy="457200"/>
          </a:xfrm>
        </p:spPr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222F3DF-8DC0-6846-B8CD-F5BD5E43C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20" y="152400"/>
            <a:ext cx="87038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800" b="1" kern="0">
                <a:latin typeface="Arial Narrow" charset="0"/>
              </a:rPr>
              <a:t>In the Past Quarter Century in HEP</a:t>
            </a:r>
            <a:endParaRPr lang="en-US" sz="4800" b="1" kern="0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6118"/>
            <a:ext cx="8305800" cy="609600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Symbol" pitchFamily="2" charset="2"/>
              </a:rPr>
              <a:t>n</a:t>
            </a:r>
            <a:r>
              <a:rPr lang="en-US" sz="4000" b="1" dirty="0">
                <a:latin typeface="Arial Narrow" charset="0"/>
              </a:rPr>
              <a:t> Experiment Physics Motivation – I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630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Symbol" pitchFamily="2" charset="2"/>
              </a:rPr>
              <a:t>n</a:t>
            </a:r>
            <a:r>
              <a:rPr lang="en-US" dirty="0">
                <a:latin typeface="Arial Narrow" charset="0"/>
              </a:rPr>
              <a:t> flavor oscillation is a firmly established phenomena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Happens because flavor and mass eigenstates differ (probability ⍺ </a:t>
            </a:r>
            <a:r>
              <a:rPr lang="en-US" dirty="0" err="1">
                <a:latin typeface="Symbol" pitchFamily="2" charset="2"/>
                <a:sym typeface="Wingdings"/>
              </a:rPr>
              <a:t>q</a:t>
            </a:r>
            <a:r>
              <a:rPr lang="en-US" baseline="-25000" dirty="0" err="1"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ij</a:t>
            </a:r>
            <a:r>
              <a:rPr lang="en-US" dirty="0">
                <a:latin typeface="Arial Narrow" charset="0"/>
                <a:sym typeface="Wingdings"/>
              </a:rPr>
              <a:t>, </a:t>
            </a:r>
            <a:r>
              <a:rPr lang="en-US" dirty="0">
                <a:latin typeface="Symbol" pitchFamily="2" charset="2"/>
                <a:sym typeface="Wingdings"/>
              </a:rPr>
              <a:t>D</a:t>
            </a:r>
            <a:r>
              <a:rPr lang="en-US" dirty="0">
                <a:latin typeface="Arial Narrow" charset="0"/>
                <a:sym typeface="Wingdings"/>
              </a:rPr>
              <a:t>m</a:t>
            </a:r>
            <a:r>
              <a:rPr lang="en-US" baseline="30000" dirty="0">
                <a:latin typeface="Arial Narrow" charset="0"/>
                <a:sym typeface="Wingdings"/>
              </a:rPr>
              <a:t>2</a:t>
            </a:r>
            <a:r>
              <a:rPr lang="en-US" dirty="0">
                <a:latin typeface="Arial Narrow" charset="0"/>
                <a:sym typeface="Wingdings"/>
              </a:rPr>
              <a:t> &amp; L/</a:t>
            </a:r>
            <a:r>
              <a:rPr lang="en-US" dirty="0" err="1">
                <a:latin typeface="Arial Narrow" charset="0"/>
                <a:sym typeface="Wingdings"/>
              </a:rPr>
              <a:t>E</a:t>
            </a:r>
            <a:r>
              <a:rPr lang="en-US" baseline="-25000" dirty="0" err="1">
                <a:latin typeface="Symbol" pitchFamily="2" charset="2"/>
                <a:sym typeface="Wingdings"/>
              </a:rPr>
              <a:t>n</a:t>
            </a:r>
            <a:r>
              <a:rPr lang="en-US" dirty="0">
                <a:latin typeface="Arial Narrow" charset="0"/>
                <a:sym typeface="Wingdings"/>
              </a:rPr>
              <a:t>)</a:t>
            </a:r>
            <a:r>
              <a:rPr lang="en-US" dirty="0">
                <a:latin typeface="Arial Narrow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 Narrow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dirty="0">
              <a:latin typeface="Arial Narrow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The neutrino sector in SM (</a:t>
            </a:r>
            <a:r>
              <a:rPr lang="en-US" dirty="0" err="1">
                <a:latin typeface="Arial Narrow" charset="0"/>
              </a:rPr>
              <a:t>m</a:t>
            </a:r>
            <a:r>
              <a:rPr lang="en-US" baseline="-25000" dirty="0" err="1">
                <a:latin typeface="Symbol" pitchFamily="2" charset="2"/>
              </a:rPr>
              <a:t>n</a:t>
            </a:r>
            <a:r>
              <a:rPr lang="en-US" dirty="0">
                <a:latin typeface="Symbol" pitchFamily="2" charset="2"/>
              </a:rPr>
              <a:t>=0)</a:t>
            </a:r>
            <a:r>
              <a:rPr lang="en-US" dirty="0">
                <a:latin typeface="Arial Narrow" charset="0"/>
              </a:rPr>
              <a:t> needs to reflect </a:t>
            </a:r>
            <a:r>
              <a:rPr lang="en-US" dirty="0" err="1">
                <a:latin typeface="Arial Narrow" charset="0"/>
              </a:rPr>
              <a:t>m</a:t>
            </a:r>
            <a:r>
              <a:rPr lang="en-US" baseline="-25000" dirty="0" err="1">
                <a:latin typeface="Symbol" pitchFamily="2" charset="2"/>
              </a:rPr>
              <a:t>n</a:t>
            </a:r>
            <a:r>
              <a:rPr lang="en-US" dirty="0">
                <a:latin typeface="Arial Narrow" charset="0"/>
              </a:rPr>
              <a:t>!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Precision measurements of the oscillation parameters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Mixing angles and mass hierarchy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Studying and potentially discovering the CPV in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>
                <a:latin typeface="Arial Narrow" charset="0"/>
              </a:rPr>
              <a:t> sector and precisely measuring the CP phase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Do neutrinos and anti-neutrinos oscillate the same way?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Can be done thru the 2 experimental parameters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</a:rPr>
              <a:t>The baseline distance </a:t>
            </a:r>
            <a:r>
              <a:rPr lang="en-US" i="1" dirty="0">
                <a:solidFill>
                  <a:srgbClr val="FF0000"/>
                </a:solidFill>
                <a:latin typeface="Arial Narrow" charset="0"/>
              </a:rPr>
              <a:t>L</a:t>
            </a:r>
            <a:r>
              <a:rPr lang="en-US" dirty="0">
                <a:latin typeface="Arial Narrow" charset="0"/>
              </a:rPr>
              <a:t> and the neutrino energy </a:t>
            </a:r>
            <a:r>
              <a:rPr lang="en-US" dirty="0" err="1">
                <a:solidFill>
                  <a:srgbClr val="FF0000"/>
                </a:solidFill>
                <a:latin typeface="Arial Narrow" charset="0"/>
              </a:rPr>
              <a:t>E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endParaRPr lang="en-US" baseline="-25000" dirty="0">
              <a:solidFill>
                <a:srgbClr val="FF0000"/>
              </a:solidFill>
              <a:latin typeface="Symbol" pitchFamily="2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1092D3-5667-924B-A7A3-948A2DC1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7D715-EDB7-9646-B07F-B77C81A7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B915C8A-42B4-BF4D-A5E0-D8C245C0EA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Equation.DSMT4">
                  <p:embed/>
                </p:oleObj>
              </mc:Choice>
              <mc:Fallback>
                <p:oleObj r:id="rId3" imgW="0" imgH="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B915C8A-42B4-BF4D-A5E0-D8C245C0EAB3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>
            <a:extLst>
              <a:ext uri="{FF2B5EF4-FFF2-40B4-BE49-F238E27FC236}">
                <a16:creationId xmlns:a16="http://schemas.microsoft.com/office/drawing/2014/main" id="{3AAB1BC1-39CA-6F18-B19E-F857568448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495257"/>
              </p:ext>
            </p:extLst>
          </p:nvPr>
        </p:nvGraphicFramePr>
        <p:xfrm>
          <a:off x="2054661" y="1877903"/>
          <a:ext cx="4650939" cy="835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419500" imgH="11112500" progId="Equation.3">
                  <p:embed/>
                </p:oleObj>
              </mc:Choice>
              <mc:Fallback>
                <p:oleObj name="Equation" r:id="rId4" imgW="54419500" imgH="11112500" progId="Equation.3">
                  <p:embed/>
                  <p:pic>
                    <p:nvPicPr>
                      <p:cNvPr id="6" name="Object 12">
                        <a:extLst>
                          <a:ext uri="{FF2B5EF4-FFF2-40B4-BE49-F238E27FC236}">
                            <a16:creationId xmlns:a16="http://schemas.microsoft.com/office/drawing/2014/main" id="{3AAB1BC1-39CA-6F18-B19E-F857568448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661" y="1877903"/>
                        <a:ext cx="4650939" cy="835414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F1511AD3-003B-3EE6-DEA6-5CF6FC26EB61}"/>
              </a:ext>
            </a:extLst>
          </p:cNvPr>
          <p:cNvSpPr/>
          <p:nvPr/>
        </p:nvSpPr>
        <p:spPr bwMode="auto">
          <a:xfrm>
            <a:off x="5715000" y="1766248"/>
            <a:ext cx="685800" cy="642269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2C13B4-B4BD-F7E5-D97C-9C9201702E01}"/>
              </a:ext>
            </a:extLst>
          </p:cNvPr>
          <p:cNvSpPr/>
          <p:nvPr/>
        </p:nvSpPr>
        <p:spPr bwMode="auto">
          <a:xfrm>
            <a:off x="6248400" y="1845234"/>
            <a:ext cx="381000" cy="48708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45F468-6BEF-DA99-35BC-000FDBEB446D}"/>
              </a:ext>
            </a:extLst>
          </p:cNvPr>
          <p:cNvSpPr/>
          <p:nvPr/>
        </p:nvSpPr>
        <p:spPr bwMode="auto">
          <a:xfrm>
            <a:off x="5715000" y="2256117"/>
            <a:ext cx="381000" cy="48708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4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4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6118"/>
            <a:ext cx="8305800" cy="609600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Symbol" pitchFamily="2" charset="2"/>
              </a:rPr>
              <a:t>n</a:t>
            </a:r>
            <a:r>
              <a:rPr lang="en-US" sz="4000" b="1" dirty="0">
                <a:latin typeface="Arial Narrow" charset="0"/>
              </a:rPr>
              <a:t> Experiment Physics Motivation – II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8392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These could lead to a new symmetry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The question of the grand unification, its energy scale &amp; nucleon decay</a:t>
            </a:r>
            <a:endParaRPr lang="en-US" sz="280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Understanding particles of astrophysical origin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Supernova </a:t>
            </a:r>
            <a:r>
              <a:rPr lang="en-US" dirty="0">
                <a:latin typeface="Symbol" pitchFamily="2" charset="2"/>
                <a:sym typeface="Wingdings"/>
              </a:rPr>
              <a:t>n</a:t>
            </a:r>
            <a:r>
              <a:rPr lang="en-US" dirty="0">
                <a:latin typeface="Arial Narrow" charset="0"/>
                <a:sym typeface="Wingdings"/>
              </a:rPr>
              <a:t>, blackhole formation, relic neutrinos, dark matter, </a:t>
            </a:r>
            <a:r>
              <a:rPr lang="en-US" dirty="0" err="1">
                <a:latin typeface="Arial Narrow" charset="0"/>
                <a:sym typeface="Wingdings"/>
              </a:rPr>
              <a:t>etc</a:t>
            </a:r>
            <a:endParaRPr lang="en-US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Exploration of BSM physics in low mass regime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These require high statistics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Large mass, large volume and highly capable (near and far) detectors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sym typeface="Wingdings"/>
              </a:rPr>
              <a:t>ND essential for controlling systematic uncertainties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 Narrow" charset="0"/>
                <a:sym typeface="Wingdings"/>
              </a:rPr>
              <a:t>High intensity neutrino beam facility </a:t>
            </a:r>
            <a:r>
              <a:rPr lang="en-US" dirty="0">
                <a:latin typeface="Arial Narrow" charset="0"/>
                <a:sym typeface="Wingdings"/>
              </a:rPr>
              <a:t>with a long baseline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1092D3-5667-924B-A7A3-948A2DC1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7D715-EDB7-9646-B07F-B77C81A7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B915C8A-42B4-BF4D-A5E0-D8C245C0EA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Equation.DSMT4">
                  <p:embed/>
                </p:oleObj>
              </mc:Choice>
              <mc:Fallback>
                <p:oleObj r:id="rId3" imgW="0" imgH="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B915C8A-42B4-BF4D-A5E0-D8C245C0EAB3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84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6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6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9983-7344-F6FC-39A6-4F24DD92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04"/>
            <a:ext cx="9144000" cy="735496"/>
          </a:xfrm>
        </p:spPr>
        <p:txBody>
          <a:bodyPr/>
          <a:lstStyle/>
          <a:p>
            <a:r>
              <a:rPr lang="en-US" b="1" dirty="0"/>
              <a:t>Key Elements for Next Gen. </a:t>
            </a:r>
            <a:r>
              <a:rPr lang="en-US" b="1" dirty="0">
                <a:latin typeface="Symbol" pitchFamily="2" charset="2"/>
              </a:rPr>
              <a:t>n</a:t>
            </a:r>
            <a:r>
              <a:rPr lang="en-US" b="1" dirty="0"/>
              <a:t> Exp.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00558-861A-641C-025C-F3718745B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334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High statistics samples </a:t>
            </a:r>
            <a:r>
              <a:rPr lang="en-US" dirty="0"/>
              <a:t>w/ an </a:t>
            </a:r>
            <a:r>
              <a:rPr lang="en-US" dirty="0">
                <a:solidFill>
                  <a:srgbClr val="FF0000"/>
                </a:solidFill>
              </a:rPr>
              <a:t>excellent systematic uncertainty control</a:t>
            </a:r>
            <a:r>
              <a:rPr lang="en-US" dirty="0"/>
              <a:t> essential for precision neutrino property measurements</a:t>
            </a:r>
          </a:p>
          <a:p>
            <a:r>
              <a:rPr lang="en-US" dirty="0"/>
              <a:t>To accomplish the necessary precision measurements</a:t>
            </a:r>
          </a:p>
          <a:p>
            <a:pPr lvl="1"/>
            <a:r>
              <a:rPr lang="en-US" dirty="0"/>
              <a:t>For high statistics samples</a:t>
            </a:r>
          </a:p>
          <a:p>
            <a:pPr lvl="2"/>
            <a:r>
              <a:rPr lang="en-US" dirty="0"/>
              <a:t>High flux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beams </a:t>
            </a:r>
            <a:r>
              <a:rPr lang="en-US" dirty="0">
                <a:sym typeface="Wingdings" pitchFamily="2" charset="2"/>
              </a:rPr>
              <a:t> High power proton beams essential to produce large number of secondary mesons for </a:t>
            </a:r>
            <a:r>
              <a:rPr lang="en-US" dirty="0">
                <a:latin typeface="Symbol" pitchFamily="2" charset="2"/>
              </a:rPr>
              <a:t>n </a:t>
            </a:r>
            <a:r>
              <a:rPr lang="en-US" dirty="0">
                <a:sym typeface="Wingdings" pitchFamily="2" charset="2"/>
              </a:rPr>
              <a:t>production</a:t>
            </a:r>
          </a:p>
          <a:p>
            <a:pPr lvl="2"/>
            <a:r>
              <a:rPr lang="en-US" dirty="0"/>
              <a:t>Large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interaction target mass </a:t>
            </a:r>
            <a:r>
              <a:rPr lang="en-US" dirty="0">
                <a:sym typeface="Wingdings" pitchFamily="2" charset="2"/>
              </a:rPr>
              <a:t> large mass far detectors (FD)</a:t>
            </a:r>
          </a:p>
          <a:p>
            <a:pPr lvl="1"/>
            <a:r>
              <a:rPr lang="en-US" dirty="0"/>
              <a:t>For excellent systematic uncertainty control</a:t>
            </a:r>
          </a:p>
          <a:p>
            <a:pPr lvl="2"/>
            <a:r>
              <a:rPr lang="en-US" dirty="0"/>
              <a:t>Powerful near detector (ND) system w/ the same tech. as FD</a:t>
            </a:r>
          </a:p>
          <a:p>
            <a:pPr lvl="2"/>
            <a:r>
              <a:rPr lang="en-US" dirty="0"/>
              <a:t>Excellent understanding of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-N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72A1D-B7E9-3846-9201-165B0206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22-28,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2C479-C9B2-4D43-27CF-44FCBE9F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Status of DUNE, Jaehoon Yu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F3BEA-5085-37E4-76D1-ED8CDBE8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Current Understanding of 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dirty="0">
                <a:latin typeface="Arial Narrow" charset="0"/>
              </a:rPr>
              <a:t> Oscillation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" y="685800"/>
            <a:ext cx="4191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800" kern="0" baseline="-25000" dirty="0">
                <a:latin typeface="Arial Narrow" charset="0"/>
                <a:sym typeface="Wingdings"/>
              </a:rPr>
              <a:t>23</a:t>
            </a:r>
            <a:r>
              <a:rPr lang="en-US" sz="2800" kern="0" dirty="0">
                <a:latin typeface="Arial Narrow" charset="0"/>
                <a:sym typeface="Wingdings"/>
              </a:rPr>
              <a:t> &amp; </a:t>
            </a: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800" kern="0" dirty="0">
                <a:latin typeface="Arial Narrow" charset="0"/>
                <a:sym typeface="Wingdings"/>
              </a:rPr>
              <a:t>M</a:t>
            </a:r>
            <a:r>
              <a:rPr lang="en-US" sz="2800" kern="0" baseline="30000" dirty="0">
                <a:latin typeface="Arial Narrow" charset="0"/>
                <a:sym typeface="Wingdings"/>
              </a:rPr>
              <a:t>2</a:t>
            </a:r>
            <a:r>
              <a:rPr lang="en-US" sz="2800" kern="0" baseline="-25000" dirty="0">
                <a:latin typeface="Arial Narrow" charset="0"/>
                <a:sym typeface="Wingdings"/>
              </a:rPr>
              <a:t>23</a:t>
            </a:r>
            <a:r>
              <a:rPr lang="en-US" sz="2800" kern="0" dirty="0">
                <a:latin typeface="Arial Narrow" charset="0"/>
                <a:sym typeface="Wingdings"/>
              </a:rPr>
              <a:t>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Atm. </a:t>
            </a:r>
            <a:r>
              <a:rPr lang="en-US" sz="2400" kern="0" dirty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kern="0" dirty="0">
                <a:latin typeface="Arial Narrow" charset="0"/>
                <a:sym typeface="Wingdings"/>
              </a:rPr>
              <a:t>: SK, </a:t>
            </a:r>
            <a:r>
              <a:rPr lang="en-US" sz="2400" kern="0" dirty="0" err="1">
                <a:latin typeface="Arial Narrow" charset="0"/>
                <a:sym typeface="Wingdings"/>
              </a:rPr>
              <a:t>IceCube</a:t>
            </a:r>
            <a:r>
              <a:rPr lang="en-US" sz="2400" kern="0" dirty="0">
                <a:latin typeface="Arial Narrow" charset="0"/>
                <a:sym typeface="Wingdings"/>
              </a:rPr>
              <a:t>, Km</a:t>
            </a:r>
            <a:r>
              <a:rPr lang="en-US" sz="2400" kern="0" baseline="30000" dirty="0">
                <a:latin typeface="Arial Narrow" charset="0"/>
                <a:sym typeface="Wingdings"/>
              </a:rPr>
              <a:t>3</a:t>
            </a:r>
            <a:r>
              <a:rPr lang="en-US" sz="2400" kern="0" dirty="0">
                <a:latin typeface="Arial Narrow" charset="0"/>
                <a:sym typeface="Wingdings"/>
              </a:rPr>
              <a:t>NET,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Long Baseline: K2K, MINOS, Opera, </a:t>
            </a:r>
            <a:r>
              <a:rPr lang="en-US" sz="2400" kern="0" dirty="0" err="1">
                <a:latin typeface="Arial Narrow" charset="0"/>
                <a:sym typeface="Wingdings"/>
              </a:rPr>
              <a:t>NOvA</a:t>
            </a:r>
            <a:r>
              <a:rPr lang="en-US" sz="2400" kern="0" dirty="0">
                <a:latin typeface="Arial Narrow" charset="0"/>
                <a:sym typeface="Wingdings"/>
              </a:rPr>
              <a:t>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800" kern="0" baseline="-25000" dirty="0">
                <a:latin typeface="Arial Narrow" charset="0"/>
                <a:sym typeface="Wingdings"/>
              </a:rPr>
              <a:t>12</a:t>
            </a:r>
            <a:r>
              <a:rPr lang="en-US" sz="2800" kern="0" dirty="0">
                <a:latin typeface="Arial Narrow" charset="0"/>
                <a:sym typeface="Wingdings"/>
              </a:rPr>
              <a:t> &amp; </a:t>
            </a: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2800" kern="0" dirty="0">
                <a:latin typeface="Arial Narrow" charset="0"/>
                <a:sym typeface="Wingdings"/>
              </a:rPr>
              <a:t>M</a:t>
            </a:r>
            <a:r>
              <a:rPr lang="en-US" sz="2800" kern="0" baseline="30000" dirty="0">
                <a:latin typeface="Arial Narrow" charset="0"/>
                <a:sym typeface="Wingdings"/>
              </a:rPr>
              <a:t>2</a:t>
            </a:r>
            <a:r>
              <a:rPr lang="en-US" sz="2800" kern="0" baseline="-25000" dirty="0">
                <a:latin typeface="Arial Narrow" charset="0"/>
                <a:sym typeface="Wingdings"/>
              </a:rPr>
              <a:t>12</a:t>
            </a:r>
            <a:r>
              <a:rPr lang="en-US" sz="2800" kern="0" dirty="0">
                <a:latin typeface="Arial Narrow" charset="0"/>
                <a:sym typeface="Wingdings"/>
              </a:rPr>
              <a:t>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Solar </a:t>
            </a:r>
            <a:r>
              <a:rPr lang="en-US" sz="2400" kern="0" dirty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kern="0" dirty="0">
                <a:latin typeface="Arial Narrow" charset="0"/>
                <a:sym typeface="Wingdings"/>
              </a:rPr>
              <a:t>: SNO, SK, </a:t>
            </a:r>
            <a:r>
              <a:rPr lang="en-US" sz="2400" kern="0" dirty="0" err="1">
                <a:latin typeface="Arial Narrow" charset="0"/>
                <a:sym typeface="Wingdings"/>
              </a:rPr>
              <a:t>Borexino</a:t>
            </a:r>
            <a:r>
              <a:rPr lang="en-US" sz="2400" kern="0" dirty="0">
                <a:latin typeface="Arial Narrow" charset="0"/>
                <a:sym typeface="Wingdings"/>
              </a:rPr>
              <a:t>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Reactor: </a:t>
            </a:r>
            <a:r>
              <a:rPr lang="en-US" sz="2400" kern="0" dirty="0" err="1">
                <a:latin typeface="Arial Narrow" charset="0"/>
                <a:sym typeface="Wingdings"/>
              </a:rPr>
              <a:t>KamLAND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kern="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2800" kern="0" baseline="-25000" dirty="0">
                <a:latin typeface="Arial Narrow" charset="0"/>
                <a:sym typeface="Wingdings"/>
              </a:rPr>
              <a:t>13</a:t>
            </a:r>
            <a:r>
              <a:rPr lang="en-US" sz="2800" kern="0" dirty="0">
                <a:latin typeface="Arial Narrow" charset="0"/>
                <a:sym typeface="Wingdings"/>
              </a:rPr>
              <a:t>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Long Baseline: MINOS, T2K, </a:t>
            </a:r>
            <a:r>
              <a:rPr lang="en-US" sz="2400" kern="0" dirty="0" err="1">
                <a:latin typeface="Arial Narrow" charset="0"/>
                <a:sym typeface="Wingdings"/>
              </a:rPr>
              <a:t>NOvA</a:t>
            </a:r>
            <a:r>
              <a:rPr lang="en-US" sz="2400" kern="0" dirty="0">
                <a:latin typeface="Arial Narrow" charset="0"/>
                <a:sym typeface="Wingdings"/>
              </a:rPr>
              <a:t>, </a:t>
            </a:r>
            <a:r>
              <a:rPr lang="en-US" sz="2400" kern="0" dirty="0" err="1">
                <a:latin typeface="Arial Narrow" charset="0"/>
                <a:sym typeface="Wingdings"/>
              </a:rPr>
              <a:t>etc</a:t>
            </a:r>
            <a:endParaRPr lang="en-US" sz="2400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>
                <a:latin typeface="Arial Narrow" charset="0"/>
                <a:sym typeface="Wingdings"/>
              </a:rPr>
              <a:t>Reactor: </a:t>
            </a:r>
            <a:r>
              <a:rPr lang="en-US" sz="2400" kern="0" dirty="0" err="1">
                <a:latin typeface="Arial Narrow" charset="0"/>
                <a:sym typeface="Wingdings"/>
              </a:rPr>
              <a:t>Daya</a:t>
            </a:r>
            <a:r>
              <a:rPr lang="en-US" sz="2400" kern="0" dirty="0">
                <a:latin typeface="Arial Narrow" charset="0"/>
                <a:sym typeface="Wingdings"/>
              </a:rPr>
              <a:t> Bay, RENO, Double </a:t>
            </a:r>
            <a:r>
              <a:rPr lang="en-US" sz="2400" kern="0" dirty="0" err="1">
                <a:latin typeface="Arial Narrow" charset="0"/>
                <a:sym typeface="Wingdings"/>
              </a:rPr>
              <a:t>Chooz</a:t>
            </a:r>
            <a:endParaRPr lang="en-US" kern="0" dirty="0">
              <a:latin typeface="Arial Narrow" charset="0"/>
              <a:sym typeface="Wingdings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kern="0" dirty="0">
              <a:latin typeface="Arial Narrow" charset="0"/>
              <a:sym typeface="Wingding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EA91B6-9853-29A5-CE5B-9B0BF0B2C461}"/>
              </a:ext>
            </a:extLst>
          </p:cNvPr>
          <p:cNvGrpSpPr/>
          <p:nvPr/>
        </p:nvGrpSpPr>
        <p:grpSpPr>
          <a:xfrm>
            <a:off x="4876800" y="1002268"/>
            <a:ext cx="457200" cy="597932"/>
            <a:chOff x="4876800" y="1002268"/>
            <a:chExt cx="457200" cy="597932"/>
          </a:xfrm>
        </p:grpSpPr>
        <p:sp>
          <p:nvSpPr>
            <p:cNvPr id="4" name="TextBox 3"/>
            <p:cNvSpPr txBox="1"/>
            <p:nvPr/>
          </p:nvSpPr>
          <p:spPr>
            <a:xfrm>
              <a:off x="4876800" y="1002268"/>
              <a:ext cx="45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+mn-lt"/>
                </a:rPr>
                <a:t>NH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7280" y="1230868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4D5EF2"/>
                  </a:solidFill>
                  <a:latin typeface="+mn-lt"/>
                </a:rPr>
                <a:t>I H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9190B1-1554-7281-D87C-6E58D913BD35}"/>
              </a:ext>
            </a:extLst>
          </p:cNvPr>
          <p:cNvSpPr/>
          <p:nvPr/>
        </p:nvSpPr>
        <p:spPr bwMode="auto">
          <a:xfrm>
            <a:off x="6858000" y="4495800"/>
            <a:ext cx="2166730" cy="1828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BE824-F85E-5F98-7E0A-1B896289EB15}"/>
              </a:ext>
            </a:extLst>
          </p:cNvPr>
          <p:cNvSpPr txBox="1"/>
          <p:nvPr/>
        </p:nvSpPr>
        <p:spPr>
          <a:xfrm>
            <a:off x="685800" y="6155323"/>
            <a:ext cx="22555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Apologies</a:t>
            </a:r>
            <a:r>
              <a:rPr lang="ko-KR" altLang="en-US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for any</a:t>
            </a:r>
            <a:r>
              <a:rPr lang="ko-KR" altLang="en-US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missing</a:t>
            </a:r>
            <a:endParaRPr lang="en-US" sz="1600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335B2C-3B05-135D-F732-BBC79CB7C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36882"/>
            <a:ext cx="4724400" cy="55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6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6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8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4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6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8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6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2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FB3D79-0B1F-83CF-EA02-69725BC8D7A1}"/>
              </a:ext>
            </a:extLst>
          </p:cNvPr>
          <p:cNvGrpSpPr/>
          <p:nvPr/>
        </p:nvGrpSpPr>
        <p:grpSpPr>
          <a:xfrm>
            <a:off x="3924300" y="1824335"/>
            <a:ext cx="5257800" cy="3955386"/>
            <a:chOff x="3924300" y="1824335"/>
            <a:chExt cx="5257800" cy="3955386"/>
          </a:xfrm>
        </p:grpSpPr>
        <p:pic>
          <p:nvPicPr>
            <p:cNvPr id="13" name="Picture 12" descr="A person in a hard hat and uniform standing next to a sign&#10;&#10;Description automatically generated">
              <a:extLst>
                <a:ext uri="{FF2B5EF4-FFF2-40B4-BE49-F238E27FC236}">
                  <a16:creationId xmlns:a16="http://schemas.microsoft.com/office/drawing/2014/main" id="{AF4BE867-AAE6-1899-A177-6192B52E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4300" y="1836371"/>
              <a:ext cx="5257800" cy="39433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4B9259-97E0-2568-00B7-1BC3634498ED}"/>
                </a:ext>
              </a:extLst>
            </p:cNvPr>
            <p:cNvSpPr txBox="1"/>
            <p:nvPr/>
          </p:nvSpPr>
          <p:spPr>
            <a:xfrm>
              <a:off x="6833022" y="1824335"/>
              <a:ext cx="13692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June 2024</a:t>
              </a:r>
            </a:p>
          </p:txBody>
        </p:sp>
      </p:grpSp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915400" cy="16764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Arial Narrow"/>
                <a:cs typeface="Arial Narrow"/>
              </a:rPr>
              <a:t>$3.5B US flagship long baseline (1300km) </a:t>
            </a:r>
            <a:r>
              <a:rPr lang="en-US" dirty="0" err="1">
                <a:latin typeface="Symbol" charset="2"/>
                <a:cs typeface="Symbol" charset="2"/>
              </a:rPr>
              <a:t>ν</a:t>
            </a:r>
            <a:r>
              <a:rPr lang="en-US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Arial Narrow"/>
                <a:cs typeface="Arial Narrow"/>
              </a:rPr>
              <a:t>1500m underground in an old South Dakota gold mine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Next Big Thing - DUNE Experiment</a:t>
            </a:r>
          </a:p>
        </p:txBody>
      </p:sp>
      <p:pic>
        <p:nvPicPr>
          <p:cNvPr id="29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7452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Yes, you are right!  Mount Rushmore!!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029200" y="4876800"/>
            <a:ext cx="4114800" cy="1981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182880" indent="-182880"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2002 Nobel Winning solar </a:t>
            </a:r>
            <a:r>
              <a:rPr lang="en-US" sz="2000" b="1" dirty="0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US" sz="2000" b="1" dirty="0">
                <a:solidFill>
                  <a:srgbClr val="0000FF"/>
                </a:solidFill>
              </a:rPr>
              <a:t> detection by Ray Davis </a:t>
            </a:r>
          </a:p>
          <a:p>
            <a:pPr marL="182880" indent="-182880"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Many DM experiments ongoing</a:t>
            </a:r>
          </a:p>
          <a:p>
            <a:pPr marL="182880" indent="-182880"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DUNE area excavation completed Jan. 25, 2024</a:t>
            </a:r>
          </a:p>
          <a:p>
            <a:pPr marL="182880" indent="-182880"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Cavern outfitting to finish Dec.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B650C-2448-02F6-56DF-8833206B5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75775"/>
            <a:ext cx="7367155" cy="414402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1C0FE0E-86BC-275A-15D0-9752DCB77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617" y="2895600"/>
            <a:ext cx="4965122" cy="871170"/>
          </a:xfrm>
          <a:prstGeom prst="rect">
            <a:avLst/>
          </a:prstGeom>
          <a:solidFill>
            <a:srgbClr val="FFFFCC">
              <a:alpha val="74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Yes, you are right, again!  </a:t>
            </a:r>
          </a:p>
          <a:p>
            <a:r>
              <a:rPr lang="en-US" b="1" dirty="0">
                <a:solidFill>
                  <a:srgbClr val="FF0000"/>
                </a:solidFill>
              </a:rPr>
              <a:t>That Sturgis is right next door!</a:t>
            </a:r>
          </a:p>
        </p:txBody>
      </p:sp>
    </p:spTree>
    <p:extLst>
      <p:ext uri="{BB962C8B-B14F-4D97-AF65-F5344CB8AC3E}">
        <p14:creationId xmlns:p14="http://schemas.microsoft.com/office/powerpoint/2010/main" val="303465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 autoUpdateAnimBg="0"/>
      <p:bldP spid="11" grpId="0"/>
      <p:bldP spid="12" grpId="0" uiExpand="1" build="p" autoUpdateAnimBg="0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96316</TotalTime>
  <Words>2176</Words>
  <Application>Microsoft Macintosh PowerPoint</Application>
  <PresentationFormat>On-screen Show (4:3)</PresentationFormat>
  <Paragraphs>355</Paragraphs>
  <Slides>28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Narrow</vt:lpstr>
      <vt:lpstr>Gill Sans</vt:lpstr>
      <vt:lpstr>Helvetica</vt:lpstr>
      <vt:lpstr>Matura MT Script Capitals</vt:lpstr>
      <vt:lpstr>Monotype Corsiva</vt:lpstr>
      <vt:lpstr>Symbol</vt:lpstr>
      <vt:lpstr>Times New Roman</vt:lpstr>
      <vt:lpstr>Wingdings</vt:lpstr>
      <vt:lpstr>phys1443-spring02</vt:lpstr>
      <vt:lpstr>Equation.DSMT4</vt:lpstr>
      <vt:lpstr>Equation</vt:lpstr>
      <vt:lpstr>PowerPoint Presentation</vt:lpstr>
      <vt:lpstr>Over the Past Quarter Century in HEP</vt:lpstr>
      <vt:lpstr>LHC Exp. Combined Higgs Coupling</vt:lpstr>
      <vt:lpstr>PowerPoint Presentation</vt:lpstr>
      <vt:lpstr>n Experiment Physics Motivation – I </vt:lpstr>
      <vt:lpstr>n Experiment Physics Motivation – II </vt:lpstr>
      <vt:lpstr>Key Elements for Next Gen. n Exp. </vt:lpstr>
      <vt:lpstr>Current Understanding of n Oscillation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LBNF FD Cavern Construction &amp;  Outfitting</vt:lpstr>
      <vt:lpstr>Cryostat Steel for 2 FD in Rapid City</vt:lpstr>
      <vt:lpstr>PowerPoint Presentation</vt:lpstr>
      <vt:lpstr>PowerPoint Presentation</vt:lpstr>
      <vt:lpstr>DUNE CPV &amp; MO w/ ne Appearance </vt:lpstr>
      <vt:lpstr>CPV Discovery Potential</vt:lpstr>
      <vt:lpstr>Physics Reach, dCP Determination</vt:lpstr>
      <vt:lpstr>Physics Reach, Mass Hierarchy</vt:lpstr>
      <vt:lpstr>SNB Electron Neutrino Interactions</vt:lpstr>
      <vt:lpstr>PowerPoint Presentation</vt:lpstr>
      <vt:lpstr>BSM Physics at a n Experiment?</vt:lpstr>
      <vt:lpstr>DUNE Timeline</vt:lpstr>
      <vt:lpstr>Conclusions!</vt:lpstr>
      <vt:lpstr>Questions to this crowd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3084</cp:revision>
  <cp:lastPrinted>2024-12-31T21:47:15Z</cp:lastPrinted>
  <dcterms:created xsi:type="dcterms:W3CDTF">2011-03-22T18:30:05Z</dcterms:created>
  <dcterms:modified xsi:type="dcterms:W3CDTF">2025-06-27T13:13:58Z</dcterms:modified>
</cp:coreProperties>
</file>