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93" r:id="rId3"/>
    <p:sldId id="1900" r:id="rId4"/>
    <p:sldId id="1901" r:id="rId5"/>
    <p:sldId id="258" r:id="rId6"/>
    <p:sldId id="259" r:id="rId7"/>
    <p:sldId id="260" r:id="rId8"/>
    <p:sldId id="1903" r:id="rId9"/>
    <p:sldId id="1902" r:id="rId10"/>
    <p:sldId id="996" r:id="rId11"/>
    <p:sldId id="1904" r:id="rId12"/>
    <p:sldId id="997" r:id="rId13"/>
    <p:sldId id="1905" r:id="rId14"/>
    <p:sldId id="1906" r:id="rId15"/>
    <p:sldId id="1911" r:id="rId16"/>
    <p:sldId id="1912" r:id="rId17"/>
    <p:sldId id="266" r:id="rId18"/>
    <p:sldId id="1907" r:id="rId19"/>
    <p:sldId id="264" r:id="rId20"/>
    <p:sldId id="269" r:id="rId21"/>
    <p:sldId id="265" r:id="rId22"/>
    <p:sldId id="270" r:id="rId23"/>
    <p:sldId id="1908" r:id="rId24"/>
    <p:sldId id="1910" r:id="rId25"/>
    <p:sldId id="1913" r:id="rId26"/>
    <p:sldId id="1898" r:id="rId27"/>
    <p:sldId id="273" r:id="rId28"/>
    <p:sldId id="272" r:id="rId29"/>
    <p:sldId id="274" r:id="rId30"/>
    <p:sldId id="275" r:id="rId31"/>
    <p:sldId id="2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2"/>
    <p:restoredTop sz="94658"/>
  </p:normalViewPr>
  <p:slideViewPr>
    <p:cSldViewPr snapToGrid="0">
      <p:cViewPr varScale="1">
        <p:scale>
          <a:sx n="100" d="100"/>
          <a:sy n="100" d="100"/>
        </p:scale>
        <p:origin x="18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C5DA1-C99F-DA4E-A7B9-11FA6B41A418}" type="datetimeFigureOut">
              <a:rPr lang="en-US" smtClean="0"/>
              <a:t>6/22/25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7213B-675B-3D4B-B23E-52CEF744F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5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93110-5390-1C9D-5AFE-AC2BCB2FC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269728-9F6C-0549-E311-DC203809A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40C1A1-6BA9-CD32-305C-7C8E0342A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Replace 100% electronics</a:t>
            </a:r>
          </a:p>
          <a:p>
            <a:pPr lvl="1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Increase bandwidth</a:t>
            </a:r>
          </a:p>
          <a:p>
            <a:pPr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New Tracker (incl. trigger)</a:t>
            </a:r>
          </a:p>
          <a:p>
            <a:pPr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New high granularity endcap CALO</a:t>
            </a:r>
          </a:p>
          <a:p>
            <a:pPr lvl="1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Extend Tracker &amp; Muon in forward direction</a:t>
            </a:r>
          </a:p>
          <a:p>
            <a:pPr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Add Timing Detector (</a:t>
            </a:r>
            <a:r>
              <a:rPr lang="en-US" sz="1600" i="1" dirty="0">
                <a:solidFill>
                  <a:schemeClr val="tx1"/>
                </a:solidFill>
              </a:rPr>
              <a:t>mitigate pile-up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 lvl="1"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Add timing in Muon and calorimeter</a:t>
            </a:r>
          </a:p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82E77-3854-8094-5556-049088267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22F80-7A00-F447-B273-0AA40DC5EE9D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00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in the mountains&#10;&#10;AI-generated content may be incorrect.">
            <a:extLst>
              <a:ext uri="{FF2B5EF4-FFF2-40B4-BE49-F238E27FC236}">
                <a16:creationId xmlns:a16="http://schemas.microsoft.com/office/drawing/2014/main" id="{03E1667A-2633-02CE-62ED-6ECB24B7A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40" b="25331"/>
          <a:stretch>
            <a:fillRect/>
          </a:stretch>
        </p:blipFill>
        <p:spPr>
          <a:xfrm>
            <a:off x="294363" y="144463"/>
            <a:ext cx="11580138" cy="6586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34B05-84AF-AA8B-C28D-E693ED428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46ED1A-618F-246A-C071-C16F5C853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ED313-932E-B1EB-C403-2E4A3848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19A07-2250-D441-A059-0FEA523C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F3553-F6AB-140E-B560-024CA0E11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4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53A7-0AC1-6D5E-EFAE-4E63961D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3D3D3-D8CE-8E02-3D80-CC64FB17F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572F2-D6F4-A0C7-ED1F-B2DDBABF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7A07C-EB96-C7D3-4FD2-639A33B86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09C9D-D6A7-064D-2C4D-6E001BFF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08E734-5902-72E7-1EE3-33788675B8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16AC1-38B2-4ABF-D19F-EAAA6B2B0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363F4-9858-FDFD-EC60-D990BF7D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84797-85E1-7BD9-0893-8C34F59C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DE6DC-FC7D-1071-FDC1-FCE3347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59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721775" cy="7457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33515" y="6511678"/>
            <a:ext cx="2844800" cy="3661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901195" y="6493181"/>
            <a:ext cx="4855944" cy="366183"/>
          </a:xfrm>
          <a:prstGeom prst="rect">
            <a:avLst/>
          </a:prstGeom>
        </p:spPr>
        <p:txBody>
          <a:bodyPr/>
          <a:lstStyle>
            <a:lvl1pPr>
              <a:defRPr sz="1266"/>
            </a:lvl1pPr>
          </a:lstStyle>
          <a:p>
            <a:r>
              <a:rPr lang="en-US"/>
              <a:t>Alexei N. Safonov, PPC-2025, Deadwood, SD</a:t>
            </a:r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11765314" y="6569006"/>
            <a:ext cx="416580" cy="2496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141A47F-327A-5440-82F1-5C6FBC34A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2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E85A3-DC27-8F3C-ADF6-1E5E3154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50D67-98B0-B470-216B-D5047D222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4779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DDE2D-BB15-4442-1BDF-B8634031A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6050"/>
            <a:ext cx="2743200" cy="365125"/>
          </a:xfrm>
        </p:spPr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CA452-3C68-DC7A-D55D-380745DE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6050"/>
            <a:ext cx="4114800" cy="365125"/>
          </a:xfrm>
        </p:spPr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9093-8D7D-11D3-D869-FB2913E0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6050"/>
            <a:ext cx="2743200" cy="365125"/>
          </a:xfrm>
        </p:spPr>
        <p:txBody>
          <a:bodyPr/>
          <a:lstStyle/>
          <a:p>
            <a:fld id="{1E7AD092-7FD7-9D4F-AAB9-5B6A0D3C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43C9-64EE-472B-68CF-DCC777D9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A7C55-36B3-90A7-F434-2FB2FA7CA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59422-A790-1F71-E3D3-26B3EDAFB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23170-8187-9AEF-35FF-28BF8F786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6D1E5-707D-67AB-2184-ECDD70905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4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0268-7348-74C1-9311-56CB5C1B3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84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6FE0-38F2-2499-D3D5-FC1D979BA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9700"/>
            <a:ext cx="5181600" cy="476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883C4-A116-3F2B-1354-04F74C444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09700"/>
            <a:ext cx="5181600" cy="476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DE85C-6A2C-B2BB-EAEA-99393383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6050"/>
            <a:ext cx="2743200" cy="365125"/>
          </a:xfrm>
        </p:spPr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BD078-FA2D-AFEC-6361-49E1D0A6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6050"/>
            <a:ext cx="4114800" cy="365125"/>
          </a:xfrm>
        </p:spPr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A9620-749F-34F6-9E38-380B290CB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6050"/>
            <a:ext cx="2743200" cy="365125"/>
          </a:xfrm>
        </p:spPr>
        <p:txBody>
          <a:bodyPr/>
          <a:lstStyle/>
          <a:p>
            <a:fld id="{1E7AD092-7FD7-9D4F-AAB9-5B6A0D3C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5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CF628-CCB5-F45E-742E-7B132EB95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31D66-10BD-ED82-E299-220738B7E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B3961-BA24-ABAC-E412-D6FF63D0E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719DD-9F62-49EE-C3ED-1D66F5218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40E86F-09D1-F1F4-C7F2-3A7909E2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B5BE14-2FD5-11D7-9FC6-0B09720C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1D0135-07CD-27C6-84ED-354F85F38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D77EC-EDBF-6A30-8FE3-48639184E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8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0E3A1-DFAA-61FF-175A-EAC1BCC86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6AB07-4042-7A98-B05E-3504C1D7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DE8459-B6AB-1120-5DCD-506C05B70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56A8F-A623-A286-6593-9DD2136C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3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C85248-32BB-1B90-580A-2B1BC8D1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102B3B-7C4A-D216-D8DD-4B20EDD4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C9BD2-9D5D-C1CA-1497-3203DCB7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9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05AED-4FC0-6D0B-5A55-3F88AA3A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BD3DB-6428-5538-0CDF-06262FC71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115C7F-4B0F-804B-6383-39CFC6ADE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6A1E8-2C21-8733-C87E-616CAD16B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7682D-FB5E-B3C3-F5FC-557583286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3A339-C6BC-AD1C-8C2D-7B936FA36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9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D8737-616D-BF89-B51F-B73A5180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7EACEF-6D09-74AF-315E-CBAB5A175A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3815F-4A26-2025-48B0-3701A3A25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5E25A-910C-B5F4-8679-7D335E21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20BDC-73F9-7D1B-9460-BF224837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DB83D-6592-A0FB-B9C6-E606DAAF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C068F-0E2E-8E56-E053-361BEBDDE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DF9A6-85D5-0DC7-A42F-C510D5592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AFCB-4FBE-036A-2688-6922BCA05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6/27/25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ABD5F-8CD6-356B-AD2B-256860FA9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Alexei N. Safonov, PPC-2025, Deadwood, SD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346B8-8872-E862-BDC1-1A3EB4BB7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AD092-7FD7-9D4F-AAB9-5B6A0D3C6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7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038/s41567-022-01682-0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Lett.132.111901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714892" TargetMode="External"/><Relationship Id="rId13" Type="http://schemas.openxmlformats.org/officeDocument/2006/relationships/hyperlink" Target="https://cds.cern.ch/record/2667167" TargetMode="External"/><Relationship Id="rId18" Type="http://schemas.openxmlformats.org/officeDocument/2006/relationships/image" Target="../media/image52.tiff"/><Relationship Id="rId3" Type="http://schemas.openxmlformats.org/officeDocument/2006/relationships/image" Target="../media/image45.png"/><Relationship Id="rId21" Type="http://schemas.openxmlformats.org/officeDocument/2006/relationships/image" Target="../media/image55.tiff"/><Relationship Id="rId7" Type="http://schemas.openxmlformats.org/officeDocument/2006/relationships/hyperlink" Target="https://cds.cern.ch/record/2272264/files/CMS-TDR-014.pdf" TargetMode="External"/><Relationship Id="rId12" Type="http://schemas.openxmlformats.org/officeDocument/2006/relationships/hyperlink" Target="http://cds.cern.ch/record/2759074" TargetMode="External"/><Relationship Id="rId17" Type="http://schemas.openxmlformats.org/officeDocument/2006/relationships/image" Target="../media/image51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hyperlink" Target="https://cds.cern.ch/record/2283187" TargetMode="External"/><Relationship Id="rId5" Type="http://schemas.openxmlformats.org/officeDocument/2006/relationships/image" Target="../media/image47.png"/><Relationship Id="rId15" Type="http://schemas.openxmlformats.org/officeDocument/2006/relationships/image" Target="../media/image49.png"/><Relationship Id="rId23" Type="http://schemas.openxmlformats.org/officeDocument/2006/relationships/hyperlink" Target="https://cds.cern.ch/record/2759072" TargetMode="External"/><Relationship Id="rId10" Type="http://schemas.openxmlformats.org/officeDocument/2006/relationships/hyperlink" Target="https://cds.cern.ch/record/2293646" TargetMode="External"/><Relationship Id="rId19" Type="http://schemas.openxmlformats.org/officeDocument/2006/relationships/image" Target="../media/image53.jpeg"/><Relationship Id="rId4" Type="http://schemas.openxmlformats.org/officeDocument/2006/relationships/image" Target="../media/image46.png"/><Relationship Id="rId9" Type="http://schemas.openxmlformats.org/officeDocument/2006/relationships/hyperlink" Target="https://cds.cern.ch/record/2283192" TargetMode="External"/><Relationship Id="rId14" Type="http://schemas.openxmlformats.org/officeDocument/2006/relationships/hyperlink" Target="https://cds.cern.ch/record/2283189" TargetMode="External"/><Relationship Id="rId2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15FC-4247-923A-FBF3-4552EC94A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195263"/>
            <a:ext cx="105918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CMS at the LHC: Past, Present, and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46B26-9B4E-1AEB-6815-20A53B9F6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46338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Alexei N. Safonov</a:t>
            </a:r>
          </a:p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  <a:p>
            <a:r>
              <a:rPr lang="en-US" dirty="0">
                <a:solidFill>
                  <a:schemeClr val="bg1"/>
                </a:solidFill>
              </a:rPr>
              <a:t>(for the CMS Collaboration)</a:t>
            </a:r>
          </a:p>
        </p:txBody>
      </p:sp>
    </p:spTree>
    <p:extLst>
      <p:ext uri="{BB962C8B-B14F-4D97-AF65-F5344CB8AC3E}">
        <p14:creationId xmlns:p14="http://schemas.microsoft.com/office/powerpoint/2010/main" val="137121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C79825-DF68-90B7-0CEA-CD541F5E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280" y="3700458"/>
            <a:ext cx="4099343" cy="301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47C9FB-BAB4-EA40-98C9-4A30E931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Higgs Boson Stats: Mass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5C00F7-622C-AB40-BBE3-BC9F473048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97000"/>
                <a:ext cx="7022838" cy="4779963"/>
              </a:xfrm>
            </p:spPr>
            <p:txBody>
              <a:bodyPr>
                <a:normAutofit fontScale="85000" lnSpcReduction="20000"/>
              </a:bodyPr>
              <a:lstStyle/>
              <a:p>
                <a:endParaRPr lang="en-US" dirty="0"/>
              </a:p>
              <a:p>
                <a:r>
                  <a:rPr lang="en-US" dirty="0"/>
                  <a:t>H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→ 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ZZ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𝟒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ℓ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 and  H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𝜸𝜸</m:t>
                    </m:r>
                  </m:oMath>
                </a14:m>
                <a:r>
                  <a:rPr lang="en-US" dirty="0"/>
                  <a:t> are workhorse channels</a:t>
                </a:r>
              </a:p>
              <a:p>
                <a:pPr lvl="1"/>
                <a:r>
                  <a:rPr lang="en-US" dirty="0"/>
                  <a:t>Run 1 + 2016 results: 125.38 ± 0.14 GeV</a:t>
                </a:r>
              </a:p>
              <a:p>
                <a:pPr lvl="2"/>
                <a:r>
                  <a:rPr lang="en-US" dirty="0"/>
                  <a:t>PLB 805 (2020) 135425</a:t>
                </a:r>
              </a:p>
              <a:p>
                <a:r>
                  <a:rPr lang="en-US" dirty="0"/>
                  <a:t>Still the most precise</a:t>
                </a:r>
              </a:p>
              <a:p>
                <a:pPr lvl="1"/>
                <a:r>
                  <a:rPr lang="en-US" dirty="0"/>
                  <a:t>H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→ 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ZZ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𝟒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ℓ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: </a:t>
                </a:r>
                <a:r>
                  <a:rPr lang="en-US" dirty="0"/>
                  <a:t>125.26 ± 0.20(stat) ± 0.08(syst) GeV </a:t>
                </a:r>
              </a:p>
              <a:p>
                <a:pPr lvl="2"/>
                <a:r>
                  <a:rPr lang="en-US" dirty="0"/>
                  <a:t>JHEP11 (2017) 047</a:t>
                </a:r>
                <a:endParaRPr lang="en-US" dirty="0">
                  <a:sym typeface="Wingdings" pitchFamily="2" charset="2"/>
                </a:endParaRPr>
              </a:p>
              <a:p>
                <a:pPr lvl="1"/>
                <a:r>
                  <a:rPr lang="en-US" dirty="0">
                    <a:sym typeface="Wingdings" pitchFamily="2" charset="2"/>
                  </a:rPr>
                  <a:t>H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𝜸𝜸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:</m:t>
                    </m:r>
                  </m:oMath>
                </a14:m>
                <a:r>
                  <a:rPr lang="en-US" dirty="0"/>
                  <a:t> 125.78 ± 0.18(stat) ± 0.18(syst) GeV </a:t>
                </a:r>
              </a:p>
              <a:p>
                <a:pPr lvl="2"/>
                <a:r>
                  <a:rPr lang="en-US" dirty="0"/>
                  <a:t>PLB 805 (2020) 135425</a:t>
                </a:r>
              </a:p>
              <a:p>
                <a:r>
                  <a:rPr lang="en-US" dirty="0"/>
                  <a:t>Statistical powers of the two channels are similar</a:t>
                </a:r>
              </a:p>
              <a:p>
                <a:pPr lvl="1"/>
                <a:r>
                  <a:rPr lang="en-US" dirty="0"/>
                  <a:t>Emerging challenge in </a:t>
                </a:r>
                <a:r>
                  <a:rPr lang="en-US" dirty="0">
                    <a:sym typeface="Wingdings" pitchFamily="2" charset="2"/>
                  </a:rPr>
                  <a:t>H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𝛾𝛾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:</m:t>
                    </m:r>
                  </m:oMath>
                </a14:m>
                <a:r>
                  <a:rPr lang="en-US" dirty="0"/>
                  <a:t> syst. uncertainties become a limiting factor</a:t>
                </a:r>
              </a:p>
              <a:p>
                <a:r>
                  <a:rPr lang="en-US" dirty="0"/>
                  <a:t>Run 2: Results in 2023, expect precision &lt;100 MeV</a:t>
                </a:r>
              </a:p>
              <a:p>
                <a:r>
                  <a:rPr lang="en-US" dirty="0"/>
                  <a:t>Outlook @HL-LHC: expected precision ~20 MeV</a:t>
                </a:r>
              </a:p>
              <a:p>
                <a:pPr lvl="1"/>
                <a:r>
                  <a:rPr lang="en-US" dirty="0"/>
                  <a:t>CMS PAS FTR-21/007, -21/008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5C00F7-622C-AB40-BBE3-BC9F473048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97000"/>
                <a:ext cx="7022838" cy="4779963"/>
              </a:xfrm>
              <a:blipFill>
                <a:blip r:embed="rId3"/>
                <a:stretch>
                  <a:fillRect l="-1264" r="-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1AC6E42-F2C7-7CA2-7688-5A995643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6050"/>
            <a:ext cx="2743200" cy="365125"/>
          </a:xfrm>
        </p:spPr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88E382F-A99C-22A8-1E74-AF92F6037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6050"/>
            <a:ext cx="4114800" cy="365125"/>
          </a:xfrm>
        </p:spPr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9E98FD7-B5DF-3621-DEB5-BA0CC41C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6050"/>
            <a:ext cx="2743200" cy="365125"/>
          </a:xfrm>
        </p:spPr>
        <p:txBody>
          <a:bodyPr/>
          <a:lstStyle/>
          <a:p>
            <a:fld id="{1E7AD092-7FD7-9D4F-AAB9-5B6A0D3C61C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3F360C6-60F8-414E-DB9A-B968B6843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040" y="874059"/>
            <a:ext cx="3920901" cy="301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EB94AB-5353-82E7-1C63-4F4966300908}"/>
                  </a:ext>
                </a:extLst>
              </p:cNvPr>
              <p:cNvSpPr txBox="1"/>
              <p:nvPr/>
            </p:nvSpPr>
            <p:spPr>
              <a:xfrm>
                <a:off x="8969287" y="3724295"/>
                <a:ext cx="170440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</m:oMath>
                </a14:m>
                <a:r>
                  <a:rPr lang="en-US" sz="1200" dirty="0"/>
                  <a:t> </a:t>
                </a:r>
                <a:r>
                  <a:rPr lang="en-US" sz="1200" dirty="0">
                    <a:solidFill>
                      <a:srgbClr val="FF0000"/>
                    </a:solidFill>
                  </a:rPr>
                  <a:t>[Run 2]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EB94AB-5353-82E7-1C63-4F4966300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287" y="3724295"/>
                <a:ext cx="1704405" cy="276999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9BA79A-9A09-8FAE-E38F-EF3D2D3E3B4C}"/>
                  </a:ext>
                </a:extLst>
              </p:cNvPr>
              <p:cNvSpPr txBox="1"/>
              <p:nvPr/>
            </p:nvSpPr>
            <p:spPr>
              <a:xfrm>
                <a:off x="9058641" y="750907"/>
                <a:ext cx="240143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𝒁𝒁</m:t>
                    </m:r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200" dirty="0"/>
                  <a:t> </a:t>
                </a:r>
                <a:r>
                  <a:rPr lang="en-US" sz="1200" dirty="0">
                    <a:solidFill>
                      <a:srgbClr val="FF0000"/>
                    </a:solidFill>
                  </a:rPr>
                  <a:t>[Run 2]</a:t>
                </a:r>
                <a:endParaRPr lang="en-US" sz="1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9BA79A-9A09-8FAE-E38F-EF3D2D3E3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8641" y="750907"/>
                <a:ext cx="2401435" cy="276999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3750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2F4C6-F5FF-4CDF-0EB2-EA558AC2E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8AB56-B7C8-55F9-D143-E79F7903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Higgs Boson Stats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A0589C-77A1-7DC6-88AB-697825EC5B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97000"/>
                <a:ext cx="6737289" cy="477996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Workhorse channels: H → ZZ →4ℓ and </a:t>
                </a:r>
                <a:r>
                  <a:rPr lang="en-US" dirty="0" err="1"/>
                  <a:t>H→</a:t>
                </a:r>
                <a:r>
                  <a:rPr lang="en-US" dirty="0" err="1">
                    <a:latin typeface="Symbol" pitchFamily="2" charset="2"/>
                  </a:rPr>
                  <a:t>gg</a:t>
                </a:r>
                <a:endParaRPr lang="en-US" dirty="0">
                  <a:latin typeface="Symbol" pitchFamily="2" charset="2"/>
                </a:endParaRPr>
              </a:p>
              <a:p>
                <a:pPr lvl="1"/>
                <a:r>
                  <a:rPr lang="en-US" dirty="0"/>
                  <a:t>Similar sensitivity, different backgrounds and experimental systematics</a:t>
                </a:r>
              </a:p>
              <a:p>
                <a:pPr lvl="2"/>
                <a:r>
                  <a:rPr lang="en-US" dirty="0"/>
                  <a:t>For </a:t>
                </a:r>
                <a:r>
                  <a:rPr lang="en-US" dirty="0">
                    <a:sym typeface="Wingdings" pitchFamily="2" charset="2"/>
                  </a:rPr>
                  <a:t>H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𝛾𝛾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:</m:t>
                    </m:r>
                  </m:oMath>
                </a14:m>
                <a:r>
                  <a:rPr lang="en-US" dirty="0"/>
                  <a:t> syst. uncertainties becoming a limiting factor</a:t>
                </a:r>
              </a:p>
              <a:p>
                <a:r>
                  <a:rPr lang="en-US" dirty="0"/>
                  <a:t>H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→ 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ZZ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𝟒</m:t>
                    </m:r>
                    <m:r>
                      <a:rPr lang="en-US">
                        <a:latin typeface="Cambria Math" panose="02040503050406030204" pitchFamily="18" charset="0"/>
                        <a:sym typeface="Wingdings" pitchFamily="2" charset="2"/>
                      </a:rPr>
                      <m:t>ℓ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 </a:t>
                </a:r>
                <a:r>
                  <a:rPr lang="en-US" dirty="0"/>
                  <a:t>update</a:t>
                </a:r>
              </a:p>
              <a:p>
                <a:pPr lvl="1"/>
                <a:r>
                  <a:rPr lang="en-US" dirty="0"/>
                  <a:t>Runs 1+2 combined 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H</a:t>
                </a:r>
                <a:r>
                  <a:rPr lang="en-US" dirty="0"/>
                  <a:t>=125.08 ± 0.12 ± 0.10 GeV</a:t>
                </a:r>
              </a:p>
              <a:p>
                <a:pPr lvl="1"/>
                <a:r>
                  <a:rPr lang="en-US" dirty="0"/>
                  <a:t>Outlook @HL-LHC: expected precision ~20 MeV</a:t>
                </a:r>
              </a:p>
              <a:p>
                <a:r>
                  <a:rPr lang="en-US" dirty="0"/>
                  <a:t>Width (not updated since 2022)</a:t>
                </a:r>
              </a:p>
              <a:p>
                <a:pPr lvl="1"/>
                <a:r>
                  <a:rPr lang="el-GR" dirty="0"/>
                  <a:t>Γ</a:t>
                </a:r>
                <a:r>
                  <a:rPr lang="en-US" baseline="-25000" dirty="0"/>
                  <a:t>H</a:t>
                </a:r>
                <a:r>
                  <a:rPr lang="en-US" dirty="0"/>
                  <a:t>= 3.2+2.4−1.7 MeV, c.f. SM expectation of 4.1 MeV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A0589C-77A1-7DC6-88AB-697825EC5B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97000"/>
                <a:ext cx="6737289" cy="4779963"/>
              </a:xfrm>
              <a:blipFill>
                <a:blip r:embed="rId2"/>
                <a:stretch>
                  <a:fillRect l="-1316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730ADF0D-5669-3AE4-ECE6-1E4EBAAB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488" y="-5608"/>
            <a:ext cx="4462623" cy="325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007D23-5D38-E459-2B00-C7B1DBDFDFBA}"/>
              </a:ext>
            </a:extLst>
          </p:cNvPr>
          <p:cNvSpPr txBox="1"/>
          <p:nvPr/>
        </p:nvSpPr>
        <p:spPr>
          <a:xfrm rot="5400000">
            <a:off x="11070423" y="1262319"/>
            <a:ext cx="19353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CMS-HIG-21-019 </a:t>
            </a:r>
            <a:endParaRPr lang="en-US" sz="1400" i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1679AD3-99E1-1FED-C255-840800BD9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96" y="3253653"/>
            <a:ext cx="2823808" cy="337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72943-311B-B5DB-B9C6-FFA619D3B533}"/>
              </a:ext>
            </a:extLst>
          </p:cNvPr>
          <p:cNvSpPr txBox="1"/>
          <p:nvPr/>
        </p:nvSpPr>
        <p:spPr>
          <a:xfrm rot="5400000">
            <a:off x="10507106" y="4858754"/>
            <a:ext cx="29213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strike="noStrike" dirty="0">
                <a:solidFill>
                  <a:srgbClr val="4571D0"/>
                </a:solidFill>
                <a:effectLst/>
                <a:latin typeface="Arial" panose="020B0604020202020204" pitchFamily="34" charset="0"/>
                <a:hlinkClick r:id="rId5"/>
              </a:rPr>
              <a:t>Nat. Phys. 18 (2022) 1329</a:t>
            </a:r>
            <a:endParaRPr lang="en-US" sz="1400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9882EB9-816B-AAC8-4E7E-373CC240C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9F2292F-ACF7-415A-5C83-5631421A4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93E21B5-7379-6504-B78E-DCE4FB70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1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570DE-4526-6941-A003-C7A29765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Higgs Boson Stats: Decay Modes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DF3984-C051-A3A2-95F4-8CBF18803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5867400" cy="41400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Precision from combining multiple production modes and sub-channels</a:t>
            </a:r>
          </a:p>
          <a:p>
            <a:pPr lvl="1"/>
            <a:r>
              <a:rPr lang="en-US" dirty="0"/>
              <a:t>Up to O(100) cross sections measured simultaneously in ~1k channels </a:t>
            </a:r>
          </a:p>
          <a:p>
            <a:pPr lvl="1"/>
            <a:r>
              <a:rPr lang="en-US" dirty="0"/>
              <a:t>All event rates are compatible with the SM predictions</a:t>
            </a:r>
          </a:p>
          <a:p>
            <a:pPr lvl="1"/>
            <a:r>
              <a:rPr lang="en-US" dirty="0"/>
              <a:t>The overall signal strength µ = 1.1 ± 0.06</a:t>
            </a:r>
          </a:p>
          <a:p>
            <a:r>
              <a:rPr lang="en-US" dirty="0"/>
              <a:t>Emerging challenge: experimental statistical uncertainties are becoming comparable to experimental systematics and theory uncertainties </a:t>
            </a:r>
          </a:p>
          <a:p>
            <a:pPr lvl="1"/>
            <a:r>
              <a:rPr lang="en-US" dirty="0"/>
              <a:t>E.g. the overall combined signal strength               </a:t>
            </a:r>
          </a:p>
          <a:p>
            <a:pPr lvl="1"/>
            <a:r>
              <a:rPr lang="en-US" dirty="0"/>
              <a:t>µ = 1.002 ± 0.036(stat) ± 0.029(exp) ± 0.033 (theory)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21A2EC-4160-DEA3-A96F-5D0BED7730D3}"/>
              </a:ext>
            </a:extLst>
          </p:cNvPr>
          <p:cNvSpPr txBox="1"/>
          <p:nvPr/>
        </p:nvSpPr>
        <p:spPr>
          <a:xfrm>
            <a:off x="9482433" y="5358698"/>
            <a:ext cx="2516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Nature 607 (2022) 60-68</a:t>
            </a:r>
          </a:p>
          <a:p>
            <a:pPr algn="r"/>
            <a:r>
              <a:rPr lang="en-US" sz="1400" dirty="0"/>
              <a:t>HIG-21-018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0B2B17-AAC2-DFD0-B47B-BE8D21EE2307}"/>
              </a:ext>
            </a:extLst>
          </p:cNvPr>
          <p:cNvSpPr/>
          <p:nvPr/>
        </p:nvSpPr>
        <p:spPr>
          <a:xfrm>
            <a:off x="8083388" y="5024814"/>
            <a:ext cx="2270502" cy="5954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E90DA8D-D186-E545-ACA6-BCD833D8F2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6997534"/>
                  </p:ext>
                </p:extLst>
              </p:nvPr>
            </p:nvGraphicFramePr>
            <p:xfrm>
              <a:off x="366255" y="5537080"/>
              <a:ext cx="8404860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7289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1720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009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1269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6648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860611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60612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237359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1776064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ττ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ZZ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γγ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Zγ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μμ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“hopeless”: </a:t>
                          </a:r>
                          <a14:m>
                            <m:oMath xmlns:m="http://schemas.openxmlformats.org/officeDocument/2006/math"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𝐠𝐠</m:t>
                              </m:r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𝒒𝒒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𝒆𝒆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32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58%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6.3%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2.6%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0.23%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0.15%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0.022%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E90DA8D-D186-E545-ACA6-BCD833D8F2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6997534"/>
                  </p:ext>
                </p:extLst>
              </p:nvPr>
            </p:nvGraphicFramePr>
            <p:xfrm>
              <a:off x="366255" y="5537080"/>
              <a:ext cx="8404860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7289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1720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009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1269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6648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860611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60612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237359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1776064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ττ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ZZ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γγ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Zγ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μμ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73571" t="-3846" r="-714" b="-71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58%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6.3%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2.6%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0.23%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0.15%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0.022%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9ACBDB8-8CA5-8416-CCD4-F73D0B993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892" y="1117018"/>
            <a:ext cx="5569218" cy="4140080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13CE51A-064D-0BCE-0B8E-8FE9E317A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3F27747-9C6C-7E1F-2D7F-D64FAF59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6470464-DA7D-8565-996B-E747D2C87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AEEE-3043-2B54-31C3-89C75BE12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2025 Breakthrough Prize: ATLAS, CMS, ALICE and LHCb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D1152-50BC-10D2-8E74-FE9F60A2A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17755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four experiments are recognized for testing the modern theory of particle physics – the Standard Model – and other theories describing physics that might lie beyond it to high precision. This includes </a:t>
            </a:r>
            <a:r>
              <a:rPr lang="en-US" u="sng" dirty="0"/>
              <a:t>precisely measuring properties of the Higgs boson </a:t>
            </a:r>
            <a:r>
              <a:rPr lang="en-US" dirty="0"/>
              <a:t>and elucidating the mechanism by which the Higgs field gives mass to elementary particles;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B58B0-55F2-D51D-D9E8-F4271EF54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58" b="-624"/>
          <a:stretch>
            <a:fillRect/>
          </a:stretch>
        </p:blipFill>
        <p:spPr>
          <a:xfrm>
            <a:off x="5015753" y="1825625"/>
            <a:ext cx="6970058" cy="438023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43BBE-3CDF-18F5-2369-ADE9DE0E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CCAC7-0E16-37E9-E336-63E9A3CD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6C14A-3E8A-8499-5B55-7BBD6E80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09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5F27E-3DB5-35C2-BD27-ECE6EA99C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954F-99E4-833A-7BD3-DAAC15BC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LHC: A Thirty Year Long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BDD1D-E2C7-63BF-363B-3933E0A0B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C10EC1F8-76BB-856C-5654-2D3A7259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139"/>
            <a:ext cx="12192000" cy="443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8960CB7-F295-3F53-31C8-67BDC1D8CC4B}"/>
              </a:ext>
            </a:extLst>
          </p:cNvPr>
          <p:cNvSpPr/>
          <p:nvPr/>
        </p:nvSpPr>
        <p:spPr>
          <a:xfrm>
            <a:off x="6575611" y="2682219"/>
            <a:ext cx="1976717" cy="2935896"/>
          </a:xfrm>
          <a:prstGeom prst="roundRect">
            <a:avLst/>
          </a:prstGeom>
          <a:solidFill>
            <a:srgbClr val="FBE3D6">
              <a:alpha val="50196"/>
            </a:srgb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5E1F03-6A50-941A-1A42-ED3DD2B65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93282C-1AFD-F6A9-4BD8-13764E61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0B01A2-0A47-0293-D624-3795F950E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70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B3D51-5FF0-BA37-857D-56CED2C3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Run 3: Collecting More Data Faster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5503B-7779-8447-EFC8-4FB823B69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3657600" cy="4779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Analyzing data to the fullest takes time</a:t>
            </a:r>
          </a:p>
          <a:p>
            <a:pPr lvl="1"/>
            <a:r>
              <a:rPr lang="en-US" dirty="0"/>
              <a:t>CMS is just now done with the Run-2 analyses</a:t>
            </a:r>
          </a:p>
          <a:p>
            <a:pPr lvl="1"/>
            <a:r>
              <a:rPr lang="en-US" dirty="0"/>
              <a:t>Working hard on the Run-3 data, first wave of analyses completed later this year</a:t>
            </a:r>
          </a:p>
          <a:p>
            <a:r>
              <a:rPr lang="en-US" dirty="0"/>
              <a:t>Heavy focus on data quality and collection</a:t>
            </a:r>
          </a:p>
          <a:p>
            <a:pPr lvl="1"/>
            <a:r>
              <a:rPr lang="en-US" dirty="0"/>
              <a:t>CMS data taking efficiency in 2024 92%</a:t>
            </a:r>
          </a:p>
          <a:p>
            <a:pPr lvl="1"/>
            <a:r>
              <a:rPr lang="en-US" dirty="0"/>
              <a:t>Certified for physics 96%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61900-57F5-20BD-9A32-84B8488941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059" b="12858"/>
          <a:stretch>
            <a:fillRect/>
          </a:stretch>
        </p:blipFill>
        <p:spPr>
          <a:xfrm>
            <a:off x="4338918" y="1350487"/>
            <a:ext cx="7853082" cy="4669313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B6711D-36C5-F81F-C403-38D0085A2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6C6BB8-CDAA-50EB-8E75-4963B8DA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B1CBD-0B0D-0CCD-2313-1BA53197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89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692D-F2BB-671E-AC68-612BA660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And Using It More Efficiently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6B441-B47A-2946-A2EB-926C7C354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6017767" cy="4779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Efficient processing via heterogeneous computing</a:t>
            </a:r>
          </a:p>
          <a:p>
            <a:pPr lvl="1"/>
            <a:r>
              <a:rPr lang="en-US" dirty="0"/>
              <a:t>CMS High Level Trigger (HLT) computing farm has 40% GPUs allowing 80% increase in throughput compared to Run-2 </a:t>
            </a:r>
          </a:p>
          <a:p>
            <a:r>
              <a:rPr lang="en-US" dirty="0"/>
              <a:t>Non-standard data streams:</a:t>
            </a:r>
          </a:p>
          <a:p>
            <a:pPr lvl="1"/>
            <a:r>
              <a:rPr lang="en-US" dirty="0"/>
              <a:t>Scouting data stream: save only minimal (HLT) information per event, which allows collecting low threshold </a:t>
            </a:r>
          </a:p>
          <a:p>
            <a:r>
              <a:rPr lang="en-US" dirty="0"/>
              <a:t>Novel identification algorithms, e.g. advanced machine learning techniques in trigger and offline reconstruction</a:t>
            </a:r>
          </a:p>
          <a:p>
            <a:pPr lvl="1"/>
            <a:r>
              <a:rPr lang="en-US" dirty="0"/>
              <a:t>Including NN implemented in FPGAs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650E2-4679-E85D-717E-E14DB568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3" t="4064" r="2658" b="8507"/>
          <a:stretch>
            <a:fillRect/>
          </a:stretch>
        </p:blipFill>
        <p:spPr>
          <a:xfrm>
            <a:off x="6992471" y="618565"/>
            <a:ext cx="5183374" cy="2810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C8DDFB-9729-7B29-3F85-AF2622CBB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967" y="3334871"/>
            <a:ext cx="5303903" cy="327425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390387F-A501-A144-10E6-842EB242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461163C-A928-C6A7-76E7-074EEC7B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CF6AA78-0D53-B935-9C42-9BB80455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85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E723F-8E3A-D05B-9E08-31846F381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Moving on Higgs: 2</a:t>
            </a:r>
            <a:r>
              <a:rPr lang="en-US" baseline="30000" dirty="0"/>
              <a:t>nd</a:t>
            </a:r>
            <a:r>
              <a:rPr lang="en-US" dirty="0"/>
              <a:t>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48910-BEEA-D4E7-98FC-4156CCBB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7442200" cy="42595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Higgs coupling to cc:</a:t>
            </a:r>
          </a:p>
          <a:p>
            <a:pPr lvl="1"/>
            <a:r>
              <a:rPr lang="en-US" dirty="0"/>
              <a:t>A straight search for gg or VBF production of Higgs decaying to cc-bar is hopeless due to too much background</a:t>
            </a:r>
          </a:p>
          <a:p>
            <a:pPr lvl="2"/>
            <a:r>
              <a:rPr lang="en-US" dirty="0"/>
              <a:t>Earlier VH search</a:t>
            </a:r>
          </a:p>
          <a:p>
            <a:pPr lvl="2"/>
            <a:r>
              <a:rPr lang="en-US" dirty="0"/>
              <a:t>A new search in </a:t>
            </a:r>
            <a:r>
              <a:rPr lang="en-US" dirty="0" err="1"/>
              <a:t>ttH</a:t>
            </a:r>
            <a:r>
              <a:rPr lang="en-US" dirty="0"/>
              <a:t> production topology</a:t>
            </a:r>
          </a:p>
          <a:p>
            <a:pPr lvl="2"/>
            <a:r>
              <a:rPr lang="en-US" dirty="0"/>
              <a:t>Deploy many innovative tools and techniques to separate signal from the background</a:t>
            </a:r>
          </a:p>
          <a:p>
            <a:pPr lvl="3"/>
            <a:r>
              <a:rPr lang="en-US" dirty="0"/>
              <a:t>Still run-2 analysis, an important focus for Run-3 </a:t>
            </a:r>
          </a:p>
          <a:p>
            <a:r>
              <a:rPr lang="en-US" dirty="0"/>
              <a:t>Higgs coupling to muons:</a:t>
            </a:r>
          </a:p>
          <a:p>
            <a:pPr lvl="1"/>
            <a:r>
              <a:rPr lang="en-US" dirty="0"/>
              <a:t>Also work in progress building on Run-2 3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observation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3A6B3D5-BFA6-C2FF-CC5F-9032D676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044428"/>
            <a:ext cx="4214538" cy="2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DB7DE8F-C724-7D52-1D34-045A9F5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871" y="3082"/>
            <a:ext cx="2900082" cy="29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2C8A1CC-E727-F103-AA81-29321EDF69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422920"/>
                  </p:ext>
                </p:extLst>
              </p:nvPr>
            </p:nvGraphicFramePr>
            <p:xfrm>
              <a:off x="0" y="5514063"/>
              <a:ext cx="8404860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7289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1720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009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1269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6648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860611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60612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237359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1776064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ττ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ZZ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γγ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Zγ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μμ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“hopeless”: </a:t>
                          </a:r>
                          <a14:m>
                            <m:oMath xmlns:m="http://schemas.openxmlformats.org/officeDocument/2006/math"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𝐠𝐠</m:t>
                              </m:r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𝒒𝒒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𝒆𝒆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32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58%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6.3%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2.6%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0.23%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0.15%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0.022%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2C8A1CC-E727-F103-AA81-29321EDF69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422920"/>
                  </p:ext>
                </p:extLst>
              </p:nvPr>
            </p:nvGraphicFramePr>
            <p:xfrm>
              <a:off x="0" y="5514063"/>
              <a:ext cx="8404860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7289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1720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009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1269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6648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860611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60612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237359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1776064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ττ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ZZ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γγ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Zγ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μμ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73571" t="-3922" r="-714" b="-725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58%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6.3%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2.6%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0.23%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0.15%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0.022%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372792C-C4CF-4D23-4895-E64260359728}"/>
              </a:ext>
            </a:extLst>
          </p:cNvPr>
          <p:cNvSpPr txBox="1"/>
          <p:nvPr/>
        </p:nvSpPr>
        <p:spPr>
          <a:xfrm>
            <a:off x="9972120" y="5863095"/>
            <a:ext cx="2167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CMS-PAS-HIG-24-018</a:t>
            </a:r>
            <a:endParaRPr lang="en-US" sz="1400" i="1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99C4BA6-691B-8944-D995-CCBBF7E64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4F5AD24-65DF-0E89-CD88-0ED4FA8D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D24769-9335-9ED2-D74A-B43A87D2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45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BEA70-9578-1B26-B567-A2F33AEDA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4EA1-6A18-36F8-037A-09ED0475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Moving on Higgs: 2</a:t>
            </a:r>
            <a:r>
              <a:rPr lang="en-US" baseline="30000" dirty="0"/>
              <a:t>nd</a:t>
            </a:r>
            <a:r>
              <a:rPr lang="en-US" dirty="0"/>
              <a:t>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A5D05-F13E-FB19-F9F0-1B3BDA80F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7442200" cy="42595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Higgs coupling to cc:</a:t>
            </a:r>
          </a:p>
          <a:p>
            <a:pPr lvl="1"/>
            <a:r>
              <a:rPr lang="en-US" dirty="0"/>
              <a:t>A straight search for gg or VBF production of Higgs decaying to cc-bar is hopeless due to too much background</a:t>
            </a:r>
          </a:p>
          <a:p>
            <a:pPr lvl="2"/>
            <a:r>
              <a:rPr lang="en-US" dirty="0"/>
              <a:t>Earlier VH search</a:t>
            </a:r>
          </a:p>
          <a:p>
            <a:pPr lvl="2"/>
            <a:r>
              <a:rPr lang="en-US" dirty="0"/>
              <a:t>A new search in </a:t>
            </a:r>
            <a:r>
              <a:rPr lang="en-US" dirty="0" err="1"/>
              <a:t>ttH</a:t>
            </a:r>
            <a:r>
              <a:rPr lang="en-US" dirty="0"/>
              <a:t> production topology</a:t>
            </a:r>
          </a:p>
          <a:p>
            <a:pPr lvl="2"/>
            <a:r>
              <a:rPr lang="en-US" dirty="0"/>
              <a:t>Deploy many innovative tools and techniques to separate signal from the background</a:t>
            </a:r>
          </a:p>
          <a:p>
            <a:pPr lvl="3"/>
            <a:r>
              <a:rPr lang="en-US" dirty="0"/>
              <a:t>Still run-2 analysis, an important focus for Run-3 </a:t>
            </a:r>
          </a:p>
          <a:p>
            <a:r>
              <a:rPr lang="en-US" dirty="0"/>
              <a:t>Higgs coupling to muons:</a:t>
            </a:r>
          </a:p>
          <a:p>
            <a:pPr lvl="1"/>
            <a:r>
              <a:rPr lang="en-US" dirty="0"/>
              <a:t>Also work in progress building on Run-2 3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observation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2D61FAC-46CE-B174-D734-F1E23EEC07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568950"/>
                  </p:ext>
                </p:extLst>
              </p:nvPr>
            </p:nvGraphicFramePr>
            <p:xfrm>
              <a:off x="0" y="5504149"/>
              <a:ext cx="8404860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7289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1720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009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1269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6648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860611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60612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237359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1776064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ττ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ZZ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γγ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Zγ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μμ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“hopeless”: </a:t>
                          </a:r>
                          <a14:m>
                            <m:oMath xmlns:m="http://schemas.openxmlformats.org/officeDocument/2006/math"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𝐠𝐠</m:t>
                              </m:r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𝒒𝒒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𝒆𝒆</m:t>
                              </m:r>
                            </m:oMath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32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58%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6.3%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2.6%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0.23%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0.15%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0.022%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2D61FAC-46CE-B174-D734-F1E23EEC07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568950"/>
                  </p:ext>
                </p:extLst>
              </p:nvPr>
            </p:nvGraphicFramePr>
            <p:xfrm>
              <a:off x="0" y="5504149"/>
              <a:ext cx="8404860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7289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1720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009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1269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6648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860611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60612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237359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1776064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ττ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cc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ZZ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γγ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Zγ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μμ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73571" t="-3922" r="-714" b="-725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58%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6.3%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2.6%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0.23%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0.15%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0.022%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chemeClr val="bg1"/>
                              </a:solidFill>
                            </a:rPr>
                            <a:t>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198" name="Picture 6">
            <a:extLst>
              <a:ext uri="{FF2B5EF4-FFF2-40B4-BE49-F238E27FC236}">
                <a16:creationId xmlns:a16="http://schemas.microsoft.com/office/drawing/2014/main" id="{89C81BE1-C2B9-9FBB-33D0-9BCDC6E20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"/>
          <a:stretch>
            <a:fillRect/>
          </a:stretch>
        </p:blipFill>
        <p:spPr bwMode="auto">
          <a:xfrm>
            <a:off x="8566224" y="3318057"/>
            <a:ext cx="3630258" cy="300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709F2E18-5CDA-288B-6F79-7919A115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271" y="0"/>
            <a:ext cx="3370728" cy="352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584DF-92E5-7151-2323-D00151307DD5}"/>
              </a:ext>
            </a:extLst>
          </p:cNvPr>
          <p:cNvSpPr txBox="1"/>
          <p:nvPr/>
        </p:nvSpPr>
        <p:spPr>
          <a:xfrm>
            <a:off x="9909522" y="6176632"/>
            <a:ext cx="21696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JHEP 01 (2021) 148</a:t>
            </a:r>
            <a:endParaRPr lang="en-US" sz="1400" i="1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7D203BB-4FB9-8776-F02E-1B0905A2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706588A-5EAF-795D-43E6-503F5AEB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99CAA0B-8A1A-4F62-3B55-3452E3D6C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52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2FC51-AAD8-7665-0F23-3BFE9850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Mapping the Higgs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AAE30-9FB5-9B1A-3D04-43C0B2D35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1"/>
            <a:ext cx="7628420" cy="3860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LHC Higgs measurements fixed Higgs VEV in our Universe</a:t>
            </a:r>
          </a:p>
          <a:p>
            <a:pPr lvl="1"/>
            <a:r>
              <a:rPr lang="en-US" dirty="0"/>
              <a:t>We don’t truly know much about the shape of the potential</a:t>
            </a:r>
          </a:p>
          <a:p>
            <a:pPr lvl="1"/>
            <a:r>
              <a:rPr lang="en-US" dirty="0"/>
              <a:t>Understanding the shape better requires studies of Higgs self-couplings HHH and HHHH</a:t>
            </a:r>
          </a:p>
          <a:p>
            <a:r>
              <a:rPr lang="en-US" dirty="0"/>
              <a:t>Difficult measurements on the edge of what we can do (unless there is an excess):</a:t>
            </a:r>
          </a:p>
          <a:p>
            <a:pPr lvl="1"/>
            <a:r>
              <a:rPr lang="en-US" dirty="0"/>
              <a:t>A lot of hard and tedious work on sub-channels, extracting every bit of sensitivity, combinations for  best sensitivity</a:t>
            </a:r>
          </a:p>
          <a:p>
            <a:pPr lvl="1"/>
            <a:r>
              <a:rPr lang="en-US" dirty="0"/>
              <a:t>Continues in Run-3 and will continue through the lifetime of (HL-)LHC</a:t>
            </a:r>
          </a:p>
          <a:p>
            <a:pPr lvl="1"/>
            <a:endParaRPr lang="en-US" dirty="0"/>
          </a:p>
        </p:txBody>
      </p:sp>
      <p:pic>
        <p:nvPicPr>
          <p:cNvPr id="10242" name="Picture 2" descr="Fig. 1">
            <a:extLst>
              <a:ext uri="{FF2B5EF4-FFF2-40B4-BE49-F238E27FC236}">
                <a16:creationId xmlns:a16="http://schemas.microsoft.com/office/drawing/2014/main" id="{CEDEFEDE-2464-1A09-E472-E8F63A9A6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078" y="365125"/>
            <a:ext cx="2764346" cy="203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FF827D-3EB7-BBA0-B6B5-D9BD38B3EAC4}"/>
              </a:ext>
            </a:extLst>
          </p:cNvPr>
          <p:cNvSpPr txBox="1"/>
          <p:nvPr/>
        </p:nvSpPr>
        <p:spPr>
          <a:xfrm>
            <a:off x="9135581" y="27653"/>
            <a:ext cx="31152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u="sng" dirty="0">
                <a:solidFill>
                  <a:srgbClr val="006699"/>
                </a:solidFill>
                <a:effectLst/>
                <a:latin typeface="-apple-system"/>
                <a:hlinkClick r:id="rId3"/>
              </a:rPr>
              <a:t>Nature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1400" b="1" i="0" u="none" strike="noStrike" dirty="0">
                <a:solidFill>
                  <a:srgbClr val="222222"/>
                </a:solidFill>
                <a:effectLst/>
                <a:latin typeface="-apple-system"/>
              </a:rPr>
              <a:t>volume 607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, pages 41–47 (2022)</a:t>
            </a:r>
            <a:endParaRPr lang="en-US" sz="1400" dirty="0"/>
          </a:p>
        </p:txBody>
      </p:sp>
      <p:pic>
        <p:nvPicPr>
          <p:cNvPr id="10244" name="Picture 4" descr="95% confidence level bounds on rates of HH production.">
            <a:extLst>
              <a:ext uri="{FF2B5EF4-FFF2-40B4-BE49-F238E27FC236}">
                <a16:creationId xmlns:a16="http://schemas.microsoft.com/office/drawing/2014/main" id="{3C0C846B-2F29-AAC5-798C-74EF2F19B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72" y="2403005"/>
            <a:ext cx="3617804" cy="43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roducing Higgs boson pairs by fusing gluons.">
            <a:extLst>
              <a:ext uri="{FF2B5EF4-FFF2-40B4-BE49-F238E27FC236}">
                <a16:creationId xmlns:a16="http://schemas.microsoft.com/office/drawing/2014/main" id="{65BD5DF6-9168-3391-9DFD-50BE4F196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88" y="5224578"/>
            <a:ext cx="3164541" cy="12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Producing Higgs boson pairs by fusing vector bosons.">
            <a:extLst>
              <a:ext uri="{FF2B5EF4-FFF2-40B4-BE49-F238E27FC236}">
                <a16:creationId xmlns:a16="http://schemas.microsoft.com/office/drawing/2014/main" id="{3BA4EC08-17B8-DE48-1AA1-ED091F96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56" y="5333998"/>
            <a:ext cx="3617805" cy="112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52D5D35-2589-504D-B968-FEDF9A1E7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F5BA649-F142-5856-019F-4885926FD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211536C-638E-27EC-9C20-0856F614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94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04B6-13C7-1648-88C2-568F94B39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and ATLAS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BF578-D547-DC48-89DB-708E1865F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C979E-9ABF-7A4F-8B19-FF6A6E5D9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68" b="5486"/>
          <a:stretch/>
        </p:blipFill>
        <p:spPr>
          <a:xfrm>
            <a:off x="1861347" y="1086250"/>
            <a:ext cx="8469306" cy="535970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DADF8-F8C5-1A46-B1D6-6B5F296C6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Safonov, Hermosillo, Mexico, October 22-27, 2018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A594D-01C8-A743-8949-D5ADF38F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0E2EA-9508-B644-A791-51C5977B23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59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EDC06-7B7A-6BAC-4AA7-90973F75F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0" y="599830"/>
            <a:ext cx="6116170" cy="4333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A69F6C-499F-B2B9-576F-720E12C1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Bumping into Unexpected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6B8BA-A4FB-A52B-945A-ED5AAD95C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5003800" cy="4779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Search for H/A resonances into </a:t>
            </a:r>
            <a:r>
              <a:rPr lang="en-US" dirty="0" err="1"/>
              <a:t>tt</a:t>
            </a:r>
            <a:r>
              <a:rPr lang="en-US" dirty="0"/>
              <a:t>-bar observed an excess of data at threshold</a:t>
            </a:r>
          </a:p>
          <a:p>
            <a:pPr lvl="1"/>
            <a:r>
              <a:rPr lang="en-US" dirty="0"/>
              <a:t>Dilepton decays of top quarks</a:t>
            </a:r>
          </a:p>
          <a:p>
            <a:r>
              <a:rPr lang="en-US" dirty="0"/>
              <a:t>Signal from a 3D profile likelihood</a:t>
            </a:r>
          </a:p>
          <a:p>
            <a:pPr lvl="1"/>
            <a:r>
              <a:rPr lang="en-US" dirty="0"/>
              <a:t>Fit to </a:t>
            </a:r>
            <a:r>
              <a:rPr lang="en-US" dirty="0" err="1"/>
              <a:t>m</a:t>
            </a:r>
            <a:r>
              <a:rPr lang="en-US" baseline="-25000" dirty="0" err="1"/>
              <a:t>tt</a:t>
            </a:r>
            <a:r>
              <a:rPr lang="en-US" dirty="0"/>
              <a:t>, </a:t>
            </a:r>
            <a:r>
              <a:rPr lang="en-US" dirty="0" err="1"/>
              <a:t>c</a:t>
            </a:r>
            <a:r>
              <a:rPr lang="en-US" baseline="-25000" dirty="0" err="1"/>
              <a:t>hel</a:t>
            </a:r>
            <a:r>
              <a:rPr lang="en-US" dirty="0"/>
              <a:t>, </a:t>
            </a:r>
            <a:r>
              <a:rPr lang="en-US" dirty="0" err="1"/>
              <a:t>c</a:t>
            </a:r>
            <a:r>
              <a:rPr lang="en-US" baseline="-25000" dirty="0" err="1"/>
              <a:t>han</a:t>
            </a:r>
            <a:endParaRPr lang="en-US" baseline="-25000" dirty="0"/>
          </a:p>
          <a:p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(</a:t>
            </a:r>
            <a:r>
              <a:rPr lang="en-US" dirty="0" err="1">
                <a:latin typeface="Symbol" pitchFamily="2" charset="2"/>
              </a:rPr>
              <a:t>h</a:t>
            </a:r>
            <a:r>
              <a:rPr lang="en-US" baseline="-25000" dirty="0" err="1"/>
              <a:t>t</a:t>
            </a:r>
            <a:r>
              <a:rPr lang="en-US" dirty="0"/>
              <a:t>)=8.8+1.2-1.4 pb</a:t>
            </a:r>
          </a:p>
          <a:p>
            <a:pPr lvl="1"/>
            <a:r>
              <a:rPr lang="en-US" dirty="0"/>
              <a:t>C.f. NRQCD prediction is 6.43 pb (</a:t>
            </a:r>
            <a:r>
              <a:rPr lang="en-US" dirty="0" err="1"/>
              <a:t>Maltoni</a:t>
            </a:r>
            <a:r>
              <a:rPr lang="en-US" dirty="0"/>
              <a:t> et al., Fuks et al.)</a:t>
            </a:r>
          </a:p>
          <a:p>
            <a:r>
              <a:rPr lang="en-US" dirty="0"/>
              <a:t>Modeling the threshold region is challenging and requires further theoretical investigation</a:t>
            </a:r>
          </a:p>
          <a:p>
            <a:pPr lvl="1"/>
            <a:r>
              <a:rPr lang="en-US" dirty="0"/>
              <a:t>E.g. Nason, Re, </a:t>
            </a:r>
            <a:r>
              <a:rPr lang="en-US" dirty="0" err="1"/>
              <a:t>Rottoli</a:t>
            </a:r>
            <a:r>
              <a:rPr lang="en-US" dirty="0"/>
              <a:t> (Apr ’25)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147B5-8AA6-A0F6-1792-D82F7D24C300}"/>
              </a:ext>
            </a:extLst>
          </p:cNvPr>
          <p:cNvSpPr txBox="1"/>
          <p:nvPr/>
        </p:nvSpPr>
        <p:spPr>
          <a:xfrm>
            <a:off x="10198474" y="45522"/>
            <a:ext cx="1993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arXiv:2503.22382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CFDF3C-BCD7-B063-0E2F-AA11340F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785" y="4826393"/>
            <a:ext cx="5003800" cy="1882382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3A29FEF-C815-7B85-1E39-FB04AFBDD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3127C3-57D8-948F-B176-3936E7014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0CAE12-979D-5495-B326-70C23CEAA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63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C75E-D1F0-D52B-48C3-F00A2B7C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84275"/>
          </a:xfrm>
        </p:spPr>
        <p:txBody>
          <a:bodyPr/>
          <a:lstStyle/>
          <a:p>
            <a:r>
              <a:rPr lang="en-US" dirty="0"/>
              <a:t>All-Charm Tetraquarks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228B8-6DCC-1BE5-1B9F-EFA53E2F0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9701"/>
            <a:ext cx="4716277" cy="24899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Mass spacings following a radial </a:t>
            </a:r>
            <a:r>
              <a:rPr lang="en-US" dirty="0" err="1"/>
              <a:t>Regge</a:t>
            </a:r>
            <a:r>
              <a:rPr lang="en-US" dirty="0"/>
              <a:t> trajectory plus interference pattern → three particles part of a family of (</a:t>
            </a:r>
            <a:r>
              <a:rPr lang="en-US" dirty="0" err="1"/>
              <a:t>cccc</a:t>
            </a:r>
            <a:r>
              <a:rPr lang="en-US" dirty="0"/>
              <a:t>) states with the same quantum numbers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A38531-1ACF-86CE-253D-023A694B6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4477" y="4463823"/>
            <a:ext cx="5799323" cy="18716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New: a full angular analysis to determine nature of the structures</a:t>
            </a:r>
          </a:p>
          <a:p>
            <a:pPr lvl="1"/>
            <a:r>
              <a:rPr lang="en-US" dirty="0"/>
              <a:t>PC = ++ established</a:t>
            </a:r>
          </a:p>
          <a:p>
            <a:pPr lvl="1"/>
            <a:r>
              <a:rPr lang="en-US" dirty="0"/>
              <a:t>Data consistent with 2+m (strongly bound), inconsistent with others</a:t>
            </a:r>
          </a:p>
        </p:txBody>
      </p:sp>
      <p:pic>
        <p:nvPicPr>
          <p:cNvPr id="11266" name="Picture 2" descr="resonances">
            <a:extLst>
              <a:ext uri="{FF2B5EF4-FFF2-40B4-BE49-F238E27FC236}">
                <a16:creationId xmlns:a16="http://schemas.microsoft.com/office/drawing/2014/main" id="{9B558E7A-4123-E506-FA94-1D1F0A372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477" y="1604268"/>
            <a:ext cx="6417046" cy="255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C9D664-B1D1-FC86-9F6A-420401A4ADD0}"/>
              </a:ext>
            </a:extLst>
          </p:cNvPr>
          <p:cNvSpPr txBox="1"/>
          <p:nvPr/>
        </p:nvSpPr>
        <p:spPr>
          <a:xfrm>
            <a:off x="7840758" y="1296491"/>
            <a:ext cx="38626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strike="noStrike" dirty="0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132 (2024) 111901</a:t>
            </a:r>
            <a:endParaRPr lang="en-US" sz="1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D975A7-97FD-EB5F-0E43-D6B577065A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6965"/>
          <a:stretch>
            <a:fillRect/>
          </a:stretch>
        </p:blipFill>
        <p:spPr>
          <a:xfrm>
            <a:off x="1008658" y="3899647"/>
            <a:ext cx="4262588" cy="2730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8EDCDC-411D-381E-4A84-443FA5C25F48}"/>
              </a:ext>
            </a:extLst>
          </p:cNvPr>
          <p:cNvSpPr txBox="1"/>
          <p:nvPr/>
        </p:nvSpPr>
        <p:spPr>
          <a:xfrm rot="16200000">
            <a:off x="-102405" y="5110769"/>
            <a:ext cx="22221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effectLst/>
                <a:latin typeface="URWPalladioL"/>
              </a:rPr>
              <a:t>CMS PAS BPH-24-002 </a:t>
            </a:r>
            <a:endParaRPr lang="en-US" sz="1400" i="1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F09EA65-2BF2-2B68-D2C5-269D05AA0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FC77373-CB18-FCF4-AE02-7E8A60D0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371BDE4-30DD-C16F-D910-D80E0A21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47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2BE3-9A0D-2405-C8BB-CC1E29BFE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Stealth SUSY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2F3A7-CC30-EBE0-464A-94E42667E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45231"/>
            <a:ext cx="9838765" cy="46635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826BD-F2CD-AE12-A3BF-D68233D0C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14731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the electroweak sector, </a:t>
            </a:r>
            <a:r>
              <a:rPr lang="en-US" dirty="0" err="1"/>
              <a:t>gauginos</a:t>
            </a:r>
            <a:r>
              <a:rPr lang="en-US" dirty="0"/>
              <a:t> mix to form neutralinos and </a:t>
            </a:r>
            <a:r>
              <a:rPr lang="en-US" dirty="0" err="1"/>
              <a:t>charginos</a:t>
            </a:r>
            <a:r>
              <a:rPr lang="en-US" dirty="0"/>
              <a:t>, which are relevant in natural SUSY scenario.</a:t>
            </a:r>
          </a:p>
          <a:p>
            <a:r>
              <a:rPr lang="en-US" dirty="0"/>
              <a:t>New analyses to probe compressed electroweak spectrum, mass difference O(1 GeV)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939269-C194-76EA-3814-429000CD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6A25DA-3B81-8FD5-093C-ED717D59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5836A7-6BC6-FF91-6711-FFA89B69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50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248C6-1A0A-867C-E8BB-B6C32BC85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FB598-3684-D65A-475C-0F7EB10CC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84275"/>
          </a:xfrm>
        </p:spPr>
        <p:txBody>
          <a:bodyPr/>
          <a:lstStyle/>
          <a:p>
            <a:r>
              <a:rPr lang="en-US" dirty="0"/>
              <a:t>Not Included in 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640B6-04BC-6351-AFA2-C66A2FE82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9700"/>
            <a:ext cx="7289800" cy="24580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Hidden Valleys and Dark Sectors:</a:t>
            </a:r>
          </a:p>
          <a:p>
            <a:pPr lvl="1"/>
            <a:r>
              <a:rPr lang="en-US" dirty="0"/>
              <a:t>Qualitative Predictions</a:t>
            </a:r>
          </a:p>
          <a:p>
            <a:pPr lvl="2"/>
            <a:r>
              <a:rPr lang="en-US" dirty="0"/>
              <a:t>Masses may be below 100 GeV</a:t>
            </a:r>
          </a:p>
          <a:p>
            <a:pPr lvl="2"/>
            <a:r>
              <a:rPr lang="en-US" dirty="0"/>
              <a:t>Lifetimes may be much longer</a:t>
            </a:r>
          </a:p>
          <a:p>
            <a:pPr lvl="2"/>
            <a:r>
              <a:rPr lang="en-US" dirty="0"/>
              <a:t>Production and decay can be complex</a:t>
            </a:r>
          </a:p>
          <a:p>
            <a:pPr lvl="1"/>
            <a:r>
              <a:rPr lang="en-US" dirty="0"/>
              <a:t>Search for dark hadrons decaying promptly in a QCD-like fashion, fully or partially to the visible sector undergoing displaced decays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42459-3978-4BB5-2BD4-39B07AC11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550" y="0"/>
            <a:ext cx="5433817" cy="425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ABE9A1-0F3E-D4A6-8925-70D7244042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15"/>
          <a:stretch>
            <a:fillRect/>
          </a:stretch>
        </p:blipFill>
        <p:spPr>
          <a:xfrm>
            <a:off x="557208" y="3867764"/>
            <a:ext cx="4418992" cy="281318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2F3C1C-A453-5C75-64CE-69A1A852D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6200" y="4001726"/>
            <a:ext cx="6658592" cy="24943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New boson searches</a:t>
            </a:r>
          </a:p>
          <a:p>
            <a:pPr lvl="1"/>
            <a:r>
              <a:rPr lang="en-US" dirty="0"/>
              <a:t>Many channels covering a broad range of well motivated scenarios, on the left: X-&gt;ZZ-&gt;4l</a:t>
            </a:r>
          </a:p>
          <a:p>
            <a:r>
              <a:rPr lang="en-US" dirty="0"/>
              <a:t>Flavor physics</a:t>
            </a:r>
          </a:p>
          <a:p>
            <a:pPr lvl="1"/>
            <a:r>
              <a:rPr lang="en-US" dirty="0"/>
              <a:t>E.g. B(D0 → </a:t>
            </a:r>
            <a:r>
              <a:rPr lang="el-GR" dirty="0" err="1"/>
              <a:t>μ+μ</a:t>
            </a:r>
            <a:r>
              <a:rPr lang="el-GR" dirty="0"/>
              <a:t>−)</a:t>
            </a:r>
            <a:r>
              <a:rPr lang="en-US" dirty="0"/>
              <a:t> limits using parked data</a:t>
            </a:r>
          </a:p>
          <a:p>
            <a:r>
              <a:rPr lang="en-US" dirty="0"/>
              <a:t>EFT interpretations of the existing data</a:t>
            </a:r>
          </a:p>
          <a:p>
            <a:r>
              <a:rPr lang="en-US" dirty="0"/>
              <a:t>Heavy ion physics</a:t>
            </a:r>
          </a:p>
          <a:p>
            <a:pPr lvl="1"/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A1818BF-55FB-811C-08AA-DB16FAAF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B6B646B-B820-D9CF-EBD2-5618CD0A3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1C6CAE8-E2D9-686B-8900-5A9D77EF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07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6CF02-AFDE-EC5E-FC4A-CA1DD6A4C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Precision in Old Measurements: M</a:t>
            </a:r>
            <a:r>
              <a:rPr lang="en-US" baseline="-25000" dirty="0"/>
              <a:t>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6618E-4D52-5585-AADB-E542F0DA3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1"/>
            <a:ext cx="10515600" cy="15113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</a:t>
            </a:r>
            <a:r>
              <a:rPr lang="en-US" baseline="-25000" dirty="0"/>
              <a:t>W</a:t>
            </a:r>
            <a:r>
              <a:rPr lang="en-US" dirty="0"/>
              <a:t> extracted via 3D profile likelihood fit to muon kinematics 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, </a:t>
            </a:r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) and muon charge</a:t>
            </a:r>
          </a:p>
          <a:p>
            <a:pPr lvl="1"/>
            <a:r>
              <a:rPr lang="en-US" dirty="0"/>
              <a:t>Lepton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sensitive to </a:t>
            </a:r>
            <a:r>
              <a:rPr lang="en-US" dirty="0" err="1"/>
              <a:t>m</a:t>
            </a:r>
            <a:r>
              <a:rPr lang="en-US" baseline="-25000" dirty="0" err="1"/>
              <a:t>W</a:t>
            </a:r>
            <a:r>
              <a:rPr lang="en-US" dirty="0"/>
              <a:t> and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-25000" dirty="0"/>
              <a:t> W</a:t>
            </a:r>
          </a:p>
          <a:p>
            <a:pPr lvl="1"/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 and q sensitive to PDFs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0C0C7-606B-7684-F831-3479B3C03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29" y="2844868"/>
            <a:ext cx="8088371" cy="3719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E3F8BE-88B6-A1DB-5CDA-820E862D4D3C}"/>
              </a:ext>
            </a:extLst>
          </p:cNvPr>
          <p:cNvSpPr txBox="1"/>
          <p:nvPr/>
        </p:nvSpPr>
        <p:spPr>
          <a:xfrm rot="16200000">
            <a:off x="335292" y="4552761"/>
            <a:ext cx="35966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u="none" strike="noStrike" dirty="0">
                <a:effectLst/>
                <a:latin typeface="Lucida Grande" panose="020B0600040502020204" pitchFamily="34" charset="0"/>
              </a:rPr>
              <a:t>arXiv:2412.13872, submitted to Nature</a:t>
            </a:r>
            <a:endParaRPr lang="en-US" sz="1400" i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6CD4F6-33A3-6556-ACE3-A90F06D1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DDED10-5208-F364-EB3D-A1E6934E0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0BD6DF-69A9-FDC7-55FA-39A92BE4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44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B6ACC-E530-9997-02D7-180D04EEE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0DB0-A32E-8C93-FDA1-B2DB6D2B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LHC: A Thirty Year Long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E3EFF-045A-DEE2-A011-8AD2F2EE8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2671022C-8AB4-9D21-404F-9C998771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139"/>
            <a:ext cx="12192000" cy="443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CD0B17-9FF3-8453-6E5F-FECBEC9FAF03}"/>
              </a:ext>
            </a:extLst>
          </p:cNvPr>
          <p:cNvSpPr txBox="1"/>
          <p:nvPr/>
        </p:nvSpPr>
        <p:spPr>
          <a:xfrm>
            <a:off x="2625540" y="6176963"/>
            <a:ext cx="60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Brüning, O., Rossi, L. The High-Luminosity Large Hadron Collider. </a:t>
            </a:r>
            <a:r>
              <a:rPr lang="en-US" i="1" dirty="0"/>
              <a:t>Nat Rev Phys</a:t>
            </a:r>
            <a:r>
              <a:rPr lang="en-US" dirty="0"/>
              <a:t> </a:t>
            </a:r>
            <a:r>
              <a:rPr lang="en-US" b="1" dirty="0"/>
              <a:t>1</a:t>
            </a:r>
            <a:r>
              <a:rPr lang="en-US" dirty="0"/>
              <a:t>, 241–243 (2019). 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A908A0-2DD6-8F7B-43DA-18FB888736BB}"/>
              </a:ext>
            </a:extLst>
          </p:cNvPr>
          <p:cNvSpPr/>
          <p:nvPr/>
        </p:nvSpPr>
        <p:spPr>
          <a:xfrm>
            <a:off x="10055411" y="2682219"/>
            <a:ext cx="1184089" cy="2935896"/>
          </a:xfrm>
          <a:prstGeom prst="roundRect">
            <a:avLst/>
          </a:prstGeom>
          <a:solidFill>
            <a:srgbClr val="FBE3D6">
              <a:alpha val="50196"/>
            </a:srgb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20AB86-0C07-3316-20F7-7434E6480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AE3CD4-BE5B-08F6-66BB-66B51F19D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7DB88C-CA27-4412-A4A8-A9DD4859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87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11C0-2F6A-A3C8-864B-E53B970C6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7C7789-B933-DBB7-5E00-F3A17A3BA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826" y="2419184"/>
            <a:ext cx="5483168" cy="2552215"/>
          </a:xfrm>
          <a:prstGeom prst="rect">
            <a:avLst/>
          </a:prstGeom>
        </p:spPr>
      </p:pic>
      <p:sp>
        <p:nvSpPr>
          <p:cNvPr id="467" name="CMS HL-LHC Upgrade">
            <a:extLst>
              <a:ext uri="{FF2B5EF4-FFF2-40B4-BE49-F238E27FC236}">
                <a16:creationId xmlns:a16="http://schemas.microsoft.com/office/drawing/2014/main" id="{80E3A2E4-64C1-CD7B-1472-DC26BF3398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1654" y="-25256"/>
            <a:ext cx="10612609" cy="885691"/>
          </a:xfrm>
          <a:prstGeom prst="rect">
            <a:avLst/>
          </a:prstGeom>
        </p:spPr>
        <p:txBody>
          <a:bodyPr>
            <a:noAutofit/>
          </a:bodyPr>
          <a:lstStyle>
            <a:lvl1pPr defTabSz="226314">
              <a:defRPr sz="2442"/>
            </a:lvl1pPr>
          </a:lstStyle>
          <a:p>
            <a:r>
              <a:rPr lang="en-US" sz="4400" b="1" dirty="0">
                <a:solidFill>
                  <a:srgbClr val="0070C0"/>
                </a:solidFill>
              </a:rPr>
              <a:t>The CMS Upgrade</a:t>
            </a:r>
            <a:endParaRPr sz="40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B4079D-4F39-2516-FD3C-A55ADCC93336}"/>
              </a:ext>
            </a:extLst>
          </p:cNvPr>
          <p:cNvSpPr txBox="1"/>
          <p:nvPr/>
        </p:nvSpPr>
        <p:spPr>
          <a:xfrm>
            <a:off x="8162957" y="7303219"/>
            <a:ext cx="28809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Mitigate by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ate – new electronics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Occupancy – high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granula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 tolerance (SI)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02D2715-1468-879C-625D-5FDDF9E54C35}"/>
              </a:ext>
            </a:extLst>
          </p:cNvPr>
          <p:cNvSpPr txBox="1">
            <a:spLocks/>
          </p:cNvSpPr>
          <p:nvPr/>
        </p:nvSpPr>
        <p:spPr>
          <a:xfrm>
            <a:off x="12708922" y="468385"/>
            <a:ext cx="4295492" cy="1978318"/>
          </a:xfrm>
          <a:prstGeom prst="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454025" marR="0" indent="-454025" algn="l" defTabSz="129540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66000"/>
              <a:buFontTx/>
              <a:buBlip>
                <a:blip r:embed="rId4"/>
              </a:buBlip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882650" marR="0" indent="-406400" algn="l" defTabSz="1295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66000"/>
              <a:buFontTx/>
              <a:buBlip>
                <a:blip r:embed="rId5"/>
              </a:buBlip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339850" marR="0" indent="-406400" algn="l" defTabSz="1295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66000"/>
              <a:buFontTx/>
              <a:buBlip>
                <a:blip r:embed="rId6"/>
              </a:buBlip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87525" marR="0" indent="-406400" algn="l" defTabSz="1295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66000"/>
              <a:buFontTx/>
              <a:buBlip>
                <a:blip r:embed="rId6"/>
              </a:buBlip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225675" marR="0" indent="-406400" algn="l" defTabSz="1295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Pct val="66000"/>
              <a:buFontTx/>
              <a:buBlip>
                <a:blip r:embed="rId6"/>
              </a:buBlip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  <a:lvl6pPr marL="2959100" marR="0" indent="-508000" algn="l" defTabSz="129540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66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6pPr>
            <a:lvl7pPr marL="3314700" marR="0" indent="-508000" algn="l" defTabSz="129540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66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7pPr>
            <a:lvl8pPr marL="3670300" marR="0" indent="-508000" algn="l" defTabSz="129540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66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8pPr>
            <a:lvl9pPr marL="4025900" marR="0" indent="-508000" algn="l" defTabSz="129540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66000"/>
              <a:buFontTx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54025" marR="0" lvl="0" indent="-454025" algn="l" defTabSz="1295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+mn-cs"/>
                <a:sym typeface="Arial"/>
              </a:rPr>
              <a:t>Replace 100% electronics</a:t>
            </a:r>
          </a:p>
          <a:p>
            <a:pPr marL="882650" marR="0" lvl="1" indent="-406400" algn="l" defTabSz="1295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+mn-cs"/>
                <a:sym typeface="Arial"/>
              </a:rPr>
              <a:t>Increase bandwidth</a:t>
            </a:r>
          </a:p>
          <a:p>
            <a:pPr marL="454025" marR="0" lvl="0" indent="-454025" algn="l" defTabSz="1295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+mn-cs"/>
                <a:sym typeface="Arial"/>
              </a:rPr>
              <a:t>New Tracker (incl. trigger)</a:t>
            </a:r>
          </a:p>
          <a:p>
            <a:pPr marL="454025" marR="0" lvl="0" indent="-454025" algn="l" defTabSz="1295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+mn-cs"/>
                <a:sym typeface="Arial"/>
              </a:rPr>
              <a:t>New high granularity endcap CALO</a:t>
            </a:r>
          </a:p>
          <a:p>
            <a:pPr marL="882650" marR="0" lvl="1" indent="-406400" algn="l" defTabSz="1295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+mn-cs"/>
                <a:sym typeface="Arial"/>
              </a:rPr>
              <a:t>Extend Tracker &amp; Muon in forward direction</a:t>
            </a:r>
          </a:p>
          <a:p>
            <a:pPr marL="454025" marR="0" lvl="0" indent="-454025" algn="l" defTabSz="1295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+mn-cs"/>
                <a:sym typeface="Arial"/>
              </a:rPr>
              <a:t>Add Timing Detector (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+mn-cs"/>
                <a:sym typeface="Arial"/>
              </a:rPr>
              <a:t>mitigate pile-up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+mn-cs"/>
                <a:sym typeface="Arial"/>
              </a:rPr>
              <a:t>)</a:t>
            </a:r>
          </a:p>
          <a:p>
            <a:pPr marL="882650" marR="0" lvl="1" indent="-406400" algn="l" defTabSz="1295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+mn-cs"/>
                <a:sym typeface="Arial"/>
              </a:rPr>
              <a:t>Add timing in Muon and calorimeter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DCC581B2-76BD-69D3-391E-8EBDC23CB040}"/>
              </a:ext>
            </a:extLst>
          </p:cNvPr>
          <p:cNvSpPr txBox="1"/>
          <p:nvPr/>
        </p:nvSpPr>
        <p:spPr>
          <a:xfrm>
            <a:off x="1225814" y="5071159"/>
            <a:ext cx="3793747" cy="1074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Tracker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333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ea typeface="+mn-ea"/>
                <a:cs typeface="+mn-cs"/>
                <a:hlinkClick r:id="rId7"/>
              </a:rPr>
              <a:t>https://cds.cern.ch/record/2272264</a:t>
            </a:r>
            <a:endParaRPr kumimoji="0" sz="1333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Si-Strip and Pixels increased granularity</a:t>
            </a: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for tracking in L1-Trigger</a:t>
            </a: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Extended coverage to 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≃ 3.8</a:t>
            </a: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FA366EDA-53A6-C561-1CD5-213F1AA4C16F}"/>
              </a:ext>
            </a:extLst>
          </p:cNvPr>
          <p:cNvSpPr txBox="1"/>
          <p:nvPr/>
        </p:nvSpPr>
        <p:spPr>
          <a:xfrm>
            <a:off x="1270958" y="869823"/>
            <a:ext cx="2979526" cy="1259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L1-Trigger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sz="1867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ea typeface="+mn-ea"/>
                <a:cs typeface="+mn-cs"/>
                <a:hlinkClick r:id="rId8"/>
              </a:rPr>
              <a:t>https://cds.cern.ch/record/</a:t>
            </a:r>
            <a:r>
              <a:rPr kumimoji="0" lang="en-US" sz="1333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ea typeface="+mn-ea"/>
                <a:cs typeface="+mn-cs"/>
                <a:hlinkClick r:id="rId8"/>
              </a:rPr>
              <a:t>2714892</a:t>
            </a:r>
            <a:endParaRPr kumimoji="0" lang="en-US" sz="1333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latin typeface="Calibri"/>
              <a:ea typeface="+mn-ea"/>
              <a:cs typeface="+mn-cs"/>
              <a:hlinkClick r:id="rId9"/>
            </a:endParaRP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Tracks in L1-Trigger at 40 MHz </a:t>
            </a: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article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 selection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750 kHz L1 output 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MHz data scouting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79BAF190-3593-CE4D-5414-9CD9BAC5646F}"/>
              </a:ext>
            </a:extLst>
          </p:cNvPr>
          <p:cNvSpPr txBox="1"/>
          <p:nvPr/>
        </p:nvSpPr>
        <p:spPr>
          <a:xfrm>
            <a:off x="8252509" y="1501036"/>
            <a:ext cx="3156394" cy="889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Calorimeter Endcap</a:t>
            </a:r>
          </a:p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ea typeface="+mn-ea"/>
                <a:cs typeface="+mn-cs"/>
                <a:hlinkClick r:id="rId10"/>
              </a:rPr>
              <a:t>https://cds.cern.ch/record/2293646</a:t>
            </a:r>
            <a:r>
              <a:rPr kumimoji="0" sz="1333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showers and precise timing</a:t>
            </a: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Si, 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Scint+SiPM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Pb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/W-SS</a:t>
            </a:r>
          </a:p>
        </p:txBody>
      </p:sp>
      <p:sp>
        <p:nvSpPr>
          <p:cNvPr id="34" name="Straight Arrow Connector 23">
            <a:extLst>
              <a:ext uri="{FF2B5EF4-FFF2-40B4-BE49-F238E27FC236}">
                <a16:creationId xmlns:a16="http://schemas.microsoft.com/office/drawing/2014/main" id="{AB0C93C0-045C-4173-4EC9-4531092C1DE2}"/>
              </a:ext>
            </a:extLst>
          </p:cNvPr>
          <p:cNvSpPr/>
          <p:nvPr/>
        </p:nvSpPr>
        <p:spPr>
          <a:xfrm flipV="1">
            <a:off x="2041864" y="3664824"/>
            <a:ext cx="3699207" cy="1490372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Straight Arrow Connector 3">
            <a:extLst>
              <a:ext uri="{FF2B5EF4-FFF2-40B4-BE49-F238E27FC236}">
                <a16:creationId xmlns:a16="http://schemas.microsoft.com/office/drawing/2014/main" id="{145BD066-3CA4-E7D8-6CED-D57090B41272}"/>
              </a:ext>
            </a:extLst>
          </p:cNvPr>
          <p:cNvSpPr/>
          <p:nvPr/>
        </p:nvSpPr>
        <p:spPr>
          <a:xfrm>
            <a:off x="5337101" y="1978156"/>
            <a:ext cx="557117" cy="154808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7">
            <a:extLst>
              <a:ext uri="{FF2B5EF4-FFF2-40B4-BE49-F238E27FC236}">
                <a16:creationId xmlns:a16="http://schemas.microsoft.com/office/drawing/2014/main" id="{4B323927-34E7-E5BE-6741-A025444796BC}"/>
              </a:ext>
            </a:extLst>
          </p:cNvPr>
          <p:cNvSpPr txBox="1"/>
          <p:nvPr/>
        </p:nvSpPr>
        <p:spPr>
          <a:xfrm>
            <a:off x="5329920" y="866901"/>
            <a:ext cx="3170555" cy="1095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solidFill>
                  <a:srgbClr val="000090"/>
                </a:solidFill>
              </a:defRPr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Barrel Calorimeters</a:t>
            </a:r>
            <a:r>
              <a:rPr kumimoji="0" sz="1733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sz="1333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ea typeface="+mn-ea"/>
                <a:cs typeface="+mn-cs"/>
                <a:hlinkClick r:id="rId11"/>
              </a:rPr>
              <a:t>https://cds.cern.ch/record/2283187</a:t>
            </a:r>
            <a:endParaRPr kumimoji="0" sz="1333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ECAL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crystal granularity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L1 trigger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precise timing for e/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γ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30 GeV</a:t>
            </a: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ECAL and HCAL new Back-End boards </a:t>
            </a:r>
          </a:p>
        </p:txBody>
      </p:sp>
      <p:sp>
        <p:nvSpPr>
          <p:cNvPr id="38" name="Straight Arrow Connector 51">
            <a:extLst>
              <a:ext uri="{FF2B5EF4-FFF2-40B4-BE49-F238E27FC236}">
                <a16:creationId xmlns:a16="http://schemas.microsoft.com/office/drawing/2014/main" id="{EB75083E-37FC-4822-4401-AA69F573182B}"/>
              </a:ext>
            </a:extLst>
          </p:cNvPr>
          <p:cNvSpPr/>
          <p:nvPr/>
        </p:nvSpPr>
        <p:spPr>
          <a:xfrm flipH="1" flipV="1">
            <a:off x="6409666" y="3012088"/>
            <a:ext cx="1726026" cy="118882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Straight Arrow Connector 54">
            <a:extLst>
              <a:ext uri="{FF2B5EF4-FFF2-40B4-BE49-F238E27FC236}">
                <a16:creationId xmlns:a16="http://schemas.microsoft.com/office/drawing/2014/main" id="{4B8C19C4-821B-8D37-8856-DC14C8CA6DCF}"/>
              </a:ext>
            </a:extLst>
          </p:cNvPr>
          <p:cNvSpPr/>
          <p:nvPr/>
        </p:nvSpPr>
        <p:spPr>
          <a:xfrm flipH="1">
            <a:off x="6796588" y="3153009"/>
            <a:ext cx="1339103" cy="43520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3158A7EC-F2F5-34C8-056F-94BD903AA7C5}"/>
              </a:ext>
            </a:extLst>
          </p:cNvPr>
          <p:cNvSpPr txBox="1"/>
          <p:nvPr/>
        </p:nvSpPr>
        <p:spPr>
          <a:xfrm>
            <a:off x="8265118" y="5115952"/>
            <a:ext cx="3528392" cy="15874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sz="1333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Radiation Instr. and Luminosity</a:t>
            </a:r>
          </a:p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90"/>
                </a:solidFill>
              </a:defRPr>
            </a:pPr>
            <a:r>
              <a:rPr kumimoji="0" lang="en-US" sz="1333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ea typeface="+mn-ea"/>
                <a:cs typeface="+mn-cs"/>
                <a:hlinkClick r:id="rId12"/>
              </a:rPr>
              <a:t>http://cds.cern.ch/record/2759074</a:t>
            </a:r>
            <a:endParaRPr kumimoji="0" lang="en-US" sz="1333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00FF"/>
                </a:solidFill>
              </a:uFill>
              <a:latin typeface="Calibri"/>
              <a:ea typeface="+mn-ea"/>
              <a:cs typeface="+mn-cs"/>
            </a:endParaRP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abort &amp; timing</a:t>
            </a: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Beam-induced background</a:t>
            </a: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Bunch-by-bunch luminosity: 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1% offline, 2% online</a:t>
            </a: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Neutron and mixed-field radiation monitors</a:t>
            </a:r>
          </a:p>
          <a:p>
            <a:pPr marL="47997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900">
                <a:solidFill>
                  <a:srgbClr val="000000"/>
                </a:solidFill>
              </a:defRPr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90AB3055-8C2C-F157-E028-B2964AA8EDC9}"/>
              </a:ext>
            </a:extLst>
          </p:cNvPr>
          <p:cNvSpPr txBox="1"/>
          <p:nvPr/>
        </p:nvSpPr>
        <p:spPr>
          <a:xfrm>
            <a:off x="5425994" y="5190284"/>
            <a:ext cx="4199382" cy="12592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MIP Timing Detec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tor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90"/>
                </a:solidFill>
              </a:defRPr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/>
              </a:rPr>
              <a:t>https://cds.cern.ch/record/2667167</a:t>
            </a:r>
            <a:endParaRPr kumimoji="0" sz="1333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47999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Precision timing with:</a:t>
            </a:r>
          </a:p>
          <a:p>
            <a:pPr marL="357173" marR="0" lvl="0" indent="-156793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Barrel layer: Crystals + 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SiPMs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57173" marR="0" lvl="0" indent="-156793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Endcap layer: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Gain Avalanche Diodes</a:t>
            </a:r>
          </a:p>
        </p:txBody>
      </p:sp>
      <p:sp>
        <p:nvSpPr>
          <p:cNvPr id="42" name="Straight Arrow Connector 23">
            <a:extLst>
              <a:ext uri="{FF2B5EF4-FFF2-40B4-BE49-F238E27FC236}">
                <a16:creationId xmlns:a16="http://schemas.microsoft.com/office/drawing/2014/main" id="{0E18E349-7FFF-B62E-E29C-F3E3506F2611}"/>
              </a:ext>
            </a:extLst>
          </p:cNvPr>
          <p:cNvSpPr/>
          <p:nvPr/>
        </p:nvSpPr>
        <p:spPr>
          <a:xfrm flipV="1">
            <a:off x="5337102" y="3767933"/>
            <a:ext cx="403970" cy="1389876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Straight Arrow Connector 23">
            <a:extLst>
              <a:ext uri="{FF2B5EF4-FFF2-40B4-BE49-F238E27FC236}">
                <a16:creationId xmlns:a16="http://schemas.microsoft.com/office/drawing/2014/main" id="{DA48E42D-2E96-A2F4-52D9-F70A67131A9D}"/>
              </a:ext>
            </a:extLst>
          </p:cNvPr>
          <p:cNvSpPr/>
          <p:nvPr/>
        </p:nvSpPr>
        <p:spPr>
          <a:xfrm flipV="1">
            <a:off x="5337102" y="3820323"/>
            <a:ext cx="758898" cy="1358969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8F57A855-F171-EF7C-454F-9521BD937F01}"/>
              </a:ext>
            </a:extLst>
          </p:cNvPr>
          <p:cNvSpPr txBox="1"/>
          <p:nvPr/>
        </p:nvSpPr>
        <p:spPr>
          <a:xfrm>
            <a:off x="8257464" y="2850911"/>
            <a:ext cx="2951104" cy="125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90"/>
                </a:solidFill>
              </a:defRPr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 systems</a:t>
            </a:r>
          </a:p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0000"/>
                </a:solidFill>
              </a:defRPr>
            </a:pPr>
            <a:r>
              <a:rPr kumimoji="0" lang="en-GB" sz="1333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Calibri"/>
                <a:ea typeface="+mn-ea"/>
                <a:cs typeface="+mn-cs"/>
                <a:hlinkClick r:id="rId14"/>
              </a:rPr>
              <a:t>https://cds.cern.ch/record/2283189</a:t>
            </a:r>
            <a:endParaRPr kumimoji="0" lang="en-GB" sz="1333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DT &amp; CSC new FE/BE readout </a:t>
            </a: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RPC back-end electronics</a:t>
            </a: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GEM/RPC 1.6 &lt;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 2.4</a:t>
            </a:r>
          </a:p>
          <a:p>
            <a:pPr marL="204792" marR="0" lvl="0" indent="-156795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900">
                <a:solidFill>
                  <a:srgbClr val="000000"/>
                </a:solidFill>
              </a:defRPr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Extended coverage  to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≃ 3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C714BA-1837-C9FA-6259-0A9B27D0F8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1" y="5135082"/>
            <a:ext cx="1078867" cy="14734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28ECA33-28AD-45D7-DEBB-E4E1AB0F5F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4699" y="2958036"/>
            <a:ext cx="1023322" cy="144900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CE225E5-EE15-CCAA-918C-1D275ADFE47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59"/>
          <a:stretch/>
        </p:blipFill>
        <p:spPr>
          <a:xfrm>
            <a:off x="4199210" y="896560"/>
            <a:ext cx="1061525" cy="14489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D11C756-2472-642B-D11F-F5977BFD698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477" y="890440"/>
            <a:ext cx="1025480" cy="1448999"/>
          </a:xfrm>
          <a:prstGeom prst="rect">
            <a:avLst/>
          </a:prstGeom>
        </p:spPr>
      </p:pic>
      <p:pic>
        <p:nvPicPr>
          <p:cNvPr id="49" name="Picture 48" descr="A close up of a sign&#10;&#10;Description automatically generated">
            <a:extLst>
              <a:ext uri="{FF2B5EF4-FFF2-40B4-BE49-F238E27FC236}">
                <a16:creationId xmlns:a16="http://schemas.microsoft.com/office/drawing/2014/main" id="{D8B4BCD2-A01B-D903-51F0-451F45743E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874" y="5254956"/>
            <a:ext cx="1041302" cy="1447496"/>
          </a:xfrm>
          <a:prstGeom prst="rect">
            <a:avLst/>
          </a:prstGeom>
        </p:spPr>
      </p:pic>
      <p:pic>
        <p:nvPicPr>
          <p:cNvPr id="50" name="Picture 1" descr="page7image743842736">
            <a:extLst>
              <a:ext uri="{FF2B5EF4-FFF2-40B4-BE49-F238E27FC236}">
                <a16:creationId xmlns:a16="http://schemas.microsoft.com/office/drawing/2014/main" id="{7A7C31DE-0C70-1FF0-02DC-6A9D5D370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960" y="875362"/>
            <a:ext cx="997476" cy="146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428A3-917D-488F-7061-00840D792F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9960" y="2951362"/>
            <a:ext cx="1034074" cy="14658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B7FB73-772C-D1D1-9369-CC3A12C71FF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188268" y="4764897"/>
            <a:ext cx="1009711" cy="1433501"/>
          </a:xfrm>
          <a:prstGeom prst="rect">
            <a:avLst/>
          </a:prstGeom>
        </p:spPr>
      </p:pic>
      <p:sp>
        <p:nvSpPr>
          <p:cNvPr id="6" name="Google Shape;272;p26">
            <a:extLst>
              <a:ext uri="{FF2B5EF4-FFF2-40B4-BE49-F238E27FC236}">
                <a16:creationId xmlns:a16="http://schemas.microsoft.com/office/drawing/2014/main" id="{98EB9414-1451-9D22-B668-668BEADD467D}"/>
              </a:ext>
            </a:extLst>
          </p:cNvPr>
          <p:cNvSpPr txBox="1"/>
          <p:nvPr/>
        </p:nvSpPr>
        <p:spPr>
          <a:xfrm>
            <a:off x="1262808" y="3076321"/>
            <a:ext cx="2979600" cy="1300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67" tIns="34267" rIns="34267" bIns="34267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DAQ &amp; High-Level Trigger</a:t>
            </a:r>
            <a:r>
              <a:rPr kumimoji="0" lang="en" sz="1867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333" b="1" i="0" u="sng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  <a:hlinkClick r:id="rId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333" b="1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23"/>
              </a:rPr>
              <a:t>https://cds.cern.ch/record/2759072</a:t>
            </a:r>
            <a:endParaRPr kumimoji="0" sz="1333" b="1" i="0" u="sng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  <a:hlinkClick r:id="rId9"/>
            </a:endParaRPr>
          </a:p>
          <a:p>
            <a:pPr marL="204786" marR="0" lvl="0" indent="-1567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Full optical readout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04786" marR="0" lvl="0" indent="-1567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Heterogenous architecture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04786" marR="0" lvl="0" indent="-1567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60 TB/s event network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04786" marR="0" lvl="0" indent="-1567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tabLst/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7.5 kHz HLT 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output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traight Arrow Connector 3">
            <a:extLst>
              <a:ext uri="{FF2B5EF4-FFF2-40B4-BE49-F238E27FC236}">
                <a16:creationId xmlns:a16="http://schemas.microsoft.com/office/drawing/2014/main" id="{E9DA6E6D-E86B-16CA-054C-BED329E2B5BB}"/>
              </a:ext>
            </a:extLst>
          </p:cNvPr>
          <p:cNvSpPr/>
          <p:nvPr/>
        </p:nvSpPr>
        <p:spPr>
          <a:xfrm flipH="1">
            <a:off x="6297781" y="2090748"/>
            <a:ext cx="1962913" cy="154808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marL="0" marR="0" lvl="0" indent="0" algn="l" defTabSz="457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pP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523116-29DC-C064-873E-E95C2FF57F55}"/>
              </a:ext>
            </a:extLst>
          </p:cNvPr>
          <p:cNvSpPr txBox="1"/>
          <p:nvPr/>
        </p:nvSpPr>
        <p:spPr>
          <a:xfrm>
            <a:off x="9493298" y="2333987"/>
            <a:ext cx="1903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Also known as HGCAL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EC60A-A652-EE4F-301D-DD3C6A4E2892}"/>
              </a:ext>
            </a:extLst>
          </p:cNvPr>
          <p:cNvSpPr txBox="1"/>
          <p:nvPr/>
        </p:nvSpPr>
        <p:spPr>
          <a:xfrm>
            <a:off x="5741071" y="6399690"/>
            <a:ext cx="2586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Also known as Timing Layer ‘TL’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58313-3D85-6399-5D01-81B1708F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D168F-7EA2-04DF-3990-47D5373FCA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C6363-EDFB-33EC-ECAA-EB411F88A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1A47F-327A-5440-82F1-5C6FBC34A9C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7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7A52A1-5462-6DB1-00C6-4C02A535E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1308099"/>
            <a:ext cx="10604500" cy="5511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4580D4-03FE-0999-73BD-B5C70077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CMS High Granularity Calorimetry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A7E4D-8740-E89B-4D4C-4BFC0D447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3911600" cy="2032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(Almost) all sensors received</a:t>
            </a:r>
          </a:p>
          <a:p>
            <a:r>
              <a:rPr lang="en-US" dirty="0"/>
              <a:t>Module production started</a:t>
            </a:r>
          </a:p>
          <a:p>
            <a:r>
              <a:rPr lang="en-US" dirty="0"/>
              <a:t>Progress on system test</a:t>
            </a:r>
          </a:p>
          <a:p>
            <a:r>
              <a:rPr lang="en-US" dirty="0"/>
              <a:t>On the way to assembling first EM and HAD cassettes</a:t>
            </a:r>
          </a:p>
          <a:p>
            <a:r>
              <a:rPr lang="en-US" dirty="0"/>
              <a:t>1st absorber ready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2F3CB1-A19D-1503-07AD-5F41C8E21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D6A8B-5864-2EC2-3B8F-19F50FA89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598B99-0EE6-FFAC-22FA-EAD35D06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44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F69EDD-62AB-C48D-9D13-8D7FCBEA3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79" y="1192039"/>
            <a:ext cx="11162821" cy="5155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29BE1-33E9-E32E-CF0B-2A6B119E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48D3D-7077-3B7C-5E43-F04EC0456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1"/>
            <a:ext cx="3441700" cy="23494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All sensors received</a:t>
            </a:r>
          </a:p>
          <a:p>
            <a:r>
              <a:rPr lang="en-US" dirty="0"/>
              <a:t>Module production started</a:t>
            </a:r>
          </a:p>
          <a:p>
            <a:r>
              <a:rPr lang="en-US" dirty="0"/>
              <a:t>First large structures assembled</a:t>
            </a:r>
          </a:p>
          <a:p>
            <a:r>
              <a:rPr lang="en-US" dirty="0"/>
              <a:t>Tracker Support Tube received</a:t>
            </a:r>
          </a:p>
          <a:p>
            <a:r>
              <a:rPr lang="en-US" dirty="0"/>
              <a:t>System tests available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33975-CC3D-618D-9928-BBC2133B3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7A03C-C74F-B60F-F15A-20FA1DB04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534D8-09EC-90A5-9970-C1F224CAA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63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36D0-D6F3-BFDF-C48B-299A90C49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Muons, ECAL, Timing Layer, Trigger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9EC1B-97C9-5A93-A8BD-8E90E50FF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A78C4-BA95-1B6E-178E-F83B65128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177130"/>
            <a:ext cx="11676541" cy="521970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3F4BE-2509-87CE-245E-EE524AC4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0BEFC-6CB8-A633-D957-BFF782B9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C8B98-66AD-27CE-D064-380DE21D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63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734DF-7C18-2005-F9CB-2B15F3DDA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LHC: A Thirty Year Long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CAB99-6D0A-38B3-C5F9-E0D9779AC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54052E0B-CDE2-8270-C18F-AD76A7247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139"/>
            <a:ext cx="12192000" cy="443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E96BEE-47F3-717E-551C-24FBD3AEDDDF}"/>
              </a:ext>
            </a:extLst>
          </p:cNvPr>
          <p:cNvSpPr txBox="1"/>
          <p:nvPr/>
        </p:nvSpPr>
        <p:spPr>
          <a:xfrm>
            <a:off x="4719921" y="1342658"/>
            <a:ext cx="74563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Illustration: Brüning, O., Rossi, L. The High-Luminosity Large Hadron Collider. Nat Rev Phys </a:t>
            </a:r>
            <a:r>
              <a:rPr lang="en-US" sz="1200" b="1" i="1" dirty="0"/>
              <a:t>1</a:t>
            </a:r>
            <a:r>
              <a:rPr lang="en-US" sz="1200" i="1" dirty="0"/>
              <a:t>, 241–243 (2019) 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BD7FEFB-4B15-BC68-5078-3192BEFADDC1}"/>
              </a:ext>
            </a:extLst>
          </p:cNvPr>
          <p:cNvSpPr/>
          <p:nvPr/>
        </p:nvSpPr>
        <p:spPr>
          <a:xfrm>
            <a:off x="42529" y="2709113"/>
            <a:ext cx="1722476" cy="2935896"/>
          </a:xfrm>
          <a:prstGeom prst="roundRect">
            <a:avLst/>
          </a:prstGeom>
          <a:solidFill>
            <a:srgbClr val="FBE3D6">
              <a:alpha val="50196"/>
            </a:srgb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20817E-3E9D-E8F0-F20B-183480C0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35FC9-4E39-43B2-AB3F-63220314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A3DC4-927C-DA0E-9D78-F94BBFAC4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37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C1669-84DC-E1EE-A16D-FBFF6792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Physics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558FC-435C-3B5B-85F8-840A06C8D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5943600" cy="4779963"/>
          </a:xfrm>
        </p:spPr>
        <p:txBody>
          <a:bodyPr/>
          <a:lstStyle/>
          <a:p>
            <a:r>
              <a:rPr lang="en-US" dirty="0"/>
              <a:t>Large improvements compared to early projections:</a:t>
            </a:r>
          </a:p>
          <a:p>
            <a:pPr lvl="1"/>
            <a:r>
              <a:rPr lang="en-US" dirty="0"/>
              <a:t>Takes into account (some of the) large improvements in Run-2 analyses sensitivity, improved triggering and detector capabilities </a:t>
            </a:r>
          </a:p>
          <a:p>
            <a:r>
              <a:rPr lang="en-US" dirty="0"/>
              <a:t>Recent developments for the 2026 European Strategy Particle Physics Update:</a:t>
            </a:r>
          </a:p>
          <a:p>
            <a:pPr lvl="1"/>
            <a:r>
              <a:rPr lang="en-US" dirty="0"/>
              <a:t>“Highlights of the HL-LHC physics projections by ATLAS and CMS”, arXiv:2504.00672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99A8A-E790-5909-1D0F-59CF6D097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0" y="988997"/>
            <a:ext cx="5429250" cy="571977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AA0AC-EE59-A342-A31C-D3569AAA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9DFA5-F342-7C46-0F07-BA4D10E8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64086-B8BC-7E60-4BCC-5F11F7976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35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02EB-6722-0912-A6A3-F84F77D01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A4F2D-6E93-DDC3-EC54-65C5D0990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CMS continues to advance our understanding of Nature by harnessing the unprecedented data delivered by the LHC</a:t>
            </a:r>
          </a:p>
          <a:p>
            <a:pPr lvl="1"/>
            <a:r>
              <a:rPr lang="en-US" dirty="0"/>
              <a:t>Comprehensive precision program</a:t>
            </a:r>
          </a:p>
          <a:p>
            <a:pPr lvl="1"/>
            <a:r>
              <a:rPr lang="en-US" dirty="0"/>
              <a:t>BSM and flavor physics programs beyond design</a:t>
            </a:r>
          </a:p>
          <a:p>
            <a:pPr lvl="1"/>
            <a:r>
              <a:rPr lang="en-US" dirty="0"/>
              <a:t>Exploitation of the LHC data through statistical combinations</a:t>
            </a:r>
          </a:p>
          <a:p>
            <a:r>
              <a:rPr lang="en-US" dirty="0"/>
              <a:t>Technology breakthroughs as catalyzers for modern AI</a:t>
            </a:r>
          </a:p>
          <a:p>
            <a:pPr lvl="1"/>
            <a:r>
              <a:rPr lang="en-US" dirty="0"/>
              <a:t>Innovative trigger strategies enabling exciting physics opportunities</a:t>
            </a:r>
          </a:p>
          <a:p>
            <a:r>
              <a:rPr lang="en-US" dirty="0"/>
              <a:t>Significant progress on the HL-LHC Upgrade</a:t>
            </a:r>
          </a:p>
          <a:p>
            <a:pPr lvl="1"/>
            <a:r>
              <a:rPr lang="en-US" dirty="0"/>
              <a:t>Major improvement to CMS capabilities for this new regime</a:t>
            </a:r>
          </a:p>
          <a:p>
            <a:r>
              <a:rPr lang="en-US" dirty="0"/>
              <a:t>Lots of hard work ahead to fully exploit the full LHC potential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79856-C958-FD04-AD14-4A6B9A62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886DD-503E-ED11-20C0-1C62103C5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4E582-54F6-B356-07C3-8B5E81FDC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33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43827-44BC-94B5-39E1-D0983316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Run 1: High Hopes for Discoveries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6D371-412F-D97C-8104-FEBEA2CD1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1"/>
            <a:ext cx="5535706" cy="2703038"/>
          </a:xfrm>
        </p:spPr>
        <p:txBody>
          <a:bodyPr/>
          <a:lstStyle/>
          <a:p>
            <a:r>
              <a:rPr lang="en-US" dirty="0"/>
              <a:t>In Run 1, LHC operated at half of its design beam energy </a:t>
            </a:r>
          </a:p>
          <a:p>
            <a:pPr lvl="1"/>
            <a:r>
              <a:rPr lang="en-US" dirty="0"/>
              <a:t>A precaution following a 2008 incident involving splices (soldering joints) connecting superconducting cables of neighboring magnets</a:t>
            </a:r>
          </a:p>
        </p:txBody>
      </p:sp>
      <p:pic>
        <p:nvPicPr>
          <p:cNvPr id="5" name="Picture 4" descr="Close-up of a machine with a hole in the center&#10;&#10;AI-generated content may be incorrect.">
            <a:extLst>
              <a:ext uri="{FF2B5EF4-FFF2-40B4-BE49-F238E27FC236}">
                <a16:creationId xmlns:a16="http://schemas.microsoft.com/office/drawing/2014/main" id="{5A66278E-33C5-35DB-13E2-485B9B03B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3631280"/>
            <a:ext cx="4468904" cy="2971974"/>
          </a:xfrm>
          <a:prstGeom prst="rect">
            <a:avLst/>
          </a:prstGeom>
        </p:spPr>
      </p:pic>
      <p:pic>
        <p:nvPicPr>
          <p:cNvPr id="7" name="Picture 6" descr="Close-up of a machine&#10;&#10;AI-generated content may be incorrect.">
            <a:extLst>
              <a:ext uri="{FF2B5EF4-FFF2-40B4-BE49-F238E27FC236}">
                <a16:creationId xmlns:a16="http://schemas.microsoft.com/office/drawing/2014/main" id="{5E382686-68DA-6BF4-175F-E574AF902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247" y="1503082"/>
            <a:ext cx="5777753" cy="3851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961A07-CEF4-3134-4642-AB5ACFC0D2D4}"/>
              </a:ext>
            </a:extLst>
          </p:cNvPr>
          <p:cNvSpPr txBox="1"/>
          <p:nvPr/>
        </p:nvSpPr>
        <p:spPr>
          <a:xfrm>
            <a:off x="8274840" y="1027669"/>
            <a:ext cx="3780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https://</a:t>
            </a:r>
            <a:r>
              <a:rPr lang="en-US" i="1" dirty="0" err="1"/>
              <a:t>cds.cern.ch</a:t>
            </a:r>
            <a:r>
              <a:rPr lang="en-US" i="1" dirty="0"/>
              <a:t>/record/1185822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78497DE-E0E8-3C24-61F8-3670352F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E032F7-34F5-874E-DFA9-38432F3D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FF5DD23-B741-D3AF-5D04-FFC00C12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82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1F65-82E2-B286-6C0F-06CDAFAC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Higgs Discovery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09C44-9B22-091F-FF6D-3E771129E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16410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ATLAS and CMS discovered the Higgs boson sooner than anticipated</a:t>
            </a:r>
          </a:p>
          <a:p>
            <a:pPr lvl="1"/>
            <a:r>
              <a:rPr lang="en-US" dirty="0"/>
              <a:t>With half the design energy and a fraction of the projected data size</a:t>
            </a:r>
          </a:p>
          <a:p>
            <a:pPr lvl="1"/>
            <a:r>
              <a:rPr lang="en-US" dirty="0"/>
              <a:t>Soon after, measurements confirming this is a CP-even scalar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1999C-95FC-2AE4-7454-584490EC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08" y="2850216"/>
            <a:ext cx="4118139" cy="3778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A2B2BC-0052-C9D6-EFEC-6E71EE1DA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2858994"/>
            <a:ext cx="4030012" cy="3769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D9AE25-0EC9-BDFA-E2A8-0EDC098A41B3}"/>
              </a:ext>
            </a:extLst>
          </p:cNvPr>
          <p:cNvSpPr txBox="1"/>
          <p:nvPr/>
        </p:nvSpPr>
        <p:spPr>
          <a:xfrm rot="5400000">
            <a:off x="9331992" y="4585639"/>
            <a:ext cx="23979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Phys. Rev. Lett. </a:t>
            </a:r>
            <a:r>
              <a:rPr lang="en-US" sz="1400" b="1" i="1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110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, 081803</a:t>
            </a:r>
            <a:endParaRPr lang="en-US" sz="14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F5F6D-66D0-27EB-AEA4-A35C153804C3}"/>
              </a:ext>
            </a:extLst>
          </p:cNvPr>
          <p:cNvSpPr txBox="1"/>
          <p:nvPr/>
        </p:nvSpPr>
        <p:spPr>
          <a:xfrm rot="5400000">
            <a:off x="4620099" y="4560239"/>
            <a:ext cx="23979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Phys. Rev. Lett. </a:t>
            </a:r>
            <a:r>
              <a:rPr lang="en-US" sz="1400" b="1" i="1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110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, 081803</a:t>
            </a:r>
            <a:endParaRPr lang="en-US" sz="1400" i="1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ADFEAE6-97C9-DD09-EC16-3CE41272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85EC822-C71B-195E-E3BA-11ECC07F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42804E3-921D-0682-6064-86CB88C8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59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890A-B90A-B687-730F-017889023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SUSY Anti-Discovery?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15E3-F846-DFD1-5155-60CF5F5C4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6476729" cy="4779963"/>
          </a:xfrm>
        </p:spPr>
        <p:txBody>
          <a:bodyPr>
            <a:normAutofit/>
          </a:bodyPr>
          <a:lstStyle/>
          <a:p>
            <a:r>
              <a:rPr lang="en-US" dirty="0"/>
              <a:t>A large portion of the EW-scale natural SUSY parameter space have been excluded</a:t>
            </a:r>
          </a:p>
          <a:p>
            <a:pPr lvl="1"/>
            <a:r>
              <a:rPr lang="en-US" dirty="0" err="1"/>
              <a:t>Gluino</a:t>
            </a:r>
            <a:r>
              <a:rPr lang="en-US" dirty="0"/>
              <a:t> searches at the LHC have ruled out accessible </a:t>
            </a:r>
            <a:r>
              <a:rPr lang="en-US" dirty="0" err="1"/>
              <a:t>gluino</a:t>
            </a:r>
            <a:r>
              <a:rPr lang="en-US" dirty="0"/>
              <a:t> models and severely constrained most viable SUSY parameter space</a:t>
            </a:r>
          </a:p>
          <a:p>
            <a:r>
              <a:rPr lang="en-US" dirty="0"/>
              <a:t>The outcome is sad for many, but the impact is monumental affecting the course of particle physics research for decades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87277-4E48-2D38-04BE-876238304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929" y="1690688"/>
            <a:ext cx="4754179" cy="464287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6A7A6EB-CD20-8733-AFFF-01AB9EB7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358380-A885-4EAF-068E-59B8EB5B2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9EC426-9980-E029-0986-4D9E4AD8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5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F505A3-60A6-B4BC-A981-17D608D7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/>
              <a:t>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BB064-9FAE-3A51-4651-242176FEA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2589"/>
            <a:ext cx="3885479" cy="3694373"/>
          </a:xfrm>
        </p:spPr>
        <p:txBody>
          <a:bodyPr>
            <a:normAutofit/>
          </a:bodyPr>
          <a:lstStyle/>
          <a:p>
            <a:r>
              <a:rPr lang="en-US" sz="2000" dirty="0"/>
              <a:t>The 2013 Nobel Prize in Physics was awarded to Peter Higgs and François Englert for their theoretical work on the Higgs boson.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D4615A1-1364-7550-A86B-B6CC2EF5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 r="-1" b="21306"/>
          <a:stretch>
            <a:fillRect/>
          </a:stretch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inal summit François Englert (left) and Peter Higgs (right) in Stockholm on 10 December 2013. Credit: A Mahmoud/Nobel Media">
            <a:extLst>
              <a:ext uri="{FF2B5EF4-FFF2-40B4-BE49-F238E27FC236}">
                <a16:creationId xmlns:a16="http://schemas.microsoft.com/office/drawing/2014/main" id="{595EF04A-0279-E334-6FDD-548E805B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23725"/>
          <a:stretch>
            <a:fillRect/>
          </a:stretch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31157-06D1-EAE0-5E9E-636A92CF6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E80C0-E8C5-DBC7-B540-36FC390C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B900F-E570-032E-27AD-874771E5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95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04B14-B713-A482-91DB-C66E9A3AB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B4AAF-B7DC-AEB0-968F-C3D0D0F1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LHC: A Thirty Year Long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40B73-C10D-8E4A-2B64-57C57BB66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DCF9A21E-200C-E138-06CC-2EA3535D1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139"/>
            <a:ext cx="12192000" cy="443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596399-513C-B4E7-44DF-2930AF856D96}"/>
              </a:ext>
            </a:extLst>
          </p:cNvPr>
          <p:cNvSpPr txBox="1"/>
          <p:nvPr/>
        </p:nvSpPr>
        <p:spPr>
          <a:xfrm>
            <a:off x="3124200" y="1280340"/>
            <a:ext cx="8586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Cartoon schedule depiction: Brüning, O., Rossi, L. The High-Luminosity Large Hadron Collider. Nat Rev Phys </a:t>
            </a:r>
            <a:r>
              <a:rPr lang="en-US" sz="1200" b="1" i="1" dirty="0"/>
              <a:t>1</a:t>
            </a:r>
            <a:r>
              <a:rPr lang="en-US" sz="1200" i="1" dirty="0"/>
              <a:t>, 241–243 (2019). 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B70BC23-7650-4DE2-7012-A5082598C519}"/>
              </a:ext>
            </a:extLst>
          </p:cNvPr>
          <p:cNvSpPr/>
          <p:nvPr/>
        </p:nvSpPr>
        <p:spPr>
          <a:xfrm>
            <a:off x="3014329" y="2682219"/>
            <a:ext cx="2283812" cy="2935896"/>
          </a:xfrm>
          <a:prstGeom prst="roundRect">
            <a:avLst/>
          </a:prstGeom>
          <a:solidFill>
            <a:srgbClr val="FBE3D6">
              <a:alpha val="50196"/>
            </a:srgb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B680D70-F87B-29D5-C949-6FB6B36D4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8B97E6-F1A9-DC43-CA44-2263A6B7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008B95-9BA3-0F9B-7B0D-5EE3E6E7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65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A8F61-30C6-B87C-0986-3C833C7E4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4032EA-4CF0-9310-7E22-F029DF46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527" y="722312"/>
            <a:ext cx="5564473" cy="41615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02C584-8905-CFBD-CE5E-81AD230CC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146175"/>
          </a:xfrm>
        </p:spPr>
        <p:txBody>
          <a:bodyPr/>
          <a:lstStyle/>
          <a:p>
            <a:r>
              <a:rPr lang="en-US" dirty="0"/>
              <a:t>Run-2: Life Past Discovery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0312F-3D89-3179-916F-B5718A081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5867400" cy="4779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Large improvement in precision of Higgs properties</a:t>
            </a:r>
          </a:p>
          <a:p>
            <a:r>
              <a:rPr lang="en-US" dirty="0"/>
              <a:t>Searches for unexpected ”surprises” with larger datasets and better tools</a:t>
            </a:r>
          </a:p>
          <a:p>
            <a:r>
              <a:rPr lang="en-US" dirty="0"/>
              <a:t>Searching for new physics we could have missed on the first go</a:t>
            </a:r>
          </a:p>
          <a:p>
            <a:r>
              <a:rPr lang="en-US" dirty="0"/>
              <a:t>Technologies upsurge:</a:t>
            </a:r>
          </a:p>
          <a:p>
            <a:pPr lvl="1"/>
            <a:r>
              <a:rPr lang="en-US" dirty="0"/>
              <a:t>Machine learning, GPUs, Parking and Scouting made impossible possible</a:t>
            </a:r>
          </a:p>
          <a:p>
            <a:pPr lvl="2"/>
            <a:r>
              <a:rPr lang="en-US" dirty="0"/>
              <a:t>Capacity building</a:t>
            </a:r>
          </a:p>
          <a:p>
            <a:pPr lvl="1"/>
            <a:r>
              <a:rPr lang="en-US" dirty="0"/>
              <a:t>Large improvements in sensitivity and ultimate projected sensitivity with machine learning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61553-2679-B1FD-4C66-6A98EBD95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100" y="4731477"/>
            <a:ext cx="4266438" cy="181289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BF73F-D2DE-4D15-0AAE-E39D85E3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6/27/25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22A9C41-F143-1FAB-0FDF-90AA19A7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Alexei N. Safonov, PPC-2025, Deadwood, SD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C15B9B-77D7-5651-16BE-3A6AFE13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AD092-7FD7-9D4F-AAB9-5B6A0D3C61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4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11289</TotalTime>
  <Words>2549</Words>
  <Application>Microsoft Macintosh PowerPoint</Application>
  <PresentationFormat>Widescreen</PresentationFormat>
  <Paragraphs>395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-apple-system</vt:lpstr>
      <vt:lpstr>Aptos</vt:lpstr>
      <vt:lpstr>Aptos Display</vt:lpstr>
      <vt:lpstr>Arial</vt:lpstr>
      <vt:lpstr>Avenir Book</vt:lpstr>
      <vt:lpstr>Calibri</vt:lpstr>
      <vt:lpstr>Cambria Math</vt:lpstr>
      <vt:lpstr>Lucida Grande</vt:lpstr>
      <vt:lpstr>Noto Sans</vt:lpstr>
      <vt:lpstr>Symbol</vt:lpstr>
      <vt:lpstr>URWPalladioL</vt:lpstr>
      <vt:lpstr>Wingdings</vt:lpstr>
      <vt:lpstr>Office Theme</vt:lpstr>
      <vt:lpstr>CMS at the LHC: Past, Present, and Future</vt:lpstr>
      <vt:lpstr>CMS and ATLAS</vt:lpstr>
      <vt:lpstr>LHC: A Thirty Year Long Journey</vt:lpstr>
      <vt:lpstr>Run 1: High Hopes for Discoveries</vt:lpstr>
      <vt:lpstr>Higgs Discovery</vt:lpstr>
      <vt:lpstr>SUSY Anti-Discovery?</vt:lpstr>
      <vt:lpstr>Reflections</vt:lpstr>
      <vt:lpstr>LHC: A Thirty Year Long Journey</vt:lpstr>
      <vt:lpstr>Run-2: Life Past Discovery</vt:lpstr>
      <vt:lpstr>Higgs Boson Stats: Mass</vt:lpstr>
      <vt:lpstr>Higgs Boson Stats</vt:lpstr>
      <vt:lpstr>Higgs Boson Stats: Decay Modes</vt:lpstr>
      <vt:lpstr>2025 Breakthrough Prize: ATLAS, CMS, ALICE and LHCb</vt:lpstr>
      <vt:lpstr>LHC: A Thirty Year Long Journey</vt:lpstr>
      <vt:lpstr>Run 3: Collecting More Data Faster</vt:lpstr>
      <vt:lpstr>And Using It More Efficiently</vt:lpstr>
      <vt:lpstr>Moving on Higgs: 2nd Generation</vt:lpstr>
      <vt:lpstr>Moving on Higgs: 2nd Generation</vt:lpstr>
      <vt:lpstr>Mapping the Higgs Potential</vt:lpstr>
      <vt:lpstr>Bumping into Unexpected</vt:lpstr>
      <vt:lpstr>All-Charm Tetraquarks</vt:lpstr>
      <vt:lpstr>Stealth SUSY</vt:lpstr>
      <vt:lpstr>Not Included in This Talk</vt:lpstr>
      <vt:lpstr>New Precision in Old Measurements: MW</vt:lpstr>
      <vt:lpstr>LHC: A Thirty Year Long Journey</vt:lpstr>
      <vt:lpstr>The CMS Upgrade</vt:lpstr>
      <vt:lpstr>CMS High Granularity Calorimetry</vt:lpstr>
      <vt:lpstr>Tracking</vt:lpstr>
      <vt:lpstr>Muons, ECAL, Timing Layer, Trigger</vt:lpstr>
      <vt:lpstr>HL-LHC Physics Projections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Safonov, Alexei N</dc:creator>
  <cp:lastModifiedBy>Safonov, Alexei N</cp:lastModifiedBy>
  <cp:revision>20</cp:revision>
  <dcterms:created xsi:type="dcterms:W3CDTF">2025-06-19T20:21:27Z</dcterms:created>
  <dcterms:modified xsi:type="dcterms:W3CDTF">2025-06-27T16:30:48Z</dcterms:modified>
</cp:coreProperties>
</file>