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7" r:id="rId2"/>
    <p:sldId id="448" r:id="rId3"/>
    <p:sldId id="374" r:id="rId4"/>
    <p:sldId id="260" r:id="rId5"/>
    <p:sldId id="263" r:id="rId6"/>
    <p:sldId id="261" r:id="rId7"/>
    <p:sldId id="258" r:id="rId8"/>
    <p:sldId id="278" r:id="rId9"/>
    <p:sldId id="259" r:id="rId10"/>
    <p:sldId id="275" r:id="rId11"/>
    <p:sldId id="280" r:id="rId12"/>
    <p:sldId id="281" r:id="rId13"/>
    <p:sldId id="446" r:id="rId14"/>
    <p:sldId id="279" r:id="rId15"/>
    <p:sldId id="276" r:id="rId16"/>
    <p:sldId id="277" r:id="rId17"/>
    <p:sldId id="262" r:id="rId18"/>
    <p:sldId id="265" r:id="rId19"/>
    <p:sldId id="266" r:id="rId20"/>
    <p:sldId id="267" r:id="rId21"/>
    <p:sldId id="268" r:id="rId22"/>
    <p:sldId id="458" r:id="rId23"/>
    <p:sldId id="269" r:id="rId24"/>
    <p:sldId id="270" r:id="rId25"/>
    <p:sldId id="443" r:id="rId26"/>
    <p:sldId id="271" r:id="rId27"/>
    <p:sldId id="272" r:id="rId28"/>
    <p:sldId id="273" r:id="rId29"/>
    <p:sldId id="274" r:id="rId30"/>
    <p:sldId id="283" r:id="rId31"/>
    <p:sldId id="282" r:id="rId32"/>
    <p:sldId id="444" r:id="rId33"/>
    <p:sldId id="445" r:id="rId34"/>
    <p:sldId id="449" r:id="rId35"/>
    <p:sldId id="450" r:id="rId36"/>
    <p:sldId id="451" r:id="rId37"/>
    <p:sldId id="452" r:id="rId38"/>
    <p:sldId id="453" r:id="rId39"/>
    <p:sldId id="454" r:id="rId40"/>
    <p:sldId id="455" r:id="rId41"/>
    <p:sldId id="456" r:id="rId42"/>
    <p:sldId id="45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B0"/>
    <a:srgbClr val="409500"/>
    <a:srgbClr val="50AF79"/>
    <a:srgbClr val="00A1BF"/>
    <a:srgbClr val="F78138"/>
    <a:srgbClr val="FD1DEF"/>
    <a:srgbClr val="AAC828"/>
    <a:srgbClr val="C2E426"/>
    <a:srgbClr val="FF4E00"/>
    <a:srgbClr val="F878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4"/>
    <p:restoredTop sz="94925"/>
  </p:normalViewPr>
  <p:slideViewPr>
    <p:cSldViewPr snapToGrid="0" snapToObjects="1">
      <p:cViewPr varScale="1">
        <p:scale>
          <a:sx n="86" d="100"/>
          <a:sy n="86" d="100"/>
        </p:scale>
        <p:origin x="1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0DC56-CA71-AD4B-9063-BF4091A3F895}" type="datetimeFigureOut">
              <a:rPr lang="en-US" smtClean="0"/>
              <a:t>6/23/25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DAB48-1202-6A42-BF85-206361E33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5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DAB48-1202-6A42-BF85-206361E338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88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5239c499c7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5239c499c7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7330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DAB48-1202-6A42-BF85-206361E338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241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DAB48-1202-6A42-BF85-206361E338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3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DAB48-1202-6A42-BF85-206361E338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10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344815aed63_1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344815aed63_1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8089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35239c499c7_0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35239c499c7_0_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581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44815aed63_1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344815aed63_1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7243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1723A-0C24-0D42-9247-3CE1A1C41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BEFED7-F065-7741-BCE6-C3D8C746CE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59484-6037-0949-95C0-38F3E022D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7060-3411-3143-A985-05D067191172}" type="datetimeFigureOut">
              <a:rPr lang="en-US" smtClean="0"/>
              <a:t>6/23/25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CD34A-3AD3-1949-86C1-261DA21A3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9D3EE-89A3-274B-9BCF-F070F440F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BB5F-7F7F-0940-9686-BBA3B4424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FA7F0-21CF-364C-9418-F4BE8513C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47C72E-5096-4F4F-BE47-897585123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B0A23-D546-F14A-AD32-C47971064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7060-3411-3143-A985-05D067191172}" type="datetimeFigureOut">
              <a:rPr lang="en-US" smtClean="0"/>
              <a:t>6/23/25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57D32-4D39-644D-9BA1-60F7C4E4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72203-7BC4-DC46-869E-155D30323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BB5F-7F7F-0940-9686-BBA3B4424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81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6BEFEF-A944-6B42-AC3D-FB077E5252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526EF7-FA28-1146-A172-1C4C03E006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14E32-7FBD-2448-B1D7-1B0CE0B49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7060-3411-3143-A985-05D067191172}" type="datetimeFigureOut">
              <a:rPr lang="en-US" smtClean="0"/>
              <a:t>6/23/25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76FD0-3875-734B-8EDB-8FFB42061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F7D29-EC5F-A440-8F37-C484FC85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BB5F-7F7F-0940-9686-BBA3B4424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289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8270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FD9FE-BE64-014A-964E-2F2FBF01C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4791A-6309-034B-9B00-AF8C2308E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606BC-EC2A-7546-B3E0-D8A516662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7060-3411-3143-A985-05D067191172}" type="datetimeFigureOut">
              <a:rPr lang="en-US" smtClean="0"/>
              <a:t>6/23/25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30F07-1C0F-0E4E-A46B-EC9D38091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074A8-E470-8745-8904-62C5685F2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BB5F-7F7F-0940-9686-BBA3B4424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52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55F55-AF80-5345-910C-5D0E47F6B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D5C4F-76C8-5843-A7C7-C76AE17DC9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79AEE-90D1-394F-A2A4-0B3C2C25B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7060-3411-3143-A985-05D067191172}" type="datetimeFigureOut">
              <a:rPr lang="en-US" smtClean="0"/>
              <a:t>6/23/25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604DE-4AF6-E046-A8FE-D4819539D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8B898-60AD-AE4D-B4E2-BD1985FB1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BB5F-7F7F-0940-9686-BBA3B4424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126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BC9F6-6C0D-E542-9032-CE3FEFC2F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F103E-1CDD-FD45-9072-0E1168C2EC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B32C70-F4A0-3146-909F-8EA9217E0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988167-0458-CE45-90AD-4F5074BB6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7060-3411-3143-A985-05D067191172}" type="datetimeFigureOut">
              <a:rPr lang="en-US" smtClean="0"/>
              <a:t>6/23/25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14304-E40A-B148-AEC1-943FDD76D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BEFFFD-E968-F14C-8739-7A83F582D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BB5F-7F7F-0940-9686-BBA3B4424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797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385EA-DD9F-0242-BF04-EAB29EE1B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6FD362-E355-084A-9EC3-8867C0DC4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66AA53-EC2C-F243-B069-78FD1BA466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D9C72F-18B1-AA4A-95CC-1217530B12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4DBFE5-79B5-D949-851E-7BE465DD49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9089D1-C200-984C-B9CC-A4D5062F1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7060-3411-3143-A985-05D067191172}" type="datetimeFigureOut">
              <a:rPr lang="en-US" smtClean="0"/>
              <a:t>6/23/25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E4B0B7-5DE5-F349-8F25-6A98A405B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D0C3B3-3DE2-4A4B-85E0-BF69A8478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BB5F-7F7F-0940-9686-BBA3B4424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05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D0AD1-2F66-5C45-A35A-81511DE10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59F42-F361-824A-924E-3C7CA7947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7060-3411-3143-A985-05D067191172}" type="datetimeFigureOut">
              <a:rPr lang="en-US" smtClean="0"/>
              <a:t>6/23/25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52B30D-F02A-2347-9970-A630C2FA3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11BF7-C04D-1644-BD55-A2E11E281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BB5F-7F7F-0940-9686-BBA3B4424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18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62D5FA-8961-CB44-954B-669F4486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7060-3411-3143-A985-05D067191172}" type="datetimeFigureOut">
              <a:rPr lang="en-US" smtClean="0"/>
              <a:t>6/23/25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379465-61AA-584B-8FC0-F185A1CF4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D8EC9-314A-F64A-B6B0-0A7B499F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BB5F-7F7F-0940-9686-BBA3B4424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93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38123-D2E6-604B-AA0F-B29C89E15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9D794-1961-D047-B082-F5CBBCB15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38166-4403-F645-A150-2EF3CD3FD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C5905-4DF4-FE48-A909-EC33F342F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7060-3411-3143-A985-05D067191172}" type="datetimeFigureOut">
              <a:rPr lang="en-US" smtClean="0"/>
              <a:t>6/23/25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20DF0-66FA-8342-A079-C870A111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64D09-4055-0D4F-BC90-08217773E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BB5F-7F7F-0940-9686-BBA3B4424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3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D1D4-4EBE-0C4B-B848-D38056EB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E9EC10-7586-0544-AC70-35ED33AE08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5A0C4-2D53-A240-8EE3-BA7A86756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2D5BA1-3CA8-D447-8375-1BF77F892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57060-3411-3143-A985-05D067191172}" type="datetimeFigureOut">
              <a:rPr lang="en-US" smtClean="0"/>
              <a:t>6/23/25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89853-B06F-1640-881A-188E6229B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B0439E-5D39-5D4F-B7E2-AA19FB49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BBB5F-7F7F-0940-9686-BBA3B4424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507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A13F3D-985C-E54E-A651-DB82B80EB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D3CBA-6028-1743-B5D9-E290759FB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24F13-65E0-5545-8D79-5814C67B04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57060-3411-3143-A985-05D067191172}" type="datetimeFigureOut">
              <a:rPr lang="en-US" smtClean="0"/>
              <a:t>6/23/25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8569E-3095-A944-A34E-62F2AEF2C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E7771-A552-C748-B348-5256A397E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BBB5F-7F7F-0940-9686-BBA3B4424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4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2.png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2.png"/><Relationship Id="rId7" Type="http://schemas.openxmlformats.org/officeDocument/2006/relationships/image" Target="../media/image37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10" Type="http://schemas.openxmlformats.org/officeDocument/2006/relationships/image" Target="../media/image40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C58BC7-6BE9-974E-8CE6-3486E90EA4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844716" y="-6703460"/>
            <a:ext cx="19202400" cy="190619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EEB2D2-8D88-2745-99F1-04274D6FE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544" y="-9497"/>
            <a:ext cx="4699374" cy="2151728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294A99-2A28-7949-82B2-2C7FD0A17F9C}"/>
              </a:ext>
            </a:extLst>
          </p:cNvPr>
          <p:cNvSpPr txBox="1"/>
          <p:nvPr/>
        </p:nvSpPr>
        <p:spPr>
          <a:xfrm>
            <a:off x="3753838" y="3315054"/>
            <a:ext cx="5261825" cy="2616101"/>
          </a:xfrm>
          <a:prstGeom prst="rect">
            <a:avLst/>
          </a:prstGeom>
          <a:solidFill>
            <a:schemeClr val="tx1">
              <a:alpha val="5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Cosmology From DESI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James W. </a:t>
            </a:r>
            <a:r>
              <a:rPr lang="en-US" sz="3200" dirty="0" err="1">
                <a:solidFill>
                  <a:schemeClr val="bg1"/>
                </a:solidFill>
              </a:rPr>
              <a:t>Rohlf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Boston University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(</a:t>
            </a:r>
            <a:r>
              <a:rPr lang="en-US" sz="3200" i="1" dirty="0">
                <a:solidFill>
                  <a:schemeClr val="bg1"/>
                </a:solidFill>
              </a:rPr>
              <a:t>for the DESI Collaboration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June 23,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0E389D-83B3-C14D-9A3E-08304F581908}"/>
              </a:ext>
            </a:extLst>
          </p:cNvPr>
          <p:cNvSpPr txBox="1"/>
          <p:nvPr/>
        </p:nvSpPr>
        <p:spPr>
          <a:xfrm>
            <a:off x="9015663" y="25346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C7A9EC-E21A-0543-82F9-FE2310BDB7FB}"/>
              </a:ext>
            </a:extLst>
          </p:cNvPr>
          <p:cNvSpPr txBox="1"/>
          <p:nvPr/>
        </p:nvSpPr>
        <p:spPr>
          <a:xfrm>
            <a:off x="44547" y="2072988"/>
            <a:ext cx="5553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XVIIIth</a:t>
            </a:r>
            <a:r>
              <a:rPr lang="en-US" dirty="0">
                <a:solidFill>
                  <a:schemeClr val="bg1"/>
                </a:solidFill>
              </a:rPr>
              <a:t> International Conference on the Interconnections </a:t>
            </a:r>
          </a:p>
          <a:p>
            <a:r>
              <a:rPr lang="en-US" dirty="0">
                <a:solidFill>
                  <a:schemeClr val="bg1"/>
                </a:solidFill>
              </a:rPr>
              <a:t>between Particle Physics and Cosmology, (PPC2025)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41A07-D0AA-7D4D-A384-BD14E82D9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4334" y="161361"/>
            <a:ext cx="1610448" cy="14708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B1F4AB2-0C34-014C-9594-51311AC8B220}"/>
              </a:ext>
            </a:extLst>
          </p:cNvPr>
          <p:cNvSpPr txBox="1"/>
          <p:nvPr/>
        </p:nvSpPr>
        <p:spPr>
          <a:xfrm>
            <a:off x="-4553571" y="5884294"/>
            <a:ext cx="4598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Image: DESI, M. Abdul Karim et al., 2503.14745</a:t>
            </a:r>
          </a:p>
        </p:txBody>
      </p:sp>
    </p:spTree>
    <p:extLst>
      <p:ext uri="{BB962C8B-B14F-4D97-AF65-F5344CB8AC3E}">
        <p14:creationId xmlns:p14="http://schemas.microsoft.com/office/powerpoint/2010/main" val="2725801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A46BBC-1FD6-824E-BADD-DA3EF47C8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198" y="1866587"/>
            <a:ext cx="5887329" cy="4616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B74492-2AC4-E04A-B8EA-B94BA55C3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95167" cy="1325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634291-CD21-7C4E-8234-0FA536DDB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479" y="317867"/>
            <a:ext cx="2441575" cy="6988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044F81-47BD-1947-B7F6-13093A4B1FB1}"/>
              </a:ext>
            </a:extLst>
          </p:cNvPr>
          <p:cNvSpPr txBox="1"/>
          <p:nvPr/>
        </p:nvSpPr>
        <p:spPr>
          <a:xfrm>
            <a:off x="3453797" y="221910"/>
            <a:ext cx="2249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Neutrinos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635172-67E9-C54E-BAB2-3895AD8A1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432" y="2007703"/>
            <a:ext cx="5532380" cy="45177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955F57-E73A-B04F-B35D-EC4FE3B69D1C}"/>
              </a:ext>
            </a:extLst>
          </p:cNvPr>
          <p:cNvSpPr txBox="1"/>
          <p:nvPr/>
        </p:nvSpPr>
        <p:spPr>
          <a:xfrm>
            <a:off x="913848" y="6382079"/>
            <a:ext cx="5364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DESI, M. Karim et al., 2503.14738v2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963BFC-0CBB-5E45-BF54-002F3F643CD0}"/>
              </a:ext>
            </a:extLst>
          </p:cNvPr>
          <p:cNvSpPr txBox="1"/>
          <p:nvPr/>
        </p:nvSpPr>
        <p:spPr>
          <a:xfrm>
            <a:off x="3417572" y="948472"/>
            <a:ext cx="2970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340 cosmic neutrinos per cm</a:t>
            </a:r>
            <a:r>
              <a:rPr lang="en-US" baseline="30000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C74934-EB9E-F541-8F3E-AE745FD5457D}"/>
              </a:ext>
            </a:extLst>
          </p:cNvPr>
          <p:cNvSpPr txBox="1"/>
          <p:nvPr/>
        </p:nvSpPr>
        <p:spPr>
          <a:xfrm>
            <a:off x="559367" y="1674099"/>
            <a:ext cx="4671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 alone cannot determine the neutrino mass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8CD44B-0CD9-DD40-BB71-7C5478AE33BE}"/>
              </a:ext>
            </a:extLst>
          </p:cNvPr>
          <p:cNvSpPr txBox="1"/>
          <p:nvPr/>
        </p:nvSpPr>
        <p:spPr>
          <a:xfrm>
            <a:off x="6901624" y="1674099"/>
            <a:ext cx="392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CDM prefers a negative neutrino mass</a:t>
            </a:r>
          </a:p>
        </p:txBody>
      </p:sp>
    </p:spTree>
    <p:extLst>
      <p:ext uri="{BB962C8B-B14F-4D97-AF65-F5344CB8AC3E}">
        <p14:creationId xmlns:p14="http://schemas.microsoft.com/office/powerpoint/2010/main" val="1378936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37744B-1306-9848-AD3B-DEEEEB1E5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058" y="1657046"/>
            <a:ext cx="5266074" cy="4625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C4B9F5-4079-3448-87AE-F70442DBE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95167" cy="13256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341F86-2509-5343-B029-2436FE61BE17}"/>
              </a:ext>
            </a:extLst>
          </p:cNvPr>
          <p:cNvSpPr txBox="1"/>
          <p:nvPr/>
        </p:nvSpPr>
        <p:spPr>
          <a:xfrm>
            <a:off x="5111180" y="6455305"/>
            <a:ext cx="5364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DESI, C. Garcia-Quintero et al., 2504.18464v2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AE3453-281C-3248-8B48-ED1D59047E12}"/>
              </a:ext>
            </a:extLst>
          </p:cNvPr>
          <p:cNvSpPr txBox="1"/>
          <p:nvPr/>
        </p:nvSpPr>
        <p:spPr>
          <a:xfrm>
            <a:off x="3196444" y="315468"/>
            <a:ext cx="78888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New CMB data from the Atacama Cosmology Telescope (ACT) analyzed with </a:t>
            </a:r>
            <a:r>
              <a:rPr lang="en-US" sz="3200" i="1" dirty="0"/>
              <a:t>Planck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81DE96-EE8F-9940-9EDC-74EE5D87A6DB}"/>
              </a:ext>
            </a:extLst>
          </p:cNvPr>
          <p:cNvSpPr txBox="1"/>
          <p:nvPr/>
        </p:nvSpPr>
        <p:spPr>
          <a:xfrm>
            <a:off x="3389406" y="1472380"/>
            <a:ext cx="7420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 has complementary coverage at small distance scales (so called high-</a:t>
            </a:r>
            <a:r>
              <a:rPr lang="en-US" dirty="0">
                <a:latin typeface="Symbol" pitchFamily="2" charset="2"/>
              </a:rPr>
              <a:t>ℓ)</a:t>
            </a:r>
            <a:r>
              <a:rPr lang="en-US" dirty="0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B730EA-316B-D941-94B9-973B4E69B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644" y="2014189"/>
            <a:ext cx="5689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43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808EDC-3031-4848-A944-067DB7009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375" y="879365"/>
            <a:ext cx="6278563" cy="50633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0EC936-4A1F-844E-A992-C156514B5B84}"/>
              </a:ext>
            </a:extLst>
          </p:cNvPr>
          <p:cNvSpPr txBox="1"/>
          <p:nvPr/>
        </p:nvSpPr>
        <p:spPr>
          <a:xfrm>
            <a:off x="6037062" y="5942722"/>
            <a:ext cx="5364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DESI, S. Ahlen et al., 2504.20338v1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3CF588-7CFF-4645-98D8-8CD39DAA9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95167" cy="1325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716226-E1B3-FE4C-BAE3-F00346970749}"/>
              </a:ext>
            </a:extLst>
          </p:cNvPr>
          <p:cNvSpPr txBox="1"/>
          <p:nvPr/>
        </p:nvSpPr>
        <p:spPr>
          <a:xfrm>
            <a:off x="3829051" y="258956"/>
            <a:ext cx="6134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Cosmologically Coupled Black Holes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BE3D60-298A-4643-9BEB-29F6A4C3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84644"/>
            <a:ext cx="4833734" cy="14785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788DCD-8ABA-D043-8723-EFDC5BE5EE59}"/>
              </a:ext>
            </a:extLst>
          </p:cNvPr>
          <p:cNvSpPr txBox="1"/>
          <p:nvPr/>
        </p:nvSpPr>
        <p:spPr>
          <a:xfrm>
            <a:off x="357188" y="1818218"/>
            <a:ext cx="47513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BHs are formed via the collapse of massive stars, which have lifetimes short compared to the expansion rate after star formation begins at </a:t>
            </a:r>
            <a:r>
              <a:rPr lang="en-US" sz="2000" i="1" dirty="0" err="1"/>
              <a:t>a</a:t>
            </a:r>
            <a:r>
              <a:rPr lang="en-US" sz="2000" i="1" baseline="-25000" dirty="0" err="1"/>
              <a:t>i</a:t>
            </a:r>
            <a:r>
              <a:rPr lang="en-US" sz="2000" dirty="0"/>
              <a:t> ∼ 1/20, the DE density will grow, tracking the star formation rate.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3F50CD-043F-864E-B229-39156E4FF402}"/>
              </a:ext>
            </a:extLst>
          </p:cNvPr>
          <p:cNvSpPr txBox="1"/>
          <p:nvPr/>
        </p:nvSpPr>
        <p:spPr>
          <a:xfrm>
            <a:off x="371673" y="5377560"/>
            <a:ext cx="4751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Trinca</a:t>
            </a:r>
            <a:r>
              <a:rPr lang="en-US" sz="2000" dirty="0"/>
              <a:t> can account for the “baryon deficit” and make room for neutrino mass. </a:t>
            </a:r>
          </a:p>
        </p:txBody>
      </p:sp>
    </p:spTree>
    <p:extLst>
      <p:ext uri="{BB962C8B-B14F-4D97-AF65-F5344CB8AC3E}">
        <p14:creationId xmlns:p14="http://schemas.microsoft.com/office/powerpoint/2010/main" val="251275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46CA42-5959-9443-851C-B74B87308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95167" cy="1325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36619-3734-B148-BA8A-9C354D69C055}"/>
              </a:ext>
            </a:extLst>
          </p:cNvPr>
          <p:cNvSpPr txBox="1"/>
          <p:nvPr/>
        </p:nvSpPr>
        <p:spPr>
          <a:xfrm>
            <a:off x="400051" y="2071687"/>
            <a:ext cx="113156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There is mounting evidence that dark energy is dynamic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There is a growing “neutrino” tension, in which </a:t>
            </a:r>
            <a:r>
              <a:rPr lang="en-US" sz="3600" dirty="0">
                <a:latin typeface="Symbol" pitchFamily="2" charset="2"/>
              </a:rPr>
              <a:t>L</a:t>
            </a:r>
            <a:r>
              <a:rPr lang="en-US" sz="3600" dirty="0"/>
              <a:t>CDM fits prefer negative mass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/>
              <a:t>It seems that the 3 issues for </a:t>
            </a:r>
            <a:r>
              <a:rPr lang="en-US" sz="3600" dirty="0">
                <a:latin typeface="Symbol" pitchFamily="2" charset="2"/>
              </a:rPr>
              <a:t>L</a:t>
            </a:r>
            <a:r>
              <a:rPr lang="en-US" sz="3600" dirty="0"/>
              <a:t>CDM (Hubble tension, neutrino mass, and the cosmological constant) are not going away so easily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490781-468D-924B-84F5-4180A31D3F7F}"/>
              </a:ext>
            </a:extLst>
          </p:cNvPr>
          <p:cNvSpPr txBox="1"/>
          <p:nvPr/>
        </p:nvSpPr>
        <p:spPr>
          <a:xfrm>
            <a:off x="4511072" y="617740"/>
            <a:ext cx="2170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773264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9B24F3-6B61-3C40-928B-5E07BFD9A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182572"/>
            <a:ext cx="8302085" cy="6675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A8F8CF-2F26-D448-9730-86B22CD82118}"/>
              </a:ext>
            </a:extLst>
          </p:cNvPr>
          <p:cNvSpPr txBox="1"/>
          <p:nvPr/>
        </p:nvSpPr>
        <p:spPr>
          <a:xfrm>
            <a:off x="9198611" y="662813"/>
            <a:ext cx="2189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Claire </a:t>
            </a:r>
            <a:r>
              <a:rPr lang="en-US" dirty="0" err="1"/>
              <a:t>Lamman</a:t>
            </a:r>
            <a:r>
              <a:rPr lang="en-US" dirty="0"/>
              <a:t> (DESI)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FE232F-CE4D-4245-B55C-DB5022896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95167" cy="132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9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C96163-E4AB-344B-8374-85BADC06AD45}"/>
              </a:ext>
            </a:extLst>
          </p:cNvPr>
          <p:cNvSpPr txBox="1"/>
          <p:nvPr/>
        </p:nvSpPr>
        <p:spPr>
          <a:xfrm>
            <a:off x="3693458" y="2169460"/>
            <a:ext cx="43619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056144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FF7D14-B948-4F4C-A86E-F22235B49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44" y="0"/>
            <a:ext cx="9592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89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32C44E-5D29-5C48-B3DD-E4241AB1E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150" y="1041400"/>
            <a:ext cx="5727700" cy="4775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F0A664-ACD2-4E47-9DDB-0F6A513CBAE7}"/>
              </a:ext>
            </a:extLst>
          </p:cNvPr>
          <p:cNvSpPr/>
          <p:nvPr/>
        </p:nvSpPr>
        <p:spPr>
          <a:xfrm>
            <a:off x="3811545" y="6052848"/>
            <a:ext cx="57195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DESI Collaboration, Abhijeet Anand et al., </a:t>
            </a:r>
            <a:r>
              <a:rPr lang="en-US" dirty="0" err="1"/>
              <a:t>arxiv</a:t>
            </a:r>
            <a:r>
              <a:rPr lang="en-US" dirty="0"/>
              <a:t> 2504.20299</a:t>
            </a:r>
          </a:p>
        </p:txBody>
      </p:sp>
    </p:spTree>
    <p:extLst>
      <p:ext uri="{BB962C8B-B14F-4D97-AF65-F5344CB8AC3E}">
        <p14:creationId xmlns:p14="http://schemas.microsoft.com/office/powerpoint/2010/main" val="372150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AF7BB-FFA3-944E-8723-85BE31465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725" y="-9101"/>
            <a:ext cx="6773379" cy="674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86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98F989-CCEC-D443-B0EA-FBC660E10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362" y="514734"/>
            <a:ext cx="8130565" cy="571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20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28AC45-2547-0E41-8DAB-11033F889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299" y="0"/>
            <a:ext cx="9179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21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DE3D7A-3AA3-A24B-A0BA-A0F6522C4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63" y="745588"/>
            <a:ext cx="11510368" cy="535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89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3F85A4-350E-9E4A-B0F5-5A4D64F29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09" y="119755"/>
            <a:ext cx="10024301" cy="656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94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6629DE-BF6B-0C4C-93E9-09CBF3D41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254" y="0"/>
            <a:ext cx="9467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51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DAC2B1-5DA1-1C44-A5F0-D3D1D8A95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91" y="154745"/>
            <a:ext cx="11286309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368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954DBC-9FDA-C540-B329-9057B18F1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011" y="12604"/>
            <a:ext cx="6077243" cy="652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94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76"/>
          <p:cNvSpPr txBox="1">
            <a:spLocks noGrp="1"/>
          </p:cNvSpPr>
          <p:nvPr>
            <p:ph type="title" idx="4294967295"/>
          </p:nvPr>
        </p:nvSpPr>
        <p:spPr>
          <a:xfrm>
            <a:off x="3512100" y="31367"/>
            <a:ext cx="7116300" cy="655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Recovering of BAO feature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83" name="Google Shape;883;p76"/>
          <p:cNvSpPr txBox="1">
            <a:spLocks noGrp="1"/>
          </p:cNvSpPr>
          <p:nvPr>
            <p:ph type="title" idx="4294967295"/>
          </p:nvPr>
        </p:nvSpPr>
        <p:spPr>
          <a:xfrm>
            <a:off x="3512100" y="31367"/>
            <a:ext cx="7116300" cy="655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Introduction III: Cosmological tensions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84" name="Google Shape;884;p76"/>
          <p:cNvSpPr txBox="1">
            <a:spLocks noGrp="1"/>
          </p:cNvSpPr>
          <p:nvPr>
            <p:ph type="ctrTitle"/>
          </p:nvPr>
        </p:nvSpPr>
        <p:spPr>
          <a:xfrm>
            <a:off x="3329450" y="0"/>
            <a:ext cx="7338600" cy="56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2400" b="1">
                <a:latin typeface="Proxima Nova"/>
                <a:ea typeface="Proxima Nova"/>
                <a:cs typeface="Proxima Nova"/>
                <a:sym typeface="Proxima Nova"/>
              </a:rPr>
              <a:t>Removing low-redshift SNe Ia data</a:t>
            </a:r>
            <a:endParaRPr sz="24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85" name="Google Shape;885;p76"/>
          <p:cNvSpPr txBox="1">
            <a:spLocks noGrp="1"/>
          </p:cNvSpPr>
          <p:nvPr>
            <p:ph type="ctrTitle"/>
          </p:nvPr>
        </p:nvSpPr>
        <p:spPr>
          <a:xfrm>
            <a:off x="1524000" y="0"/>
            <a:ext cx="1805400" cy="687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1300">
                <a:latin typeface="Proxima Nova"/>
                <a:ea typeface="Proxima Nova"/>
                <a:cs typeface="Proxima Nova"/>
                <a:sym typeface="Proxima Nova"/>
              </a:rPr>
              <a:t>Constraints on evolving dark energy</a:t>
            </a:r>
            <a:endParaRPr sz="13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86" name="Google Shape;886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278926" y="0"/>
            <a:ext cx="50515" cy="6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Google Shape;887;p76" descr="A diagram of a circular object&#10;&#10;Description automatically generated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3422100" y="1270949"/>
            <a:ext cx="5347800" cy="463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0153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C4176A-D11F-0A45-B45C-766012C10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38" y="-17011"/>
            <a:ext cx="9988062" cy="67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96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5A3269-0D5A-6745-8100-1D19E5BCD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514" y="260727"/>
            <a:ext cx="9150186" cy="639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68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ACABE0-FDEB-BF42-BD7D-5CDC97CB8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06467"/>
            <a:ext cx="6313755" cy="4747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A020CB-47AE-1D44-A416-22A68646C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672" y="1139482"/>
            <a:ext cx="6110234" cy="3249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C31F26-C36D-F34D-AF75-5C872CD320E8}"/>
              </a:ext>
            </a:extLst>
          </p:cNvPr>
          <p:cNvSpPr txBox="1"/>
          <p:nvPr/>
        </p:nvSpPr>
        <p:spPr>
          <a:xfrm>
            <a:off x="330296" y="6302327"/>
            <a:ext cx="1151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 DR2 Results II: Measurements of Baryon Acoustic Oscillations and Cosmological Constraints, Phys. Rev. D (in press).</a:t>
            </a:r>
          </a:p>
        </p:txBody>
      </p:sp>
    </p:spTree>
    <p:extLst>
      <p:ext uri="{BB962C8B-B14F-4D97-AF65-F5344CB8AC3E}">
        <p14:creationId xmlns:p14="http://schemas.microsoft.com/office/powerpoint/2010/main" val="676946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F80F13-9E81-F743-AFE3-D173E1AB2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97" y="0"/>
            <a:ext cx="11374394" cy="57733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9EC36A-182D-434C-B25B-D3AA06E6B68C}"/>
              </a:ext>
            </a:extLst>
          </p:cNvPr>
          <p:cNvSpPr txBox="1"/>
          <p:nvPr/>
        </p:nvSpPr>
        <p:spPr>
          <a:xfrm>
            <a:off x="330296" y="6302327"/>
            <a:ext cx="1151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 DR2 Results II: Measurements of Baryon Acoustic Oscillations and Cosmological Constraints, Phys. Rev. D (in press).</a:t>
            </a:r>
          </a:p>
        </p:txBody>
      </p:sp>
    </p:spTree>
    <p:extLst>
      <p:ext uri="{BB962C8B-B14F-4D97-AF65-F5344CB8AC3E}">
        <p14:creationId xmlns:p14="http://schemas.microsoft.com/office/powerpoint/2010/main" val="2531634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5418" y="1491333"/>
            <a:ext cx="4532400" cy="4891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7584" y="3841938"/>
            <a:ext cx="4532398" cy="2540636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6"/>
          <p:cNvSpPr txBox="1"/>
          <p:nvPr/>
        </p:nvSpPr>
        <p:spPr>
          <a:xfrm>
            <a:off x="7735882" y="1369829"/>
            <a:ext cx="3624300" cy="22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buClr>
                <a:srgbClr val="000000"/>
              </a:buClr>
              <a:buSzPts val="1400"/>
              <a:buFont typeface="Proxima Nova"/>
              <a:buChar char="●"/>
            </a:pPr>
            <a:r>
              <a:rPr lang="en" dirty="0">
                <a:latin typeface="Proxima Nova"/>
                <a:ea typeface="Proxima Nova"/>
                <a:cs typeface="Proxima Nova"/>
                <a:sym typeface="Proxima Nova"/>
              </a:rPr>
              <a:t>First Stage-IV experiment of a panoply of new surveys coming up!</a:t>
            </a: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/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317500">
              <a:buSzPts val="1400"/>
              <a:buFont typeface="Proxima Nova"/>
              <a:buChar char="●"/>
            </a:pPr>
            <a:r>
              <a:rPr lang="en" dirty="0">
                <a:latin typeface="Proxima Nova"/>
                <a:ea typeface="Proxima Nova"/>
                <a:cs typeface="Proxima Nova"/>
                <a:sym typeface="Proxima Nova"/>
              </a:rPr>
              <a:t>Nominal 5-year survey (2021-2026) now to 2028</a:t>
            </a: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/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317500">
              <a:buSzPts val="1400"/>
              <a:buFont typeface="Proxima Nova"/>
              <a:buChar char="●"/>
            </a:pPr>
            <a:r>
              <a:rPr lang="en" dirty="0">
                <a:latin typeface="Proxima Nova"/>
                <a:ea typeface="Proxima Nova"/>
                <a:cs typeface="Proxima Nova"/>
                <a:sym typeface="Proxima Nova"/>
              </a:rPr>
              <a:t>5000 robotic fibers</a:t>
            </a: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/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317500">
              <a:buSzPts val="1400"/>
              <a:buFont typeface="Proxima Nova"/>
              <a:buChar char="●"/>
            </a:pPr>
            <a:r>
              <a:rPr lang="en" dirty="0">
                <a:latin typeface="Proxima Nova"/>
                <a:ea typeface="Proxima Nova"/>
                <a:cs typeface="Proxima Nova"/>
                <a:sym typeface="Proxima Nova"/>
              </a:rPr>
              <a:t>10 spectrographs</a:t>
            </a: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/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indent="-317500">
              <a:buSzPts val="1400"/>
              <a:buFont typeface="Proxima Nova"/>
              <a:buChar char="●"/>
            </a:pPr>
            <a:r>
              <a:rPr lang="en" dirty="0">
                <a:latin typeface="Proxima Nova"/>
                <a:ea typeface="Proxima Nova"/>
                <a:cs typeface="Proxima Nova"/>
                <a:sym typeface="Proxima Nova"/>
              </a:rPr>
              <a:t>5000 spectra every </a:t>
            </a:r>
            <a:r>
              <a:rPr lang="en" dirty="0"/>
              <a:t>~</a:t>
            </a:r>
            <a:r>
              <a:rPr lang="en" dirty="0">
                <a:latin typeface="Proxima Nova"/>
                <a:ea typeface="Proxima Nova"/>
                <a:cs typeface="Proxima Nova"/>
                <a:sym typeface="Proxima Nova"/>
              </a:rPr>
              <a:t>15 min</a:t>
            </a:r>
            <a:endParaRPr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5" name="Google Shape;265;p36"/>
          <p:cNvSpPr txBox="1"/>
          <p:nvPr/>
        </p:nvSpPr>
        <p:spPr>
          <a:xfrm>
            <a:off x="6004307" y="763014"/>
            <a:ext cx="31509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b="1" dirty="0">
                <a:solidFill>
                  <a:srgbClr val="980000"/>
                </a:solidFill>
                <a:latin typeface="Proxima Nova"/>
                <a:ea typeface="Proxima Nova"/>
                <a:cs typeface="Proxima Nova"/>
                <a:sym typeface="Proxima Nova"/>
              </a:rPr>
              <a:t>3.8m primary mirror</a:t>
            </a:r>
            <a:endParaRPr dirty="0">
              <a:solidFill>
                <a:srgbClr val="98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6" name="Google Shape;266;p36"/>
          <p:cNvSpPr/>
          <p:nvPr/>
        </p:nvSpPr>
        <p:spPr>
          <a:xfrm>
            <a:off x="3703173" y="1277823"/>
            <a:ext cx="1192905" cy="1104109"/>
          </a:xfrm>
          <a:custGeom>
            <a:avLst/>
            <a:gdLst/>
            <a:ahLst/>
            <a:cxnLst/>
            <a:rect l="l" t="t" r="r" b="b"/>
            <a:pathLst>
              <a:path w="60301" h="44422" extrusionOk="0">
                <a:moveTo>
                  <a:pt x="60301" y="44422"/>
                </a:moveTo>
                <a:cubicBezTo>
                  <a:pt x="50531" y="39766"/>
                  <a:pt x="8933" y="23890"/>
                  <a:pt x="1682" y="16486"/>
                </a:cubicBezTo>
                <a:cubicBezTo>
                  <a:pt x="-5569" y="9082"/>
                  <a:pt x="14275" y="2748"/>
                  <a:pt x="16794" y="0"/>
                </a:cubicBezTo>
              </a:path>
            </a:pathLst>
          </a:custGeom>
          <a:noFill/>
          <a:ln w="28575" cap="flat" cmpd="sng">
            <a:solidFill>
              <a:srgbClr val="4285F4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267" name="Google Shape;267;p36"/>
          <p:cNvSpPr/>
          <p:nvPr/>
        </p:nvSpPr>
        <p:spPr>
          <a:xfrm>
            <a:off x="5030600" y="1277823"/>
            <a:ext cx="2058186" cy="1728006"/>
          </a:xfrm>
          <a:custGeom>
            <a:avLst/>
            <a:gdLst/>
            <a:ahLst/>
            <a:cxnLst/>
            <a:rect l="l" t="t" r="r" b="b"/>
            <a:pathLst>
              <a:path w="85181" h="92966" extrusionOk="0">
                <a:moveTo>
                  <a:pt x="0" y="92966"/>
                </a:moveTo>
                <a:cubicBezTo>
                  <a:pt x="11907" y="81593"/>
                  <a:pt x="57245" y="40224"/>
                  <a:pt x="71442" y="24730"/>
                </a:cubicBezTo>
                <a:cubicBezTo>
                  <a:pt x="85639" y="9236"/>
                  <a:pt x="82891" y="4122"/>
                  <a:pt x="85181" y="0"/>
                </a:cubicBezTo>
              </a:path>
            </a:pathLst>
          </a:custGeom>
          <a:noFill/>
          <a:ln w="28575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268" name="Google Shape;268;p36"/>
          <p:cNvSpPr txBox="1">
            <a:spLocks noGrp="1"/>
          </p:cNvSpPr>
          <p:nvPr>
            <p:ph type="title"/>
          </p:nvPr>
        </p:nvSpPr>
        <p:spPr>
          <a:xfrm>
            <a:off x="3512100" y="31367"/>
            <a:ext cx="7116300" cy="655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90000"/>
          </a:bodyPr>
          <a:lstStyle/>
          <a:p>
            <a:r>
              <a:rPr lang="en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Introduction III: Cosmological tensions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9" name="Google Shape;269;p36"/>
          <p:cNvSpPr txBox="1">
            <a:spLocks noGrp="1"/>
          </p:cNvSpPr>
          <p:nvPr>
            <p:ph type="ctrTitle" idx="4294967295"/>
          </p:nvPr>
        </p:nvSpPr>
        <p:spPr>
          <a:xfrm>
            <a:off x="3329450" y="0"/>
            <a:ext cx="7338600" cy="56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" sz="2400" b="1" dirty="0">
                <a:latin typeface="Proxima Nova"/>
                <a:ea typeface="Proxima Nova"/>
                <a:cs typeface="Proxima Nova"/>
                <a:sym typeface="Proxima Nova"/>
              </a:rPr>
              <a:t>Dark Energy Spectroscopic Instrument (DESI)</a:t>
            </a:r>
            <a:endParaRPr sz="2400" b="1" dirty="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71" name="Google Shape;27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291554" y="0"/>
            <a:ext cx="37886" cy="5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CDF82F-5BD4-C842-8F15-0AA77170BD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583" y="-43727"/>
            <a:ext cx="2895167" cy="1325626"/>
          </a:xfrm>
          <a:prstGeom prst="rect">
            <a:avLst/>
          </a:prstGeom>
        </p:spPr>
      </p:pic>
      <p:sp>
        <p:nvSpPr>
          <p:cNvPr id="16" name="Google Shape;265;p36">
            <a:extLst>
              <a:ext uri="{FF2B5EF4-FFF2-40B4-BE49-F238E27FC236}">
                <a16:creationId xmlns:a16="http://schemas.microsoft.com/office/drawing/2014/main" id="{AECA0D36-99EA-FF46-957D-D382526088BF}"/>
              </a:ext>
            </a:extLst>
          </p:cNvPr>
          <p:cNvSpPr txBox="1"/>
          <p:nvPr/>
        </p:nvSpPr>
        <p:spPr>
          <a:xfrm>
            <a:off x="3386168" y="772474"/>
            <a:ext cx="31509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b="1" dirty="0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DESI focal plane</a:t>
            </a:r>
            <a:endParaRPr dirty="0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5174EA-9B71-2046-830B-7591045291CB}"/>
              </a:ext>
            </a:extLst>
          </p:cNvPr>
          <p:cNvSpPr txBox="1"/>
          <p:nvPr/>
        </p:nvSpPr>
        <p:spPr>
          <a:xfrm>
            <a:off x="2695418" y="6455132"/>
            <a:ext cx="4167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courtesy of </a:t>
            </a:r>
            <a:r>
              <a:rPr lang="en-US" dirty="0" err="1"/>
              <a:t>Cristhian</a:t>
            </a:r>
            <a:r>
              <a:rPr lang="en-US" dirty="0"/>
              <a:t> Garcia-Quintero</a:t>
            </a:r>
          </a:p>
        </p:txBody>
      </p:sp>
    </p:spTree>
    <p:extLst>
      <p:ext uri="{BB962C8B-B14F-4D97-AF65-F5344CB8AC3E}">
        <p14:creationId xmlns:p14="http://schemas.microsoft.com/office/powerpoint/2010/main" val="2851456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250438-BA2E-7741-8760-62ABD2702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50" y="438150"/>
            <a:ext cx="114427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934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D12FC1-FBCD-884B-B2DD-999B0F9BF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82" y="0"/>
            <a:ext cx="5166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35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77"/>
          <p:cNvSpPr txBox="1">
            <a:spLocks noGrp="1"/>
          </p:cNvSpPr>
          <p:nvPr>
            <p:ph type="title" idx="4294967295"/>
          </p:nvPr>
        </p:nvSpPr>
        <p:spPr>
          <a:xfrm>
            <a:off x="3512100" y="31367"/>
            <a:ext cx="7116300" cy="655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Recovering of BAO feature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93" name="Google Shape;893;p77"/>
          <p:cNvSpPr txBox="1">
            <a:spLocks noGrp="1"/>
          </p:cNvSpPr>
          <p:nvPr>
            <p:ph type="title" idx="4294967295"/>
          </p:nvPr>
        </p:nvSpPr>
        <p:spPr>
          <a:xfrm>
            <a:off x="3512100" y="31367"/>
            <a:ext cx="7116300" cy="655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Introduction III: Cosmological tensions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94" name="Google Shape;894;p77"/>
          <p:cNvSpPr txBox="1">
            <a:spLocks noGrp="1"/>
          </p:cNvSpPr>
          <p:nvPr>
            <p:ph type="ctrTitle"/>
          </p:nvPr>
        </p:nvSpPr>
        <p:spPr>
          <a:xfrm>
            <a:off x="3329450" y="0"/>
            <a:ext cx="7338600" cy="56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2400" b="1">
                <a:latin typeface="Proxima Nova"/>
                <a:ea typeface="Proxima Nova"/>
                <a:cs typeface="Proxima Nova"/>
                <a:sym typeface="Proxima Nova"/>
              </a:rPr>
              <a:t>Deviations from the standard model</a:t>
            </a:r>
            <a:endParaRPr sz="24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95" name="Google Shape;895;p77"/>
          <p:cNvSpPr txBox="1">
            <a:spLocks noGrp="1"/>
          </p:cNvSpPr>
          <p:nvPr>
            <p:ph type="ctrTitle"/>
          </p:nvPr>
        </p:nvSpPr>
        <p:spPr>
          <a:xfrm>
            <a:off x="1524000" y="0"/>
            <a:ext cx="1805400" cy="687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1300">
                <a:latin typeface="Proxima Nova"/>
                <a:ea typeface="Proxima Nova"/>
                <a:cs typeface="Proxima Nova"/>
                <a:sym typeface="Proxima Nova"/>
              </a:rPr>
              <a:t>Constraints on evolving dark energy</a:t>
            </a:r>
            <a:endParaRPr sz="13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96" name="Google Shape;89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278926" y="0"/>
            <a:ext cx="50515" cy="6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77"/>
          <p:cNvPicPr preferRelativeResize="0"/>
          <p:nvPr/>
        </p:nvPicPr>
        <p:blipFill rotWithShape="1">
          <a:blip r:embed="rId4">
            <a:alphaModFix/>
          </a:blip>
          <a:srcRect l="21172" t="3596" r="20993" b="3224"/>
          <a:stretch/>
        </p:blipFill>
        <p:spPr>
          <a:xfrm>
            <a:off x="1605000" y="4924250"/>
            <a:ext cx="1046400" cy="112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5278" y="855718"/>
            <a:ext cx="6921429" cy="5866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715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" name="Google Shape;90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8639" y="1255111"/>
            <a:ext cx="5434725" cy="4347774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78"/>
          <p:cNvSpPr txBox="1"/>
          <p:nvPr/>
        </p:nvSpPr>
        <p:spPr>
          <a:xfrm>
            <a:off x="4562399" y="931100"/>
            <a:ext cx="367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>
                <a:latin typeface="Proxima Nova"/>
                <a:ea typeface="Proxima Nova"/>
                <a:cs typeface="Proxima Nova"/>
                <a:sym typeface="Proxima Nova"/>
              </a:rPr>
              <a:t>Binning in w(z)</a:t>
            </a:r>
            <a:endParaRPr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5" name="Google Shape;905;p78"/>
          <p:cNvSpPr txBox="1"/>
          <p:nvPr/>
        </p:nvSpPr>
        <p:spPr>
          <a:xfrm>
            <a:off x="4596000" y="5954150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" sz="12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See more extended tests and details on:</a:t>
            </a:r>
            <a:endParaRPr sz="12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1200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K. Lodha et al. 2025 </a:t>
            </a:r>
            <a:endParaRPr sz="1200"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en" sz="12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(Dark Energy supporting paper)</a:t>
            </a:r>
            <a:endParaRPr sz="12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78"/>
          <p:cNvSpPr txBox="1">
            <a:spLocks noGrp="1"/>
          </p:cNvSpPr>
          <p:nvPr>
            <p:ph type="title" idx="4294967295"/>
          </p:nvPr>
        </p:nvSpPr>
        <p:spPr>
          <a:xfrm>
            <a:off x="3512100" y="31367"/>
            <a:ext cx="7116300" cy="655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Recovering of BAO feature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7" name="Google Shape;907;p78"/>
          <p:cNvSpPr txBox="1">
            <a:spLocks noGrp="1"/>
          </p:cNvSpPr>
          <p:nvPr>
            <p:ph type="title" idx="4294967295"/>
          </p:nvPr>
        </p:nvSpPr>
        <p:spPr>
          <a:xfrm>
            <a:off x="3512100" y="31367"/>
            <a:ext cx="7116300" cy="6555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en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Introduction III: Cosmological tensions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8" name="Google Shape;908;p78"/>
          <p:cNvSpPr txBox="1">
            <a:spLocks noGrp="1"/>
          </p:cNvSpPr>
          <p:nvPr>
            <p:ph type="ctrTitle"/>
          </p:nvPr>
        </p:nvSpPr>
        <p:spPr>
          <a:xfrm>
            <a:off x="3329450" y="0"/>
            <a:ext cx="7338600" cy="56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2100" b="1">
                <a:latin typeface="Proxima Nova"/>
                <a:ea typeface="Proxima Nova"/>
                <a:cs typeface="Proxima Nova"/>
                <a:sym typeface="Proxima Nova"/>
              </a:rPr>
              <a:t>Robustness against evolving dark energy (parametrization)</a:t>
            </a:r>
            <a:endParaRPr sz="21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9" name="Google Shape;909;p78"/>
          <p:cNvSpPr txBox="1">
            <a:spLocks noGrp="1"/>
          </p:cNvSpPr>
          <p:nvPr>
            <p:ph type="ctrTitle"/>
          </p:nvPr>
        </p:nvSpPr>
        <p:spPr>
          <a:xfrm>
            <a:off x="1524000" y="0"/>
            <a:ext cx="1805400" cy="687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1300">
                <a:latin typeface="Proxima Nova"/>
                <a:ea typeface="Proxima Nova"/>
                <a:cs typeface="Proxima Nova"/>
                <a:sym typeface="Proxima Nova"/>
              </a:rPr>
              <a:t>Constraints on evolving dark energy</a:t>
            </a:r>
            <a:endParaRPr sz="13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10" name="Google Shape;910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278926" y="0"/>
            <a:ext cx="50515" cy="6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004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AC8321-0ADB-0047-9EC1-920007114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101600"/>
            <a:ext cx="9880600" cy="665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34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E0062D-9737-514A-9337-AA14AA3C2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428" y="0"/>
            <a:ext cx="9543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285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1DAE86-B6D4-A044-B6EA-03F6D1E13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428" y="0"/>
            <a:ext cx="9543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91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96E56D-6509-6E40-ACDF-E5400E79E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428" y="0"/>
            <a:ext cx="9543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82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F40BA3-8EB2-ED4E-96A4-4DCE94820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138" y="0"/>
            <a:ext cx="9233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73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58E6C4-CBA6-BB43-9B8B-D6A344FD1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246" y="0"/>
            <a:ext cx="924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64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BE3BE7B-0E18-2741-86F1-42EB8E1DA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874" y="-46781"/>
            <a:ext cx="6862488" cy="691351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D9A3535-2C1C-4943-B176-2875C54D2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447" y="1940444"/>
            <a:ext cx="1530739" cy="1003645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223E81E-4B3F-344A-931C-14564597C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136" y="3440095"/>
            <a:ext cx="5428932" cy="173544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D1B82FD-8147-EC40-93E7-5ADE6DE96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068" y="-36470"/>
            <a:ext cx="5400796" cy="172644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2F8425B-87F3-484A-9AA3-7CF0E6CA2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010" y="5160855"/>
            <a:ext cx="5441976" cy="173360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5D2A67B-3D49-1E40-9EB8-B243D1C5B6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020" y="1666936"/>
            <a:ext cx="5423541" cy="1711267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84120A-E380-C548-890B-74209F9EBEBC}"/>
              </a:ext>
            </a:extLst>
          </p:cNvPr>
          <p:cNvSpPr txBox="1"/>
          <p:nvPr/>
        </p:nvSpPr>
        <p:spPr>
          <a:xfrm>
            <a:off x="2206678" y="5226395"/>
            <a:ext cx="1459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AAC828"/>
                </a:solidFill>
              </a:rPr>
              <a:t>Bright Galaxy</a:t>
            </a:r>
          </a:p>
          <a:p>
            <a:r>
              <a:rPr lang="en-US" b="1" dirty="0">
                <a:solidFill>
                  <a:srgbClr val="AAC828"/>
                </a:solidFill>
              </a:rPr>
              <a:t>(BGS)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E0E803-A9B7-234D-8D10-317676A5DDF7}"/>
              </a:ext>
            </a:extLst>
          </p:cNvPr>
          <p:cNvSpPr txBox="1"/>
          <p:nvPr/>
        </p:nvSpPr>
        <p:spPr>
          <a:xfrm>
            <a:off x="2345670" y="1773298"/>
            <a:ext cx="15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Emission</a:t>
            </a:r>
            <a:r>
              <a:rPr lang="en-US" b="1" dirty="0">
                <a:solidFill>
                  <a:srgbClr val="0064B0"/>
                </a:solidFill>
              </a:rPr>
              <a:t> Line </a:t>
            </a:r>
          </a:p>
          <a:p>
            <a:r>
              <a:rPr lang="en-US" b="1" dirty="0">
                <a:solidFill>
                  <a:srgbClr val="0064B0"/>
                </a:solidFill>
              </a:rPr>
              <a:t>Galaxy (ELG)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8C2FBA-2548-2248-A8ED-D2D3CAC1F620}"/>
              </a:ext>
            </a:extLst>
          </p:cNvPr>
          <p:cNvSpPr txBox="1"/>
          <p:nvPr/>
        </p:nvSpPr>
        <p:spPr>
          <a:xfrm>
            <a:off x="4529366" y="1762492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z</a:t>
            </a:r>
            <a:r>
              <a:rPr lang="en-US" dirty="0">
                <a:solidFill>
                  <a:srgbClr val="0070C0"/>
                </a:solidFill>
              </a:rPr>
              <a:t> = 1.14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BB657C-9A22-EC46-8AAA-010F02BEFB70}"/>
              </a:ext>
            </a:extLst>
          </p:cNvPr>
          <p:cNvSpPr txBox="1"/>
          <p:nvPr/>
        </p:nvSpPr>
        <p:spPr>
          <a:xfrm>
            <a:off x="2231758" y="3449185"/>
            <a:ext cx="1582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4E00"/>
                </a:solidFill>
              </a:rPr>
              <a:t>Luminous Red </a:t>
            </a:r>
          </a:p>
          <a:p>
            <a:r>
              <a:rPr lang="en-US" b="1" dirty="0">
                <a:solidFill>
                  <a:srgbClr val="FF4E00"/>
                </a:solidFill>
              </a:rPr>
              <a:t>Galaxy (LRG)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96EF42-D258-8844-B125-799365CD2F47}"/>
              </a:ext>
            </a:extLst>
          </p:cNvPr>
          <p:cNvSpPr txBox="1"/>
          <p:nvPr/>
        </p:nvSpPr>
        <p:spPr>
          <a:xfrm rot="-720000">
            <a:off x="4569174" y="3127080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4E00"/>
                </a:solidFill>
              </a:rPr>
              <a:t>z</a:t>
            </a:r>
            <a:r>
              <a:rPr lang="en-US" dirty="0">
                <a:solidFill>
                  <a:srgbClr val="FF4E00"/>
                </a:solidFill>
              </a:rPr>
              <a:t> = 0.82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E2905DB-FB22-D143-AC72-B559FA4A1E85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3666308" y="3176843"/>
            <a:ext cx="4879077" cy="2372718"/>
          </a:xfrm>
          <a:prstGeom prst="straightConnector1">
            <a:avLst/>
          </a:prstGeom>
          <a:ln w="66675">
            <a:solidFill>
              <a:srgbClr val="C2E42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D89F54F-28D9-3446-96CB-EB8EB63CF0AA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3814051" y="2761939"/>
            <a:ext cx="4271715" cy="1010412"/>
          </a:xfrm>
          <a:prstGeom prst="straightConnector1">
            <a:avLst/>
          </a:prstGeom>
          <a:ln w="66675">
            <a:solidFill>
              <a:srgbClr val="FF4E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BAA3A9E-65AB-4648-8625-A33AB01ECEFD}"/>
              </a:ext>
            </a:extLst>
          </p:cNvPr>
          <p:cNvCxnSpPr>
            <a:cxnSpLocks/>
          </p:cNvCxnSpPr>
          <p:nvPr/>
        </p:nvCxnSpPr>
        <p:spPr>
          <a:xfrm>
            <a:off x="3341529" y="406705"/>
            <a:ext cx="3803854" cy="1034815"/>
          </a:xfrm>
          <a:prstGeom prst="straightConnector1">
            <a:avLst/>
          </a:prstGeom>
          <a:ln w="66675">
            <a:solidFill>
              <a:srgbClr val="409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B4F8E10-A9C5-6344-AFE1-5D971DA4DB4D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870446" y="2096464"/>
            <a:ext cx="3481826" cy="24162"/>
          </a:xfrm>
          <a:prstGeom prst="straightConnector1">
            <a:avLst/>
          </a:prstGeom>
          <a:ln w="66675">
            <a:solidFill>
              <a:srgbClr val="0064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2AA37889-5E41-D64A-A766-2B9A98B9296D}"/>
              </a:ext>
            </a:extLst>
          </p:cNvPr>
          <p:cNvSpPr/>
          <p:nvPr/>
        </p:nvSpPr>
        <p:spPr>
          <a:xfrm>
            <a:off x="-70491" y="68151"/>
            <a:ext cx="17408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Legacy Survey DR9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8C83B1EE-D500-9046-93C0-940B01CB1C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24208" y="62082"/>
            <a:ext cx="2895167" cy="1325626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A2D2F3A-1134-E14A-AAFB-AB5BB5DE0048}"/>
              </a:ext>
            </a:extLst>
          </p:cNvPr>
          <p:cNvSpPr/>
          <p:nvPr/>
        </p:nvSpPr>
        <p:spPr>
          <a:xfrm>
            <a:off x="9007874" y="3152286"/>
            <a:ext cx="1944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DESI tracers (+</a:t>
            </a:r>
            <a:r>
              <a:rPr lang="en-US" dirty="0" err="1">
                <a:solidFill>
                  <a:schemeClr val="bg1"/>
                </a:solidFill>
              </a:rPr>
              <a:t>Ly</a:t>
            </a:r>
            <a:r>
              <a:rPr lang="en-US" dirty="0" err="1">
                <a:solidFill>
                  <a:schemeClr val="bg1"/>
                </a:solidFill>
                <a:latin typeface="Symbol" pitchFamily="2" charset="2"/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1CB6E2D-DEED-CF49-A034-8D5B63868BD8}"/>
              </a:ext>
            </a:extLst>
          </p:cNvPr>
          <p:cNvSpPr txBox="1"/>
          <p:nvPr/>
        </p:nvSpPr>
        <p:spPr>
          <a:xfrm>
            <a:off x="2547049" y="130273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09500"/>
                </a:solidFill>
              </a:rPr>
              <a:t>Quasar</a:t>
            </a:r>
          </a:p>
          <a:p>
            <a:r>
              <a:rPr lang="en-US" b="1" dirty="0">
                <a:solidFill>
                  <a:srgbClr val="409500"/>
                </a:solidFill>
              </a:rPr>
              <a:t>(QSO)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AFA5D33-57FB-834B-A1FE-EE00C42BA0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2874" y="148849"/>
            <a:ext cx="649690" cy="617057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23FBAC6-83F6-9643-99FD-8E96266D0F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5780" y="3480599"/>
            <a:ext cx="616091" cy="59213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533D93D-D8E8-6345-BE0D-3C463BEEF8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6349" y="1791624"/>
            <a:ext cx="621462" cy="59729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2A6403D-4EAD-6C4F-A2A4-1657787F44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99010" y="5274920"/>
            <a:ext cx="712524" cy="59486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E6FD1683-1D0F-9B4F-BACB-945550D3608B}"/>
              </a:ext>
            </a:extLst>
          </p:cNvPr>
          <p:cNvSpPr txBox="1"/>
          <p:nvPr/>
        </p:nvSpPr>
        <p:spPr>
          <a:xfrm>
            <a:off x="3373440" y="5843932"/>
            <a:ext cx="378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</a:t>
            </a:r>
            <a:r>
              <a:rPr lang="en-US" sz="1200" dirty="0">
                <a:latin typeface="Symbol" pitchFamily="2" charset="2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120A57-8F31-9144-B554-2A0EFF61FC40}"/>
              </a:ext>
            </a:extLst>
          </p:cNvPr>
          <p:cNvSpPr txBox="1"/>
          <p:nvPr/>
        </p:nvSpPr>
        <p:spPr>
          <a:xfrm>
            <a:off x="1522516" y="82533"/>
            <a:ext cx="789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DESI fiber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3A3189C-0949-C84A-AB07-F90CC26999FE}"/>
              </a:ext>
            </a:extLst>
          </p:cNvPr>
          <p:cNvCxnSpPr>
            <a:cxnSpLocks/>
          </p:cNvCxnSpPr>
          <p:nvPr/>
        </p:nvCxnSpPr>
        <p:spPr>
          <a:xfrm rot="7800000" flipV="1">
            <a:off x="8507274" y="3001960"/>
            <a:ext cx="948437" cy="91141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336C711-6840-214B-932A-A3EDE430088D}"/>
              </a:ext>
            </a:extLst>
          </p:cNvPr>
          <p:cNvSpPr txBox="1"/>
          <p:nvPr/>
        </p:nvSpPr>
        <p:spPr>
          <a:xfrm>
            <a:off x="9987911" y="2522569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D</a:t>
            </a:r>
            <a:r>
              <a:rPr lang="en-US" sz="1600" baseline="-25000" dirty="0"/>
              <a:t>M</a:t>
            </a:r>
            <a:r>
              <a:rPr lang="en-US" sz="1600" dirty="0"/>
              <a:t>/</a:t>
            </a:r>
            <a:r>
              <a:rPr lang="en-US" sz="1600" i="1" dirty="0" err="1"/>
              <a:t>r</a:t>
            </a:r>
            <a:r>
              <a:rPr lang="en-US" sz="1600" baseline="-25000" dirty="0" err="1"/>
              <a:t>d</a:t>
            </a:r>
            <a:r>
              <a:rPr lang="en-US" sz="1600" dirty="0"/>
              <a:t> ~ 17</a:t>
            </a:r>
            <a:endParaRPr lang="en-US" sz="1600" baseline="-25000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C9DE448-AF9E-6348-9900-D09581CE6ED9}"/>
              </a:ext>
            </a:extLst>
          </p:cNvPr>
          <p:cNvSpPr/>
          <p:nvPr/>
        </p:nvSpPr>
        <p:spPr>
          <a:xfrm>
            <a:off x="8743058" y="2383652"/>
            <a:ext cx="9893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D</a:t>
            </a:r>
            <a:r>
              <a:rPr lang="en-US" sz="1200" baseline="-25000" dirty="0">
                <a:solidFill>
                  <a:schemeClr val="bg1"/>
                </a:solidFill>
              </a:rPr>
              <a:t>M</a:t>
            </a:r>
            <a:r>
              <a:rPr lang="en-US" sz="1200" dirty="0">
                <a:solidFill>
                  <a:schemeClr val="bg1"/>
                </a:solidFill>
              </a:rPr>
              <a:t> ~ 2.5 </a:t>
            </a:r>
            <a:r>
              <a:rPr lang="en-US" sz="1200" dirty="0" err="1">
                <a:solidFill>
                  <a:schemeClr val="bg1"/>
                </a:solidFill>
              </a:rPr>
              <a:t>Gpc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43A16E7-574F-6A44-98E8-F34B176121EF}"/>
              </a:ext>
            </a:extLst>
          </p:cNvPr>
          <p:cNvSpPr/>
          <p:nvPr/>
        </p:nvSpPr>
        <p:spPr>
          <a:xfrm>
            <a:off x="6174804" y="109633"/>
            <a:ext cx="843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BAO fit</a:t>
            </a:r>
          </a:p>
          <a:p>
            <a:r>
              <a:rPr lang="en-US" dirty="0">
                <a:solidFill>
                  <a:schemeClr val="bg1"/>
                </a:solidFill>
              </a:rPr>
              <a:t>(DR2)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4C4E512-C97A-F84B-8512-D9EECFEBDFBC}"/>
              </a:ext>
            </a:extLst>
          </p:cNvPr>
          <p:cNvCxnSpPr>
            <a:cxnSpLocks/>
          </p:cNvCxnSpPr>
          <p:nvPr/>
        </p:nvCxnSpPr>
        <p:spPr>
          <a:xfrm rot="4800000" flipV="1">
            <a:off x="7556554" y="2456427"/>
            <a:ext cx="1828706" cy="165671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1252BF9F-A81B-AC44-905A-630BF562658B}"/>
              </a:ext>
            </a:extLst>
          </p:cNvPr>
          <p:cNvSpPr/>
          <p:nvPr/>
        </p:nvSpPr>
        <p:spPr>
          <a:xfrm>
            <a:off x="7705074" y="1380260"/>
            <a:ext cx="9893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D</a:t>
            </a:r>
            <a:r>
              <a:rPr lang="en-US" sz="1200" baseline="-25000" dirty="0">
                <a:solidFill>
                  <a:schemeClr val="bg1"/>
                </a:solidFill>
              </a:rPr>
              <a:t>M</a:t>
            </a:r>
            <a:r>
              <a:rPr lang="en-US" sz="1200" dirty="0">
                <a:solidFill>
                  <a:schemeClr val="bg1"/>
                </a:solidFill>
              </a:rPr>
              <a:t> ~ 4.5 </a:t>
            </a:r>
            <a:r>
              <a:rPr lang="en-US" sz="1200" dirty="0" err="1">
                <a:solidFill>
                  <a:schemeClr val="bg1"/>
                </a:solidFill>
              </a:rPr>
              <a:t>Gpc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CE1454DF-E9C6-564E-81E6-EB6B4D5DDE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77172" y="132592"/>
            <a:ext cx="1597689" cy="1023404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C6240C48-5373-C04B-BF71-95A105B05A4C}"/>
              </a:ext>
            </a:extLst>
          </p:cNvPr>
          <p:cNvSpPr txBox="1"/>
          <p:nvPr/>
        </p:nvSpPr>
        <p:spPr>
          <a:xfrm>
            <a:off x="7064333" y="699396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D</a:t>
            </a:r>
            <a:r>
              <a:rPr lang="en-US" sz="1600" baseline="-25000" dirty="0"/>
              <a:t>M</a:t>
            </a:r>
            <a:r>
              <a:rPr lang="en-US" sz="1600" dirty="0"/>
              <a:t>/</a:t>
            </a:r>
            <a:r>
              <a:rPr lang="en-US" sz="1600" i="1" dirty="0" err="1"/>
              <a:t>r</a:t>
            </a:r>
            <a:r>
              <a:rPr lang="en-US" sz="1600" baseline="-25000" dirty="0" err="1"/>
              <a:t>d</a:t>
            </a:r>
            <a:r>
              <a:rPr lang="en-US" sz="1600" dirty="0"/>
              <a:t> ~ 30</a:t>
            </a:r>
            <a:endParaRPr lang="en-US" sz="1600" baseline="-25000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4B885DA-8AA0-6D43-A620-E1DB0E519222}"/>
              </a:ext>
            </a:extLst>
          </p:cNvPr>
          <p:cNvSpPr txBox="1"/>
          <p:nvPr/>
        </p:nvSpPr>
        <p:spPr>
          <a:xfrm>
            <a:off x="2829951" y="2555601"/>
            <a:ext cx="93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-25000" dirty="0"/>
              <a:t>2</a:t>
            </a:r>
            <a:r>
              <a:rPr lang="en-US" sz="1200" dirty="0"/>
              <a:t>D</a:t>
            </a:r>
            <a:r>
              <a:rPr lang="en-US" sz="1200" baseline="30000" dirty="0"/>
              <a:t>3/2</a:t>
            </a:r>
          </a:p>
          <a:p>
            <a:r>
              <a:rPr lang="en-US" sz="1200" baseline="-25000" dirty="0"/>
              <a:t>2</a:t>
            </a:r>
            <a:r>
              <a:rPr lang="en-US" sz="1200" dirty="0"/>
              <a:t>D</a:t>
            </a:r>
            <a:r>
              <a:rPr lang="en-US" sz="1200" baseline="30000" dirty="0"/>
              <a:t>5/2 </a:t>
            </a:r>
            <a:r>
              <a:rPr lang="en-US" sz="1200" dirty="0">
                <a:latin typeface="MT Extra" pitchFamily="2" charset="77"/>
                <a:sym typeface="Wingdings" pitchFamily="2" charset="2"/>
              </a:rPr>
              <a:t></a:t>
            </a:r>
            <a:r>
              <a:rPr lang="en-US" sz="1200" baseline="-25000" dirty="0"/>
              <a:t> 4</a:t>
            </a:r>
            <a:r>
              <a:rPr lang="en-US" sz="1200" dirty="0"/>
              <a:t>S</a:t>
            </a:r>
            <a:r>
              <a:rPr lang="en-US" sz="1200" baseline="30000" dirty="0"/>
              <a:t>3/2</a:t>
            </a:r>
            <a:endParaRPr lang="en-US" sz="1200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CC357E9-572B-6045-BFD9-2E62AF0597A6}"/>
              </a:ext>
            </a:extLst>
          </p:cNvPr>
          <p:cNvSpPr txBox="1"/>
          <p:nvPr/>
        </p:nvSpPr>
        <p:spPr>
          <a:xfrm>
            <a:off x="1808704" y="2534698"/>
            <a:ext cx="987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O</a:t>
            </a:r>
            <a:r>
              <a:rPr lang="en-US" sz="1200" baseline="30000" dirty="0">
                <a:solidFill>
                  <a:srgbClr val="0070C0"/>
                </a:solidFill>
                <a:latin typeface="Symbol" pitchFamily="2" charset="2"/>
              </a:rPr>
              <a:t>- </a:t>
            </a:r>
            <a:r>
              <a:rPr lang="en-US" sz="1200" dirty="0">
                <a:solidFill>
                  <a:srgbClr val="0070C0"/>
                </a:solidFill>
              </a:rPr>
              <a:t>doublet: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C78C68F-3FDA-4E48-8BCD-22A1F7BBDC8D}"/>
              </a:ext>
            </a:extLst>
          </p:cNvPr>
          <p:cNvSpPr txBox="1"/>
          <p:nvPr/>
        </p:nvSpPr>
        <p:spPr>
          <a:xfrm>
            <a:off x="606112" y="4561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MT Extra" pitchFamily="2" charset="77"/>
            </a:endParaRP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A31B99EF-9E36-1145-8A4A-9F5B462C2BFA}"/>
              </a:ext>
            </a:extLst>
          </p:cNvPr>
          <p:cNvCxnSpPr>
            <a:cxnSpLocks/>
          </p:cNvCxnSpPr>
          <p:nvPr/>
        </p:nvCxnSpPr>
        <p:spPr>
          <a:xfrm flipV="1">
            <a:off x="2481551" y="2761939"/>
            <a:ext cx="0" cy="27469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9C8B033C-8CD2-F043-A380-9984D36DB530}"/>
              </a:ext>
            </a:extLst>
          </p:cNvPr>
          <p:cNvCxnSpPr>
            <a:cxnSpLocks/>
          </p:cNvCxnSpPr>
          <p:nvPr/>
        </p:nvCxnSpPr>
        <p:spPr>
          <a:xfrm flipV="1">
            <a:off x="2628374" y="2761939"/>
            <a:ext cx="0" cy="27469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FAEA7250-0321-214E-94E4-36EA0B257AD5}"/>
              </a:ext>
            </a:extLst>
          </p:cNvPr>
          <p:cNvCxnSpPr/>
          <p:nvPr/>
        </p:nvCxnSpPr>
        <p:spPr>
          <a:xfrm flipV="1">
            <a:off x="2768382" y="2761939"/>
            <a:ext cx="0" cy="27469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61C6FC17-F778-1B4C-AE0B-7D34320AA7DB}"/>
              </a:ext>
            </a:extLst>
          </p:cNvPr>
          <p:cNvSpPr txBox="1"/>
          <p:nvPr/>
        </p:nvSpPr>
        <p:spPr>
          <a:xfrm>
            <a:off x="1476553" y="966274"/>
            <a:ext cx="1127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-25000" dirty="0"/>
              <a:t>2</a:t>
            </a:r>
            <a:r>
              <a:rPr lang="en-US" sz="1200" dirty="0"/>
              <a:t>P</a:t>
            </a:r>
            <a:r>
              <a:rPr lang="en-US" sz="1200" baseline="30000" dirty="0"/>
              <a:t>3/2</a:t>
            </a:r>
          </a:p>
          <a:p>
            <a:r>
              <a:rPr lang="en-US" sz="1200" baseline="-25000" dirty="0"/>
              <a:t>2</a:t>
            </a:r>
            <a:r>
              <a:rPr lang="en-US" sz="1200" dirty="0"/>
              <a:t>P</a:t>
            </a:r>
            <a:r>
              <a:rPr lang="en-US" sz="1200" baseline="30000" dirty="0"/>
              <a:t>1/2 </a:t>
            </a:r>
            <a:r>
              <a:rPr lang="en-US" sz="1200" dirty="0">
                <a:latin typeface="MT Extra" pitchFamily="2" charset="77"/>
                <a:sym typeface="Wingdings" pitchFamily="2" charset="2"/>
              </a:rPr>
              <a:t></a:t>
            </a:r>
            <a:r>
              <a:rPr lang="en-US" sz="1200" baseline="-25000" dirty="0"/>
              <a:t> 2</a:t>
            </a:r>
            <a:r>
              <a:rPr lang="en-US" sz="1200" dirty="0"/>
              <a:t>S</a:t>
            </a:r>
            <a:r>
              <a:rPr lang="en-US" sz="1200" baseline="30000" dirty="0"/>
              <a:t>1/2              </a:t>
            </a:r>
            <a:endParaRPr lang="en-US" sz="12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991C7D5-6128-2E47-B1B4-0D3A4E729896}"/>
              </a:ext>
            </a:extLst>
          </p:cNvPr>
          <p:cNvSpPr txBox="1"/>
          <p:nvPr/>
        </p:nvSpPr>
        <p:spPr>
          <a:xfrm>
            <a:off x="370741" y="852620"/>
            <a:ext cx="1320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</a:rPr>
              <a:t>Mg</a:t>
            </a:r>
            <a:r>
              <a:rPr lang="en-US" sz="1200" baseline="30000" dirty="0">
                <a:solidFill>
                  <a:schemeClr val="accent6"/>
                </a:solidFill>
                <a:latin typeface="Symbol" pitchFamily="2" charset="2"/>
              </a:rPr>
              <a:t>- </a:t>
            </a:r>
            <a:r>
              <a:rPr lang="en-US" sz="1200" dirty="0">
                <a:solidFill>
                  <a:schemeClr val="accent6"/>
                </a:solidFill>
              </a:rPr>
              <a:t>doublet: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72A3BCE-25B3-C34D-A664-AD1E5B8F262C}"/>
              </a:ext>
            </a:extLst>
          </p:cNvPr>
          <p:cNvSpPr txBox="1"/>
          <p:nvPr/>
        </p:nvSpPr>
        <p:spPr>
          <a:xfrm>
            <a:off x="8427224" y="6275265"/>
            <a:ext cx="3685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Image: DESI, M. Abdul Karim et al., 2503.14745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425EC28-96BF-6741-B941-8F4C89948823}"/>
              </a:ext>
            </a:extLst>
          </p:cNvPr>
          <p:cNvSpPr txBox="1"/>
          <p:nvPr/>
        </p:nvSpPr>
        <p:spPr>
          <a:xfrm>
            <a:off x="3283497" y="2965849"/>
            <a:ext cx="1063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MT Extra" pitchFamily="2" charset="77"/>
              </a:rPr>
              <a:t>l</a:t>
            </a:r>
            <a:r>
              <a:rPr lang="en-US" sz="1000" dirty="0"/>
              <a:t>=0,</a:t>
            </a:r>
            <a:r>
              <a:rPr lang="en-US" sz="1000" i="1" dirty="0"/>
              <a:t> s</a:t>
            </a:r>
            <a:r>
              <a:rPr lang="en-US" sz="1000" dirty="0"/>
              <a:t>=3/2</a:t>
            </a:r>
            <a:r>
              <a:rPr lang="en-US" sz="1000" i="1" dirty="0"/>
              <a:t>, j</a:t>
            </a:r>
            <a:r>
              <a:rPr lang="en-US" sz="1000" dirty="0"/>
              <a:t>=3/2</a:t>
            </a:r>
            <a:endParaRPr lang="en-US" sz="1000" dirty="0">
              <a:latin typeface="MT Extra" pitchFamily="2" charset="77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BF74C0D9-B56F-6F4E-968D-4D90EE92EBA3}"/>
              </a:ext>
            </a:extLst>
          </p:cNvPr>
          <p:cNvSpPr txBox="1"/>
          <p:nvPr/>
        </p:nvSpPr>
        <p:spPr>
          <a:xfrm>
            <a:off x="1995167" y="1286879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MT Extra" pitchFamily="2" charset="77"/>
              </a:rPr>
              <a:t>l</a:t>
            </a:r>
            <a:r>
              <a:rPr lang="en-US" sz="1000" dirty="0"/>
              <a:t>=0,</a:t>
            </a:r>
            <a:r>
              <a:rPr lang="en-US" sz="1000" i="1" dirty="0"/>
              <a:t> s</a:t>
            </a:r>
            <a:r>
              <a:rPr lang="en-US" sz="1000" dirty="0"/>
              <a:t>=1/2, </a:t>
            </a:r>
            <a:r>
              <a:rPr lang="en-US" sz="1000" i="1" dirty="0"/>
              <a:t> j </a:t>
            </a:r>
            <a:r>
              <a:rPr lang="en-US" sz="1000" dirty="0"/>
              <a:t>=1/2</a:t>
            </a:r>
            <a:endParaRPr lang="en-US" sz="1000" dirty="0">
              <a:latin typeface="MT Extra" pitchFamily="2" charset="77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C6CD04F-965E-AF45-899A-E6A85CD18445}"/>
              </a:ext>
            </a:extLst>
          </p:cNvPr>
          <p:cNvSpPr txBox="1"/>
          <p:nvPr/>
        </p:nvSpPr>
        <p:spPr>
          <a:xfrm>
            <a:off x="2036777" y="908596"/>
            <a:ext cx="465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accent6"/>
                </a:solidFill>
              </a:rPr>
              <a:t>MgII</a:t>
            </a:r>
            <a:endParaRPr lang="en-US" sz="1200" dirty="0">
              <a:solidFill>
                <a:schemeClr val="accent6"/>
              </a:solidFill>
            </a:endParaRP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87AD4A37-80B6-1E44-9457-10D7DAC42D59}"/>
              </a:ext>
            </a:extLst>
          </p:cNvPr>
          <p:cNvCxnSpPr/>
          <p:nvPr/>
        </p:nvCxnSpPr>
        <p:spPr>
          <a:xfrm flipV="1">
            <a:off x="989522" y="5899760"/>
            <a:ext cx="0" cy="375505"/>
          </a:xfrm>
          <a:prstGeom prst="straightConnector1">
            <a:avLst/>
          </a:prstGeom>
          <a:ln w="22225">
            <a:solidFill>
              <a:srgbClr val="0064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C420950B-DD64-D54B-9206-A2556C00F3B8}"/>
              </a:ext>
            </a:extLst>
          </p:cNvPr>
          <p:cNvCxnSpPr/>
          <p:nvPr/>
        </p:nvCxnSpPr>
        <p:spPr>
          <a:xfrm flipV="1">
            <a:off x="2858524" y="4096671"/>
            <a:ext cx="0" cy="375505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1EDD6C54-FB93-5C4A-83E1-7F672E289B7F}"/>
              </a:ext>
            </a:extLst>
          </p:cNvPr>
          <p:cNvCxnSpPr/>
          <p:nvPr/>
        </p:nvCxnSpPr>
        <p:spPr>
          <a:xfrm flipV="1">
            <a:off x="3836431" y="2587140"/>
            <a:ext cx="0" cy="375505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EDE126F1-F142-0645-A806-4FD06B32F6B0}"/>
              </a:ext>
            </a:extLst>
          </p:cNvPr>
          <p:cNvCxnSpPr/>
          <p:nvPr/>
        </p:nvCxnSpPr>
        <p:spPr>
          <a:xfrm flipV="1">
            <a:off x="4100931" y="1066015"/>
            <a:ext cx="0" cy="375505"/>
          </a:xfrm>
          <a:prstGeom prst="straightConnector1">
            <a:avLst/>
          </a:prstGeom>
          <a:ln w="222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49BDC750-470A-114C-AF94-3FF00CE1A7D9}"/>
              </a:ext>
            </a:extLst>
          </p:cNvPr>
          <p:cNvCxnSpPr/>
          <p:nvPr/>
        </p:nvCxnSpPr>
        <p:spPr>
          <a:xfrm flipV="1">
            <a:off x="2439999" y="880293"/>
            <a:ext cx="0" cy="375505"/>
          </a:xfrm>
          <a:prstGeom prst="straightConnector1">
            <a:avLst/>
          </a:prstGeom>
          <a:ln w="222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7BEC1FB9-254F-4B4D-9175-8ED137646A71}"/>
              </a:ext>
            </a:extLst>
          </p:cNvPr>
          <p:cNvCxnSpPr>
            <a:cxnSpLocks/>
          </p:cNvCxnSpPr>
          <p:nvPr/>
        </p:nvCxnSpPr>
        <p:spPr>
          <a:xfrm flipV="1">
            <a:off x="1119062" y="1094242"/>
            <a:ext cx="0" cy="27469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AB60F160-4BB6-784E-BC24-72DE0DE0460A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40637" y="1093278"/>
            <a:ext cx="0" cy="27469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9F4F298A-B550-BB4A-806D-FC08470ECC45}"/>
              </a:ext>
            </a:extLst>
          </p:cNvPr>
          <p:cNvCxnSpPr/>
          <p:nvPr/>
        </p:nvCxnSpPr>
        <p:spPr>
          <a:xfrm flipV="1">
            <a:off x="1381514" y="1099829"/>
            <a:ext cx="0" cy="27469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DE2228E5-4CF0-B147-8A37-F6889F0E4B63}"/>
              </a:ext>
            </a:extLst>
          </p:cNvPr>
          <p:cNvCxnSpPr>
            <a:cxnSpLocks/>
          </p:cNvCxnSpPr>
          <p:nvPr/>
        </p:nvCxnSpPr>
        <p:spPr>
          <a:xfrm flipV="1">
            <a:off x="882669" y="1104500"/>
            <a:ext cx="0" cy="27469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FE0F4B8-C3D1-3E4A-A775-1C12A0C3A3D7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04244" y="1103536"/>
            <a:ext cx="0" cy="27469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A9C5EFBA-ADB0-F54B-AE67-7A16AFCEE69F}"/>
              </a:ext>
            </a:extLst>
          </p:cNvPr>
          <p:cNvSpPr txBox="1"/>
          <p:nvPr/>
        </p:nvSpPr>
        <p:spPr>
          <a:xfrm>
            <a:off x="243638" y="1072168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5 p elec., </a:t>
            </a:r>
          </a:p>
          <a:p>
            <a:r>
              <a:rPr lang="en-US" sz="800" dirty="0">
                <a:latin typeface="MT Extra" pitchFamily="2" charset="77"/>
              </a:rPr>
              <a:t>l</a:t>
            </a:r>
            <a:r>
              <a:rPr lang="en-US" sz="800" dirty="0"/>
              <a:t> =1, </a:t>
            </a:r>
            <a:r>
              <a:rPr lang="en-US" sz="800" i="1" dirty="0"/>
              <a:t>s </a:t>
            </a:r>
            <a:r>
              <a:rPr lang="en-US" sz="800" dirty="0"/>
              <a:t>= ½</a:t>
            </a:r>
          </a:p>
          <a:p>
            <a:r>
              <a:rPr lang="en-US" sz="800" dirty="0"/>
              <a:t>J=1/2, 3/2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3E20D8B-126C-4E42-8B01-747EFFE5E8F5}"/>
              </a:ext>
            </a:extLst>
          </p:cNvPr>
          <p:cNvSpPr txBox="1"/>
          <p:nvPr/>
        </p:nvSpPr>
        <p:spPr>
          <a:xfrm>
            <a:off x="855470" y="2677622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3 p electrons </a:t>
            </a:r>
          </a:p>
          <a:p>
            <a:r>
              <a:rPr lang="en-US" sz="800" dirty="0">
                <a:latin typeface="MT Extra" pitchFamily="2" charset="77"/>
              </a:rPr>
              <a:t>l</a:t>
            </a:r>
            <a:r>
              <a:rPr lang="en-US" sz="800" dirty="0"/>
              <a:t> =2, </a:t>
            </a:r>
            <a:r>
              <a:rPr lang="en-US" sz="800" i="1" dirty="0"/>
              <a:t>s</a:t>
            </a:r>
            <a:r>
              <a:rPr lang="en-US" sz="800" dirty="0"/>
              <a:t>=1/2,</a:t>
            </a:r>
          </a:p>
          <a:p>
            <a:r>
              <a:rPr lang="en-US" sz="800" dirty="0"/>
              <a:t>j =3/2, 5/2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E7A6F29-4C29-8D41-8BD7-E67A28054268}"/>
              </a:ext>
            </a:extLst>
          </p:cNvPr>
          <p:cNvSpPr txBox="1"/>
          <p:nvPr/>
        </p:nvSpPr>
        <p:spPr>
          <a:xfrm>
            <a:off x="3407239" y="2546239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[OII]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46081F2-E125-274A-828E-0E3FBA6FBCE7}"/>
              </a:ext>
            </a:extLst>
          </p:cNvPr>
          <p:cNvSpPr txBox="1"/>
          <p:nvPr/>
        </p:nvSpPr>
        <p:spPr>
          <a:xfrm>
            <a:off x="3694100" y="1155987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[OII]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038B0DF-73DF-1447-9D7D-4EB384E9B3F8}"/>
              </a:ext>
            </a:extLst>
          </p:cNvPr>
          <p:cNvSpPr txBox="1"/>
          <p:nvPr/>
        </p:nvSpPr>
        <p:spPr>
          <a:xfrm>
            <a:off x="2450580" y="4154936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[OII]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1FD5A10-5271-E14B-9029-7ECFA73BFD8C}"/>
              </a:ext>
            </a:extLst>
          </p:cNvPr>
          <p:cNvSpPr txBox="1"/>
          <p:nvPr/>
        </p:nvSpPr>
        <p:spPr>
          <a:xfrm>
            <a:off x="516563" y="5949012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[OII]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63D313E-0346-DA4A-AA60-03C7917FB9E9}"/>
              </a:ext>
            </a:extLst>
          </p:cNvPr>
          <p:cNvSpPr txBox="1"/>
          <p:nvPr/>
        </p:nvSpPr>
        <p:spPr>
          <a:xfrm>
            <a:off x="3168693" y="6045039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Balmer</a:t>
            </a:r>
          </a:p>
          <a:p>
            <a:r>
              <a:rPr lang="en-US" sz="1000" dirty="0"/>
              <a:t>3</a:t>
            </a:r>
            <a:r>
              <a:rPr lang="en-US" sz="1000" dirty="0">
                <a:latin typeface="MT Extra" pitchFamily="2" charset="77"/>
                <a:sym typeface="Wingdings" pitchFamily="2" charset="2"/>
              </a:rPr>
              <a:t> </a:t>
            </a:r>
            <a:r>
              <a:rPr lang="en-US" sz="1000" dirty="0"/>
              <a:t> 2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9D6C2DF-0166-AF4A-9439-1F945C24A4AC}"/>
              </a:ext>
            </a:extLst>
          </p:cNvPr>
          <p:cNvSpPr txBox="1"/>
          <p:nvPr/>
        </p:nvSpPr>
        <p:spPr>
          <a:xfrm rot="900000">
            <a:off x="4239054" y="423291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409500"/>
                </a:solidFill>
              </a:rPr>
              <a:t>z</a:t>
            </a:r>
            <a:r>
              <a:rPr lang="en-US" dirty="0">
                <a:solidFill>
                  <a:srgbClr val="409500"/>
                </a:solidFill>
              </a:rPr>
              <a:t> = 1.24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0C85919-8191-FD44-AE74-B86F7DD19614}"/>
              </a:ext>
            </a:extLst>
          </p:cNvPr>
          <p:cNvSpPr txBox="1"/>
          <p:nvPr/>
        </p:nvSpPr>
        <p:spPr>
          <a:xfrm rot="-1500000">
            <a:off x="4321848" y="4587812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AAC828"/>
                </a:solidFill>
              </a:rPr>
              <a:t>z</a:t>
            </a:r>
            <a:r>
              <a:rPr lang="en-US" dirty="0">
                <a:solidFill>
                  <a:srgbClr val="AAC828"/>
                </a:solidFill>
              </a:rPr>
              <a:t> = 0.19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405C36CA-1577-D245-97CC-1CF06FBACAC0}"/>
              </a:ext>
            </a:extLst>
          </p:cNvPr>
          <p:cNvSpPr txBox="1"/>
          <p:nvPr/>
        </p:nvSpPr>
        <p:spPr>
          <a:xfrm>
            <a:off x="5600838" y="4902104"/>
            <a:ext cx="34435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14M tracers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High-resolution redshift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Robust distance scale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5849A8B-CDF1-7D48-BA10-5C4DD3758779}"/>
              </a:ext>
            </a:extLst>
          </p:cNvPr>
          <p:cNvSpPr txBox="1"/>
          <p:nvPr/>
        </p:nvSpPr>
        <p:spPr>
          <a:xfrm>
            <a:off x="150149" y="4644"/>
            <a:ext cx="135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 Spectra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4A2D6FE8-AFD2-AE4E-993C-6A20069531B1}"/>
              </a:ext>
            </a:extLst>
          </p:cNvPr>
          <p:cNvCxnSpPr>
            <a:cxnSpLocks/>
          </p:cNvCxnSpPr>
          <p:nvPr/>
        </p:nvCxnSpPr>
        <p:spPr>
          <a:xfrm flipV="1">
            <a:off x="1749946" y="2771106"/>
            <a:ext cx="0" cy="27469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ADA26AB-15A1-204D-BDF0-2BDDF2EBF1B2}"/>
              </a:ext>
            </a:extLst>
          </p:cNvPr>
          <p:cNvCxnSpPr>
            <a:cxnSpLocks/>
          </p:cNvCxnSpPr>
          <p:nvPr/>
        </p:nvCxnSpPr>
        <p:spPr>
          <a:xfrm>
            <a:off x="1896769" y="2771106"/>
            <a:ext cx="0" cy="27469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3533BE8-DA98-954B-BEF8-0CC49DFFA8D0}"/>
              </a:ext>
            </a:extLst>
          </p:cNvPr>
          <p:cNvCxnSpPr/>
          <p:nvPr/>
        </p:nvCxnSpPr>
        <p:spPr>
          <a:xfrm flipV="1">
            <a:off x="2036777" y="2771106"/>
            <a:ext cx="0" cy="274695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97BB03C-35AC-444D-A75C-118CAEF50CB1}"/>
              </a:ext>
            </a:extLst>
          </p:cNvPr>
          <p:cNvSpPr txBox="1"/>
          <p:nvPr/>
        </p:nvSpPr>
        <p:spPr>
          <a:xfrm>
            <a:off x="2062841" y="274850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T Extra" pitchFamily="2" charset="77"/>
                <a:sym typeface="Wingdings" pitchFamily="2" charset="2"/>
              </a:rPr>
              <a:t></a:t>
            </a:r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8BCA109-E4D0-8F46-914A-63439CCE0254}"/>
              </a:ext>
            </a:extLst>
          </p:cNvPr>
          <p:cNvSpPr/>
          <p:nvPr/>
        </p:nvSpPr>
        <p:spPr>
          <a:xfrm>
            <a:off x="9220009" y="2805583"/>
            <a:ext cx="8037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BAO scale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22E461A9-A392-CD48-AF83-9090651629EB}"/>
              </a:ext>
            </a:extLst>
          </p:cNvPr>
          <p:cNvSpPr/>
          <p:nvPr/>
        </p:nvSpPr>
        <p:spPr>
          <a:xfrm>
            <a:off x="10008945" y="5212742"/>
            <a:ext cx="8037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BAO scale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5D8AA8F-5EC4-234C-907E-E8273BA67C52}"/>
              </a:ext>
            </a:extLst>
          </p:cNvPr>
          <p:cNvSpPr/>
          <p:nvPr/>
        </p:nvSpPr>
        <p:spPr>
          <a:xfrm>
            <a:off x="9191797" y="2917144"/>
            <a:ext cx="64008" cy="6400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3C6D74B0-18C8-D242-AD3D-9DEEC8489F89}"/>
              </a:ext>
            </a:extLst>
          </p:cNvPr>
          <p:cNvSpPr/>
          <p:nvPr/>
        </p:nvSpPr>
        <p:spPr>
          <a:xfrm>
            <a:off x="9704401" y="5178845"/>
            <a:ext cx="310896" cy="31089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3897A3-FC76-EC4A-BD7F-C084D3C38518}"/>
              </a:ext>
            </a:extLst>
          </p:cNvPr>
          <p:cNvCxnSpPr/>
          <p:nvPr/>
        </p:nvCxnSpPr>
        <p:spPr>
          <a:xfrm>
            <a:off x="8552241" y="2786433"/>
            <a:ext cx="914400" cy="914400"/>
          </a:xfrm>
          <a:prstGeom prst="line">
            <a:avLst/>
          </a:prstGeom>
          <a:ln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6251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88C928-4E0F-4A43-9354-3936F9FA8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246" y="0"/>
            <a:ext cx="924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31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477BC1-B7BB-B647-B6D7-0C3B75FD4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246" y="0"/>
            <a:ext cx="924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554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A52751-103A-ED4E-9F9C-030A79660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246" y="0"/>
            <a:ext cx="924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44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36;p45">
            <a:extLst>
              <a:ext uri="{FF2B5EF4-FFF2-40B4-BE49-F238E27FC236}">
                <a16:creationId xmlns:a16="http://schemas.microsoft.com/office/drawing/2014/main" id="{1578D295-7584-6E4A-AF6D-031D3B45B6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429" b="9"/>
          <a:stretch/>
        </p:blipFill>
        <p:spPr>
          <a:xfrm>
            <a:off x="0" y="0"/>
            <a:ext cx="7858999" cy="3074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37;p45">
            <a:extLst>
              <a:ext uri="{FF2B5EF4-FFF2-40B4-BE49-F238E27FC236}">
                <a16:creationId xmlns:a16="http://schemas.microsoft.com/office/drawing/2014/main" id="{A4D0FA74-2803-1A4F-A882-383D5C970CD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1220" y="1037691"/>
            <a:ext cx="237744" cy="23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38;p45">
            <a:extLst>
              <a:ext uri="{FF2B5EF4-FFF2-40B4-BE49-F238E27FC236}">
                <a16:creationId xmlns:a16="http://schemas.microsoft.com/office/drawing/2014/main" id="{2E031078-2440-EF42-BD36-CAA3A49827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4564" y="914400"/>
            <a:ext cx="304801" cy="43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39;p45">
            <a:extLst>
              <a:ext uri="{FF2B5EF4-FFF2-40B4-BE49-F238E27FC236}">
                <a16:creationId xmlns:a16="http://schemas.microsoft.com/office/drawing/2014/main" id="{FE309A23-72CF-2946-812B-B02B2EEA345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3067" y="805566"/>
            <a:ext cx="416506" cy="492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4C2F2D-F65F-554D-BAF7-29B79B4F4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" y="2547001"/>
            <a:ext cx="5875564" cy="40639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0C9006-1601-804A-96AD-70F52E089C56}"/>
              </a:ext>
            </a:extLst>
          </p:cNvPr>
          <p:cNvSpPr/>
          <p:nvPr/>
        </p:nvSpPr>
        <p:spPr>
          <a:xfrm>
            <a:off x="5882553" y="-523594"/>
            <a:ext cx="2329118" cy="3908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6F571C-B371-7147-9E93-761ECD555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7859" y="2278529"/>
            <a:ext cx="3937000" cy="1092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9D6027-0EF9-8742-BE1D-01200175783F}"/>
              </a:ext>
            </a:extLst>
          </p:cNvPr>
          <p:cNvSpPr txBox="1"/>
          <p:nvPr/>
        </p:nvSpPr>
        <p:spPr>
          <a:xfrm>
            <a:off x="6989" y="0"/>
            <a:ext cx="223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Planck</a:t>
            </a:r>
            <a:r>
              <a:rPr lang="en-US" dirty="0">
                <a:solidFill>
                  <a:schemeClr val="bg1"/>
                </a:solidFill>
              </a:rPr>
              <a:t> Coll., G. </a:t>
            </a:r>
            <a:r>
              <a:rPr lang="en-US" dirty="0" err="1">
                <a:solidFill>
                  <a:schemeClr val="bg1"/>
                </a:solidFill>
              </a:rPr>
              <a:t>Secara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9B762A-E09D-3D45-97D9-1579E9889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494" y="631502"/>
            <a:ext cx="4880522" cy="463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398A51-8857-9E4C-9A58-501FBCEEC4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7112" y="3767339"/>
            <a:ext cx="2832100" cy="1054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D6A6E9-7C9E-5147-B20C-1C6FB7B3B9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9112" y="6018431"/>
            <a:ext cx="3848100" cy="685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1F6144-99F5-BB46-8081-30C381E5C14C}"/>
              </a:ext>
            </a:extLst>
          </p:cNvPr>
          <p:cNvSpPr txBox="1"/>
          <p:nvPr/>
        </p:nvSpPr>
        <p:spPr>
          <a:xfrm>
            <a:off x="6345877" y="5310545"/>
            <a:ext cx="5598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 BGS, DM and DH are not independently determined due to statistics.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6568E9-AB6C-574F-8448-C54CFA5C7CD7}"/>
              </a:ext>
            </a:extLst>
          </p:cNvPr>
          <p:cNvSpPr txBox="1"/>
          <p:nvPr/>
        </p:nvSpPr>
        <p:spPr>
          <a:xfrm>
            <a:off x="6521521" y="114304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ymbol" pitchFamily="2" charset="2"/>
              </a:rPr>
              <a:t>L</a:t>
            </a:r>
            <a:r>
              <a:rPr lang="en-US" sz="2400" dirty="0"/>
              <a:t>CDM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A08DB-3695-4946-9F21-2B5A13145955}"/>
              </a:ext>
            </a:extLst>
          </p:cNvPr>
          <p:cNvSpPr txBox="1"/>
          <p:nvPr/>
        </p:nvSpPr>
        <p:spPr>
          <a:xfrm>
            <a:off x="6539112" y="1348488"/>
            <a:ext cx="5598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DESI measures 6+6 of these commoving distances: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0C14FD-EDCE-BE43-9F8F-6595788E1EF2}"/>
              </a:ext>
            </a:extLst>
          </p:cNvPr>
          <p:cNvSpPr txBox="1"/>
          <p:nvPr/>
        </p:nvSpPr>
        <p:spPr>
          <a:xfrm>
            <a:off x="6345877" y="4900981"/>
            <a:ext cx="559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And one of these: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ED9C26-78E9-C846-B26A-2BFE890D0B6B}"/>
              </a:ext>
            </a:extLst>
          </p:cNvPr>
          <p:cNvSpPr txBox="1"/>
          <p:nvPr/>
        </p:nvSpPr>
        <p:spPr>
          <a:xfrm>
            <a:off x="341656" y="6534834"/>
            <a:ext cx="5364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DESI, M. Karim et al., 2503.14738v2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869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08D7F8-3D88-7141-8C19-0C5174DA9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" y="0"/>
            <a:ext cx="8380250" cy="669011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F4C848E-0619-D147-8811-4D9D048CCC2C}"/>
              </a:ext>
            </a:extLst>
          </p:cNvPr>
          <p:cNvCxnSpPr>
            <a:cxnSpLocks/>
          </p:cNvCxnSpPr>
          <p:nvPr/>
        </p:nvCxnSpPr>
        <p:spPr>
          <a:xfrm flipV="1">
            <a:off x="7931763" y="253869"/>
            <a:ext cx="974900" cy="4978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36D916-A1C4-0744-8753-A2CE3B441B95}"/>
              </a:ext>
            </a:extLst>
          </p:cNvPr>
          <p:cNvCxnSpPr>
            <a:cxnSpLocks/>
          </p:cNvCxnSpPr>
          <p:nvPr/>
        </p:nvCxnSpPr>
        <p:spPr>
          <a:xfrm flipV="1">
            <a:off x="7972574" y="1132317"/>
            <a:ext cx="785664" cy="2741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99E4926-5321-6843-88C3-37DA36CA1488}"/>
              </a:ext>
            </a:extLst>
          </p:cNvPr>
          <p:cNvSpPr txBox="1"/>
          <p:nvPr/>
        </p:nvSpPr>
        <p:spPr>
          <a:xfrm rot="19500000">
            <a:off x="5964440" y="602550"/>
            <a:ext cx="296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Matter + dark energy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EBCFBD-DD5E-3F44-A8F7-5F47B312E7CD}"/>
              </a:ext>
            </a:extLst>
          </p:cNvPr>
          <p:cNvSpPr txBox="1"/>
          <p:nvPr/>
        </p:nvSpPr>
        <p:spPr>
          <a:xfrm rot="20028152">
            <a:off x="6247415" y="1069310"/>
            <a:ext cx="296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matter only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A2DD37-53C9-D446-873F-458528538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976" y="121028"/>
            <a:ext cx="2811757" cy="2669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2A3F80-BBD6-514D-ADD4-7490E5291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0976" y="985838"/>
            <a:ext cx="2327494" cy="2734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59354E2-C112-9D49-89A5-97C9FCC994F1}"/>
              </a:ext>
            </a:extLst>
          </p:cNvPr>
          <p:cNvSpPr txBox="1"/>
          <p:nvPr/>
        </p:nvSpPr>
        <p:spPr>
          <a:xfrm>
            <a:off x="37648" y="6477682"/>
            <a:ext cx="5364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DESI, M. Karim et al., 2503.14738v2</a:t>
            </a: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11C0701-B8CF-2441-B32C-B9B6A8C9A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9735" y="5528926"/>
            <a:ext cx="2895167" cy="132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72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74EB28-8A45-604D-914A-9ED074F39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989" y="259790"/>
            <a:ext cx="7870825" cy="6690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3202C5-18B8-824F-A6A9-3F67CE947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895167" cy="13256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EC04E5-18E3-2641-8442-F118949AD1CE}"/>
              </a:ext>
            </a:extLst>
          </p:cNvPr>
          <p:cNvSpPr txBox="1"/>
          <p:nvPr/>
        </p:nvSpPr>
        <p:spPr>
          <a:xfrm>
            <a:off x="5014492" y="28957"/>
            <a:ext cx="7165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DESI tracers compliment each other in resolving power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4C91E4-CD76-9641-BD93-884306F6F2AB}"/>
              </a:ext>
            </a:extLst>
          </p:cNvPr>
          <p:cNvSpPr txBox="1"/>
          <p:nvPr/>
        </p:nvSpPr>
        <p:spPr>
          <a:xfrm>
            <a:off x="8468613" y="742230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2E426"/>
                </a:solidFill>
              </a:rPr>
              <a:t>0.1 – 0.4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934C7C-8AE7-3848-A1FE-42425D36D600}"/>
              </a:ext>
            </a:extLst>
          </p:cNvPr>
          <p:cNvSpPr txBox="1"/>
          <p:nvPr/>
        </p:nvSpPr>
        <p:spPr>
          <a:xfrm>
            <a:off x="8468613" y="1084999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0.4 – 0.6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52E33A-48DD-734A-B8C9-34025AA658A5}"/>
              </a:ext>
            </a:extLst>
          </p:cNvPr>
          <p:cNvSpPr txBox="1"/>
          <p:nvPr/>
        </p:nvSpPr>
        <p:spPr>
          <a:xfrm>
            <a:off x="8468613" y="1454331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8781A"/>
                </a:solidFill>
              </a:rPr>
              <a:t>0.6 – 0.8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E74B52-FD67-CC48-AA8E-A1699D6E1A6E}"/>
              </a:ext>
            </a:extLst>
          </p:cNvPr>
          <p:cNvSpPr txBox="1"/>
          <p:nvPr/>
        </p:nvSpPr>
        <p:spPr>
          <a:xfrm>
            <a:off x="8468613" y="1800573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0.8 – 1.1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19B8F9-4F4A-8B4E-BFC4-5A1D1BA96707}"/>
              </a:ext>
            </a:extLst>
          </p:cNvPr>
          <p:cNvSpPr txBox="1"/>
          <p:nvPr/>
        </p:nvSpPr>
        <p:spPr>
          <a:xfrm>
            <a:off x="8483603" y="2157973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1.1 – 1.6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C8E002-62AC-C54B-A161-145379D77CAA}"/>
              </a:ext>
            </a:extLst>
          </p:cNvPr>
          <p:cNvSpPr txBox="1"/>
          <p:nvPr/>
        </p:nvSpPr>
        <p:spPr>
          <a:xfrm>
            <a:off x="8483603" y="2488605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409500"/>
                </a:solidFill>
              </a:rPr>
              <a:t>0. 8– 2.1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269AA5-78B4-A74A-B313-032E9F82F5BC}"/>
              </a:ext>
            </a:extLst>
          </p:cNvPr>
          <p:cNvSpPr txBox="1"/>
          <p:nvPr/>
        </p:nvSpPr>
        <p:spPr>
          <a:xfrm>
            <a:off x="8528573" y="2869731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1. 8– 4.2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37DAF2-396E-5044-808F-8D296466AF17}"/>
              </a:ext>
            </a:extLst>
          </p:cNvPr>
          <p:cNvSpPr txBox="1"/>
          <p:nvPr/>
        </p:nvSpPr>
        <p:spPr>
          <a:xfrm>
            <a:off x="8486286" y="526043"/>
            <a:ext cx="95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Redshift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2E7A8-EBD4-854A-9CB9-239AE82A2BC8}"/>
              </a:ext>
            </a:extLst>
          </p:cNvPr>
          <p:cNvSpPr txBox="1"/>
          <p:nvPr/>
        </p:nvSpPr>
        <p:spPr>
          <a:xfrm>
            <a:off x="8528573" y="3203559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0.1 – 4.2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E41D78-F3D5-5040-ACBE-4A2988613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6984" y="2269336"/>
            <a:ext cx="1274454" cy="5501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3F5514-844D-634D-888E-7B4E20ACA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71" y="3473372"/>
            <a:ext cx="3359069" cy="3188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4B9DDB4-C5E9-D742-9A8A-49CE4B638503}"/>
              </a:ext>
            </a:extLst>
          </p:cNvPr>
          <p:cNvSpPr txBox="1"/>
          <p:nvPr/>
        </p:nvSpPr>
        <p:spPr>
          <a:xfrm>
            <a:off x="258924" y="2358351"/>
            <a:ext cx="1917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  <a:r>
              <a:rPr lang="en-US" baseline="-25000" dirty="0"/>
              <a:t>H</a:t>
            </a:r>
            <a:r>
              <a:rPr lang="en-US" dirty="0"/>
              <a:t> constrains </a:t>
            </a: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/>
              <a:t>z</a:t>
            </a:r>
            <a:r>
              <a:rPr lang="en-US" dirty="0"/>
              <a:t>),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E35BF9-E874-F54A-B2F1-483CA1526BEF}"/>
              </a:ext>
            </a:extLst>
          </p:cNvPr>
          <p:cNvSpPr txBox="1"/>
          <p:nvPr/>
        </p:nvSpPr>
        <p:spPr>
          <a:xfrm>
            <a:off x="224618" y="2879576"/>
            <a:ext cx="383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Therefore, 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baseline="-25000" dirty="0"/>
              <a:t>m</a:t>
            </a:r>
            <a:r>
              <a:rPr lang="en-US" dirty="0"/>
              <a:t> anti-correlates with </a:t>
            </a:r>
            <a:r>
              <a:rPr lang="en-US" i="1" dirty="0"/>
              <a:t>H</a:t>
            </a:r>
            <a:r>
              <a:rPr lang="en-US" baseline="-25000" dirty="0"/>
              <a:t>0</a:t>
            </a:r>
            <a:r>
              <a:rPr lang="en-US" dirty="0"/>
              <a:t>: </a:t>
            </a:r>
            <a:endParaRPr lang="en-US" baseline="-25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EE7178-D631-B64C-8E3C-E8C5F9A9DC89}"/>
              </a:ext>
            </a:extLst>
          </p:cNvPr>
          <p:cNvSpPr txBox="1"/>
          <p:nvPr/>
        </p:nvSpPr>
        <p:spPr>
          <a:xfrm>
            <a:off x="196809" y="4142967"/>
            <a:ext cx="148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fixed </a:t>
            </a:r>
            <a:r>
              <a:rPr lang="en-US" i="1" dirty="0"/>
              <a:t>H</a:t>
            </a:r>
            <a:r>
              <a:rPr lang="en-US" dirty="0"/>
              <a:t>(</a:t>
            </a:r>
            <a:r>
              <a:rPr lang="en-US" i="1" dirty="0"/>
              <a:t>z</a:t>
            </a:r>
            <a:r>
              <a:rPr lang="en-US" dirty="0"/>
              <a:t>),</a:t>
            </a:r>
            <a:endParaRPr lang="en-US" baseline="-25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1CBB104-9304-9B4D-A3DF-E5E32DA60E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0576" y="4042517"/>
            <a:ext cx="1840964" cy="55970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A216FA7-57CD-FB4B-B6FD-A57DBAD637CF}"/>
              </a:ext>
            </a:extLst>
          </p:cNvPr>
          <p:cNvSpPr txBox="1"/>
          <p:nvPr/>
        </p:nvSpPr>
        <p:spPr>
          <a:xfrm>
            <a:off x="258924" y="4903668"/>
            <a:ext cx="39671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Therefore, a change in </a:t>
            </a:r>
            <a:r>
              <a:rPr lang="en-US" i="1" dirty="0"/>
              <a:t>H</a:t>
            </a:r>
            <a:r>
              <a:rPr lang="en-US" baseline="-25000" dirty="0"/>
              <a:t>0 </a:t>
            </a:r>
            <a:r>
              <a:rPr lang="en-US" dirty="0"/>
              <a:t>makes</a:t>
            </a:r>
          </a:p>
          <a:p>
            <a:r>
              <a:rPr lang="en-US" dirty="0"/>
              <a:t>a smaller change in </a:t>
            </a:r>
            <a:r>
              <a:rPr lang="en-US" dirty="0">
                <a:latin typeface="Symbol" pitchFamily="2" charset="2"/>
              </a:rPr>
              <a:t>W</a:t>
            </a:r>
            <a:r>
              <a:rPr lang="en-US" baseline="-25000" dirty="0"/>
              <a:t>m</a:t>
            </a:r>
            <a:r>
              <a:rPr lang="en-US" dirty="0"/>
              <a:t> when </a:t>
            </a:r>
            <a:r>
              <a:rPr lang="en-US" i="1" dirty="0"/>
              <a:t>z</a:t>
            </a:r>
            <a:r>
              <a:rPr lang="en-US" dirty="0"/>
              <a:t> is larger ,</a:t>
            </a:r>
          </a:p>
          <a:p>
            <a:r>
              <a:rPr lang="en-US" dirty="0"/>
              <a:t>so that higher z tracers have less</a:t>
            </a:r>
          </a:p>
          <a:p>
            <a:r>
              <a:rPr lang="en-US" dirty="0"/>
              <a:t>negative slopes.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C5037B-B523-C242-B9EF-4D41886D67A3}"/>
              </a:ext>
            </a:extLst>
          </p:cNvPr>
          <p:cNvSpPr txBox="1"/>
          <p:nvPr/>
        </p:nvSpPr>
        <p:spPr>
          <a:xfrm>
            <a:off x="3384893" y="6492990"/>
            <a:ext cx="5364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DESI, M. Karim et al., 2503.14738v2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624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399D49-A9F7-964E-B749-DCF1CBBEA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875" y="1168395"/>
            <a:ext cx="5626100" cy="4635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B8ADA7-B0B0-424C-81DF-5E3612176A71}"/>
              </a:ext>
            </a:extLst>
          </p:cNvPr>
          <p:cNvSpPr txBox="1"/>
          <p:nvPr/>
        </p:nvSpPr>
        <p:spPr>
          <a:xfrm>
            <a:off x="5972175" y="228600"/>
            <a:ext cx="15664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Symbol" pitchFamily="2" charset="2"/>
              </a:rPr>
              <a:t>L</a:t>
            </a:r>
            <a:r>
              <a:rPr lang="en-US" sz="4000" dirty="0"/>
              <a:t>CDM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6C25F9-BEFF-914A-9E39-A77DA80AE06F}"/>
              </a:ext>
            </a:extLst>
          </p:cNvPr>
          <p:cNvSpPr txBox="1"/>
          <p:nvPr/>
        </p:nvSpPr>
        <p:spPr>
          <a:xfrm>
            <a:off x="7843837" y="355013"/>
            <a:ext cx="2739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2.3 sigma tension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951D56-AABF-0D4D-9759-311AB083C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95167" cy="1325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45C567-5988-6344-A3C0-7A0972636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97" y="3449824"/>
            <a:ext cx="1409700" cy="568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37DDAE-4228-3942-B664-CCE53F2DBE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79" y="4265543"/>
            <a:ext cx="1697038" cy="540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4AAC16-99E1-E543-AB26-42228870E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681" y="1565000"/>
            <a:ext cx="5098971" cy="8425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86F2AC-979E-D647-BCA2-64D64074CFF3}"/>
              </a:ext>
            </a:extLst>
          </p:cNvPr>
          <p:cNvSpPr txBox="1"/>
          <p:nvPr/>
        </p:nvSpPr>
        <p:spPr>
          <a:xfrm>
            <a:off x="770628" y="5058225"/>
            <a:ext cx="3365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r</a:t>
            </a:r>
            <a:r>
              <a:rPr lang="en-US" sz="2400" baseline="-25000" dirty="0" err="1"/>
              <a:t>d</a:t>
            </a:r>
            <a:r>
              <a:rPr lang="en-US" sz="2400" dirty="0"/>
              <a:t> = 147.07 </a:t>
            </a:r>
            <a:r>
              <a:rPr lang="en-US" sz="2400" dirty="0" err="1"/>
              <a:t>Mpc</a:t>
            </a:r>
            <a:r>
              <a:rPr lang="en-US" sz="2400" dirty="0"/>
              <a:t>   (</a:t>
            </a:r>
            <a:r>
              <a:rPr lang="en-US" sz="2400" i="1" dirty="0"/>
              <a:t>Planck</a:t>
            </a:r>
            <a:r>
              <a:rPr lang="en-US" sz="2400" dirty="0"/>
              <a:t>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8B09517-63C5-D34C-967F-7A695FE2B9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356" y="5645415"/>
            <a:ext cx="3862388" cy="3910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1C90EDB-B3D5-6B40-BD4B-6BE83714E5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356" y="6246355"/>
            <a:ext cx="3865563" cy="395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3E2CD0-4A50-7145-BE52-9DAB7600EB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3428" y="4251280"/>
            <a:ext cx="3578225" cy="5549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0DFFA74-8360-1F46-9A88-C3FF26E95B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797" y="2409264"/>
            <a:ext cx="2583103" cy="2603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44635CC-DE95-5041-84D0-52FF2134D20E}"/>
              </a:ext>
            </a:extLst>
          </p:cNvPr>
          <p:cNvSpPr txBox="1"/>
          <p:nvPr/>
        </p:nvSpPr>
        <p:spPr>
          <a:xfrm>
            <a:off x="274224" y="2879449"/>
            <a:ext cx="524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BAO scale gives the energy densities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067CAC-20B9-D546-A5F8-745FD5D09095}"/>
              </a:ext>
            </a:extLst>
          </p:cNvPr>
          <p:cNvSpPr txBox="1"/>
          <p:nvPr/>
        </p:nvSpPr>
        <p:spPr>
          <a:xfrm>
            <a:off x="6755402" y="5923189"/>
            <a:ext cx="5364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DESI, M. Karim et al., 2503.14738v2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813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99B802-5EC2-D64D-A101-929833984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809" y="523527"/>
            <a:ext cx="8014878" cy="6554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1C7A03-BD8F-DE49-A8FF-0197C21C6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895167" cy="13256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180EAD-7219-1646-A5FD-A28535BDD045}"/>
              </a:ext>
            </a:extLst>
          </p:cNvPr>
          <p:cNvSpPr txBox="1"/>
          <p:nvPr/>
        </p:nvSpPr>
        <p:spPr>
          <a:xfrm>
            <a:off x="7568280" y="1952610"/>
            <a:ext cx="717468" cy="366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0AF79"/>
                </a:solidFill>
              </a:rPr>
              <a:t>4.2 </a:t>
            </a:r>
            <a:r>
              <a:rPr lang="en-US" b="1" dirty="0">
                <a:solidFill>
                  <a:srgbClr val="50AF79"/>
                </a:solidFill>
                <a:latin typeface="Symbol" pitchFamily="2" charset="2"/>
              </a:rPr>
              <a:t>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945955-872C-5046-98B3-F55030E1BC2B}"/>
              </a:ext>
            </a:extLst>
          </p:cNvPr>
          <p:cNvSpPr txBox="1"/>
          <p:nvPr/>
        </p:nvSpPr>
        <p:spPr>
          <a:xfrm>
            <a:off x="7567264" y="1602579"/>
            <a:ext cx="717468" cy="366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78138"/>
                </a:solidFill>
              </a:rPr>
              <a:t>3.8 </a:t>
            </a:r>
            <a:r>
              <a:rPr lang="en-US" b="1" dirty="0">
                <a:solidFill>
                  <a:srgbClr val="F78138"/>
                </a:solidFill>
                <a:latin typeface="Symbol" pitchFamily="2" charset="2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109962-EA92-C640-9064-C58E7A370837}"/>
              </a:ext>
            </a:extLst>
          </p:cNvPr>
          <p:cNvSpPr txBox="1"/>
          <p:nvPr/>
        </p:nvSpPr>
        <p:spPr>
          <a:xfrm>
            <a:off x="7568280" y="1236542"/>
            <a:ext cx="717468" cy="366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2.8 </a:t>
            </a:r>
            <a:r>
              <a:rPr lang="en-US" b="1" dirty="0">
                <a:solidFill>
                  <a:srgbClr val="0070C0"/>
                </a:solidFill>
                <a:latin typeface="Symbol" pitchFamily="2" charset="2"/>
              </a:rPr>
              <a:t>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E018CF-6DBE-5F49-99F1-E2D9770E9544}"/>
              </a:ext>
            </a:extLst>
          </p:cNvPr>
          <p:cNvSpPr/>
          <p:nvPr/>
        </p:nvSpPr>
        <p:spPr>
          <a:xfrm>
            <a:off x="343238" y="5435131"/>
            <a:ext cx="3817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Chevallier</a:t>
            </a:r>
            <a:r>
              <a:rPr lang="en-US" dirty="0"/>
              <a:t> and D. </a:t>
            </a:r>
            <a:r>
              <a:rPr lang="en-US" dirty="0" err="1"/>
              <a:t>Polarski</a:t>
            </a:r>
            <a:r>
              <a:rPr lang="en-US" dirty="0"/>
              <a:t>, </a:t>
            </a:r>
          </a:p>
          <a:p>
            <a:r>
              <a:rPr lang="en-US" dirty="0"/>
              <a:t>Int. J. Mod. Phys. D 10, 213 (2001).</a:t>
            </a:r>
          </a:p>
          <a:p>
            <a:r>
              <a:rPr lang="en-US" dirty="0"/>
              <a:t>E. V. Linder, </a:t>
            </a:r>
          </a:p>
          <a:p>
            <a:r>
              <a:rPr lang="en-US" dirty="0"/>
              <a:t>Phys. Rev. Lett. 90, 091301 (2003).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560245-747F-D140-B7A9-C9371AD87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39" y="2299045"/>
            <a:ext cx="3202899" cy="3338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6BC57C-34EC-CB45-AEE2-7DC2327F37D7}"/>
              </a:ext>
            </a:extLst>
          </p:cNvPr>
          <p:cNvSpPr txBox="1"/>
          <p:nvPr/>
        </p:nvSpPr>
        <p:spPr>
          <a:xfrm>
            <a:off x="343238" y="1378162"/>
            <a:ext cx="2511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CPL eq. of state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D0A7E7-4818-A44C-B224-11233EA290B5}"/>
              </a:ext>
            </a:extLst>
          </p:cNvPr>
          <p:cNvSpPr txBox="1"/>
          <p:nvPr/>
        </p:nvSpPr>
        <p:spPr>
          <a:xfrm rot="2290008">
            <a:off x="8725547" y="3530841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No </a:t>
            </a:r>
            <a:r>
              <a:rPr lang="en-US" dirty="0" err="1">
                <a:solidFill>
                  <a:srgbClr val="7030A0"/>
                </a:solidFill>
              </a:rPr>
              <a:t>SNe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1CC7AC-0DE2-AC40-8BC7-994D736D3486}"/>
              </a:ext>
            </a:extLst>
          </p:cNvPr>
          <p:cNvSpPr txBox="1"/>
          <p:nvPr/>
        </p:nvSpPr>
        <p:spPr>
          <a:xfrm>
            <a:off x="6228846" y="4697737"/>
            <a:ext cx="1732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DESI DR2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A1A622-8C99-E740-9065-BF79BD5FE896}"/>
              </a:ext>
            </a:extLst>
          </p:cNvPr>
          <p:cNvSpPr txBox="1"/>
          <p:nvPr/>
        </p:nvSpPr>
        <p:spPr>
          <a:xfrm>
            <a:off x="3359246" y="44781"/>
            <a:ext cx="5739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w</a:t>
            </a:r>
            <a:r>
              <a:rPr lang="en-US" sz="2800" baseline="-25000" dirty="0"/>
              <a:t>0</a:t>
            </a:r>
            <a:r>
              <a:rPr lang="en-US" sz="2800" i="1" dirty="0"/>
              <a:t>w</a:t>
            </a:r>
            <a:r>
              <a:rPr lang="en-US" sz="2800" baseline="-25000" dirty="0"/>
              <a:t>a</a:t>
            </a:r>
            <a:r>
              <a:rPr lang="en-US" sz="2800" dirty="0"/>
              <a:t>CDM (</a:t>
            </a:r>
            <a:r>
              <a:rPr lang="en-US" sz="2800" dirty="0" err="1"/>
              <a:t>Chevallier</a:t>
            </a:r>
            <a:r>
              <a:rPr lang="en-US" sz="2800" dirty="0"/>
              <a:t>, </a:t>
            </a:r>
            <a:r>
              <a:rPr lang="en-US" sz="2800" dirty="0" err="1"/>
              <a:t>Polarski</a:t>
            </a:r>
            <a:r>
              <a:rPr lang="en-US" sz="2800" dirty="0"/>
              <a:t>, Linder)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2F8425-6144-4741-990D-4E83FD8A9C25}"/>
              </a:ext>
            </a:extLst>
          </p:cNvPr>
          <p:cNvSpPr txBox="1"/>
          <p:nvPr/>
        </p:nvSpPr>
        <p:spPr>
          <a:xfrm>
            <a:off x="6228846" y="5210924"/>
            <a:ext cx="5364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DESI, M. Karim et al., 2503.14738v2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E786B4-BF07-EB42-A825-CBC55B9E0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487" y="1282803"/>
            <a:ext cx="1223730" cy="7778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E1493D-9FB1-0C4E-88AD-F6160E0FC799}"/>
              </a:ext>
            </a:extLst>
          </p:cNvPr>
          <p:cNvSpPr txBox="1"/>
          <p:nvPr/>
        </p:nvSpPr>
        <p:spPr>
          <a:xfrm>
            <a:off x="5918772" y="775672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L</a:t>
            </a:r>
            <a:r>
              <a:rPr lang="en-US" dirty="0"/>
              <a:t>CDM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766D91-E9A3-3048-8C7E-6E9F8BDEF2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35" y="3930201"/>
            <a:ext cx="4359701" cy="4040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F7C33F4-0F95-A84C-9873-0BDA24F3142F}"/>
              </a:ext>
            </a:extLst>
          </p:cNvPr>
          <p:cNvSpPr txBox="1"/>
          <p:nvPr/>
        </p:nvSpPr>
        <p:spPr>
          <a:xfrm>
            <a:off x="55936" y="3317690"/>
            <a:ext cx="4392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Dark energy gets a </a:t>
            </a:r>
            <a:r>
              <a:rPr lang="en-US" sz="2400" i="1" dirty="0"/>
              <a:t>z </a:t>
            </a:r>
            <a:r>
              <a:rPr lang="en-US" sz="2400" dirty="0"/>
              <a:t>dependence:</a:t>
            </a:r>
          </a:p>
        </p:txBody>
      </p:sp>
    </p:spTree>
    <p:extLst>
      <p:ext uri="{BB962C8B-B14F-4D97-AF65-F5344CB8AC3E}">
        <p14:creationId xmlns:p14="http://schemas.microsoft.com/office/powerpoint/2010/main" val="36033710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18904</TotalTime>
  <Words>876</Words>
  <Application>Microsoft Macintosh PowerPoint</Application>
  <PresentationFormat>Widescreen</PresentationFormat>
  <Paragraphs>160</Paragraphs>
  <Slides>42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MT Extra</vt:lpstr>
      <vt:lpstr>Proxima Nova</vt:lpstr>
      <vt:lpstr>Symbol</vt:lpstr>
      <vt:lpstr>Wingdings</vt:lpstr>
      <vt:lpstr>Office Theme</vt:lpstr>
      <vt:lpstr>PowerPoint Presentation</vt:lpstr>
      <vt:lpstr>PowerPoint Presentation</vt:lpstr>
      <vt:lpstr>Introduction III: Cosmological tensions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Recovering of BAO feature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Recovering of BAO feature</vt:lpstr>
      <vt:lpstr>Recovering of BAO feature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Rohlf, James</dc:creator>
  <cp:lastModifiedBy>Rohlf, James</cp:lastModifiedBy>
  <cp:revision>156</cp:revision>
  <cp:lastPrinted>2025-06-19T14:30:24Z</cp:lastPrinted>
  <dcterms:created xsi:type="dcterms:W3CDTF">2025-04-20T13:20:37Z</dcterms:created>
  <dcterms:modified xsi:type="dcterms:W3CDTF">2025-06-23T11:52:47Z</dcterms:modified>
</cp:coreProperties>
</file>