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19"/>
  </p:notesMasterIdLst>
  <p:sldIdLst>
    <p:sldId id="256" r:id="rId2"/>
    <p:sldId id="260" r:id="rId3"/>
    <p:sldId id="261" r:id="rId4"/>
    <p:sldId id="262" r:id="rId5"/>
    <p:sldId id="264" r:id="rId6"/>
    <p:sldId id="267" r:id="rId7"/>
    <p:sldId id="270" r:id="rId8"/>
    <p:sldId id="390" r:id="rId9"/>
    <p:sldId id="365" r:id="rId10"/>
    <p:sldId id="388" r:id="rId11"/>
    <p:sldId id="391" r:id="rId12"/>
    <p:sldId id="397" r:id="rId13"/>
    <p:sldId id="266" r:id="rId14"/>
    <p:sldId id="290" r:id="rId15"/>
    <p:sldId id="291" r:id="rId16"/>
    <p:sldId id="293" r:id="rId17"/>
    <p:sldId id="393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77"/>
    <p:restoredTop sz="94722"/>
  </p:normalViewPr>
  <p:slideViewPr>
    <p:cSldViewPr snapToGrid="0">
      <p:cViewPr varScale="1">
        <p:scale>
          <a:sx n="81" d="100"/>
          <a:sy n="81" d="100"/>
        </p:scale>
        <p:origin x="216" y="9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D4466F-EE17-AF41-B056-71E447D19DB0}" type="datetimeFigureOut">
              <a:rPr lang="en-US" smtClean="0"/>
              <a:t>6/27/25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672048-7FD5-CF43-A5B3-7F57EFA9CA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1450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875895-067E-784B-B69D-619062FFE0BC}" type="datetime1">
              <a:rPr lang="en-US" smtClean="0"/>
              <a:t>6/27/25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585EE-11E6-5F4C-AB46-B4C3065BB2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2103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1C307-B4CC-144F-9BB3-C78108C88F0D}" type="datetime1">
              <a:rPr lang="en-US" smtClean="0"/>
              <a:t>6/27/25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585EE-11E6-5F4C-AB46-B4C3065BB2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2554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85126-430A-CA45-AFFC-EE45B1B8E7F3}" type="datetime1">
              <a:rPr lang="en-US" smtClean="0"/>
              <a:t>6/27/25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585EE-11E6-5F4C-AB46-B4C3065BB2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1656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F18FE-B13E-5F49-B859-848EFA73C41C}" type="datetime1">
              <a:rPr lang="en-US" smtClean="0"/>
              <a:t>6/27/25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585EE-11E6-5F4C-AB46-B4C3065BB2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6979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shade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shade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shade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2717E-DE00-184D-AFB0-8F203CA121E6}" type="datetime1">
              <a:rPr lang="en-US" smtClean="0"/>
              <a:t>6/27/25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585EE-11E6-5F4C-AB46-B4C3065BB2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1506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1CB1EA-4FC8-E246-B0B8-4EFC2D21210B}" type="datetime1">
              <a:rPr lang="en-US" smtClean="0"/>
              <a:t>6/27/25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585EE-11E6-5F4C-AB46-B4C3065BB2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1097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D24139-638E-214A-AA76-A04992A05F30}" type="datetime1">
              <a:rPr lang="en-US" smtClean="0"/>
              <a:t>6/27/25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585EE-11E6-5F4C-AB46-B4C3065BB2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9765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415FA-3DF0-F641-BF95-965E5D02D6C6}" type="datetime1">
              <a:rPr lang="en-US" smtClean="0"/>
              <a:t>6/27/25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585EE-11E6-5F4C-AB46-B4C3065BB2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9327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CC6BA-6908-214F-B368-8D279E9E208C}" type="datetime1">
              <a:rPr lang="en-US" smtClean="0"/>
              <a:t>6/27/25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585EE-11E6-5F4C-AB46-B4C3065BB2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9895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271B3-C749-E748-B58B-EBE5EBDE4D8F}" type="datetime1">
              <a:rPr lang="en-US" smtClean="0"/>
              <a:t>6/27/25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585EE-11E6-5F4C-AB46-B4C3065BB2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6514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748B2-63B0-7045-9539-B0312CC557CC}" type="datetime1">
              <a:rPr lang="en-US" smtClean="0"/>
              <a:t>6/27/25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585EE-11E6-5F4C-AB46-B4C3065BB2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1139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shade val="82000"/>
                  </a:schemeClr>
                </a:solidFill>
              </a:defRPr>
            </a:lvl1pPr>
          </a:lstStyle>
          <a:p>
            <a:fld id="{0E7298A4-8308-794B-991E-11E4BAEC1D52}" type="datetime1">
              <a:rPr lang="en-US" smtClean="0"/>
              <a:t>6/27/25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shade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shade val="82000"/>
                  </a:schemeClr>
                </a:solidFill>
              </a:defRPr>
            </a:lvl1pPr>
          </a:lstStyle>
          <a:p>
            <a:fld id="{F08585EE-11E6-5F4C-AB46-B4C3065BB2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92128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6.jpeg"/><Relationship Id="rId4" Type="http://schemas.openxmlformats.org/officeDocument/2006/relationships/hyperlink" Target="https://arxiv.org/abs/2503.19960" TargetMode="Externa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9.png"/><Relationship Id="rId7" Type="http://schemas.openxmlformats.org/officeDocument/2006/relationships/image" Target="../media/image40.emf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arxiv.org/abs/1909.07505" TargetMode="External"/><Relationship Id="rId5" Type="http://schemas.openxmlformats.org/officeDocument/2006/relationships/hyperlink" Target="https://arxiv.org/abs/1912.13488" TargetMode="External"/><Relationship Id="rId10" Type="http://schemas.openxmlformats.org/officeDocument/2006/relationships/hyperlink" Target="https://arxiv.org/abs/2406.18507" TargetMode="External"/><Relationship Id="rId4" Type="http://schemas.openxmlformats.org/officeDocument/2006/relationships/hyperlink" Target="https://arxiv.org/abs/1812.08376" TargetMode="External"/><Relationship Id="rId9" Type="http://schemas.openxmlformats.org/officeDocument/2006/relationships/hyperlink" Target="https://arxiv.org/abs/2406.15566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2312.03082" TargetMode="External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5.emf"/><Relationship Id="rId5" Type="http://schemas.openxmlformats.org/officeDocument/2006/relationships/image" Target="../media/image44.jpeg"/><Relationship Id="rId4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s://arxiv.org/pdf/2506.08993" TargetMode="External"/><Relationship Id="rId3" Type="http://schemas.openxmlformats.org/officeDocument/2006/relationships/image" Target="../media/image47.emf"/><Relationship Id="rId7" Type="http://schemas.openxmlformats.org/officeDocument/2006/relationships/hyperlink" Target="https://arxiv.org/abs/2209.06339" TargetMode="External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arxiv.org/abs/2209.02713" TargetMode="External"/><Relationship Id="rId5" Type="http://schemas.openxmlformats.org/officeDocument/2006/relationships/image" Target="../media/image49.emf"/><Relationship Id="rId10" Type="http://schemas.openxmlformats.org/officeDocument/2006/relationships/image" Target="../media/image50.jpeg"/><Relationship Id="rId4" Type="http://schemas.openxmlformats.org/officeDocument/2006/relationships/image" Target="../media/image48.emf"/><Relationship Id="rId9" Type="http://schemas.openxmlformats.org/officeDocument/2006/relationships/hyperlink" Target="https://arxiv.org/pdf/2506.19910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2506.08085" TargetMode="External"/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3.emf"/><Relationship Id="rId4" Type="http://schemas.openxmlformats.org/officeDocument/2006/relationships/image" Target="../media/image52.e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s://arxiv.org/pdf/1910.04901" TargetMode="External"/><Relationship Id="rId13" Type="http://schemas.openxmlformats.org/officeDocument/2006/relationships/hyperlink" Target="https://arxiv.org/abs/2206.10630" TargetMode="External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12" Type="http://schemas.openxmlformats.org/officeDocument/2006/relationships/hyperlink" Target="https://arxiv.org/abs/1903.08296" TargetMode="External"/><Relationship Id="rId2" Type="http://schemas.openxmlformats.org/officeDocument/2006/relationships/hyperlink" Target="https://arxiv.org/abs/2505.22463" TargetMode="Externa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7.png"/><Relationship Id="rId11" Type="http://schemas.openxmlformats.org/officeDocument/2006/relationships/hyperlink" Target="https://arxiv.org/abs/2301.08299" TargetMode="External"/><Relationship Id="rId5" Type="http://schemas.openxmlformats.org/officeDocument/2006/relationships/image" Target="../media/image56.png"/><Relationship Id="rId15" Type="http://schemas.openxmlformats.org/officeDocument/2006/relationships/image" Target="../media/image59.png"/><Relationship Id="rId10" Type="http://schemas.openxmlformats.org/officeDocument/2006/relationships/hyperlink" Target="https://arxiv.org/pdf/2107.07524" TargetMode="External"/><Relationship Id="rId4" Type="http://schemas.openxmlformats.org/officeDocument/2006/relationships/image" Target="../media/image55.png"/><Relationship Id="rId9" Type="http://schemas.openxmlformats.org/officeDocument/2006/relationships/hyperlink" Target="https://arxiv.org/pdf/2005.03681" TargetMode="External"/><Relationship Id="rId14" Type="http://schemas.openxmlformats.org/officeDocument/2006/relationships/hyperlink" Target="https://arxiv.org/pdf/2307.15565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2" Type="http://schemas.openxmlformats.org/officeDocument/2006/relationships/hyperlink" Target="https://arxiv.org/abs/2505.22463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1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jpeg"/><Relationship Id="rId5" Type="http://schemas.openxmlformats.org/officeDocument/2006/relationships/hyperlink" Target="https://arxiv.org/pdf/2501.08374" TargetMode="Externa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2503.21212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.emf"/><Relationship Id="rId4" Type="http://schemas.openxmlformats.org/officeDocument/2006/relationships/image" Target="../media/image14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emf"/><Relationship Id="rId3" Type="http://schemas.openxmlformats.org/officeDocument/2006/relationships/image" Target="../media/image17.png"/><Relationship Id="rId7" Type="http://schemas.openxmlformats.org/officeDocument/2006/relationships/image" Target="../media/image20.em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arxiv.org/abs/2012.09882" TargetMode="External"/><Relationship Id="rId5" Type="http://schemas.openxmlformats.org/officeDocument/2006/relationships/image" Target="../media/image19.emf"/><Relationship Id="rId4" Type="http://schemas.openxmlformats.org/officeDocument/2006/relationships/image" Target="../media/image18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5.emf"/><Relationship Id="rId4" Type="http://schemas.openxmlformats.org/officeDocument/2006/relationships/image" Target="../media/image24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7" Type="http://schemas.openxmlformats.org/officeDocument/2006/relationships/hyperlink" Target="https://arxiv.org/abs/2211.09105" TargetMode="External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arxiv.org/abs/0906.1611" TargetMode="External"/><Relationship Id="rId5" Type="http://schemas.openxmlformats.org/officeDocument/2006/relationships/image" Target="../media/image28.emf"/><Relationship Id="rId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2212.00737" TargetMode="External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jpeg"/><Relationship Id="rId5" Type="http://schemas.openxmlformats.org/officeDocument/2006/relationships/image" Target="../media/image31.emf"/><Relationship Id="rId4" Type="http://schemas.openxmlformats.org/officeDocument/2006/relationships/image" Target="../media/image30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2212.00737" TargetMode="Externa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jpeg"/><Relationship Id="rId5" Type="http://schemas.openxmlformats.org/officeDocument/2006/relationships/image" Target="../media/image35.png"/><Relationship Id="rId4" Type="http://schemas.openxmlformats.org/officeDocument/2006/relationships/image" Target="../media/image3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cience Made Simple: What Are Neutrinos?">
            <a:extLst>
              <a:ext uri="{FF2B5EF4-FFF2-40B4-BE49-F238E27FC236}">
                <a16:creationId xmlns:a16="http://schemas.microsoft.com/office/drawing/2014/main" id="{F53E04DB-5E49-9373-44A3-CE7454E84C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3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9" y="10883"/>
            <a:ext cx="1218406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7F3C6CB-0995-EEC5-035B-E5247098D7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6313" y="917144"/>
            <a:ext cx="11299371" cy="9953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Testable Neutrino Models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5D48DED-47B0-CAF2-1734-9AB1529E8A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4171" y="2513942"/>
            <a:ext cx="11989357" cy="3426914"/>
          </a:xfrm>
        </p:spPr>
        <p:txBody>
          <a:bodyPr>
            <a:normAutofit lnSpcReduction="10000"/>
          </a:bodyPr>
          <a:lstStyle/>
          <a:p>
            <a:r>
              <a:rPr lang="en-US" b="1" dirty="0"/>
              <a:t>Bhupal Dev</a:t>
            </a:r>
          </a:p>
          <a:p>
            <a:r>
              <a:rPr lang="en-US" b="1" i="1" dirty="0"/>
              <a:t>Washington University in St. Louis</a:t>
            </a:r>
          </a:p>
          <a:p>
            <a:endParaRPr lang="en-US" b="1" dirty="0"/>
          </a:p>
          <a:p>
            <a:endParaRPr lang="en-US" b="1" dirty="0"/>
          </a:p>
          <a:p>
            <a:endParaRPr lang="en-US" b="1" dirty="0"/>
          </a:p>
          <a:p>
            <a:r>
              <a:rPr lang="en-US" b="1" dirty="0"/>
              <a:t>PPC 2025</a:t>
            </a:r>
          </a:p>
          <a:p>
            <a:endParaRPr lang="en-US" b="1" dirty="0"/>
          </a:p>
          <a:p>
            <a:r>
              <a:rPr lang="en-US" b="1" i="1" dirty="0"/>
              <a:t>The Institute for Underground Science at SURF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96B884E-1E19-4151-8FF2-D326053C05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72" y="6225153"/>
            <a:ext cx="2464253" cy="6160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80AEB6D-2E55-9CF3-928D-50F27B1F0B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33" y="7796"/>
            <a:ext cx="2175179" cy="67672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0077245-0C8D-15E9-D072-3BE21C0731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89905" y="2113"/>
            <a:ext cx="2557888" cy="68808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F9E202D-90AC-D482-3BFD-EF59050CD2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08771" y="6145208"/>
            <a:ext cx="1867220" cy="691019"/>
          </a:xfrm>
          <a:prstGeom prst="rect">
            <a:avLst/>
          </a:prstGeom>
        </p:spPr>
      </p:pic>
      <p:pic>
        <p:nvPicPr>
          <p:cNvPr id="4" name="Picture 3" descr="The PRISMA+ Cluster of Excellence at the Johannes Gutenberg-Universität  Mainz (Germany) has openings for Postdoctoral Research">
            <a:extLst>
              <a:ext uri="{FF2B5EF4-FFF2-40B4-BE49-F238E27FC236}">
                <a16:creationId xmlns:a16="http://schemas.microsoft.com/office/drawing/2014/main" id="{5214C592-3139-81D7-5CF7-4E027880C5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7346" y="10886"/>
            <a:ext cx="2836182" cy="742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DCD6EBE-3E02-0C37-7B60-7029839075E8}"/>
              </a:ext>
            </a:extLst>
          </p:cNvPr>
          <p:cNvSpPr txBox="1"/>
          <p:nvPr/>
        </p:nvSpPr>
        <p:spPr>
          <a:xfrm>
            <a:off x="5327198" y="6121385"/>
            <a:ext cx="15376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June 27, 2025</a:t>
            </a:r>
          </a:p>
        </p:txBody>
      </p:sp>
    </p:spTree>
    <p:extLst>
      <p:ext uri="{BB962C8B-B14F-4D97-AF65-F5344CB8AC3E}">
        <p14:creationId xmlns:p14="http://schemas.microsoft.com/office/powerpoint/2010/main" val="4874254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1F354F-76A5-9204-9AC2-51B251A9F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6"/>
            <a:ext cx="10515600" cy="1052754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Hint of </a:t>
            </a:r>
            <a:r>
              <a:rPr lang="en-US" dirty="0" err="1"/>
              <a:t>QDino</a:t>
            </a:r>
            <a:r>
              <a:rPr lang="en-US" dirty="0"/>
              <a:t> in </a:t>
            </a:r>
            <a:r>
              <a:rPr lang="en-US" dirty="0" err="1"/>
              <a:t>IceCube</a:t>
            </a:r>
            <a:r>
              <a:rPr lang="en-US" dirty="0"/>
              <a:t> Diffuse Neutrino Data?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0AD129B-2F2F-1F1B-C825-E2895FF003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0B616-FC1A-2041-B50C-E1CA23CB0F10}" type="slidenum">
              <a:rPr lang="en-US" smtClean="0"/>
              <a:t>10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1FA6352-7509-7788-D675-9A48F78238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485" y="1046209"/>
            <a:ext cx="5424407" cy="52480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40DD121-8357-7748-0F2E-2E1E48C067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1787" y="1046209"/>
            <a:ext cx="5976893" cy="524800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42A1B84-D464-37A8-1159-CA721D44D3D0}"/>
              </a:ext>
            </a:extLst>
          </p:cNvPr>
          <p:cNvSpPr txBox="1"/>
          <p:nvPr/>
        </p:nvSpPr>
        <p:spPr>
          <a:xfrm>
            <a:off x="4038306" y="6421588"/>
            <a:ext cx="45150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Carloni, Porto, Arguelles, BD, Jana, </a:t>
            </a:r>
            <a:r>
              <a:rPr lang="en-US" sz="1600" b="0" i="0" u="none" strike="noStrike" dirty="0">
                <a:solidFill>
                  <a:schemeClr val="accent6">
                    <a:lumMod val="20000"/>
                    <a:lumOff val="80000"/>
                  </a:schemeClr>
                </a:solidFill>
                <a:effectLst/>
                <a:latin typeface="Lucida Grande" panose="020B06000405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2503.19960</a:t>
            </a:r>
            <a:endParaRPr lang="en-US" sz="1600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7" name="Picture 2" descr="Kawaii Dinosaur Vector Art, Icons, and ...">
            <a:extLst>
              <a:ext uri="{FF2B5EF4-FFF2-40B4-BE49-F238E27FC236}">
                <a16:creationId xmlns:a16="http://schemas.microsoft.com/office/drawing/2014/main" id="{47194FED-7911-8A86-1821-58DD98366A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3800" y="48794"/>
            <a:ext cx="806659" cy="806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175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E19CB9-3B6D-DCF0-A3E8-36EB56005F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36525"/>
            <a:ext cx="10515600" cy="794602"/>
          </a:xfrm>
        </p:spPr>
        <p:txBody>
          <a:bodyPr/>
          <a:lstStyle/>
          <a:p>
            <a:pPr algn="ctr"/>
            <a:r>
              <a:rPr lang="en-US" dirty="0" err="1"/>
              <a:t>QDinos</a:t>
            </a:r>
            <a:r>
              <a:rPr lang="en-US" dirty="0"/>
              <a:t> from Scalar NSI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1962D70-022A-5DEA-F1DC-500FF85204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00036" y="6414626"/>
            <a:ext cx="2743200" cy="365125"/>
          </a:xfrm>
        </p:spPr>
        <p:txBody>
          <a:bodyPr/>
          <a:lstStyle/>
          <a:p>
            <a:fld id="{F08585EE-11E6-5F4C-AB46-B4C3065BB2AA}" type="slidenum">
              <a:rPr lang="en-US" smtClean="0"/>
              <a:t>11</a:t>
            </a:fld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726F007-8043-0A6C-EDB6-41E10D78A218}"/>
              </a:ext>
            </a:extLst>
          </p:cNvPr>
          <p:cNvSpPr txBox="1"/>
          <p:nvPr/>
        </p:nvSpPr>
        <p:spPr>
          <a:xfrm>
            <a:off x="6411215" y="6427911"/>
            <a:ext cx="54168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Verma, Arguelles, BD, Dutta, Martinez-Soler (</a:t>
            </a:r>
            <a:r>
              <a:rPr lang="en-US" sz="1600" i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in preparation</a:t>
            </a:r>
            <a:r>
              <a:rPr lang="en-US" sz="16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1C9911F-A4C0-EA90-B6DC-E143D420FA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926" y="891257"/>
            <a:ext cx="4935486" cy="95218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DBB14AA-21A5-913A-BC11-F0AA2D5F3C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7190" y="931127"/>
            <a:ext cx="2143215" cy="912314"/>
          </a:xfrm>
          <a:prstGeom prst="rect">
            <a:avLst/>
          </a:prstGeom>
        </p:spPr>
      </p:pic>
      <p:sp>
        <p:nvSpPr>
          <p:cNvPr id="15" name="Right Arrow 14">
            <a:extLst>
              <a:ext uri="{FF2B5EF4-FFF2-40B4-BE49-F238E27FC236}">
                <a16:creationId xmlns:a16="http://schemas.microsoft.com/office/drawing/2014/main" id="{8D11C7F3-49E0-BE8B-6FB8-DC584C0A834F}"/>
              </a:ext>
            </a:extLst>
          </p:cNvPr>
          <p:cNvSpPr/>
          <p:nvPr/>
        </p:nvSpPr>
        <p:spPr>
          <a:xfrm>
            <a:off x="5535691" y="1223120"/>
            <a:ext cx="1165556" cy="348544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BC66F2F-83B0-2353-B1D3-45F6210BA95A}"/>
              </a:ext>
            </a:extLst>
          </p:cNvPr>
          <p:cNvSpPr txBox="1"/>
          <p:nvPr/>
        </p:nvSpPr>
        <p:spPr>
          <a:xfrm>
            <a:off x="9067106" y="966505"/>
            <a:ext cx="3124894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Ge, Parke, </a:t>
            </a:r>
            <a:r>
              <a:rPr lang="en-US" sz="1600" dirty="0">
                <a:solidFill>
                  <a:schemeClr val="accent6">
                    <a:lumMod val="20000"/>
                    <a:lumOff val="80000"/>
                  </a:schemeClr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1812.08376</a:t>
            </a:r>
            <a:endParaRPr lang="en-US" sz="1600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  <a:p>
            <a:r>
              <a:rPr lang="en-US" sz="16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Babu, BD, Chauhan, </a:t>
            </a:r>
            <a:r>
              <a:rPr lang="en-US" sz="1600" dirty="0">
                <a:solidFill>
                  <a:schemeClr val="accent6">
                    <a:lumMod val="20000"/>
                    <a:lumOff val="80000"/>
                  </a:schemeClr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1912.13488</a:t>
            </a:r>
            <a:r>
              <a:rPr lang="en-US" sz="16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;</a:t>
            </a:r>
          </a:p>
          <a:p>
            <a:r>
              <a:rPr lang="en-US" sz="16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Smirnov, Xu, </a:t>
            </a:r>
            <a:r>
              <a:rPr lang="en-US" sz="1600" dirty="0">
                <a:solidFill>
                  <a:schemeClr val="accent6">
                    <a:lumMod val="20000"/>
                    <a:lumOff val="80000"/>
                  </a:schemeClr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1909.07505</a:t>
            </a:r>
            <a:r>
              <a:rPr lang="en-US" sz="16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 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D0EB05A-167F-FE52-9482-C6FFD2F86D7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0703" y="1896902"/>
            <a:ext cx="4935486" cy="428478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B4ABD30-3E85-D2DC-B8D1-AC80C633010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95999" y="1921476"/>
            <a:ext cx="6047237" cy="449315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C64B02C-CCC6-2B83-93A4-EB59CF209F32}"/>
              </a:ext>
            </a:extLst>
          </p:cNvPr>
          <p:cNvSpPr txBox="1"/>
          <p:nvPr/>
        </p:nvSpPr>
        <p:spPr>
          <a:xfrm>
            <a:off x="886408" y="6181690"/>
            <a:ext cx="39685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See also Fong, Porto, </a:t>
            </a:r>
            <a:r>
              <a:rPr lang="en-US" sz="1600" dirty="0">
                <a:solidFill>
                  <a:schemeClr val="accent6">
                    <a:lumMod val="20000"/>
                    <a:lumOff val="80000"/>
                  </a:schemeClr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2406.15566</a:t>
            </a:r>
            <a:r>
              <a:rPr lang="en-US" sz="16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;</a:t>
            </a:r>
          </a:p>
          <a:p>
            <a:r>
              <a:rPr lang="en-US" sz="16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BD, Machado, Martinez-Soler, </a:t>
            </a:r>
            <a:r>
              <a:rPr lang="en-US" sz="1600" dirty="0">
                <a:solidFill>
                  <a:schemeClr val="accent6">
                    <a:lumMod val="20000"/>
                    <a:lumOff val="80000"/>
                  </a:schemeClr>
                </a:solidFill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2406.18507</a:t>
            </a:r>
            <a:r>
              <a:rPr lang="en-US" sz="16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 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9577B15-C22A-2151-6ECC-403942D3D071}"/>
              </a:ext>
            </a:extLst>
          </p:cNvPr>
          <p:cNvSpPr txBox="1"/>
          <p:nvPr/>
        </p:nvSpPr>
        <p:spPr>
          <a:xfrm rot="19635753">
            <a:off x="10767436" y="5035792"/>
            <a:ext cx="1310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preliminary</a:t>
            </a:r>
          </a:p>
        </p:txBody>
      </p:sp>
    </p:spTree>
    <p:extLst>
      <p:ext uri="{BB962C8B-B14F-4D97-AF65-F5344CB8AC3E}">
        <p14:creationId xmlns:p14="http://schemas.microsoft.com/office/powerpoint/2010/main" val="472388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9F70BB-8FE2-3374-8AA6-FE625109D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8644"/>
            <a:ext cx="10515600" cy="675884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err="1"/>
              <a:t>QDino</a:t>
            </a:r>
            <a:r>
              <a:rPr lang="en-US" dirty="0"/>
              <a:t> Decay and Radio Anomalies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894801C-804B-0D8C-0914-87A341E1BD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07826"/>
            <a:ext cx="2743200" cy="365125"/>
          </a:xfrm>
        </p:spPr>
        <p:txBody>
          <a:bodyPr/>
          <a:lstStyle/>
          <a:p>
            <a:fld id="{F08585EE-11E6-5F4C-AB46-B4C3065BB2AA}" type="slidenum">
              <a:rPr lang="en-US" smtClean="0"/>
              <a:t>12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F987168-ACF9-4C22-1761-B8FD20B9F6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4819" y="873965"/>
            <a:ext cx="7016151" cy="551880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B756C41-2536-A69D-072B-D3851B9BBDDE}"/>
              </a:ext>
            </a:extLst>
          </p:cNvPr>
          <p:cNvSpPr txBox="1"/>
          <p:nvPr/>
        </p:nvSpPr>
        <p:spPr>
          <a:xfrm>
            <a:off x="6315928" y="4772679"/>
            <a:ext cx="33802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BD, Di Bari, Martinez-Soler, Roshan, </a:t>
            </a:r>
          </a:p>
          <a:p>
            <a:r>
              <a:rPr lang="en-US" sz="1600" dirty="0">
                <a:solidFill>
                  <a:schemeClr val="accent6">
                    <a:lumMod val="50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2312.03082</a:t>
            </a:r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 and  </a:t>
            </a:r>
            <a:r>
              <a:rPr lang="en-US" sz="1600" i="1" dirty="0">
                <a:solidFill>
                  <a:schemeClr val="accent6">
                    <a:lumMod val="50000"/>
                  </a:schemeClr>
                </a:solidFill>
              </a:rPr>
              <a:t>work in progress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D54AF2A-0F5C-139A-70E3-8B5588DFA0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826" y="873964"/>
            <a:ext cx="3727572" cy="2766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23A0D64-3775-B68E-E93C-941B98FB4DB9}"/>
              </a:ext>
            </a:extLst>
          </p:cNvPr>
          <p:cNvSpPr txBox="1"/>
          <p:nvPr/>
        </p:nvSpPr>
        <p:spPr>
          <a:xfrm>
            <a:off x="966158" y="2760452"/>
            <a:ext cx="13274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accent6">
                    <a:lumMod val="50000"/>
                  </a:schemeClr>
                </a:solidFill>
              </a:rPr>
              <a:t>Bowman et al, </a:t>
            </a:r>
          </a:p>
          <a:p>
            <a:r>
              <a:rPr lang="en-US" sz="1400" dirty="0">
                <a:solidFill>
                  <a:schemeClr val="accent6">
                    <a:lumMod val="50000"/>
                  </a:schemeClr>
                </a:solidFill>
              </a:rPr>
              <a:t>Nature (2018)</a:t>
            </a:r>
          </a:p>
        </p:txBody>
      </p:sp>
      <p:pic>
        <p:nvPicPr>
          <p:cNvPr id="1028" name="Picture 4" descr="ARCADE 2 MEASUREMENT OF THE ABSOLUTE SKY BRIGHTNESS AT 3–90 GHz - IOPscience">
            <a:extLst>
              <a:ext uri="{FF2B5EF4-FFF2-40B4-BE49-F238E27FC236}">
                <a16:creationId xmlns:a16="http://schemas.microsoft.com/office/drawing/2014/main" id="{561B3977-AFF3-033F-010A-4BBDA0530D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780" y="3847777"/>
            <a:ext cx="3610756" cy="2873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3151F15-06AB-D833-22C6-3079E52F3A00}"/>
              </a:ext>
            </a:extLst>
          </p:cNvPr>
          <p:cNvSpPr txBox="1"/>
          <p:nvPr/>
        </p:nvSpPr>
        <p:spPr>
          <a:xfrm>
            <a:off x="1897853" y="4031902"/>
            <a:ext cx="19279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accent6">
                    <a:lumMod val="50000"/>
                  </a:schemeClr>
                </a:solidFill>
              </a:rPr>
              <a:t>Fixsen et al, </a:t>
            </a:r>
            <a:r>
              <a:rPr lang="en-US" sz="1400" dirty="0" err="1">
                <a:solidFill>
                  <a:schemeClr val="accent6">
                    <a:lumMod val="50000"/>
                  </a:schemeClr>
                </a:solidFill>
              </a:rPr>
              <a:t>ApJ</a:t>
            </a:r>
            <a:r>
              <a:rPr lang="en-US" sz="1400" dirty="0">
                <a:solidFill>
                  <a:schemeClr val="accent6">
                    <a:lumMod val="50000"/>
                  </a:schemeClr>
                </a:solidFill>
              </a:rPr>
              <a:t> (2011)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F3A3D49-4676-F795-B1AF-DBC8B3F6CA97}"/>
              </a:ext>
            </a:extLst>
          </p:cNvPr>
          <p:cNvCxnSpPr>
            <a:cxnSpLocks/>
          </p:cNvCxnSpPr>
          <p:nvPr/>
        </p:nvCxnSpPr>
        <p:spPr>
          <a:xfrm flipH="1" flipV="1">
            <a:off x="3017047" y="2880226"/>
            <a:ext cx="4660462" cy="141836"/>
          </a:xfrm>
          <a:prstGeom prst="line">
            <a:avLst/>
          </a:prstGeom>
          <a:ln w="19050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F018E92-3231-528F-8838-11CA9B738249}"/>
              </a:ext>
            </a:extLst>
          </p:cNvPr>
          <p:cNvCxnSpPr>
            <a:cxnSpLocks/>
          </p:cNvCxnSpPr>
          <p:nvPr/>
        </p:nvCxnSpPr>
        <p:spPr>
          <a:xfrm flipH="1">
            <a:off x="3308920" y="2672796"/>
            <a:ext cx="3695729" cy="2765477"/>
          </a:xfrm>
          <a:prstGeom prst="line">
            <a:avLst/>
          </a:prstGeom>
          <a:ln w="19050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341E7BC3-C2CF-52CB-3692-00ACD8315D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47972" y="5984035"/>
            <a:ext cx="1328305" cy="83186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6D2543E-DC15-E6FF-2F0C-A42E8E09CE99}"/>
              </a:ext>
            </a:extLst>
          </p:cNvPr>
          <p:cNvSpPr txBox="1"/>
          <p:nvPr/>
        </p:nvSpPr>
        <p:spPr>
          <a:xfrm>
            <a:off x="5573710" y="6428887"/>
            <a:ext cx="5766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How to avoid the neutrino magnetic moment constraint?</a:t>
            </a:r>
          </a:p>
        </p:txBody>
      </p:sp>
    </p:spTree>
    <p:extLst>
      <p:ext uri="{BB962C8B-B14F-4D97-AF65-F5344CB8AC3E}">
        <p14:creationId xmlns:p14="http://schemas.microsoft.com/office/powerpoint/2010/main" val="2515435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1D270B-19B6-52FD-9211-583F9DF1D2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2946" y="73461"/>
            <a:ext cx="10515600" cy="695049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Neutrino-Dark Sector Interactions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FD370EC-7C97-4AE6-D2BD-891062B3BC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85185" y="6419414"/>
            <a:ext cx="2743200" cy="365125"/>
          </a:xfrm>
        </p:spPr>
        <p:txBody>
          <a:bodyPr/>
          <a:lstStyle/>
          <a:p>
            <a:fld id="{A6F6856A-9B7B-0347-A6D6-15B5CC758C7A}" type="slidenum">
              <a:rPr lang="en-US" smtClean="0"/>
              <a:t>13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18E2F34-C9BF-491A-EDBE-B2D1F0DCE5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3" y="2288260"/>
            <a:ext cx="5808425" cy="36064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C40B61E-5830-5EA7-39DB-0F98514587D1}"/>
              </a:ext>
            </a:extLst>
          </p:cNvPr>
          <p:cNvSpPr txBox="1"/>
          <p:nvPr/>
        </p:nvSpPr>
        <p:spPr>
          <a:xfrm>
            <a:off x="2025712" y="5425056"/>
            <a:ext cx="43510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>
                    <a:lumMod val="50000"/>
                  </a:schemeClr>
                </a:solidFill>
              </a:rPr>
              <a:t>How to see the ‘invisible’?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67C8EB3-84A0-3DD1-6348-B7EFA102DC93}"/>
              </a:ext>
            </a:extLst>
          </p:cNvPr>
          <p:cNvSpPr txBox="1"/>
          <p:nvPr/>
        </p:nvSpPr>
        <p:spPr>
          <a:xfrm>
            <a:off x="6090746" y="6467998"/>
            <a:ext cx="610125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BD, Kim, Sathyan, Sinha, Zhang, </a:t>
            </a:r>
            <a:r>
              <a:rPr lang="en-US" sz="1600" u="sng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2506.abcde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644280D-E720-BC6A-FC41-CF3BAC4614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9585" y="2285131"/>
            <a:ext cx="6235592" cy="4134283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D320251-FACF-6DAF-3B88-D79650B22F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9962" y="1010107"/>
            <a:ext cx="3634631" cy="1174948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2FB89F6-6DA6-3402-EC0F-652C627194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27380" y="769358"/>
            <a:ext cx="2546318" cy="160559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A84D333-75E6-591A-2EF4-78D8D872102A}"/>
              </a:ext>
            </a:extLst>
          </p:cNvPr>
          <p:cNvSpPr txBox="1"/>
          <p:nvPr/>
        </p:nvSpPr>
        <p:spPr>
          <a:xfrm>
            <a:off x="8840866" y="1045032"/>
            <a:ext cx="336316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See also </a:t>
            </a:r>
            <a:r>
              <a:rPr lang="en-US" sz="1600" dirty="0">
                <a:solidFill>
                  <a:schemeClr val="accent6">
                    <a:lumMod val="20000"/>
                    <a:lumOff val="80000"/>
                  </a:schemeClr>
                </a:solidFill>
                <a:latin typeface="CMR10"/>
              </a:rPr>
              <a:t>Cline et al, </a:t>
            </a:r>
            <a:r>
              <a:rPr lang="en-US" sz="1600" dirty="0">
                <a:solidFill>
                  <a:schemeClr val="accent6">
                    <a:lumMod val="20000"/>
                    <a:lumOff val="80000"/>
                  </a:schemeClr>
                </a:solidFill>
                <a:latin typeface="CMR1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2209.02713</a:t>
            </a:r>
            <a:r>
              <a:rPr lang="en-US" sz="1600" dirty="0">
                <a:solidFill>
                  <a:schemeClr val="accent6">
                    <a:lumMod val="20000"/>
                    <a:lumOff val="80000"/>
                  </a:schemeClr>
                </a:solidFill>
                <a:latin typeface="CMR10"/>
              </a:rPr>
              <a:t>;</a:t>
            </a:r>
          </a:p>
          <a:p>
            <a:r>
              <a:rPr lang="en-US" sz="1600" dirty="0">
                <a:solidFill>
                  <a:schemeClr val="accent6">
                    <a:lumMod val="20000"/>
                    <a:lumOff val="80000"/>
                  </a:schemeClr>
                </a:solidFill>
                <a:latin typeface="CMR10"/>
              </a:rPr>
              <a:t>Ferrer, Herrera, Ibarra, </a:t>
            </a:r>
            <a:r>
              <a:rPr lang="en-US" sz="1600" dirty="0">
                <a:solidFill>
                  <a:schemeClr val="accent6">
                    <a:lumMod val="20000"/>
                    <a:lumOff val="80000"/>
                  </a:schemeClr>
                </a:solidFill>
                <a:latin typeface="CMR1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2209.06339</a:t>
            </a:r>
            <a:r>
              <a:rPr lang="en-US" sz="1600" dirty="0">
                <a:solidFill>
                  <a:schemeClr val="accent6">
                    <a:lumMod val="20000"/>
                    <a:lumOff val="80000"/>
                  </a:schemeClr>
                </a:solidFill>
                <a:latin typeface="CMR10"/>
              </a:rPr>
              <a:t>;</a:t>
            </a:r>
          </a:p>
          <a:p>
            <a:r>
              <a:rPr lang="en-US" sz="1600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Bertolez-Martınez</a:t>
            </a:r>
            <a:r>
              <a:rPr lang="en-US" sz="16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 et al, </a:t>
            </a:r>
            <a:r>
              <a:rPr lang="en-US" sz="1600" dirty="0">
                <a:solidFill>
                  <a:schemeClr val="accent6">
                    <a:lumMod val="20000"/>
                    <a:lumOff val="80000"/>
                  </a:schemeClr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2506.08993</a:t>
            </a:r>
            <a:r>
              <a:rPr lang="en-US" sz="16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;</a:t>
            </a:r>
          </a:p>
          <a:p>
            <a:r>
              <a:rPr lang="en-US" sz="1600" dirty="0">
                <a:solidFill>
                  <a:schemeClr val="accent6">
                    <a:lumMod val="20000"/>
                    <a:lumOff val="80000"/>
                  </a:schemeClr>
                </a:solidFill>
                <a:latin typeface="CMR10"/>
              </a:rPr>
              <a:t>Mondal et al, </a:t>
            </a:r>
            <a:r>
              <a:rPr lang="en-US" sz="1600" dirty="0">
                <a:solidFill>
                  <a:schemeClr val="accent6">
                    <a:lumMod val="20000"/>
                    <a:lumOff val="80000"/>
                  </a:schemeClr>
                </a:solidFill>
                <a:latin typeface="CMR1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2506.19910</a:t>
            </a:r>
            <a:endParaRPr lang="en-US" sz="1600" dirty="0">
              <a:solidFill>
                <a:schemeClr val="accent6">
                  <a:lumMod val="20000"/>
                  <a:lumOff val="80000"/>
                </a:schemeClr>
              </a:solidFill>
              <a:latin typeface="CMR1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E6286D9-A7DC-FA11-7EC8-30E2B5A05F33}"/>
              </a:ext>
            </a:extLst>
          </p:cNvPr>
          <p:cNvSpPr txBox="1"/>
          <p:nvPr/>
        </p:nvSpPr>
        <p:spPr>
          <a:xfrm>
            <a:off x="325516" y="6086019"/>
            <a:ext cx="548973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Campo, Boehm, Palomares-Ruiz, Pascoli, </a:t>
            </a:r>
            <a:r>
              <a:rPr lang="en-US" sz="1600" u="sng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1711.05283</a:t>
            </a:r>
          </a:p>
          <a:p>
            <a:r>
              <a:rPr lang="en-US" sz="16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Arguelles, </a:t>
            </a:r>
            <a:r>
              <a:rPr lang="en-US" sz="1600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Kheirandish</a:t>
            </a:r>
            <a:r>
              <a:rPr lang="en-US" sz="16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, Vincent, </a:t>
            </a:r>
            <a:r>
              <a:rPr lang="en-US" sz="1600" u="sng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1703.00451</a:t>
            </a:r>
          </a:p>
        </p:txBody>
      </p:sp>
      <p:pic>
        <p:nvPicPr>
          <p:cNvPr id="14" name="Picture 2" descr="Soulmates&quot; Poster for Sale by kimvervuurt | Redbubble">
            <a:extLst>
              <a:ext uri="{FF2B5EF4-FFF2-40B4-BE49-F238E27FC236}">
                <a16:creationId xmlns:a16="http://schemas.microsoft.com/office/drawing/2014/main" id="{82B12F39-278D-3720-74D4-8BA7CF724F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8124" y="4777096"/>
            <a:ext cx="766469" cy="766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885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515042-43BB-4A8A-0833-01DDA74831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36525"/>
            <a:ext cx="12177486" cy="750873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Dark Radiation Mimicking Self-Interacting Neutrinos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930E837-F08C-AB40-EF22-E10A4F3F00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83460" y="6362257"/>
            <a:ext cx="2743200" cy="365125"/>
          </a:xfrm>
        </p:spPr>
        <p:txBody>
          <a:bodyPr/>
          <a:lstStyle/>
          <a:p>
            <a:fld id="{A6F6856A-9B7B-0347-A6D6-15B5CC758C7A}" type="slidenum">
              <a:rPr lang="en-US" smtClean="0"/>
              <a:t>14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8F08D93-F4ED-AF21-A2D5-8E4135E8F2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5974" y="1660909"/>
            <a:ext cx="5328911" cy="447579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C5FE3DC-B0A7-5672-AB1A-D709B0AC8854}"/>
              </a:ext>
            </a:extLst>
          </p:cNvPr>
          <p:cNvSpPr txBox="1"/>
          <p:nvPr/>
        </p:nvSpPr>
        <p:spPr>
          <a:xfrm>
            <a:off x="5558279" y="1075559"/>
            <a:ext cx="92166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Das, BD, Gao, Ghosh, Kim, </a:t>
            </a:r>
            <a:r>
              <a:rPr lang="en-US" sz="1600" dirty="0">
                <a:solidFill>
                  <a:schemeClr val="accent6">
                    <a:lumMod val="20000"/>
                    <a:lumOff val="80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2506.08085</a:t>
            </a:r>
            <a:r>
              <a:rPr lang="en-US" sz="16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 </a:t>
            </a:r>
            <a:endParaRPr lang="en-US" sz="1600" i="1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9545023-33E9-4FA6-6271-CC9783BAAF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3348" y="881584"/>
            <a:ext cx="7772400" cy="68542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73DB2C0-79FF-526B-F1FD-E091CF2116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2578" y="1723718"/>
            <a:ext cx="5973535" cy="438482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86573BE-FFB0-8E8C-A682-875AB272D72B}"/>
              </a:ext>
            </a:extLst>
          </p:cNvPr>
          <p:cNvSpPr txBox="1"/>
          <p:nvPr/>
        </p:nvSpPr>
        <p:spPr>
          <a:xfrm>
            <a:off x="1255059" y="2039323"/>
            <a:ext cx="14771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accent6">
                    <a:lumMod val="50000"/>
                  </a:schemeClr>
                </a:solidFill>
              </a:rPr>
              <a:t>Free-streaming </a:t>
            </a:r>
            <a:r>
              <a:rPr lang="en-US" sz="1400" dirty="0" err="1">
                <a:solidFill>
                  <a:schemeClr val="accent6">
                    <a:lumMod val="50000"/>
                  </a:schemeClr>
                </a:solidFill>
              </a:rPr>
              <a:t>ν</a:t>
            </a:r>
            <a:endParaRPr lang="en-US" sz="14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8295A61-E7AD-68D1-EF1E-947503B6DDCC}"/>
              </a:ext>
            </a:extLst>
          </p:cNvPr>
          <p:cNvSpPr txBox="1"/>
          <p:nvPr/>
        </p:nvSpPr>
        <p:spPr>
          <a:xfrm>
            <a:off x="2842945" y="1885434"/>
            <a:ext cx="25005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accent6">
                    <a:lumMod val="50000"/>
                  </a:schemeClr>
                </a:solidFill>
              </a:rPr>
              <a:t>Resonant conversion of </a:t>
            </a:r>
            <a:r>
              <a:rPr lang="en-US" sz="1400" dirty="0" err="1">
                <a:solidFill>
                  <a:schemeClr val="accent6">
                    <a:lumMod val="50000"/>
                  </a:schemeClr>
                </a:solidFill>
              </a:rPr>
              <a:t>ν</a:t>
            </a:r>
            <a:r>
              <a:rPr lang="en-US" sz="1400" dirty="0">
                <a:solidFill>
                  <a:schemeClr val="accent6">
                    <a:lumMod val="50000"/>
                  </a:schemeClr>
                </a:solidFill>
              </a:rPr>
              <a:t> to </a:t>
            </a:r>
            <a:r>
              <a:rPr lang="en-US" sz="1400" dirty="0" err="1">
                <a:solidFill>
                  <a:schemeClr val="accent6">
                    <a:lumMod val="50000"/>
                  </a:schemeClr>
                </a:solidFill>
              </a:rPr>
              <a:t>χ</a:t>
            </a:r>
            <a:endParaRPr lang="en-US" sz="14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A7D3B5F-83B6-C1AB-20C4-0950B69760FD}"/>
              </a:ext>
            </a:extLst>
          </p:cNvPr>
          <p:cNvSpPr txBox="1"/>
          <p:nvPr/>
        </p:nvSpPr>
        <p:spPr>
          <a:xfrm>
            <a:off x="4597726" y="2343388"/>
            <a:ext cx="1818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accent6">
                    <a:lumMod val="50000"/>
                  </a:schemeClr>
                </a:solidFill>
              </a:rPr>
              <a:t>Free-streaming </a:t>
            </a:r>
            <a:r>
              <a:rPr lang="en-US" sz="1400" dirty="0" err="1">
                <a:solidFill>
                  <a:schemeClr val="accent6">
                    <a:lumMod val="50000"/>
                  </a:schemeClr>
                </a:solidFill>
              </a:rPr>
              <a:t>ν</a:t>
            </a:r>
            <a:r>
              <a:rPr lang="en-US" sz="1400" dirty="0">
                <a:solidFill>
                  <a:schemeClr val="accent6">
                    <a:lumMod val="50000"/>
                  </a:schemeClr>
                </a:solidFill>
              </a:rPr>
              <a:t> +Free-streaming </a:t>
            </a:r>
            <a:r>
              <a:rPr lang="en-US" sz="1400" dirty="0" err="1">
                <a:solidFill>
                  <a:schemeClr val="accent6">
                    <a:lumMod val="50000"/>
                  </a:schemeClr>
                </a:solidFill>
              </a:rPr>
              <a:t>χ</a:t>
            </a:r>
            <a:r>
              <a:rPr lang="en-US" sz="1400" dirty="0">
                <a:solidFill>
                  <a:schemeClr val="accent6">
                    <a:lumMod val="50000"/>
                  </a:schemeClr>
                </a:solidFill>
              </a:rPr>
              <a:t> 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58DD36F-0B88-8BDC-2CE4-A3CF32C36D9C}"/>
              </a:ext>
            </a:extLst>
          </p:cNvPr>
          <p:cNvCxnSpPr>
            <a:cxnSpLocks/>
            <a:endCxn id="9" idx="2"/>
          </p:cNvCxnSpPr>
          <p:nvPr/>
        </p:nvCxnSpPr>
        <p:spPr>
          <a:xfrm flipV="1">
            <a:off x="3653083" y="2193211"/>
            <a:ext cx="440132" cy="744489"/>
          </a:xfrm>
          <a:prstGeom prst="line">
            <a:avLst/>
          </a:prstGeom>
          <a:ln w="19050" cap="flat" cmpd="sng" algn="ctr">
            <a:solidFill>
              <a:schemeClr val="accent5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9C66B4B-094D-9DA4-EC61-A71895039124}"/>
              </a:ext>
            </a:extLst>
          </p:cNvPr>
          <p:cNvCxnSpPr>
            <a:cxnSpLocks/>
          </p:cNvCxnSpPr>
          <p:nvPr/>
        </p:nvCxnSpPr>
        <p:spPr>
          <a:xfrm flipH="1" flipV="1">
            <a:off x="2156608" y="2272723"/>
            <a:ext cx="42306" cy="633854"/>
          </a:xfrm>
          <a:prstGeom prst="line">
            <a:avLst/>
          </a:prstGeom>
          <a:ln w="19050" cap="flat" cmpd="sng" algn="ctr">
            <a:solidFill>
              <a:schemeClr val="accent5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2376E229-0E89-32DB-FAA5-FD08456F8A6C}"/>
              </a:ext>
            </a:extLst>
          </p:cNvPr>
          <p:cNvCxnSpPr>
            <a:cxnSpLocks/>
            <a:endCxn id="13" idx="2"/>
          </p:cNvCxnSpPr>
          <p:nvPr/>
        </p:nvCxnSpPr>
        <p:spPr>
          <a:xfrm flipH="1" flipV="1">
            <a:off x="5506850" y="2866608"/>
            <a:ext cx="414979" cy="1981163"/>
          </a:xfrm>
          <a:prstGeom prst="line">
            <a:avLst/>
          </a:prstGeom>
          <a:ln w="19050" cap="flat" cmpd="sng" algn="ctr">
            <a:solidFill>
              <a:schemeClr val="accent5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A87C3F40-8226-874F-AD96-5818B56190F7}"/>
              </a:ext>
            </a:extLst>
          </p:cNvPr>
          <p:cNvSpPr txBox="1"/>
          <p:nvPr/>
        </p:nvSpPr>
        <p:spPr>
          <a:xfrm>
            <a:off x="598469" y="6116936"/>
            <a:ext cx="109950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FFFF00"/>
                </a:solidFill>
              </a:rPr>
              <a:t>Behaves as flavor-specific or flavor-universal neutrino self-interactions, depending on </a:t>
            </a:r>
            <a:r>
              <a:rPr lang="en-US" i="1" dirty="0" err="1">
                <a:solidFill>
                  <a:srgbClr val="FFFF00"/>
                </a:solidFill>
              </a:rPr>
              <a:t>n</a:t>
            </a:r>
            <a:r>
              <a:rPr lang="en-US" i="1" baseline="-25000" dirty="0" err="1">
                <a:solidFill>
                  <a:srgbClr val="FFFF00"/>
                </a:solidFill>
              </a:rPr>
              <a:t>χ</a:t>
            </a:r>
            <a:r>
              <a:rPr lang="en-US" i="1" baseline="-25000" dirty="0">
                <a:solidFill>
                  <a:srgbClr val="FFFF00"/>
                </a:solidFill>
              </a:rPr>
              <a:t> </a:t>
            </a:r>
            <a:r>
              <a:rPr lang="en-US" baseline="-25000" dirty="0">
                <a:solidFill>
                  <a:srgbClr val="FFFF00"/>
                </a:solidFill>
              </a:rPr>
              <a:t>.</a:t>
            </a:r>
          </a:p>
          <a:p>
            <a:pPr algn="ctr"/>
            <a:r>
              <a:rPr lang="en-US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Ameliorates tension between cosmology and neutrino oscillation experiments, while avoiding lab constraints.</a:t>
            </a:r>
          </a:p>
        </p:txBody>
      </p:sp>
    </p:spTree>
    <p:extLst>
      <p:ext uri="{BB962C8B-B14F-4D97-AF65-F5344CB8AC3E}">
        <p14:creationId xmlns:p14="http://schemas.microsoft.com/office/powerpoint/2010/main" val="773562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62BA54-F1F1-F9F4-1B03-79682FA4A8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6"/>
            <a:ext cx="10515600" cy="699216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Sterile Neutrino DM Production in Early Universe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EA7EEBF-8B2F-753F-C01C-8BB99BD3A2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66652" y="6356349"/>
            <a:ext cx="2743200" cy="365125"/>
          </a:xfrm>
        </p:spPr>
        <p:txBody>
          <a:bodyPr/>
          <a:lstStyle/>
          <a:p>
            <a:fld id="{A6F6856A-9B7B-0347-A6D6-15B5CC758C7A}" type="slidenum">
              <a:rPr lang="en-US" smtClean="0"/>
              <a:t>15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374314E-21A9-A892-BA66-A525A1FBA985}"/>
              </a:ext>
            </a:extLst>
          </p:cNvPr>
          <p:cNvSpPr txBox="1"/>
          <p:nvPr/>
        </p:nvSpPr>
        <p:spPr>
          <a:xfrm>
            <a:off x="8176838" y="6026157"/>
            <a:ext cx="42817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BD, Dutta, Goswami, Tang, Ramachandran, </a:t>
            </a:r>
            <a:r>
              <a:rPr lang="en-US" sz="1600" dirty="0">
                <a:solidFill>
                  <a:schemeClr val="accent6">
                    <a:lumMod val="20000"/>
                    <a:lumOff val="80000"/>
                  </a:schemeClr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2505.22463</a:t>
            </a:r>
            <a:endParaRPr lang="en-US" sz="1600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9" name="Picture 8" descr="A black text on a white background&#10;&#10;AI-generated content may be incorrect.">
            <a:extLst>
              <a:ext uri="{FF2B5EF4-FFF2-40B4-BE49-F238E27FC236}">
                <a16:creationId xmlns:a16="http://schemas.microsoft.com/office/drawing/2014/main" id="{A84A164E-D357-41DE-8BFC-8CCEB3D49B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87477" y="2636533"/>
            <a:ext cx="2251883" cy="56959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197B4FA-505C-FA08-1E73-DF254C8C06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9288" y="2470097"/>
            <a:ext cx="2070100" cy="6604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5CB52A7-0BB8-C369-4621-8340B201B7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5538" y="3392289"/>
            <a:ext cx="3657600" cy="15367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A500797-0C6A-593B-1D70-7335BE7E20D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97232" y="2609315"/>
            <a:ext cx="1820333" cy="5461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15529C5-2B8C-2317-4C59-260AB653F2C4}"/>
              </a:ext>
            </a:extLst>
          </p:cNvPr>
          <p:cNvSpPr txBox="1"/>
          <p:nvPr/>
        </p:nvSpPr>
        <p:spPr>
          <a:xfrm>
            <a:off x="807775" y="1998513"/>
            <a:ext cx="2357633" cy="369332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Active self-interaction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6C7E3C2-EBA0-E002-490A-E8AB654FCD61}"/>
              </a:ext>
            </a:extLst>
          </p:cNvPr>
          <p:cNvSpPr txBox="1"/>
          <p:nvPr/>
        </p:nvSpPr>
        <p:spPr>
          <a:xfrm>
            <a:off x="5186508" y="2028057"/>
            <a:ext cx="2384371" cy="369332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Sterile self-interaction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E00BF69-B428-9C70-F437-DC18AD66D18A}"/>
              </a:ext>
            </a:extLst>
          </p:cNvPr>
          <p:cNvSpPr txBox="1"/>
          <p:nvPr/>
        </p:nvSpPr>
        <p:spPr>
          <a:xfrm>
            <a:off x="9366652" y="1978971"/>
            <a:ext cx="1893532" cy="369332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Active-sterile NSI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536E236-746E-F261-C325-DC67ADC5592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64543" y="3584325"/>
            <a:ext cx="4015952" cy="1028306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C9FDF4E-8147-87C9-C48A-FBC10F0E3E03}"/>
              </a:ext>
            </a:extLst>
          </p:cNvPr>
          <p:cNvCxnSpPr>
            <a:cxnSpLocks/>
          </p:cNvCxnSpPr>
          <p:nvPr/>
        </p:nvCxnSpPr>
        <p:spPr>
          <a:xfrm>
            <a:off x="4182447" y="2077752"/>
            <a:ext cx="0" cy="446116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C77381F-04CE-3082-B998-A6260A6E363C}"/>
              </a:ext>
            </a:extLst>
          </p:cNvPr>
          <p:cNvCxnSpPr>
            <a:cxnSpLocks/>
          </p:cNvCxnSpPr>
          <p:nvPr/>
        </p:nvCxnSpPr>
        <p:spPr>
          <a:xfrm>
            <a:off x="8362591" y="1978971"/>
            <a:ext cx="0" cy="448887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04091070-7830-D77E-5A0A-B3B1E8F3E69E}"/>
              </a:ext>
            </a:extLst>
          </p:cNvPr>
          <p:cNvSpPr txBox="1"/>
          <p:nvPr/>
        </p:nvSpPr>
        <p:spPr>
          <a:xfrm>
            <a:off x="14034" y="5177120"/>
            <a:ext cx="428171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de </a:t>
            </a:r>
            <a:r>
              <a:rPr lang="en-US" sz="1600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Gouvêa</a:t>
            </a:r>
            <a:r>
              <a:rPr lang="en-US" sz="16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, Sen, Tangarife, Zhang, </a:t>
            </a:r>
            <a:r>
              <a:rPr lang="en-US" sz="1600" dirty="0">
                <a:solidFill>
                  <a:schemeClr val="accent6">
                    <a:lumMod val="20000"/>
                    <a:lumOff val="80000"/>
                  </a:schemeClr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1910.04901</a:t>
            </a:r>
            <a:endParaRPr lang="en-US" sz="1600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  <a:p>
            <a:r>
              <a:rPr lang="en-US" sz="16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Kelly, Sen, Tangarife, Zhang, </a:t>
            </a:r>
            <a:r>
              <a:rPr lang="en-US" sz="1600" dirty="0">
                <a:solidFill>
                  <a:schemeClr val="accent6">
                    <a:lumMod val="20000"/>
                    <a:lumOff val="80000"/>
                  </a:schemeClr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2005.03681</a:t>
            </a:r>
            <a:r>
              <a:rPr lang="en-US" sz="16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;</a:t>
            </a:r>
          </a:p>
          <a:p>
            <a:r>
              <a:rPr lang="en-US" sz="16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Alonso-Alvarez, Cline, </a:t>
            </a:r>
            <a:r>
              <a:rPr lang="en-US" sz="1600" dirty="0">
                <a:solidFill>
                  <a:schemeClr val="accent6">
                    <a:lumMod val="20000"/>
                    <a:lumOff val="80000"/>
                  </a:schemeClr>
                </a:solidFill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2107.07524</a:t>
            </a:r>
            <a:r>
              <a:rPr lang="en-US" sz="16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;</a:t>
            </a:r>
          </a:p>
          <a:p>
            <a:r>
              <a:rPr lang="en-US" sz="16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An, </a:t>
            </a:r>
            <a:r>
              <a:rPr lang="en-US" sz="1600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Gluscevic</a:t>
            </a:r>
            <a:r>
              <a:rPr lang="en-US" sz="16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, Nadler, Zhang, </a:t>
            </a:r>
            <a:r>
              <a:rPr lang="en-US" sz="1600" dirty="0">
                <a:solidFill>
                  <a:schemeClr val="accent6">
                    <a:lumMod val="20000"/>
                    <a:lumOff val="80000"/>
                  </a:schemeClr>
                </a:solidFill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2301.08299</a:t>
            </a:r>
            <a:r>
              <a:rPr lang="en-US" sz="16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 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E08F73A-2A1D-60EF-8225-0905924C5551}"/>
              </a:ext>
            </a:extLst>
          </p:cNvPr>
          <p:cNvSpPr txBox="1"/>
          <p:nvPr/>
        </p:nvSpPr>
        <p:spPr>
          <a:xfrm>
            <a:off x="4295747" y="5144404"/>
            <a:ext cx="39847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Johns, Fuller, </a:t>
            </a:r>
            <a:r>
              <a:rPr lang="en-US" sz="1600" dirty="0">
                <a:solidFill>
                  <a:schemeClr val="accent6">
                    <a:lumMod val="20000"/>
                    <a:lumOff val="80000"/>
                  </a:schemeClr>
                </a:solidFill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1903.08296</a:t>
            </a:r>
            <a:r>
              <a:rPr lang="en-US" sz="16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;</a:t>
            </a:r>
          </a:p>
          <a:p>
            <a:r>
              <a:rPr lang="en-US" sz="16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Bringmann, Depta, Hufnagel, Kersten, Ruderman, Schmidt-Hoberg, </a:t>
            </a:r>
            <a:r>
              <a:rPr lang="en-US" sz="1600" dirty="0">
                <a:solidFill>
                  <a:schemeClr val="accent6">
                    <a:lumMod val="20000"/>
                    <a:lumOff val="80000"/>
                  </a:schemeClr>
                </a:solidFill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2206.10630</a:t>
            </a:r>
            <a:r>
              <a:rPr lang="en-US" sz="16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;</a:t>
            </a:r>
          </a:p>
          <a:p>
            <a:r>
              <a:rPr lang="en-US" sz="16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Astros, Vogl, </a:t>
            </a:r>
            <a:r>
              <a:rPr lang="en-US" sz="1600" dirty="0">
                <a:solidFill>
                  <a:schemeClr val="accent6">
                    <a:lumMod val="20000"/>
                    <a:lumOff val="80000"/>
                  </a:schemeClr>
                </a:solidFill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2307.15565</a:t>
            </a:r>
            <a:endParaRPr lang="en-US" sz="1600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A983E36-4088-8726-9DFE-E1350B544164}"/>
              </a:ext>
            </a:extLst>
          </p:cNvPr>
          <p:cNvSpPr txBox="1"/>
          <p:nvPr/>
        </p:nvSpPr>
        <p:spPr>
          <a:xfrm>
            <a:off x="2788622" y="831843"/>
            <a:ext cx="805528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/>
              <a:t>Minimal </a:t>
            </a:r>
            <a:r>
              <a:rPr lang="en-US" sz="2000" dirty="0" err="1"/>
              <a:t>Dodelson-Widrow</a:t>
            </a:r>
            <a:r>
              <a:rPr lang="en-US" sz="2000" dirty="0"/>
              <a:t> mechanism is ruled out by X-ray constraints.</a:t>
            </a:r>
          </a:p>
          <a:p>
            <a:pPr algn="ctr"/>
            <a:endParaRPr lang="en-US" sz="2000" dirty="0"/>
          </a:p>
          <a:p>
            <a:pPr algn="ctr"/>
            <a:r>
              <a:rPr lang="en-US" sz="2000" dirty="0">
                <a:solidFill>
                  <a:srgbClr val="FFFF00"/>
                </a:solidFill>
              </a:rPr>
              <a:t>Neutrino NSI can enhance the DM production.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F4886E4-C5B2-FC77-C317-D5F3D8E3C19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066658" y="3328690"/>
            <a:ext cx="2652509" cy="269746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B1E716F-E629-9E62-4831-4889AE4A4A56}"/>
              </a:ext>
            </a:extLst>
          </p:cNvPr>
          <p:cNvSpPr txBox="1"/>
          <p:nvPr/>
        </p:nvSpPr>
        <p:spPr>
          <a:xfrm>
            <a:off x="670969" y="6356349"/>
            <a:ext cx="25074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See talk by V. </a:t>
            </a:r>
            <a:r>
              <a:rPr lang="en-US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Gluscevic</a:t>
            </a:r>
            <a:endParaRPr lang="en-US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3681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15" grpId="0" animBg="1"/>
      <p:bldP spid="16" grpId="0" animBg="1"/>
      <p:bldP spid="2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49E9F0-5102-5C00-1D38-C886BA9A3B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5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DM Production from Active-Sterile NSI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62A3400-5E52-EFF9-83CA-097D3D2A8C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6856A-9B7B-0347-A6D6-15B5CC758C7A}" type="slidenum">
              <a:rPr lang="en-US" smtClean="0"/>
              <a:t>16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EF8890B-387E-5836-3D9C-3CF007F37ADE}"/>
              </a:ext>
            </a:extLst>
          </p:cNvPr>
          <p:cNvSpPr txBox="1"/>
          <p:nvPr/>
        </p:nvSpPr>
        <p:spPr>
          <a:xfrm>
            <a:off x="2380343" y="6382921"/>
            <a:ext cx="70819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BD, Dutta, Goswami, Tang, Ramachandran, </a:t>
            </a:r>
            <a:r>
              <a:rPr lang="en-US" sz="1600" dirty="0">
                <a:solidFill>
                  <a:schemeClr val="accent6">
                    <a:lumMod val="20000"/>
                    <a:lumOff val="80000"/>
                  </a:schemeClr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2505.22463</a:t>
            </a:r>
            <a:endParaRPr lang="en-US" sz="1600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4991C69-62C8-DA82-1848-6F91B51FAB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35" y="1462088"/>
            <a:ext cx="5774916" cy="4755139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F70B0E1-69C3-A200-3FD5-D12D8E453B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1440040"/>
            <a:ext cx="5960853" cy="4828753"/>
          </a:xfrm>
          <a:prstGeom prst="rect">
            <a:avLst/>
          </a:prstGeom>
          <a:solidFill>
            <a:schemeClr val="tx1"/>
          </a:solidFill>
        </p:spPr>
      </p:pic>
    </p:spTree>
    <p:extLst>
      <p:ext uri="{BB962C8B-B14F-4D97-AF65-F5344CB8AC3E}">
        <p14:creationId xmlns:p14="http://schemas.microsoft.com/office/powerpoint/2010/main" val="2093231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85AB20-71B2-C472-8D6F-DBAF3EEBAA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992" y="183987"/>
            <a:ext cx="10515600" cy="753269"/>
          </a:xfrm>
        </p:spPr>
        <p:txBody>
          <a:bodyPr/>
          <a:lstStyle/>
          <a:p>
            <a:pPr algn="ctr"/>
            <a:r>
              <a:rPr lang="en-US" dirty="0"/>
              <a:t>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30321E-93DA-0150-80E7-53C4F27A5C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8944" y="1439069"/>
            <a:ext cx="5814848" cy="4665662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Precision era of 3-neutrino oscillation paradigm. </a:t>
            </a:r>
          </a:p>
          <a:p>
            <a:endParaRPr lang="en-US" dirty="0"/>
          </a:p>
          <a:p>
            <a:r>
              <a:rPr lang="en-US" dirty="0"/>
              <a:t>Lot of progress but still many open questions in the neutrino sector.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E.g., nature of neutrino mass, stability of neutrinos, non-standard interactions, neutrino-dark sector connection,….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Novel cosmological, astrophysical and laboratory probes.</a:t>
            </a:r>
          </a:p>
          <a:p>
            <a:endParaRPr lang="en-US" dirty="0"/>
          </a:p>
          <a:p>
            <a:r>
              <a:rPr lang="en-US" dirty="0"/>
              <a:t>Can address some tensions in current data. Testable in near future. 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A5623E-DA76-DE63-86B5-066FA11D70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585EE-11E6-5F4C-AB46-B4C3065BB2AA}" type="slidenum">
              <a:rPr lang="en-US" smtClean="0"/>
              <a:t>17</a:t>
            </a:fld>
            <a:endParaRPr lang="en-US" dirty="0"/>
          </a:p>
        </p:txBody>
      </p:sp>
      <p:pic>
        <p:nvPicPr>
          <p:cNvPr id="2050" name="Picture 2" descr="Homestake Mine - Lead, South Dakota : r/megalophobia">
            <a:extLst>
              <a:ext uri="{FF2B5EF4-FFF2-40B4-BE49-F238E27FC236}">
                <a16:creationId xmlns:a16="http://schemas.microsoft.com/office/drawing/2014/main" id="{EAA92769-0031-DD94-992F-31CF94C6DC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8778" y="1214415"/>
            <a:ext cx="5275263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53134C6-9C30-AE52-09D7-75B5F6C25FF8}"/>
                  </a:ext>
                </a:extLst>
              </p:cNvPr>
              <p:cNvSpPr txBox="1"/>
              <p:nvPr/>
            </p:nvSpPr>
            <p:spPr>
              <a:xfrm>
                <a:off x="6834210" y="4812588"/>
                <a:ext cx="5546046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𝜈</m:t>
                    </m:r>
                    <m:r>
                      <a:rPr lang="en-US" sz="2400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dirty="0">
                    <a:solidFill>
                      <a:srgbClr val="FFFF00"/>
                    </a:solidFill>
                  </a:rPr>
                  <a:t>open cut to the goldmine of </a:t>
                </a:r>
              </a:p>
              <a:p>
                <a:pPr algn="ctr"/>
                <a:r>
                  <a:rPr lang="en-US" sz="2400" dirty="0">
                    <a:solidFill>
                      <a:srgbClr val="FFFF00"/>
                    </a:solidFill>
                  </a:rPr>
                  <a:t>new physics.</a:t>
                </a:r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53134C6-9C30-AE52-09D7-75B5F6C25F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34210" y="4812588"/>
                <a:ext cx="5546046" cy="830997"/>
              </a:xfrm>
              <a:prstGeom prst="rect">
                <a:avLst/>
              </a:prstGeom>
              <a:blipFill>
                <a:blip r:embed="rId3"/>
                <a:stretch>
                  <a:fillRect t="-5970" b="-164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ight Arrow 5">
            <a:extLst>
              <a:ext uri="{FF2B5EF4-FFF2-40B4-BE49-F238E27FC236}">
                <a16:creationId xmlns:a16="http://schemas.microsoft.com/office/drawing/2014/main" id="{B5565FCD-7469-F02A-D6BC-1D22A62E906A}"/>
              </a:ext>
            </a:extLst>
          </p:cNvPr>
          <p:cNvSpPr/>
          <p:nvPr/>
        </p:nvSpPr>
        <p:spPr>
          <a:xfrm rot="20152824">
            <a:off x="6251432" y="5285880"/>
            <a:ext cx="1165556" cy="348544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1738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ADD067-8D26-3BC9-3F67-B55E403E57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6"/>
            <a:ext cx="10515600" cy="647246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Neutrinos: The Least Known Sector of the SM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C404F8D-8E40-9401-2CA4-33015B9794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585EE-11E6-5F4C-AB46-B4C3065BB2AA}" type="slidenum">
              <a:rPr lang="en-US" smtClean="0"/>
              <a:t>2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84FE249-63C7-DAE7-BFCE-F7BB7B349D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4476" y="747165"/>
            <a:ext cx="2121348" cy="169441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05700FD-4D92-8CFB-4BBE-04F79D3CAA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2061" y="787210"/>
            <a:ext cx="7915502" cy="16543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093EC2E-8071-CE5B-6C9A-36903BA024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200" y="2558597"/>
            <a:ext cx="5892800" cy="42799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2886C3E-C675-F436-47AA-8A8BEF9F72F7}"/>
              </a:ext>
            </a:extLst>
          </p:cNvPr>
          <p:cNvSpPr txBox="1"/>
          <p:nvPr/>
        </p:nvSpPr>
        <p:spPr>
          <a:xfrm rot="16200000">
            <a:off x="4951808" y="4608583"/>
            <a:ext cx="19806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Denton, </a:t>
            </a:r>
            <a:r>
              <a:rPr lang="en-US" sz="1600" dirty="0">
                <a:solidFill>
                  <a:schemeClr val="accent6">
                    <a:lumMod val="50000"/>
                  </a:schemeClr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2501.08374</a:t>
            </a:r>
            <a:endParaRPr lang="en-US" sz="16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329B9F5-0AA5-5637-C5D9-C560663AF815}"/>
              </a:ext>
            </a:extLst>
          </p:cNvPr>
          <p:cNvSpPr txBox="1"/>
          <p:nvPr/>
        </p:nvSpPr>
        <p:spPr>
          <a:xfrm>
            <a:off x="6281003" y="3032379"/>
            <a:ext cx="409272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Lots of progress since the Homestake experiment.</a:t>
            </a:r>
          </a:p>
          <a:p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Next-generation experiments will resolve the sub-dominant effects in the </a:t>
            </a:r>
            <a:r>
              <a:rPr lang="en-US" sz="2000" dirty="0">
                <a:solidFill>
                  <a:srgbClr val="FFFF00"/>
                </a:solidFill>
              </a:rPr>
              <a:t>3-neutrino oscillation paradigm</a:t>
            </a:r>
            <a:r>
              <a:rPr lang="en-US" sz="2000" dirty="0"/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What’s next? </a:t>
            </a:r>
          </a:p>
        </p:txBody>
      </p:sp>
      <p:pic>
        <p:nvPicPr>
          <p:cNvPr id="1026" name="Picture 2" descr="Ray Davis: indefatigable neutrino pioneer – CERN Courier">
            <a:extLst>
              <a:ext uri="{FF2B5EF4-FFF2-40B4-BE49-F238E27FC236}">
                <a16:creationId xmlns:a16="http://schemas.microsoft.com/office/drawing/2014/main" id="{468E84CE-C3DB-17BA-9557-BA1A8FFB70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8732" y="3032379"/>
            <a:ext cx="1430068" cy="2134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7047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8A3316-632E-12A2-3578-25341231B7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5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Open Questions in Neutrino Physics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6FEC40C-5A2A-9664-69C1-26962DAF8B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585EE-11E6-5F4C-AB46-B4C3065BB2AA}" type="slidenum">
              <a:rPr lang="en-US" smtClean="0"/>
              <a:t>3</a:t>
            </a:fld>
            <a:endParaRPr lang="en-US"/>
          </a:p>
        </p:txBody>
      </p:sp>
      <p:pic>
        <p:nvPicPr>
          <p:cNvPr id="5" name="Picture 4" descr="A white rectangular box with red and green text&#10;&#10;AI-generated content may be incorrect.">
            <a:extLst>
              <a:ext uri="{FF2B5EF4-FFF2-40B4-BE49-F238E27FC236}">
                <a16:creationId xmlns:a16="http://schemas.microsoft.com/office/drawing/2014/main" id="{BAA990AA-216C-A495-5B8A-40907810E4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794" y="1193358"/>
            <a:ext cx="11936094" cy="508685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477897B-96A8-AB18-17A8-F0046F94BA3C}"/>
              </a:ext>
            </a:extLst>
          </p:cNvPr>
          <p:cNvSpPr txBox="1"/>
          <p:nvPr/>
        </p:nvSpPr>
        <p:spPr>
          <a:xfrm>
            <a:off x="4770692" y="6418016"/>
            <a:ext cx="15828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BD, </a:t>
            </a:r>
            <a:r>
              <a:rPr lang="en-US" sz="1600" dirty="0">
                <a:solidFill>
                  <a:schemeClr val="accent6">
                    <a:lumMod val="20000"/>
                    <a:lumOff val="80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2503.21212</a:t>
            </a:r>
            <a:endParaRPr lang="en-US" sz="1600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B47936E-C0C6-2215-951B-EDA43A5FCBED}"/>
              </a:ext>
            </a:extLst>
          </p:cNvPr>
          <p:cNvSpPr/>
          <p:nvPr/>
        </p:nvSpPr>
        <p:spPr>
          <a:xfrm>
            <a:off x="285477" y="1365504"/>
            <a:ext cx="11631168" cy="1316736"/>
          </a:xfrm>
          <a:prstGeom prst="rect">
            <a:avLst/>
          </a:prstGeom>
          <a:solidFill>
            <a:schemeClr val="accent3">
              <a:alpha val="19874"/>
            </a:schemeClr>
          </a:solidFill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DF627C5-E7FE-8588-4925-10216F783FBF}"/>
              </a:ext>
            </a:extLst>
          </p:cNvPr>
          <p:cNvSpPr/>
          <p:nvPr/>
        </p:nvSpPr>
        <p:spPr>
          <a:xfrm>
            <a:off x="292608" y="2682240"/>
            <a:ext cx="11631168" cy="1165141"/>
          </a:xfrm>
          <a:prstGeom prst="rect">
            <a:avLst/>
          </a:prstGeom>
          <a:solidFill>
            <a:schemeClr val="accent2">
              <a:alpha val="19519"/>
            </a:schemeClr>
          </a:solidFill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1E7DA8C-6C2B-90D7-DEF5-0165BEF1564F}"/>
              </a:ext>
            </a:extLst>
          </p:cNvPr>
          <p:cNvSpPr/>
          <p:nvPr/>
        </p:nvSpPr>
        <p:spPr>
          <a:xfrm>
            <a:off x="292608" y="3847381"/>
            <a:ext cx="11631168" cy="2191110"/>
          </a:xfrm>
          <a:prstGeom prst="rect">
            <a:avLst/>
          </a:prstGeom>
          <a:solidFill>
            <a:schemeClr val="accent5">
              <a:alpha val="19611"/>
            </a:schemeClr>
          </a:solidFill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8840E57-73F1-718D-EB1D-1473CB2DCA05}"/>
              </a:ext>
            </a:extLst>
          </p:cNvPr>
          <p:cNvSpPr txBox="1"/>
          <p:nvPr/>
        </p:nvSpPr>
        <p:spPr>
          <a:xfrm rot="20085430">
            <a:off x="9290566" y="1829182"/>
            <a:ext cx="23704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JUNO, Hyper-K, DUNE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FED867B-6CCE-E6FD-C5D7-6A3B7B274BB8}"/>
              </a:ext>
            </a:extLst>
          </p:cNvPr>
          <p:cNvSpPr txBox="1"/>
          <p:nvPr/>
        </p:nvSpPr>
        <p:spPr>
          <a:xfrm>
            <a:off x="8989998" y="2706376"/>
            <a:ext cx="21802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Cosmology, β decay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090ED18-60E6-E7F3-03D5-C480364F36C3}"/>
              </a:ext>
            </a:extLst>
          </p:cNvPr>
          <p:cNvSpPr txBox="1"/>
          <p:nvPr/>
        </p:nvSpPr>
        <p:spPr>
          <a:xfrm>
            <a:off x="8989998" y="3102347"/>
            <a:ext cx="27486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DAR, DIF, Reactor, Atm,…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76DD6D7-CA2C-E907-C038-98553E4770C5}"/>
              </a:ext>
            </a:extLst>
          </p:cNvPr>
          <p:cNvSpPr txBox="1"/>
          <p:nvPr/>
        </p:nvSpPr>
        <p:spPr>
          <a:xfrm>
            <a:off x="8989998" y="3503287"/>
            <a:ext cx="30219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0νββ, Collider, </a:t>
            </a:r>
            <a:r>
              <a:rPr lang="en-US" dirty="0" err="1">
                <a:solidFill>
                  <a:schemeClr val="accent2">
                    <a:lumMod val="50000"/>
                  </a:schemeClr>
                </a:solidFill>
              </a:rPr>
              <a:t>CνB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, </a:t>
            </a:r>
            <a:r>
              <a:rPr lang="en-US" dirty="0" err="1">
                <a:solidFill>
                  <a:schemeClr val="accent2">
                    <a:lumMod val="50000"/>
                  </a:schemeClr>
                </a:solidFill>
              </a:rPr>
              <a:t>LArTPC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EBA5F58-55C6-8A7D-3707-A1A82BD4DEFC}"/>
              </a:ext>
            </a:extLst>
          </p:cNvPr>
          <p:cNvSpPr txBox="1"/>
          <p:nvPr/>
        </p:nvSpPr>
        <p:spPr>
          <a:xfrm rot="18163796">
            <a:off x="10191337" y="4719548"/>
            <a:ext cx="20156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Cosmo, Astro, Lab</a:t>
            </a:r>
          </a:p>
        </p:txBody>
      </p:sp>
    </p:spTree>
    <p:extLst>
      <p:ext uri="{BB962C8B-B14F-4D97-AF65-F5344CB8AC3E}">
        <p14:creationId xmlns:p14="http://schemas.microsoft.com/office/powerpoint/2010/main" val="2979471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9" grpId="0" animBg="1"/>
      <p:bldP spid="10" grpId="0"/>
      <p:bldP spid="11" grpId="0"/>
      <p:bldP spid="12" grpId="0"/>
      <p:bldP spid="13" grpId="0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7954E-47BE-47A5-1922-38C6793217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3938" y="114351"/>
            <a:ext cx="10515600" cy="1006475"/>
          </a:xfrm>
        </p:spPr>
        <p:txBody>
          <a:bodyPr/>
          <a:lstStyle/>
          <a:p>
            <a:pPr algn="ctr"/>
            <a:r>
              <a:rPr lang="en-US" dirty="0"/>
              <a:t>Nature of Neutrino Mass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BF46656-5123-062C-E231-460BBD8D71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585EE-11E6-5F4C-AB46-B4C3065BB2AA}" type="slidenum">
              <a:rPr lang="en-US" smtClean="0"/>
              <a:t>4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A9FFAC5-DDD4-0345-82E9-883BA5F94F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037433"/>
            <a:ext cx="5301759" cy="19145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975AA81-DDDF-0286-5FAD-91238A5510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707" y="3082249"/>
            <a:ext cx="6756155" cy="3661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C72B998-C24B-4BFC-71CC-FAF051F28E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77199" y="1037433"/>
            <a:ext cx="2352675" cy="166964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61E6293-D3C6-D5D4-039B-D7E0FFA8B297}"/>
              </a:ext>
            </a:extLst>
          </p:cNvPr>
          <p:cNvSpPr txBox="1"/>
          <p:nvPr/>
        </p:nvSpPr>
        <p:spPr>
          <a:xfrm>
            <a:off x="7912816" y="2851416"/>
            <a:ext cx="26814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Majorana or Dirac?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163344E-2B25-9C72-9381-E5629226BCE0}"/>
              </a:ext>
            </a:extLst>
          </p:cNvPr>
          <p:cNvSpPr txBox="1"/>
          <p:nvPr/>
        </p:nvSpPr>
        <p:spPr>
          <a:xfrm>
            <a:off x="7743924" y="3369256"/>
            <a:ext cx="33439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Why is it a difficult question?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D9C9BF2-EB15-E6EB-CF31-0DC2C97EF17F}"/>
              </a:ext>
            </a:extLst>
          </p:cNvPr>
          <p:cNvSpPr txBox="1"/>
          <p:nvPr/>
        </p:nvSpPr>
        <p:spPr>
          <a:xfrm>
            <a:off x="7159969" y="3800985"/>
            <a:ext cx="50321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Because the Majorana nature is suppressed by the tiny neutrino mass itself.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42A58C6-9B11-AB51-032F-FF7B66205D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90438" y="4694356"/>
            <a:ext cx="1692275" cy="47161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EAD1914-5C29-8852-7E63-59D2B8BD7FE7}"/>
              </a:ext>
            </a:extLst>
          </p:cNvPr>
          <p:cNvSpPr txBox="1"/>
          <p:nvPr/>
        </p:nvSpPr>
        <p:spPr>
          <a:xfrm>
            <a:off x="7191377" y="5216683"/>
            <a:ext cx="461699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Two ways around: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Find non-relativistic neutrinos (</a:t>
            </a:r>
            <a:r>
              <a:rPr lang="en-US" sz="2000" dirty="0" err="1"/>
              <a:t>CνB</a:t>
            </a:r>
            <a:r>
              <a:rPr lang="en-US" sz="2000" dirty="0"/>
              <a:t>) – </a:t>
            </a:r>
            <a:r>
              <a:rPr lang="en-US" sz="16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see talk by G. Herrera</a:t>
            </a:r>
            <a:r>
              <a:rPr lang="en-US" sz="2000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Find a process that violates </a:t>
            </a:r>
            <a:r>
              <a:rPr lang="en-US" sz="2000" i="1" dirty="0"/>
              <a:t>L</a:t>
            </a:r>
            <a:r>
              <a:rPr lang="en-US" sz="2000" dirty="0"/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A75C807-00D2-7837-CAA2-1C89FACE9D35}"/>
              </a:ext>
            </a:extLst>
          </p:cNvPr>
          <p:cNvSpPr txBox="1"/>
          <p:nvPr/>
        </p:nvSpPr>
        <p:spPr>
          <a:xfrm>
            <a:off x="144707" y="3082248"/>
            <a:ext cx="14426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6">
                    <a:lumMod val="50000"/>
                  </a:schemeClr>
                </a:solidFill>
              </a:rPr>
              <a:t>From A. de Gouvea</a:t>
            </a:r>
          </a:p>
        </p:txBody>
      </p:sp>
    </p:spTree>
    <p:extLst>
      <p:ext uri="{BB962C8B-B14F-4D97-AF65-F5344CB8AC3E}">
        <p14:creationId xmlns:p14="http://schemas.microsoft.com/office/powerpoint/2010/main" val="381816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DCDB63-393A-3C6E-6F61-34D7A0FE9F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077913"/>
          </a:xfrm>
        </p:spPr>
        <p:txBody>
          <a:bodyPr/>
          <a:lstStyle/>
          <a:p>
            <a:pPr algn="ctr"/>
            <a:r>
              <a:rPr lang="en-US" dirty="0"/>
              <a:t>How to find Lepton Number Violation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1D5EAAA-93B5-7F03-0D22-68B19E21A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48469" y="6435179"/>
            <a:ext cx="2743200" cy="365125"/>
          </a:xfrm>
        </p:spPr>
        <p:txBody>
          <a:bodyPr/>
          <a:lstStyle/>
          <a:p>
            <a:fld id="{F08585EE-11E6-5F4C-AB46-B4C3065BB2AA}" type="slidenum">
              <a:rPr lang="en-US" smtClean="0"/>
              <a:t>5</a:t>
            </a:fld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5300359-80F8-3C51-A5F3-2F483E583224}"/>
              </a:ext>
            </a:extLst>
          </p:cNvPr>
          <p:cNvSpPr txBox="1"/>
          <p:nvPr/>
        </p:nvSpPr>
        <p:spPr>
          <a:xfrm>
            <a:off x="0" y="6304091"/>
            <a:ext cx="46868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See talks by A. Mazumdar (LEGEND), T. </a:t>
            </a:r>
            <a:r>
              <a:rPr lang="en-US" sz="1600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Kroupova</a:t>
            </a:r>
            <a:r>
              <a:rPr lang="en-US" sz="16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 (SNO+) and J. Huang (</a:t>
            </a:r>
            <a:r>
              <a:rPr lang="en-US" sz="1600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PandaX</a:t>
            </a:r>
            <a:r>
              <a:rPr lang="en-US" sz="16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)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5584C62-0EC6-38A2-EC3B-7E34E93BBAEE}"/>
              </a:ext>
            </a:extLst>
          </p:cNvPr>
          <p:cNvSpPr txBox="1"/>
          <p:nvPr/>
        </p:nvSpPr>
        <p:spPr>
          <a:xfrm>
            <a:off x="7832432" y="2021160"/>
            <a:ext cx="70243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accent5">
                    <a:lumMod val="50000"/>
                  </a:schemeClr>
                </a:solidFill>
              </a:rPr>
              <a:t>/LEGEND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AAA4B92-8152-DB27-ACE6-A49DB15838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331" y="856976"/>
            <a:ext cx="4686844" cy="549937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99244BE-B8BD-FB64-B248-177B02F1C8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8066" y="963169"/>
            <a:ext cx="1508778" cy="13756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F554AEE-0AD4-1147-84A4-EF64CA4F5A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9714" y="1509961"/>
            <a:ext cx="6481955" cy="510778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704CF14-668D-D5AF-08F2-61BBDA68E5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32315" y="851311"/>
            <a:ext cx="1414523" cy="1169849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3D6622D-948D-6779-F664-1ACB13F538D4}"/>
              </a:ext>
            </a:extLst>
          </p:cNvPr>
          <p:cNvSpPr txBox="1"/>
          <p:nvPr/>
        </p:nvSpPr>
        <p:spPr>
          <a:xfrm>
            <a:off x="6272426" y="6413698"/>
            <a:ext cx="47187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Fuks, Neundorf, Peters, Ruiz, </a:t>
            </a:r>
            <a:r>
              <a:rPr lang="en-US" sz="1600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Saimpert</a:t>
            </a:r>
            <a:r>
              <a:rPr lang="en-US" sz="16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, </a:t>
            </a:r>
            <a:r>
              <a:rPr lang="en-US" sz="1600" dirty="0">
                <a:solidFill>
                  <a:schemeClr val="accent6">
                    <a:lumMod val="20000"/>
                    <a:lumOff val="80000"/>
                  </a:schemeClr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2012.09882</a:t>
            </a:r>
            <a:endParaRPr lang="en-US" sz="1600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C511E12-BD89-5F82-E678-6A9B3B83627A}"/>
              </a:ext>
            </a:extLst>
          </p:cNvPr>
          <p:cNvSpPr txBox="1"/>
          <p:nvPr/>
        </p:nvSpPr>
        <p:spPr>
          <a:xfrm>
            <a:off x="6979332" y="786323"/>
            <a:ext cx="44196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FF00"/>
                </a:solidFill>
              </a:rPr>
              <a:t>Flavored 0νββ  at high energy colliders 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CE6679C-16C7-A98E-D300-2B1E16009E6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72426" y="1202402"/>
            <a:ext cx="2508864" cy="561424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EE12F89-91F7-EB86-2CCF-F654E0E72F5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837683" y="1210264"/>
            <a:ext cx="1845206" cy="553562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18" name="Right Arrow 17">
            <a:extLst>
              <a:ext uri="{FF2B5EF4-FFF2-40B4-BE49-F238E27FC236}">
                <a16:creationId xmlns:a16="http://schemas.microsoft.com/office/drawing/2014/main" id="{1796DDB9-120A-6990-FB78-2D75AD7C1858}"/>
              </a:ext>
            </a:extLst>
          </p:cNvPr>
          <p:cNvSpPr/>
          <p:nvPr/>
        </p:nvSpPr>
        <p:spPr>
          <a:xfrm>
            <a:off x="8954715" y="1309771"/>
            <a:ext cx="743174" cy="338554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320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57A1D8-A63E-A0AA-656F-4F5AFF9791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499" y="259116"/>
            <a:ext cx="10515600" cy="735275"/>
          </a:xfrm>
        </p:spPr>
        <p:txBody>
          <a:bodyPr/>
          <a:lstStyle/>
          <a:p>
            <a:pPr algn="ctr"/>
            <a:r>
              <a:rPr lang="en-US" dirty="0"/>
              <a:t>Dirac, Majorana or Quasi-Dirac?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E9493B5-D10C-D8E6-BF2B-45641189C1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00041"/>
            <a:ext cx="2743200" cy="365125"/>
          </a:xfrm>
        </p:spPr>
        <p:txBody>
          <a:bodyPr/>
          <a:lstStyle/>
          <a:p>
            <a:fld id="{F08585EE-11E6-5F4C-AB46-B4C3065BB2AA}" type="slidenum">
              <a:rPr lang="en-US" smtClean="0"/>
              <a:t>6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438C399-21FA-0438-0E29-233244D929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085" y="2633844"/>
            <a:ext cx="11284429" cy="18573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56C611D-F63A-C781-1875-C2B65EE2E9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085" y="4572424"/>
            <a:ext cx="11284428" cy="223025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CA4C40F-313F-9986-2873-7F6CA127F9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023" y="1601090"/>
            <a:ext cx="2607325" cy="96766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4923671-EC15-9E81-1562-AFA6C295BC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00438" y="1567562"/>
            <a:ext cx="8352075" cy="100119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9722F16-241D-3C3D-4693-2A809541A56A}"/>
              </a:ext>
            </a:extLst>
          </p:cNvPr>
          <p:cNvSpPr txBox="1"/>
          <p:nvPr/>
        </p:nvSpPr>
        <p:spPr>
          <a:xfrm>
            <a:off x="2011685" y="1074915"/>
            <a:ext cx="90844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FF00"/>
                </a:solidFill>
              </a:rPr>
              <a:t>Simplest way to generate neutrino mass is by adding SM-singlet sterile neutrinos.</a:t>
            </a:r>
          </a:p>
        </p:txBody>
      </p:sp>
    </p:spTree>
    <p:extLst>
      <p:ext uri="{BB962C8B-B14F-4D97-AF65-F5344CB8AC3E}">
        <p14:creationId xmlns:p14="http://schemas.microsoft.com/office/powerpoint/2010/main" val="1431845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DB3EAE-F794-7DCB-8229-064ADAF6C7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8243" y="118098"/>
            <a:ext cx="10515600" cy="947738"/>
          </a:xfrm>
        </p:spPr>
        <p:txBody>
          <a:bodyPr>
            <a:normAutofit fontScale="90000"/>
          </a:bodyPr>
          <a:lstStyle/>
          <a:p>
            <a:r>
              <a:rPr lang="en-US" dirty="0"/>
              <a:t>How to Probe Quasi-Dirac Neutrinos (</a:t>
            </a:r>
            <a:r>
              <a:rPr lang="en-US" i="1" dirty="0" err="1"/>
              <a:t>QDinos</a:t>
            </a:r>
            <a:r>
              <a:rPr lang="en-US" dirty="0"/>
              <a:t>)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3A1B983-6A9C-1210-7A16-A6B0DF1E46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585EE-11E6-5F4C-AB46-B4C3065BB2AA}" type="slidenum">
              <a:rPr lang="en-US" smtClean="0"/>
              <a:t>7</a:t>
            </a:fld>
            <a:endParaRPr lang="en-US" dirty="0"/>
          </a:p>
        </p:txBody>
      </p:sp>
      <p:pic>
        <p:nvPicPr>
          <p:cNvPr id="4" name="Picture 2" descr="Kawaii Dinosaur Vector Art, Icons, and ...">
            <a:extLst>
              <a:ext uri="{FF2B5EF4-FFF2-40B4-BE49-F238E27FC236}">
                <a16:creationId xmlns:a16="http://schemas.microsoft.com/office/drawing/2014/main" id="{420B2629-7064-1C01-8BB5-CD4EC7D36E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3800" y="14288"/>
            <a:ext cx="806659" cy="806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7A3B92E-C47D-A33C-23D8-5118C3F407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663" y="932134"/>
            <a:ext cx="8536826" cy="578934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6F3F1CE-7F35-8EDE-42CB-EDC93589920A}"/>
                  </a:ext>
                </a:extLst>
              </p:cNvPr>
              <p:cNvSpPr txBox="1"/>
              <p:nvPr/>
            </p:nvSpPr>
            <p:spPr>
              <a:xfrm>
                <a:off x="9870306" y="2141450"/>
                <a:ext cx="1282274" cy="609077"/>
              </a:xfrm>
              <a:prstGeom prst="rect">
                <a:avLst/>
              </a:prstGeom>
              <a:solidFill>
                <a:schemeClr val="accent2">
                  <a:lumMod val="5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𝛿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∼1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6F3F1CE-7F35-8EDE-42CB-EDC9358992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70306" y="2141450"/>
                <a:ext cx="1282274" cy="609077"/>
              </a:xfrm>
              <a:prstGeom prst="rect">
                <a:avLst/>
              </a:prstGeom>
              <a:blipFill>
                <a:blip r:embed="rId4"/>
                <a:stretch>
                  <a:fillRect b="-40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C12BC603-A170-E8B2-909E-C6565BDED3A5}"/>
              </a:ext>
            </a:extLst>
          </p:cNvPr>
          <p:cNvSpPr txBox="1"/>
          <p:nvPr/>
        </p:nvSpPr>
        <p:spPr>
          <a:xfrm>
            <a:off x="8802971" y="1206500"/>
            <a:ext cx="31157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Active-sterile oscillations suppressed, unless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1386B4E-F513-1286-0E4E-7A12979E9642}"/>
              </a:ext>
            </a:extLst>
          </p:cNvPr>
          <p:cNvSpPr txBox="1"/>
          <p:nvPr/>
        </p:nvSpPr>
        <p:spPr>
          <a:xfrm>
            <a:off x="8748365" y="2863431"/>
            <a:ext cx="34436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Need astrophysical baselines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7827257-3F46-EBFC-5C0E-3D6EB16BA3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2576" y="3471163"/>
            <a:ext cx="3056183" cy="78951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137C2EA-B61D-AA89-FB6C-BFD03C01B197}"/>
              </a:ext>
            </a:extLst>
          </p:cNvPr>
          <p:cNvSpPr txBox="1"/>
          <p:nvPr/>
        </p:nvSpPr>
        <p:spPr>
          <a:xfrm>
            <a:off x="8679353" y="4297886"/>
            <a:ext cx="366848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(for maximal mixing)</a:t>
            </a:r>
          </a:p>
          <a:p>
            <a:endParaRPr lang="en-US" dirty="0"/>
          </a:p>
          <a:p>
            <a:r>
              <a:rPr lang="en-US" sz="16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Barbieri, Dolgov (PLB 1990); </a:t>
            </a:r>
          </a:p>
          <a:p>
            <a:r>
              <a:rPr lang="en-US" sz="16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de Gouvea, Huang, Jenkins, </a:t>
            </a:r>
            <a:r>
              <a:rPr lang="en-US" sz="1600" dirty="0">
                <a:solidFill>
                  <a:schemeClr val="accent6">
                    <a:lumMod val="20000"/>
                    <a:lumOff val="80000"/>
                  </a:schemeClr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0906.1611</a:t>
            </a:r>
            <a:r>
              <a:rPr lang="en-US" sz="16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;</a:t>
            </a:r>
          </a:p>
          <a:p>
            <a:r>
              <a:rPr lang="en-US" sz="1600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Ansarifard</a:t>
            </a:r>
            <a:r>
              <a:rPr lang="en-US" sz="16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, Farzan, </a:t>
            </a:r>
            <a:r>
              <a:rPr lang="en-US" sz="1600" dirty="0">
                <a:solidFill>
                  <a:schemeClr val="accent6">
                    <a:lumMod val="20000"/>
                    <a:lumOff val="80000"/>
                  </a:schemeClr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2211.09105</a:t>
            </a:r>
            <a:endParaRPr lang="en-US" sz="1600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95205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864E39EC-9C22-06AB-8AF1-53E66372CE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350" y="237643"/>
            <a:ext cx="11777300" cy="679741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Probing </a:t>
            </a:r>
            <a:r>
              <a:rPr lang="en-US" dirty="0" err="1"/>
              <a:t>QDinos</a:t>
            </a:r>
            <a:r>
              <a:rPr lang="en-US" dirty="0"/>
              <a:t> using High-Energy Neutrinos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0812065-E383-7C31-4C66-89B1308B8E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0B616-FC1A-2041-B50C-E1CA23CB0F10}" type="slidenum">
              <a:rPr lang="en-US" smtClean="0"/>
              <a:t>8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C29107F-0624-9A42-F74E-0FF811C869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2612" y="1018368"/>
            <a:ext cx="5902038" cy="406664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09A672C-3F77-7B5F-ED8C-2DB0EC9C44B3}"/>
              </a:ext>
            </a:extLst>
          </p:cNvPr>
          <p:cNvSpPr txBox="1"/>
          <p:nvPr/>
        </p:nvSpPr>
        <p:spPr>
          <a:xfrm>
            <a:off x="500648" y="4912882"/>
            <a:ext cx="660952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Carloni, Martinez-Soler, Arguelles, Babu, BD, </a:t>
            </a:r>
            <a:r>
              <a:rPr lang="en-US" sz="1600" b="0" i="0" u="none" strike="noStrike" dirty="0"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latin typeface="-apple-system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2212.00737</a:t>
            </a:r>
            <a:r>
              <a:rPr lang="en-US" sz="1600" b="0" i="0" u="none" strike="noStrike" dirty="0"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latin typeface="-apple-system"/>
              </a:rPr>
              <a:t> </a:t>
            </a:r>
            <a:endParaRPr lang="en-US" sz="16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3F9D634-F291-899E-1349-5654C0BD35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487638"/>
            <a:ext cx="5961990" cy="332426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E71E6EE-D5DE-70D0-74CF-130DB753DD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0582" y="5251436"/>
            <a:ext cx="10102816" cy="1606564"/>
          </a:xfrm>
          <a:prstGeom prst="rect">
            <a:avLst/>
          </a:prstGeom>
        </p:spPr>
      </p:pic>
      <p:pic>
        <p:nvPicPr>
          <p:cNvPr id="4" name="Picture 2" descr="Kawaii Dinosaur Vector Art, Icons, and ...">
            <a:extLst>
              <a:ext uri="{FF2B5EF4-FFF2-40B4-BE49-F238E27FC236}">
                <a16:creationId xmlns:a16="http://schemas.microsoft.com/office/drawing/2014/main" id="{40211149-AB1F-BB2F-FB40-F23C3242FC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3800" y="45289"/>
            <a:ext cx="806659" cy="806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1710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59FAD6-BA10-2332-6259-A95907CFFF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9187" y="136525"/>
            <a:ext cx="11141765" cy="681797"/>
          </a:xfrm>
        </p:spPr>
        <p:txBody>
          <a:bodyPr>
            <a:noAutofit/>
          </a:bodyPr>
          <a:lstStyle/>
          <a:p>
            <a:pPr algn="ctr"/>
            <a:r>
              <a:rPr lang="en-US" sz="4000" dirty="0" err="1"/>
              <a:t>QDino</a:t>
            </a:r>
            <a:r>
              <a:rPr lang="en-US" sz="4000" dirty="0"/>
              <a:t> Constraints from </a:t>
            </a:r>
            <a:r>
              <a:rPr lang="en-US" sz="4000" dirty="0" err="1"/>
              <a:t>IceCube</a:t>
            </a:r>
            <a:r>
              <a:rPr lang="en-US" sz="4000" dirty="0"/>
              <a:t> Point Source Data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87BA450-ECDD-54F7-073F-FCECC0A0FD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0B616-FC1A-2041-B50C-E1CA23CB0F10}" type="slidenum">
              <a:rPr lang="en-US" smtClean="0"/>
              <a:t>9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6D56F76-E71A-8B70-D585-F66AD6D833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1810" y="847139"/>
            <a:ext cx="5694845" cy="556097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5662986-8852-F9D6-157B-D0EE8E748416}"/>
              </a:ext>
            </a:extLst>
          </p:cNvPr>
          <p:cNvSpPr txBox="1"/>
          <p:nvPr/>
        </p:nvSpPr>
        <p:spPr>
          <a:xfrm>
            <a:off x="3122543" y="6488281"/>
            <a:ext cx="660952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Carloni, Martinez-Soler, Arguelles, Babu, BD, </a:t>
            </a:r>
            <a:r>
              <a:rPr lang="en-US" sz="1600" b="0" i="0" u="none" strike="noStrike" dirty="0"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latin typeface="-apple-system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2212.00737</a:t>
            </a:r>
            <a:r>
              <a:rPr lang="en-US" sz="1600" b="0" i="0" u="none" strike="noStrike" dirty="0"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latin typeface="-apple-system"/>
              </a:rPr>
              <a:t> </a:t>
            </a:r>
            <a:endParaRPr lang="en-US" sz="16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6C2AE74-90D3-D8CE-F1FB-C2518BEAC3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52" y="818322"/>
            <a:ext cx="6346605" cy="12029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735CFE9-E1F2-2249-1894-B98E754D3B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200" y="2061923"/>
            <a:ext cx="4374771" cy="4385708"/>
          </a:xfrm>
          <a:prstGeom prst="rect">
            <a:avLst/>
          </a:prstGeom>
        </p:spPr>
      </p:pic>
      <p:pic>
        <p:nvPicPr>
          <p:cNvPr id="9" name="Picture 2" descr="Kawaii Dinosaur Vector Art, Icons, and ...">
            <a:extLst>
              <a:ext uri="{FF2B5EF4-FFF2-40B4-BE49-F238E27FC236}">
                <a16:creationId xmlns:a16="http://schemas.microsoft.com/office/drawing/2014/main" id="{CAB1D7D8-1CD9-6D9A-3B7B-9484027B6B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3800" y="14288"/>
            <a:ext cx="806659" cy="806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0875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538D9D"/>
      </a:hlink>
      <a:folHlink>
        <a:srgbClr val="A5738E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3A418E6B-C5F0-4B95-8D77-61E3EF3B5DF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1136</TotalTime>
  <Words>751</Words>
  <Application>Microsoft Macintosh PowerPoint</Application>
  <PresentationFormat>Widescreen</PresentationFormat>
  <Paragraphs>134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5" baseType="lpstr">
      <vt:lpstr>-apple-system</vt:lpstr>
      <vt:lpstr>Aptos</vt:lpstr>
      <vt:lpstr>Aptos Display</vt:lpstr>
      <vt:lpstr>Arial</vt:lpstr>
      <vt:lpstr>Cambria Math</vt:lpstr>
      <vt:lpstr>CMR10</vt:lpstr>
      <vt:lpstr>Lucida Grande</vt:lpstr>
      <vt:lpstr>Office Theme</vt:lpstr>
      <vt:lpstr>Testable Neutrino Models </vt:lpstr>
      <vt:lpstr>Neutrinos: The Least Known Sector of the SM</vt:lpstr>
      <vt:lpstr>Open Questions in Neutrino Physics</vt:lpstr>
      <vt:lpstr>Nature of Neutrino Mass</vt:lpstr>
      <vt:lpstr>How to find Lepton Number Violation</vt:lpstr>
      <vt:lpstr>Dirac, Majorana or Quasi-Dirac?</vt:lpstr>
      <vt:lpstr>How to Probe Quasi-Dirac Neutrinos (QDinos) </vt:lpstr>
      <vt:lpstr>Probing QDinos using High-Energy Neutrinos</vt:lpstr>
      <vt:lpstr>QDino Constraints from IceCube Point Source Data</vt:lpstr>
      <vt:lpstr>Hint of QDino in IceCube Diffuse Neutrino Data?</vt:lpstr>
      <vt:lpstr>QDinos from Scalar NSI</vt:lpstr>
      <vt:lpstr>QDino Decay and Radio Anomalies</vt:lpstr>
      <vt:lpstr>Neutrino-Dark Sector Interactions</vt:lpstr>
      <vt:lpstr>Dark Radiation Mimicking Self-Interacting Neutrinos</vt:lpstr>
      <vt:lpstr>Sterile Neutrino DM Production in Early Universe</vt:lpstr>
      <vt:lpstr>DM Production from Active-Sterile NSI</vt:lpstr>
      <vt:lpstr>Conclusions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Dev, Bhupal</dc:creator>
  <cp:lastModifiedBy>Dev, Bhupal</cp:lastModifiedBy>
  <cp:revision>112</cp:revision>
  <dcterms:created xsi:type="dcterms:W3CDTF">2025-05-06T20:51:15Z</dcterms:created>
  <dcterms:modified xsi:type="dcterms:W3CDTF">2025-06-27T12:53:43Z</dcterms:modified>
</cp:coreProperties>
</file>