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4899" r:id="rId1"/>
  </p:sldMasterIdLst>
  <p:notesMasterIdLst>
    <p:notesMasterId r:id="rId42"/>
  </p:notesMasterIdLst>
  <p:sldIdLst>
    <p:sldId id="256" r:id="rId2"/>
    <p:sldId id="322" r:id="rId3"/>
    <p:sldId id="257" r:id="rId4"/>
    <p:sldId id="333" r:id="rId5"/>
    <p:sldId id="341" r:id="rId6"/>
    <p:sldId id="342" r:id="rId7"/>
    <p:sldId id="345" r:id="rId8"/>
    <p:sldId id="351" r:id="rId9"/>
    <p:sldId id="343" r:id="rId10"/>
    <p:sldId id="344" r:id="rId11"/>
    <p:sldId id="334" r:id="rId12"/>
    <p:sldId id="346" r:id="rId13"/>
    <p:sldId id="359" r:id="rId14"/>
    <p:sldId id="350" r:id="rId15"/>
    <p:sldId id="398" r:id="rId16"/>
    <p:sldId id="380" r:id="rId17"/>
    <p:sldId id="335" r:id="rId18"/>
    <p:sldId id="378" r:id="rId19"/>
    <p:sldId id="339" r:id="rId20"/>
    <p:sldId id="355" r:id="rId21"/>
    <p:sldId id="381" r:id="rId22"/>
    <p:sldId id="384" r:id="rId23"/>
    <p:sldId id="337" r:id="rId24"/>
    <p:sldId id="367" r:id="rId25"/>
    <p:sldId id="364" r:id="rId26"/>
    <p:sldId id="371" r:id="rId27"/>
    <p:sldId id="370" r:id="rId28"/>
    <p:sldId id="390" r:id="rId29"/>
    <p:sldId id="388" r:id="rId30"/>
    <p:sldId id="391" r:id="rId31"/>
    <p:sldId id="395" r:id="rId32"/>
    <p:sldId id="352" r:id="rId33"/>
    <p:sldId id="363" r:id="rId34"/>
    <p:sldId id="393" r:id="rId35"/>
    <p:sldId id="336" r:id="rId36"/>
    <p:sldId id="379" r:id="rId37"/>
    <p:sldId id="392" r:id="rId38"/>
    <p:sldId id="399" r:id="rId39"/>
    <p:sldId id="385" r:id="rId40"/>
    <p:sldId id="387" r:id="rId41"/>
  </p:sldIdLst>
  <p:sldSz cx="9144000" cy="5143500" type="screen16x9"/>
  <p:notesSz cx="6858000" cy="9144000"/>
  <p:embeddedFontLst>
    <p:embeddedFont>
      <p:font typeface="Cambria Math" panose="02040503050406030204" pitchFamily="18" charset="0"/>
      <p:regular r:id="rId43"/>
    </p:embeddedFont>
    <p:embeddedFont>
      <p:font typeface="Tw Cen MT" panose="020B0602020104020603" pitchFamily="34" charset="77"/>
      <p:regular r:id="rId44"/>
      <p:bold r:id="rId45"/>
      <p:italic r:id="rId46"/>
      <p:boldItalic r:id="rId47"/>
    </p:embeddedFont>
    <p:embeddedFont>
      <p:font typeface="Tw Cen MT Condensed" panose="020B0606020104020203" pitchFamily="34" charset="77"/>
      <p:regular r:id="rId48"/>
      <p:bold r:id="rId49"/>
    </p:embeddedFont>
    <p:embeddedFont>
      <p:font typeface="Wingdings 3" pitchFamily="2" charset="2"/>
      <p:regular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DFF"/>
    <a:srgbClr val="FFFF00"/>
    <a:srgbClr val="FF40FF"/>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97"/>
    <p:restoredTop sz="75215"/>
  </p:normalViewPr>
  <p:slideViewPr>
    <p:cSldViewPr snapToGrid="0">
      <p:cViewPr varScale="1">
        <p:scale>
          <a:sx n="141" d="100"/>
          <a:sy n="141" d="100"/>
        </p:scale>
        <p:origin x="28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9358DD9C-34BE-D5D1-8F47-D0619D59655B}"/>
            </a:ext>
          </a:extLst>
        </p:cNvPr>
        <p:cNvGrpSpPr/>
        <p:nvPr/>
      </p:nvGrpSpPr>
      <p:grpSpPr>
        <a:xfrm>
          <a:off x="0" y="0"/>
          <a:ext cx="0" cy="0"/>
          <a:chOff x="0" y="0"/>
          <a:chExt cx="0" cy="0"/>
        </a:xfrm>
      </p:grpSpPr>
      <p:sp>
        <p:nvSpPr>
          <p:cNvPr id="130" name="Google Shape;130;g2548ba469d8_1_80:notes">
            <a:extLst>
              <a:ext uri="{FF2B5EF4-FFF2-40B4-BE49-F238E27FC236}">
                <a16:creationId xmlns:a16="http://schemas.microsoft.com/office/drawing/2014/main" id="{D2664916-76CB-81AA-2C5F-3170C7A3F76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548ba469d8_1_80:notes">
            <a:extLst>
              <a:ext uri="{FF2B5EF4-FFF2-40B4-BE49-F238E27FC236}">
                <a16:creationId xmlns:a16="http://schemas.microsoft.com/office/drawing/2014/main" id="{2DFEA4E3-E2B6-D328-E2B2-F99150AEB18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38372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5C37B94A-F054-9A8A-023E-35903F029EF2}"/>
            </a:ext>
          </a:extLst>
        </p:cNvPr>
        <p:cNvGrpSpPr/>
        <p:nvPr/>
      </p:nvGrpSpPr>
      <p:grpSpPr>
        <a:xfrm>
          <a:off x="0" y="0"/>
          <a:ext cx="0" cy="0"/>
          <a:chOff x="0" y="0"/>
          <a:chExt cx="0" cy="0"/>
        </a:xfrm>
      </p:grpSpPr>
      <p:sp>
        <p:nvSpPr>
          <p:cNvPr id="130" name="Google Shape;130;g2548ba469d8_1_80:notes">
            <a:extLst>
              <a:ext uri="{FF2B5EF4-FFF2-40B4-BE49-F238E27FC236}">
                <a16:creationId xmlns:a16="http://schemas.microsoft.com/office/drawing/2014/main" id="{686FB605-5574-D251-63AA-D710EA939CD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548ba469d8_1_80:notes">
            <a:extLst>
              <a:ext uri="{FF2B5EF4-FFF2-40B4-BE49-F238E27FC236}">
                <a16:creationId xmlns:a16="http://schemas.microsoft.com/office/drawing/2014/main" id="{5631B0F9-6DDC-3010-8DD2-632828A2BFB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1218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87025-F133-6301-71CD-93D55A969B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D046EE-B103-C720-C284-E7EC8F73EFD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71E9F82-3165-F177-7A5D-B5D2C33103C9}"/>
              </a:ext>
            </a:extLst>
          </p:cNvPr>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509129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A53DF08D-A388-5924-F51A-4EC267B07467}"/>
            </a:ext>
          </a:extLst>
        </p:cNvPr>
        <p:cNvGrpSpPr/>
        <p:nvPr/>
      </p:nvGrpSpPr>
      <p:grpSpPr>
        <a:xfrm>
          <a:off x="0" y="0"/>
          <a:ext cx="0" cy="0"/>
          <a:chOff x="0" y="0"/>
          <a:chExt cx="0" cy="0"/>
        </a:xfrm>
      </p:grpSpPr>
      <p:sp>
        <p:nvSpPr>
          <p:cNvPr id="130" name="Google Shape;130;g2548ba469d8_1_80:notes">
            <a:extLst>
              <a:ext uri="{FF2B5EF4-FFF2-40B4-BE49-F238E27FC236}">
                <a16:creationId xmlns:a16="http://schemas.microsoft.com/office/drawing/2014/main" id="{69EE84A7-1AE2-FB59-742D-BB33E12A799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548ba469d8_1_80:notes">
            <a:extLst>
              <a:ext uri="{FF2B5EF4-FFF2-40B4-BE49-F238E27FC236}">
                <a16:creationId xmlns:a16="http://schemas.microsoft.com/office/drawing/2014/main" id="{F19C6539-20DE-6CB9-B654-8D1762A449C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0224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1F0C1-43D4-8FD3-07C9-CD3A2C2BDC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09929A-57A0-0413-659B-2FA02BA79D4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48F1481-75C6-AED7-28F3-AA4259BE4289}"/>
              </a:ext>
            </a:extLst>
          </p:cNvPr>
          <p:cNvSpPr>
            <a:spLocks noGrp="1"/>
          </p:cNvSpPr>
          <p:nvPr>
            <p:ph type="body" idx="1"/>
          </p:nvPr>
        </p:nvSpPr>
        <p:spPr/>
        <p:txBody>
          <a:bodyPr/>
          <a:lstStyle/>
          <a:p>
            <a:r>
              <a:rPr lang="en-US" dirty="0"/>
              <a:t>NGC 1068 IceCube paper: https://</a:t>
            </a:r>
            <a:r>
              <a:rPr lang="en-US" dirty="0" err="1"/>
              <a:t>arxiv.org</a:t>
            </a:r>
            <a:r>
              <a:rPr lang="en-US" dirty="0"/>
              <a:t>/pdf/2211.09972, neutrino energy: 1.5 TeV to 15 TeV , </a:t>
            </a:r>
            <a:r>
              <a:rPr lang="en-US" sz="1100" b="0" i="0" u="none" strike="noStrike" cap="none" dirty="0">
                <a:solidFill>
                  <a:srgbClr val="000000"/>
                </a:solidFill>
                <a:effectLst/>
                <a:latin typeface="Arial"/>
                <a:ea typeface="Arial"/>
                <a:cs typeface="Arial"/>
                <a:sym typeface="Arial"/>
              </a:rPr>
              <a:t>14 Mpc</a:t>
            </a:r>
            <a:endParaRPr lang="en-US" dirty="0"/>
          </a:p>
          <a:p>
            <a:r>
              <a:rPr lang="en-US" dirty="0"/>
              <a:t>TXS 0506+056: </a:t>
            </a:r>
            <a:r>
              <a:rPr lang="en-US" dirty="0" err="1"/>
              <a:t>IceCube</a:t>
            </a:r>
            <a:r>
              <a:rPr lang="en-US" dirty="0"/>
              <a:t> “The most probable neutrino energy was estimated to be 290 TeV, with a 90% confidence level lower limit of 183 TeV (20)”, </a:t>
            </a:r>
            <a:r>
              <a:rPr lang="en-US" sz="1100" b="0" i="0" u="none" strike="noStrike" cap="none" dirty="0">
                <a:solidFill>
                  <a:srgbClr val="000000"/>
                </a:solidFill>
                <a:effectLst/>
                <a:latin typeface="Arial"/>
                <a:ea typeface="Arial"/>
                <a:cs typeface="Arial"/>
                <a:sym typeface="Arial"/>
              </a:rPr>
              <a:t>1.75 </a:t>
            </a:r>
            <a:r>
              <a:rPr lang="en-US" sz="1100" b="0" i="0" u="none" strike="noStrike" cap="none" dirty="0" err="1">
                <a:solidFill>
                  <a:srgbClr val="000000"/>
                </a:solidFill>
                <a:effectLst/>
                <a:latin typeface="Arial"/>
                <a:ea typeface="Arial"/>
                <a:cs typeface="Arial"/>
                <a:sym typeface="Arial"/>
              </a:rPr>
              <a:t>Gpc</a:t>
            </a:r>
            <a:endParaRPr lang="en-US" dirty="0"/>
          </a:p>
        </p:txBody>
      </p:sp>
    </p:spTree>
    <p:extLst>
      <p:ext uri="{BB962C8B-B14F-4D97-AF65-F5344CB8AC3E}">
        <p14:creationId xmlns:p14="http://schemas.microsoft.com/office/powerpoint/2010/main" val="1238609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5C9CCD72-80FE-31C4-B11D-6C19909A22C2}"/>
            </a:ext>
          </a:extLst>
        </p:cNvPr>
        <p:cNvGrpSpPr/>
        <p:nvPr/>
      </p:nvGrpSpPr>
      <p:grpSpPr>
        <a:xfrm>
          <a:off x="0" y="0"/>
          <a:ext cx="0" cy="0"/>
          <a:chOff x="0" y="0"/>
          <a:chExt cx="0" cy="0"/>
        </a:xfrm>
      </p:grpSpPr>
      <p:sp>
        <p:nvSpPr>
          <p:cNvPr id="130" name="Google Shape;130;g2548ba469d8_1_80:notes">
            <a:extLst>
              <a:ext uri="{FF2B5EF4-FFF2-40B4-BE49-F238E27FC236}">
                <a16:creationId xmlns:a16="http://schemas.microsoft.com/office/drawing/2014/main" id="{60DBB6D9-5F78-2AF4-4CBB-84BE6D2BBA3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548ba469d8_1_80:notes">
            <a:extLst>
              <a:ext uri="{FF2B5EF4-FFF2-40B4-BE49-F238E27FC236}">
                <a16:creationId xmlns:a16="http://schemas.microsoft.com/office/drawing/2014/main" id="{CC8352B3-275F-E999-374D-BB4BDD10622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78913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144D968C-06BE-D65B-9A98-D6C24B9F891E}"/>
            </a:ext>
          </a:extLst>
        </p:cNvPr>
        <p:cNvGrpSpPr/>
        <p:nvPr/>
      </p:nvGrpSpPr>
      <p:grpSpPr>
        <a:xfrm>
          <a:off x="0" y="0"/>
          <a:ext cx="0" cy="0"/>
          <a:chOff x="0" y="0"/>
          <a:chExt cx="0" cy="0"/>
        </a:xfrm>
      </p:grpSpPr>
      <p:sp>
        <p:nvSpPr>
          <p:cNvPr id="130" name="Google Shape;130;g2548ba469d8_1_80:notes">
            <a:extLst>
              <a:ext uri="{FF2B5EF4-FFF2-40B4-BE49-F238E27FC236}">
                <a16:creationId xmlns:a16="http://schemas.microsoft.com/office/drawing/2014/main" id="{ED504530-43CB-07CE-F0CD-1D903B01721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548ba469d8_1_80:notes">
            <a:extLst>
              <a:ext uri="{FF2B5EF4-FFF2-40B4-BE49-F238E27FC236}">
                <a16:creationId xmlns:a16="http://schemas.microsoft.com/office/drawing/2014/main" id="{6B2058DF-AF27-A1CE-D93B-DABD4B4B7E7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56370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73A843AD-0643-D1C9-58AA-6EB932F7665B}"/>
            </a:ext>
          </a:extLst>
        </p:cNvPr>
        <p:cNvGrpSpPr/>
        <p:nvPr/>
      </p:nvGrpSpPr>
      <p:grpSpPr>
        <a:xfrm>
          <a:off x="0" y="0"/>
          <a:ext cx="0" cy="0"/>
          <a:chOff x="0" y="0"/>
          <a:chExt cx="0" cy="0"/>
        </a:xfrm>
      </p:grpSpPr>
      <p:sp>
        <p:nvSpPr>
          <p:cNvPr id="130" name="Google Shape;130;g2548ba469d8_1_80:notes">
            <a:extLst>
              <a:ext uri="{FF2B5EF4-FFF2-40B4-BE49-F238E27FC236}">
                <a16:creationId xmlns:a16="http://schemas.microsoft.com/office/drawing/2014/main" id="{76ADE741-7DB6-59F1-8D92-0DF41F426DC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548ba469d8_1_80:notes">
            <a:extLst>
              <a:ext uri="{FF2B5EF4-FFF2-40B4-BE49-F238E27FC236}">
                <a16:creationId xmlns:a16="http://schemas.microsoft.com/office/drawing/2014/main" id="{06FE4724-1CF0-C0A6-0B3C-5F6B65D7269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9715265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BDBF4165-8A4D-5602-83A0-FD637CD0AE2A}"/>
            </a:ext>
          </a:extLst>
        </p:cNvPr>
        <p:cNvGrpSpPr/>
        <p:nvPr/>
      </p:nvGrpSpPr>
      <p:grpSpPr>
        <a:xfrm>
          <a:off x="0" y="0"/>
          <a:ext cx="0" cy="0"/>
          <a:chOff x="0" y="0"/>
          <a:chExt cx="0" cy="0"/>
        </a:xfrm>
      </p:grpSpPr>
      <p:sp>
        <p:nvSpPr>
          <p:cNvPr id="130" name="Google Shape;130;g2548ba469d8_1_80:notes">
            <a:extLst>
              <a:ext uri="{FF2B5EF4-FFF2-40B4-BE49-F238E27FC236}">
                <a16:creationId xmlns:a16="http://schemas.microsoft.com/office/drawing/2014/main" id="{D5DDED9F-BAB5-98F8-982D-C807C53565E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548ba469d8_1_80:notes">
            <a:extLst>
              <a:ext uri="{FF2B5EF4-FFF2-40B4-BE49-F238E27FC236}">
                <a16:creationId xmlns:a16="http://schemas.microsoft.com/office/drawing/2014/main" id="{E2831378-8225-D7EC-9BC0-70F812B26B3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237471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C3FE990D-DB0D-3908-437F-1314CDF5858B}"/>
            </a:ext>
          </a:extLst>
        </p:cNvPr>
        <p:cNvGrpSpPr/>
        <p:nvPr/>
      </p:nvGrpSpPr>
      <p:grpSpPr>
        <a:xfrm>
          <a:off x="0" y="0"/>
          <a:ext cx="0" cy="0"/>
          <a:chOff x="0" y="0"/>
          <a:chExt cx="0" cy="0"/>
        </a:xfrm>
      </p:grpSpPr>
      <p:sp>
        <p:nvSpPr>
          <p:cNvPr id="130" name="Google Shape;130;g2548ba469d8_1_80:notes">
            <a:extLst>
              <a:ext uri="{FF2B5EF4-FFF2-40B4-BE49-F238E27FC236}">
                <a16:creationId xmlns:a16="http://schemas.microsoft.com/office/drawing/2014/main" id="{3B4E7442-3A00-BB8B-267D-687411405B4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548ba469d8_1_80:notes">
            <a:extLst>
              <a:ext uri="{FF2B5EF4-FFF2-40B4-BE49-F238E27FC236}">
                <a16:creationId xmlns:a16="http://schemas.microsoft.com/office/drawing/2014/main" id="{7CDD8730-E48A-6BFE-81F5-410E802D344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dirty="0"/>
          </a:p>
        </p:txBody>
      </p:sp>
    </p:spTree>
    <p:extLst>
      <p:ext uri="{BB962C8B-B14F-4D97-AF65-F5344CB8AC3E}">
        <p14:creationId xmlns:p14="http://schemas.microsoft.com/office/powerpoint/2010/main" val="4291043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548ba469d8_1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548ba469d8_1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4993AF8F-48D4-A256-41B2-F425ACA23CA8}"/>
            </a:ext>
          </a:extLst>
        </p:cNvPr>
        <p:cNvGrpSpPr/>
        <p:nvPr/>
      </p:nvGrpSpPr>
      <p:grpSpPr>
        <a:xfrm>
          <a:off x="0" y="0"/>
          <a:ext cx="0" cy="0"/>
          <a:chOff x="0" y="0"/>
          <a:chExt cx="0" cy="0"/>
        </a:xfrm>
      </p:grpSpPr>
      <p:sp>
        <p:nvSpPr>
          <p:cNvPr id="130" name="Google Shape;130;g2548ba469d8_1_80:notes">
            <a:extLst>
              <a:ext uri="{FF2B5EF4-FFF2-40B4-BE49-F238E27FC236}">
                <a16:creationId xmlns:a16="http://schemas.microsoft.com/office/drawing/2014/main" id="{68F66EF5-CD89-947B-1E3A-91C8352E026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548ba469d8_1_80:notes">
            <a:extLst>
              <a:ext uri="{FF2B5EF4-FFF2-40B4-BE49-F238E27FC236}">
                <a16:creationId xmlns:a16="http://schemas.microsoft.com/office/drawing/2014/main" id="{68122F85-AED5-CD6C-6852-8120B837D66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BBB-2-1PeV 2502.19776v1.pdf</a:t>
            </a:r>
          </a:p>
          <a:p>
            <a:pPr marL="0" lvl="0" indent="0" algn="l" rtl="0">
              <a:spcBef>
                <a:spcPts val="0"/>
              </a:spcBef>
              <a:spcAft>
                <a:spcPts val="0"/>
              </a:spcAft>
              <a:buNone/>
            </a:pPr>
            <a:endParaRPr lang="en-US" dirty="0">
              <a:solidFill>
                <a:schemeClr val="dk1"/>
              </a:solidFill>
            </a:endParaRPr>
          </a:p>
          <a:p>
            <a:pPr marL="0" lvl="0" indent="0" algn="l" rtl="0">
              <a:spcBef>
                <a:spcPts val="0"/>
              </a:spcBef>
              <a:spcAft>
                <a:spcPts val="0"/>
              </a:spcAft>
              <a:buNone/>
            </a:pPr>
            <a:r>
              <a:rPr lang="en-US" dirty="0">
                <a:solidFill>
                  <a:schemeClr val="dk1"/>
                </a:solidFill>
              </a:rPr>
              <a:t>BBB-1-10 </a:t>
            </a:r>
            <a:r>
              <a:rPr lang="en-US" dirty="0" err="1">
                <a:solidFill>
                  <a:schemeClr val="dk1"/>
                </a:solidFill>
              </a:rPr>
              <a:t>PeV</a:t>
            </a:r>
            <a:r>
              <a:rPr lang="en-US" dirty="0">
                <a:solidFill>
                  <a:schemeClr val="dk1"/>
                </a:solidFill>
              </a:rPr>
              <a:t> 2502.01963v1.pdf</a:t>
            </a:r>
          </a:p>
          <a:p>
            <a:pPr marL="0" lvl="0" indent="0" algn="l" rtl="0">
              <a:spcBef>
                <a:spcPts val="0"/>
              </a:spcBef>
              <a:spcAft>
                <a:spcPts val="0"/>
              </a:spcAft>
              <a:buNone/>
            </a:pPr>
            <a:endParaRPr lang="en-US" dirty="0">
              <a:solidFill>
                <a:schemeClr val="dk1"/>
              </a:solidFil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633107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00E42812-1B62-0428-A295-1A71EC1DEE42}"/>
            </a:ext>
          </a:extLst>
        </p:cNvPr>
        <p:cNvGrpSpPr/>
        <p:nvPr/>
      </p:nvGrpSpPr>
      <p:grpSpPr>
        <a:xfrm>
          <a:off x="0" y="0"/>
          <a:ext cx="0" cy="0"/>
          <a:chOff x="0" y="0"/>
          <a:chExt cx="0" cy="0"/>
        </a:xfrm>
      </p:grpSpPr>
      <p:sp>
        <p:nvSpPr>
          <p:cNvPr id="130" name="Google Shape;130;g2548ba469d8_1_80:notes">
            <a:extLst>
              <a:ext uri="{FF2B5EF4-FFF2-40B4-BE49-F238E27FC236}">
                <a16:creationId xmlns:a16="http://schemas.microsoft.com/office/drawing/2014/main" id="{4BEA514E-288D-C0C6-164E-A954E774E16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548ba469d8_1_80:notes">
            <a:extLst>
              <a:ext uri="{FF2B5EF4-FFF2-40B4-BE49-F238E27FC236}">
                <a16:creationId xmlns:a16="http://schemas.microsoft.com/office/drawing/2014/main" id="{4BA4D408-CB1F-71DE-55B3-9ED037C3AC6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BBB-2-1PeV 2502.19776v1.pdf</a:t>
            </a:r>
          </a:p>
          <a:p>
            <a:pPr marL="0" lvl="0" indent="0" algn="l" rtl="0">
              <a:spcBef>
                <a:spcPts val="0"/>
              </a:spcBef>
              <a:spcAft>
                <a:spcPts val="0"/>
              </a:spcAft>
              <a:buNone/>
            </a:pPr>
            <a:endParaRPr lang="en-US" dirty="0">
              <a:solidFill>
                <a:schemeClr val="dk1"/>
              </a:solidFill>
            </a:endParaRPr>
          </a:p>
          <a:p>
            <a:pPr marL="0" lvl="0" indent="0" algn="l" rtl="0">
              <a:spcBef>
                <a:spcPts val="0"/>
              </a:spcBef>
              <a:spcAft>
                <a:spcPts val="0"/>
              </a:spcAft>
              <a:buNone/>
            </a:pPr>
            <a:r>
              <a:rPr lang="en-US" dirty="0">
                <a:solidFill>
                  <a:schemeClr val="dk1"/>
                </a:solidFill>
              </a:rPr>
              <a:t>BBB-1-10 </a:t>
            </a:r>
            <a:r>
              <a:rPr lang="en-US" dirty="0" err="1">
                <a:solidFill>
                  <a:schemeClr val="dk1"/>
                </a:solidFill>
              </a:rPr>
              <a:t>PeV</a:t>
            </a:r>
            <a:r>
              <a:rPr lang="en-US" dirty="0">
                <a:solidFill>
                  <a:schemeClr val="dk1"/>
                </a:solidFill>
              </a:rPr>
              <a:t> 2502.01963v1.pdf</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BBB-1-2-ref-1901.01899v2.pdf </a:t>
            </a:r>
            <a:endParaRPr dirty="0"/>
          </a:p>
        </p:txBody>
      </p:sp>
    </p:spTree>
    <p:extLst>
      <p:ext uri="{BB962C8B-B14F-4D97-AF65-F5344CB8AC3E}">
        <p14:creationId xmlns:p14="http://schemas.microsoft.com/office/powerpoint/2010/main" val="63385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D7406701-B929-F9BC-5813-D7AD7FC656F4}"/>
            </a:ext>
          </a:extLst>
        </p:cNvPr>
        <p:cNvGrpSpPr/>
        <p:nvPr/>
      </p:nvGrpSpPr>
      <p:grpSpPr>
        <a:xfrm>
          <a:off x="0" y="0"/>
          <a:ext cx="0" cy="0"/>
          <a:chOff x="0" y="0"/>
          <a:chExt cx="0" cy="0"/>
        </a:xfrm>
      </p:grpSpPr>
      <p:sp>
        <p:nvSpPr>
          <p:cNvPr id="130" name="Google Shape;130;g2548ba469d8_1_80:notes">
            <a:extLst>
              <a:ext uri="{FF2B5EF4-FFF2-40B4-BE49-F238E27FC236}">
                <a16:creationId xmlns:a16="http://schemas.microsoft.com/office/drawing/2014/main" id="{8809D8E0-6F33-510A-9435-6B684F7F69C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548ba469d8_1_80:notes">
            <a:extLst>
              <a:ext uri="{FF2B5EF4-FFF2-40B4-BE49-F238E27FC236}">
                <a16:creationId xmlns:a16="http://schemas.microsoft.com/office/drawing/2014/main" id="{3F56038A-788A-FEA4-5971-1AA10D98223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161678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75FE0F9E-11AC-50B2-FA66-29BB2B4CF44E}"/>
            </a:ext>
          </a:extLst>
        </p:cNvPr>
        <p:cNvGrpSpPr/>
        <p:nvPr/>
      </p:nvGrpSpPr>
      <p:grpSpPr>
        <a:xfrm>
          <a:off x="0" y="0"/>
          <a:ext cx="0" cy="0"/>
          <a:chOff x="0" y="0"/>
          <a:chExt cx="0" cy="0"/>
        </a:xfrm>
      </p:grpSpPr>
      <p:sp>
        <p:nvSpPr>
          <p:cNvPr id="130" name="Google Shape;130;g2548ba469d8_1_80:notes">
            <a:extLst>
              <a:ext uri="{FF2B5EF4-FFF2-40B4-BE49-F238E27FC236}">
                <a16:creationId xmlns:a16="http://schemas.microsoft.com/office/drawing/2014/main" id="{5A6918AD-3384-DC43-84E6-99BCBA89979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548ba469d8_1_80:notes">
            <a:extLst>
              <a:ext uri="{FF2B5EF4-FFF2-40B4-BE49-F238E27FC236}">
                <a16:creationId xmlns:a16="http://schemas.microsoft.com/office/drawing/2014/main" id="{4BC9134F-22D0-762F-5C5F-25ED4567C14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031845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A1BD9371-F9DF-0AB1-5D4E-1F88BACD2B71}"/>
            </a:ext>
          </a:extLst>
        </p:cNvPr>
        <p:cNvGrpSpPr/>
        <p:nvPr/>
      </p:nvGrpSpPr>
      <p:grpSpPr>
        <a:xfrm>
          <a:off x="0" y="0"/>
          <a:ext cx="0" cy="0"/>
          <a:chOff x="0" y="0"/>
          <a:chExt cx="0" cy="0"/>
        </a:xfrm>
      </p:grpSpPr>
      <p:sp>
        <p:nvSpPr>
          <p:cNvPr id="130" name="Google Shape;130;g2548ba469d8_1_80:notes">
            <a:extLst>
              <a:ext uri="{FF2B5EF4-FFF2-40B4-BE49-F238E27FC236}">
                <a16:creationId xmlns:a16="http://schemas.microsoft.com/office/drawing/2014/main" id="{BB17A1EF-977E-0DDF-B37F-379B872CCB7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548ba469d8_1_80:notes">
            <a:extLst>
              <a:ext uri="{FF2B5EF4-FFF2-40B4-BE49-F238E27FC236}">
                <a16:creationId xmlns:a16="http://schemas.microsoft.com/office/drawing/2014/main" id="{CE000DBC-7086-8694-4DCD-881E5EE8EAC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sz="1100" b="0" i="1"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1656361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E7FE1F43-0396-FF77-3921-8A2351528224}"/>
            </a:ext>
          </a:extLst>
        </p:cNvPr>
        <p:cNvGrpSpPr/>
        <p:nvPr/>
      </p:nvGrpSpPr>
      <p:grpSpPr>
        <a:xfrm>
          <a:off x="0" y="0"/>
          <a:ext cx="0" cy="0"/>
          <a:chOff x="0" y="0"/>
          <a:chExt cx="0" cy="0"/>
        </a:xfrm>
      </p:grpSpPr>
      <p:sp>
        <p:nvSpPr>
          <p:cNvPr id="130" name="Google Shape;130;g2548ba469d8_1_80:notes">
            <a:extLst>
              <a:ext uri="{FF2B5EF4-FFF2-40B4-BE49-F238E27FC236}">
                <a16:creationId xmlns:a16="http://schemas.microsoft.com/office/drawing/2014/main" id="{37998766-5E85-F28A-5755-0671663FEC3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548ba469d8_1_80:notes">
            <a:extLst>
              <a:ext uri="{FF2B5EF4-FFF2-40B4-BE49-F238E27FC236}">
                <a16:creationId xmlns:a16="http://schemas.microsoft.com/office/drawing/2014/main" id="{9052EB07-A2AC-9A9E-EC00-D9F05107FBC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436878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1100A26D-ED8C-E6BF-5DD7-1592BFA36764}"/>
            </a:ext>
          </a:extLst>
        </p:cNvPr>
        <p:cNvGrpSpPr/>
        <p:nvPr/>
      </p:nvGrpSpPr>
      <p:grpSpPr>
        <a:xfrm>
          <a:off x="0" y="0"/>
          <a:ext cx="0" cy="0"/>
          <a:chOff x="0" y="0"/>
          <a:chExt cx="0" cy="0"/>
        </a:xfrm>
      </p:grpSpPr>
      <p:sp>
        <p:nvSpPr>
          <p:cNvPr id="130" name="Google Shape;130;g2548ba469d8_1_80:notes">
            <a:extLst>
              <a:ext uri="{FF2B5EF4-FFF2-40B4-BE49-F238E27FC236}">
                <a16:creationId xmlns:a16="http://schemas.microsoft.com/office/drawing/2014/main" id="{3E1FB101-AF10-42B7-EDCA-CED6A4ED4AB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548ba469d8_1_80:notes">
            <a:extLst>
              <a:ext uri="{FF2B5EF4-FFF2-40B4-BE49-F238E27FC236}">
                <a16:creationId xmlns:a16="http://schemas.microsoft.com/office/drawing/2014/main" id="{2EFD74C0-F403-47B0-A7DC-DE421F11B4F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38892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8615A571-58D0-0B1A-215C-248C3DE2A730}"/>
            </a:ext>
          </a:extLst>
        </p:cNvPr>
        <p:cNvGrpSpPr/>
        <p:nvPr/>
      </p:nvGrpSpPr>
      <p:grpSpPr>
        <a:xfrm>
          <a:off x="0" y="0"/>
          <a:ext cx="0" cy="0"/>
          <a:chOff x="0" y="0"/>
          <a:chExt cx="0" cy="0"/>
        </a:xfrm>
      </p:grpSpPr>
      <p:sp>
        <p:nvSpPr>
          <p:cNvPr id="130" name="Google Shape;130;g2548ba469d8_1_80:notes">
            <a:extLst>
              <a:ext uri="{FF2B5EF4-FFF2-40B4-BE49-F238E27FC236}">
                <a16:creationId xmlns:a16="http://schemas.microsoft.com/office/drawing/2014/main" id="{3DFC16D6-2E63-458E-BC72-6C94FC7312D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548ba469d8_1_80:notes">
            <a:extLst>
              <a:ext uri="{FF2B5EF4-FFF2-40B4-BE49-F238E27FC236}">
                <a16:creationId xmlns:a16="http://schemas.microsoft.com/office/drawing/2014/main" id="{96AF7C4F-CE4C-0DAF-01E2-6DD9E896697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Tree>
    <p:extLst>
      <p:ext uri="{BB962C8B-B14F-4D97-AF65-F5344CB8AC3E}">
        <p14:creationId xmlns:p14="http://schemas.microsoft.com/office/powerpoint/2010/main" val="42871678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ED7575BC-28CA-12C5-4EF6-3E637D721774}"/>
            </a:ext>
          </a:extLst>
        </p:cNvPr>
        <p:cNvGrpSpPr/>
        <p:nvPr/>
      </p:nvGrpSpPr>
      <p:grpSpPr>
        <a:xfrm>
          <a:off x="0" y="0"/>
          <a:ext cx="0" cy="0"/>
          <a:chOff x="0" y="0"/>
          <a:chExt cx="0" cy="0"/>
        </a:xfrm>
      </p:grpSpPr>
      <p:sp>
        <p:nvSpPr>
          <p:cNvPr id="130" name="Google Shape;130;g2548ba469d8_1_80:notes">
            <a:extLst>
              <a:ext uri="{FF2B5EF4-FFF2-40B4-BE49-F238E27FC236}">
                <a16:creationId xmlns:a16="http://schemas.microsoft.com/office/drawing/2014/main" id="{8AF27E21-A28A-6C21-E5F3-3C9F9397BCC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548ba469d8_1_80:notes">
            <a:extLst>
              <a:ext uri="{FF2B5EF4-FFF2-40B4-BE49-F238E27FC236}">
                <a16:creationId xmlns:a16="http://schemas.microsoft.com/office/drawing/2014/main" id="{355A9C36-C78F-9EE9-8336-055822B44F6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7048618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ECBC5C32-4BEF-035E-EB38-8B148C9E9C6E}"/>
            </a:ext>
          </a:extLst>
        </p:cNvPr>
        <p:cNvGrpSpPr/>
        <p:nvPr/>
      </p:nvGrpSpPr>
      <p:grpSpPr>
        <a:xfrm>
          <a:off x="0" y="0"/>
          <a:ext cx="0" cy="0"/>
          <a:chOff x="0" y="0"/>
          <a:chExt cx="0" cy="0"/>
        </a:xfrm>
      </p:grpSpPr>
      <p:sp>
        <p:nvSpPr>
          <p:cNvPr id="130" name="Google Shape;130;g2548ba469d8_1_80:notes">
            <a:extLst>
              <a:ext uri="{FF2B5EF4-FFF2-40B4-BE49-F238E27FC236}">
                <a16:creationId xmlns:a16="http://schemas.microsoft.com/office/drawing/2014/main" id="{7EAEAC19-D0CB-AB2F-BD98-54A7ADE1895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548ba469d8_1_80:notes">
            <a:extLst>
              <a:ext uri="{FF2B5EF4-FFF2-40B4-BE49-F238E27FC236}">
                <a16:creationId xmlns:a16="http://schemas.microsoft.com/office/drawing/2014/main" id="{4A882C4A-636D-9D51-A5B6-3055089FDCF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366252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2BE1D6DE-AF7E-A98A-2995-8EE517E52DFB}"/>
            </a:ext>
          </a:extLst>
        </p:cNvPr>
        <p:cNvGrpSpPr/>
        <p:nvPr/>
      </p:nvGrpSpPr>
      <p:grpSpPr>
        <a:xfrm>
          <a:off x="0" y="0"/>
          <a:ext cx="0" cy="0"/>
          <a:chOff x="0" y="0"/>
          <a:chExt cx="0" cy="0"/>
        </a:xfrm>
      </p:grpSpPr>
      <p:sp>
        <p:nvSpPr>
          <p:cNvPr id="130" name="Google Shape;130;g2548ba469d8_1_80:notes">
            <a:extLst>
              <a:ext uri="{FF2B5EF4-FFF2-40B4-BE49-F238E27FC236}">
                <a16:creationId xmlns:a16="http://schemas.microsoft.com/office/drawing/2014/main" id="{0874428C-2719-3CB0-36C0-97268C06736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548ba469d8_1_80:notes">
            <a:extLst>
              <a:ext uri="{FF2B5EF4-FFF2-40B4-BE49-F238E27FC236}">
                <a16:creationId xmlns:a16="http://schemas.microsoft.com/office/drawing/2014/main" id="{05816AAA-6195-6797-ED5D-F1011E19410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533681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78C20-F471-4EFB-DE1F-4DA659053B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D555A8-1877-437E-5FB7-23AC987938E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DE6E51F-95C0-61EB-F617-C6A95AD5BA05}"/>
              </a:ext>
            </a:extLst>
          </p:cNvPr>
          <p:cNvSpPr>
            <a:spLocks noGrp="1"/>
          </p:cNvSpPr>
          <p:nvPr>
            <p:ph type="body" idx="1"/>
          </p:nvPr>
        </p:nvSpPr>
        <p:spPr/>
        <p:txBody>
          <a:bodyPr/>
          <a:lstStyle/>
          <a:p>
            <a:r>
              <a:rPr lang="en-US" dirty="0"/>
              <a:t>NGC 1068 </a:t>
            </a:r>
            <a:r>
              <a:rPr lang="en-US" dirty="0" err="1"/>
              <a:t>IceCube</a:t>
            </a:r>
            <a:r>
              <a:rPr lang="en-US" dirty="0"/>
              <a:t> paper: https://</a:t>
            </a:r>
            <a:r>
              <a:rPr lang="en-US" dirty="0" err="1"/>
              <a:t>arxiv.org</a:t>
            </a:r>
            <a:r>
              <a:rPr lang="en-US" dirty="0"/>
              <a:t>/pdf/2211.09972, neutrino energy: 1.5 TeV to 15 TeV , </a:t>
            </a:r>
            <a:r>
              <a:rPr lang="en-US" sz="1100" b="0" i="0" u="none" strike="noStrike" cap="none" dirty="0">
                <a:solidFill>
                  <a:srgbClr val="000000"/>
                </a:solidFill>
                <a:effectLst/>
                <a:latin typeface="Arial"/>
                <a:ea typeface="Arial"/>
                <a:cs typeface="Arial"/>
                <a:sym typeface="Arial"/>
              </a:rPr>
              <a:t>14 Mpc</a:t>
            </a:r>
            <a:endParaRPr lang="en-US" dirty="0"/>
          </a:p>
          <a:p>
            <a:r>
              <a:rPr lang="en-US" dirty="0"/>
              <a:t>TXS 0506+056: </a:t>
            </a:r>
            <a:r>
              <a:rPr lang="en-US" dirty="0" err="1"/>
              <a:t>IceCube</a:t>
            </a:r>
            <a:r>
              <a:rPr lang="en-US" dirty="0"/>
              <a:t> “The most probable neutrino energy was estimated to be 290 TeV, with a 90% confidence level lower limit of 183 TeV (20)”, </a:t>
            </a:r>
            <a:r>
              <a:rPr lang="en-US" sz="1100" b="0" i="0" u="none" strike="noStrike" cap="none" dirty="0">
                <a:solidFill>
                  <a:srgbClr val="000000"/>
                </a:solidFill>
                <a:effectLst/>
                <a:latin typeface="Arial"/>
                <a:ea typeface="Arial"/>
                <a:cs typeface="Arial"/>
                <a:sym typeface="Arial"/>
              </a:rPr>
              <a:t>1.75 </a:t>
            </a:r>
            <a:r>
              <a:rPr lang="en-US" sz="1100" b="0" i="0" u="none" strike="noStrike" cap="none" dirty="0" err="1">
                <a:solidFill>
                  <a:srgbClr val="000000"/>
                </a:solidFill>
                <a:effectLst/>
                <a:latin typeface="Arial"/>
                <a:ea typeface="Arial"/>
                <a:cs typeface="Arial"/>
                <a:sym typeface="Arial"/>
              </a:rPr>
              <a:t>Gpc</a:t>
            </a:r>
            <a:r>
              <a:rPr lang="en-US" sz="1100" b="0" i="0" u="none" strike="noStrike" cap="none" dirty="0">
                <a:solidFill>
                  <a:srgbClr val="000000"/>
                </a:solidFill>
                <a:effectLst/>
                <a:latin typeface="Arial"/>
                <a:ea typeface="Arial"/>
                <a:cs typeface="Arial"/>
                <a:sym typeface="Arial"/>
              </a:rPr>
              <a:t> </a:t>
            </a:r>
          </a:p>
          <a:p>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8974736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93A4BD0D-E46E-A934-26DE-84F0D4773B4E}"/>
            </a:ext>
          </a:extLst>
        </p:cNvPr>
        <p:cNvGrpSpPr/>
        <p:nvPr/>
      </p:nvGrpSpPr>
      <p:grpSpPr>
        <a:xfrm>
          <a:off x="0" y="0"/>
          <a:ext cx="0" cy="0"/>
          <a:chOff x="0" y="0"/>
          <a:chExt cx="0" cy="0"/>
        </a:xfrm>
      </p:grpSpPr>
      <p:sp>
        <p:nvSpPr>
          <p:cNvPr id="130" name="Google Shape;130;g2548ba469d8_1_80:notes">
            <a:extLst>
              <a:ext uri="{FF2B5EF4-FFF2-40B4-BE49-F238E27FC236}">
                <a16:creationId xmlns:a16="http://schemas.microsoft.com/office/drawing/2014/main" id="{33EA0DE4-781E-FE02-9A5A-FF332BA9FE3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548ba469d8_1_80:notes">
            <a:extLst>
              <a:ext uri="{FF2B5EF4-FFF2-40B4-BE49-F238E27FC236}">
                <a16:creationId xmlns:a16="http://schemas.microsoft.com/office/drawing/2014/main" id="{5E739383-45AC-5D19-C6C5-0946CE4B719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r>
              <a:rPr lang="en-US" dirty="0"/>
              <a:t>AAA-2c-WIMPcrosssection paper-1103.0482v2.pdf</a:t>
            </a:r>
          </a:p>
        </p:txBody>
      </p:sp>
    </p:spTree>
    <p:extLst>
      <p:ext uri="{BB962C8B-B14F-4D97-AF65-F5344CB8AC3E}">
        <p14:creationId xmlns:p14="http://schemas.microsoft.com/office/powerpoint/2010/main" val="40690954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832E7552-2092-6ADC-3565-1AFF4CF3205F}"/>
            </a:ext>
          </a:extLst>
        </p:cNvPr>
        <p:cNvGrpSpPr/>
        <p:nvPr/>
      </p:nvGrpSpPr>
      <p:grpSpPr>
        <a:xfrm>
          <a:off x="0" y="0"/>
          <a:ext cx="0" cy="0"/>
          <a:chOff x="0" y="0"/>
          <a:chExt cx="0" cy="0"/>
        </a:xfrm>
      </p:grpSpPr>
      <p:sp>
        <p:nvSpPr>
          <p:cNvPr id="130" name="Google Shape;130;g2548ba469d8_1_80:notes">
            <a:extLst>
              <a:ext uri="{FF2B5EF4-FFF2-40B4-BE49-F238E27FC236}">
                <a16:creationId xmlns:a16="http://schemas.microsoft.com/office/drawing/2014/main" id="{307C4C82-6CF6-F5A4-1C57-B046A80FA40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548ba469d8_1_80:notes">
            <a:extLst>
              <a:ext uri="{FF2B5EF4-FFF2-40B4-BE49-F238E27FC236}">
                <a16:creationId xmlns:a16="http://schemas.microsoft.com/office/drawing/2014/main" id="{D182FA7A-7A6B-B452-8794-4BFF3C8A50D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726729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535F6FFF-BFEB-4CF9-6ECC-24AB9AD6AB23}"/>
            </a:ext>
          </a:extLst>
        </p:cNvPr>
        <p:cNvGrpSpPr/>
        <p:nvPr/>
      </p:nvGrpSpPr>
      <p:grpSpPr>
        <a:xfrm>
          <a:off x="0" y="0"/>
          <a:ext cx="0" cy="0"/>
          <a:chOff x="0" y="0"/>
          <a:chExt cx="0" cy="0"/>
        </a:xfrm>
      </p:grpSpPr>
      <p:sp>
        <p:nvSpPr>
          <p:cNvPr id="130" name="Google Shape;130;g2548ba469d8_1_80:notes">
            <a:extLst>
              <a:ext uri="{FF2B5EF4-FFF2-40B4-BE49-F238E27FC236}">
                <a16:creationId xmlns:a16="http://schemas.microsoft.com/office/drawing/2014/main" id="{CC834351-65EA-1CCA-5751-31AAE8246CC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548ba469d8_1_80:notes">
            <a:extLst>
              <a:ext uri="{FF2B5EF4-FFF2-40B4-BE49-F238E27FC236}">
                <a16:creationId xmlns:a16="http://schemas.microsoft.com/office/drawing/2014/main" id="{41DB3A67-FACA-C272-012B-A33FD0C6E14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677796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2DFB1F1A-496D-3023-FF7A-D37A160BC66A}"/>
            </a:ext>
          </a:extLst>
        </p:cNvPr>
        <p:cNvGrpSpPr/>
        <p:nvPr/>
      </p:nvGrpSpPr>
      <p:grpSpPr>
        <a:xfrm>
          <a:off x="0" y="0"/>
          <a:ext cx="0" cy="0"/>
          <a:chOff x="0" y="0"/>
          <a:chExt cx="0" cy="0"/>
        </a:xfrm>
      </p:grpSpPr>
      <p:sp>
        <p:nvSpPr>
          <p:cNvPr id="130" name="Google Shape;130;g2548ba469d8_1_80:notes">
            <a:extLst>
              <a:ext uri="{FF2B5EF4-FFF2-40B4-BE49-F238E27FC236}">
                <a16:creationId xmlns:a16="http://schemas.microsoft.com/office/drawing/2014/main" id="{E7CBC9C6-D556-F7A2-F198-9D9A59E02DE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548ba469d8_1_80:notes">
            <a:extLst>
              <a:ext uri="{FF2B5EF4-FFF2-40B4-BE49-F238E27FC236}">
                <a16:creationId xmlns:a16="http://schemas.microsoft.com/office/drawing/2014/main" id="{2042732F-D5D3-A58C-E605-C62B5183647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815739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C640E6D3-ECBC-AC07-80FC-0BE43C14DA5C}"/>
            </a:ext>
          </a:extLst>
        </p:cNvPr>
        <p:cNvGrpSpPr/>
        <p:nvPr/>
      </p:nvGrpSpPr>
      <p:grpSpPr>
        <a:xfrm>
          <a:off x="0" y="0"/>
          <a:ext cx="0" cy="0"/>
          <a:chOff x="0" y="0"/>
          <a:chExt cx="0" cy="0"/>
        </a:xfrm>
      </p:grpSpPr>
      <p:sp>
        <p:nvSpPr>
          <p:cNvPr id="130" name="Google Shape;130;g2548ba469d8_1_80:notes">
            <a:extLst>
              <a:ext uri="{FF2B5EF4-FFF2-40B4-BE49-F238E27FC236}">
                <a16:creationId xmlns:a16="http://schemas.microsoft.com/office/drawing/2014/main" id="{5F97485A-283A-500C-614D-03820EE5844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548ba469d8_1_80:notes">
            <a:extLst>
              <a:ext uri="{FF2B5EF4-FFF2-40B4-BE49-F238E27FC236}">
                <a16:creationId xmlns:a16="http://schemas.microsoft.com/office/drawing/2014/main" id="{FDE9CBA7-4B71-FB69-6212-D7B006DAD54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BBB-2-1PeV 2502.19776v1.pdf</a:t>
            </a:r>
          </a:p>
          <a:p>
            <a:pPr marL="0" lvl="0" indent="0" algn="l" rtl="0">
              <a:spcBef>
                <a:spcPts val="0"/>
              </a:spcBef>
              <a:spcAft>
                <a:spcPts val="0"/>
              </a:spcAft>
              <a:buNone/>
            </a:pPr>
            <a:endParaRPr lang="en-US" dirty="0">
              <a:solidFill>
                <a:schemeClr val="dk1"/>
              </a:solidFil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511313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76D3B876-21B8-EB40-913D-9FA9C42292C4}"/>
            </a:ext>
          </a:extLst>
        </p:cNvPr>
        <p:cNvGrpSpPr/>
        <p:nvPr/>
      </p:nvGrpSpPr>
      <p:grpSpPr>
        <a:xfrm>
          <a:off x="0" y="0"/>
          <a:ext cx="0" cy="0"/>
          <a:chOff x="0" y="0"/>
          <a:chExt cx="0" cy="0"/>
        </a:xfrm>
      </p:grpSpPr>
      <p:sp>
        <p:nvSpPr>
          <p:cNvPr id="130" name="Google Shape;130;g2548ba469d8_1_80:notes">
            <a:extLst>
              <a:ext uri="{FF2B5EF4-FFF2-40B4-BE49-F238E27FC236}">
                <a16:creationId xmlns:a16="http://schemas.microsoft.com/office/drawing/2014/main" id="{A5229226-6BE4-4E7D-7711-5860A5163F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548ba469d8_1_80:notes">
            <a:extLst>
              <a:ext uri="{FF2B5EF4-FFF2-40B4-BE49-F238E27FC236}">
                <a16:creationId xmlns:a16="http://schemas.microsoft.com/office/drawing/2014/main" id="{39422373-4208-2368-258D-5C531C8C3EE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.pdf </a:t>
            </a:r>
            <a:endParaRPr dirty="0"/>
          </a:p>
        </p:txBody>
      </p:sp>
    </p:spTree>
    <p:extLst>
      <p:ext uri="{BB962C8B-B14F-4D97-AF65-F5344CB8AC3E}">
        <p14:creationId xmlns:p14="http://schemas.microsoft.com/office/powerpoint/2010/main" val="13896582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2774FC34-E0B4-88ED-D3D9-47218F03FA0B}"/>
            </a:ext>
          </a:extLst>
        </p:cNvPr>
        <p:cNvGrpSpPr/>
        <p:nvPr/>
      </p:nvGrpSpPr>
      <p:grpSpPr>
        <a:xfrm>
          <a:off x="0" y="0"/>
          <a:ext cx="0" cy="0"/>
          <a:chOff x="0" y="0"/>
          <a:chExt cx="0" cy="0"/>
        </a:xfrm>
      </p:grpSpPr>
      <p:sp>
        <p:nvSpPr>
          <p:cNvPr id="130" name="Google Shape;130;g2548ba469d8_1_80:notes">
            <a:extLst>
              <a:ext uri="{FF2B5EF4-FFF2-40B4-BE49-F238E27FC236}">
                <a16:creationId xmlns:a16="http://schemas.microsoft.com/office/drawing/2014/main" id="{19A72E94-1C5E-F7DD-6A39-79F158B6143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548ba469d8_1_80:notes">
            <a:extLst>
              <a:ext uri="{FF2B5EF4-FFF2-40B4-BE49-F238E27FC236}">
                <a16:creationId xmlns:a16="http://schemas.microsoft.com/office/drawing/2014/main" id="{BAB3E24E-1561-2851-9E4C-F956628F2DB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472233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69240749-4907-C673-7AD9-DAA9DFF3F3D4}"/>
            </a:ext>
          </a:extLst>
        </p:cNvPr>
        <p:cNvGrpSpPr/>
        <p:nvPr/>
      </p:nvGrpSpPr>
      <p:grpSpPr>
        <a:xfrm>
          <a:off x="0" y="0"/>
          <a:ext cx="0" cy="0"/>
          <a:chOff x="0" y="0"/>
          <a:chExt cx="0" cy="0"/>
        </a:xfrm>
      </p:grpSpPr>
      <p:sp>
        <p:nvSpPr>
          <p:cNvPr id="130" name="Google Shape;130;g2548ba469d8_1_80:notes">
            <a:extLst>
              <a:ext uri="{FF2B5EF4-FFF2-40B4-BE49-F238E27FC236}">
                <a16:creationId xmlns:a16="http://schemas.microsoft.com/office/drawing/2014/main" id="{A5C295B9-0AAC-6BCA-F8C9-A89BE260078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548ba469d8_1_80:notes">
            <a:extLst>
              <a:ext uri="{FF2B5EF4-FFF2-40B4-BE49-F238E27FC236}">
                <a16:creationId xmlns:a16="http://schemas.microsoft.com/office/drawing/2014/main" id="{7170CADB-A9CE-DE3B-B655-4F34F53AC1D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63557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B78FE88B-BAC1-D68F-42E7-D5FEE5648AD2}"/>
            </a:ext>
          </a:extLst>
        </p:cNvPr>
        <p:cNvGrpSpPr/>
        <p:nvPr/>
      </p:nvGrpSpPr>
      <p:grpSpPr>
        <a:xfrm>
          <a:off x="0" y="0"/>
          <a:ext cx="0" cy="0"/>
          <a:chOff x="0" y="0"/>
          <a:chExt cx="0" cy="0"/>
        </a:xfrm>
      </p:grpSpPr>
      <p:sp>
        <p:nvSpPr>
          <p:cNvPr id="130" name="Google Shape;130;g2548ba469d8_1_80:notes">
            <a:extLst>
              <a:ext uri="{FF2B5EF4-FFF2-40B4-BE49-F238E27FC236}">
                <a16:creationId xmlns:a16="http://schemas.microsoft.com/office/drawing/2014/main" id="{401C394E-0512-1613-8999-88E975C5D94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548ba469d8_1_80:notes">
            <a:extLst>
              <a:ext uri="{FF2B5EF4-FFF2-40B4-BE49-F238E27FC236}">
                <a16:creationId xmlns:a16="http://schemas.microsoft.com/office/drawing/2014/main" id="{D5192064-89C8-2FDA-ACC0-923D38A0200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42425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7BA9A748-8BC8-6BE4-30F0-8CD5D530A867}"/>
            </a:ext>
          </a:extLst>
        </p:cNvPr>
        <p:cNvGrpSpPr/>
        <p:nvPr/>
      </p:nvGrpSpPr>
      <p:grpSpPr>
        <a:xfrm>
          <a:off x="0" y="0"/>
          <a:ext cx="0" cy="0"/>
          <a:chOff x="0" y="0"/>
          <a:chExt cx="0" cy="0"/>
        </a:xfrm>
      </p:grpSpPr>
      <p:sp>
        <p:nvSpPr>
          <p:cNvPr id="130" name="Google Shape;130;g2548ba469d8_1_80:notes">
            <a:extLst>
              <a:ext uri="{FF2B5EF4-FFF2-40B4-BE49-F238E27FC236}">
                <a16:creationId xmlns:a16="http://schemas.microsoft.com/office/drawing/2014/main" id="{B4A9BD4C-2394-5C8A-C0D6-4C5C6FE18B1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548ba469d8_1_80:notes">
            <a:extLst>
              <a:ext uri="{FF2B5EF4-FFF2-40B4-BE49-F238E27FC236}">
                <a16:creationId xmlns:a16="http://schemas.microsoft.com/office/drawing/2014/main" id="{D38CEA87-4E82-8358-E14F-00A8963881A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6004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001631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704F3645-F7AD-C12D-E290-64D2D0E4E4A8}"/>
            </a:ext>
          </a:extLst>
        </p:cNvPr>
        <p:cNvGrpSpPr/>
        <p:nvPr/>
      </p:nvGrpSpPr>
      <p:grpSpPr>
        <a:xfrm>
          <a:off x="0" y="0"/>
          <a:ext cx="0" cy="0"/>
          <a:chOff x="0" y="0"/>
          <a:chExt cx="0" cy="0"/>
        </a:xfrm>
      </p:grpSpPr>
      <p:sp>
        <p:nvSpPr>
          <p:cNvPr id="130" name="Google Shape;130;g2548ba469d8_1_80:notes">
            <a:extLst>
              <a:ext uri="{FF2B5EF4-FFF2-40B4-BE49-F238E27FC236}">
                <a16:creationId xmlns:a16="http://schemas.microsoft.com/office/drawing/2014/main" id="{C071CB6E-FA6F-DC99-F478-402A718C67D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548ba469d8_1_80:notes">
            <a:extLst>
              <a:ext uri="{FF2B5EF4-FFF2-40B4-BE49-F238E27FC236}">
                <a16:creationId xmlns:a16="http://schemas.microsoft.com/office/drawing/2014/main" id="{83B63EB6-F462-5670-1D28-1977F627A66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04707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C78F483F-84D2-0385-EFE8-EF49827F7C93}"/>
            </a:ext>
          </a:extLst>
        </p:cNvPr>
        <p:cNvGrpSpPr/>
        <p:nvPr/>
      </p:nvGrpSpPr>
      <p:grpSpPr>
        <a:xfrm>
          <a:off x="0" y="0"/>
          <a:ext cx="0" cy="0"/>
          <a:chOff x="0" y="0"/>
          <a:chExt cx="0" cy="0"/>
        </a:xfrm>
      </p:grpSpPr>
      <p:sp>
        <p:nvSpPr>
          <p:cNvPr id="130" name="Google Shape;130;g2548ba469d8_1_80:notes">
            <a:extLst>
              <a:ext uri="{FF2B5EF4-FFF2-40B4-BE49-F238E27FC236}">
                <a16:creationId xmlns:a16="http://schemas.microsoft.com/office/drawing/2014/main" id="{980B602E-AE84-F91B-330F-70E1B523370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548ba469d8_1_80:notes">
            <a:extLst>
              <a:ext uri="{FF2B5EF4-FFF2-40B4-BE49-F238E27FC236}">
                <a16:creationId xmlns:a16="http://schemas.microsoft.com/office/drawing/2014/main" id="{4667F151-9932-98B5-50AB-7B32395B26F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37272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3720103"/>
            <a:ext cx="5829300" cy="1097280"/>
          </a:xfrm>
        </p:spPr>
        <p:txBody>
          <a:bodyPr anchor="ctr">
            <a:normAutofit/>
          </a:bodyPr>
          <a:lstStyle>
            <a:lvl1pPr algn="r">
              <a:defRPr sz="3750" spc="150" baseline="0"/>
            </a:lvl1pPr>
          </a:lstStyle>
          <a:p>
            <a:r>
              <a:rPr lang="en-US"/>
              <a:t>Click to edit Master title style</a:t>
            </a:r>
            <a:endParaRPr lang="en-US" dirty="0"/>
          </a:p>
        </p:txBody>
      </p:sp>
      <p:sp>
        <p:nvSpPr>
          <p:cNvPr id="3" name="Subtitle 2"/>
          <p:cNvSpPr>
            <a:spLocks noGrp="1"/>
          </p:cNvSpPr>
          <p:nvPr>
            <p:ph type="subTitle" idx="1"/>
          </p:nvPr>
        </p:nvSpPr>
        <p:spPr>
          <a:xfrm>
            <a:off x="6457950" y="3720103"/>
            <a:ext cx="2400300" cy="1097280"/>
          </a:xfrm>
        </p:spPr>
        <p:txBody>
          <a:bodyPr lIns="91440" rIns="91440" anchor="ctr">
            <a:normAutofit/>
          </a:bodyPr>
          <a:lstStyle>
            <a:lvl1pPr marL="0" indent="0" algn="l">
              <a:lnSpc>
                <a:spcPct val="100000"/>
              </a:lnSpc>
              <a:spcBef>
                <a:spcPts val="0"/>
              </a:spcBef>
              <a:buNone/>
              <a:defRPr sz="1350">
                <a:solidFill>
                  <a:schemeClr val="tx1">
                    <a:lumMod val="95000"/>
                    <a:lumOff val="5000"/>
                  </a:schemeClr>
                </a:solidFill>
              </a:defRPr>
            </a:lvl1pPr>
            <a:lvl2pPr marL="342900" indent="0" algn="ctr">
              <a:buNone/>
              <a:defRPr sz="1350"/>
            </a:lvl2pPr>
            <a:lvl3pPr marL="685800" indent="0" algn="ctr">
              <a:buNone/>
              <a:defRPr sz="1350"/>
            </a:lvl3pPr>
            <a:lvl4pPr marL="1028700" indent="0" algn="ctr">
              <a:buNone/>
              <a:defRPr sz="1350"/>
            </a:lvl4pPr>
            <a:lvl5pPr marL="1371600" indent="0" algn="ctr">
              <a:buNone/>
              <a:defRPr sz="1350"/>
            </a:lvl5pPr>
            <a:lvl6pPr marL="1714500" indent="0" algn="ctr">
              <a:buNone/>
              <a:defRPr sz="1350"/>
            </a:lvl6pPr>
            <a:lvl7pPr marL="2057400" indent="0" algn="ctr">
              <a:buNone/>
              <a:defRPr sz="1350"/>
            </a:lvl7pPr>
            <a:lvl8pPr marL="2400300" indent="0" algn="ctr">
              <a:buNone/>
              <a:defRPr sz="1350"/>
            </a:lvl8pPr>
            <a:lvl9pPr marL="2743200" indent="0" algn="ctr">
              <a:buNone/>
              <a:defRPr sz="135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B61BEF0D-F0BB-DE4B-95CE-6DB70DBA9567}" type="datetimeFigureOut">
              <a:rPr lang="en-US" smtClean="0"/>
              <a:pPr/>
              <a:t>6/24/25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13" name="Straight Connector 12"/>
          <p:cNvCxnSpPr/>
          <p:nvPr/>
        </p:nvCxnSpPr>
        <p:spPr>
          <a:xfrm flipV="1">
            <a:off x="6290132" y="3948080"/>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1"/>
            <a:ext cx="9144000" cy="3429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9790130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5BB1C6-BF8F-4481-8AB2-603A1C8A906A}" type="datetimeFigureOut">
              <a:rPr lang="en-US" smtClean="0"/>
              <a:t>6/24/25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14010382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571500"/>
            <a:ext cx="1971675" cy="405765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742951" y="571500"/>
            <a:ext cx="5686425" cy="40576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5BB1C6-BF8F-4481-8AB2-603A1C8A906A}" type="datetimeFigureOut">
              <a:rPr lang="en-US" smtClean="0"/>
              <a:t>6/24/25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8" name="Straight Connector 7"/>
          <p:cNvCxnSpPr/>
          <p:nvPr/>
        </p:nvCxnSpPr>
        <p:spPr>
          <a:xfrm rot="5400000" flipV="1">
            <a:off x="7543800" y="44447"/>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6836131"/>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yfert" type="secHead">
  <p:cSld name="Seyfert">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17" name="Google Shape;17;p3"/>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446424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5BB1C6-BF8F-4481-8AB2-603A1C8A906A}" type="datetimeFigureOut">
              <a:rPr lang="en-US" smtClean="0"/>
              <a:t>6/24/25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469272923"/>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2900" y="3720103"/>
            <a:ext cx="5829300" cy="1097280"/>
          </a:xfrm>
        </p:spPr>
        <p:txBody>
          <a:bodyPr anchor="ctr">
            <a:normAutofit/>
          </a:bodyPr>
          <a:lstStyle>
            <a:lvl1pPr algn="r">
              <a:defRPr sz="3750" b="0" spc="150" baseline="0"/>
            </a:lvl1pPr>
          </a:lstStyle>
          <a:p>
            <a:r>
              <a:rPr lang="en-US"/>
              <a:t>Click to edit Master title style</a:t>
            </a:r>
            <a:endParaRPr lang="en-US" dirty="0"/>
          </a:p>
        </p:txBody>
      </p:sp>
      <p:sp>
        <p:nvSpPr>
          <p:cNvPr id="3" name="Text Placeholder 2"/>
          <p:cNvSpPr>
            <a:spLocks noGrp="1"/>
          </p:cNvSpPr>
          <p:nvPr>
            <p:ph type="body" idx="1"/>
          </p:nvPr>
        </p:nvSpPr>
        <p:spPr>
          <a:xfrm>
            <a:off x="6457950" y="3720103"/>
            <a:ext cx="2400300" cy="1097280"/>
          </a:xfrm>
        </p:spPr>
        <p:txBody>
          <a:bodyPr lIns="91440" rIns="91440" anchor="ctr">
            <a:normAutofit/>
          </a:bodyPr>
          <a:lstStyle>
            <a:lvl1pPr marL="0" indent="0">
              <a:lnSpc>
                <a:spcPct val="100000"/>
              </a:lnSpc>
              <a:spcBef>
                <a:spcPts val="0"/>
              </a:spcBef>
              <a:buNone/>
              <a:defRPr sz="1350">
                <a:solidFill>
                  <a:schemeClr val="tx1">
                    <a:lumMod val="95000"/>
                    <a:lumOff val="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8" name="Straight Connector 7"/>
          <p:cNvCxnSpPr/>
          <p:nvPr/>
        </p:nvCxnSpPr>
        <p:spPr>
          <a:xfrm flipV="1">
            <a:off x="6290132" y="3948080"/>
            <a:ext cx="0" cy="6858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6290132" y="3948080"/>
            <a:ext cx="0" cy="6858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1"/>
            <a:ext cx="9144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81737924"/>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438912"/>
            <a:ext cx="7290054" cy="112471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8095" y="1714500"/>
            <a:ext cx="356616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1990" y="1714500"/>
            <a:ext cx="356616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35BB1C6-BF8F-4481-8AB2-603A1C8A906A}" type="datetimeFigureOut">
              <a:rPr lang="en-US" smtClean="0"/>
              <a:t>6/24/25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595324127"/>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768096" y="1634727"/>
            <a:ext cx="3566160" cy="617220"/>
          </a:xfrm>
        </p:spPr>
        <p:txBody>
          <a:bodyPr lIns="137160" rIns="137160" anchor="ctr">
            <a:normAutofit/>
          </a:bodyPr>
          <a:lstStyle>
            <a:lvl1pPr marL="0" indent="0">
              <a:spcBef>
                <a:spcPts val="0"/>
              </a:spcBef>
              <a:spcAft>
                <a:spcPts val="0"/>
              </a:spcAft>
              <a:buNone/>
              <a:defRPr sz="1725" b="0" cap="none" baseline="0">
                <a:solidFill>
                  <a:schemeClr val="accent2">
                    <a:lumMod val="75000"/>
                  </a:schemeClr>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768096" y="2225841"/>
            <a:ext cx="3566160" cy="25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3166" y="1634727"/>
            <a:ext cx="3566160" cy="617220"/>
          </a:xfrm>
        </p:spPr>
        <p:txBody>
          <a:bodyPr lIns="137160" rIns="137160" anchor="ctr">
            <a:normAutofit/>
          </a:bodyPr>
          <a:lstStyle>
            <a:lvl1pPr marL="0" indent="0">
              <a:spcBef>
                <a:spcPts val="0"/>
              </a:spcBef>
              <a:spcAft>
                <a:spcPts val="0"/>
              </a:spcAft>
              <a:buNone/>
              <a:defRPr lang="en-US" sz="1725" b="0" kern="1200" cap="none" baseline="0" dirty="0">
                <a:solidFill>
                  <a:schemeClr val="accent2">
                    <a:lumMod val="75000"/>
                  </a:schemeClr>
                </a:solidFill>
                <a:latin typeface="+mn-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lvl="0" indent="0" algn="l" defTabSz="685800" rtl="0" eaLnBrk="1" latinLnBrk="0" hangingPunct="1">
              <a:lnSpc>
                <a:spcPct val="90000"/>
              </a:lnSpc>
              <a:spcBef>
                <a:spcPts val="1350"/>
              </a:spcBef>
              <a:buNone/>
            </a:pPr>
            <a:r>
              <a:rPr lang="en-US"/>
              <a:t>Click to edit Master text styles</a:t>
            </a:r>
          </a:p>
        </p:txBody>
      </p:sp>
      <p:sp>
        <p:nvSpPr>
          <p:cNvPr id="6" name="Content Placeholder 5"/>
          <p:cNvSpPr>
            <a:spLocks noGrp="1"/>
          </p:cNvSpPr>
          <p:nvPr>
            <p:ph sz="quarter" idx="4"/>
          </p:nvPr>
        </p:nvSpPr>
        <p:spPr>
          <a:xfrm>
            <a:off x="4493166" y="2225841"/>
            <a:ext cx="3566160" cy="25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35BB1C6-BF8F-4481-8AB2-603A1C8A906A}" type="datetimeFigureOut">
              <a:rPr lang="en-US" smtClean="0"/>
              <a:t>6/24/25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524464121"/>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6/24/25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619614496"/>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6/24/25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solidFill>
                <a:schemeClr val="lt1"/>
              </a:solidFill>
            </a:endParaRPr>
          </a:p>
        </p:txBody>
      </p:sp>
    </p:spTree>
    <p:extLst>
      <p:ext uri="{BB962C8B-B14F-4D97-AF65-F5344CB8AC3E}">
        <p14:creationId xmlns:p14="http://schemas.microsoft.com/office/powerpoint/2010/main" val="1740557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353632"/>
            <a:ext cx="3291840" cy="1303020"/>
          </a:xfrm>
        </p:spPr>
        <p:txBody>
          <a:bodyPr>
            <a:noAutofit/>
          </a:bodyPr>
          <a:lstStyle>
            <a:lvl1pPr>
              <a:lnSpc>
                <a:spcPct val="80000"/>
              </a:lnSpc>
              <a:defRPr sz="3000"/>
            </a:lvl1pPr>
          </a:lstStyle>
          <a:p>
            <a:r>
              <a:rPr lang="en-US"/>
              <a:t>Click to edit Master title style</a:t>
            </a:r>
            <a:endParaRPr lang="en-US" dirty="0"/>
          </a:p>
        </p:txBody>
      </p:sp>
      <p:sp>
        <p:nvSpPr>
          <p:cNvPr id="3" name="Content Placeholder 2"/>
          <p:cNvSpPr>
            <a:spLocks noGrp="1"/>
          </p:cNvSpPr>
          <p:nvPr>
            <p:ph idx="1"/>
          </p:nvPr>
        </p:nvSpPr>
        <p:spPr>
          <a:xfrm>
            <a:off x="4286250" y="617220"/>
            <a:ext cx="4258818" cy="3888486"/>
          </a:xfrm>
        </p:spPr>
        <p:txBody>
          <a:bodyPr/>
          <a:lstStyle>
            <a:lvl1pPr>
              <a:defRPr sz="1800"/>
            </a:lvl1pPr>
            <a:lvl2pPr>
              <a:defRPr sz="15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8096" y="1693129"/>
            <a:ext cx="3291840" cy="2821721"/>
          </a:xfrm>
        </p:spPr>
        <p:txBody>
          <a:bodyPr lIns="91440" rIns="91440">
            <a:normAutofit/>
          </a:bodyPr>
          <a:lstStyle>
            <a:lvl1pPr marL="0" indent="0">
              <a:lnSpc>
                <a:spcPct val="108000"/>
              </a:lnSpc>
              <a:spcBef>
                <a:spcPts val="450"/>
              </a:spcBef>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C35BB1C6-BF8F-4481-8AB2-603A1C8A906A}" type="datetimeFigureOut">
              <a:rPr lang="en-US" smtClean="0"/>
              <a:t>6/24/25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863396618"/>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720104"/>
            <a:ext cx="5829300" cy="1097280"/>
          </a:xfrm>
        </p:spPr>
        <p:txBody>
          <a:bodyPr anchor="ctr">
            <a:normAutofit/>
          </a:bodyPr>
          <a:lstStyle>
            <a:lvl1pPr algn="r">
              <a:defRPr sz="3750" spc="15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9141714" cy="3429000"/>
          </a:xfrm>
          <a:solidFill>
            <a:schemeClr val="accent2">
              <a:lumMod val="60000"/>
              <a:lumOff val="40000"/>
            </a:schemeClr>
          </a:solidFill>
        </p:spPr>
        <p:txBody>
          <a:bodyPr lIns="457200" tIns="365760" rIns="45720" bIns="4572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457950" y="3720104"/>
            <a:ext cx="2400300" cy="1097280"/>
          </a:xfrm>
        </p:spPr>
        <p:txBody>
          <a:bodyPr lIns="91440" rIns="91440" anchor="ctr">
            <a:normAutofit/>
          </a:bodyPr>
          <a:lstStyle>
            <a:lvl1pPr marL="0" indent="0">
              <a:lnSpc>
                <a:spcPct val="100000"/>
              </a:lnSpc>
              <a:spcBef>
                <a:spcPts val="0"/>
              </a:spcBef>
              <a:buNone/>
              <a:defRPr sz="135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9B482E8-6E0E-1B4F-B1FD-C69DB9E858D9}" type="datetimeFigureOut">
              <a:rPr lang="en-US" smtClean="0"/>
              <a:pPr/>
              <a:t>6/24/25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8" name="Straight Connector 7"/>
          <p:cNvCxnSpPr/>
          <p:nvPr/>
        </p:nvCxnSpPr>
        <p:spPr>
          <a:xfrm flipV="1">
            <a:off x="6290132" y="3948080"/>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7084519"/>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438912"/>
            <a:ext cx="7290054" cy="112471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8096" y="1714500"/>
            <a:ext cx="7290055" cy="301752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8097" y="4853028"/>
            <a:ext cx="1615607" cy="205740"/>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fld id="{90298CD5-6C1E-4009-B41F-6DF62E31D3BE}" type="datetimeFigureOut">
              <a:rPr lang="en-US" dirty="0"/>
              <a:pPr/>
              <a:t>6/24/25</a:t>
            </a:fld>
            <a:endParaRPr lang="en-US" dirty="0"/>
          </a:p>
        </p:txBody>
      </p:sp>
      <p:sp>
        <p:nvSpPr>
          <p:cNvPr id="5" name="Footer Placeholder 4"/>
          <p:cNvSpPr>
            <a:spLocks noGrp="1"/>
          </p:cNvSpPr>
          <p:nvPr>
            <p:ph type="ftr" sz="quarter" idx="3"/>
          </p:nvPr>
        </p:nvSpPr>
        <p:spPr>
          <a:xfrm>
            <a:off x="3632200" y="4853028"/>
            <a:ext cx="4426094" cy="205740"/>
          </a:xfrm>
          <a:prstGeom prst="rect">
            <a:avLst/>
          </a:prstGeom>
        </p:spPr>
        <p:txBody>
          <a:bodyPr vert="horz" lIns="91440" tIns="45720" rIns="91440" bIns="45720" rtlCol="0" anchor="ctr"/>
          <a:lstStyle>
            <a:lvl1pPr algn="r">
              <a:defRPr sz="75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8128000" y="4853028"/>
            <a:ext cx="730250" cy="205740"/>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pPr marL="0" lvl="0" indent="0" algn="r" rtl="0">
              <a:spcBef>
                <a:spcPts val="0"/>
              </a:spcBef>
              <a:spcAft>
                <a:spcPts val="0"/>
              </a:spcAft>
              <a:buNone/>
            </a:pPr>
            <a:fld id="{00000000-1234-1234-1234-123412341234}" type="slidenum">
              <a:rPr lang="en" smtClean="0"/>
              <a:t>‹#›</a:t>
            </a:fld>
            <a:endParaRPr lang="en"/>
          </a:p>
        </p:txBody>
      </p:sp>
      <p:cxnSp>
        <p:nvCxnSpPr>
          <p:cNvPr id="8" name="Straight Connector 7"/>
          <p:cNvCxnSpPr/>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3033365"/>
      </p:ext>
    </p:extLst>
  </p:cSld>
  <p:clrMap bg1="dk1" tx1="lt1" bg2="dk2" tx2="lt2" accent1="accent1" accent2="accent2" accent3="accent3" accent4="accent4" accent5="accent5" accent6="accent6" hlink="hlink" folHlink="folHlink"/>
  <p:sldLayoutIdLst>
    <p:sldLayoutId id="2147484900" r:id="rId1"/>
    <p:sldLayoutId id="2147484901" r:id="rId2"/>
    <p:sldLayoutId id="2147484902" r:id="rId3"/>
    <p:sldLayoutId id="2147484903" r:id="rId4"/>
    <p:sldLayoutId id="2147484904" r:id="rId5"/>
    <p:sldLayoutId id="2147484905" r:id="rId6"/>
    <p:sldLayoutId id="2147484906" r:id="rId7"/>
    <p:sldLayoutId id="2147484907" r:id="rId8"/>
    <p:sldLayoutId id="2147484908" r:id="rId9"/>
    <p:sldLayoutId id="2147484909" r:id="rId10"/>
    <p:sldLayoutId id="2147484910" r:id="rId11"/>
    <p:sldLayoutId id="2147484911" r:id="rId12"/>
  </p:sldLayoutIdLst>
  <p:hf hdr="0" ftr="0" dt="0"/>
  <p:txStyles>
    <p:titleStyle>
      <a:lvl1pPr algn="l" defTabSz="685800" rtl="0" eaLnBrk="1" latinLnBrk="0" hangingPunct="1">
        <a:lnSpc>
          <a:spcPct val="80000"/>
        </a:lnSpc>
        <a:spcBef>
          <a:spcPct val="0"/>
        </a:spcBef>
        <a:buNone/>
        <a:defRPr sz="3750" kern="1200" cap="all" spc="75" baseline="0">
          <a:solidFill>
            <a:schemeClr val="tx1">
              <a:lumMod val="95000"/>
              <a:lumOff val="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2"/>
        </a:buClr>
        <a:buSzPct val="100000"/>
        <a:buFont typeface="Tw Cen MT" panose="020B0602020104020603" pitchFamily="34" charset="0"/>
        <a:buChar char=" "/>
        <a:defRPr sz="1650" kern="1200">
          <a:solidFill>
            <a:schemeClr val="tx1"/>
          </a:solidFill>
          <a:latin typeface="+mn-lt"/>
          <a:ea typeface="+mn-ea"/>
          <a:cs typeface="+mn-cs"/>
        </a:defRPr>
      </a:lvl1pPr>
      <a:lvl2pPr marL="198882" indent="-102870" algn="l" defTabSz="685800" rtl="0" eaLnBrk="1" latinLnBrk="0" hangingPunct="1">
        <a:lnSpc>
          <a:spcPct val="90000"/>
        </a:lnSpc>
        <a:spcBef>
          <a:spcPts val="150"/>
        </a:spcBef>
        <a:spcAft>
          <a:spcPts val="300"/>
        </a:spcAft>
        <a:buClr>
          <a:schemeClr val="accent2"/>
        </a:buClr>
        <a:buFont typeface="Wingdings 3" pitchFamily="18" charset="2"/>
        <a:buChar char=""/>
        <a:defRPr sz="1350" kern="1200">
          <a:solidFill>
            <a:schemeClr val="tx1"/>
          </a:solidFill>
          <a:latin typeface="+mn-lt"/>
          <a:ea typeface="+mn-ea"/>
          <a:cs typeface="+mn-cs"/>
        </a:defRPr>
      </a:lvl2pPr>
      <a:lvl3pPr marL="336042" indent="-102870" algn="l" defTabSz="685800" rtl="0" eaLnBrk="1" latinLnBrk="0" hangingPunct="1">
        <a:lnSpc>
          <a:spcPct val="90000"/>
        </a:lnSpc>
        <a:spcBef>
          <a:spcPts val="150"/>
        </a:spcBef>
        <a:spcAft>
          <a:spcPts val="300"/>
        </a:spcAft>
        <a:buClr>
          <a:schemeClr val="accent2"/>
        </a:buClr>
        <a:buFont typeface="Wingdings 3" pitchFamily="18" charset="2"/>
        <a:buChar char=""/>
        <a:defRPr sz="1050" kern="1200">
          <a:solidFill>
            <a:schemeClr val="tx1"/>
          </a:solidFill>
          <a:latin typeface="+mn-lt"/>
          <a:ea typeface="+mn-ea"/>
          <a:cs typeface="+mn-cs"/>
        </a:defRPr>
      </a:lvl3pPr>
      <a:lvl4pPr marL="445770" indent="-102870" algn="l" defTabSz="685800" rtl="0" eaLnBrk="1" latinLnBrk="0" hangingPunct="1">
        <a:lnSpc>
          <a:spcPct val="90000"/>
        </a:lnSpc>
        <a:spcBef>
          <a:spcPts val="150"/>
        </a:spcBef>
        <a:spcAft>
          <a:spcPts val="300"/>
        </a:spcAft>
        <a:buClr>
          <a:schemeClr val="accent2"/>
        </a:buClr>
        <a:buFont typeface="Wingdings 3" pitchFamily="18" charset="2"/>
        <a:buChar char=""/>
        <a:defRPr sz="1050" kern="1200">
          <a:solidFill>
            <a:schemeClr val="tx1"/>
          </a:solidFill>
          <a:latin typeface="+mn-lt"/>
          <a:ea typeface="+mn-ea"/>
          <a:cs typeface="+mn-cs"/>
        </a:defRPr>
      </a:lvl4pPr>
      <a:lvl5pPr marL="582930" indent="-102870" algn="l" defTabSz="685800" rtl="0" eaLnBrk="1" latinLnBrk="0" hangingPunct="1">
        <a:lnSpc>
          <a:spcPct val="90000"/>
        </a:lnSpc>
        <a:spcBef>
          <a:spcPts val="150"/>
        </a:spcBef>
        <a:spcAft>
          <a:spcPts val="300"/>
        </a:spcAft>
        <a:buClr>
          <a:schemeClr val="accent2"/>
        </a:buClr>
        <a:buFont typeface="Wingdings 3" pitchFamily="18" charset="2"/>
        <a:buChar char=""/>
        <a:defRPr sz="1050" kern="1200">
          <a:solidFill>
            <a:schemeClr val="tx1"/>
          </a:solidFill>
          <a:latin typeface="+mn-lt"/>
          <a:ea typeface="+mn-ea"/>
          <a:cs typeface="+mn-cs"/>
        </a:defRPr>
      </a:lvl5pPr>
      <a:lvl6pPr marL="685800" indent="-102870" algn="l" defTabSz="685800" rtl="0" eaLnBrk="1" latinLnBrk="0" hangingPunct="1">
        <a:lnSpc>
          <a:spcPct val="90000"/>
        </a:lnSpc>
        <a:spcBef>
          <a:spcPts val="150"/>
        </a:spcBef>
        <a:spcAft>
          <a:spcPts val="300"/>
        </a:spcAft>
        <a:buClr>
          <a:schemeClr val="accent2"/>
        </a:buClr>
        <a:buFont typeface="Wingdings 3" pitchFamily="18" charset="2"/>
        <a:buChar char=""/>
        <a:defRPr sz="1050" kern="1200">
          <a:solidFill>
            <a:schemeClr val="tx1"/>
          </a:solidFill>
          <a:latin typeface="+mn-lt"/>
          <a:ea typeface="+mn-ea"/>
          <a:cs typeface="+mn-cs"/>
        </a:defRPr>
      </a:lvl6pPr>
      <a:lvl7pPr marL="795528" indent="-102870" algn="l" defTabSz="685800" rtl="0" eaLnBrk="1" latinLnBrk="0" hangingPunct="1">
        <a:lnSpc>
          <a:spcPct val="90000"/>
        </a:lnSpc>
        <a:spcBef>
          <a:spcPts val="150"/>
        </a:spcBef>
        <a:spcAft>
          <a:spcPts val="300"/>
        </a:spcAft>
        <a:buClr>
          <a:schemeClr val="accent2"/>
        </a:buClr>
        <a:buFont typeface="Wingdings 3" pitchFamily="18" charset="2"/>
        <a:buChar char=""/>
        <a:defRPr sz="1050" kern="1200">
          <a:solidFill>
            <a:schemeClr val="tx1"/>
          </a:solidFill>
          <a:latin typeface="+mn-lt"/>
          <a:ea typeface="+mn-ea"/>
          <a:cs typeface="+mn-cs"/>
        </a:defRPr>
      </a:lvl7pPr>
      <a:lvl8pPr marL="912114" indent="-102870" algn="l" defTabSz="685800" rtl="0" eaLnBrk="1" latinLnBrk="0" hangingPunct="1">
        <a:lnSpc>
          <a:spcPct val="90000"/>
        </a:lnSpc>
        <a:spcBef>
          <a:spcPts val="150"/>
        </a:spcBef>
        <a:spcAft>
          <a:spcPts val="300"/>
        </a:spcAft>
        <a:buClr>
          <a:schemeClr val="accent2"/>
        </a:buClr>
        <a:buFont typeface="Wingdings 3" pitchFamily="18" charset="2"/>
        <a:buChar char=""/>
        <a:defRPr sz="1050" kern="1200">
          <a:solidFill>
            <a:schemeClr val="tx1"/>
          </a:solidFill>
          <a:latin typeface="+mn-lt"/>
          <a:ea typeface="+mn-ea"/>
          <a:cs typeface="+mn-cs"/>
        </a:defRPr>
      </a:lvl8pPr>
      <a:lvl9pPr marL="1021842" indent="-102870" algn="l" defTabSz="685800" rtl="0" eaLnBrk="1" latinLnBrk="0" hangingPunct="1">
        <a:lnSpc>
          <a:spcPct val="90000"/>
        </a:lnSpc>
        <a:spcBef>
          <a:spcPts val="150"/>
        </a:spcBef>
        <a:spcAft>
          <a:spcPts val="300"/>
        </a:spcAft>
        <a:buClr>
          <a:schemeClr val="accent2"/>
        </a:buClr>
        <a:buFont typeface="Wingdings 3" pitchFamily="18" charset="2"/>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41.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5.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51.png"/><Relationship Id="rId4" Type="http://schemas.openxmlformats.org/officeDocument/2006/relationships/image" Target="../media/image500.png"/></Relationships>
</file>

<file path=ppt/slides/_rels/slide16.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80.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hyperlink" Target="https://icecube-gen2.wisc.edu/science/publications/tdr/" TargetMode="External"/><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hyperlink" Target="https://icecube-gen2.wisc.edu/science/publications/tdr/" TargetMode="External"/><Relationship Id="rId7" Type="http://schemas.openxmlformats.org/officeDocument/2006/relationships/image" Target="../media/image76.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3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png"/></Relationships>
</file>

<file path=ppt/slides/_rels/slide35.xml.rels><?xml version="1.0" encoding="UTF-8" standalone="yes"?>
<Relationships xmlns="http://schemas.openxmlformats.org/package/2006/relationships"><Relationship Id="rId3" Type="http://schemas.openxmlformats.org/officeDocument/2006/relationships/image" Target="../media/image880.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3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9.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13" Type="http://schemas.openxmlformats.org/officeDocument/2006/relationships/image" Target="../media/image23.png"/><Relationship Id="rId8" Type="http://schemas.openxmlformats.org/officeDocument/2006/relationships/image" Target="../media/image26.png"/><Relationship Id="rId3" Type="http://schemas.openxmlformats.org/officeDocument/2006/relationships/image" Target="../media/image22.png"/><Relationship Id="rId12" Type="http://schemas.openxmlformats.org/officeDocument/2006/relationships/image" Target="../media/image30.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 Id="rId11" Type="http://schemas.openxmlformats.org/officeDocument/2006/relationships/image" Target="../media/image29.png"/><Relationship Id="rId5" Type="http://schemas.openxmlformats.org/officeDocument/2006/relationships/image" Target="../media/image230.png"/><Relationship Id="rId15" Type="http://schemas.openxmlformats.org/officeDocument/2006/relationships/image" Target="../media/image27.png"/><Relationship Id="rId4" Type="http://schemas.openxmlformats.org/officeDocument/2006/relationships/image" Target="../media/image220.png"/><Relationship Id="rId1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7"/>
          <p:cNvSpPr txBox="1">
            <a:spLocks noGrp="1"/>
          </p:cNvSpPr>
          <p:nvPr>
            <p:ph type="title"/>
          </p:nvPr>
        </p:nvSpPr>
        <p:spPr>
          <a:xfrm>
            <a:off x="60050" y="1259976"/>
            <a:ext cx="9012300" cy="855072"/>
          </a:xfrm>
          <a:prstGeom prst="rect">
            <a:avLst/>
          </a:prstGeom>
          <a:solidFill>
            <a:srgbClr val="000000">
              <a:alpha val="59120"/>
            </a:srgbClr>
          </a:solidFill>
        </p:spPr>
        <p:txBody>
          <a:bodyPr spcFirstLastPara="1" wrap="square" lIns="91425" tIns="91425" rIns="91425" bIns="91425" anchor="ctr" anchorCtr="0">
            <a:noAutofit/>
          </a:bodyPr>
          <a:lstStyle/>
          <a:p>
            <a:pPr lvl="0" algn="ctr">
              <a:lnSpc>
                <a:spcPct val="150000"/>
              </a:lnSpc>
            </a:pPr>
            <a:r>
              <a:rPr lang="en-US" sz="3200" dirty="0" err="1"/>
              <a:t>IceCube</a:t>
            </a:r>
            <a:r>
              <a:rPr lang="en-US" sz="3200" dirty="0"/>
              <a:t> - The Experiment, Its Data and Science</a:t>
            </a:r>
            <a:endParaRPr sz="3200" b="1" dirty="0">
              <a:solidFill>
                <a:schemeClr val="accent4"/>
              </a:solidFill>
              <a:latin typeface="Arial"/>
              <a:ea typeface="Arial"/>
              <a:cs typeface="Arial"/>
              <a:sym typeface="Arial"/>
            </a:endParaRPr>
          </a:p>
        </p:txBody>
      </p:sp>
      <p:sp>
        <p:nvSpPr>
          <p:cNvPr id="128" name="Google Shape;128;p27"/>
          <p:cNvSpPr txBox="1">
            <a:spLocks noGrp="1"/>
          </p:cNvSpPr>
          <p:nvPr>
            <p:ph type="sldNum" idx="12"/>
          </p:nvPr>
        </p:nvSpPr>
        <p:spPr>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a:t>
            </a:fld>
            <a:endParaRPr/>
          </a:p>
        </p:txBody>
      </p:sp>
      <p:sp>
        <p:nvSpPr>
          <p:cNvPr id="126" name="Google Shape;126;p27"/>
          <p:cNvSpPr txBox="1">
            <a:spLocks noGrp="1"/>
          </p:cNvSpPr>
          <p:nvPr>
            <p:ph type="subTitle" idx="4294967295"/>
          </p:nvPr>
        </p:nvSpPr>
        <p:spPr>
          <a:xfrm>
            <a:off x="115888" y="4094163"/>
            <a:ext cx="9028112" cy="855662"/>
          </a:xfrm>
          <a:prstGeom prst="rect">
            <a:avLst/>
          </a:prstGeom>
        </p:spPr>
        <p:txBody>
          <a:bodyPr spcFirstLastPara="1" wrap="square" lIns="91425" tIns="91425" rIns="91425" bIns="91425" anchor="t" anchorCtr="0">
            <a:noAutofit/>
          </a:bodyPr>
          <a:lstStyle/>
          <a:p>
            <a:pPr marL="114300" indent="0" algn="ctr">
              <a:buNone/>
            </a:pPr>
            <a:r>
              <a:rPr lang="en-US" sz="1600" dirty="0"/>
              <a:t>XVIII International Conference on Interconnections between Particle Physics and Cosmology (PPC 2025)</a:t>
            </a:r>
          </a:p>
          <a:p>
            <a:pPr marL="114300" indent="0" algn="ctr">
              <a:buNone/>
            </a:pPr>
            <a:r>
              <a:rPr lang="en-US" sz="1600" dirty="0"/>
              <a:t>23–28 Jun 2025, Deadwood, SD</a:t>
            </a:r>
          </a:p>
        </p:txBody>
      </p:sp>
      <p:sp>
        <p:nvSpPr>
          <p:cNvPr id="127" name="Google Shape;127;p27"/>
          <p:cNvSpPr txBox="1"/>
          <p:nvPr/>
        </p:nvSpPr>
        <p:spPr>
          <a:xfrm>
            <a:off x="1200647" y="2276026"/>
            <a:ext cx="6591631" cy="1354187"/>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en-US" sz="2200" b="1" dirty="0">
                <a:solidFill>
                  <a:schemeClr val="tx1"/>
                </a:solidFill>
              </a:rPr>
              <a:t>Bai Xinhua, for the </a:t>
            </a:r>
            <a:r>
              <a:rPr lang="en-US" sz="2200" b="1" dirty="0" err="1">
                <a:solidFill>
                  <a:schemeClr val="tx1"/>
                </a:solidFill>
              </a:rPr>
              <a:t>IceCube</a:t>
            </a:r>
            <a:r>
              <a:rPr lang="en-US" sz="2200" b="1" dirty="0">
                <a:solidFill>
                  <a:schemeClr val="tx1"/>
                </a:solidFill>
              </a:rPr>
              <a:t> Collaboration  </a:t>
            </a:r>
            <a:endParaRPr sz="2200" b="1" dirty="0">
              <a:solidFill>
                <a:schemeClr val="tx1"/>
              </a:solidFill>
            </a:endParaRPr>
          </a:p>
          <a:p>
            <a:pPr marL="0" lvl="0" indent="0" algn="ctr" rtl="0">
              <a:lnSpc>
                <a:spcPct val="150000"/>
              </a:lnSpc>
              <a:spcBef>
                <a:spcPts val="0"/>
              </a:spcBef>
              <a:spcAft>
                <a:spcPts val="1200"/>
              </a:spcAft>
              <a:buNone/>
            </a:pPr>
            <a:r>
              <a:rPr lang="en" sz="2200" b="1" dirty="0">
                <a:solidFill>
                  <a:schemeClr val="tx1"/>
                </a:solidFill>
              </a:rPr>
              <a:t>South Dakota Mines</a:t>
            </a:r>
            <a:endParaRPr sz="2200" b="1" dirty="0">
              <a:solidFill>
                <a:schemeClr val="tx1"/>
              </a:solidFill>
            </a:endParaRPr>
          </a:p>
        </p:txBody>
      </p:sp>
      <p:pic>
        <p:nvPicPr>
          <p:cNvPr id="5" name="Graphic 4">
            <a:extLst>
              <a:ext uri="{FF2B5EF4-FFF2-40B4-BE49-F238E27FC236}">
                <a16:creationId xmlns:a16="http://schemas.microsoft.com/office/drawing/2014/main" id="{2516202E-ED7E-D896-C16C-FD0CA02AC1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83873" y="44604"/>
            <a:ext cx="4315523" cy="575403"/>
          </a:xfrm>
          <a:prstGeom prst="rect">
            <a:avLst/>
          </a:prstGeom>
        </p:spPr>
      </p:pic>
      <p:pic>
        <p:nvPicPr>
          <p:cNvPr id="9" name="Picture 8" descr="A logo with a black background&#10;&#10;AI-generated content may be incorrect.">
            <a:extLst>
              <a:ext uri="{FF2B5EF4-FFF2-40B4-BE49-F238E27FC236}">
                <a16:creationId xmlns:a16="http://schemas.microsoft.com/office/drawing/2014/main" id="{B5B288F5-C271-2BF4-CB8A-AD3A83BB44D5}"/>
              </a:ext>
            </a:extLst>
          </p:cNvPr>
          <p:cNvPicPr>
            <a:picLocks noChangeAspect="1"/>
          </p:cNvPicPr>
          <p:nvPr/>
        </p:nvPicPr>
        <p:blipFill>
          <a:blip r:embed="rId5"/>
          <a:stretch>
            <a:fillRect/>
          </a:stretch>
        </p:blipFill>
        <p:spPr>
          <a:xfrm>
            <a:off x="37748" y="31927"/>
            <a:ext cx="3294060" cy="65881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2">
          <a:extLst>
            <a:ext uri="{FF2B5EF4-FFF2-40B4-BE49-F238E27FC236}">
              <a16:creationId xmlns:a16="http://schemas.microsoft.com/office/drawing/2014/main" id="{F8E47CFB-A652-A2DD-B310-C57031C73278}"/>
            </a:ext>
          </a:extLst>
        </p:cNvPr>
        <p:cNvGrpSpPr/>
        <p:nvPr/>
      </p:nvGrpSpPr>
      <p:grpSpPr>
        <a:xfrm>
          <a:off x="0" y="0"/>
          <a:ext cx="0" cy="0"/>
          <a:chOff x="0" y="0"/>
          <a:chExt cx="0" cy="0"/>
        </a:xfrm>
      </p:grpSpPr>
      <p:pic>
        <p:nvPicPr>
          <p:cNvPr id="4" name="Picture 3" descr="A diagram of a cosmic ray&#10;&#10;AI-generated content may be incorrect.">
            <a:extLst>
              <a:ext uri="{FF2B5EF4-FFF2-40B4-BE49-F238E27FC236}">
                <a16:creationId xmlns:a16="http://schemas.microsoft.com/office/drawing/2014/main" id="{DE574075-2485-1E97-92EE-E34B22D3AE4C}"/>
              </a:ext>
            </a:extLst>
          </p:cNvPr>
          <p:cNvPicPr>
            <a:picLocks noChangeAspect="1"/>
          </p:cNvPicPr>
          <p:nvPr/>
        </p:nvPicPr>
        <p:blipFill>
          <a:blip r:embed="rId3"/>
          <a:stretch>
            <a:fillRect/>
          </a:stretch>
        </p:blipFill>
        <p:spPr>
          <a:xfrm>
            <a:off x="3437605" y="1468723"/>
            <a:ext cx="2365042" cy="1699395"/>
          </a:xfrm>
          <a:prstGeom prst="rect">
            <a:avLst/>
          </a:prstGeom>
        </p:spPr>
      </p:pic>
      <p:sp>
        <p:nvSpPr>
          <p:cNvPr id="133" name="Google Shape;133;p28">
            <a:extLst>
              <a:ext uri="{FF2B5EF4-FFF2-40B4-BE49-F238E27FC236}">
                <a16:creationId xmlns:a16="http://schemas.microsoft.com/office/drawing/2014/main" id="{4FA04EF2-0974-BA2F-BCCE-DF64F2BABF2D}"/>
              </a:ext>
            </a:extLst>
          </p:cNvPr>
          <p:cNvSpPr txBox="1">
            <a:spLocks noGrp="1"/>
          </p:cNvSpPr>
          <p:nvPr>
            <p:ph type="sldNum" sz="quarter" idx="12"/>
          </p:nvPr>
        </p:nvSpPr>
        <p:spPr>
          <a:prstGeom prst="rect">
            <a:avLst/>
          </a:prstGeom>
        </p:spPr>
        <p:txBody>
          <a:bodyPr spcFirstLastPara="1" wrap="square" lIns="91425" tIns="91425" rIns="91425" bIns="91425" anchor="ctr" anchorCtr="0">
            <a:normAutofit fontScale="25000" lnSpcReduction="20000"/>
          </a:bodyPr>
          <a:lstStyle/>
          <a:p>
            <a:pPr marL="0" lvl="0" indent="0" algn="r" rtl="0">
              <a:spcBef>
                <a:spcPts val="0"/>
              </a:spcBef>
              <a:spcAft>
                <a:spcPts val="0"/>
              </a:spcAft>
              <a:buNone/>
            </a:pPr>
            <a:fld id="{00000000-1234-1234-1234-123412341234}" type="slidenum">
              <a:rPr lang="en"/>
              <a:t>10</a:t>
            </a:fld>
            <a:endParaRPr/>
          </a:p>
        </p:txBody>
      </p:sp>
      <p:sp>
        <p:nvSpPr>
          <p:cNvPr id="134" name="Google Shape;134;p28">
            <a:extLst>
              <a:ext uri="{FF2B5EF4-FFF2-40B4-BE49-F238E27FC236}">
                <a16:creationId xmlns:a16="http://schemas.microsoft.com/office/drawing/2014/main" id="{B2302FAE-91E2-383A-FD1E-E2D498DF0AA7}"/>
              </a:ext>
            </a:extLst>
          </p:cNvPr>
          <p:cNvSpPr txBox="1">
            <a:spLocks noGrp="1"/>
          </p:cNvSpPr>
          <p:nvPr>
            <p:ph type="title" idx="4294967295"/>
          </p:nvPr>
        </p:nvSpPr>
        <p:spPr>
          <a:xfrm>
            <a:off x="920750" y="223838"/>
            <a:ext cx="8223250" cy="768350"/>
          </a:xfrm>
          <a:prstGeom prst="rect">
            <a:avLst/>
          </a:prstGeom>
          <a:solidFill>
            <a:srgbClr val="000000">
              <a:alpha val="59120"/>
            </a:srgbClr>
          </a:solidFill>
        </p:spPr>
        <p:txBody>
          <a:bodyPr spcFirstLastPara="1" wrap="square" lIns="91425" tIns="91425" rIns="91425" bIns="91425" anchor="b" anchorCtr="0">
            <a:normAutofit/>
          </a:bodyPr>
          <a:lstStyle/>
          <a:p>
            <a:pPr>
              <a:spcBef>
                <a:spcPts val="0"/>
              </a:spcBef>
            </a:pPr>
            <a:r>
              <a:rPr lang="en" sz="3600" dirty="0" err="1">
                <a:solidFill>
                  <a:schemeClr val="lt1"/>
                </a:solidFill>
              </a:rPr>
              <a:t>IceCube</a:t>
            </a:r>
            <a:r>
              <a:rPr lang="en" sz="3600" dirty="0">
                <a:solidFill>
                  <a:schemeClr val="lt1"/>
                </a:solidFill>
              </a:rPr>
              <a:t> Experiment and Data </a:t>
            </a:r>
            <a:endParaRPr sz="3500" dirty="0">
              <a:latin typeface="Arial"/>
              <a:ea typeface="Arial"/>
              <a:cs typeface="Arial"/>
              <a:sym typeface="Arial"/>
            </a:endParaRPr>
          </a:p>
        </p:txBody>
      </p:sp>
      <p:sp>
        <p:nvSpPr>
          <p:cNvPr id="2" name="Google Shape;137;p28">
            <a:extLst>
              <a:ext uri="{FF2B5EF4-FFF2-40B4-BE49-F238E27FC236}">
                <a16:creationId xmlns:a16="http://schemas.microsoft.com/office/drawing/2014/main" id="{0E25956E-D147-1696-16E3-1185B7679C98}"/>
              </a:ext>
            </a:extLst>
          </p:cNvPr>
          <p:cNvSpPr txBox="1"/>
          <p:nvPr/>
        </p:nvSpPr>
        <p:spPr>
          <a:xfrm>
            <a:off x="30057" y="1051795"/>
            <a:ext cx="2215303" cy="430857"/>
          </a:xfrm>
          <a:prstGeom prst="rect">
            <a:avLst/>
          </a:prstGeom>
          <a:noFill/>
          <a:ln>
            <a:noFill/>
          </a:ln>
        </p:spPr>
        <p:txBody>
          <a:bodyPr spcFirstLastPara="1" wrap="square" lIns="91425" tIns="91425" rIns="91425" bIns="91425" anchor="ctr" anchorCtr="0">
            <a:spAutoFit/>
          </a:bodyPr>
          <a:lstStyle/>
          <a:p>
            <a:pPr marL="285750" indent="-285750" algn="ctr">
              <a:buClr>
                <a:srgbClr val="FFC000"/>
              </a:buClr>
              <a:buFont typeface="Arial" panose="020B0604020202020204" pitchFamily="34" charset="0"/>
              <a:buChar char="•"/>
            </a:pPr>
            <a:r>
              <a:rPr lang="en-US" sz="1600" dirty="0">
                <a:solidFill>
                  <a:schemeClr val="accent4">
                    <a:lumMod val="20000"/>
                    <a:lumOff val="80000"/>
                  </a:schemeClr>
                </a:solidFill>
              </a:rPr>
              <a:t>Cosmic ray events </a:t>
            </a:r>
          </a:p>
        </p:txBody>
      </p:sp>
      <p:pic>
        <p:nvPicPr>
          <p:cNvPr id="7" name="Picture 6">
            <a:extLst>
              <a:ext uri="{FF2B5EF4-FFF2-40B4-BE49-F238E27FC236}">
                <a16:creationId xmlns:a16="http://schemas.microsoft.com/office/drawing/2014/main" id="{527EFB67-BAE3-C528-AB32-4FDF1984D45B}"/>
              </a:ext>
            </a:extLst>
          </p:cNvPr>
          <p:cNvPicPr>
            <a:picLocks noChangeAspect="1"/>
          </p:cNvPicPr>
          <p:nvPr/>
        </p:nvPicPr>
        <p:blipFill>
          <a:blip r:embed="rId4"/>
          <a:stretch>
            <a:fillRect/>
          </a:stretch>
        </p:blipFill>
        <p:spPr>
          <a:xfrm>
            <a:off x="5925514" y="410550"/>
            <a:ext cx="3091964" cy="4634541"/>
          </a:xfrm>
          <a:prstGeom prst="rect">
            <a:avLst/>
          </a:prstGeom>
        </p:spPr>
      </p:pic>
      <p:pic>
        <p:nvPicPr>
          <p:cNvPr id="3074" name="Picture 2" descr="Refer to caption">
            <a:extLst>
              <a:ext uri="{FF2B5EF4-FFF2-40B4-BE49-F238E27FC236}">
                <a16:creationId xmlns:a16="http://schemas.microsoft.com/office/drawing/2014/main" id="{32951B6B-9B23-30DE-4919-C9E159837D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929" y="1542259"/>
            <a:ext cx="3067206" cy="168004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fer to caption">
            <a:extLst>
              <a:ext uri="{FF2B5EF4-FFF2-40B4-BE49-F238E27FC236}">
                <a16:creationId xmlns:a16="http://schemas.microsoft.com/office/drawing/2014/main" id="{B4F12C37-4781-FCAC-9611-6C332EFC2F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929" y="3335524"/>
            <a:ext cx="3067206" cy="17401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graph with red lines&#10;&#10;AI-generated content may be incorrect.">
            <a:extLst>
              <a:ext uri="{FF2B5EF4-FFF2-40B4-BE49-F238E27FC236}">
                <a16:creationId xmlns:a16="http://schemas.microsoft.com/office/drawing/2014/main" id="{BBFE3FA7-2548-D800-B352-9E3974F70678}"/>
              </a:ext>
            </a:extLst>
          </p:cNvPr>
          <p:cNvPicPr>
            <a:picLocks noChangeAspect="1"/>
          </p:cNvPicPr>
          <p:nvPr/>
        </p:nvPicPr>
        <p:blipFill>
          <a:blip r:embed="rId7"/>
          <a:stretch>
            <a:fillRect/>
          </a:stretch>
        </p:blipFill>
        <p:spPr>
          <a:xfrm>
            <a:off x="3399006" y="3323813"/>
            <a:ext cx="2426637" cy="1740149"/>
          </a:xfrm>
          <a:prstGeom prst="rect">
            <a:avLst/>
          </a:prstGeom>
        </p:spPr>
      </p:pic>
    </p:spTree>
    <p:extLst>
      <p:ext uri="{BB962C8B-B14F-4D97-AF65-F5344CB8AC3E}">
        <p14:creationId xmlns:p14="http://schemas.microsoft.com/office/powerpoint/2010/main" val="35624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autoRev="1" fill="hold" nodeType="clickEffect">
                                  <p:stCondLst>
                                    <p:cond delay="0"/>
                                  </p:stCondLst>
                                  <p:childTnLst>
                                    <p:animMotion origin="layout" path="M -1.66667E-6 -4.07407E-6 L 0.62274 -0.24012 " pathEditMode="relative" rAng="0" ptsTypes="AA">
                                      <p:cBhvr>
                                        <p:cTn id="6" dur="750" fill="hold"/>
                                        <p:tgtEl>
                                          <p:spTgt spid="3074"/>
                                        </p:tgtEl>
                                        <p:attrNameLst>
                                          <p:attrName>ppt_x</p:attrName>
                                          <p:attrName>ppt_y</p:attrName>
                                        </p:attrNameLst>
                                      </p:cBhvr>
                                      <p:rCtr x="31042" y="-11296"/>
                                    </p:animMotion>
                                  </p:childTnLst>
                                </p:cTn>
                              </p:par>
                            </p:childTnLst>
                          </p:cTn>
                        </p:par>
                      </p:childTnLst>
                    </p:cTn>
                  </p:par>
                  <p:par>
                    <p:cTn id="7" fill="hold">
                      <p:stCondLst>
                        <p:cond delay="indefinite"/>
                      </p:stCondLst>
                      <p:childTnLst>
                        <p:par>
                          <p:cTn id="8" fill="hold">
                            <p:stCondLst>
                              <p:cond delay="0"/>
                            </p:stCondLst>
                            <p:childTnLst>
                              <p:par>
                                <p:cTn id="9" presetID="37" presetClass="path" presetSubtype="0" accel="50000" decel="50000" autoRev="1" fill="hold" nodeType="clickEffect">
                                  <p:stCondLst>
                                    <p:cond delay="0"/>
                                  </p:stCondLst>
                                  <p:childTnLst>
                                    <p:animMotion origin="layout" path="M -2.77778E-7 -0.01697 L 0.08333 0.0355 C 0.10087 0.04722 0.12708 0.05401 0.15434 0.05401 C 0.18542 0.05401 0.21042 0.04722 0.22795 0.0355 L 0.31146 -0.01697 " pathEditMode="relative" rAng="0" ptsTypes="AAAAA">
                                      <p:cBhvr>
                                        <p:cTn id="10" dur="1000" fill="hold"/>
                                        <p:tgtEl>
                                          <p:spTgt spid="10"/>
                                        </p:tgtEl>
                                        <p:attrNameLst>
                                          <p:attrName>ppt_x</p:attrName>
                                          <p:attrName>ppt_y</p:attrName>
                                        </p:attrNameLst>
                                      </p:cBhvr>
                                      <p:rCtr x="15573" y="35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2">
          <a:extLst>
            <a:ext uri="{FF2B5EF4-FFF2-40B4-BE49-F238E27FC236}">
              <a16:creationId xmlns:a16="http://schemas.microsoft.com/office/drawing/2014/main" id="{D0480B8E-EEAF-0E9C-CD23-A6FAD150E30B}"/>
            </a:ext>
          </a:extLst>
        </p:cNvPr>
        <p:cNvGrpSpPr/>
        <p:nvPr/>
      </p:nvGrpSpPr>
      <p:grpSpPr>
        <a:xfrm>
          <a:off x="0" y="0"/>
          <a:ext cx="0" cy="0"/>
          <a:chOff x="0" y="0"/>
          <a:chExt cx="0" cy="0"/>
        </a:xfrm>
      </p:grpSpPr>
      <p:sp>
        <p:nvSpPr>
          <p:cNvPr id="133" name="Google Shape;133;p28">
            <a:extLst>
              <a:ext uri="{FF2B5EF4-FFF2-40B4-BE49-F238E27FC236}">
                <a16:creationId xmlns:a16="http://schemas.microsoft.com/office/drawing/2014/main" id="{AF25857C-7D3D-44F7-7703-42BDFD92D2CF}"/>
              </a:ext>
            </a:extLst>
          </p:cNvPr>
          <p:cNvSpPr txBox="1">
            <a:spLocks noGrp="1"/>
          </p:cNvSpPr>
          <p:nvPr>
            <p:ph type="sldNum" sz="quarter" idx="12"/>
          </p:nvPr>
        </p:nvSpPr>
        <p:spPr>
          <a:prstGeom prst="rect">
            <a:avLst/>
          </a:prstGeom>
        </p:spPr>
        <p:txBody>
          <a:bodyPr spcFirstLastPara="1" wrap="square" lIns="91425" tIns="91425" rIns="91425" bIns="91425" anchor="ctr" anchorCtr="0">
            <a:normAutofit fontScale="25000" lnSpcReduction="20000"/>
          </a:bodyPr>
          <a:lstStyle/>
          <a:p>
            <a:pPr marL="0" lvl="0" indent="0" algn="r" rtl="0">
              <a:spcBef>
                <a:spcPts val="0"/>
              </a:spcBef>
              <a:spcAft>
                <a:spcPts val="0"/>
              </a:spcAft>
              <a:buNone/>
            </a:pPr>
            <a:fld id="{00000000-1234-1234-1234-123412341234}" type="slidenum">
              <a:rPr lang="en"/>
              <a:t>11</a:t>
            </a:fld>
            <a:endParaRPr/>
          </a:p>
        </p:txBody>
      </p:sp>
      <p:sp>
        <p:nvSpPr>
          <p:cNvPr id="134" name="Google Shape;134;p28">
            <a:extLst>
              <a:ext uri="{FF2B5EF4-FFF2-40B4-BE49-F238E27FC236}">
                <a16:creationId xmlns:a16="http://schemas.microsoft.com/office/drawing/2014/main" id="{43816900-C4C1-17AE-11C0-8791CF7F057A}"/>
              </a:ext>
            </a:extLst>
          </p:cNvPr>
          <p:cNvSpPr txBox="1">
            <a:spLocks noGrp="1"/>
          </p:cNvSpPr>
          <p:nvPr>
            <p:ph type="title" idx="4294967295"/>
          </p:nvPr>
        </p:nvSpPr>
        <p:spPr>
          <a:xfrm>
            <a:off x="920750" y="223838"/>
            <a:ext cx="8223250" cy="768350"/>
          </a:xfrm>
          <a:prstGeom prst="rect">
            <a:avLst/>
          </a:prstGeom>
          <a:solidFill>
            <a:srgbClr val="000000">
              <a:alpha val="59120"/>
            </a:srgbClr>
          </a:solidFill>
        </p:spPr>
        <p:txBody>
          <a:bodyPr spcFirstLastPara="1" wrap="square" lIns="91425" tIns="91425" rIns="91425" bIns="91425" anchor="b" anchorCtr="0">
            <a:normAutofit/>
          </a:bodyPr>
          <a:lstStyle/>
          <a:p>
            <a:pPr lvl="0">
              <a:spcBef>
                <a:spcPts val="0"/>
              </a:spcBef>
            </a:pPr>
            <a:r>
              <a:rPr lang="en" sz="3600" dirty="0" err="1">
                <a:solidFill>
                  <a:schemeClr val="lt1"/>
                </a:solidFill>
              </a:rPr>
              <a:t>IceCube</a:t>
            </a:r>
            <a:r>
              <a:rPr lang="en" sz="3600" dirty="0">
                <a:solidFill>
                  <a:schemeClr val="lt1"/>
                </a:solidFill>
              </a:rPr>
              <a:t> Science</a:t>
            </a:r>
            <a:endParaRPr sz="3500" dirty="0">
              <a:latin typeface="Arial"/>
              <a:ea typeface="Arial"/>
              <a:cs typeface="Arial"/>
              <a:sym typeface="Arial"/>
            </a:endParaRPr>
          </a:p>
        </p:txBody>
      </p:sp>
      <p:sp>
        <p:nvSpPr>
          <p:cNvPr id="7" name="Google Shape;137;p28">
            <a:extLst>
              <a:ext uri="{FF2B5EF4-FFF2-40B4-BE49-F238E27FC236}">
                <a16:creationId xmlns:a16="http://schemas.microsoft.com/office/drawing/2014/main" id="{56C15E4B-BCF2-41F1-51C8-DDC2147D43D1}"/>
              </a:ext>
            </a:extLst>
          </p:cNvPr>
          <p:cNvSpPr txBox="1"/>
          <p:nvPr/>
        </p:nvSpPr>
        <p:spPr>
          <a:xfrm>
            <a:off x="0" y="1247916"/>
            <a:ext cx="2236206" cy="1160821"/>
          </a:xfrm>
          <a:prstGeom prst="rect">
            <a:avLst/>
          </a:prstGeom>
          <a:noFill/>
          <a:ln>
            <a:noFill/>
          </a:ln>
        </p:spPr>
        <p:txBody>
          <a:bodyPr spcFirstLastPara="1" wrap="square" lIns="91425" tIns="91425" rIns="91425" bIns="91425" anchor="ctr" anchorCtr="0">
            <a:spAutoFit/>
          </a:bodyPr>
          <a:lstStyle/>
          <a:p>
            <a:pPr marL="285750" indent="-285750">
              <a:buClr>
                <a:srgbClr val="FFC000"/>
              </a:buClr>
              <a:buFont typeface="Wingdings" pitchFamily="2" charset="2"/>
              <a:buChar char="§"/>
            </a:pPr>
            <a:r>
              <a:rPr lang="en-US" sz="1600" b="1" dirty="0">
                <a:solidFill>
                  <a:schemeClr val="accent4">
                    <a:lumMod val="20000"/>
                    <a:lumOff val="80000"/>
                  </a:schemeClr>
                </a:solidFill>
              </a:rPr>
              <a:t>Primary science </a:t>
            </a:r>
            <a:r>
              <a:rPr lang="en-US" sz="1600" dirty="0">
                <a:solidFill>
                  <a:schemeClr val="accent4">
                    <a:lumMod val="20000"/>
                    <a:lumOff val="80000"/>
                  </a:schemeClr>
                </a:solidFill>
              </a:rPr>
              <a:t>– neutrino astronomy and the origin of H.E. cosmic rays </a:t>
            </a:r>
          </a:p>
        </p:txBody>
      </p:sp>
      <p:pic>
        <p:nvPicPr>
          <p:cNvPr id="10" name="Picture 6" descr="PA3">
            <a:extLst>
              <a:ext uri="{FF2B5EF4-FFF2-40B4-BE49-F238E27FC236}">
                <a16:creationId xmlns:a16="http://schemas.microsoft.com/office/drawing/2014/main" id="{3C0A6FEF-E3FE-0A29-2F89-0CD8AA7CE7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3907" y="1064261"/>
            <a:ext cx="3571449" cy="34194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enter image description here">
            <a:extLst>
              <a:ext uri="{FF2B5EF4-FFF2-40B4-BE49-F238E27FC236}">
                <a16:creationId xmlns:a16="http://schemas.microsoft.com/office/drawing/2014/main" id="{FCDCC010-D23C-C846-1A5F-038089959C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4510" y="1441991"/>
            <a:ext cx="2919735" cy="3411037"/>
          </a:xfrm>
          <a:prstGeom prst="rect">
            <a:avLst/>
          </a:prstGeom>
          <a:solidFill>
            <a:schemeClr val="tx1"/>
          </a:solidFill>
        </p:spPr>
      </p:pic>
      <p:pic>
        <p:nvPicPr>
          <p:cNvPr id="3" name="Picture 2">
            <a:extLst>
              <a:ext uri="{FF2B5EF4-FFF2-40B4-BE49-F238E27FC236}">
                <a16:creationId xmlns:a16="http://schemas.microsoft.com/office/drawing/2014/main" id="{25B591FE-E5CF-08D2-D5CE-12C8B864C932}"/>
              </a:ext>
            </a:extLst>
          </p:cNvPr>
          <p:cNvPicPr>
            <a:picLocks noChangeAspect="1"/>
          </p:cNvPicPr>
          <p:nvPr/>
        </p:nvPicPr>
        <p:blipFill>
          <a:blip r:embed="rId5"/>
          <a:stretch>
            <a:fillRect/>
          </a:stretch>
        </p:blipFill>
        <p:spPr>
          <a:xfrm>
            <a:off x="130286" y="2809734"/>
            <a:ext cx="2214562" cy="2171700"/>
          </a:xfrm>
          <a:prstGeom prst="rect">
            <a:avLst/>
          </a:prstGeom>
        </p:spPr>
      </p:pic>
    </p:spTree>
    <p:extLst>
      <p:ext uri="{BB962C8B-B14F-4D97-AF65-F5344CB8AC3E}">
        <p14:creationId xmlns:p14="http://schemas.microsoft.com/office/powerpoint/2010/main" val="3144657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2">
          <a:extLst>
            <a:ext uri="{FF2B5EF4-FFF2-40B4-BE49-F238E27FC236}">
              <a16:creationId xmlns:a16="http://schemas.microsoft.com/office/drawing/2014/main" id="{9FE46F63-9FBA-07D2-AF2B-11E54C9D079F}"/>
            </a:ext>
          </a:extLst>
        </p:cNvPr>
        <p:cNvGrpSpPr/>
        <p:nvPr/>
      </p:nvGrpSpPr>
      <p:grpSpPr>
        <a:xfrm>
          <a:off x="0" y="0"/>
          <a:ext cx="0" cy="0"/>
          <a:chOff x="0" y="0"/>
          <a:chExt cx="0" cy="0"/>
        </a:xfrm>
      </p:grpSpPr>
      <p:sp>
        <p:nvSpPr>
          <p:cNvPr id="133" name="Google Shape;133;p28">
            <a:extLst>
              <a:ext uri="{FF2B5EF4-FFF2-40B4-BE49-F238E27FC236}">
                <a16:creationId xmlns:a16="http://schemas.microsoft.com/office/drawing/2014/main" id="{C3F4A29C-5195-FE23-CCD8-CDDEC57584F4}"/>
              </a:ext>
            </a:extLst>
          </p:cNvPr>
          <p:cNvSpPr txBox="1">
            <a:spLocks noGrp="1"/>
          </p:cNvSpPr>
          <p:nvPr>
            <p:ph type="sldNum" sz="quarter" idx="12"/>
          </p:nvPr>
        </p:nvSpPr>
        <p:spPr>
          <a:prstGeom prst="rect">
            <a:avLst/>
          </a:prstGeom>
        </p:spPr>
        <p:txBody>
          <a:bodyPr spcFirstLastPara="1" wrap="square" lIns="91425" tIns="91425" rIns="91425" bIns="91425" anchor="ctr" anchorCtr="0">
            <a:normAutofit fontScale="25000" lnSpcReduction="20000"/>
          </a:bodyPr>
          <a:lstStyle/>
          <a:p>
            <a:pPr marL="0" lvl="0" indent="0" algn="r" rtl="0">
              <a:spcBef>
                <a:spcPts val="0"/>
              </a:spcBef>
              <a:spcAft>
                <a:spcPts val="0"/>
              </a:spcAft>
              <a:buNone/>
            </a:pPr>
            <a:fld id="{00000000-1234-1234-1234-123412341234}" type="slidenum">
              <a:rPr lang="en"/>
              <a:t>12</a:t>
            </a:fld>
            <a:endParaRPr/>
          </a:p>
        </p:txBody>
      </p:sp>
      <p:sp>
        <p:nvSpPr>
          <p:cNvPr id="134" name="Google Shape;134;p28">
            <a:extLst>
              <a:ext uri="{FF2B5EF4-FFF2-40B4-BE49-F238E27FC236}">
                <a16:creationId xmlns:a16="http://schemas.microsoft.com/office/drawing/2014/main" id="{B452BAAB-1DE0-6F3F-0D40-6D9DDFA84C98}"/>
              </a:ext>
            </a:extLst>
          </p:cNvPr>
          <p:cNvSpPr txBox="1">
            <a:spLocks noGrp="1"/>
          </p:cNvSpPr>
          <p:nvPr>
            <p:ph type="title" idx="4294967295"/>
          </p:nvPr>
        </p:nvSpPr>
        <p:spPr>
          <a:xfrm>
            <a:off x="920750" y="223838"/>
            <a:ext cx="8223250" cy="768350"/>
          </a:xfrm>
          <a:prstGeom prst="rect">
            <a:avLst/>
          </a:prstGeom>
          <a:solidFill>
            <a:srgbClr val="000000">
              <a:alpha val="59120"/>
            </a:srgbClr>
          </a:solidFill>
        </p:spPr>
        <p:txBody>
          <a:bodyPr spcFirstLastPara="1" wrap="square" lIns="91425" tIns="91425" rIns="91425" bIns="91425" anchor="b" anchorCtr="0">
            <a:normAutofit/>
          </a:bodyPr>
          <a:lstStyle/>
          <a:p>
            <a:pPr lvl="0">
              <a:spcBef>
                <a:spcPts val="0"/>
              </a:spcBef>
            </a:pPr>
            <a:r>
              <a:rPr lang="en" sz="3600" dirty="0" err="1">
                <a:solidFill>
                  <a:schemeClr val="lt1"/>
                </a:solidFill>
              </a:rPr>
              <a:t>IceCube</a:t>
            </a:r>
            <a:r>
              <a:rPr lang="en" sz="3600" dirty="0">
                <a:solidFill>
                  <a:schemeClr val="lt1"/>
                </a:solidFill>
              </a:rPr>
              <a:t> Science</a:t>
            </a:r>
            <a:endParaRPr sz="3500" dirty="0">
              <a:latin typeface="Arial"/>
              <a:ea typeface="Arial"/>
              <a:cs typeface="Arial"/>
              <a:sym typeface="Arial"/>
            </a:endParaRPr>
          </a:p>
        </p:txBody>
      </p:sp>
      <p:sp>
        <p:nvSpPr>
          <p:cNvPr id="7" name="Google Shape;137;p28">
            <a:extLst>
              <a:ext uri="{FF2B5EF4-FFF2-40B4-BE49-F238E27FC236}">
                <a16:creationId xmlns:a16="http://schemas.microsoft.com/office/drawing/2014/main" id="{20F62FA9-F94E-34E0-DE2B-626BF3ECA189}"/>
              </a:ext>
            </a:extLst>
          </p:cNvPr>
          <p:cNvSpPr txBox="1"/>
          <p:nvPr/>
        </p:nvSpPr>
        <p:spPr>
          <a:xfrm>
            <a:off x="1" y="930231"/>
            <a:ext cx="2906828" cy="430857"/>
          </a:xfrm>
          <a:prstGeom prst="rect">
            <a:avLst/>
          </a:prstGeom>
          <a:noFill/>
          <a:ln>
            <a:noFill/>
          </a:ln>
        </p:spPr>
        <p:txBody>
          <a:bodyPr spcFirstLastPara="1" wrap="square" lIns="91425" tIns="91425" rIns="91425" bIns="91425" anchor="ctr" anchorCtr="0">
            <a:spAutoFit/>
          </a:bodyPr>
          <a:lstStyle/>
          <a:p>
            <a:pPr marL="285750" indent="-285750">
              <a:buClr>
                <a:srgbClr val="FFC000"/>
              </a:buClr>
              <a:buFont typeface="Wingdings" pitchFamily="2" charset="2"/>
              <a:buChar char="§"/>
            </a:pPr>
            <a:r>
              <a:rPr lang="en-US" sz="1600" b="1" dirty="0">
                <a:solidFill>
                  <a:schemeClr val="accent4">
                    <a:lumMod val="20000"/>
                    <a:lumOff val="80000"/>
                  </a:schemeClr>
                </a:solidFill>
              </a:rPr>
              <a:t>Particle &amp; Interactions</a:t>
            </a:r>
          </a:p>
        </p:txBody>
      </p:sp>
      <p:pic>
        <p:nvPicPr>
          <p:cNvPr id="12" name="Picture 2" descr="Standard Model Of Elementary Particles">
            <a:extLst>
              <a:ext uri="{FF2B5EF4-FFF2-40B4-BE49-F238E27FC236}">
                <a16:creationId xmlns:a16="http://schemas.microsoft.com/office/drawing/2014/main" id="{B7E72049-9A87-B1F3-5B57-CC9FE16A4C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75" y="1710964"/>
            <a:ext cx="3880114" cy="2408347"/>
          </a:xfrm>
          <a:prstGeom prst="rect">
            <a:avLst/>
          </a:prstGeom>
          <a:solidFill>
            <a:schemeClr val="bg1">
              <a:lumMod val="10000"/>
              <a:lumOff val="90000"/>
            </a:schemeClr>
          </a:solidFill>
          <a:ln>
            <a:solidFill>
              <a:srgbClr val="0432FF"/>
            </a:solidFill>
          </a:ln>
        </p:spPr>
      </p:pic>
      <p:sp>
        <p:nvSpPr>
          <p:cNvPr id="13" name="Rectangle 12">
            <a:extLst>
              <a:ext uri="{FF2B5EF4-FFF2-40B4-BE49-F238E27FC236}">
                <a16:creationId xmlns:a16="http://schemas.microsoft.com/office/drawing/2014/main" id="{17A94D99-CC44-0B15-5DF9-C5DA4A868D4B}"/>
              </a:ext>
            </a:extLst>
          </p:cNvPr>
          <p:cNvSpPr/>
          <p:nvPr/>
        </p:nvSpPr>
        <p:spPr>
          <a:xfrm>
            <a:off x="298764" y="3586430"/>
            <a:ext cx="2679826" cy="468835"/>
          </a:xfrm>
          <a:prstGeom prst="rect">
            <a:avLst/>
          </a:prstGeom>
          <a:noFill/>
          <a:ln w="57150" cmpd="sng">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5" name="Picture 14">
            <a:extLst>
              <a:ext uri="{FF2B5EF4-FFF2-40B4-BE49-F238E27FC236}">
                <a16:creationId xmlns:a16="http://schemas.microsoft.com/office/drawing/2014/main" id="{4BCAD4C1-33A4-C021-F966-74AF07EFCA29}"/>
              </a:ext>
            </a:extLst>
          </p:cNvPr>
          <p:cNvPicPr>
            <a:picLocks noChangeAspect="1"/>
          </p:cNvPicPr>
          <p:nvPr/>
        </p:nvPicPr>
        <p:blipFill>
          <a:blip r:embed="rId4"/>
          <a:stretch>
            <a:fillRect/>
          </a:stretch>
        </p:blipFill>
        <p:spPr>
          <a:xfrm>
            <a:off x="4074973" y="157602"/>
            <a:ext cx="4962152" cy="3432555"/>
          </a:xfrm>
          <a:prstGeom prst="rect">
            <a:avLst/>
          </a:prstGeom>
          <a:ln>
            <a:solidFill>
              <a:srgbClr val="0432FF"/>
            </a:solidFill>
          </a:ln>
        </p:spPr>
      </p:pic>
      <p:sp>
        <p:nvSpPr>
          <p:cNvPr id="16" name="Rectangle 15">
            <a:extLst>
              <a:ext uri="{FF2B5EF4-FFF2-40B4-BE49-F238E27FC236}">
                <a16:creationId xmlns:a16="http://schemas.microsoft.com/office/drawing/2014/main" id="{320B54B3-FF6D-524D-6E03-CC02CD6FC5CB}"/>
              </a:ext>
            </a:extLst>
          </p:cNvPr>
          <p:cNvSpPr/>
          <p:nvPr/>
        </p:nvSpPr>
        <p:spPr>
          <a:xfrm>
            <a:off x="4626323" y="1582981"/>
            <a:ext cx="479833" cy="398352"/>
          </a:xfrm>
          <a:prstGeom prst="rect">
            <a:avLst/>
          </a:prstGeom>
          <a:noFill/>
          <a:ln w="57150" cmpd="sng">
            <a:solidFill>
              <a:srgbClr val="0432FF"/>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Rectangle 16">
            <a:extLst>
              <a:ext uri="{FF2B5EF4-FFF2-40B4-BE49-F238E27FC236}">
                <a16:creationId xmlns:a16="http://schemas.microsoft.com/office/drawing/2014/main" id="{BA6F8B7F-2BA1-0FC6-7F6C-7E1C75815741}"/>
              </a:ext>
            </a:extLst>
          </p:cNvPr>
          <p:cNvSpPr/>
          <p:nvPr/>
        </p:nvSpPr>
        <p:spPr>
          <a:xfrm>
            <a:off x="5830432" y="382693"/>
            <a:ext cx="1004934" cy="421690"/>
          </a:xfrm>
          <a:prstGeom prst="rect">
            <a:avLst/>
          </a:prstGeom>
          <a:noFill/>
          <a:ln w="57150" cmpd="sng">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Rectangle 1">
            <a:extLst>
              <a:ext uri="{FF2B5EF4-FFF2-40B4-BE49-F238E27FC236}">
                <a16:creationId xmlns:a16="http://schemas.microsoft.com/office/drawing/2014/main" id="{946797DB-9313-6472-C9DA-87A0F835292D}"/>
              </a:ext>
            </a:extLst>
          </p:cNvPr>
          <p:cNvSpPr/>
          <p:nvPr/>
        </p:nvSpPr>
        <p:spPr>
          <a:xfrm>
            <a:off x="3008125" y="2646403"/>
            <a:ext cx="468704" cy="454084"/>
          </a:xfrm>
          <a:prstGeom prst="rect">
            <a:avLst/>
          </a:prstGeom>
          <a:noFill/>
          <a:ln w="57150" cmpd="sng">
            <a:solidFill>
              <a:srgbClr val="0432FF"/>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1FAC214-1A1E-D925-EFED-5B22A03C6D89}"/>
                  </a:ext>
                </a:extLst>
              </p:cNvPr>
              <p:cNvSpPr txBox="1"/>
              <p:nvPr/>
            </p:nvSpPr>
            <p:spPr>
              <a:xfrm>
                <a:off x="120510" y="4213269"/>
                <a:ext cx="5709922" cy="707886"/>
              </a:xfrm>
              <a:prstGeom prst="rect">
                <a:avLst/>
              </a:prstGeom>
              <a:solidFill>
                <a:schemeClr val="accent5">
                  <a:lumMod val="20000"/>
                  <a:lumOff val="80000"/>
                </a:schemeClr>
              </a:solidFill>
            </p:spPr>
            <p:txBody>
              <a:bodyPr wrap="square">
                <a:spAutoFit/>
              </a:bodyPr>
              <a:lstStyle/>
              <a:p>
                <a:r>
                  <a:rPr lang="en-US" sz="2000" dirty="0">
                    <a:solidFill>
                      <a:srgbClr val="7030A0"/>
                    </a:solidFill>
                  </a:rPr>
                  <a:t>WIMP annihilation </a:t>
                </a:r>
                <a:r>
                  <a:rPr lang="en-US" sz="2000" dirty="0">
                    <a:solidFill>
                      <a:srgbClr val="7030A0"/>
                    </a:solidFill>
                    <a:sym typeface="Wingdings" pitchFamily="2" charset="2"/>
                  </a:rPr>
                  <a:t> neutrinos</a:t>
                </a:r>
                <a:r>
                  <a:rPr lang="en-US" sz="2000" dirty="0">
                    <a:solidFill>
                      <a:srgbClr val="7030A0"/>
                    </a:solidFill>
                  </a:rPr>
                  <a:t>:</a:t>
                </a:r>
              </a:p>
              <a:p>
                <a:r>
                  <a:rPr lang="en-US" sz="2000" dirty="0">
                    <a:solidFill>
                      <a:srgbClr val="7030A0"/>
                    </a:solidFill>
                  </a:rPr>
                  <a:t> </a:t>
                </a:r>
                <a14:m>
                  <m:oMath xmlns:m="http://schemas.openxmlformats.org/officeDocument/2006/math">
                    <m:r>
                      <a:rPr lang="en-US" sz="2000" i="1" smtClean="0">
                        <a:solidFill>
                          <a:srgbClr val="7030A0"/>
                        </a:solidFill>
                        <a:latin typeface="Cambria Math" panose="02040503050406030204" pitchFamily="18" charset="0"/>
                        <a:ea typeface="Cambria Math" panose="02040503050406030204" pitchFamily="18" charset="0"/>
                      </a:rPr>
                      <m:t>𝜒𝜒</m:t>
                    </m:r>
                    <m:r>
                      <a:rPr lang="en-US" sz="2000" i="1" smtClean="0">
                        <a:solidFill>
                          <a:srgbClr val="7030A0"/>
                        </a:solidFill>
                        <a:latin typeface="Cambria Math" panose="02040503050406030204" pitchFamily="18" charset="0"/>
                        <a:ea typeface="Cambria Math" panose="02040503050406030204" pitchFamily="18" charset="0"/>
                      </a:rPr>
                      <m:t>→</m:t>
                    </m:r>
                    <m:sSup>
                      <m:sSupPr>
                        <m:ctrlPr>
                          <a:rPr lang="en-US" sz="2000" i="1" smtClean="0">
                            <a:solidFill>
                              <a:srgbClr val="7030A0"/>
                            </a:solidFill>
                            <a:latin typeface="Cambria Math" panose="02040503050406030204" pitchFamily="18" charset="0"/>
                            <a:ea typeface="Cambria Math" panose="02040503050406030204" pitchFamily="18" charset="0"/>
                          </a:rPr>
                        </m:ctrlPr>
                      </m:sSupPr>
                      <m:e>
                        <m:r>
                          <a:rPr lang="en-US" sz="2000" i="1" smtClean="0">
                            <a:solidFill>
                              <a:srgbClr val="7030A0"/>
                            </a:solidFill>
                            <a:latin typeface="Cambria Math" panose="02040503050406030204" pitchFamily="18" charset="0"/>
                            <a:ea typeface="Cambria Math" panose="02040503050406030204" pitchFamily="18" charset="0"/>
                          </a:rPr>
                          <m:t>𝜏</m:t>
                        </m:r>
                      </m:e>
                      <m:sup>
                        <m:r>
                          <a:rPr lang="en-US" sz="2000" b="0" i="1" smtClean="0">
                            <a:solidFill>
                              <a:srgbClr val="7030A0"/>
                            </a:solidFill>
                            <a:latin typeface="Cambria Math" panose="02040503050406030204" pitchFamily="18" charset="0"/>
                            <a:ea typeface="Cambria Math" panose="02040503050406030204" pitchFamily="18" charset="0"/>
                          </a:rPr>
                          <m:t>−</m:t>
                        </m:r>
                      </m:sup>
                    </m:sSup>
                    <m:sSup>
                      <m:sSupPr>
                        <m:ctrlPr>
                          <a:rPr lang="en-US" sz="2000" i="1">
                            <a:solidFill>
                              <a:srgbClr val="7030A0"/>
                            </a:solidFill>
                            <a:latin typeface="Cambria Math" panose="02040503050406030204" pitchFamily="18" charset="0"/>
                            <a:ea typeface="Cambria Math" panose="02040503050406030204" pitchFamily="18" charset="0"/>
                          </a:rPr>
                        </m:ctrlPr>
                      </m:sSupPr>
                      <m:e>
                        <m:r>
                          <a:rPr lang="en-US" sz="2000" i="1">
                            <a:solidFill>
                              <a:srgbClr val="7030A0"/>
                            </a:solidFill>
                            <a:latin typeface="Cambria Math" panose="02040503050406030204" pitchFamily="18" charset="0"/>
                            <a:ea typeface="Cambria Math" panose="02040503050406030204" pitchFamily="18" charset="0"/>
                          </a:rPr>
                          <m:t>𝜏</m:t>
                        </m:r>
                      </m:e>
                      <m:sup>
                        <m:r>
                          <a:rPr lang="en-US" sz="2000" b="0" i="1" smtClean="0">
                            <a:solidFill>
                              <a:srgbClr val="7030A0"/>
                            </a:solidFill>
                            <a:latin typeface="Cambria Math" panose="02040503050406030204" pitchFamily="18" charset="0"/>
                            <a:ea typeface="Cambria Math" panose="02040503050406030204" pitchFamily="18" charset="0"/>
                          </a:rPr>
                          <m:t>+</m:t>
                        </m:r>
                      </m:sup>
                    </m:sSup>
                    <m:r>
                      <a:rPr lang="en-US" sz="2000" b="0" i="1" smtClean="0">
                        <a:solidFill>
                          <a:srgbClr val="7030A0"/>
                        </a:solidFill>
                        <a:latin typeface="Cambria Math" panose="02040503050406030204" pitchFamily="18" charset="0"/>
                        <a:ea typeface="Cambria Math" panose="02040503050406030204" pitchFamily="18" charset="0"/>
                      </a:rPr>
                      <m:t> /</m:t>
                    </m:r>
                    <m:sSup>
                      <m:sSupPr>
                        <m:ctrlPr>
                          <a:rPr lang="en-US" sz="2000" i="1">
                            <a:solidFill>
                              <a:srgbClr val="7030A0"/>
                            </a:solidFill>
                            <a:latin typeface="Cambria Math" panose="02040503050406030204" pitchFamily="18" charset="0"/>
                            <a:ea typeface="Cambria Math" panose="02040503050406030204" pitchFamily="18" charset="0"/>
                          </a:rPr>
                        </m:ctrlPr>
                      </m:sSupPr>
                      <m:e>
                        <m:r>
                          <a:rPr lang="en-US" sz="2000" b="0" i="1" smtClean="0">
                            <a:solidFill>
                              <a:srgbClr val="7030A0"/>
                            </a:solidFill>
                            <a:latin typeface="Cambria Math" panose="02040503050406030204" pitchFamily="18" charset="0"/>
                            <a:ea typeface="Cambria Math" panose="02040503050406030204" pitchFamily="18" charset="0"/>
                          </a:rPr>
                          <m:t>𝑊</m:t>
                        </m:r>
                      </m:e>
                      <m:sup>
                        <m:r>
                          <a:rPr lang="en-US" sz="2000" i="1">
                            <a:solidFill>
                              <a:srgbClr val="7030A0"/>
                            </a:solidFill>
                            <a:latin typeface="Cambria Math" panose="02040503050406030204" pitchFamily="18" charset="0"/>
                            <a:ea typeface="Cambria Math" panose="02040503050406030204" pitchFamily="18" charset="0"/>
                          </a:rPr>
                          <m:t>−</m:t>
                        </m:r>
                      </m:sup>
                    </m:sSup>
                    <m:sSup>
                      <m:sSupPr>
                        <m:ctrlPr>
                          <a:rPr lang="en-US" sz="2000" i="1">
                            <a:solidFill>
                              <a:srgbClr val="7030A0"/>
                            </a:solidFill>
                            <a:latin typeface="Cambria Math" panose="02040503050406030204" pitchFamily="18" charset="0"/>
                            <a:ea typeface="Cambria Math" panose="02040503050406030204" pitchFamily="18" charset="0"/>
                          </a:rPr>
                        </m:ctrlPr>
                      </m:sSupPr>
                      <m:e>
                        <m:r>
                          <a:rPr lang="en-US" sz="2000" b="0" i="1" smtClean="0">
                            <a:solidFill>
                              <a:srgbClr val="7030A0"/>
                            </a:solidFill>
                            <a:latin typeface="Cambria Math" panose="02040503050406030204" pitchFamily="18" charset="0"/>
                            <a:ea typeface="Cambria Math" panose="02040503050406030204" pitchFamily="18" charset="0"/>
                          </a:rPr>
                          <m:t>𝑊</m:t>
                        </m:r>
                      </m:e>
                      <m:sup>
                        <m:r>
                          <a:rPr lang="en-US" sz="2000" i="1">
                            <a:solidFill>
                              <a:srgbClr val="7030A0"/>
                            </a:solidFill>
                            <a:latin typeface="Cambria Math" panose="02040503050406030204" pitchFamily="18" charset="0"/>
                            <a:ea typeface="Cambria Math" panose="02040503050406030204" pitchFamily="18" charset="0"/>
                          </a:rPr>
                          <m:t>+</m:t>
                        </m:r>
                      </m:sup>
                    </m:sSup>
                    <m:r>
                      <a:rPr lang="en-US" sz="2000" i="1">
                        <a:solidFill>
                          <a:srgbClr val="7030A0"/>
                        </a:solidFill>
                        <a:latin typeface="Cambria Math" panose="02040503050406030204" pitchFamily="18" charset="0"/>
                        <a:ea typeface="Cambria Math" panose="02040503050406030204" pitchFamily="18" charset="0"/>
                      </a:rPr>
                      <m:t>(→</m:t>
                    </m:r>
                    <m:r>
                      <a:rPr lang="en-US" sz="2000" b="0" i="1" smtClean="0">
                        <a:solidFill>
                          <a:srgbClr val="7030A0"/>
                        </a:solidFill>
                        <a:latin typeface="Cambria Math" panose="02040503050406030204" pitchFamily="18" charset="0"/>
                        <a:ea typeface="Cambria Math" panose="02040503050406030204" pitchFamily="18" charset="0"/>
                      </a:rPr>
                      <m:t>h𝑎𝑟𝑑</m:t>
                    </m:r>
                    <m:r>
                      <a:rPr lang="en-US" sz="2000" i="1">
                        <a:solidFill>
                          <a:srgbClr val="7030A0"/>
                        </a:solidFill>
                        <a:latin typeface="Cambria Math" panose="02040503050406030204" pitchFamily="18" charset="0"/>
                        <a:ea typeface="Cambria Math" panose="02040503050406030204" pitchFamily="18" charset="0"/>
                      </a:rPr>
                      <m:t> </m:t>
                    </m:r>
                    <m:r>
                      <a:rPr lang="en-US" sz="2000" b="0" i="1" smtClean="0">
                        <a:solidFill>
                          <a:srgbClr val="7030A0"/>
                        </a:solidFill>
                        <a:latin typeface="Cambria Math" panose="02040503050406030204" pitchFamily="18" charset="0"/>
                        <a:ea typeface="Cambria Math" panose="02040503050406030204" pitchFamily="18" charset="0"/>
                      </a:rPr>
                      <m:t> </m:t>
                    </m:r>
                    <m:r>
                      <a:rPr lang="en-US" sz="2000" i="1">
                        <a:solidFill>
                          <a:srgbClr val="7030A0"/>
                        </a:solidFill>
                        <a:latin typeface="Cambria Math" panose="02040503050406030204" pitchFamily="18" charset="0"/>
                        <a:ea typeface="Cambria Math" panose="02040503050406030204" pitchFamily="18" charset="0"/>
                      </a:rPr>
                      <m:t>𝜐</m:t>
                    </m:r>
                    <m:r>
                      <a:rPr lang="en-US" sz="2000" i="1">
                        <a:solidFill>
                          <a:srgbClr val="7030A0"/>
                        </a:solidFill>
                        <a:latin typeface="Cambria Math" panose="02040503050406030204" pitchFamily="18" charset="0"/>
                        <a:ea typeface="Cambria Math" panose="02040503050406030204" pitchFamily="18" charset="0"/>
                      </a:rPr>
                      <m:t>)/</m:t>
                    </m:r>
                    <m:sSup>
                      <m:sSupPr>
                        <m:ctrlPr>
                          <a:rPr lang="en-US" sz="2000" i="1">
                            <a:solidFill>
                              <a:srgbClr val="7030A0"/>
                            </a:solidFill>
                            <a:latin typeface="Cambria Math" panose="02040503050406030204" pitchFamily="18" charset="0"/>
                            <a:ea typeface="Cambria Math" panose="02040503050406030204" pitchFamily="18" charset="0"/>
                          </a:rPr>
                        </m:ctrlPr>
                      </m:sSupPr>
                      <m:e>
                        <m:r>
                          <a:rPr lang="en-US" sz="2000" b="0" i="1" smtClean="0">
                            <a:solidFill>
                              <a:srgbClr val="7030A0"/>
                            </a:solidFill>
                            <a:latin typeface="Cambria Math" panose="02040503050406030204" pitchFamily="18" charset="0"/>
                            <a:ea typeface="Cambria Math" panose="02040503050406030204" pitchFamily="18" charset="0"/>
                          </a:rPr>
                          <m:t>𝑏</m:t>
                        </m:r>
                      </m:e>
                      <m:sup>
                        <m:r>
                          <a:rPr lang="en-US" sz="2000" i="1">
                            <a:solidFill>
                              <a:srgbClr val="7030A0"/>
                            </a:solidFill>
                            <a:latin typeface="Cambria Math" panose="02040503050406030204" pitchFamily="18" charset="0"/>
                            <a:ea typeface="Cambria Math" panose="02040503050406030204" pitchFamily="18" charset="0"/>
                          </a:rPr>
                          <m:t>−</m:t>
                        </m:r>
                      </m:sup>
                    </m:sSup>
                    <m:sSup>
                      <m:sSupPr>
                        <m:ctrlPr>
                          <a:rPr lang="en-US" sz="2000" i="1">
                            <a:solidFill>
                              <a:srgbClr val="7030A0"/>
                            </a:solidFill>
                            <a:latin typeface="Cambria Math" panose="02040503050406030204" pitchFamily="18" charset="0"/>
                            <a:ea typeface="Cambria Math" panose="02040503050406030204" pitchFamily="18" charset="0"/>
                          </a:rPr>
                        </m:ctrlPr>
                      </m:sSupPr>
                      <m:e>
                        <m:r>
                          <a:rPr lang="en-US" sz="2000" i="1">
                            <a:solidFill>
                              <a:srgbClr val="7030A0"/>
                            </a:solidFill>
                            <a:latin typeface="Cambria Math" panose="02040503050406030204" pitchFamily="18" charset="0"/>
                            <a:ea typeface="Cambria Math" panose="02040503050406030204" pitchFamily="18" charset="0"/>
                          </a:rPr>
                          <m:t>𝑏</m:t>
                        </m:r>
                      </m:e>
                      <m:sup>
                        <m:r>
                          <a:rPr lang="en-US" sz="2000" b="0" i="1" smtClean="0">
                            <a:solidFill>
                              <a:srgbClr val="7030A0"/>
                            </a:solidFill>
                            <a:latin typeface="Cambria Math" panose="02040503050406030204" pitchFamily="18" charset="0"/>
                            <a:ea typeface="Cambria Math" panose="02040503050406030204" pitchFamily="18" charset="0"/>
                          </a:rPr>
                          <m:t>+</m:t>
                        </m:r>
                      </m:sup>
                    </m:sSup>
                    <m:r>
                      <a:rPr lang="en-US" sz="2000" b="0" i="1" smtClean="0">
                        <a:solidFill>
                          <a:srgbClr val="7030A0"/>
                        </a:solidFill>
                        <a:latin typeface="Cambria Math" panose="02040503050406030204" pitchFamily="18" charset="0"/>
                        <a:ea typeface="Cambria Math" panose="02040503050406030204" pitchFamily="18" charset="0"/>
                      </a:rPr>
                      <m:t>(→</m:t>
                    </m:r>
                    <m:r>
                      <a:rPr lang="en-US" sz="2000" b="0" i="1" smtClean="0">
                        <a:solidFill>
                          <a:srgbClr val="7030A0"/>
                        </a:solidFill>
                        <a:latin typeface="Cambria Math" panose="02040503050406030204" pitchFamily="18" charset="0"/>
                        <a:ea typeface="Cambria Math" panose="02040503050406030204" pitchFamily="18" charset="0"/>
                      </a:rPr>
                      <m:t>𝑠𝑜𝑓𝑡</m:t>
                    </m:r>
                    <m:r>
                      <a:rPr lang="en-US" sz="2000" b="0" i="1" smtClean="0">
                        <a:solidFill>
                          <a:srgbClr val="7030A0"/>
                        </a:solidFill>
                        <a:latin typeface="Cambria Math" panose="02040503050406030204" pitchFamily="18" charset="0"/>
                        <a:ea typeface="Cambria Math" panose="02040503050406030204" pitchFamily="18" charset="0"/>
                      </a:rPr>
                      <m:t>  </m:t>
                    </m:r>
                    <m:r>
                      <a:rPr lang="en-US" sz="2000" b="0" i="1" smtClean="0">
                        <a:solidFill>
                          <a:srgbClr val="7030A0"/>
                        </a:solidFill>
                        <a:latin typeface="Cambria Math" panose="02040503050406030204" pitchFamily="18" charset="0"/>
                        <a:ea typeface="Cambria Math" panose="02040503050406030204" pitchFamily="18" charset="0"/>
                      </a:rPr>
                      <m:t>𝜐</m:t>
                    </m:r>
                    <m:r>
                      <a:rPr lang="en-US" sz="2000" b="0" i="1" smtClean="0">
                        <a:solidFill>
                          <a:srgbClr val="7030A0"/>
                        </a:solidFill>
                        <a:latin typeface="Cambria Math" panose="02040503050406030204" pitchFamily="18" charset="0"/>
                        <a:ea typeface="Cambria Math" panose="02040503050406030204" pitchFamily="18" charset="0"/>
                      </a:rPr>
                      <m:t>)</m:t>
                    </m:r>
                  </m:oMath>
                </a14:m>
                <a:endParaRPr lang="en-US" sz="2000" dirty="0">
                  <a:solidFill>
                    <a:srgbClr val="7030A0"/>
                  </a:solidFill>
                </a:endParaRPr>
              </a:p>
            </p:txBody>
          </p:sp>
        </mc:Choice>
        <mc:Fallback xmlns="">
          <p:sp>
            <p:nvSpPr>
              <p:cNvPr id="4" name="TextBox 3">
                <a:extLst>
                  <a:ext uri="{FF2B5EF4-FFF2-40B4-BE49-F238E27FC236}">
                    <a16:creationId xmlns:a16="http://schemas.microsoft.com/office/drawing/2014/main" id="{11FAC214-1A1E-D925-EFED-5B22A03C6D89}"/>
                  </a:ext>
                </a:extLst>
              </p:cNvPr>
              <p:cNvSpPr txBox="1">
                <a:spLocks noRot="1" noChangeAspect="1" noMove="1" noResize="1" noEditPoints="1" noAdjustHandles="1" noChangeArrowheads="1" noChangeShapeType="1" noTextEdit="1"/>
              </p:cNvSpPr>
              <p:nvPr/>
            </p:nvSpPr>
            <p:spPr>
              <a:xfrm>
                <a:off x="120510" y="4213269"/>
                <a:ext cx="5709922" cy="707886"/>
              </a:xfrm>
              <a:prstGeom prst="rect">
                <a:avLst/>
              </a:prstGeom>
              <a:blipFill>
                <a:blip r:embed="rId5"/>
                <a:stretch>
                  <a:fillRect l="-1111" t="-3509" b="-10526"/>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DAC9025F-D8E1-22EF-6BBD-89B7B00B995D}"/>
              </a:ext>
            </a:extLst>
          </p:cNvPr>
          <p:cNvGrpSpPr/>
          <p:nvPr/>
        </p:nvGrpSpPr>
        <p:grpSpPr>
          <a:xfrm>
            <a:off x="6132813" y="2857500"/>
            <a:ext cx="2890678" cy="2221352"/>
            <a:chOff x="5918417" y="2555738"/>
            <a:chExt cx="3105074" cy="2570740"/>
          </a:xfrm>
        </p:grpSpPr>
        <p:pic>
          <p:nvPicPr>
            <p:cNvPr id="5" name="Picture 4" descr="A diagram of a cosmic flow&#10;&#10;AI-generated content may be incorrect.">
              <a:extLst>
                <a:ext uri="{FF2B5EF4-FFF2-40B4-BE49-F238E27FC236}">
                  <a16:creationId xmlns:a16="http://schemas.microsoft.com/office/drawing/2014/main" id="{470A0062-5538-CDE8-0BDB-3E631B39E964}"/>
                </a:ext>
              </a:extLst>
            </p:cNvPr>
            <p:cNvPicPr>
              <a:picLocks noChangeAspect="1"/>
            </p:cNvPicPr>
            <p:nvPr/>
          </p:nvPicPr>
          <p:blipFill>
            <a:blip r:embed="rId6"/>
            <a:stretch>
              <a:fillRect/>
            </a:stretch>
          </p:blipFill>
          <p:spPr>
            <a:xfrm>
              <a:off x="5918417" y="2555738"/>
              <a:ext cx="3105074" cy="2570740"/>
            </a:xfrm>
            <a:prstGeom prst="rect">
              <a:avLst/>
            </a:prstGeom>
            <a:ln>
              <a:solidFill>
                <a:srgbClr val="00B050"/>
              </a:solidFill>
            </a:ln>
          </p:spPr>
        </p:pic>
        <p:sp>
          <p:nvSpPr>
            <p:cNvPr id="6" name="TextBox 5">
              <a:extLst>
                <a:ext uri="{FF2B5EF4-FFF2-40B4-BE49-F238E27FC236}">
                  <a16:creationId xmlns:a16="http://schemas.microsoft.com/office/drawing/2014/main" id="{AE308F12-EE49-04DD-F392-94BEA4ECFEA5}"/>
                </a:ext>
              </a:extLst>
            </p:cNvPr>
            <p:cNvSpPr txBox="1"/>
            <p:nvPr/>
          </p:nvSpPr>
          <p:spPr>
            <a:xfrm>
              <a:off x="5969095" y="2578785"/>
              <a:ext cx="1336579" cy="738664"/>
            </a:xfrm>
            <a:prstGeom prst="rect">
              <a:avLst/>
            </a:prstGeom>
            <a:noFill/>
          </p:spPr>
          <p:txBody>
            <a:bodyPr wrap="square" rtlCol="0">
              <a:spAutoFit/>
            </a:bodyPr>
            <a:lstStyle/>
            <a:p>
              <a:r>
                <a:rPr lang="en-US" b="1" dirty="0">
                  <a:solidFill>
                    <a:schemeClr val="tx1"/>
                  </a:solidFill>
                  <a:highlight>
                    <a:srgbClr val="000000"/>
                  </a:highlight>
                </a:rPr>
                <a:t>CR: hadronic interactions and decays</a:t>
              </a:r>
            </a:p>
          </p:txBody>
        </p:sp>
      </p:grpSp>
    </p:spTree>
    <p:extLst>
      <p:ext uri="{BB962C8B-B14F-4D97-AF65-F5344CB8AC3E}">
        <p14:creationId xmlns:p14="http://schemas.microsoft.com/office/powerpoint/2010/main" val="973023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Horizontal)">
                                      <p:cBhvr>
                                        <p:cTn id="7" dur="500"/>
                                        <p:tgtEl>
                                          <p:spTgt spid="13"/>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9"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trips(upLeft)">
                                      <p:cBhvr>
                                        <p:cTn id="23" dur="75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p:tgtEl>
                                          <p:spTgt spid="4"/>
                                        </p:tgtEl>
                                        <p:attrNameLst>
                                          <p:attrName>ppt_y</p:attrName>
                                        </p:attrNameLst>
                                      </p:cBhvr>
                                      <p:tavLst>
                                        <p:tav tm="0">
                                          <p:val>
                                            <p:strVal val="#ppt_y+#ppt_h*1.125000"/>
                                          </p:val>
                                        </p:tav>
                                        <p:tav tm="100000">
                                          <p:val>
                                            <p:strVal val="#ppt_y"/>
                                          </p:val>
                                        </p:tav>
                                      </p:tavLst>
                                    </p:anim>
                                    <p:animEffect transition="in" filter="wipe(up)">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P spid="2"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3BA97-9251-0CCB-5BBF-148F046B2A47}"/>
            </a:ext>
          </a:extLst>
        </p:cNvPr>
        <p:cNvGrpSpPr/>
        <p:nvPr/>
      </p:nvGrpSpPr>
      <p:grpSpPr>
        <a:xfrm>
          <a:off x="0" y="0"/>
          <a:ext cx="0" cy="0"/>
          <a:chOff x="0" y="0"/>
          <a:chExt cx="0" cy="0"/>
        </a:xfrm>
      </p:grpSpPr>
      <p:pic>
        <p:nvPicPr>
          <p:cNvPr id="23" name="Picture 22" descr="A graph of energy and gas&#10;&#10;AI-generated content may be incorrect.">
            <a:extLst>
              <a:ext uri="{FF2B5EF4-FFF2-40B4-BE49-F238E27FC236}">
                <a16:creationId xmlns:a16="http://schemas.microsoft.com/office/drawing/2014/main" id="{A132DCD7-9E70-F0F3-EA2B-326F79C946CF}"/>
              </a:ext>
            </a:extLst>
          </p:cNvPr>
          <p:cNvPicPr>
            <a:picLocks noChangeAspect="1"/>
          </p:cNvPicPr>
          <p:nvPr/>
        </p:nvPicPr>
        <p:blipFill>
          <a:blip r:embed="rId3"/>
          <a:stretch>
            <a:fillRect/>
          </a:stretch>
        </p:blipFill>
        <p:spPr>
          <a:xfrm>
            <a:off x="111563" y="1713053"/>
            <a:ext cx="2944244" cy="3321107"/>
          </a:xfrm>
          <a:prstGeom prst="rect">
            <a:avLst/>
          </a:prstGeom>
        </p:spPr>
      </p:pic>
      <p:sp>
        <p:nvSpPr>
          <p:cNvPr id="2" name="Slide Number Placeholder 1">
            <a:extLst>
              <a:ext uri="{FF2B5EF4-FFF2-40B4-BE49-F238E27FC236}">
                <a16:creationId xmlns:a16="http://schemas.microsoft.com/office/drawing/2014/main" id="{96C19257-F8F9-8C94-9A0F-5B44A1294AFB}"/>
              </a:ext>
            </a:extLst>
          </p:cNvPr>
          <p:cNvSpPr>
            <a:spLocks noGrp="1"/>
          </p:cNvSpPr>
          <p:nvPr>
            <p:ph type="sldNum" sz="quarter" idx="12"/>
          </p:nvPr>
        </p:nvSpPr>
        <p:spPr>
          <a:xfrm>
            <a:off x="8003597" y="4690872"/>
            <a:ext cx="512504" cy="273843"/>
          </a:xfrm>
        </p:spPr>
        <p:txBody>
          <a:bodyPr>
            <a:normAutofit/>
          </a:bodyPr>
          <a:lstStyle/>
          <a:p>
            <a:pPr marL="0" lvl="0" indent="0" rtl="0">
              <a:spcBef>
                <a:spcPts val="0"/>
              </a:spcBef>
              <a:spcAft>
                <a:spcPts val="600"/>
              </a:spcAft>
              <a:buNone/>
            </a:pPr>
            <a:fld id="{00000000-1234-1234-1234-123412341234}" type="slidenum">
              <a:rPr lang="en" smtClean="0"/>
              <a:pPr marL="0" lvl="0" indent="0" rtl="0">
                <a:spcBef>
                  <a:spcPts val="0"/>
                </a:spcBef>
                <a:spcAft>
                  <a:spcPts val="600"/>
                </a:spcAft>
                <a:buNone/>
              </a:pPr>
              <a:t>13</a:t>
            </a:fld>
            <a:endParaRPr lang="en"/>
          </a:p>
        </p:txBody>
      </p:sp>
      <p:sp>
        <p:nvSpPr>
          <p:cNvPr id="4" name="Google Shape;134;p28">
            <a:extLst>
              <a:ext uri="{FF2B5EF4-FFF2-40B4-BE49-F238E27FC236}">
                <a16:creationId xmlns:a16="http://schemas.microsoft.com/office/drawing/2014/main" id="{CC024B9A-6278-B701-93B2-BB64DB3789B1}"/>
              </a:ext>
            </a:extLst>
          </p:cNvPr>
          <p:cNvSpPr txBox="1">
            <a:spLocks/>
          </p:cNvSpPr>
          <p:nvPr/>
        </p:nvSpPr>
        <p:spPr>
          <a:xfrm>
            <a:off x="920750" y="223838"/>
            <a:ext cx="8223250" cy="768350"/>
          </a:xfrm>
          <a:prstGeom prst="rect">
            <a:avLst/>
          </a:prstGeom>
          <a:solidFill>
            <a:srgbClr val="000000">
              <a:alpha val="59120"/>
            </a:srgbClr>
          </a:solidFill>
        </p:spPr>
        <p:txBody>
          <a:bodyPr spcFirstLastPara="1" vert="horz" wrap="square" lIns="91425" tIns="91425" rIns="91425" bIns="91425" rtlCol="0" anchor="b" anchorCtr="0">
            <a:normAutofit/>
          </a:bodyPr>
          <a:lstStyle>
            <a:lvl1pPr algn="l" defTabSz="685800" rtl="0" eaLnBrk="1" latinLnBrk="0" hangingPunct="1">
              <a:lnSpc>
                <a:spcPct val="80000"/>
              </a:lnSpc>
              <a:spcBef>
                <a:spcPct val="0"/>
              </a:spcBef>
              <a:buNone/>
              <a:defRPr sz="3750" kern="1200" cap="all" spc="75" baseline="0">
                <a:solidFill>
                  <a:schemeClr val="tx1">
                    <a:lumMod val="95000"/>
                    <a:lumOff val="5000"/>
                  </a:schemeClr>
                </a:solidFill>
                <a:latin typeface="+mj-lt"/>
                <a:ea typeface="+mj-ea"/>
                <a:cs typeface="+mj-cs"/>
              </a:defRPr>
            </a:lvl1pPr>
          </a:lstStyle>
          <a:p>
            <a:pPr>
              <a:spcBef>
                <a:spcPts val="0"/>
              </a:spcBef>
              <a:buClrTx/>
              <a:buFontTx/>
            </a:pPr>
            <a:r>
              <a:rPr lang="en-US" sz="3600" dirty="0">
                <a:solidFill>
                  <a:schemeClr val="lt1"/>
                </a:solidFill>
              </a:rPr>
              <a:t>IceCube Science</a:t>
            </a:r>
            <a:endParaRPr lang="en-US" sz="3500" dirty="0">
              <a:latin typeface="Arial"/>
              <a:ea typeface="Arial"/>
              <a:cs typeface="Arial"/>
              <a:sym typeface="Arial"/>
            </a:endParaRPr>
          </a:p>
        </p:txBody>
      </p:sp>
      <p:sp>
        <p:nvSpPr>
          <p:cNvPr id="6" name="Google Shape;137;p28">
            <a:extLst>
              <a:ext uri="{FF2B5EF4-FFF2-40B4-BE49-F238E27FC236}">
                <a16:creationId xmlns:a16="http://schemas.microsoft.com/office/drawing/2014/main" id="{F30A21DC-2F86-7D7C-D791-8012876FF779}"/>
              </a:ext>
            </a:extLst>
          </p:cNvPr>
          <p:cNvSpPr txBox="1"/>
          <p:nvPr/>
        </p:nvSpPr>
        <p:spPr>
          <a:xfrm>
            <a:off x="0" y="965201"/>
            <a:ext cx="3203538" cy="677078"/>
          </a:xfrm>
          <a:prstGeom prst="rect">
            <a:avLst/>
          </a:prstGeom>
          <a:noFill/>
          <a:ln>
            <a:noFill/>
          </a:ln>
        </p:spPr>
        <p:txBody>
          <a:bodyPr spcFirstLastPara="1" wrap="square" lIns="91425" tIns="91425" rIns="91425" bIns="91425" anchor="ctr" anchorCtr="0">
            <a:spAutoFit/>
          </a:bodyPr>
          <a:lstStyle/>
          <a:p>
            <a:pPr marL="285750" indent="-285750">
              <a:buClr>
                <a:srgbClr val="FFC000"/>
              </a:buClr>
              <a:buFont typeface="Wingdings" pitchFamily="2" charset="2"/>
              <a:buChar char="§"/>
            </a:pPr>
            <a:r>
              <a:rPr lang="en-US" sz="1600" b="1" dirty="0">
                <a:solidFill>
                  <a:schemeClr val="accent4">
                    <a:lumMod val="20000"/>
                    <a:lumOff val="80000"/>
                  </a:schemeClr>
                </a:solidFill>
              </a:rPr>
              <a:t>Particles and Interactions beyond LHC  </a:t>
            </a:r>
          </a:p>
        </p:txBody>
      </p:sp>
      <p:grpSp>
        <p:nvGrpSpPr>
          <p:cNvPr id="13" name="Group 12">
            <a:extLst>
              <a:ext uri="{FF2B5EF4-FFF2-40B4-BE49-F238E27FC236}">
                <a16:creationId xmlns:a16="http://schemas.microsoft.com/office/drawing/2014/main" id="{3C37AACD-F1B1-1FFC-D829-E6EE51993CED}"/>
              </a:ext>
            </a:extLst>
          </p:cNvPr>
          <p:cNvGrpSpPr/>
          <p:nvPr/>
        </p:nvGrpSpPr>
        <p:grpSpPr>
          <a:xfrm>
            <a:off x="2700777" y="1413193"/>
            <a:ext cx="4836572" cy="3524960"/>
            <a:chOff x="2619029" y="1439755"/>
            <a:chExt cx="4836572" cy="3524960"/>
          </a:xfrm>
        </p:grpSpPr>
        <p:pic>
          <p:nvPicPr>
            <p:cNvPr id="8" name="Picture 7" descr="A graph of a nuclear energy&#10;&#10;AI-generated content may be incorrect.">
              <a:extLst>
                <a:ext uri="{FF2B5EF4-FFF2-40B4-BE49-F238E27FC236}">
                  <a16:creationId xmlns:a16="http://schemas.microsoft.com/office/drawing/2014/main" id="{6E06C10B-F200-2B31-8E02-7B9CA7C78F81}"/>
                </a:ext>
              </a:extLst>
            </p:cNvPr>
            <p:cNvPicPr>
              <a:picLocks noChangeAspect="1"/>
            </p:cNvPicPr>
            <p:nvPr/>
          </p:nvPicPr>
          <p:blipFill>
            <a:blip r:embed="rId4"/>
            <a:stretch>
              <a:fillRect/>
            </a:stretch>
          </p:blipFill>
          <p:spPr>
            <a:xfrm>
              <a:off x="2619029" y="1439755"/>
              <a:ext cx="4836572" cy="3524960"/>
            </a:xfrm>
            <a:prstGeom prst="rect">
              <a:avLst/>
            </a:prstGeom>
            <a:ln>
              <a:solidFill>
                <a:srgbClr val="FF40FF"/>
              </a:solidFill>
            </a:ln>
          </p:spPr>
        </p:pic>
        <p:sp>
          <p:nvSpPr>
            <p:cNvPr id="7" name="TextBox 6">
              <a:extLst>
                <a:ext uri="{FF2B5EF4-FFF2-40B4-BE49-F238E27FC236}">
                  <a16:creationId xmlns:a16="http://schemas.microsoft.com/office/drawing/2014/main" id="{5A5F39DE-F704-561E-735E-51D409F29026}"/>
                </a:ext>
              </a:extLst>
            </p:cNvPr>
            <p:cNvSpPr txBox="1"/>
            <p:nvPr/>
          </p:nvSpPr>
          <p:spPr>
            <a:xfrm>
              <a:off x="2721106" y="1496055"/>
              <a:ext cx="2636365" cy="307777"/>
            </a:xfrm>
            <a:prstGeom prst="rect">
              <a:avLst/>
            </a:prstGeom>
            <a:solidFill>
              <a:schemeClr val="accent5">
                <a:lumMod val="20000"/>
                <a:lumOff val="80000"/>
              </a:schemeClr>
            </a:solidFill>
          </p:spPr>
          <p:txBody>
            <a:bodyPr wrap="square">
              <a:spAutoFit/>
            </a:bodyPr>
            <a:lstStyle/>
            <a:p>
              <a:r>
                <a:rPr lang="en-US" dirty="0"/>
                <a:t>2010: 1010.5084v1-PPC12.pdf</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BE065B2-CE35-63BC-6F90-065F0E7A9634}"/>
                    </a:ext>
                  </a:extLst>
                </p:cNvPr>
                <p:cNvSpPr txBox="1"/>
                <p:nvPr/>
              </p:nvSpPr>
              <p:spPr>
                <a:xfrm>
                  <a:off x="5419419" y="2407567"/>
                  <a:ext cx="1599763" cy="523220"/>
                </a:xfrm>
                <a:prstGeom prst="rect">
                  <a:avLst/>
                </a:prstGeom>
                <a:solidFill>
                  <a:srgbClr val="FFFF00"/>
                </a:solidFill>
              </p:spPr>
              <p:txBody>
                <a:bodyPr wrap="square">
                  <a:spAutoFit/>
                </a:bodyPr>
                <a:lstStyle/>
                <a:p>
                  <a:pPr algn="ctr"/>
                  <a:r>
                    <a:rPr lang="en-US" dirty="0"/>
                    <a:t>with contributions </a:t>
                  </a:r>
                </a:p>
                <a:p>
                  <a:pPr algn="ctr"/>
                  <a:r>
                    <a:rPr lang="en-US" dirty="0"/>
                    <a:t>from </a:t>
                  </a:r>
                  <a14:m>
                    <m:oMath xmlns:m="http://schemas.openxmlformats.org/officeDocument/2006/math">
                      <m:r>
                        <a:rPr lang="en-US" i="1" smtClean="0">
                          <a:latin typeface="Cambria Math" panose="02040503050406030204" pitchFamily="18" charset="0"/>
                          <a:ea typeface="Cambria Math" panose="02040503050406030204" pitchFamily="18" charset="0"/>
                        </a:rPr>
                        <m:t>𝜂</m:t>
                      </m:r>
                      <m:r>
                        <a:rPr lang="en-US" b="0" i="1" smtClean="0">
                          <a:latin typeface="Cambria Math" panose="02040503050406030204" pitchFamily="18" charset="0"/>
                          <a:ea typeface="Cambria Math" panose="02040503050406030204" pitchFamily="18" charset="0"/>
                        </a:rPr>
                        <m:t>, </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𝜂</m:t>
                          </m:r>
                        </m:e>
                        <m:sup>
                          <m:r>
                            <a:rPr lang="en-US" b="0"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 </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𝜌</m:t>
                          </m:r>
                        </m:e>
                        <m:sup>
                          <m:r>
                            <a:rPr lang="en-US" b="0" i="1" smtClean="0">
                              <a:latin typeface="Cambria Math" panose="02040503050406030204" pitchFamily="18" charset="0"/>
                              <a:ea typeface="Cambria Math" panose="02040503050406030204" pitchFamily="18" charset="0"/>
                            </a:rPr>
                            <m:t>0</m:t>
                          </m:r>
                        </m:sup>
                      </m:sSup>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𝜙</m:t>
                      </m:r>
                      <m:r>
                        <a:rPr lang="en-US" b="0" i="1" smtClean="0">
                          <a:latin typeface="Cambria Math" panose="02040503050406030204" pitchFamily="18" charset="0"/>
                          <a:ea typeface="Cambria Math" panose="02040503050406030204" pitchFamily="18" charset="0"/>
                        </a:rPr>
                        <m:t> </m:t>
                      </m:r>
                    </m:oMath>
                  </a14:m>
                  <a:endParaRPr lang="en-US" dirty="0"/>
                </a:p>
              </p:txBody>
            </p:sp>
          </mc:Choice>
          <mc:Fallback xmlns="">
            <p:sp>
              <p:nvSpPr>
                <p:cNvPr id="12" name="TextBox 11">
                  <a:extLst>
                    <a:ext uri="{FF2B5EF4-FFF2-40B4-BE49-F238E27FC236}">
                      <a16:creationId xmlns:a16="http://schemas.microsoft.com/office/drawing/2014/main" id="{9BE065B2-CE35-63BC-6F90-065F0E7A9634}"/>
                    </a:ext>
                  </a:extLst>
                </p:cNvPr>
                <p:cNvSpPr txBox="1">
                  <a:spLocks noRot="1" noChangeAspect="1" noMove="1" noResize="1" noEditPoints="1" noAdjustHandles="1" noChangeArrowheads="1" noChangeShapeType="1" noTextEdit="1"/>
                </p:cNvSpPr>
                <p:nvPr/>
              </p:nvSpPr>
              <p:spPr>
                <a:xfrm>
                  <a:off x="5419419" y="2407567"/>
                  <a:ext cx="1599763" cy="523220"/>
                </a:xfrm>
                <a:prstGeom prst="rect">
                  <a:avLst/>
                </a:prstGeom>
                <a:blipFill>
                  <a:blip r:embed="rId5"/>
                  <a:stretch>
                    <a:fillRect t="-2381" r="-2344" b="-9524"/>
                  </a:stretch>
                </a:blipFill>
              </p:spPr>
              <p:txBody>
                <a:bodyPr/>
                <a:lstStyle/>
                <a:p>
                  <a:r>
                    <a:rPr lang="en-US">
                      <a:noFill/>
                    </a:rPr>
                    <a:t> </a:t>
                  </a:r>
                </a:p>
              </p:txBody>
            </p:sp>
          </mc:Fallback>
        </mc:AlternateContent>
      </p:grpSp>
      <p:pic>
        <p:nvPicPr>
          <p:cNvPr id="1026" name="Picture 2" descr="Fig. 4">
            <a:extLst>
              <a:ext uri="{FF2B5EF4-FFF2-40B4-BE49-F238E27FC236}">
                <a16:creationId xmlns:a16="http://schemas.microsoft.com/office/drawing/2014/main" id="{758842A4-7019-FDDA-849E-69263DF142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5581" y="423786"/>
            <a:ext cx="4477407" cy="440400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136FAB0E-8C3B-ABCB-9315-E1AE53E8E71D}"/>
              </a:ext>
            </a:extLst>
          </p:cNvPr>
          <p:cNvGrpSpPr/>
          <p:nvPr/>
        </p:nvGrpSpPr>
        <p:grpSpPr>
          <a:xfrm>
            <a:off x="5119063" y="223838"/>
            <a:ext cx="3759431" cy="4065940"/>
            <a:chOff x="5119063" y="223838"/>
            <a:chExt cx="3759431" cy="4065940"/>
          </a:xfrm>
        </p:grpSpPr>
        <p:pic>
          <p:nvPicPr>
            <p:cNvPr id="3" name="Picture 2" descr="A diagram of a function&#10;&#10;AI-generated content may be incorrect.">
              <a:extLst>
                <a:ext uri="{FF2B5EF4-FFF2-40B4-BE49-F238E27FC236}">
                  <a16:creationId xmlns:a16="http://schemas.microsoft.com/office/drawing/2014/main" id="{2B341511-75DF-FBD6-63B5-30A6D28ABB28}"/>
                </a:ext>
              </a:extLst>
            </p:cNvPr>
            <p:cNvPicPr>
              <a:picLocks noChangeAspect="1"/>
            </p:cNvPicPr>
            <p:nvPr/>
          </p:nvPicPr>
          <p:blipFill>
            <a:blip r:embed="rId7"/>
            <a:stretch>
              <a:fillRect/>
            </a:stretch>
          </p:blipFill>
          <p:spPr>
            <a:xfrm>
              <a:off x="5119063" y="223838"/>
              <a:ext cx="3759431" cy="2672890"/>
            </a:xfrm>
            <a:prstGeom prst="rect">
              <a:avLst/>
            </a:prstGeom>
            <a:ln>
              <a:solidFill>
                <a:srgbClr val="C00000"/>
              </a:solidFill>
            </a:ln>
          </p:spPr>
        </p:pic>
        <p:cxnSp>
          <p:nvCxnSpPr>
            <p:cNvPr id="9" name="Straight Arrow Connector 8">
              <a:extLst>
                <a:ext uri="{FF2B5EF4-FFF2-40B4-BE49-F238E27FC236}">
                  <a16:creationId xmlns:a16="http://schemas.microsoft.com/office/drawing/2014/main" id="{E923B648-2977-17F7-8237-E9B7AE700A8F}"/>
                </a:ext>
              </a:extLst>
            </p:cNvPr>
            <p:cNvCxnSpPr>
              <a:cxnSpLocks/>
            </p:cNvCxnSpPr>
            <p:nvPr/>
          </p:nvCxnSpPr>
          <p:spPr>
            <a:xfrm>
              <a:off x="8387644" y="2571750"/>
              <a:ext cx="0" cy="1718028"/>
            </a:xfrm>
            <a:prstGeom prst="straightConnector1">
              <a:avLst/>
            </a:prstGeom>
            <a:ln w="381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4819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Righ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strips(downRight)">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strips(down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2">
          <a:extLst>
            <a:ext uri="{FF2B5EF4-FFF2-40B4-BE49-F238E27FC236}">
              <a16:creationId xmlns:a16="http://schemas.microsoft.com/office/drawing/2014/main" id="{DCE7D29D-E19B-8855-5383-448652AE8F11}"/>
            </a:ext>
          </a:extLst>
        </p:cNvPr>
        <p:cNvGrpSpPr/>
        <p:nvPr/>
      </p:nvGrpSpPr>
      <p:grpSpPr>
        <a:xfrm>
          <a:off x="0" y="0"/>
          <a:ext cx="0" cy="0"/>
          <a:chOff x="0" y="0"/>
          <a:chExt cx="0" cy="0"/>
        </a:xfrm>
      </p:grpSpPr>
      <p:sp>
        <p:nvSpPr>
          <p:cNvPr id="133" name="Google Shape;133;p28">
            <a:extLst>
              <a:ext uri="{FF2B5EF4-FFF2-40B4-BE49-F238E27FC236}">
                <a16:creationId xmlns:a16="http://schemas.microsoft.com/office/drawing/2014/main" id="{7E5FEB26-DC94-752F-7172-2D3D87FE7571}"/>
              </a:ext>
            </a:extLst>
          </p:cNvPr>
          <p:cNvSpPr txBox="1">
            <a:spLocks noGrp="1"/>
          </p:cNvSpPr>
          <p:nvPr>
            <p:ph type="sldNum" sz="quarter" idx="12"/>
          </p:nvPr>
        </p:nvSpPr>
        <p:spPr>
          <a:prstGeom prst="rect">
            <a:avLst/>
          </a:prstGeom>
        </p:spPr>
        <p:txBody>
          <a:bodyPr spcFirstLastPara="1" wrap="square" lIns="91425" tIns="91425" rIns="91425" bIns="91425" anchor="ctr" anchorCtr="0">
            <a:normAutofit fontScale="25000" lnSpcReduction="20000"/>
          </a:bodyPr>
          <a:lstStyle/>
          <a:p>
            <a:pPr marL="0" lvl="0" indent="0" algn="r" rtl="0">
              <a:spcBef>
                <a:spcPts val="0"/>
              </a:spcBef>
              <a:spcAft>
                <a:spcPts val="0"/>
              </a:spcAft>
              <a:buNone/>
            </a:pPr>
            <a:fld id="{00000000-1234-1234-1234-123412341234}" type="slidenum">
              <a:rPr lang="en"/>
              <a:t>14</a:t>
            </a:fld>
            <a:endParaRPr/>
          </a:p>
        </p:txBody>
      </p:sp>
      <p:sp>
        <p:nvSpPr>
          <p:cNvPr id="134" name="Google Shape;134;p28">
            <a:extLst>
              <a:ext uri="{FF2B5EF4-FFF2-40B4-BE49-F238E27FC236}">
                <a16:creationId xmlns:a16="http://schemas.microsoft.com/office/drawing/2014/main" id="{ECB68A82-E885-4DC1-B6AB-EA7F447A698D}"/>
              </a:ext>
            </a:extLst>
          </p:cNvPr>
          <p:cNvSpPr txBox="1">
            <a:spLocks noGrp="1"/>
          </p:cNvSpPr>
          <p:nvPr>
            <p:ph type="title" idx="4294967295"/>
          </p:nvPr>
        </p:nvSpPr>
        <p:spPr>
          <a:xfrm>
            <a:off x="920750" y="223838"/>
            <a:ext cx="8223250" cy="768350"/>
          </a:xfrm>
          <a:prstGeom prst="rect">
            <a:avLst/>
          </a:prstGeom>
          <a:solidFill>
            <a:srgbClr val="000000">
              <a:alpha val="59120"/>
            </a:srgbClr>
          </a:solidFill>
        </p:spPr>
        <p:txBody>
          <a:bodyPr spcFirstLastPara="1" wrap="square" lIns="91425" tIns="91425" rIns="91425" bIns="91425" anchor="b" anchorCtr="0">
            <a:normAutofit/>
          </a:bodyPr>
          <a:lstStyle/>
          <a:p>
            <a:pPr lvl="0">
              <a:spcBef>
                <a:spcPts val="0"/>
              </a:spcBef>
            </a:pPr>
            <a:r>
              <a:rPr lang="en" sz="3600" dirty="0" err="1">
                <a:solidFill>
                  <a:schemeClr val="lt1"/>
                </a:solidFill>
              </a:rPr>
              <a:t>IceCube</a:t>
            </a:r>
            <a:r>
              <a:rPr lang="en" sz="3600" dirty="0">
                <a:solidFill>
                  <a:schemeClr val="lt1"/>
                </a:solidFill>
              </a:rPr>
              <a:t> Science</a:t>
            </a:r>
            <a:endParaRPr sz="3500" dirty="0">
              <a:latin typeface="Arial"/>
              <a:ea typeface="Arial"/>
              <a:cs typeface="Arial"/>
              <a:sym typeface="Arial"/>
            </a:endParaRPr>
          </a:p>
        </p:txBody>
      </p:sp>
      <p:pic>
        <p:nvPicPr>
          <p:cNvPr id="2" name="Picture 1" descr="A diagram of space exploration&#10;&#10;AI-generated content may be incorrect.">
            <a:extLst>
              <a:ext uri="{FF2B5EF4-FFF2-40B4-BE49-F238E27FC236}">
                <a16:creationId xmlns:a16="http://schemas.microsoft.com/office/drawing/2014/main" id="{520E227F-C2A0-0931-BEE6-52A450EADC04}"/>
              </a:ext>
            </a:extLst>
          </p:cNvPr>
          <p:cNvPicPr>
            <a:picLocks noChangeAspect="1"/>
          </p:cNvPicPr>
          <p:nvPr/>
        </p:nvPicPr>
        <p:blipFill>
          <a:blip r:embed="rId3"/>
          <a:stretch>
            <a:fillRect/>
          </a:stretch>
        </p:blipFill>
        <p:spPr>
          <a:xfrm>
            <a:off x="118351" y="1376362"/>
            <a:ext cx="5351640" cy="2923389"/>
          </a:xfrm>
          <a:prstGeom prst="rect">
            <a:avLst/>
          </a:prstGeom>
        </p:spPr>
      </p:pic>
      <p:sp>
        <p:nvSpPr>
          <p:cNvPr id="3" name="Google Shape;137;p28">
            <a:extLst>
              <a:ext uri="{FF2B5EF4-FFF2-40B4-BE49-F238E27FC236}">
                <a16:creationId xmlns:a16="http://schemas.microsoft.com/office/drawing/2014/main" id="{C3FE6090-395D-99E6-04F7-52CE5411E31F}"/>
              </a:ext>
            </a:extLst>
          </p:cNvPr>
          <p:cNvSpPr txBox="1"/>
          <p:nvPr/>
        </p:nvSpPr>
        <p:spPr>
          <a:xfrm>
            <a:off x="0" y="945505"/>
            <a:ext cx="3859731" cy="430857"/>
          </a:xfrm>
          <a:prstGeom prst="rect">
            <a:avLst/>
          </a:prstGeom>
          <a:noFill/>
          <a:ln>
            <a:noFill/>
          </a:ln>
        </p:spPr>
        <p:txBody>
          <a:bodyPr spcFirstLastPara="1" wrap="square" lIns="91425" tIns="91425" rIns="91425" bIns="91425" anchor="ctr" anchorCtr="0">
            <a:spAutoFit/>
          </a:bodyPr>
          <a:lstStyle/>
          <a:p>
            <a:pPr marL="285750" indent="-285750">
              <a:buClr>
                <a:srgbClr val="FFC000"/>
              </a:buClr>
              <a:buFont typeface="Wingdings" pitchFamily="2" charset="2"/>
              <a:buChar char="§"/>
            </a:pPr>
            <a:r>
              <a:rPr lang="en-US" sz="1600" b="1" dirty="0">
                <a:solidFill>
                  <a:schemeClr val="accent4">
                    <a:lumMod val="20000"/>
                    <a:lumOff val="80000"/>
                  </a:schemeClr>
                </a:solidFill>
              </a:rPr>
              <a:t>A story of discoveries and more</a:t>
            </a:r>
          </a:p>
        </p:txBody>
      </p:sp>
      <p:pic>
        <p:nvPicPr>
          <p:cNvPr id="4" name="Picture 3">
            <a:extLst>
              <a:ext uri="{FF2B5EF4-FFF2-40B4-BE49-F238E27FC236}">
                <a16:creationId xmlns:a16="http://schemas.microsoft.com/office/drawing/2014/main" id="{DA01CD0B-01CD-7818-76C7-5276511AD1C7}"/>
              </a:ext>
            </a:extLst>
          </p:cNvPr>
          <p:cNvPicPr>
            <a:picLocks noChangeAspect="1"/>
          </p:cNvPicPr>
          <p:nvPr/>
        </p:nvPicPr>
        <p:blipFill>
          <a:blip r:embed="rId4"/>
          <a:stretch>
            <a:fillRect/>
          </a:stretch>
        </p:blipFill>
        <p:spPr>
          <a:xfrm>
            <a:off x="5524500" y="762747"/>
            <a:ext cx="3619500" cy="2793802"/>
          </a:xfrm>
          <a:prstGeom prst="rect">
            <a:avLst/>
          </a:prstGeom>
        </p:spPr>
      </p:pic>
      <p:sp>
        <p:nvSpPr>
          <p:cNvPr id="6" name="TextBox 5">
            <a:extLst>
              <a:ext uri="{FF2B5EF4-FFF2-40B4-BE49-F238E27FC236}">
                <a16:creationId xmlns:a16="http://schemas.microsoft.com/office/drawing/2014/main" id="{76070DF7-9B80-4285-E1DD-B32C8399EE82}"/>
              </a:ext>
            </a:extLst>
          </p:cNvPr>
          <p:cNvSpPr txBox="1"/>
          <p:nvPr/>
        </p:nvSpPr>
        <p:spPr>
          <a:xfrm>
            <a:off x="285750" y="3027443"/>
            <a:ext cx="8667750" cy="2031325"/>
          </a:xfrm>
          <a:prstGeom prst="rect">
            <a:avLst/>
          </a:prstGeom>
          <a:solidFill>
            <a:schemeClr val="accent3">
              <a:lumMod val="40000"/>
              <a:lumOff val="60000"/>
            </a:schemeClr>
          </a:solidFill>
        </p:spPr>
        <p:txBody>
          <a:bodyPr wrap="square">
            <a:spAutoFit/>
          </a:bodyPr>
          <a:lstStyle/>
          <a:p>
            <a:pPr algn="ctr"/>
            <a:r>
              <a:rPr lang="en-US" b="1" u="sng" dirty="0" err="1">
                <a:solidFill>
                  <a:srgbClr val="7030A0"/>
                </a:solidFill>
              </a:rPr>
              <a:t>IceCube</a:t>
            </a:r>
            <a:r>
              <a:rPr lang="en-US" b="1" u="sng" dirty="0">
                <a:solidFill>
                  <a:srgbClr val="7030A0"/>
                </a:solidFill>
              </a:rPr>
              <a:t> Contributions to PPC 2024 (October 14 -18, 2024, Hyderabad, India)</a:t>
            </a:r>
          </a:p>
          <a:p>
            <a:pPr marL="342900" indent="-342900">
              <a:buFont typeface="+mj-lt"/>
              <a:buAutoNum type="arabicParenR"/>
            </a:pPr>
            <a:r>
              <a:rPr lang="en-US" dirty="0">
                <a:solidFill>
                  <a:srgbClr val="7030A0"/>
                </a:solidFill>
              </a:rPr>
              <a:t>Neutrino Astrophysics to Particle Physics with </a:t>
            </a:r>
            <a:r>
              <a:rPr lang="en-US" dirty="0" err="1">
                <a:solidFill>
                  <a:srgbClr val="7030A0"/>
                </a:solidFill>
              </a:rPr>
              <a:t>IceCube</a:t>
            </a:r>
            <a:endParaRPr lang="en-US" dirty="0">
              <a:solidFill>
                <a:srgbClr val="7030A0"/>
              </a:solidFill>
            </a:endParaRPr>
          </a:p>
          <a:p>
            <a:pPr marL="342900" indent="-342900">
              <a:buFont typeface="+mj-lt"/>
              <a:buAutoNum type="arabicParenR"/>
            </a:pPr>
            <a:r>
              <a:rPr lang="en-US" dirty="0">
                <a:solidFill>
                  <a:srgbClr val="7030A0"/>
                </a:solidFill>
              </a:rPr>
              <a:t>Exploring Flavor Dependent Long-Range Interactions in Atmospheric Neutrino Oscillation at </a:t>
            </a:r>
            <a:r>
              <a:rPr lang="en-US" dirty="0" err="1">
                <a:solidFill>
                  <a:srgbClr val="7030A0"/>
                </a:solidFill>
              </a:rPr>
              <a:t>IceCube</a:t>
            </a:r>
            <a:r>
              <a:rPr lang="en-US" dirty="0">
                <a:solidFill>
                  <a:srgbClr val="7030A0"/>
                </a:solidFill>
              </a:rPr>
              <a:t> </a:t>
            </a:r>
            <a:r>
              <a:rPr lang="en-US" dirty="0" err="1">
                <a:solidFill>
                  <a:srgbClr val="7030A0"/>
                </a:solidFill>
              </a:rPr>
              <a:t>DeepCore</a:t>
            </a:r>
            <a:endParaRPr lang="en-US" dirty="0">
              <a:solidFill>
                <a:srgbClr val="7030A0"/>
              </a:solidFill>
            </a:endParaRPr>
          </a:p>
          <a:p>
            <a:pPr marL="342900" indent="-342900">
              <a:buFont typeface="+mj-lt"/>
              <a:buAutoNum type="arabicParenR"/>
            </a:pPr>
            <a:r>
              <a:rPr lang="en-US" dirty="0">
                <a:solidFill>
                  <a:srgbClr val="7030A0"/>
                </a:solidFill>
              </a:rPr>
              <a:t>Measuring the mass of Earth and mass of Core using neutrino oscillations at </a:t>
            </a:r>
            <a:r>
              <a:rPr lang="en-US" dirty="0" err="1">
                <a:solidFill>
                  <a:srgbClr val="7030A0"/>
                </a:solidFill>
              </a:rPr>
              <a:t>IceCube</a:t>
            </a:r>
            <a:r>
              <a:rPr lang="en-US" dirty="0">
                <a:solidFill>
                  <a:srgbClr val="7030A0"/>
                </a:solidFill>
              </a:rPr>
              <a:t> </a:t>
            </a:r>
            <a:r>
              <a:rPr lang="en-US" dirty="0" err="1">
                <a:solidFill>
                  <a:srgbClr val="7030A0"/>
                </a:solidFill>
              </a:rPr>
              <a:t>DeepCore</a:t>
            </a:r>
            <a:endParaRPr lang="en-US" dirty="0">
              <a:solidFill>
                <a:srgbClr val="7030A0"/>
              </a:solidFill>
            </a:endParaRPr>
          </a:p>
          <a:p>
            <a:pPr marL="342900" indent="-342900">
              <a:buFont typeface="+mj-lt"/>
              <a:buAutoNum type="arabicParenR"/>
            </a:pPr>
            <a:r>
              <a:rPr lang="en-US" dirty="0">
                <a:solidFill>
                  <a:srgbClr val="7030A0"/>
                </a:solidFill>
              </a:rPr>
              <a:t>Validating Layered Structure Inside Earth Using Atmospheric Neutrino Oscillations at </a:t>
            </a:r>
            <a:r>
              <a:rPr lang="en-US" dirty="0" err="1">
                <a:solidFill>
                  <a:srgbClr val="7030A0"/>
                </a:solidFill>
              </a:rPr>
              <a:t>IceCube</a:t>
            </a:r>
            <a:r>
              <a:rPr lang="en-US" dirty="0">
                <a:solidFill>
                  <a:srgbClr val="7030A0"/>
                </a:solidFill>
              </a:rPr>
              <a:t> </a:t>
            </a:r>
            <a:r>
              <a:rPr lang="en-US" dirty="0" err="1">
                <a:solidFill>
                  <a:srgbClr val="7030A0"/>
                </a:solidFill>
              </a:rPr>
              <a:t>DeepCore</a:t>
            </a:r>
            <a:endParaRPr lang="en-US" dirty="0">
              <a:solidFill>
                <a:srgbClr val="7030A0"/>
              </a:solidFill>
            </a:endParaRPr>
          </a:p>
          <a:p>
            <a:pPr marL="342900" indent="-342900">
              <a:buFont typeface="+mj-lt"/>
              <a:buAutoNum type="arabicParenR"/>
            </a:pPr>
            <a:r>
              <a:rPr lang="en-US" dirty="0">
                <a:solidFill>
                  <a:srgbClr val="7030A0"/>
                </a:solidFill>
              </a:rPr>
              <a:t>Establishing Earth's Matter Effect in Atmospheric Neutrino Oscillations at </a:t>
            </a:r>
            <a:r>
              <a:rPr lang="en-US" dirty="0" err="1">
                <a:solidFill>
                  <a:srgbClr val="7030A0"/>
                </a:solidFill>
              </a:rPr>
              <a:t>IceCube</a:t>
            </a:r>
            <a:r>
              <a:rPr lang="en-US" dirty="0">
                <a:solidFill>
                  <a:srgbClr val="7030A0"/>
                </a:solidFill>
              </a:rPr>
              <a:t> </a:t>
            </a:r>
            <a:r>
              <a:rPr lang="en-US" dirty="0" err="1">
                <a:solidFill>
                  <a:srgbClr val="7030A0"/>
                </a:solidFill>
              </a:rPr>
              <a:t>DeepCore</a:t>
            </a:r>
            <a:endParaRPr lang="en-US" dirty="0">
              <a:solidFill>
                <a:srgbClr val="7030A0"/>
              </a:solidFill>
            </a:endParaRPr>
          </a:p>
          <a:p>
            <a:pPr marL="342900" indent="-342900">
              <a:buFont typeface="+mj-lt"/>
              <a:buAutoNum type="arabicParenR"/>
            </a:pPr>
            <a:r>
              <a:rPr lang="en-US" dirty="0">
                <a:solidFill>
                  <a:srgbClr val="7030A0"/>
                </a:solidFill>
              </a:rPr>
              <a:t>First Search for High-Energy Neutrino Emission from Galaxy Mergers </a:t>
            </a:r>
          </a:p>
        </p:txBody>
      </p:sp>
    </p:spTree>
    <p:extLst>
      <p:ext uri="{BB962C8B-B14F-4D97-AF65-F5344CB8AC3E}">
        <p14:creationId xmlns:p14="http://schemas.microsoft.com/office/powerpoint/2010/main" val="389708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282EF-AA3C-CE6B-D4E4-4024AF30396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B6F3DC-D271-1E97-4DF3-D6517ABEB599}"/>
              </a:ext>
            </a:extLst>
          </p:cNvPr>
          <p:cNvSpPr>
            <a:spLocks noGrp="1"/>
          </p:cNvSpPr>
          <p:nvPr>
            <p:ph type="sldNum" sz="quarter" idx="12"/>
          </p:nvPr>
        </p:nvSpPr>
        <p:spPr>
          <a:xfrm>
            <a:off x="8003597" y="4690872"/>
            <a:ext cx="512504" cy="273843"/>
          </a:xfrm>
        </p:spPr>
        <p:txBody>
          <a:bodyPr>
            <a:normAutofit/>
          </a:bodyPr>
          <a:lstStyle/>
          <a:p>
            <a:pPr marL="0" lvl="0" indent="0" rtl="0">
              <a:spcBef>
                <a:spcPts val="0"/>
              </a:spcBef>
              <a:spcAft>
                <a:spcPts val="600"/>
              </a:spcAft>
              <a:buNone/>
            </a:pPr>
            <a:fld id="{00000000-1234-1234-1234-123412341234}" type="slidenum">
              <a:rPr lang="en" smtClean="0"/>
              <a:pPr marL="0" lvl="0" indent="0" rtl="0">
                <a:spcBef>
                  <a:spcPts val="0"/>
                </a:spcBef>
                <a:spcAft>
                  <a:spcPts val="600"/>
                </a:spcAft>
                <a:buNone/>
              </a:pPr>
              <a:t>15</a:t>
            </a:fld>
            <a:endParaRPr lang="en" dirty="0"/>
          </a:p>
        </p:txBody>
      </p:sp>
      <p:sp>
        <p:nvSpPr>
          <p:cNvPr id="4" name="Google Shape;134;p28">
            <a:extLst>
              <a:ext uri="{FF2B5EF4-FFF2-40B4-BE49-F238E27FC236}">
                <a16:creationId xmlns:a16="http://schemas.microsoft.com/office/drawing/2014/main" id="{B4B15C11-B596-9937-274C-39E1B1A7BB38}"/>
              </a:ext>
            </a:extLst>
          </p:cNvPr>
          <p:cNvSpPr txBox="1">
            <a:spLocks/>
          </p:cNvSpPr>
          <p:nvPr/>
        </p:nvSpPr>
        <p:spPr>
          <a:xfrm>
            <a:off x="920750" y="223838"/>
            <a:ext cx="8223250" cy="768350"/>
          </a:xfrm>
          <a:prstGeom prst="rect">
            <a:avLst/>
          </a:prstGeom>
          <a:solidFill>
            <a:srgbClr val="000000">
              <a:alpha val="59120"/>
            </a:srgbClr>
          </a:solidFill>
        </p:spPr>
        <p:txBody>
          <a:bodyPr spcFirstLastPara="1" vert="horz" wrap="square" lIns="91425" tIns="91425" rIns="91425" bIns="91425" rtlCol="0" anchor="b" anchorCtr="0">
            <a:normAutofit fontScale="85000" lnSpcReduction="20000"/>
          </a:bodyPr>
          <a:lstStyle>
            <a:lvl1pPr algn="l" defTabSz="685800" rtl="0" eaLnBrk="1" latinLnBrk="0" hangingPunct="1">
              <a:lnSpc>
                <a:spcPct val="80000"/>
              </a:lnSpc>
              <a:spcBef>
                <a:spcPct val="0"/>
              </a:spcBef>
              <a:buNone/>
              <a:defRPr sz="3750" kern="1200" cap="all" spc="75" baseline="0">
                <a:solidFill>
                  <a:schemeClr val="tx1">
                    <a:lumMod val="95000"/>
                    <a:lumOff val="5000"/>
                  </a:schemeClr>
                </a:solidFill>
                <a:latin typeface="+mj-lt"/>
                <a:ea typeface="+mj-ea"/>
                <a:cs typeface="+mj-cs"/>
              </a:defRPr>
            </a:lvl1pPr>
          </a:lstStyle>
          <a:p>
            <a:pPr>
              <a:spcBef>
                <a:spcPts val="0"/>
              </a:spcBef>
              <a:buClrTx/>
              <a:buFontTx/>
            </a:pPr>
            <a:r>
              <a:rPr lang="en-US" sz="3600" dirty="0">
                <a:solidFill>
                  <a:schemeClr val="lt1"/>
                </a:solidFill>
              </a:rPr>
              <a:t>IceCube Science: PUSHING through Cosmic &amp; energy frontiers</a:t>
            </a:r>
            <a:endParaRPr lang="en-US" sz="3500" dirty="0">
              <a:latin typeface="Arial"/>
              <a:ea typeface="Arial"/>
              <a:cs typeface="Arial"/>
              <a:sym typeface="Arial"/>
            </a:endParaRPr>
          </a:p>
        </p:txBody>
      </p:sp>
      <p:pic>
        <p:nvPicPr>
          <p:cNvPr id="3" name="Picture 2">
            <a:extLst>
              <a:ext uri="{FF2B5EF4-FFF2-40B4-BE49-F238E27FC236}">
                <a16:creationId xmlns:a16="http://schemas.microsoft.com/office/drawing/2014/main" id="{CCF2159A-D40E-432D-780F-7596901460C5}"/>
              </a:ext>
            </a:extLst>
          </p:cNvPr>
          <p:cNvPicPr>
            <a:picLocks noChangeAspect="1"/>
          </p:cNvPicPr>
          <p:nvPr/>
        </p:nvPicPr>
        <p:blipFill>
          <a:blip r:embed="rId3"/>
          <a:stretch>
            <a:fillRect/>
          </a:stretch>
        </p:blipFill>
        <p:spPr>
          <a:xfrm>
            <a:off x="297438" y="1020764"/>
            <a:ext cx="7084437" cy="3796724"/>
          </a:xfrm>
          <a:prstGeom prst="rect">
            <a:avLst/>
          </a:prstGeom>
          <a:ln w="12700">
            <a:solidFill>
              <a:srgbClr val="92D050"/>
            </a:solidFill>
          </a:ln>
        </p:spPr>
      </p:pic>
      <p:grpSp>
        <p:nvGrpSpPr>
          <p:cNvPr id="43" name="Group 42">
            <a:extLst>
              <a:ext uri="{FF2B5EF4-FFF2-40B4-BE49-F238E27FC236}">
                <a16:creationId xmlns:a16="http://schemas.microsoft.com/office/drawing/2014/main" id="{8C2E2372-A54D-C55E-0DD6-CD66663BD470}"/>
              </a:ext>
            </a:extLst>
          </p:cNvPr>
          <p:cNvGrpSpPr/>
          <p:nvPr/>
        </p:nvGrpSpPr>
        <p:grpSpPr>
          <a:xfrm>
            <a:off x="828675" y="1971675"/>
            <a:ext cx="6553200" cy="1006776"/>
            <a:chOff x="828675" y="1971675"/>
            <a:chExt cx="6553200" cy="1006776"/>
          </a:xfrm>
        </p:grpSpPr>
        <p:cxnSp>
          <p:nvCxnSpPr>
            <p:cNvPr id="9" name="Straight Connector 8">
              <a:extLst>
                <a:ext uri="{FF2B5EF4-FFF2-40B4-BE49-F238E27FC236}">
                  <a16:creationId xmlns:a16="http://schemas.microsoft.com/office/drawing/2014/main" id="{D7FB66F1-96E6-D78E-ADF3-EC7080278628}"/>
                </a:ext>
              </a:extLst>
            </p:cNvPr>
            <p:cNvCxnSpPr>
              <a:cxnSpLocks/>
            </p:cNvCxnSpPr>
            <p:nvPr/>
          </p:nvCxnSpPr>
          <p:spPr>
            <a:xfrm>
              <a:off x="828675" y="2959401"/>
              <a:ext cx="6553200" cy="0"/>
            </a:xfrm>
            <a:prstGeom prst="line">
              <a:avLst/>
            </a:prstGeom>
            <a:ln w="38100">
              <a:solidFill>
                <a:srgbClr val="FF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CF949C8-39CD-73CE-A530-647202F38769}"/>
                </a:ext>
              </a:extLst>
            </p:cNvPr>
            <p:cNvCxnSpPr>
              <a:cxnSpLocks/>
            </p:cNvCxnSpPr>
            <p:nvPr/>
          </p:nvCxnSpPr>
          <p:spPr>
            <a:xfrm>
              <a:off x="3114675" y="1971675"/>
              <a:ext cx="0" cy="1006776"/>
            </a:xfrm>
            <a:prstGeom prst="straightConnector1">
              <a:avLst/>
            </a:prstGeom>
            <a:ln w="1905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41A5343-2397-4895-F0DD-1F02529B425D}"/>
                </a:ext>
              </a:extLst>
            </p:cNvPr>
            <p:cNvSpPr txBox="1"/>
            <p:nvPr/>
          </p:nvSpPr>
          <p:spPr>
            <a:xfrm>
              <a:off x="1791162" y="2310140"/>
              <a:ext cx="1371600" cy="523220"/>
            </a:xfrm>
            <a:prstGeom prst="rect">
              <a:avLst/>
            </a:prstGeom>
            <a:noFill/>
          </p:spPr>
          <p:txBody>
            <a:bodyPr wrap="square" rtlCol="0">
              <a:spAutoFit/>
            </a:bodyPr>
            <a:lstStyle/>
            <a:p>
              <a:pPr algn="r"/>
              <a:r>
                <a:rPr lang="en-US" dirty="0">
                  <a:solidFill>
                    <a:srgbClr val="FF0000"/>
                  </a:solidFill>
                </a:rPr>
                <a:t>~99.999999% of the universe</a:t>
              </a:r>
            </a:p>
          </p:txBody>
        </p:sp>
      </p:grpSp>
      <p:grpSp>
        <p:nvGrpSpPr>
          <p:cNvPr id="42" name="Group 41">
            <a:extLst>
              <a:ext uri="{FF2B5EF4-FFF2-40B4-BE49-F238E27FC236}">
                <a16:creationId xmlns:a16="http://schemas.microsoft.com/office/drawing/2014/main" id="{9664B547-A86C-C07B-C663-9D4B51A30EB6}"/>
              </a:ext>
            </a:extLst>
          </p:cNvPr>
          <p:cNvGrpSpPr/>
          <p:nvPr/>
        </p:nvGrpSpPr>
        <p:grpSpPr>
          <a:xfrm>
            <a:off x="809625" y="1990725"/>
            <a:ext cx="6572250" cy="850873"/>
            <a:chOff x="809625" y="1990725"/>
            <a:chExt cx="6572250" cy="850873"/>
          </a:xfrm>
        </p:grpSpPr>
        <p:cxnSp>
          <p:nvCxnSpPr>
            <p:cNvPr id="11" name="Straight Connector 10">
              <a:extLst>
                <a:ext uri="{FF2B5EF4-FFF2-40B4-BE49-F238E27FC236}">
                  <a16:creationId xmlns:a16="http://schemas.microsoft.com/office/drawing/2014/main" id="{58790E95-074D-F30C-96CB-29DB26BA55A7}"/>
                </a:ext>
              </a:extLst>
            </p:cNvPr>
            <p:cNvCxnSpPr>
              <a:cxnSpLocks/>
            </p:cNvCxnSpPr>
            <p:nvPr/>
          </p:nvCxnSpPr>
          <p:spPr>
            <a:xfrm>
              <a:off x="809625" y="2273601"/>
              <a:ext cx="6572250" cy="0"/>
            </a:xfrm>
            <a:prstGeom prst="line">
              <a:avLst/>
            </a:prstGeom>
            <a:ln w="38100">
              <a:solidFill>
                <a:srgbClr val="0432FF"/>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D3B8EA7-094E-90DA-3E99-2B7C450DBE35}"/>
                </a:ext>
              </a:extLst>
            </p:cNvPr>
            <p:cNvCxnSpPr/>
            <p:nvPr/>
          </p:nvCxnSpPr>
          <p:spPr>
            <a:xfrm>
              <a:off x="3924300" y="1990725"/>
              <a:ext cx="0" cy="282876"/>
            </a:xfrm>
            <a:prstGeom prst="straightConnector1">
              <a:avLst/>
            </a:prstGeom>
            <a:ln w="19050">
              <a:solidFill>
                <a:srgbClr val="0432FF"/>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1FEA646-1191-3B0A-863D-F23026B0B0DC}"/>
                </a:ext>
              </a:extLst>
            </p:cNvPr>
            <p:cNvSpPr txBox="1"/>
            <p:nvPr/>
          </p:nvSpPr>
          <p:spPr>
            <a:xfrm>
              <a:off x="3353528" y="2318378"/>
              <a:ext cx="1141072" cy="523220"/>
            </a:xfrm>
            <a:prstGeom prst="rect">
              <a:avLst/>
            </a:prstGeom>
            <a:noFill/>
          </p:spPr>
          <p:txBody>
            <a:bodyPr wrap="square" rtlCol="0">
              <a:spAutoFit/>
            </a:bodyPr>
            <a:lstStyle/>
            <a:p>
              <a:pPr algn="ctr"/>
              <a:r>
                <a:rPr lang="en-US" dirty="0">
                  <a:solidFill>
                    <a:srgbClr val="0432FF"/>
                  </a:solidFill>
                </a:rPr>
                <a:t>~99% of the universe</a:t>
              </a:r>
            </a:p>
          </p:txBody>
        </p:sp>
      </p:gr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2FA413C-E107-E295-818D-AD5A41734B23}"/>
                  </a:ext>
                </a:extLst>
              </p:cNvPr>
              <p:cNvSpPr txBox="1"/>
              <p:nvPr/>
            </p:nvSpPr>
            <p:spPr>
              <a:xfrm rot="16200000">
                <a:off x="3973317" y="2880889"/>
                <a:ext cx="2243756" cy="215444"/>
              </a:xfrm>
              <a:prstGeom prst="rect">
                <a:avLst/>
              </a:prstGeom>
              <a:solidFill>
                <a:schemeClr val="bg2">
                  <a:lumMod val="20000"/>
                  <a:lumOff val="80000"/>
                </a:schemeClr>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bg1"/>
                          </a:solidFill>
                          <a:latin typeface="Cambria Math" panose="02040503050406030204" pitchFamily="18" charset="0"/>
                          <a:ea typeface="Cambria Math" panose="02040503050406030204" pitchFamily="18" charset="0"/>
                        </a:rPr>
                        <m:t>𝛾</m:t>
                      </m:r>
                      <m:r>
                        <a:rPr lang="en-US" b="0" i="1" smtClean="0">
                          <a:solidFill>
                            <a:schemeClr val="bg1"/>
                          </a:solidFill>
                          <a:latin typeface="Cambria Math" panose="02040503050406030204" pitchFamily="18" charset="0"/>
                          <a:ea typeface="Cambria Math" panose="02040503050406030204" pitchFamily="18" charset="0"/>
                        </a:rPr>
                        <m:t>+</m:t>
                      </m:r>
                      <m:r>
                        <a:rPr lang="en-US" i="1" smtClean="0">
                          <a:solidFill>
                            <a:schemeClr val="bg1"/>
                          </a:solidFill>
                          <a:latin typeface="Cambria Math" panose="02040503050406030204" pitchFamily="18" charset="0"/>
                          <a:ea typeface="Cambria Math" panose="02040503050406030204" pitchFamily="18" charset="0"/>
                        </a:rPr>
                        <m:t>𝛾</m:t>
                      </m:r>
                      <m:r>
                        <a:rPr lang="en-US" b="0" i="1" smtClean="0">
                          <a:solidFill>
                            <a:schemeClr val="bg1"/>
                          </a:solidFill>
                          <a:latin typeface="Cambria Math" panose="02040503050406030204" pitchFamily="18" charset="0"/>
                          <a:ea typeface="Cambria Math" panose="02040503050406030204" pitchFamily="18" charset="0"/>
                        </a:rPr>
                        <m:t>(</m:t>
                      </m:r>
                      <m:r>
                        <a:rPr lang="en-US" b="0" i="1" smtClean="0">
                          <a:solidFill>
                            <a:schemeClr val="bg1"/>
                          </a:solidFill>
                          <a:latin typeface="Cambria Math" panose="02040503050406030204" pitchFamily="18" charset="0"/>
                          <a:ea typeface="Cambria Math" panose="02040503050406030204" pitchFamily="18" charset="0"/>
                        </a:rPr>
                        <m:t>𝐼𝑅</m:t>
                      </m:r>
                      <m:r>
                        <a:rPr lang="en-US" b="0" i="1" smtClean="0">
                          <a:solidFill>
                            <a:schemeClr val="bg1"/>
                          </a:solidFill>
                          <a:latin typeface="Cambria Math" panose="02040503050406030204" pitchFamily="18" charset="0"/>
                          <a:ea typeface="Cambria Math" panose="02040503050406030204" pitchFamily="18" charset="0"/>
                        </a:rPr>
                        <m:t>+3</m:t>
                      </m:r>
                      <m:r>
                        <a:rPr lang="en-US" b="0" i="1" smtClean="0">
                          <a:solidFill>
                            <a:schemeClr val="bg1"/>
                          </a:solidFill>
                          <a:latin typeface="Cambria Math" panose="02040503050406030204" pitchFamily="18" charset="0"/>
                          <a:ea typeface="Cambria Math" panose="02040503050406030204" pitchFamily="18" charset="0"/>
                        </a:rPr>
                        <m:t>𝐾</m:t>
                      </m:r>
                      <m:r>
                        <a:rPr lang="en-US" b="0" i="1" smtClean="0">
                          <a:solidFill>
                            <a:schemeClr val="bg1"/>
                          </a:solidFill>
                          <a:latin typeface="Cambria Math" panose="02040503050406030204" pitchFamily="18" charset="0"/>
                          <a:ea typeface="Cambria Math" panose="02040503050406030204" pitchFamily="18" charset="0"/>
                        </a:rPr>
                        <m:t> </m:t>
                      </m:r>
                      <m:r>
                        <a:rPr lang="en-US" b="0" i="1" smtClean="0">
                          <a:solidFill>
                            <a:schemeClr val="bg1"/>
                          </a:solidFill>
                          <a:latin typeface="Cambria Math" panose="02040503050406030204" pitchFamily="18" charset="0"/>
                          <a:ea typeface="Cambria Math" panose="02040503050406030204" pitchFamily="18" charset="0"/>
                        </a:rPr>
                        <m:t>𝑏𝑘𝑔</m:t>
                      </m:r>
                      <m:r>
                        <a:rPr lang="en-US" b="0" i="1" smtClean="0">
                          <a:solidFill>
                            <a:schemeClr val="bg1"/>
                          </a:solidFill>
                          <a:latin typeface="Cambria Math" panose="02040503050406030204" pitchFamily="18" charset="0"/>
                          <a:ea typeface="Cambria Math" panose="02040503050406030204" pitchFamily="18" charset="0"/>
                        </a:rPr>
                        <m:t>)→</m:t>
                      </m:r>
                      <m:sSup>
                        <m:sSupPr>
                          <m:ctrlPr>
                            <a:rPr lang="en-US" i="1" smtClean="0">
                              <a:solidFill>
                                <a:schemeClr val="bg1"/>
                              </a:solidFill>
                              <a:latin typeface="Cambria Math" panose="02040503050406030204" pitchFamily="18" charset="0"/>
                              <a:ea typeface="Cambria Math" panose="02040503050406030204" pitchFamily="18" charset="0"/>
                            </a:rPr>
                          </m:ctrlPr>
                        </m:sSupPr>
                        <m:e>
                          <m:r>
                            <a:rPr lang="en-US" b="0" i="1" smtClean="0">
                              <a:solidFill>
                                <a:schemeClr val="bg1"/>
                              </a:solidFill>
                              <a:latin typeface="Cambria Math" panose="02040503050406030204" pitchFamily="18" charset="0"/>
                              <a:ea typeface="Cambria Math" panose="02040503050406030204" pitchFamily="18" charset="0"/>
                            </a:rPr>
                            <m:t>𝑒</m:t>
                          </m:r>
                        </m:e>
                        <m:sup>
                          <m:r>
                            <a:rPr lang="en-US" b="0" i="1" smtClean="0">
                              <a:solidFill>
                                <a:schemeClr val="bg1"/>
                              </a:solidFill>
                              <a:latin typeface="Cambria Math" panose="02040503050406030204" pitchFamily="18" charset="0"/>
                              <a:ea typeface="Cambria Math" panose="02040503050406030204" pitchFamily="18" charset="0"/>
                            </a:rPr>
                            <m:t>−</m:t>
                          </m:r>
                        </m:sup>
                      </m:sSup>
                      <m:sSup>
                        <m:sSupPr>
                          <m:ctrlPr>
                            <a:rPr lang="en-US" i="1">
                              <a:solidFill>
                                <a:schemeClr val="bg1"/>
                              </a:solidFill>
                              <a:latin typeface="Cambria Math" panose="02040503050406030204" pitchFamily="18" charset="0"/>
                              <a:ea typeface="Cambria Math" panose="02040503050406030204" pitchFamily="18" charset="0"/>
                            </a:rPr>
                          </m:ctrlPr>
                        </m:sSupPr>
                        <m:e>
                          <m:r>
                            <a:rPr lang="en-US" i="1">
                              <a:solidFill>
                                <a:schemeClr val="bg1"/>
                              </a:solidFill>
                              <a:latin typeface="Cambria Math" panose="02040503050406030204" pitchFamily="18" charset="0"/>
                              <a:ea typeface="Cambria Math" panose="02040503050406030204" pitchFamily="18" charset="0"/>
                            </a:rPr>
                            <m:t>𝑒</m:t>
                          </m:r>
                        </m:e>
                        <m:sup>
                          <m:r>
                            <a:rPr lang="en-US" b="0" i="1" smtClean="0">
                              <a:solidFill>
                                <a:schemeClr val="bg1"/>
                              </a:solidFill>
                              <a:latin typeface="Cambria Math" panose="02040503050406030204" pitchFamily="18" charset="0"/>
                              <a:ea typeface="Cambria Math" panose="02040503050406030204" pitchFamily="18" charset="0"/>
                            </a:rPr>
                            <m:t>+</m:t>
                          </m:r>
                        </m:sup>
                      </m:sSup>
                    </m:oMath>
                  </m:oMathPara>
                </a14:m>
                <a:endParaRPr lang="en-US" dirty="0">
                  <a:solidFill>
                    <a:schemeClr val="bg1"/>
                  </a:solidFill>
                </a:endParaRPr>
              </a:p>
            </p:txBody>
          </p:sp>
        </mc:Choice>
        <mc:Fallback xmlns="">
          <p:sp>
            <p:nvSpPr>
              <p:cNvPr id="21" name="TextBox 20">
                <a:extLst>
                  <a:ext uri="{FF2B5EF4-FFF2-40B4-BE49-F238E27FC236}">
                    <a16:creationId xmlns:a16="http://schemas.microsoft.com/office/drawing/2014/main" id="{B2FA413C-E107-E295-818D-AD5A41734B23}"/>
                  </a:ext>
                </a:extLst>
              </p:cNvPr>
              <p:cNvSpPr txBox="1">
                <a:spLocks noRot="1" noChangeAspect="1" noMove="1" noResize="1" noEditPoints="1" noAdjustHandles="1" noChangeArrowheads="1" noChangeShapeType="1" noTextEdit="1"/>
              </p:cNvSpPr>
              <p:nvPr/>
            </p:nvSpPr>
            <p:spPr>
              <a:xfrm rot="16200000">
                <a:off x="3973317" y="2880889"/>
                <a:ext cx="2243756" cy="215444"/>
              </a:xfrm>
              <a:prstGeom prst="rect">
                <a:avLst/>
              </a:prstGeom>
              <a:blipFill>
                <a:blip r:embed="rId4"/>
                <a:stretch>
                  <a:fillRect r="-44444" b="-1124"/>
                </a:stretch>
              </a:blipFill>
              <a:ln>
                <a:noFill/>
              </a:ln>
            </p:spPr>
            <p:txBody>
              <a:bodyPr/>
              <a:lstStyle/>
              <a:p>
                <a:r>
                  <a:rPr lang="en-US">
                    <a:noFill/>
                  </a:rPr>
                  <a:t> </a:t>
                </a:r>
              </a:p>
            </p:txBody>
          </p:sp>
        </mc:Fallback>
      </mc:AlternateContent>
      <p:sp>
        <p:nvSpPr>
          <p:cNvPr id="10" name="TextBox 9">
            <a:extLst>
              <a:ext uri="{FF2B5EF4-FFF2-40B4-BE49-F238E27FC236}">
                <a16:creationId xmlns:a16="http://schemas.microsoft.com/office/drawing/2014/main" id="{A31B9386-C408-CE8C-FEDC-EEC9441FBE60}"/>
              </a:ext>
            </a:extLst>
          </p:cNvPr>
          <p:cNvSpPr txBox="1"/>
          <p:nvPr/>
        </p:nvSpPr>
        <p:spPr>
          <a:xfrm>
            <a:off x="6646214" y="2070856"/>
            <a:ext cx="941283" cy="238527"/>
          </a:xfrm>
          <a:prstGeom prst="rect">
            <a:avLst/>
          </a:prstGeom>
          <a:noFill/>
        </p:spPr>
        <p:txBody>
          <a:bodyPr wrap="none" rtlCol="0">
            <a:spAutoFit/>
          </a:bodyPr>
          <a:lstStyle/>
          <a:p>
            <a:r>
              <a:rPr lang="en-US" sz="950" dirty="0">
                <a:solidFill>
                  <a:schemeClr val="tx1"/>
                </a:solidFill>
              </a:rPr>
              <a:t>&amp; cosmic rays</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1439117B-34EB-12BF-BA45-10405DD7AC38}"/>
                  </a:ext>
                </a:extLst>
              </p:cNvPr>
              <p:cNvSpPr txBox="1"/>
              <p:nvPr/>
            </p:nvSpPr>
            <p:spPr>
              <a:xfrm rot="16200000">
                <a:off x="5800797" y="2747262"/>
                <a:ext cx="2525948" cy="215444"/>
              </a:xfrm>
              <a:prstGeom prst="rect">
                <a:avLst/>
              </a:prstGeom>
              <a:solidFill>
                <a:schemeClr val="bg2">
                  <a:lumMod val="20000"/>
                  <a:lumOff val="80000"/>
                </a:schemeClr>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ea typeface="Cambria Math" panose="02040503050406030204" pitchFamily="18" charset="0"/>
                        </a:rPr>
                        <m:t>𝑝</m:t>
                      </m:r>
                      <m:r>
                        <a:rPr lang="en-US" b="0" i="1" smtClean="0">
                          <a:solidFill>
                            <a:schemeClr val="bg1"/>
                          </a:solidFill>
                          <a:latin typeface="Cambria Math" panose="02040503050406030204" pitchFamily="18" charset="0"/>
                          <a:ea typeface="Cambria Math" panose="02040503050406030204" pitchFamily="18" charset="0"/>
                        </a:rPr>
                        <m:t>+</m:t>
                      </m:r>
                      <m:r>
                        <a:rPr lang="en-US" i="1" smtClean="0">
                          <a:solidFill>
                            <a:schemeClr val="bg1"/>
                          </a:solidFill>
                          <a:latin typeface="Cambria Math" panose="02040503050406030204" pitchFamily="18" charset="0"/>
                          <a:ea typeface="Cambria Math" panose="02040503050406030204" pitchFamily="18" charset="0"/>
                        </a:rPr>
                        <m:t>𝛾</m:t>
                      </m:r>
                      <m:r>
                        <a:rPr lang="en-US" b="0" i="1" smtClean="0">
                          <a:solidFill>
                            <a:schemeClr val="bg1"/>
                          </a:solidFill>
                          <a:latin typeface="Cambria Math" panose="02040503050406030204" pitchFamily="18" charset="0"/>
                          <a:ea typeface="Cambria Math" panose="02040503050406030204" pitchFamily="18" charset="0"/>
                        </a:rPr>
                        <m:t>(3</m:t>
                      </m:r>
                      <m:r>
                        <a:rPr lang="en-US" b="0" i="1" smtClean="0">
                          <a:solidFill>
                            <a:schemeClr val="bg1"/>
                          </a:solidFill>
                          <a:latin typeface="Cambria Math" panose="02040503050406030204" pitchFamily="18" charset="0"/>
                          <a:ea typeface="Cambria Math" panose="02040503050406030204" pitchFamily="18" charset="0"/>
                        </a:rPr>
                        <m:t>𝐾</m:t>
                      </m:r>
                      <m:r>
                        <a:rPr lang="en-US" b="0" i="1" smtClean="0">
                          <a:solidFill>
                            <a:schemeClr val="bg1"/>
                          </a:solidFill>
                          <a:latin typeface="Cambria Math" panose="02040503050406030204" pitchFamily="18" charset="0"/>
                          <a:ea typeface="Cambria Math" panose="02040503050406030204" pitchFamily="18" charset="0"/>
                        </a:rPr>
                        <m:t> </m:t>
                      </m:r>
                      <m:r>
                        <a:rPr lang="en-US" b="0" i="1" smtClean="0">
                          <a:solidFill>
                            <a:schemeClr val="bg1"/>
                          </a:solidFill>
                          <a:latin typeface="Cambria Math" panose="02040503050406030204" pitchFamily="18" charset="0"/>
                          <a:ea typeface="Cambria Math" panose="02040503050406030204" pitchFamily="18" charset="0"/>
                        </a:rPr>
                        <m:t>𝑏𝑘𝑔</m:t>
                      </m:r>
                      <m:r>
                        <a:rPr lang="en-US" b="0" i="1" smtClean="0">
                          <a:solidFill>
                            <a:schemeClr val="bg1"/>
                          </a:solidFill>
                          <a:latin typeface="Cambria Math" panose="02040503050406030204" pitchFamily="18" charset="0"/>
                          <a:ea typeface="Cambria Math" panose="02040503050406030204" pitchFamily="18" charset="0"/>
                        </a:rPr>
                        <m:t>)→</m:t>
                      </m:r>
                      <m:sSup>
                        <m:sSupPr>
                          <m:ctrlPr>
                            <a:rPr lang="en-US" i="1" smtClean="0">
                              <a:solidFill>
                                <a:schemeClr val="bg1"/>
                              </a:solidFill>
                              <a:latin typeface="Cambria Math" panose="02040503050406030204" pitchFamily="18" charset="0"/>
                              <a:ea typeface="Cambria Math" panose="02040503050406030204" pitchFamily="18" charset="0"/>
                            </a:rPr>
                          </m:ctrlPr>
                        </m:sSupPr>
                        <m:e>
                          <m:r>
                            <m:rPr>
                              <m:sty m:val="p"/>
                            </m:rPr>
                            <a:rPr lang="el-GR" i="1" smtClean="0">
                              <a:solidFill>
                                <a:schemeClr val="bg1"/>
                              </a:solidFill>
                              <a:latin typeface="Cambria Math" panose="02040503050406030204" pitchFamily="18" charset="0"/>
                              <a:ea typeface="Cambria Math" panose="02040503050406030204" pitchFamily="18" charset="0"/>
                            </a:rPr>
                            <m:t>Δ</m:t>
                          </m:r>
                        </m:e>
                        <m:sup>
                          <m:r>
                            <a:rPr lang="en-US" b="0" i="1" smtClean="0">
                              <a:solidFill>
                                <a:schemeClr val="bg1"/>
                              </a:solidFill>
                              <a:latin typeface="Cambria Math" panose="02040503050406030204" pitchFamily="18" charset="0"/>
                              <a:ea typeface="Cambria Math" panose="02040503050406030204" pitchFamily="18" charset="0"/>
                            </a:rPr>
                            <m:t>+</m:t>
                          </m:r>
                        </m:sup>
                      </m:sSup>
                      <m:r>
                        <a:rPr lang="en-US" i="1" smtClean="0">
                          <a:solidFill>
                            <a:schemeClr val="bg1"/>
                          </a:solidFill>
                          <a:latin typeface="Cambria Math" panose="02040503050406030204" pitchFamily="18" charset="0"/>
                          <a:ea typeface="Cambria Math" panose="02040503050406030204" pitchFamily="18" charset="0"/>
                        </a:rPr>
                        <m:t>→</m:t>
                      </m:r>
                      <m:sSup>
                        <m:sSupPr>
                          <m:ctrlPr>
                            <a:rPr lang="en-US" i="1" smtClean="0">
                              <a:solidFill>
                                <a:schemeClr val="bg1"/>
                              </a:solidFill>
                              <a:latin typeface="Cambria Math" panose="02040503050406030204" pitchFamily="18" charset="0"/>
                              <a:ea typeface="Cambria Math" panose="02040503050406030204" pitchFamily="18" charset="0"/>
                            </a:rPr>
                          </m:ctrlPr>
                        </m:sSupPr>
                        <m:e>
                          <m:r>
                            <a:rPr lang="en-US" b="0" i="1" smtClean="0">
                              <a:solidFill>
                                <a:schemeClr val="bg1"/>
                              </a:solidFill>
                              <a:latin typeface="Cambria Math" panose="02040503050406030204" pitchFamily="18" charset="0"/>
                              <a:ea typeface="Cambria Math" panose="02040503050406030204" pitchFamily="18" charset="0"/>
                            </a:rPr>
                            <m:t>𝜋</m:t>
                          </m:r>
                        </m:e>
                        <m:sup>
                          <m:r>
                            <a:rPr lang="en-US" b="0" i="1" smtClean="0">
                              <a:solidFill>
                                <a:schemeClr val="bg1"/>
                              </a:solidFill>
                              <a:latin typeface="Cambria Math" panose="02040503050406030204" pitchFamily="18" charset="0"/>
                              <a:ea typeface="Cambria Math" panose="02040503050406030204" pitchFamily="18" charset="0"/>
                            </a:rPr>
                            <m:t>+</m:t>
                          </m:r>
                        </m:sup>
                      </m:sSup>
                      <m:r>
                        <a:rPr lang="en-US" i="1" smtClean="0">
                          <a:solidFill>
                            <a:schemeClr val="bg1"/>
                          </a:solidFill>
                          <a:latin typeface="Cambria Math" panose="02040503050406030204" pitchFamily="18" charset="0"/>
                          <a:ea typeface="Cambria Math" panose="02040503050406030204" pitchFamily="18" charset="0"/>
                        </a:rPr>
                        <m:t>→</m:t>
                      </m:r>
                      <m:r>
                        <a:rPr lang="en-US" i="1" smtClean="0">
                          <a:solidFill>
                            <a:schemeClr val="bg1"/>
                          </a:solidFill>
                          <a:latin typeface="Cambria Math" panose="02040503050406030204" pitchFamily="18" charset="0"/>
                          <a:ea typeface="Cambria Math" panose="02040503050406030204" pitchFamily="18" charset="0"/>
                        </a:rPr>
                        <m:t>𝜐</m:t>
                      </m:r>
                    </m:oMath>
                  </m:oMathPara>
                </a14:m>
                <a:endParaRPr lang="en-US" dirty="0">
                  <a:solidFill>
                    <a:schemeClr val="bg1"/>
                  </a:solidFill>
                </a:endParaRPr>
              </a:p>
            </p:txBody>
          </p:sp>
        </mc:Choice>
        <mc:Fallback xmlns="">
          <p:sp>
            <p:nvSpPr>
              <p:cNvPr id="22" name="TextBox 21">
                <a:extLst>
                  <a:ext uri="{FF2B5EF4-FFF2-40B4-BE49-F238E27FC236}">
                    <a16:creationId xmlns:a16="http://schemas.microsoft.com/office/drawing/2014/main" id="{1439117B-34EB-12BF-BA45-10405DD7AC38}"/>
                  </a:ext>
                </a:extLst>
              </p:cNvPr>
              <p:cNvSpPr txBox="1">
                <a:spLocks noRot="1" noChangeAspect="1" noMove="1" noResize="1" noEditPoints="1" noAdjustHandles="1" noChangeArrowheads="1" noChangeShapeType="1" noTextEdit="1"/>
              </p:cNvSpPr>
              <p:nvPr/>
            </p:nvSpPr>
            <p:spPr>
              <a:xfrm rot="16200000">
                <a:off x="5800797" y="2747262"/>
                <a:ext cx="2525948" cy="215444"/>
              </a:xfrm>
              <a:prstGeom prst="rect">
                <a:avLst/>
              </a:prstGeom>
              <a:blipFill>
                <a:blip r:embed="rId5"/>
                <a:stretch>
                  <a:fillRect r="-44444"/>
                </a:stretch>
              </a:blipFill>
              <a:ln>
                <a:noFill/>
              </a:ln>
            </p:spPr>
            <p:txBody>
              <a:bodyPr/>
              <a:lstStyle/>
              <a:p>
                <a:r>
                  <a:rPr lang="en-US">
                    <a:noFill/>
                  </a:rPr>
                  <a:t> </a:t>
                </a:r>
              </a:p>
            </p:txBody>
          </p:sp>
        </mc:Fallback>
      </mc:AlternateContent>
      <p:grpSp>
        <p:nvGrpSpPr>
          <p:cNvPr id="44" name="Group 43">
            <a:extLst>
              <a:ext uri="{FF2B5EF4-FFF2-40B4-BE49-F238E27FC236}">
                <a16:creationId xmlns:a16="http://schemas.microsoft.com/office/drawing/2014/main" id="{28F36A02-B351-0810-59D0-3A75CC255F23}"/>
              </a:ext>
            </a:extLst>
          </p:cNvPr>
          <p:cNvGrpSpPr/>
          <p:nvPr/>
        </p:nvGrpSpPr>
        <p:grpSpPr>
          <a:xfrm>
            <a:off x="5957639" y="2646940"/>
            <a:ext cx="3142661" cy="1717244"/>
            <a:chOff x="5957639" y="2646940"/>
            <a:chExt cx="3142661" cy="1717244"/>
          </a:xfrm>
        </p:grpSpPr>
        <p:sp>
          <p:nvSpPr>
            <p:cNvPr id="27" name="TextBox 26">
              <a:extLst>
                <a:ext uri="{FF2B5EF4-FFF2-40B4-BE49-F238E27FC236}">
                  <a16:creationId xmlns:a16="http://schemas.microsoft.com/office/drawing/2014/main" id="{A2B11165-CBED-40CB-4CF4-397BA1FE79F3}"/>
                </a:ext>
              </a:extLst>
            </p:cNvPr>
            <p:cNvSpPr txBox="1"/>
            <p:nvPr/>
          </p:nvSpPr>
          <p:spPr>
            <a:xfrm>
              <a:off x="7530349" y="2646940"/>
              <a:ext cx="1569951" cy="1015663"/>
            </a:xfrm>
            <a:prstGeom prst="rect">
              <a:avLst/>
            </a:prstGeom>
            <a:noFill/>
          </p:spPr>
          <p:txBody>
            <a:bodyPr wrap="square" rtlCol="0">
              <a:spAutoFit/>
            </a:bodyPr>
            <a:lstStyle/>
            <a:p>
              <a:r>
                <a:rPr lang="en-US" sz="1200" dirty="0">
                  <a:solidFill>
                    <a:srgbClr val="FFC000"/>
                  </a:solidFill>
                </a:rPr>
                <a:t>Highest observed gamma ray (LHAASO) and neutrino (</a:t>
              </a:r>
              <a:r>
                <a:rPr lang="en-US" sz="1200" dirty="0" err="1">
                  <a:solidFill>
                    <a:srgbClr val="FFC000"/>
                  </a:solidFill>
                </a:rPr>
                <a:t>IceCube</a:t>
              </a:r>
              <a:r>
                <a:rPr lang="en-US" sz="1200" dirty="0">
                  <a:solidFill>
                    <a:srgbClr val="FFC000"/>
                  </a:solidFill>
                </a:rPr>
                <a:t>, KM3Net) energies </a:t>
              </a:r>
            </a:p>
          </p:txBody>
        </p:sp>
        <p:cxnSp>
          <p:nvCxnSpPr>
            <p:cNvPr id="30" name="Straight Arrow Connector 29">
              <a:extLst>
                <a:ext uri="{FF2B5EF4-FFF2-40B4-BE49-F238E27FC236}">
                  <a16:creationId xmlns:a16="http://schemas.microsoft.com/office/drawing/2014/main" id="{800ABA2E-5E95-13D1-4CAE-2FD707F480DD}"/>
                </a:ext>
              </a:extLst>
            </p:cNvPr>
            <p:cNvCxnSpPr>
              <a:cxnSpLocks/>
              <a:stCxn id="27" idx="1"/>
            </p:cNvCxnSpPr>
            <p:nvPr/>
          </p:nvCxnSpPr>
          <p:spPr>
            <a:xfrm flipH="1">
              <a:off x="5957639" y="3154772"/>
              <a:ext cx="1572710" cy="1209412"/>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45593306-E99B-68A7-4307-6AA5FC9548F5}"/>
              </a:ext>
            </a:extLst>
          </p:cNvPr>
          <p:cNvGrpSpPr/>
          <p:nvPr/>
        </p:nvGrpSpPr>
        <p:grpSpPr>
          <a:xfrm>
            <a:off x="7346865" y="3734463"/>
            <a:ext cx="1797135" cy="830997"/>
            <a:chOff x="7346865" y="3734463"/>
            <a:chExt cx="1797135" cy="830997"/>
          </a:xfrm>
        </p:grpSpPr>
        <p:sp>
          <p:nvSpPr>
            <p:cNvPr id="28" name="TextBox 27">
              <a:extLst>
                <a:ext uri="{FF2B5EF4-FFF2-40B4-BE49-F238E27FC236}">
                  <a16:creationId xmlns:a16="http://schemas.microsoft.com/office/drawing/2014/main" id="{6F679DFA-3F22-63CE-4B64-4A96B18BA4D6}"/>
                </a:ext>
              </a:extLst>
            </p:cNvPr>
            <p:cNvSpPr txBox="1"/>
            <p:nvPr/>
          </p:nvSpPr>
          <p:spPr>
            <a:xfrm>
              <a:off x="7574049" y="3734463"/>
              <a:ext cx="1569951" cy="830997"/>
            </a:xfrm>
            <a:prstGeom prst="rect">
              <a:avLst/>
            </a:prstGeom>
            <a:noFill/>
          </p:spPr>
          <p:txBody>
            <a:bodyPr wrap="square" rtlCol="0">
              <a:spAutoFit/>
            </a:bodyPr>
            <a:lstStyle/>
            <a:p>
              <a:r>
                <a:rPr lang="en-US" sz="1200" dirty="0">
                  <a:solidFill>
                    <a:srgbClr val="FF40FF"/>
                  </a:solidFill>
                </a:rPr>
                <a:t>Highest observed cosmic ray energy (Fly’s Eye/</a:t>
              </a:r>
              <a:r>
                <a:rPr lang="en-US" sz="1200" dirty="0" err="1">
                  <a:solidFill>
                    <a:srgbClr val="FF40FF"/>
                  </a:solidFill>
                </a:rPr>
                <a:t>HiRes</a:t>
              </a:r>
              <a:r>
                <a:rPr lang="en-US" sz="1200" dirty="0">
                  <a:solidFill>
                    <a:srgbClr val="FF40FF"/>
                  </a:solidFill>
                </a:rPr>
                <a:t>, Auger, TA) </a:t>
              </a:r>
            </a:p>
          </p:txBody>
        </p:sp>
        <p:cxnSp>
          <p:nvCxnSpPr>
            <p:cNvPr id="31" name="Straight Arrow Connector 30">
              <a:extLst>
                <a:ext uri="{FF2B5EF4-FFF2-40B4-BE49-F238E27FC236}">
                  <a16:creationId xmlns:a16="http://schemas.microsoft.com/office/drawing/2014/main" id="{35C8FBFE-4EB2-1674-3C60-5D19A4FC2950}"/>
                </a:ext>
              </a:extLst>
            </p:cNvPr>
            <p:cNvCxnSpPr>
              <a:cxnSpLocks/>
            </p:cNvCxnSpPr>
            <p:nvPr/>
          </p:nvCxnSpPr>
          <p:spPr>
            <a:xfrm flipH="1">
              <a:off x="7346865" y="4136523"/>
              <a:ext cx="218494" cy="206877"/>
            </a:xfrm>
            <a:prstGeom prst="straightConnector1">
              <a:avLst/>
            </a:prstGeom>
            <a:ln w="28575">
              <a:solidFill>
                <a:srgbClr val="FF40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93D8D02C-9A74-5C2B-1C1D-EF109D466D71}"/>
              </a:ext>
            </a:extLst>
          </p:cNvPr>
          <p:cNvGrpSpPr/>
          <p:nvPr/>
        </p:nvGrpSpPr>
        <p:grpSpPr>
          <a:xfrm>
            <a:off x="5241359" y="4690872"/>
            <a:ext cx="2595454" cy="398307"/>
            <a:chOff x="5241359" y="4690872"/>
            <a:chExt cx="2595454" cy="398307"/>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F2D57AE-E939-B47E-F1A2-E78EA2D9E77A}"/>
                    </a:ext>
                  </a:extLst>
                </p:cNvPr>
                <p:cNvSpPr txBox="1"/>
                <p:nvPr/>
              </p:nvSpPr>
              <p:spPr>
                <a:xfrm>
                  <a:off x="5241359" y="4781402"/>
                  <a:ext cx="2595454" cy="307777"/>
                </a:xfrm>
                <a:prstGeom prst="rect">
                  <a:avLst/>
                </a:prstGeom>
                <a:solidFill>
                  <a:srgbClr val="00B050"/>
                </a:solidFill>
                <a:ln>
                  <a:solidFill>
                    <a:srgbClr val="00B050"/>
                  </a:solidFill>
                </a:ln>
              </p:spPr>
              <p:txBody>
                <a:bodyPr wrap="none" rtlCol="0">
                  <a:spAutoFit/>
                </a:bodyPr>
                <a:lstStyle/>
                <a:p>
                  <a:r>
                    <a:rPr lang="en-US" dirty="0"/>
                    <a:t>IceCube astro. </a:t>
                  </a:r>
                  <a14:m>
                    <m:oMath xmlns:m="http://schemas.openxmlformats.org/officeDocument/2006/math">
                      <m:r>
                        <a:rPr lang="en-US" i="1" smtClean="0">
                          <a:latin typeface="Cambria Math" panose="02040503050406030204" pitchFamily="18" charset="0"/>
                          <a:ea typeface="Cambria Math" panose="02040503050406030204" pitchFamily="18" charset="0"/>
                        </a:rPr>
                        <m:t>𝜐</m:t>
                      </m:r>
                    </m:oMath>
                  </a14:m>
                  <a:r>
                    <a:rPr lang="en-US" dirty="0"/>
                    <a:t> energy range</a:t>
                  </a:r>
                </a:p>
              </p:txBody>
            </p:sp>
          </mc:Choice>
          <mc:Fallback xmlns="">
            <p:sp>
              <p:nvSpPr>
                <p:cNvPr id="6" name="TextBox 5">
                  <a:extLst>
                    <a:ext uri="{FF2B5EF4-FFF2-40B4-BE49-F238E27FC236}">
                      <a16:creationId xmlns:a16="http://schemas.microsoft.com/office/drawing/2014/main" id="{0F2D57AE-E939-B47E-F1A2-E78EA2D9E77A}"/>
                    </a:ext>
                  </a:extLst>
                </p:cNvPr>
                <p:cNvSpPr txBox="1">
                  <a:spLocks noRot="1" noChangeAspect="1" noMove="1" noResize="1" noEditPoints="1" noAdjustHandles="1" noChangeArrowheads="1" noChangeShapeType="1" noTextEdit="1"/>
                </p:cNvSpPr>
                <p:nvPr/>
              </p:nvSpPr>
              <p:spPr>
                <a:xfrm>
                  <a:off x="5241359" y="4781402"/>
                  <a:ext cx="2595454" cy="307777"/>
                </a:xfrm>
                <a:prstGeom prst="rect">
                  <a:avLst/>
                </a:prstGeom>
                <a:blipFill>
                  <a:blip r:embed="rId6"/>
                  <a:stretch>
                    <a:fillRect l="-485" b="-14815"/>
                  </a:stretch>
                </a:blipFill>
                <a:ln>
                  <a:solidFill>
                    <a:srgbClr val="00B050"/>
                  </a:solidFill>
                </a:ln>
              </p:spPr>
              <p:txBody>
                <a:bodyPr/>
                <a:lstStyle/>
                <a:p>
                  <a:r>
                    <a:rPr lang="en-US">
                      <a:noFill/>
                    </a:rPr>
                    <a:t> </a:t>
                  </a:r>
                </a:p>
              </p:txBody>
            </p:sp>
          </mc:Fallback>
        </mc:AlternateContent>
        <p:cxnSp>
          <p:nvCxnSpPr>
            <p:cNvPr id="8" name="Straight Arrow Connector 7">
              <a:extLst>
                <a:ext uri="{FF2B5EF4-FFF2-40B4-BE49-F238E27FC236}">
                  <a16:creationId xmlns:a16="http://schemas.microsoft.com/office/drawing/2014/main" id="{FE2AA178-CE78-4862-BDE3-E977696A846D}"/>
                </a:ext>
              </a:extLst>
            </p:cNvPr>
            <p:cNvCxnSpPr/>
            <p:nvPr/>
          </p:nvCxnSpPr>
          <p:spPr>
            <a:xfrm>
              <a:off x="5241359" y="4690872"/>
              <a:ext cx="716280" cy="0"/>
            </a:xfrm>
            <a:prstGeom prst="straightConnector1">
              <a:avLst/>
            </a:prstGeom>
            <a:ln w="38100">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AB003A6E-90EA-B0ED-0C47-9181D559B838}"/>
              </a:ext>
            </a:extLst>
          </p:cNvPr>
          <p:cNvGrpSpPr/>
          <p:nvPr/>
        </p:nvGrpSpPr>
        <p:grpSpPr>
          <a:xfrm>
            <a:off x="5214932" y="2205167"/>
            <a:ext cx="1726971" cy="2261711"/>
            <a:chOff x="5214932" y="2205167"/>
            <a:chExt cx="1726971" cy="2261711"/>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80EA662-5AC2-0200-01E2-07B179328E9B}"/>
                    </a:ext>
                  </a:extLst>
                </p:cNvPr>
                <p:cNvSpPr txBox="1"/>
                <p:nvPr/>
              </p:nvSpPr>
              <p:spPr>
                <a:xfrm>
                  <a:off x="5214932" y="3003219"/>
                  <a:ext cx="1521570" cy="738664"/>
                </a:xfrm>
                <a:prstGeom prst="rect">
                  <a:avLst/>
                </a:prstGeom>
                <a:noFill/>
              </p:spPr>
              <p:txBody>
                <a:bodyPr wrap="none" rtlCol="0">
                  <a:spAutoFit/>
                </a:bodyPr>
                <a:lstStyle/>
                <a:p>
                  <a:r>
                    <a:rPr lang="en-US" b="1" dirty="0">
                      <a:solidFill>
                        <a:srgbClr val="00FDFF"/>
                      </a:solidFill>
                    </a:rPr>
                    <a:t>NGC 1068</a:t>
                  </a:r>
                </a:p>
                <a:p>
                  <a:r>
                    <a:rPr lang="en-US" b="1" dirty="0">
                      <a:solidFill>
                        <a:srgbClr val="00FDFF"/>
                      </a:solidFill>
                    </a:rPr>
                    <a:t>IceCube2022</a:t>
                  </a:r>
                </a:p>
                <a:p>
                  <a:r>
                    <a:rPr lang="en-US" b="1" dirty="0">
                      <a:solidFill>
                        <a:srgbClr val="00FDFF"/>
                      </a:solidFill>
                    </a:rPr>
                    <a:t>1.5–15 TeV4.2</a:t>
                  </a:r>
                  <a14:m>
                    <m:oMath xmlns:m="http://schemas.openxmlformats.org/officeDocument/2006/math">
                      <m:r>
                        <a:rPr lang="en-US" b="1" i="1" smtClean="0">
                          <a:solidFill>
                            <a:srgbClr val="00FDFF"/>
                          </a:solidFill>
                          <a:latin typeface="Cambria Math" panose="02040503050406030204" pitchFamily="18" charset="0"/>
                          <a:ea typeface="Cambria Math" panose="02040503050406030204" pitchFamily="18" charset="0"/>
                        </a:rPr>
                        <m:t>𝝈</m:t>
                      </m:r>
                    </m:oMath>
                  </a14:m>
                  <a:endParaRPr lang="en-US" b="1" dirty="0">
                    <a:solidFill>
                      <a:srgbClr val="00FDFF"/>
                    </a:solidFill>
                  </a:endParaRPr>
                </a:p>
              </p:txBody>
            </p:sp>
          </mc:Choice>
          <mc:Fallback xmlns="">
            <p:sp>
              <p:nvSpPr>
                <p:cNvPr id="5" name="TextBox 4">
                  <a:extLst>
                    <a:ext uri="{FF2B5EF4-FFF2-40B4-BE49-F238E27FC236}">
                      <a16:creationId xmlns:a16="http://schemas.microsoft.com/office/drawing/2014/main" id="{280EA662-5AC2-0200-01E2-07B179328E9B}"/>
                    </a:ext>
                  </a:extLst>
                </p:cNvPr>
                <p:cNvSpPr txBox="1">
                  <a:spLocks noRot="1" noChangeAspect="1" noMove="1" noResize="1" noEditPoints="1" noAdjustHandles="1" noChangeArrowheads="1" noChangeShapeType="1" noTextEdit="1"/>
                </p:cNvSpPr>
                <p:nvPr/>
              </p:nvSpPr>
              <p:spPr>
                <a:xfrm>
                  <a:off x="5214932" y="3003219"/>
                  <a:ext cx="1521570" cy="738664"/>
                </a:xfrm>
                <a:prstGeom prst="rect">
                  <a:avLst/>
                </a:prstGeom>
                <a:blipFill>
                  <a:blip r:embed="rId7"/>
                  <a:stretch>
                    <a:fillRect l="-1653" t="-1695" b="-8475"/>
                  </a:stretch>
                </a:blipFill>
              </p:spPr>
              <p:txBody>
                <a:bodyPr/>
                <a:lstStyle/>
                <a:p>
                  <a:r>
                    <a:rPr lang="en-US">
                      <a:noFill/>
                    </a:rPr>
                    <a:t> </a:t>
                  </a:r>
                </a:p>
              </p:txBody>
            </p:sp>
          </mc:Fallback>
        </mc:AlternateContent>
        <p:sp>
          <p:nvSpPr>
            <p:cNvPr id="16" name="5-Point Star 15">
              <a:extLst>
                <a:ext uri="{FF2B5EF4-FFF2-40B4-BE49-F238E27FC236}">
                  <a16:creationId xmlns:a16="http://schemas.microsoft.com/office/drawing/2014/main" id="{390DAB8A-4FA6-1C0F-D74B-E049684AB91C}"/>
                </a:ext>
              </a:extLst>
            </p:cNvPr>
            <p:cNvSpPr/>
            <p:nvPr/>
          </p:nvSpPr>
          <p:spPr>
            <a:xfrm>
              <a:off x="5293360" y="2862367"/>
              <a:ext cx="283106" cy="185496"/>
            </a:xfrm>
            <a:prstGeom prst="star5">
              <a:avLst/>
            </a:prstGeom>
            <a:solidFill>
              <a:srgbClr val="00FDFF"/>
            </a:solidFill>
            <a:ln>
              <a:solidFill>
                <a:srgbClr val="FF4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FFFF"/>
                </a:highlight>
              </a:endParaRPr>
            </a:p>
          </p:txBody>
        </p:sp>
        <p:sp>
          <p:nvSpPr>
            <p:cNvPr id="17" name="TextBox 16">
              <a:extLst>
                <a:ext uri="{FF2B5EF4-FFF2-40B4-BE49-F238E27FC236}">
                  <a16:creationId xmlns:a16="http://schemas.microsoft.com/office/drawing/2014/main" id="{9ED1474C-9C10-E14C-0DBB-54F7DAA303D1}"/>
                </a:ext>
              </a:extLst>
            </p:cNvPr>
            <p:cNvSpPr txBox="1"/>
            <p:nvPr/>
          </p:nvSpPr>
          <p:spPr>
            <a:xfrm>
              <a:off x="5276062" y="2308118"/>
              <a:ext cx="1665841" cy="523220"/>
            </a:xfrm>
            <a:prstGeom prst="rect">
              <a:avLst/>
            </a:prstGeom>
            <a:noFill/>
          </p:spPr>
          <p:txBody>
            <a:bodyPr wrap="none" rtlCol="0">
              <a:spAutoFit/>
            </a:bodyPr>
            <a:lstStyle/>
            <a:p>
              <a:r>
                <a:rPr lang="en-US" b="1" dirty="0">
                  <a:solidFill>
                    <a:srgbClr val="00FDFF"/>
                  </a:solidFill>
                </a:rPr>
                <a:t>TXS 0506+056</a:t>
              </a:r>
            </a:p>
            <a:p>
              <a:r>
                <a:rPr lang="en-US" b="1" dirty="0">
                  <a:solidFill>
                    <a:srgbClr val="00FDFF"/>
                  </a:solidFill>
                </a:rPr>
                <a:t>IceCube-170922A</a:t>
              </a:r>
            </a:p>
          </p:txBody>
        </p:sp>
        <p:sp>
          <p:nvSpPr>
            <p:cNvPr id="18" name="5-Point Star 17">
              <a:extLst>
                <a:ext uri="{FF2B5EF4-FFF2-40B4-BE49-F238E27FC236}">
                  <a16:creationId xmlns:a16="http://schemas.microsoft.com/office/drawing/2014/main" id="{A861DF99-BF1B-8CCD-A51C-83AD02072C5A}"/>
                </a:ext>
              </a:extLst>
            </p:cNvPr>
            <p:cNvSpPr/>
            <p:nvPr/>
          </p:nvSpPr>
          <p:spPr>
            <a:xfrm>
              <a:off x="5692178" y="2205167"/>
              <a:ext cx="283106" cy="185496"/>
            </a:xfrm>
            <a:prstGeom prst="star5">
              <a:avLst/>
            </a:prstGeom>
            <a:solidFill>
              <a:srgbClr val="00FDFF"/>
            </a:solidFill>
            <a:ln>
              <a:solidFill>
                <a:srgbClr val="FF4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FFFF"/>
                </a:highlight>
              </a:endParaRPr>
            </a:p>
          </p:txBody>
        </p:sp>
        <p:sp>
          <p:nvSpPr>
            <p:cNvPr id="7" name="TextBox 6">
              <a:extLst>
                <a:ext uri="{FF2B5EF4-FFF2-40B4-BE49-F238E27FC236}">
                  <a16:creationId xmlns:a16="http://schemas.microsoft.com/office/drawing/2014/main" id="{61FFA01B-5FF6-FB4C-A98A-C11C88726ABE}"/>
                </a:ext>
              </a:extLst>
            </p:cNvPr>
            <p:cNvSpPr txBox="1"/>
            <p:nvPr/>
          </p:nvSpPr>
          <p:spPr>
            <a:xfrm>
              <a:off x="5328607" y="4159101"/>
              <a:ext cx="1396536" cy="307777"/>
            </a:xfrm>
            <a:prstGeom prst="rect">
              <a:avLst/>
            </a:prstGeom>
            <a:noFill/>
          </p:spPr>
          <p:txBody>
            <a:bodyPr wrap="none" rtlCol="0">
              <a:spAutoFit/>
            </a:bodyPr>
            <a:lstStyle/>
            <a:p>
              <a:r>
                <a:rPr lang="en-US" b="1" dirty="0">
                  <a:solidFill>
                    <a:srgbClr val="00FDFF"/>
                  </a:solidFill>
                </a:rPr>
                <a:t>Galactic plane</a:t>
              </a:r>
            </a:p>
          </p:txBody>
        </p:sp>
        <p:sp>
          <p:nvSpPr>
            <p:cNvPr id="13" name="5-Point Star 12">
              <a:extLst>
                <a:ext uri="{FF2B5EF4-FFF2-40B4-BE49-F238E27FC236}">
                  <a16:creationId xmlns:a16="http://schemas.microsoft.com/office/drawing/2014/main" id="{1C843310-29D4-F421-5AF6-6B5C9250FCED}"/>
                </a:ext>
              </a:extLst>
            </p:cNvPr>
            <p:cNvSpPr/>
            <p:nvPr/>
          </p:nvSpPr>
          <p:spPr>
            <a:xfrm>
              <a:off x="5236914" y="4078730"/>
              <a:ext cx="756476" cy="181073"/>
            </a:xfrm>
            <a:prstGeom prst="star5">
              <a:avLst/>
            </a:prstGeom>
            <a:solidFill>
              <a:srgbClr val="00FDFF"/>
            </a:solidFill>
            <a:ln>
              <a:solidFill>
                <a:srgbClr val="FF4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FFFF"/>
                </a:highlight>
              </a:endParaRPr>
            </a:p>
          </p:txBody>
        </p:sp>
      </p:grpSp>
    </p:spTree>
    <p:extLst>
      <p:ext uri="{BB962C8B-B14F-4D97-AF65-F5344CB8AC3E}">
        <p14:creationId xmlns:p14="http://schemas.microsoft.com/office/powerpoint/2010/main" val="215070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ppt_h*1.125000"/>
                                          </p:val>
                                        </p:tav>
                                        <p:tav tm="100000">
                                          <p:val>
                                            <p:strVal val="#ppt_y"/>
                                          </p:val>
                                        </p:tav>
                                      </p:tavLst>
                                    </p:anim>
                                    <p:animEffect transition="in" filter="wipe(up)">
                                      <p:cBhvr>
                                        <p:cTn id="8" dur="500"/>
                                        <p:tgtEl>
                                          <p:spTgt spid="2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p:tgtEl>
                                          <p:spTgt spid="22"/>
                                        </p:tgtEl>
                                        <p:attrNameLst>
                                          <p:attrName>ppt_y</p:attrName>
                                        </p:attrNameLst>
                                      </p:cBhvr>
                                      <p:tavLst>
                                        <p:tav tm="0">
                                          <p:val>
                                            <p:strVal val="#ppt_y+#ppt_h*1.125000"/>
                                          </p:val>
                                        </p:tav>
                                        <p:tav tm="100000">
                                          <p:val>
                                            <p:strVal val="#ppt_y"/>
                                          </p:val>
                                        </p:tav>
                                      </p:tavLst>
                                    </p:anim>
                                    <p:animEffect transition="in" filter="wipe(up)">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p:tgtEl>
                                          <p:spTgt spid="43"/>
                                        </p:tgtEl>
                                        <p:attrNameLst>
                                          <p:attrName>ppt_y</p:attrName>
                                        </p:attrNameLst>
                                      </p:cBhvr>
                                      <p:tavLst>
                                        <p:tav tm="0">
                                          <p:val>
                                            <p:strVal val="#ppt_y+#ppt_h*1.125000"/>
                                          </p:val>
                                        </p:tav>
                                        <p:tav tm="100000">
                                          <p:val>
                                            <p:strVal val="#ppt_y"/>
                                          </p:val>
                                        </p:tav>
                                      </p:tavLst>
                                    </p:anim>
                                    <p:animEffect transition="in" filter="wipe(up)">
                                      <p:cBhvr>
                                        <p:cTn id="20" dur="50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additive="base">
                                        <p:cTn id="25" dur="500"/>
                                        <p:tgtEl>
                                          <p:spTgt spid="42"/>
                                        </p:tgtEl>
                                        <p:attrNameLst>
                                          <p:attrName>ppt_y</p:attrName>
                                        </p:attrNameLst>
                                      </p:cBhvr>
                                      <p:tavLst>
                                        <p:tav tm="0">
                                          <p:val>
                                            <p:strVal val="#ppt_y+#ppt_h*1.125000"/>
                                          </p:val>
                                        </p:tav>
                                        <p:tav tm="100000">
                                          <p:val>
                                            <p:strVal val="#ppt_y"/>
                                          </p:val>
                                        </p:tav>
                                      </p:tavLst>
                                    </p:anim>
                                    <p:animEffect transition="in" filter="wipe(up)">
                                      <p:cBhvr>
                                        <p:cTn id="26" dur="500"/>
                                        <p:tgtEl>
                                          <p:spTgt spid="42"/>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2"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p:tgtEl>
                                          <p:spTgt spid="44"/>
                                        </p:tgtEl>
                                        <p:attrNameLst>
                                          <p:attrName>ppt_x</p:attrName>
                                        </p:attrNameLst>
                                      </p:cBhvr>
                                      <p:tavLst>
                                        <p:tav tm="0">
                                          <p:val>
                                            <p:strVal val="#ppt_x+#ppt_w*1.125000"/>
                                          </p:val>
                                        </p:tav>
                                        <p:tav tm="100000">
                                          <p:val>
                                            <p:strVal val="#ppt_x"/>
                                          </p:val>
                                        </p:tav>
                                      </p:tavLst>
                                    </p:anim>
                                    <p:animEffect transition="in" filter="wipe(left)">
                                      <p:cBhvr>
                                        <p:cTn id="32" dur="5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2" fill="hold" nodeType="click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additive="base">
                                        <p:cTn id="37" dur="500"/>
                                        <p:tgtEl>
                                          <p:spTgt spid="45"/>
                                        </p:tgtEl>
                                        <p:attrNameLst>
                                          <p:attrName>ppt_x</p:attrName>
                                        </p:attrNameLst>
                                      </p:cBhvr>
                                      <p:tavLst>
                                        <p:tav tm="0">
                                          <p:val>
                                            <p:strVal val="#ppt_x+#ppt_w*1.125000"/>
                                          </p:val>
                                        </p:tav>
                                        <p:tav tm="100000">
                                          <p:val>
                                            <p:strVal val="#ppt_x"/>
                                          </p:val>
                                        </p:tav>
                                      </p:tavLst>
                                    </p:anim>
                                    <p:animEffect transition="in" filter="wipe(left)">
                                      <p:cBhvr>
                                        <p:cTn id="38" dur="500"/>
                                        <p:tgtEl>
                                          <p:spTgt spid="45"/>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p:tgtEl>
                                          <p:spTgt spid="24"/>
                                        </p:tgtEl>
                                        <p:attrNameLst>
                                          <p:attrName>ppt_y</p:attrName>
                                        </p:attrNameLst>
                                      </p:cBhvr>
                                      <p:tavLst>
                                        <p:tav tm="0">
                                          <p:val>
                                            <p:strVal val="#ppt_y+#ppt_h*1.125000"/>
                                          </p:val>
                                        </p:tav>
                                        <p:tav tm="100000">
                                          <p:val>
                                            <p:strVal val="#ppt_y"/>
                                          </p:val>
                                        </p:tav>
                                      </p:tavLst>
                                    </p:anim>
                                    <p:animEffect transition="in" filter="wipe(up)">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p:tgtEl>
                                          <p:spTgt spid="25"/>
                                        </p:tgtEl>
                                        <p:attrNameLst>
                                          <p:attrName>ppt_y</p:attrName>
                                        </p:attrNameLst>
                                      </p:cBhvr>
                                      <p:tavLst>
                                        <p:tav tm="0">
                                          <p:val>
                                            <p:strVal val="#ppt_y+#ppt_h*1.125000"/>
                                          </p:val>
                                        </p:tav>
                                        <p:tav tm="100000">
                                          <p:val>
                                            <p:strVal val="#ppt_y"/>
                                          </p:val>
                                        </p:tav>
                                      </p:tavLst>
                                    </p:anim>
                                    <p:animEffect transition="in" filter="wipe(up)">
                                      <p:cBhvr>
                                        <p:cTn id="5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2">
          <a:extLst>
            <a:ext uri="{FF2B5EF4-FFF2-40B4-BE49-F238E27FC236}">
              <a16:creationId xmlns:a16="http://schemas.microsoft.com/office/drawing/2014/main" id="{3C0930DD-21CA-38F8-9889-E492D577D8E4}"/>
            </a:ext>
          </a:extLst>
        </p:cNvPr>
        <p:cNvGrpSpPr/>
        <p:nvPr/>
      </p:nvGrpSpPr>
      <p:grpSpPr>
        <a:xfrm>
          <a:off x="0" y="0"/>
          <a:ext cx="0" cy="0"/>
          <a:chOff x="0" y="0"/>
          <a:chExt cx="0" cy="0"/>
        </a:xfrm>
      </p:grpSpPr>
      <p:sp>
        <p:nvSpPr>
          <p:cNvPr id="133" name="Google Shape;133;p28">
            <a:extLst>
              <a:ext uri="{FF2B5EF4-FFF2-40B4-BE49-F238E27FC236}">
                <a16:creationId xmlns:a16="http://schemas.microsoft.com/office/drawing/2014/main" id="{C0A92E97-7CEA-DCA8-340D-D263FDB29F88}"/>
              </a:ext>
            </a:extLst>
          </p:cNvPr>
          <p:cNvSpPr txBox="1">
            <a:spLocks noGrp="1"/>
          </p:cNvSpPr>
          <p:nvPr>
            <p:ph type="sldNum" sz="quarter" idx="12"/>
          </p:nvPr>
        </p:nvSpPr>
        <p:spPr>
          <a:prstGeom prst="rect">
            <a:avLst/>
          </a:prstGeom>
        </p:spPr>
        <p:txBody>
          <a:bodyPr spcFirstLastPara="1" wrap="square" lIns="91425" tIns="91425" rIns="91425" bIns="91425" anchor="ctr" anchorCtr="0">
            <a:normAutofit fontScale="25000" lnSpcReduction="20000"/>
          </a:bodyPr>
          <a:lstStyle/>
          <a:p>
            <a:pPr marL="0" lvl="0" indent="0" algn="r" rtl="0">
              <a:spcBef>
                <a:spcPts val="0"/>
              </a:spcBef>
              <a:spcAft>
                <a:spcPts val="0"/>
              </a:spcAft>
              <a:buNone/>
            </a:pPr>
            <a:fld id="{00000000-1234-1234-1234-123412341234}" type="slidenum">
              <a:rPr lang="en"/>
              <a:t>16</a:t>
            </a:fld>
            <a:endParaRPr/>
          </a:p>
        </p:txBody>
      </p:sp>
      <p:sp>
        <p:nvSpPr>
          <p:cNvPr id="134" name="Google Shape;134;p28">
            <a:extLst>
              <a:ext uri="{FF2B5EF4-FFF2-40B4-BE49-F238E27FC236}">
                <a16:creationId xmlns:a16="http://schemas.microsoft.com/office/drawing/2014/main" id="{AE7C483E-BB50-1BF1-7BA3-29AD39A336FA}"/>
              </a:ext>
            </a:extLst>
          </p:cNvPr>
          <p:cNvSpPr txBox="1">
            <a:spLocks noGrp="1"/>
          </p:cNvSpPr>
          <p:nvPr>
            <p:ph type="title" idx="4294967295"/>
          </p:nvPr>
        </p:nvSpPr>
        <p:spPr>
          <a:xfrm>
            <a:off x="920750" y="223838"/>
            <a:ext cx="8223250" cy="768350"/>
          </a:xfrm>
          <a:prstGeom prst="rect">
            <a:avLst/>
          </a:prstGeom>
          <a:solidFill>
            <a:srgbClr val="000000">
              <a:alpha val="59120"/>
            </a:srgbClr>
          </a:solidFill>
        </p:spPr>
        <p:txBody>
          <a:bodyPr spcFirstLastPara="1" wrap="square" lIns="91425" tIns="91425" rIns="91425" bIns="91425" anchor="b" anchorCtr="0">
            <a:normAutofit/>
          </a:bodyPr>
          <a:lstStyle/>
          <a:p>
            <a:pPr lvl="0">
              <a:spcBef>
                <a:spcPts val="0"/>
              </a:spcBef>
            </a:pPr>
            <a:r>
              <a:rPr lang="en" sz="3600" dirty="0">
                <a:solidFill>
                  <a:schemeClr val="lt1"/>
                </a:solidFill>
              </a:rPr>
              <a:t>Recent science results</a:t>
            </a:r>
            <a:endParaRPr sz="3500" dirty="0">
              <a:latin typeface="Arial"/>
              <a:ea typeface="Arial"/>
              <a:cs typeface="Arial"/>
              <a:sym typeface="Arial"/>
            </a:endParaRPr>
          </a:p>
        </p:txBody>
      </p:sp>
      <mc:AlternateContent xmlns:mc="http://schemas.openxmlformats.org/markup-compatibility/2006" xmlns:a14="http://schemas.microsoft.com/office/drawing/2010/main">
        <mc:Choice Requires="a14">
          <p:sp>
            <p:nvSpPr>
              <p:cNvPr id="3" name="Google Shape;137;p28">
                <a:extLst>
                  <a:ext uri="{FF2B5EF4-FFF2-40B4-BE49-F238E27FC236}">
                    <a16:creationId xmlns:a16="http://schemas.microsoft.com/office/drawing/2014/main" id="{6389F240-2BC4-5B4E-9078-469AB6AB235D}"/>
                  </a:ext>
                </a:extLst>
              </p:cNvPr>
              <p:cNvSpPr txBox="1"/>
              <p:nvPr/>
            </p:nvSpPr>
            <p:spPr>
              <a:xfrm>
                <a:off x="90717" y="998357"/>
                <a:ext cx="4657928" cy="4145143"/>
              </a:xfrm>
              <a:prstGeom prst="rect">
                <a:avLst/>
              </a:prstGeom>
              <a:noFill/>
              <a:ln>
                <a:noFill/>
              </a:ln>
            </p:spPr>
            <p:txBody>
              <a:bodyPr spcFirstLastPara="1" wrap="square" lIns="91425" tIns="91425" rIns="91425" bIns="91425" anchor="ctr" anchorCtr="0">
                <a:spAutoFit/>
              </a:bodyPr>
              <a:lstStyle/>
              <a:p>
                <a:pPr algn="ctr">
                  <a:buClr>
                    <a:srgbClr val="FFC000"/>
                  </a:buClr>
                </a:pPr>
                <a:r>
                  <a:rPr lang="en-US" sz="1600" b="1" dirty="0">
                    <a:solidFill>
                      <a:srgbClr val="FFC000"/>
                    </a:solidFill>
                    <a:latin typeface="Arial" panose="020B0604020202020204" pitchFamily="34" charset="0"/>
                    <a:cs typeface="Arial" panose="020B0604020202020204" pitchFamily="34" charset="0"/>
                  </a:rPr>
                  <a:t>Atmospheric Neutrino Oscillation Parameters </a:t>
                </a:r>
              </a:p>
              <a:p>
                <a:pPr marL="285750" indent="-285750">
                  <a:buClr>
                    <a:srgbClr val="FFC000"/>
                  </a:buClr>
                  <a:buFont typeface="Arial" panose="020B0604020202020204" pitchFamily="34" charset="0"/>
                  <a:buChar char="•"/>
                </a:pPr>
                <a:r>
                  <a:rPr lang="en-US" sz="1600" dirty="0">
                    <a:solidFill>
                      <a:schemeClr val="accent4">
                        <a:lumMod val="20000"/>
                        <a:lumOff val="80000"/>
                      </a:schemeClr>
                    </a:solidFill>
                    <a:latin typeface="Arial" panose="020B0604020202020204" pitchFamily="34" charset="0"/>
                    <a:cs typeface="Arial" panose="020B0604020202020204" pitchFamily="34" charset="0"/>
                  </a:rPr>
                  <a:t>Atmospheric neutrino oscillation parameters </a:t>
                </a:r>
                <a14:m>
                  <m:oMath xmlns:m="http://schemas.openxmlformats.org/officeDocument/2006/math">
                    <m:r>
                      <a:rPr lang="en-US" sz="1600" b="0" i="0" smtClean="0">
                        <a:solidFill>
                          <a:schemeClr val="accent4">
                            <a:lumMod val="20000"/>
                            <a:lumOff val="80000"/>
                          </a:schemeClr>
                        </a:solidFill>
                        <a:latin typeface="Cambria Math" panose="02040503050406030204" pitchFamily="18" charset="0"/>
                        <a:ea typeface="Cambria Math" panose="02040503050406030204" pitchFamily="18" charset="0"/>
                      </a:rPr>
                      <m:t>∆</m:t>
                    </m:r>
                    <m:sSubSup>
                      <m:sSubSupPr>
                        <m:ctrlPr>
                          <a:rPr lang="en-US" sz="1600" i="1" smtClean="0">
                            <a:solidFill>
                              <a:schemeClr val="accent4">
                                <a:lumMod val="20000"/>
                                <a:lumOff val="80000"/>
                              </a:schemeClr>
                            </a:solidFill>
                            <a:latin typeface="Cambria Math" panose="02040503050406030204" pitchFamily="18" charset="0"/>
                            <a:ea typeface="Cambria Math" panose="02040503050406030204" pitchFamily="18" charset="0"/>
                          </a:rPr>
                        </m:ctrlPr>
                      </m:sSubSupPr>
                      <m:e>
                        <m:r>
                          <m:rPr>
                            <m:sty m:val="p"/>
                          </m:rPr>
                          <a:rPr lang="en-US" sz="1600" b="0" i="0" smtClean="0">
                            <a:solidFill>
                              <a:schemeClr val="accent4">
                                <a:lumMod val="20000"/>
                                <a:lumOff val="80000"/>
                              </a:schemeClr>
                            </a:solidFill>
                            <a:latin typeface="Cambria Math" panose="02040503050406030204" pitchFamily="18" charset="0"/>
                            <a:ea typeface="Cambria Math" panose="02040503050406030204" pitchFamily="18" charset="0"/>
                          </a:rPr>
                          <m:t>m</m:t>
                        </m:r>
                      </m:e>
                      <m:sub>
                        <m:r>
                          <a:rPr lang="en-US" sz="1600" b="0" i="0" smtClean="0">
                            <a:solidFill>
                              <a:schemeClr val="accent4">
                                <a:lumMod val="20000"/>
                                <a:lumOff val="80000"/>
                              </a:schemeClr>
                            </a:solidFill>
                            <a:latin typeface="Cambria Math" panose="02040503050406030204" pitchFamily="18" charset="0"/>
                            <a:ea typeface="Cambria Math" panose="02040503050406030204" pitchFamily="18" charset="0"/>
                          </a:rPr>
                          <m:t>32</m:t>
                        </m:r>
                      </m:sub>
                      <m:sup>
                        <m:r>
                          <a:rPr lang="en-US" sz="1600" b="0" i="0" smtClean="0">
                            <a:solidFill>
                              <a:schemeClr val="accent4">
                                <a:lumMod val="20000"/>
                                <a:lumOff val="80000"/>
                              </a:schemeClr>
                            </a:solidFill>
                            <a:latin typeface="Cambria Math" panose="02040503050406030204" pitchFamily="18" charset="0"/>
                            <a:ea typeface="Cambria Math" panose="02040503050406030204" pitchFamily="18" charset="0"/>
                          </a:rPr>
                          <m:t>2</m:t>
                        </m:r>
                      </m:sup>
                    </m:sSubSup>
                  </m:oMath>
                </a14:m>
                <a:r>
                  <a:rPr lang="en-US" sz="1600" dirty="0">
                    <a:solidFill>
                      <a:schemeClr val="accent4">
                        <a:lumMod val="20000"/>
                        <a:lumOff val="80000"/>
                      </a:schemeClr>
                    </a:solidFill>
                    <a:latin typeface="Arial" panose="020B0604020202020204" pitchFamily="34" charset="0"/>
                    <a:cs typeface="Arial" panose="020B0604020202020204" pitchFamily="34" charset="0"/>
                  </a:rPr>
                  <a:t> and </a:t>
                </a:r>
                <a14:m>
                  <m:oMath xmlns:m="http://schemas.openxmlformats.org/officeDocument/2006/math">
                    <m:sSup>
                      <m:sSupPr>
                        <m:ctrlPr>
                          <a:rPr lang="en-US" sz="1600" i="1" smtClean="0">
                            <a:solidFill>
                              <a:schemeClr val="accent4">
                                <a:lumMod val="20000"/>
                                <a:lumOff val="80000"/>
                              </a:schemeClr>
                            </a:solidFill>
                            <a:latin typeface="Cambria Math" panose="02040503050406030204" pitchFamily="18" charset="0"/>
                          </a:rPr>
                        </m:ctrlPr>
                      </m:sSupPr>
                      <m:e>
                        <m:r>
                          <m:rPr>
                            <m:sty m:val="p"/>
                          </m:rPr>
                          <a:rPr lang="en-US" sz="1600" b="0" i="0" smtClean="0">
                            <a:solidFill>
                              <a:schemeClr val="accent4">
                                <a:lumMod val="20000"/>
                                <a:lumOff val="80000"/>
                              </a:schemeClr>
                            </a:solidFill>
                            <a:latin typeface="Cambria Math" panose="02040503050406030204" pitchFamily="18" charset="0"/>
                          </a:rPr>
                          <m:t>sin</m:t>
                        </m:r>
                      </m:e>
                      <m:sup>
                        <m:r>
                          <a:rPr lang="en-US" sz="1600" b="0" i="0" smtClean="0">
                            <a:solidFill>
                              <a:schemeClr val="accent4">
                                <a:lumMod val="20000"/>
                                <a:lumOff val="80000"/>
                              </a:schemeClr>
                            </a:solidFill>
                            <a:latin typeface="Cambria Math" panose="02040503050406030204" pitchFamily="18" charset="0"/>
                          </a:rPr>
                          <m:t>2</m:t>
                        </m:r>
                      </m:sup>
                    </m:sSup>
                    <m:sSub>
                      <m:sSubPr>
                        <m:ctrlPr>
                          <a:rPr lang="en-US" sz="1600" i="1" smtClean="0">
                            <a:solidFill>
                              <a:schemeClr val="accent4">
                                <a:lumMod val="20000"/>
                                <a:lumOff val="80000"/>
                              </a:schemeClr>
                            </a:solidFill>
                            <a:latin typeface="Cambria Math" panose="02040503050406030204" pitchFamily="18" charset="0"/>
                          </a:rPr>
                        </m:ctrlPr>
                      </m:sSubPr>
                      <m:e>
                        <m:r>
                          <m:rPr>
                            <m:sty m:val="p"/>
                          </m:rPr>
                          <a:rPr lang="en-US" sz="1600" b="0" i="0" smtClean="0">
                            <a:solidFill>
                              <a:schemeClr val="accent4">
                                <a:lumMod val="20000"/>
                                <a:lumOff val="80000"/>
                              </a:schemeClr>
                            </a:solidFill>
                            <a:latin typeface="Cambria Math" panose="02040503050406030204" pitchFamily="18" charset="0"/>
                            <a:ea typeface="Cambria Math" panose="02040503050406030204" pitchFamily="18" charset="0"/>
                          </a:rPr>
                          <m:t>θ</m:t>
                        </m:r>
                      </m:e>
                      <m:sub>
                        <m:r>
                          <a:rPr lang="en-US" sz="1600" b="0" i="0" smtClean="0">
                            <a:solidFill>
                              <a:schemeClr val="accent4">
                                <a:lumMod val="20000"/>
                                <a:lumOff val="80000"/>
                              </a:schemeClr>
                            </a:solidFill>
                            <a:latin typeface="Cambria Math" panose="02040503050406030204" pitchFamily="18" charset="0"/>
                          </a:rPr>
                          <m:t>23</m:t>
                        </m:r>
                      </m:sub>
                    </m:sSub>
                  </m:oMath>
                </a14:m>
                <a:r>
                  <a:rPr lang="en-US" sz="1600" dirty="0">
                    <a:solidFill>
                      <a:schemeClr val="accent4">
                        <a:lumMod val="20000"/>
                        <a:lumOff val="80000"/>
                      </a:schemeClr>
                    </a:solidFill>
                    <a:latin typeface="Arial" panose="020B0604020202020204" pitchFamily="34" charset="0"/>
                    <a:cs typeface="Arial" panose="020B0604020202020204" pitchFamily="34" charset="0"/>
                  </a:rPr>
                  <a:t>. </a:t>
                </a:r>
              </a:p>
              <a:p>
                <a:pPr marL="285750" indent="-285750">
                  <a:buClr>
                    <a:srgbClr val="FFC000"/>
                  </a:buClr>
                  <a:buFont typeface="Arial" panose="020B0604020202020204" pitchFamily="34" charset="0"/>
                  <a:buChar char="•"/>
                </a:pPr>
                <a:endParaRPr lang="en-US" sz="1600" dirty="0">
                  <a:solidFill>
                    <a:schemeClr val="accent4">
                      <a:lumMod val="20000"/>
                      <a:lumOff val="80000"/>
                    </a:schemeClr>
                  </a:solidFill>
                  <a:latin typeface="Arial" panose="020B0604020202020204" pitchFamily="34" charset="0"/>
                  <a:cs typeface="Arial" panose="020B0604020202020204" pitchFamily="34" charset="0"/>
                </a:endParaRPr>
              </a:p>
              <a:p>
                <a:pPr marL="285750" indent="-285750">
                  <a:buClr>
                    <a:srgbClr val="FFC000"/>
                  </a:buClr>
                  <a:buFont typeface="Arial" panose="020B0604020202020204" pitchFamily="34" charset="0"/>
                  <a:buChar char="•"/>
                </a:pPr>
                <a:endParaRPr lang="en-US" sz="1600" dirty="0">
                  <a:solidFill>
                    <a:schemeClr val="accent4">
                      <a:lumMod val="20000"/>
                      <a:lumOff val="80000"/>
                    </a:schemeClr>
                  </a:solidFill>
                  <a:latin typeface="Arial" panose="020B0604020202020204" pitchFamily="34" charset="0"/>
                  <a:cs typeface="Arial" panose="020B0604020202020204" pitchFamily="34" charset="0"/>
                </a:endParaRPr>
              </a:p>
              <a:p>
                <a:pPr marL="285750" indent="-285750">
                  <a:buClr>
                    <a:srgbClr val="FFC000"/>
                  </a:buClr>
                  <a:buFont typeface="Arial" panose="020B0604020202020204" pitchFamily="34" charset="0"/>
                  <a:buChar char="•"/>
                </a:pPr>
                <a:endParaRPr lang="en-US" sz="1600" dirty="0">
                  <a:solidFill>
                    <a:schemeClr val="accent4">
                      <a:lumMod val="20000"/>
                      <a:lumOff val="80000"/>
                    </a:schemeClr>
                  </a:solidFill>
                  <a:latin typeface="Arial" panose="020B0604020202020204" pitchFamily="34" charset="0"/>
                  <a:cs typeface="Arial" panose="020B0604020202020204" pitchFamily="34" charset="0"/>
                </a:endParaRPr>
              </a:p>
              <a:p>
                <a:pPr marL="285750" indent="-285750">
                  <a:buClr>
                    <a:srgbClr val="FFC000"/>
                  </a:buClr>
                  <a:buFont typeface="Arial" panose="020B0604020202020204" pitchFamily="34" charset="0"/>
                  <a:buChar char="•"/>
                </a:pPr>
                <a:r>
                  <a:rPr lang="en-US" sz="1600" dirty="0">
                    <a:solidFill>
                      <a:schemeClr val="accent4">
                        <a:lumMod val="20000"/>
                        <a:lumOff val="80000"/>
                      </a:schemeClr>
                    </a:solidFill>
                    <a:latin typeface="Arial" panose="020B0604020202020204" pitchFamily="34" charset="0"/>
                    <a:cs typeface="Arial" panose="020B0604020202020204" pitchFamily="34" charset="0"/>
                  </a:rPr>
                  <a:t>Atmospheric </a:t>
                </a:r>
                <a:r>
                  <a:rPr lang="el-GR" sz="1600" dirty="0" err="1">
                    <a:solidFill>
                      <a:schemeClr val="accent4">
                        <a:lumMod val="20000"/>
                        <a:lumOff val="80000"/>
                      </a:schemeClr>
                    </a:solidFill>
                    <a:latin typeface="Arial" panose="020B0604020202020204" pitchFamily="34" charset="0"/>
                    <a:cs typeface="Arial" panose="020B0604020202020204" pitchFamily="34" charset="0"/>
                  </a:rPr>
                  <a:t>ν</a:t>
                </a:r>
                <a:r>
                  <a:rPr lang="el-GR" sz="1600" baseline="-25000" dirty="0" err="1">
                    <a:solidFill>
                      <a:schemeClr val="accent4">
                        <a:lumMod val="20000"/>
                        <a:lumOff val="80000"/>
                      </a:schemeClr>
                    </a:solidFill>
                    <a:latin typeface="Arial" panose="020B0604020202020204" pitchFamily="34" charset="0"/>
                    <a:cs typeface="Arial" panose="020B0604020202020204" pitchFamily="34" charset="0"/>
                  </a:rPr>
                  <a:t>μ</a:t>
                </a:r>
                <a:r>
                  <a:rPr lang="el-GR" sz="1600" dirty="0">
                    <a:solidFill>
                      <a:schemeClr val="accent4">
                        <a:lumMod val="20000"/>
                        <a:lumOff val="80000"/>
                      </a:schemeClr>
                    </a:solidFill>
                    <a:latin typeface="Arial" panose="020B0604020202020204" pitchFamily="34" charset="0"/>
                    <a:cs typeface="Arial" panose="020B0604020202020204" pitchFamily="34" charset="0"/>
                  </a:rPr>
                  <a:t> </a:t>
                </a:r>
                <a:r>
                  <a:rPr lang="en-US" sz="1600" dirty="0">
                    <a:solidFill>
                      <a:schemeClr val="accent4">
                        <a:lumMod val="20000"/>
                        <a:lumOff val="80000"/>
                      </a:schemeClr>
                    </a:solidFill>
                    <a:latin typeface="Arial" panose="020B0604020202020204" pitchFamily="34" charset="0"/>
                    <a:cs typeface="Arial" panose="020B0604020202020204" pitchFamily="34" charset="0"/>
                  </a:rPr>
                  <a:t>disappearance analysis </a:t>
                </a:r>
              </a:p>
              <a:p>
                <a:pPr marL="285750" indent="-285750">
                  <a:buClr>
                    <a:srgbClr val="FFC000"/>
                  </a:buClr>
                  <a:buFont typeface="Arial" panose="020B0604020202020204" pitchFamily="34" charset="0"/>
                  <a:buChar char="•"/>
                </a:pPr>
                <a:r>
                  <a:rPr lang="en-US" sz="1600" dirty="0">
                    <a:solidFill>
                      <a:schemeClr val="accent4">
                        <a:lumMod val="20000"/>
                        <a:lumOff val="80000"/>
                      </a:schemeClr>
                    </a:solidFill>
                    <a:latin typeface="Arial" panose="020B0604020202020204" pitchFamily="34" charset="0"/>
                    <a:cs typeface="Arial" panose="020B0604020202020204" pitchFamily="34" charset="0"/>
                  </a:rPr>
                  <a:t>CNN with DeepCore data from 2012 and 2021 (3387 days)</a:t>
                </a:r>
              </a:p>
              <a:p>
                <a:pPr>
                  <a:buClr>
                    <a:srgbClr val="FFC000"/>
                  </a:buClr>
                </a:pPr>
                <a:r>
                  <a:rPr lang="en-US" sz="1600" dirty="0">
                    <a:solidFill>
                      <a:schemeClr val="accent4">
                        <a:lumMod val="20000"/>
                        <a:lumOff val="80000"/>
                      </a:schemeClr>
                    </a:solidFill>
                    <a:latin typeface="Arial" panose="020B0604020202020204" pitchFamily="34" charset="0"/>
                    <a:cs typeface="Arial" panose="020B0604020202020204" pitchFamily="34" charset="0"/>
                  </a:rPr>
                  <a:t>      &gt; 150,257 neutrino-candidate events from 5 </a:t>
                </a:r>
              </a:p>
              <a:p>
                <a:pPr>
                  <a:buClr>
                    <a:srgbClr val="FFC000"/>
                  </a:buClr>
                </a:pPr>
                <a:r>
                  <a:rPr lang="en-US" sz="1600" dirty="0">
                    <a:solidFill>
                      <a:schemeClr val="accent4">
                        <a:lumMod val="20000"/>
                        <a:lumOff val="80000"/>
                      </a:schemeClr>
                    </a:solidFill>
                    <a:latin typeface="Arial" panose="020B0604020202020204" pitchFamily="34" charset="0"/>
                    <a:cs typeface="Arial" panose="020B0604020202020204" pitchFamily="34" charset="0"/>
                  </a:rPr>
                  <a:t>         GeV and 100 GeV </a:t>
                </a:r>
              </a:p>
              <a:p>
                <a:pPr marL="285750" indent="-285750">
                  <a:buClr>
                    <a:srgbClr val="FFC000"/>
                  </a:buClr>
                  <a:buFont typeface="Arial" panose="020B0604020202020204" pitchFamily="34" charset="0"/>
                  <a:buChar char="•"/>
                </a:pPr>
                <a:r>
                  <a:rPr lang="en-US" sz="1600" dirty="0">
                    <a:solidFill>
                      <a:schemeClr val="accent4">
                        <a:lumMod val="20000"/>
                        <a:lumOff val="80000"/>
                      </a:schemeClr>
                    </a:solidFill>
                    <a:latin typeface="Arial" panose="020B0604020202020204" pitchFamily="34" charset="0"/>
                    <a:cs typeface="Arial" panose="020B0604020202020204" pitchFamily="34" charset="0"/>
                  </a:rPr>
                  <a:t>Results: </a:t>
                </a:r>
              </a:p>
              <a:p>
                <a:pPr>
                  <a:buClr>
                    <a:srgbClr val="FFC000"/>
                  </a:buClr>
                </a:pPr>
                <a:r>
                  <a:rPr lang="en-US" sz="1600" dirty="0">
                    <a:solidFill>
                      <a:schemeClr val="accent4">
                        <a:lumMod val="20000"/>
                        <a:lumOff val="80000"/>
                      </a:schemeClr>
                    </a:solidFill>
                    <a:latin typeface="Arial" panose="020B0604020202020204" pitchFamily="34" charset="0"/>
                    <a:cs typeface="Arial" panose="020B0604020202020204" pitchFamily="34" charset="0"/>
                  </a:rPr>
                  <a:t>     &gt; </a:t>
                </a:r>
                <a14:m>
                  <m:oMath xmlns:m="http://schemas.openxmlformats.org/officeDocument/2006/math">
                    <m:r>
                      <a:rPr lang="en-US" sz="1600">
                        <a:solidFill>
                          <a:schemeClr val="accent4">
                            <a:lumMod val="20000"/>
                            <a:lumOff val="80000"/>
                          </a:schemeClr>
                        </a:solidFill>
                        <a:latin typeface="Cambria Math" panose="02040503050406030204" pitchFamily="18" charset="0"/>
                        <a:ea typeface="Cambria Math" panose="02040503050406030204" pitchFamily="18" charset="0"/>
                      </a:rPr>
                      <m:t>∆</m:t>
                    </m:r>
                    <m:sSubSup>
                      <m:sSubSupPr>
                        <m:ctrlPr>
                          <a:rPr lang="en-US" sz="1600" i="1">
                            <a:solidFill>
                              <a:schemeClr val="accent4">
                                <a:lumMod val="20000"/>
                                <a:lumOff val="80000"/>
                              </a:schemeClr>
                            </a:solidFill>
                            <a:latin typeface="Cambria Math" panose="02040503050406030204" pitchFamily="18" charset="0"/>
                            <a:ea typeface="Cambria Math" panose="02040503050406030204" pitchFamily="18" charset="0"/>
                          </a:rPr>
                        </m:ctrlPr>
                      </m:sSubSupPr>
                      <m:e>
                        <m:r>
                          <m:rPr>
                            <m:sty m:val="p"/>
                          </m:rPr>
                          <a:rPr lang="en-US" sz="1600">
                            <a:solidFill>
                              <a:schemeClr val="accent4">
                                <a:lumMod val="20000"/>
                                <a:lumOff val="80000"/>
                              </a:schemeClr>
                            </a:solidFill>
                            <a:latin typeface="Cambria Math" panose="02040503050406030204" pitchFamily="18" charset="0"/>
                            <a:ea typeface="Cambria Math" panose="02040503050406030204" pitchFamily="18" charset="0"/>
                          </a:rPr>
                          <m:t>m</m:t>
                        </m:r>
                      </m:e>
                      <m:sub>
                        <m:r>
                          <a:rPr lang="en-US" sz="1600">
                            <a:solidFill>
                              <a:schemeClr val="accent4">
                                <a:lumMod val="20000"/>
                                <a:lumOff val="80000"/>
                              </a:schemeClr>
                            </a:solidFill>
                            <a:latin typeface="Cambria Math" panose="02040503050406030204" pitchFamily="18" charset="0"/>
                            <a:ea typeface="Cambria Math" panose="02040503050406030204" pitchFamily="18" charset="0"/>
                          </a:rPr>
                          <m:t>32</m:t>
                        </m:r>
                      </m:sub>
                      <m:sup>
                        <m:r>
                          <a:rPr lang="en-US" sz="1600">
                            <a:solidFill>
                              <a:schemeClr val="accent4">
                                <a:lumMod val="20000"/>
                                <a:lumOff val="80000"/>
                              </a:schemeClr>
                            </a:solidFill>
                            <a:latin typeface="Cambria Math" panose="02040503050406030204" pitchFamily="18" charset="0"/>
                            <a:ea typeface="Cambria Math" panose="02040503050406030204" pitchFamily="18" charset="0"/>
                          </a:rPr>
                          <m:t>2</m:t>
                        </m:r>
                      </m:sup>
                    </m:sSubSup>
                    <m:r>
                      <a:rPr lang="en-US" sz="1600" b="0" i="1" smtClean="0">
                        <a:solidFill>
                          <a:schemeClr val="accent4">
                            <a:lumMod val="20000"/>
                            <a:lumOff val="80000"/>
                          </a:schemeClr>
                        </a:solidFill>
                        <a:latin typeface="Cambria Math" panose="02040503050406030204" pitchFamily="18" charset="0"/>
                        <a:ea typeface="Cambria Math" panose="02040503050406030204" pitchFamily="18" charset="0"/>
                      </a:rPr>
                      <m:t>=</m:t>
                    </m:r>
                    <m:sSubSup>
                      <m:sSubSupPr>
                        <m:ctrlPr>
                          <a:rPr lang="en-US" sz="1600" b="0" i="1" smtClean="0">
                            <a:solidFill>
                              <a:schemeClr val="accent4">
                                <a:lumMod val="20000"/>
                                <a:lumOff val="80000"/>
                              </a:schemeClr>
                            </a:solidFill>
                            <a:latin typeface="Cambria Math" panose="02040503050406030204" pitchFamily="18" charset="0"/>
                            <a:ea typeface="Cambria Math" panose="02040503050406030204" pitchFamily="18" charset="0"/>
                          </a:rPr>
                        </m:ctrlPr>
                      </m:sSubSupPr>
                      <m:e>
                        <m:r>
                          <a:rPr lang="en-US" sz="1600" b="0" i="1" smtClean="0">
                            <a:solidFill>
                              <a:schemeClr val="accent4">
                                <a:lumMod val="20000"/>
                                <a:lumOff val="80000"/>
                              </a:schemeClr>
                            </a:solidFill>
                            <a:latin typeface="Cambria Math" panose="02040503050406030204" pitchFamily="18" charset="0"/>
                            <a:ea typeface="Cambria Math" panose="02040503050406030204" pitchFamily="18" charset="0"/>
                          </a:rPr>
                          <m:t>2.40</m:t>
                        </m:r>
                      </m:e>
                      <m:sub>
                        <m:r>
                          <a:rPr lang="en-US" sz="1600" b="0" i="1" smtClean="0">
                            <a:solidFill>
                              <a:schemeClr val="accent4">
                                <a:lumMod val="20000"/>
                                <a:lumOff val="80000"/>
                              </a:schemeClr>
                            </a:solidFill>
                            <a:latin typeface="Cambria Math" panose="02040503050406030204" pitchFamily="18" charset="0"/>
                            <a:ea typeface="Cambria Math" panose="02040503050406030204" pitchFamily="18" charset="0"/>
                          </a:rPr>
                          <m:t>−0.04</m:t>
                        </m:r>
                      </m:sub>
                      <m:sup>
                        <m:r>
                          <a:rPr lang="en-US" sz="1600" b="0" i="1" smtClean="0">
                            <a:solidFill>
                              <a:schemeClr val="accent4">
                                <a:lumMod val="20000"/>
                                <a:lumOff val="80000"/>
                              </a:schemeClr>
                            </a:solidFill>
                            <a:latin typeface="Cambria Math" panose="02040503050406030204" pitchFamily="18" charset="0"/>
                            <a:ea typeface="Cambria Math" panose="02040503050406030204" pitchFamily="18" charset="0"/>
                          </a:rPr>
                          <m:t>+0.05</m:t>
                        </m:r>
                      </m:sup>
                    </m:sSubSup>
                    <m:r>
                      <a:rPr lang="en-US" sz="1600" b="0" i="1" smtClean="0">
                        <a:solidFill>
                          <a:schemeClr val="accent4">
                            <a:lumMod val="20000"/>
                            <a:lumOff val="80000"/>
                          </a:schemeClr>
                        </a:solidFill>
                        <a:latin typeface="Cambria Math" panose="02040503050406030204" pitchFamily="18" charset="0"/>
                        <a:ea typeface="Cambria Math" panose="02040503050406030204" pitchFamily="18" charset="0"/>
                      </a:rPr>
                      <m:t>×</m:t>
                    </m:r>
                    <m:sSup>
                      <m:sSupPr>
                        <m:ctrlPr>
                          <a:rPr lang="en-US" sz="1600" b="0" i="1" smtClean="0">
                            <a:solidFill>
                              <a:schemeClr val="accent4">
                                <a:lumMod val="20000"/>
                                <a:lumOff val="80000"/>
                              </a:schemeClr>
                            </a:solidFill>
                            <a:latin typeface="Cambria Math" panose="02040503050406030204" pitchFamily="18" charset="0"/>
                            <a:ea typeface="Cambria Math" panose="02040503050406030204" pitchFamily="18" charset="0"/>
                          </a:rPr>
                        </m:ctrlPr>
                      </m:sSupPr>
                      <m:e>
                        <m:r>
                          <a:rPr lang="en-US" sz="1600" b="0" i="1" smtClean="0">
                            <a:solidFill>
                              <a:schemeClr val="accent4">
                                <a:lumMod val="20000"/>
                                <a:lumOff val="80000"/>
                              </a:schemeClr>
                            </a:solidFill>
                            <a:latin typeface="Cambria Math" panose="02040503050406030204" pitchFamily="18" charset="0"/>
                            <a:ea typeface="Cambria Math" panose="02040503050406030204" pitchFamily="18" charset="0"/>
                          </a:rPr>
                          <m:t>10</m:t>
                        </m:r>
                      </m:e>
                      <m:sup>
                        <m:r>
                          <a:rPr lang="en-US" sz="1600" b="0" i="1" smtClean="0">
                            <a:solidFill>
                              <a:schemeClr val="accent4">
                                <a:lumMod val="20000"/>
                                <a:lumOff val="80000"/>
                              </a:schemeClr>
                            </a:solidFill>
                            <a:latin typeface="Cambria Math" panose="02040503050406030204" pitchFamily="18" charset="0"/>
                            <a:ea typeface="Cambria Math" panose="02040503050406030204" pitchFamily="18" charset="0"/>
                          </a:rPr>
                          <m:t>−3</m:t>
                        </m:r>
                      </m:sup>
                    </m:sSup>
                    <m:r>
                      <a:rPr lang="en-US" sz="1600" b="0" i="1" smtClean="0">
                        <a:solidFill>
                          <a:schemeClr val="accent4">
                            <a:lumMod val="20000"/>
                            <a:lumOff val="80000"/>
                          </a:schemeClr>
                        </a:solidFill>
                        <a:latin typeface="Cambria Math" panose="02040503050406030204" pitchFamily="18" charset="0"/>
                        <a:ea typeface="Cambria Math" panose="02040503050406030204" pitchFamily="18" charset="0"/>
                      </a:rPr>
                      <m:t> </m:t>
                    </m:r>
                    <m:sSup>
                      <m:sSupPr>
                        <m:ctrlPr>
                          <a:rPr lang="en-US" sz="1600" b="0" i="1" smtClean="0">
                            <a:solidFill>
                              <a:schemeClr val="accent4">
                                <a:lumMod val="20000"/>
                                <a:lumOff val="80000"/>
                              </a:schemeClr>
                            </a:solidFill>
                            <a:latin typeface="Cambria Math" panose="02040503050406030204" pitchFamily="18" charset="0"/>
                            <a:ea typeface="Cambria Math" panose="02040503050406030204" pitchFamily="18" charset="0"/>
                          </a:rPr>
                        </m:ctrlPr>
                      </m:sSupPr>
                      <m:e>
                        <m:r>
                          <a:rPr lang="en-US" sz="1600" b="0" i="1" smtClean="0">
                            <a:solidFill>
                              <a:schemeClr val="accent4">
                                <a:lumMod val="20000"/>
                                <a:lumOff val="80000"/>
                              </a:schemeClr>
                            </a:solidFill>
                            <a:latin typeface="Cambria Math" panose="02040503050406030204" pitchFamily="18" charset="0"/>
                            <a:ea typeface="Cambria Math" panose="02040503050406030204" pitchFamily="18" charset="0"/>
                          </a:rPr>
                          <m:t>𝑒𝑉</m:t>
                        </m:r>
                      </m:e>
                      <m:sup>
                        <m:r>
                          <a:rPr lang="en-US" sz="1600" b="0" i="1" smtClean="0">
                            <a:solidFill>
                              <a:schemeClr val="accent4">
                                <a:lumMod val="20000"/>
                                <a:lumOff val="80000"/>
                              </a:schemeClr>
                            </a:solidFill>
                            <a:latin typeface="Cambria Math" panose="02040503050406030204" pitchFamily="18" charset="0"/>
                            <a:ea typeface="Cambria Math" panose="02040503050406030204" pitchFamily="18" charset="0"/>
                          </a:rPr>
                          <m:t>2</m:t>
                        </m:r>
                      </m:sup>
                    </m:sSup>
                  </m:oMath>
                </a14:m>
                <a:r>
                  <a:rPr lang="en-US" sz="1600" dirty="0">
                    <a:solidFill>
                      <a:schemeClr val="accent4">
                        <a:lumMod val="20000"/>
                        <a:lumOff val="80000"/>
                      </a:schemeClr>
                    </a:solidFill>
                    <a:latin typeface="Arial" panose="020B0604020202020204" pitchFamily="34" charset="0"/>
                    <a:cs typeface="Arial" panose="020B0604020202020204" pitchFamily="34" charset="0"/>
                  </a:rPr>
                  <a:t> </a:t>
                </a:r>
              </a:p>
              <a:p>
                <a:pPr>
                  <a:buClr>
                    <a:srgbClr val="FFC000"/>
                  </a:buClr>
                </a:pPr>
                <a:r>
                  <a:rPr lang="en-US" sz="1600" dirty="0">
                    <a:solidFill>
                      <a:schemeClr val="accent4">
                        <a:lumMod val="20000"/>
                        <a:lumOff val="80000"/>
                      </a:schemeClr>
                    </a:solidFill>
                  </a:rPr>
                  <a:t>     &gt; </a:t>
                </a:r>
                <a14:m>
                  <m:oMath xmlns:m="http://schemas.openxmlformats.org/officeDocument/2006/math">
                    <m:sSup>
                      <m:sSupPr>
                        <m:ctrlPr>
                          <a:rPr lang="en-US" sz="1600" i="1">
                            <a:solidFill>
                              <a:schemeClr val="accent4">
                                <a:lumMod val="20000"/>
                                <a:lumOff val="80000"/>
                              </a:schemeClr>
                            </a:solidFill>
                            <a:latin typeface="Cambria Math" panose="02040503050406030204" pitchFamily="18" charset="0"/>
                          </a:rPr>
                        </m:ctrlPr>
                      </m:sSupPr>
                      <m:e>
                        <m:r>
                          <m:rPr>
                            <m:sty m:val="p"/>
                          </m:rPr>
                          <a:rPr lang="en-US" sz="1600">
                            <a:solidFill>
                              <a:schemeClr val="accent4">
                                <a:lumMod val="20000"/>
                                <a:lumOff val="80000"/>
                              </a:schemeClr>
                            </a:solidFill>
                            <a:latin typeface="Cambria Math" panose="02040503050406030204" pitchFamily="18" charset="0"/>
                          </a:rPr>
                          <m:t>sin</m:t>
                        </m:r>
                      </m:e>
                      <m:sup>
                        <m:r>
                          <a:rPr lang="en-US" sz="1600">
                            <a:solidFill>
                              <a:schemeClr val="accent4">
                                <a:lumMod val="20000"/>
                                <a:lumOff val="80000"/>
                              </a:schemeClr>
                            </a:solidFill>
                            <a:latin typeface="Cambria Math" panose="02040503050406030204" pitchFamily="18" charset="0"/>
                          </a:rPr>
                          <m:t>2</m:t>
                        </m:r>
                      </m:sup>
                    </m:sSup>
                    <m:sSub>
                      <m:sSubPr>
                        <m:ctrlPr>
                          <a:rPr lang="en-US" sz="1600" i="1">
                            <a:solidFill>
                              <a:schemeClr val="accent4">
                                <a:lumMod val="20000"/>
                                <a:lumOff val="80000"/>
                              </a:schemeClr>
                            </a:solidFill>
                            <a:latin typeface="Cambria Math" panose="02040503050406030204" pitchFamily="18" charset="0"/>
                          </a:rPr>
                        </m:ctrlPr>
                      </m:sSubPr>
                      <m:e>
                        <m:r>
                          <m:rPr>
                            <m:sty m:val="p"/>
                          </m:rPr>
                          <a:rPr lang="en-US" sz="1600">
                            <a:solidFill>
                              <a:schemeClr val="accent4">
                                <a:lumMod val="20000"/>
                                <a:lumOff val="80000"/>
                              </a:schemeClr>
                            </a:solidFill>
                            <a:latin typeface="Cambria Math" panose="02040503050406030204" pitchFamily="18" charset="0"/>
                            <a:ea typeface="Cambria Math" panose="02040503050406030204" pitchFamily="18" charset="0"/>
                          </a:rPr>
                          <m:t>θ</m:t>
                        </m:r>
                      </m:e>
                      <m:sub>
                        <m:r>
                          <a:rPr lang="en-US" sz="1600">
                            <a:solidFill>
                              <a:schemeClr val="accent4">
                                <a:lumMod val="20000"/>
                                <a:lumOff val="80000"/>
                              </a:schemeClr>
                            </a:solidFill>
                            <a:latin typeface="Cambria Math" panose="02040503050406030204" pitchFamily="18" charset="0"/>
                          </a:rPr>
                          <m:t>23</m:t>
                        </m:r>
                      </m:sub>
                    </m:sSub>
                    <m:r>
                      <a:rPr lang="en-US" sz="1600" b="0" i="1" smtClean="0">
                        <a:solidFill>
                          <a:schemeClr val="accent4">
                            <a:lumMod val="20000"/>
                            <a:lumOff val="80000"/>
                          </a:schemeClr>
                        </a:solidFill>
                        <a:latin typeface="Cambria Math" panose="02040503050406030204" pitchFamily="18" charset="0"/>
                      </a:rPr>
                      <m:t>=</m:t>
                    </m:r>
                    <m:sSubSup>
                      <m:sSubSupPr>
                        <m:ctrlPr>
                          <a:rPr lang="en-US" sz="1600" b="0" i="1" smtClean="0">
                            <a:solidFill>
                              <a:schemeClr val="accent4">
                                <a:lumMod val="20000"/>
                                <a:lumOff val="80000"/>
                              </a:schemeClr>
                            </a:solidFill>
                            <a:latin typeface="Cambria Math" panose="02040503050406030204" pitchFamily="18" charset="0"/>
                          </a:rPr>
                        </m:ctrlPr>
                      </m:sSubSupPr>
                      <m:e>
                        <m:r>
                          <a:rPr lang="en-US" sz="1600" b="0" i="1" smtClean="0">
                            <a:solidFill>
                              <a:schemeClr val="accent4">
                                <a:lumMod val="20000"/>
                                <a:lumOff val="80000"/>
                              </a:schemeClr>
                            </a:solidFill>
                            <a:latin typeface="Cambria Math" panose="02040503050406030204" pitchFamily="18" charset="0"/>
                          </a:rPr>
                          <m:t>0.54</m:t>
                        </m:r>
                      </m:e>
                      <m:sub>
                        <m:r>
                          <a:rPr lang="en-US" sz="1600" b="0" i="1" smtClean="0">
                            <a:solidFill>
                              <a:schemeClr val="accent4">
                                <a:lumMod val="20000"/>
                                <a:lumOff val="80000"/>
                              </a:schemeClr>
                            </a:solidFill>
                            <a:latin typeface="Cambria Math" panose="02040503050406030204" pitchFamily="18" charset="0"/>
                          </a:rPr>
                          <m:t>−0.03</m:t>
                        </m:r>
                      </m:sub>
                      <m:sup>
                        <m:r>
                          <a:rPr lang="en-US" sz="1600" b="0" i="1" smtClean="0">
                            <a:solidFill>
                              <a:schemeClr val="accent4">
                                <a:lumMod val="20000"/>
                                <a:lumOff val="80000"/>
                              </a:schemeClr>
                            </a:solidFill>
                            <a:latin typeface="Cambria Math" panose="02040503050406030204" pitchFamily="18" charset="0"/>
                          </a:rPr>
                          <m:t>+0.04</m:t>
                        </m:r>
                      </m:sup>
                    </m:sSubSup>
                  </m:oMath>
                </a14:m>
                <a:endParaRPr lang="en-US" sz="1600" dirty="0">
                  <a:solidFill>
                    <a:schemeClr val="accent4">
                      <a:lumMod val="20000"/>
                      <a:lumOff val="80000"/>
                    </a:schemeClr>
                  </a:solidFill>
                  <a:latin typeface="Arial" panose="020B0604020202020204" pitchFamily="34" charset="0"/>
                  <a:cs typeface="Arial" panose="020B0604020202020204" pitchFamily="34" charset="0"/>
                </a:endParaRPr>
              </a:p>
              <a:p>
                <a:pPr>
                  <a:buClr>
                    <a:srgbClr val="FFC000"/>
                  </a:buClr>
                </a:pPr>
                <a:r>
                  <a:rPr lang="en-US" sz="1600" dirty="0">
                    <a:solidFill>
                      <a:schemeClr val="accent4">
                        <a:lumMod val="20000"/>
                        <a:lumOff val="80000"/>
                      </a:schemeClr>
                    </a:solidFill>
                    <a:latin typeface="Arial" panose="020B0604020202020204" pitchFamily="34" charset="0"/>
                    <a:cs typeface="Arial" panose="020B0604020202020204" pitchFamily="34" charset="0"/>
                  </a:rPr>
                  <a:t>     &gt; most precise to date using atmospheric </a:t>
                </a:r>
              </a:p>
              <a:p>
                <a:pPr>
                  <a:buClr>
                    <a:srgbClr val="FFC000"/>
                  </a:buClr>
                </a:pPr>
                <a:r>
                  <a:rPr lang="en-US" sz="1600" dirty="0">
                    <a:solidFill>
                      <a:schemeClr val="accent4">
                        <a:lumMod val="20000"/>
                        <a:lumOff val="80000"/>
                      </a:schemeClr>
                    </a:solidFill>
                    <a:latin typeface="Arial" panose="020B0604020202020204" pitchFamily="34" charset="0"/>
                    <a:cs typeface="Arial" panose="020B0604020202020204" pitchFamily="34" charset="0"/>
                  </a:rPr>
                  <a:t>        neutrinos </a:t>
                </a:r>
              </a:p>
            </p:txBody>
          </p:sp>
        </mc:Choice>
        <mc:Fallback xmlns="">
          <p:sp>
            <p:nvSpPr>
              <p:cNvPr id="3" name="Google Shape;137;p28">
                <a:extLst>
                  <a:ext uri="{FF2B5EF4-FFF2-40B4-BE49-F238E27FC236}">
                    <a16:creationId xmlns:a16="http://schemas.microsoft.com/office/drawing/2014/main" id="{6389F240-2BC4-5B4E-9078-469AB6AB235D}"/>
                  </a:ext>
                </a:extLst>
              </p:cNvPr>
              <p:cNvSpPr txBox="1">
                <a:spLocks noRot="1" noChangeAspect="1" noMove="1" noResize="1" noEditPoints="1" noAdjustHandles="1" noChangeArrowheads="1" noChangeShapeType="1" noTextEdit="1"/>
              </p:cNvSpPr>
              <p:nvPr/>
            </p:nvSpPr>
            <p:spPr>
              <a:xfrm>
                <a:off x="90717" y="998357"/>
                <a:ext cx="4657928" cy="4145143"/>
              </a:xfrm>
              <a:prstGeom prst="rect">
                <a:avLst/>
              </a:prstGeom>
              <a:blipFill>
                <a:blip r:embed="rId3"/>
                <a:stretch>
                  <a:fillRect l="-545" r="-1635" b="-305"/>
                </a:stretch>
              </a:blipFill>
              <a:ln>
                <a:noFill/>
              </a:ln>
            </p:spPr>
            <p:txBody>
              <a:bodyPr/>
              <a:lstStyle/>
              <a:p>
                <a:r>
                  <a:rPr lang="en-US">
                    <a:noFill/>
                  </a:rPr>
                  <a:t> </a:t>
                </a:r>
              </a:p>
            </p:txBody>
          </p:sp>
        </mc:Fallback>
      </mc:AlternateContent>
      <p:sp>
        <p:nvSpPr>
          <p:cNvPr id="2" name="TextBox 1">
            <a:extLst>
              <a:ext uri="{FF2B5EF4-FFF2-40B4-BE49-F238E27FC236}">
                <a16:creationId xmlns:a16="http://schemas.microsoft.com/office/drawing/2014/main" id="{E39E577E-C1A8-58B4-8B40-764B01F78F12}"/>
              </a:ext>
            </a:extLst>
          </p:cNvPr>
          <p:cNvSpPr txBox="1"/>
          <p:nvPr/>
        </p:nvSpPr>
        <p:spPr>
          <a:xfrm>
            <a:off x="4842823" y="618592"/>
            <a:ext cx="4301177" cy="307777"/>
          </a:xfrm>
          <a:prstGeom prst="rect">
            <a:avLst/>
          </a:prstGeom>
          <a:noFill/>
        </p:spPr>
        <p:txBody>
          <a:bodyPr wrap="none" rtlCol="0">
            <a:spAutoFit/>
          </a:bodyPr>
          <a:lstStyle/>
          <a:p>
            <a:r>
              <a:rPr lang="en-US" dirty="0">
                <a:solidFill>
                  <a:schemeClr val="tx1"/>
                </a:solidFill>
              </a:rPr>
              <a:t>PHYSICAL REVIEW LETTERS 134, 091801 (2025)</a:t>
            </a:r>
          </a:p>
        </p:txBody>
      </p:sp>
      <p:pic>
        <p:nvPicPr>
          <p:cNvPr id="5" name="Picture 4" descr="A black text on a white background&#10;&#10;AI-generated content may be incorrect.">
            <a:extLst>
              <a:ext uri="{FF2B5EF4-FFF2-40B4-BE49-F238E27FC236}">
                <a16:creationId xmlns:a16="http://schemas.microsoft.com/office/drawing/2014/main" id="{3D637421-FB89-C107-45E7-8753E32FE3CB}"/>
              </a:ext>
            </a:extLst>
          </p:cNvPr>
          <p:cNvPicPr>
            <a:picLocks noChangeAspect="1"/>
          </p:cNvPicPr>
          <p:nvPr/>
        </p:nvPicPr>
        <p:blipFill>
          <a:blip r:embed="rId4"/>
          <a:stretch>
            <a:fillRect/>
          </a:stretch>
        </p:blipFill>
        <p:spPr>
          <a:xfrm>
            <a:off x="469900" y="1912017"/>
            <a:ext cx="3125355" cy="586995"/>
          </a:xfrm>
          <a:prstGeom prst="rect">
            <a:avLst/>
          </a:prstGeom>
        </p:spPr>
      </p:pic>
      <p:sp>
        <p:nvSpPr>
          <p:cNvPr id="6" name="TextBox 5">
            <a:extLst>
              <a:ext uri="{FF2B5EF4-FFF2-40B4-BE49-F238E27FC236}">
                <a16:creationId xmlns:a16="http://schemas.microsoft.com/office/drawing/2014/main" id="{5C1A72FB-0C63-8AED-563C-371F099A03C8}"/>
              </a:ext>
            </a:extLst>
          </p:cNvPr>
          <p:cNvSpPr txBox="1"/>
          <p:nvPr/>
        </p:nvSpPr>
        <p:spPr>
          <a:xfrm>
            <a:off x="4481102" y="4524908"/>
            <a:ext cx="4573688" cy="523220"/>
          </a:xfrm>
          <a:prstGeom prst="rect">
            <a:avLst/>
          </a:prstGeom>
          <a:noFill/>
        </p:spPr>
        <p:txBody>
          <a:bodyPr wrap="none" rtlCol="0">
            <a:spAutoFit/>
          </a:bodyPr>
          <a:lstStyle/>
          <a:p>
            <a:r>
              <a:rPr lang="en-US" dirty="0">
                <a:solidFill>
                  <a:schemeClr val="tx1"/>
                </a:solidFill>
              </a:rPr>
              <a:t>Contours showing Feldman-Cousins 90% CL assuming</a:t>
            </a:r>
          </a:p>
          <a:p>
            <a:r>
              <a:rPr lang="en-US" dirty="0">
                <a:solidFill>
                  <a:schemeClr val="tx1"/>
                </a:solidFill>
              </a:rPr>
              <a:t>neutrino normal mass ordering of this analysis</a:t>
            </a:r>
          </a:p>
        </p:txBody>
      </p:sp>
      <p:pic>
        <p:nvPicPr>
          <p:cNvPr id="8" name="Picture 7" descr="A graph of lines with different colored lines&#10;&#10;AI-generated content may be incorrect.">
            <a:extLst>
              <a:ext uri="{FF2B5EF4-FFF2-40B4-BE49-F238E27FC236}">
                <a16:creationId xmlns:a16="http://schemas.microsoft.com/office/drawing/2014/main" id="{29FC4275-9EAF-C18B-7EDC-3560D55BF650}"/>
              </a:ext>
            </a:extLst>
          </p:cNvPr>
          <p:cNvPicPr>
            <a:picLocks noChangeAspect="1"/>
          </p:cNvPicPr>
          <p:nvPr/>
        </p:nvPicPr>
        <p:blipFill>
          <a:blip r:embed="rId5"/>
          <a:stretch>
            <a:fillRect/>
          </a:stretch>
        </p:blipFill>
        <p:spPr>
          <a:xfrm>
            <a:off x="4842823" y="1071395"/>
            <a:ext cx="4029053" cy="3387694"/>
          </a:xfrm>
          <a:prstGeom prst="rect">
            <a:avLst/>
          </a:prstGeom>
        </p:spPr>
      </p:pic>
    </p:spTree>
    <p:extLst>
      <p:ext uri="{BB962C8B-B14F-4D97-AF65-F5344CB8AC3E}">
        <p14:creationId xmlns:p14="http://schemas.microsoft.com/office/powerpoint/2010/main" val="9423436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2">
          <a:extLst>
            <a:ext uri="{FF2B5EF4-FFF2-40B4-BE49-F238E27FC236}">
              <a16:creationId xmlns:a16="http://schemas.microsoft.com/office/drawing/2014/main" id="{C119D67B-D560-600B-6392-507F167985D7}"/>
            </a:ext>
          </a:extLst>
        </p:cNvPr>
        <p:cNvGrpSpPr/>
        <p:nvPr/>
      </p:nvGrpSpPr>
      <p:grpSpPr>
        <a:xfrm>
          <a:off x="0" y="0"/>
          <a:ext cx="0" cy="0"/>
          <a:chOff x="0" y="0"/>
          <a:chExt cx="0" cy="0"/>
        </a:xfrm>
      </p:grpSpPr>
      <p:sp>
        <p:nvSpPr>
          <p:cNvPr id="133" name="Google Shape;133;p28">
            <a:extLst>
              <a:ext uri="{FF2B5EF4-FFF2-40B4-BE49-F238E27FC236}">
                <a16:creationId xmlns:a16="http://schemas.microsoft.com/office/drawing/2014/main" id="{72A66919-69C0-3F09-C06F-5498C7C67B39}"/>
              </a:ext>
            </a:extLst>
          </p:cNvPr>
          <p:cNvSpPr txBox="1">
            <a:spLocks noGrp="1"/>
          </p:cNvSpPr>
          <p:nvPr>
            <p:ph type="sldNum" sz="quarter" idx="12"/>
          </p:nvPr>
        </p:nvSpPr>
        <p:spPr>
          <a:prstGeom prst="rect">
            <a:avLst/>
          </a:prstGeom>
        </p:spPr>
        <p:txBody>
          <a:bodyPr spcFirstLastPara="1" wrap="square" lIns="91425" tIns="91425" rIns="91425" bIns="91425" anchor="ctr" anchorCtr="0">
            <a:normAutofit fontScale="25000" lnSpcReduction="20000"/>
          </a:bodyPr>
          <a:lstStyle/>
          <a:p>
            <a:pPr marL="0" lvl="0" indent="0" algn="r" rtl="0">
              <a:spcBef>
                <a:spcPts val="0"/>
              </a:spcBef>
              <a:spcAft>
                <a:spcPts val="0"/>
              </a:spcAft>
              <a:buNone/>
            </a:pPr>
            <a:fld id="{00000000-1234-1234-1234-123412341234}" type="slidenum">
              <a:rPr lang="en"/>
              <a:t>17</a:t>
            </a:fld>
            <a:endParaRPr/>
          </a:p>
        </p:txBody>
      </p:sp>
      <p:sp>
        <p:nvSpPr>
          <p:cNvPr id="134" name="Google Shape;134;p28">
            <a:extLst>
              <a:ext uri="{FF2B5EF4-FFF2-40B4-BE49-F238E27FC236}">
                <a16:creationId xmlns:a16="http://schemas.microsoft.com/office/drawing/2014/main" id="{3F5F19BE-5CE2-80FF-2B0B-80D431250882}"/>
              </a:ext>
            </a:extLst>
          </p:cNvPr>
          <p:cNvSpPr txBox="1">
            <a:spLocks noGrp="1"/>
          </p:cNvSpPr>
          <p:nvPr>
            <p:ph type="title" idx="4294967295"/>
          </p:nvPr>
        </p:nvSpPr>
        <p:spPr>
          <a:xfrm>
            <a:off x="920750" y="223838"/>
            <a:ext cx="8223250" cy="768350"/>
          </a:xfrm>
          <a:prstGeom prst="rect">
            <a:avLst/>
          </a:prstGeom>
          <a:solidFill>
            <a:srgbClr val="000000">
              <a:alpha val="59120"/>
            </a:srgbClr>
          </a:solidFill>
        </p:spPr>
        <p:txBody>
          <a:bodyPr spcFirstLastPara="1" wrap="square" lIns="91425" tIns="91425" rIns="91425" bIns="91425" anchor="b" anchorCtr="0">
            <a:normAutofit/>
          </a:bodyPr>
          <a:lstStyle/>
          <a:p>
            <a:pPr lvl="0">
              <a:spcBef>
                <a:spcPts val="0"/>
              </a:spcBef>
            </a:pPr>
            <a:r>
              <a:rPr lang="en" sz="3600" dirty="0">
                <a:solidFill>
                  <a:schemeClr val="lt1"/>
                </a:solidFill>
              </a:rPr>
              <a:t>Recent science results</a:t>
            </a:r>
            <a:endParaRPr sz="3500" dirty="0">
              <a:latin typeface="Arial"/>
              <a:ea typeface="Arial"/>
              <a:cs typeface="Arial"/>
              <a:sym typeface="Arial"/>
            </a:endParaRPr>
          </a:p>
        </p:txBody>
      </p:sp>
      <mc:AlternateContent xmlns:mc="http://schemas.openxmlformats.org/markup-compatibility/2006" xmlns:a14="http://schemas.microsoft.com/office/drawing/2010/main">
        <mc:Choice Requires="a14">
          <p:sp>
            <p:nvSpPr>
              <p:cNvPr id="3" name="Google Shape;137;p28">
                <a:extLst>
                  <a:ext uri="{FF2B5EF4-FFF2-40B4-BE49-F238E27FC236}">
                    <a16:creationId xmlns:a16="http://schemas.microsoft.com/office/drawing/2014/main" id="{0286B3CA-975E-628F-CF41-2AA1886B424B}"/>
                  </a:ext>
                </a:extLst>
              </p:cNvPr>
              <p:cNvSpPr txBox="1"/>
              <p:nvPr/>
            </p:nvSpPr>
            <p:spPr>
              <a:xfrm>
                <a:off x="69252" y="1238408"/>
                <a:ext cx="3851303" cy="3650713"/>
              </a:xfrm>
              <a:prstGeom prst="rect">
                <a:avLst/>
              </a:prstGeom>
              <a:noFill/>
              <a:ln>
                <a:noFill/>
              </a:ln>
            </p:spPr>
            <p:txBody>
              <a:bodyPr spcFirstLastPara="1" wrap="square" lIns="91425" tIns="91425" rIns="91425" bIns="91425" anchor="ctr" anchorCtr="0">
                <a:spAutoFit/>
              </a:bodyPr>
              <a:lstStyle/>
              <a:p>
                <a:pPr algn="ctr">
                  <a:buClr>
                    <a:srgbClr val="FFC000"/>
                  </a:buClr>
                </a:pPr>
                <a:r>
                  <a:rPr lang="en-US" sz="1600" b="1" dirty="0">
                    <a:solidFill>
                      <a:srgbClr val="FFC000"/>
                    </a:solidFill>
                  </a:rPr>
                  <a:t>Inelasticity distribution of </a:t>
                </a:r>
                <a:r>
                  <a:rPr lang="el-GR" sz="1600" b="1" i="1" dirty="0">
                    <a:solidFill>
                      <a:srgbClr val="FFC000"/>
                    </a:solidFill>
                  </a:rPr>
                  <a:t>ν</a:t>
                </a:r>
                <a:r>
                  <a:rPr lang="en-US" sz="1600" b="1" dirty="0">
                    <a:solidFill>
                      <a:srgbClr val="FFC000"/>
                    </a:solidFill>
                  </a:rPr>
                  <a:t>-N interactions in 80 GeV &lt; </a:t>
                </a:r>
                <a:r>
                  <a:rPr lang="en-US" sz="1600" b="1" i="1" dirty="0">
                    <a:solidFill>
                      <a:srgbClr val="FFC000"/>
                    </a:solidFill>
                  </a:rPr>
                  <a:t>E</a:t>
                </a:r>
                <a:r>
                  <a:rPr lang="el-GR" sz="1600" b="1" i="1" baseline="-25000" dirty="0">
                    <a:solidFill>
                      <a:srgbClr val="FFC000"/>
                    </a:solidFill>
                  </a:rPr>
                  <a:t>ν</a:t>
                </a:r>
                <a:r>
                  <a:rPr lang="el-GR" sz="1600" b="1" dirty="0">
                    <a:solidFill>
                      <a:srgbClr val="FFC000"/>
                    </a:solidFill>
                  </a:rPr>
                  <a:t> &lt; 560 </a:t>
                </a:r>
                <a:r>
                  <a:rPr lang="en-US" sz="1600" b="1" dirty="0">
                    <a:solidFill>
                      <a:srgbClr val="FFC000"/>
                    </a:solidFill>
                  </a:rPr>
                  <a:t>GeV </a:t>
                </a:r>
              </a:p>
              <a:p>
                <a:pPr marL="285750" indent="-285750">
                  <a:buClr>
                    <a:srgbClr val="FFC000"/>
                  </a:buClr>
                  <a:buFont typeface="Arial" panose="020B0604020202020204" pitchFamily="34" charset="0"/>
                  <a:buChar char="•"/>
                </a:pPr>
                <a:r>
                  <a:rPr lang="en-US" sz="1600" dirty="0">
                    <a:solidFill>
                      <a:schemeClr val="accent4">
                        <a:lumMod val="20000"/>
                        <a:lumOff val="80000"/>
                      </a:schemeClr>
                    </a:solidFill>
                  </a:rPr>
                  <a:t>The Standard Model: MeV </a:t>
                </a:r>
                <a:r>
                  <a:rPr lang="en-US" sz="1600" dirty="0">
                    <a:solidFill>
                      <a:schemeClr val="accent4">
                        <a:lumMod val="20000"/>
                        <a:lumOff val="80000"/>
                      </a:schemeClr>
                    </a:solidFill>
                    <a:sym typeface="Wingdings" pitchFamily="2" charset="2"/>
                  </a:rPr>
                  <a:t> 340 MeV (ex. </a:t>
                </a:r>
                <a:r>
                  <a:rPr lang="en-US" sz="1600" dirty="0" err="1">
                    <a:solidFill>
                      <a:schemeClr val="accent4">
                        <a:lumMod val="20000"/>
                        <a:lumOff val="80000"/>
                      </a:schemeClr>
                    </a:solidFill>
                    <a:sym typeface="Wingdings" pitchFamily="2" charset="2"/>
                  </a:rPr>
                  <a:t>NuTeV</a:t>
                </a:r>
                <a:r>
                  <a:rPr lang="en-US" sz="1600" dirty="0">
                    <a:solidFill>
                      <a:schemeClr val="accent4">
                        <a:lumMod val="20000"/>
                        <a:lumOff val="80000"/>
                      </a:schemeClr>
                    </a:solidFill>
                    <a:sym typeface="Wingdings" pitchFamily="2" charset="2"/>
                  </a:rPr>
                  <a:t>/CCFR, CDHSW)  1760 GeV (FASER</a:t>
                </a:r>
                <a:r>
                  <a:rPr lang="el-GR" sz="1600" i="1" dirty="0">
                    <a:solidFill>
                      <a:schemeClr val="accent4">
                        <a:lumMod val="20000"/>
                        <a:lumOff val="80000"/>
                      </a:schemeClr>
                    </a:solidFill>
                    <a:sym typeface="Wingdings" pitchFamily="2" charset="2"/>
                  </a:rPr>
                  <a:t>ν</a:t>
                </a:r>
                <a:r>
                  <a:rPr lang="en-US" sz="1600" dirty="0">
                    <a:solidFill>
                      <a:schemeClr val="accent4">
                        <a:lumMod val="20000"/>
                        <a:lumOff val="80000"/>
                      </a:schemeClr>
                    </a:solidFill>
                    <a:sym typeface="Wingdings" pitchFamily="2" charset="2"/>
                  </a:rPr>
                  <a:t>)</a:t>
                </a:r>
              </a:p>
              <a:p>
                <a:pPr marL="285750" indent="-285750">
                  <a:buClr>
                    <a:srgbClr val="FFC000"/>
                  </a:buClr>
                  <a:buFont typeface="Arial" panose="020B0604020202020204" pitchFamily="34" charset="0"/>
                  <a:buChar char="•"/>
                </a:pPr>
                <a:r>
                  <a:rPr lang="en-US" sz="1600" dirty="0">
                    <a:solidFill>
                      <a:schemeClr val="accent4">
                        <a:lumMod val="20000"/>
                        <a:lumOff val="80000"/>
                      </a:schemeClr>
                    </a:solidFill>
                    <a:sym typeface="Wingdings" pitchFamily="2" charset="2"/>
                  </a:rPr>
                  <a:t>IceCube has studied &gt; </a:t>
                </a:r>
                <a:r>
                  <a:rPr lang="en-US" sz="1600" dirty="0" err="1">
                    <a:solidFill>
                      <a:schemeClr val="accent4">
                        <a:lumMod val="20000"/>
                        <a:lumOff val="80000"/>
                      </a:schemeClr>
                    </a:solidFill>
                    <a:sym typeface="Wingdings" pitchFamily="2" charset="2"/>
                  </a:rPr>
                  <a:t>PeV</a:t>
                </a:r>
                <a:r>
                  <a:rPr lang="en-US" sz="1600" dirty="0">
                    <a:solidFill>
                      <a:schemeClr val="accent4">
                        <a:lumMod val="20000"/>
                        <a:lumOff val="80000"/>
                      </a:schemeClr>
                    </a:solidFill>
                    <a:sym typeface="Wingdings" pitchFamily="2" charset="2"/>
                  </a:rPr>
                  <a:t> neutrinos and interactions </a:t>
                </a:r>
                <a:endParaRPr lang="en-US" sz="1600" dirty="0">
                  <a:solidFill>
                    <a:schemeClr val="accent4">
                      <a:lumMod val="20000"/>
                      <a:lumOff val="80000"/>
                    </a:schemeClr>
                  </a:solidFill>
                </a:endParaRPr>
              </a:p>
              <a:p>
                <a:pPr marL="285750" indent="-285750">
                  <a:buClr>
                    <a:srgbClr val="FFC000"/>
                  </a:buClr>
                  <a:buFont typeface="Arial" panose="020B0604020202020204" pitchFamily="34" charset="0"/>
                  <a:buChar char="•"/>
                </a:pPr>
                <a:r>
                  <a:rPr lang="en-US" sz="1600" dirty="0">
                    <a:solidFill>
                      <a:schemeClr val="accent4">
                        <a:lumMod val="20000"/>
                        <a:lumOff val="80000"/>
                      </a:schemeClr>
                    </a:solidFill>
                  </a:rPr>
                  <a:t>This work: </a:t>
                </a:r>
              </a:p>
              <a:p>
                <a:pPr>
                  <a:buClr>
                    <a:srgbClr val="FFC000"/>
                  </a:buClr>
                </a:pPr>
                <a:r>
                  <a:rPr lang="en-US" sz="1600" dirty="0">
                    <a:solidFill>
                      <a:schemeClr val="accent4">
                        <a:lumMod val="20000"/>
                        <a:lumOff val="80000"/>
                      </a:schemeClr>
                    </a:solidFill>
                  </a:rPr>
                  <a:t>     &gt; 80 - 560 GeV atmospheric muon </a:t>
                </a:r>
              </a:p>
              <a:p>
                <a:pPr>
                  <a:buClr>
                    <a:srgbClr val="FFC000"/>
                  </a:buClr>
                </a:pPr>
                <a:r>
                  <a:rPr lang="en-US" sz="1600" dirty="0">
                    <a:solidFill>
                      <a:schemeClr val="accent4">
                        <a:lumMod val="20000"/>
                        <a:lumOff val="80000"/>
                      </a:schemeClr>
                    </a:solidFill>
                  </a:rPr>
                  <a:t>        neutrinos in IceCube DeepCore </a:t>
                </a:r>
              </a:p>
              <a:p>
                <a:pPr>
                  <a:buClr>
                    <a:srgbClr val="FFC000"/>
                  </a:buClr>
                </a:pPr>
                <a:r>
                  <a:rPr lang="en-US" sz="1600" dirty="0">
                    <a:solidFill>
                      <a:schemeClr val="accent4">
                        <a:lumMod val="20000"/>
                        <a:lumOff val="80000"/>
                      </a:schemeClr>
                    </a:solidFill>
                  </a:rPr>
                  <a:t>        from 2012 to 2022</a:t>
                </a:r>
              </a:p>
              <a:p>
                <a:pPr>
                  <a:buClr>
                    <a:srgbClr val="FFC000"/>
                  </a:buClr>
                </a:pPr>
                <a:r>
                  <a:rPr lang="en-US" sz="1600" dirty="0">
                    <a:solidFill>
                      <a:schemeClr val="accent4">
                        <a:lumMod val="20000"/>
                        <a:lumOff val="80000"/>
                      </a:schemeClr>
                    </a:solidFill>
                  </a:rPr>
                  <a:t>    &gt; The inelasticity </a:t>
                </a:r>
                <a14:m>
                  <m:oMath xmlns:m="http://schemas.openxmlformats.org/officeDocument/2006/math">
                    <m:r>
                      <a:rPr lang="en-US" sz="1600" b="0" i="1" smtClean="0">
                        <a:solidFill>
                          <a:schemeClr val="accent4">
                            <a:lumMod val="20000"/>
                            <a:lumOff val="80000"/>
                          </a:schemeClr>
                        </a:solidFill>
                        <a:latin typeface="Cambria Math" panose="02040503050406030204" pitchFamily="18" charset="0"/>
                      </a:rPr>
                      <m:t>𝑦</m:t>
                    </m:r>
                    <m:r>
                      <a:rPr lang="en-US" sz="1600" b="0" i="1" smtClean="0">
                        <a:solidFill>
                          <a:schemeClr val="accent4">
                            <a:lumMod val="20000"/>
                            <a:lumOff val="80000"/>
                          </a:schemeClr>
                        </a:solidFill>
                        <a:latin typeface="Cambria Math" panose="02040503050406030204" pitchFamily="18" charset="0"/>
                      </a:rPr>
                      <m:t>=1−</m:t>
                    </m:r>
                    <m:sSub>
                      <m:sSubPr>
                        <m:ctrlPr>
                          <a:rPr lang="en-US" sz="1600" b="0" i="1" smtClean="0">
                            <a:solidFill>
                              <a:schemeClr val="accent4">
                                <a:lumMod val="20000"/>
                                <a:lumOff val="80000"/>
                              </a:schemeClr>
                            </a:solidFill>
                            <a:latin typeface="Cambria Math" panose="02040503050406030204" pitchFamily="18" charset="0"/>
                          </a:rPr>
                        </m:ctrlPr>
                      </m:sSubPr>
                      <m:e>
                        <m:r>
                          <a:rPr lang="en-US" sz="1600" b="0" i="1" smtClean="0">
                            <a:solidFill>
                              <a:schemeClr val="accent4">
                                <a:lumMod val="20000"/>
                                <a:lumOff val="80000"/>
                              </a:schemeClr>
                            </a:solidFill>
                            <a:latin typeface="Cambria Math" panose="02040503050406030204" pitchFamily="18" charset="0"/>
                          </a:rPr>
                          <m:t>𝐸</m:t>
                        </m:r>
                      </m:e>
                      <m:sub>
                        <m:r>
                          <a:rPr lang="en-US" sz="1600" b="0" i="1" smtClean="0">
                            <a:solidFill>
                              <a:schemeClr val="accent4">
                                <a:lumMod val="20000"/>
                                <a:lumOff val="80000"/>
                              </a:schemeClr>
                            </a:solidFill>
                            <a:latin typeface="Cambria Math" panose="02040503050406030204" pitchFamily="18" charset="0"/>
                          </a:rPr>
                          <m:t>𝑙𝑒𝑝𝑡𝑜𝑛</m:t>
                        </m:r>
                      </m:sub>
                    </m:sSub>
                    <m:r>
                      <a:rPr lang="en-US" sz="1600" b="0" i="1" smtClean="0">
                        <a:solidFill>
                          <a:schemeClr val="accent4">
                            <a:lumMod val="20000"/>
                            <a:lumOff val="80000"/>
                          </a:schemeClr>
                        </a:solidFill>
                        <a:latin typeface="Cambria Math" panose="02040503050406030204" pitchFamily="18" charset="0"/>
                      </a:rPr>
                      <m:t>/</m:t>
                    </m:r>
                    <m:sSub>
                      <m:sSubPr>
                        <m:ctrlPr>
                          <a:rPr lang="en-US" sz="1600" b="0" i="1" smtClean="0">
                            <a:solidFill>
                              <a:schemeClr val="accent4">
                                <a:lumMod val="20000"/>
                                <a:lumOff val="80000"/>
                              </a:schemeClr>
                            </a:solidFill>
                            <a:latin typeface="Cambria Math" panose="02040503050406030204" pitchFamily="18" charset="0"/>
                          </a:rPr>
                        </m:ctrlPr>
                      </m:sSubPr>
                      <m:e>
                        <m:r>
                          <a:rPr lang="en-US" sz="1600" b="0" i="1" smtClean="0">
                            <a:solidFill>
                              <a:schemeClr val="accent4">
                                <a:lumMod val="20000"/>
                                <a:lumOff val="80000"/>
                              </a:schemeClr>
                            </a:solidFill>
                            <a:latin typeface="Cambria Math" panose="02040503050406030204" pitchFamily="18" charset="0"/>
                          </a:rPr>
                          <m:t>𝐸</m:t>
                        </m:r>
                      </m:e>
                      <m:sub>
                        <m:r>
                          <a:rPr lang="en-US" sz="1600" b="0" i="1" smtClean="0">
                            <a:solidFill>
                              <a:schemeClr val="accent4">
                                <a:lumMod val="20000"/>
                                <a:lumOff val="80000"/>
                              </a:schemeClr>
                            </a:solidFill>
                            <a:latin typeface="Cambria Math" panose="02040503050406030204" pitchFamily="18" charset="0"/>
                            <a:ea typeface="Cambria Math" panose="02040503050406030204" pitchFamily="18" charset="0"/>
                          </a:rPr>
                          <m:t>𝜈</m:t>
                        </m:r>
                      </m:sub>
                    </m:sSub>
                  </m:oMath>
                </a14:m>
                <a:r>
                  <a:rPr lang="en-US" sz="1600" dirty="0">
                    <a:solidFill>
                      <a:schemeClr val="accent4">
                        <a:lumMod val="20000"/>
                        <a:lumOff val="80000"/>
                      </a:schemeClr>
                    </a:solidFill>
                  </a:rPr>
                  <a:t> </a:t>
                </a:r>
              </a:p>
              <a:p>
                <a:pPr>
                  <a:buClr>
                    <a:srgbClr val="FFC000"/>
                  </a:buClr>
                </a:pPr>
                <a:r>
                  <a:rPr lang="en-US" sz="1600" dirty="0">
                    <a:solidFill>
                      <a:schemeClr val="accent4">
                        <a:lumMod val="20000"/>
                        <a:lumOff val="80000"/>
                      </a:schemeClr>
                    </a:solidFill>
                    <a:sym typeface="Wingdings" pitchFamily="2" charset="2"/>
                  </a:rPr>
                  <a:t>         the fraction of</a:t>
                </a:r>
                <a:r>
                  <a:rPr lang="en-US" sz="1600" dirty="0">
                    <a:solidFill>
                      <a:schemeClr val="tx1"/>
                    </a:solidFill>
                    <a:sym typeface="Wingdings" pitchFamily="2" charset="2"/>
                  </a:rPr>
                  <a:t> </a:t>
                </a:r>
                <a:r>
                  <a:rPr lang="en-US" sz="1600" i="1" dirty="0">
                    <a:solidFill>
                      <a:schemeClr val="tx1"/>
                    </a:solidFill>
                  </a:rPr>
                  <a:t>E</a:t>
                </a:r>
                <a:r>
                  <a:rPr lang="el-GR" sz="1600" i="1" baseline="-25000" dirty="0">
                    <a:solidFill>
                      <a:schemeClr val="tx1"/>
                    </a:solidFill>
                  </a:rPr>
                  <a:t>ν </a:t>
                </a:r>
                <a:r>
                  <a:rPr lang="en-US" sz="1600" i="1" baseline="-25000" dirty="0">
                    <a:solidFill>
                      <a:schemeClr val="tx1"/>
                    </a:solidFill>
                  </a:rPr>
                  <a:t> </a:t>
                </a:r>
                <a:r>
                  <a:rPr lang="en-US" sz="1600" dirty="0">
                    <a:solidFill>
                      <a:schemeClr val="accent4">
                        <a:lumMod val="20000"/>
                        <a:lumOff val="80000"/>
                      </a:schemeClr>
                    </a:solidFill>
                    <a:sym typeface="Wingdings" pitchFamily="2" charset="2"/>
                  </a:rPr>
                  <a:t>transferred to </a:t>
                </a:r>
              </a:p>
              <a:p>
                <a:pPr>
                  <a:buClr>
                    <a:srgbClr val="FFC000"/>
                  </a:buClr>
                </a:pPr>
                <a:r>
                  <a:rPr lang="en-US" sz="1600" dirty="0">
                    <a:solidFill>
                      <a:schemeClr val="accent4">
                        <a:lumMod val="20000"/>
                        <a:lumOff val="80000"/>
                      </a:schemeClr>
                    </a:solidFill>
                    <a:sym typeface="Wingdings" pitchFamily="2" charset="2"/>
                  </a:rPr>
                  <a:t>            hadrons</a:t>
                </a:r>
                <a:endParaRPr lang="en-US" sz="1600" dirty="0">
                  <a:solidFill>
                    <a:schemeClr val="accent4">
                      <a:lumMod val="20000"/>
                      <a:lumOff val="80000"/>
                    </a:schemeClr>
                  </a:solidFill>
                </a:endParaRPr>
              </a:p>
            </p:txBody>
          </p:sp>
        </mc:Choice>
        <mc:Fallback xmlns="">
          <p:sp>
            <p:nvSpPr>
              <p:cNvPr id="3" name="Google Shape;137;p28">
                <a:extLst>
                  <a:ext uri="{FF2B5EF4-FFF2-40B4-BE49-F238E27FC236}">
                    <a16:creationId xmlns:a16="http://schemas.microsoft.com/office/drawing/2014/main" id="{0286B3CA-975E-628F-CF41-2AA1886B424B}"/>
                  </a:ext>
                </a:extLst>
              </p:cNvPr>
              <p:cNvSpPr txBox="1">
                <a:spLocks noRot="1" noChangeAspect="1" noMove="1" noResize="1" noEditPoints="1" noAdjustHandles="1" noChangeArrowheads="1" noChangeShapeType="1" noTextEdit="1"/>
              </p:cNvSpPr>
              <p:nvPr/>
            </p:nvSpPr>
            <p:spPr>
              <a:xfrm>
                <a:off x="69252" y="1238408"/>
                <a:ext cx="3851303" cy="3650713"/>
              </a:xfrm>
              <a:prstGeom prst="rect">
                <a:avLst/>
              </a:prstGeom>
              <a:blipFill>
                <a:blip r:embed="rId3"/>
                <a:stretch>
                  <a:fillRect l="-658" r="-1645" b="-694"/>
                </a:stretch>
              </a:blipFill>
              <a:ln>
                <a:noFill/>
              </a:ln>
            </p:spPr>
            <p:txBody>
              <a:bodyPr/>
              <a:lstStyle/>
              <a:p>
                <a:r>
                  <a:rPr lang="en-US">
                    <a:noFill/>
                  </a:rPr>
                  <a:t> </a:t>
                </a:r>
              </a:p>
            </p:txBody>
          </p:sp>
        </mc:Fallback>
      </mc:AlternateContent>
      <p:sp>
        <p:nvSpPr>
          <p:cNvPr id="4" name="TextBox 3">
            <a:extLst>
              <a:ext uri="{FF2B5EF4-FFF2-40B4-BE49-F238E27FC236}">
                <a16:creationId xmlns:a16="http://schemas.microsoft.com/office/drawing/2014/main" id="{F67B7921-D7C4-F150-7DAF-85C1E1C0F309}"/>
              </a:ext>
            </a:extLst>
          </p:cNvPr>
          <p:cNvSpPr txBox="1"/>
          <p:nvPr/>
        </p:nvSpPr>
        <p:spPr>
          <a:xfrm>
            <a:off x="5466945" y="684411"/>
            <a:ext cx="3677055" cy="307777"/>
          </a:xfrm>
          <a:prstGeom prst="rect">
            <a:avLst/>
          </a:prstGeom>
          <a:noFill/>
        </p:spPr>
        <p:txBody>
          <a:bodyPr wrap="square">
            <a:spAutoFit/>
          </a:bodyPr>
          <a:lstStyle/>
          <a:p>
            <a:r>
              <a:rPr lang="en-US" dirty="0">
                <a:solidFill>
                  <a:schemeClr val="tx1"/>
                </a:solidFill>
                <a:effectLst/>
                <a:latin typeface="Arial" panose="020B0604020202020204" pitchFamily="34" charset="0"/>
                <a:cs typeface="Arial" panose="020B0604020202020204" pitchFamily="34" charset="0"/>
              </a:rPr>
              <a:t>PHYSICAL REVIEW D 111, 112001 (2025)</a:t>
            </a:r>
          </a:p>
        </p:txBody>
      </p:sp>
      <p:sp>
        <p:nvSpPr>
          <p:cNvPr id="6" name="TextBox 5">
            <a:extLst>
              <a:ext uri="{FF2B5EF4-FFF2-40B4-BE49-F238E27FC236}">
                <a16:creationId xmlns:a16="http://schemas.microsoft.com/office/drawing/2014/main" id="{CCCE8085-237E-5E45-D915-C22ED95791D8}"/>
              </a:ext>
            </a:extLst>
          </p:cNvPr>
          <p:cNvSpPr txBox="1"/>
          <p:nvPr/>
        </p:nvSpPr>
        <p:spPr>
          <a:xfrm>
            <a:off x="3822971" y="4504400"/>
            <a:ext cx="5321029" cy="523220"/>
          </a:xfrm>
          <a:prstGeom prst="rect">
            <a:avLst/>
          </a:prstGeom>
          <a:noFill/>
        </p:spPr>
        <p:txBody>
          <a:bodyPr wrap="square">
            <a:spAutoFit/>
          </a:bodyPr>
          <a:lstStyle/>
          <a:p>
            <a:r>
              <a:rPr lang="en-US" dirty="0">
                <a:solidFill>
                  <a:schemeClr val="tx1"/>
                </a:solidFill>
                <a:effectLst/>
                <a:latin typeface="Arial" panose="020B0604020202020204" pitchFamily="34" charset="0"/>
                <a:cs typeface="Arial" panose="020B0604020202020204" pitchFamily="34" charset="0"/>
              </a:rPr>
              <a:t>Measured mean inelasticity &lt;y&gt; as a function of </a:t>
            </a:r>
            <a:r>
              <a:rPr lang="en-US" i="1" dirty="0">
                <a:solidFill>
                  <a:schemeClr val="accent4">
                    <a:lumMod val="20000"/>
                    <a:lumOff val="80000"/>
                  </a:schemeClr>
                </a:solidFill>
              </a:rPr>
              <a:t>E</a:t>
            </a:r>
            <a:r>
              <a:rPr lang="el-GR" i="1" baseline="-25000" dirty="0">
                <a:solidFill>
                  <a:schemeClr val="accent4">
                    <a:lumMod val="20000"/>
                    <a:lumOff val="80000"/>
                  </a:schemeClr>
                </a:solidFill>
              </a:rPr>
              <a:t>ν</a:t>
            </a:r>
            <a:r>
              <a:rPr lang="en-US" dirty="0">
                <a:solidFill>
                  <a:schemeClr val="tx1"/>
                </a:solidFill>
                <a:effectLst/>
                <a:latin typeface="Arial" panose="020B0604020202020204" pitchFamily="34" charset="0"/>
                <a:cs typeface="Arial" panose="020B0604020202020204" pitchFamily="34" charset="0"/>
              </a:rPr>
              <a:t> in comparison with model predictions. </a:t>
            </a:r>
          </a:p>
        </p:txBody>
      </p:sp>
      <p:pic>
        <p:nvPicPr>
          <p:cNvPr id="10" name="Picture 9" descr="A graph with lines and numbers&#10;&#10;AI-generated content may be incorrect.">
            <a:extLst>
              <a:ext uri="{FF2B5EF4-FFF2-40B4-BE49-F238E27FC236}">
                <a16:creationId xmlns:a16="http://schemas.microsoft.com/office/drawing/2014/main" id="{CEE4EEE5-5442-520D-48C9-022699744A93}"/>
              </a:ext>
            </a:extLst>
          </p:cNvPr>
          <p:cNvPicPr>
            <a:picLocks noChangeAspect="1"/>
          </p:cNvPicPr>
          <p:nvPr/>
        </p:nvPicPr>
        <p:blipFill>
          <a:blip r:embed="rId4"/>
          <a:stretch>
            <a:fillRect/>
          </a:stretch>
        </p:blipFill>
        <p:spPr>
          <a:xfrm>
            <a:off x="3906191" y="1049040"/>
            <a:ext cx="5139682" cy="3410049"/>
          </a:xfrm>
          <a:prstGeom prst="rect">
            <a:avLst/>
          </a:prstGeom>
        </p:spPr>
      </p:pic>
    </p:spTree>
    <p:extLst>
      <p:ext uri="{BB962C8B-B14F-4D97-AF65-F5344CB8AC3E}">
        <p14:creationId xmlns:p14="http://schemas.microsoft.com/office/powerpoint/2010/main" val="2169426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2">
          <a:extLst>
            <a:ext uri="{FF2B5EF4-FFF2-40B4-BE49-F238E27FC236}">
              <a16:creationId xmlns:a16="http://schemas.microsoft.com/office/drawing/2014/main" id="{821D84B2-998C-135B-6CB4-ECDF7FCE1F1E}"/>
            </a:ext>
          </a:extLst>
        </p:cNvPr>
        <p:cNvGrpSpPr/>
        <p:nvPr/>
      </p:nvGrpSpPr>
      <p:grpSpPr>
        <a:xfrm>
          <a:off x="0" y="0"/>
          <a:ext cx="0" cy="0"/>
          <a:chOff x="0" y="0"/>
          <a:chExt cx="0" cy="0"/>
        </a:xfrm>
      </p:grpSpPr>
      <p:sp>
        <p:nvSpPr>
          <p:cNvPr id="133" name="Google Shape;133;p28">
            <a:extLst>
              <a:ext uri="{FF2B5EF4-FFF2-40B4-BE49-F238E27FC236}">
                <a16:creationId xmlns:a16="http://schemas.microsoft.com/office/drawing/2014/main" id="{3D08FAEE-4207-B9C5-C80E-369DA2821061}"/>
              </a:ext>
            </a:extLst>
          </p:cNvPr>
          <p:cNvSpPr txBox="1">
            <a:spLocks noGrp="1"/>
          </p:cNvSpPr>
          <p:nvPr>
            <p:ph type="sldNum" sz="quarter" idx="12"/>
          </p:nvPr>
        </p:nvSpPr>
        <p:spPr>
          <a:prstGeom prst="rect">
            <a:avLst/>
          </a:prstGeom>
        </p:spPr>
        <p:txBody>
          <a:bodyPr spcFirstLastPara="1" wrap="square" lIns="91425" tIns="91425" rIns="91425" bIns="91425" anchor="ctr" anchorCtr="0">
            <a:normAutofit fontScale="25000" lnSpcReduction="20000"/>
          </a:bodyPr>
          <a:lstStyle/>
          <a:p>
            <a:pPr marL="0" lvl="0" indent="0" algn="r" rtl="0">
              <a:spcBef>
                <a:spcPts val="0"/>
              </a:spcBef>
              <a:spcAft>
                <a:spcPts val="0"/>
              </a:spcAft>
              <a:buNone/>
            </a:pPr>
            <a:fld id="{00000000-1234-1234-1234-123412341234}" type="slidenum">
              <a:rPr lang="en"/>
              <a:t>18</a:t>
            </a:fld>
            <a:endParaRPr/>
          </a:p>
        </p:txBody>
      </p:sp>
      <p:sp>
        <p:nvSpPr>
          <p:cNvPr id="134" name="Google Shape;134;p28">
            <a:extLst>
              <a:ext uri="{FF2B5EF4-FFF2-40B4-BE49-F238E27FC236}">
                <a16:creationId xmlns:a16="http://schemas.microsoft.com/office/drawing/2014/main" id="{B3F68BC6-CB3D-0852-1617-34D5C6A56E2A}"/>
              </a:ext>
            </a:extLst>
          </p:cNvPr>
          <p:cNvSpPr txBox="1">
            <a:spLocks noGrp="1"/>
          </p:cNvSpPr>
          <p:nvPr>
            <p:ph type="title" idx="4294967295"/>
          </p:nvPr>
        </p:nvSpPr>
        <p:spPr>
          <a:xfrm>
            <a:off x="920750" y="223838"/>
            <a:ext cx="8223250" cy="768350"/>
          </a:xfrm>
          <a:prstGeom prst="rect">
            <a:avLst/>
          </a:prstGeom>
          <a:solidFill>
            <a:srgbClr val="000000">
              <a:alpha val="59120"/>
            </a:srgbClr>
          </a:solidFill>
        </p:spPr>
        <p:txBody>
          <a:bodyPr spcFirstLastPara="1" wrap="square" lIns="91425" tIns="91425" rIns="91425" bIns="91425" anchor="b" anchorCtr="0">
            <a:normAutofit/>
          </a:bodyPr>
          <a:lstStyle/>
          <a:p>
            <a:pPr lvl="0">
              <a:spcBef>
                <a:spcPts val="0"/>
              </a:spcBef>
            </a:pPr>
            <a:r>
              <a:rPr lang="en" sz="3600" dirty="0">
                <a:solidFill>
                  <a:schemeClr val="lt1"/>
                </a:solidFill>
              </a:rPr>
              <a:t>Recent science results</a:t>
            </a:r>
            <a:endParaRPr sz="3500" dirty="0">
              <a:latin typeface="Arial"/>
              <a:ea typeface="Arial"/>
              <a:cs typeface="Arial"/>
              <a:sym typeface="Arial"/>
            </a:endParaRPr>
          </a:p>
        </p:txBody>
      </p:sp>
      <p:sp>
        <p:nvSpPr>
          <p:cNvPr id="4" name="TextBox 3">
            <a:extLst>
              <a:ext uri="{FF2B5EF4-FFF2-40B4-BE49-F238E27FC236}">
                <a16:creationId xmlns:a16="http://schemas.microsoft.com/office/drawing/2014/main" id="{AA2FB84A-DBCE-E818-5864-BE17BE47B763}"/>
              </a:ext>
            </a:extLst>
          </p:cNvPr>
          <p:cNvSpPr txBox="1"/>
          <p:nvPr/>
        </p:nvSpPr>
        <p:spPr>
          <a:xfrm>
            <a:off x="5181195" y="223838"/>
            <a:ext cx="3677055" cy="523220"/>
          </a:xfrm>
          <a:prstGeom prst="rect">
            <a:avLst/>
          </a:prstGeom>
          <a:noFill/>
        </p:spPr>
        <p:txBody>
          <a:bodyPr wrap="square">
            <a:spAutoFit/>
          </a:bodyPr>
          <a:lstStyle/>
          <a:p>
            <a:r>
              <a:rPr lang="en-US" dirty="0">
                <a:solidFill>
                  <a:schemeClr val="tx1"/>
                </a:solidFill>
              </a:rPr>
              <a:t>Physical Review D</a:t>
            </a:r>
            <a:r>
              <a:rPr lang="en-US" dirty="0">
                <a:solidFill>
                  <a:schemeClr val="tx1"/>
                </a:solidFill>
                <a:effectLst/>
                <a:latin typeface="Arial" panose="020B0604020202020204" pitchFamily="34" charset="0"/>
                <a:cs typeface="Arial" panose="020B0604020202020204" pitchFamily="34" charset="0"/>
              </a:rPr>
              <a:t>111, 112001 (2025)</a:t>
            </a:r>
          </a:p>
          <a:p>
            <a:r>
              <a:rPr lang="en-US" dirty="0">
                <a:solidFill>
                  <a:schemeClr val="tx1"/>
                </a:solidFill>
              </a:rPr>
              <a:t>Physical Review D99 (2019) 032004</a:t>
            </a:r>
            <a:endParaRPr lang="en-US" dirty="0">
              <a:solidFill>
                <a:schemeClr val="tx1"/>
              </a:solidFill>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DA0245F-BC09-C72A-3E06-5750C69810EA}"/>
              </a:ext>
            </a:extLst>
          </p:cNvPr>
          <p:cNvSpPr txBox="1"/>
          <p:nvPr/>
        </p:nvSpPr>
        <p:spPr>
          <a:xfrm>
            <a:off x="0" y="1245634"/>
            <a:ext cx="3335482" cy="3539430"/>
          </a:xfrm>
          <a:prstGeom prst="rect">
            <a:avLst/>
          </a:prstGeom>
          <a:noFill/>
        </p:spPr>
        <p:txBody>
          <a:bodyPr wrap="square">
            <a:spAutoFit/>
          </a:bodyPr>
          <a:lstStyle/>
          <a:p>
            <a:pPr algn="ctr"/>
            <a:r>
              <a:rPr lang="en-US" b="1" dirty="0">
                <a:solidFill>
                  <a:srgbClr val="FFC000"/>
                </a:solidFill>
              </a:rPr>
              <a:t>Inelasticity distribution of </a:t>
            </a:r>
            <a:r>
              <a:rPr lang="el-GR" b="1" i="1" dirty="0">
                <a:solidFill>
                  <a:srgbClr val="FFC000"/>
                </a:solidFill>
              </a:rPr>
              <a:t>ν</a:t>
            </a:r>
            <a:r>
              <a:rPr lang="en-US" b="1" dirty="0">
                <a:solidFill>
                  <a:srgbClr val="FFC000"/>
                </a:solidFill>
              </a:rPr>
              <a:t>-nucleon interactions for 80 GeV &lt; </a:t>
            </a:r>
            <a:r>
              <a:rPr lang="en-US" b="1" i="1" dirty="0">
                <a:solidFill>
                  <a:srgbClr val="FFC000"/>
                </a:solidFill>
              </a:rPr>
              <a:t>E</a:t>
            </a:r>
            <a:r>
              <a:rPr lang="el-GR" b="1" i="1" baseline="-25000" dirty="0">
                <a:solidFill>
                  <a:srgbClr val="FFC000"/>
                </a:solidFill>
              </a:rPr>
              <a:t>ν</a:t>
            </a:r>
            <a:r>
              <a:rPr lang="el-GR" b="1" dirty="0">
                <a:solidFill>
                  <a:srgbClr val="FFC000"/>
                </a:solidFill>
              </a:rPr>
              <a:t> &lt; 560 </a:t>
            </a:r>
            <a:r>
              <a:rPr lang="en-US" b="1" dirty="0">
                <a:solidFill>
                  <a:srgbClr val="FFC000"/>
                </a:solidFill>
              </a:rPr>
              <a:t>GeV </a:t>
            </a:r>
          </a:p>
          <a:p>
            <a:endParaRPr lang="en-US" dirty="0">
              <a:solidFill>
                <a:schemeClr val="tx1"/>
              </a:solidFill>
              <a:effectLst/>
              <a:latin typeface="Arial" panose="020B0604020202020204" pitchFamily="34" charset="0"/>
              <a:cs typeface="Arial" panose="020B0604020202020204" pitchFamily="34" charset="0"/>
            </a:endParaRPr>
          </a:p>
          <a:p>
            <a:pPr marL="285750" indent="-285750">
              <a:buClr>
                <a:srgbClr val="FFC000"/>
              </a:buClr>
              <a:buFont typeface="Arial" panose="020B0604020202020204" pitchFamily="34" charset="0"/>
              <a:buChar char="•"/>
            </a:pPr>
            <a:r>
              <a:rPr lang="en-US" dirty="0">
                <a:solidFill>
                  <a:schemeClr val="tx1"/>
                </a:solidFill>
                <a:effectLst/>
                <a:latin typeface="Arial" panose="020B0604020202020204" pitchFamily="34" charset="0"/>
                <a:cs typeface="Arial" panose="020B0604020202020204" pitchFamily="34" charset="0"/>
              </a:rPr>
              <a:t>Note: </a:t>
            </a:r>
            <a:r>
              <a:rPr lang="en-US" dirty="0">
                <a:solidFill>
                  <a:schemeClr val="accent4">
                    <a:lumMod val="20000"/>
                    <a:lumOff val="80000"/>
                  </a:schemeClr>
                </a:solidFill>
                <a:latin typeface="Arial" panose="020B0604020202020204" pitchFamily="34" charset="0"/>
                <a:cs typeface="Arial" panose="020B0604020202020204" pitchFamily="34" charset="0"/>
              </a:rPr>
              <a:t>inclusive inelasticity – dominant by DIS with contributions from RES+QES</a:t>
            </a:r>
          </a:p>
          <a:p>
            <a:pPr>
              <a:buClr>
                <a:srgbClr val="FFC000"/>
              </a:buClr>
            </a:pPr>
            <a:r>
              <a:rPr lang="en-US" dirty="0">
                <a:solidFill>
                  <a:schemeClr val="accent4">
                    <a:lumMod val="20000"/>
                    <a:lumOff val="80000"/>
                  </a:schemeClr>
                </a:solidFill>
                <a:latin typeface="Arial" panose="020B0604020202020204" pitchFamily="34" charset="0"/>
                <a:cs typeface="Arial" panose="020B0604020202020204" pitchFamily="34" charset="0"/>
              </a:rPr>
              <a:t>     &gt; </a:t>
            </a:r>
            <a:r>
              <a:rPr lang="en-US" dirty="0">
                <a:solidFill>
                  <a:schemeClr val="tx1"/>
                </a:solidFill>
                <a:latin typeface="Arial" panose="020B0604020202020204" pitchFamily="34" charset="0"/>
                <a:cs typeface="Arial" panose="020B0604020202020204" pitchFamily="34" charset="0"/>
              </a:rPr>
              <a:t>DeepCore inter-module spacing ~ </a:t>
            </a:r>
          </a:p>
          <a:p>
            <a:pPr>
              <a:buClr>
                <a:srgbClr val="FFC000"/>
              </a:buClr>
            </a:pPr>
            <a:r>
              <a:rPr lang="en-US" dirty="0">
                <a:solidFill>
                  <a:schemeClr val="tx1"/>
                </a:solidFill>
                <a:latin typeface="Arial" panose="020B0604020202020204" pitchFamily="34" charset="0"/>
                <a:cs typeface="Arial" panose="020B0604020202020204" pitchFamily="34" charset="0"/>
              </a:rPr>
              <a:t>       hadronic cascade sizes </a:t>
            </a:r>
            <a:r>
              <a:rPr lang="en-US" dirty="0">
                <a:solidFill>
                  <a:schemeClr val="tx1"/>
                </a:solidFill>
                <a:latin typeface="Arial" panose="020B0604020202020204" pitchFamily="34" charset="0"/>
                <a:cs typeface="Arial" panose="020B0604020202020204" pitchFamily="34" charset="0"/>
                <a:sym typeface="Wingdings" pitchFamily="2" charset="2"/>
              </a:rPr>
              <a:t> hard to </a:t>
            </a:r>
          </a:p>
          <a:p>
            <a:pPr>
              <a:buClr>
                <a:srgbClr val="FFC000"/>
              </a:buClr>
            </a:pPr>
            <a:r>
              <a:rPr lang="en-US" dirty="0">
                <a:solidFill>
                  <a:schemeClr val="tx1"/>
                </a:solidFill>
                <a:latin typeface="Arial" panose="020B0604020202020204" pitchFamily="34" charset="0"/>
                <a:cs typeface="Arial" panose="020B0604020202020204" pitchFamily="34" charset="0"/>
                <a:sym typeface="Wingdings" pitchFamily="2" charset="2"/>
              </a:rPr>
              <a:t>       </a:t>
            </a:r>
            <a:r>
              <a:rPr lang="en-US" dirty="0">
                <a:solidFill>
                  <a:schemeClr val="tx1"/>
                </a:solidFill>
                <a:latin typeface="Arial" panose="020B0604020202020204" pitchFamily="34" charset="0"/>
                <a:cs typeface="Arial" panose="020B0604020202020204" pitchFamily="34" charset="0"/>
              </a:rPr>
              <a:t>separate </a:t>
            </a:r>
            <a:r>
              <a:rPr lang="en-US" dirty="0">
                <a:solidFill>
                  <a:schemeClr val="tx1"/>
                </a:solidFill>
                <a:effectLst/>
                <a:latin typeface="Arial" panose="020B0604020202020204" pitchFamily="34" charset="0"/>
                <a:cs typeface="Arial" panose="020B0604020202020204" pitchFamily="34" charset="0"/>
              </a:rPr>
              <a:t>QE, RES from DIS events </a:t>
            </a:r>
          </a:p>
          <a:p>
            <a:endParaRPr lang="en-US" dirty="0">
              <a:solidFill>
                <a:schemeClr val="tx1"/>
              </a:solidFill>
              <a:latin typeface="Arial" panose="020B0604020202020204" pitchFamily="34" charset="0"/>
              <a:cs typeface="Arial" panose="020B0604020202020204" pitchFamily="34" charset="0"/>
            </a:endParaRPr>
          </a:p>
          <a:p>
            <a:pPr marL="285750" indent="-285750">
              <a:buClr>
                <a:srgbClr val="FFC000"/>
              </a:buClr>
              <a:buFont typeface="Arial" panose="020B0604020202020204" pitchFamily="34" charset="0"/>
              <a:buChar char="•"/>
            </a:pPr>
            <a:r>
              <a:rPr lang="en-US" dirty="0">
                <a:solidFill>
                  <a:schemeClr val="tx1"/>
                </a:solidFill>
                <a:effectLst/>
                <a:latin typeface="Arial" panose="020B0604020202020204" pitchFamily="34" charset="0"/>
                <a:cs typeface="Arial" panose="020B0604020202020204" pitchFamily="34" charset="0"/>
              </a:rPr>
              <a:t>IceCube 2025 + 2018 (DIS, 10</a:t>
            </a:r>
            <a:r>
              <a:rPr lang="en-US" baseline="30000" dirty="0">
                <a:solidFill>
                  <a:schemeClr val="tx1"/>
                </a:solidFill>
                <a:effectLst/>
                <a:latin typeface="Arial" panose="020B0604020202020204" pitchFamily="34" charset="0"/>
                <a:cs typeface="Arial" panose="020B0604020202020204" pitchFamily="34" charset="0"/>
              </a:rPr>
              <a:t>2.5</a:t>
            </a:r>
            <a:r>
              <a:rPr lang="en-US" dirty="0">
                <a:solidFill>
                  <a:schemeClr val="tx1"/>
                </a:solidFill>
                <a:effectLst/>
                <a:latin typeface="Arial" panose="020B0604020202020204" pitchFamily="34" charset="0"/>
                <a:cs typeface="Arial" panose="020B0604020202020204" pitchFamily="34" charset="0"/>
              </a:rPr>
              <a:t> to 10</a:t>
            </a:r>
            <a:r>
              <a:rPr lang="en-US" baseline="30000" dirty="0">
                <a:solidFill>
                  <a:schemeClr val="tx1"/>
                </a:solidFill>
                <a:effectLst/>
                <a:latin typeface="Arial" panose="020B0604020202020204" pitchFamily="34" charset="0"/>
                <a:cs typeface="Arial" panose="020B0604020202020204" pitchFamily="34" charset="0"/>
              </a:rPr>
              <a:t>7</a:t>
            </a:r>
            <a:r>
              <a:rPr lang="en-US" dirty="0">
                <a:solidFill>
                  <a:schemeClr val="tx1"/>
                </a:solidFill>
                <a:effectLst/>
                <a:latin typeface="Arial" panose="020B0604020202020204" pitchFamily="34" charset="0"/>
                <a:cs typeface="Arial" panose="020B0604020202020204" pitchFamily="34" charset="0"/>
              </a:rPr>
              <a:t> GeV - - - see Slide 40):  Measured mean inelasticity &lt;y&gt; as a function of </a:t>
            </a:r>
            <a:r>
              <a:rPr lang="en-US" i="1" dirty="0">
                <a:solidFill>
                  <a:schemeClr val="accent4">
                    <a:lumMod val="20000"/>
                    <a:lumOff val="80000"/>
                  </a:schemeClr>
                </a:solidFill>
              </a:rPr>
              <a:t>E</a:t>
            </a:r>
            <a:r>
              <a:rPr lang="el-GR" i="1" baseline="-25000" dirty="0">
                <a:solidFill>
                  <a:schemeClr val="accent4">
                    <a:lumMod val="20000"/>
                    <a:lumOff val="80000"/>
                  </a:schemeClr>
                </a:solidFill>
              </a:rPr>
              <a:t>ν</a:t>
            </a:r>
            <a:r>
              <a:rPr lang="en-US" dirty="0">
                <a:solidFill>
                  <a:schemeClr val="tx1"/>
                </a:solidFill>
                <a:effectLst/>
                <a:latin typeface="Arial" panose="020B0604020202020204" pitchFamily="34" charset="0"/>
                <a:cs typeface="Arial" panose="020B0604020202020204" pitchFamily="34" charset="0"/>
              </a:rPr>
              <a:t> in comparison to model predictions. </a:t>
            </a:r>
          </a:p>
        </p:txBody>
      </p:sp>
      <p:pic>
        <p:nvPicPr>
          <p:cNvPr id="8" name="Picture 7" descr="A graph with lines and numbers&#10;&#10;AI-generated content may be incorrect.">
            <a:extLst>
              <a:ext uri="{FF2B5EF4-FFF2-40B4-BE49-F238E27FC236}">
                <a16:creationId xmlns:a16="http://schemas.microsoft.com/office/drawing/2014/main" id="{2C59FFCB-1C6E-6AE3-A7C8-9FE724BD4F81}"/>
              </a:ext>
            </a:extLst>
          </p:cNvPr>
          <p:cNvPicPr>
            <a:picLocks noChangeAspect="1"/>
          </p:cNvPicPr>
          <p:nvPr/>
        </p:nvPicPr>
        <p:blipFill>
          <a:blip r:embed="rId3"/>
          <a:stretch>
            <a:fillRect/>
          </a:stretch>
        </p:blipFill>
        <p:spPr>
          <a:xfrm>
            <a:off x="3409043" y="1154949"/>
            <a:ext cx="5650487" cy="3813134"/>
          </a:xfrm>
          <a:prstGeom prst="rect">
            <a:avLst/>
          </a:prstGeom>
        </p:spPr>
      </p:pic>
    </p:spTree>
    <p:extLst>
      <p:ext uri="{BB962C8B-B14F-4D97-AF65-F5344CB8AC3E}">
        <p14:creationId xmlns:p14="http://schemas.microsoft.com/office/powerpoint/2010/main" val="215393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2">
          <a:extLst>
            <a:ext uri="{FF2B5EF4-FFF2-40B4-BE49-F238E27FC236}">
              <a16:creationId xmlns:a16="http://schemas.microsoft.com/office/drawing/2014/main" id="{FA52D37E-B2B0-C722-7A51-4B3B27535253}"/>
            </a:ext>
          </a:extLst>
        </p:cNvPr>
        <p:cNvGrpSpPr/>
        <p:nvPr/>
      </p:nvGrpSpPr>
      <p:grpSpPr>
        <a:xfrm>
          <a:off x="0" y="0"/>
          <a:ext cx="0" cy="0"/>
          <a:chOff x="0" y="0"/>
          <a:chExt cx="0" cy="0"/>
        </a:xfrm>
      </p:grpSpPr>
      <p:sp>
        <p:nvSpPr>
          <p:cNvPr id="133" name="Google Shape;133;p28">
            <a:extLst>
              <a:ext uri="{FF2B5EF4-FFF2-40B4-BE49-F238E27FC236}">
                <a16:creationId xmlns:a16="http://schemas.microsoft.com/office/drawing/2014/main" id="{0E9BE797-67A4-15E4-0F94-A277E64A3595}"/>
              </a:ext>
            </a:extLst>
          </p:cNvPr>
          <p:cNvSpPr txBox="1">
            <a:spLocks noGrp="1"/>
          </p:cNvSpPr>
          <p:nvPr>
            <p:ph type="sldNum" sz="quarter" idx="12"/>
          </p:nvPr>
        </p:nvSpPr>
        <p:spPr>
          <a:prstGeom prst="rect">
            <a:avLst/>
          </a:prstGeom>
        </p:spPr>
        <p:txBody>
          <a:bodyPr spcFirstLastPara="1" wrap="square" lIns="91425" tIns="91425" rIns="91425" bIns="91425" anchor="ctr" anchorCtr="0">
            <a:normAutofit fontScale="25000" lnSpcReduction="20000"/>
          </a:bodyPr>
          <a:lstStyle/>
          <a:p>
            <a:pPr marL="0" lvl="0" indent="0" algn="r" rtl="0">
              <a:spcBef>
                <a:spcPts val="0"/>
              </a:spcBef>
              <a:spcAft>
                <a:spcPts val="0"/>
              </a:spcAft>
              <a:buNone/>
            </a:pPr>
            <a:fld id="{00000000-1234-1234-1234-123412341234}" type="slidenum">
              <a:rPr lang="en"/>
              <a:t>19</a:t>
            </a:fld>
            <a:endParaRPr/>
          </a:p>
        </p:txBody>
      </p:sp>
      <p:sp>
        <p:nvSpPr>
          <p:cNvPr id="134" name="Google Shape;134;p28">
            <a:extLst>
              <a:ext uri="{FF2B5EF4-FFF2-40B4-BE49-F238E27FC236}">
                <a16:creationId xmlns:a16="http://schemas.microsoft.com/office/drawing/2014/main" id="{1CF0730E-5F02-2E6B-6458-AFFAA2532174}"/>
              </a:ext>
            </a:extLst>
          </p:cNvPr>
          <p:cNvSpPr txBox="1">
            <a:spLocks noGrp="1"/>
          </p:cNvSpPr>
          <p:nvPr>
            <p:ph type="title" idx="4294967295"/>
          </p:nvPr>
        </p:nvSpPr>
        <p:spPr>
          <a:xfrm>
            <a:off x="920750" y="223838"/>
            <a:ext cx="8223250" cy="768350"/>
          </a:xfrm>
          <a:prstGeom prst="rect">
            <a:avLst/>
          </a:prstGeom>
          <a:solidFill>
            <a:srgbClr val="000000">
              <a:alpha val="59120"/>
            </a:srgbClr>
          </a:solidFill>
        </p:spPr>
        <p:txBody>
          <a:bodyPr spcFirstLastPara="1" wrap="square" lIns="91425" tIns="91425" rIns="91425" bIns="91425" anchor="b" anchorCtr="0">
            <a:normAutofit/>
          </a:bodyPr>
          <a:lstStyle/>
          <a:p>
            <a:pPr lvl="0">
              <a:spcBef>
                <a:spcPts val="0"/>
              </a:spcBef>
            </a:pPr>
            <a:r>
              <a:rPr lang="en" sz="3600" dirty="0">
                <a:solidFill>
                  <a:schemeClr val="lt1"/>
                </a:solidFill>
              </a:rPr>
              <a:t>Recent science results</a:t>
            </a:r>
            <a:endParaRPr sz="3500" dirty="0">
              <a:latin typeface="Arial"/>
              <a:ea typeface="Arial"/>
              <a:cs typeface="Arial"/>
              <a:sym typeface="Arial"/>
            </a:endParaRPr>
          </a:p>
        </p:txBody>
      </p:sp>
      <mc:AlternateContent xmlns:mc="http://schemas.openxmlformats.org/markup-compatibility/2006" xmlns:a14="http://schemas.microsoft.com/office/drawing/2010/main">
        <mc:Choice Requires="a14">
          <p:sp>
            <p:nvSpPr>
              <p:cNvPr id="3" name="Google Shape;137;p28">
                <a:extLst>
                  <a:ext uri="{FF2B5EF4-FFF2-40B4-BE49-F238E27FC236}">
                    <a16:creationId xmlns:a16="http://schemas.microsoft.com/office/drawing/2014/main" id="{FDCCCAAD-4AA9-C5B4-D040-839994E830B1}"/>
                  </a:ext>
                </a:extLst>
              </p:cNvPr>
              <p:cNvSpPr txBox="1"/>
              <p:nvPr/>
            </p:nvSpPr>
            <p:spPr>
              <a:xfrm>
                <a:off x="115504" y="1085484"/>
                <a:ext cx="4185674" cy="3674245"/>
              </a:xfrm>
              <a:prstGeom prst="rect">
                <a:avLst/>
              </a:prstGeom>
              <a:noFill/>
              <a:ln>
                <a:noFill/>
              </a:ln>
            </p:spPr>
            <p:txBody>
              <a:bodyPr spcFirstLastPara="1" wrap="square" lIns="91425" tIns="91425" rIns="91425" bIns="91425" anchor="ctr" anchorCtr="0">
                <a:spAutoFit/>
              </a:bodyPr>
              <a:lstStyle/>
              <a:p>
                <a:pPr algn="ctr">
                  <a:buClr>
                    <a:srgbClr val="FFC000"/>
                  </a:buClr>
                </a:pPr>
                <a:r>
                  <a:rPr lang="en-US" sz="1600" b="1" dirty="0">
                    <a:solidFill>
                      <a:srgbClr val="FFC000"/>
                    </a:solidFill>
                  </a:rPr>
                  <a:t>Search for eV-Scale Sterile Neutrino </a:t>
                </a:r>
              </a:p>
              <a:p>
                <a:pPr marL="285750" indent="-285750">
                  <a:buClr>
                    <a:srgbClr val="FFC000"/>
                  </a:buClr>
                  <a:buFont typeface="Arial" panose="020B0604020202020204" pitchFamily="34" charset="0"/>
                  <a:buChar char="•"/>
                </a:pPr>
                <a:r>
                  <a:rPr lang="en-US" sz="1600" dirty="0">
                    <a:solidFill>
                      <a:schemeClr val="accent4">
                        <a:lumMod val="20000"/>
                        <a:lumOff val="80000"/>
                      </a:schemeClr>
                    </a:solidFill>
                  </a:rPr>
                  <a:t>Anomalies in short-baseline oscillation experiments observed in </a:t>
                </a:r>
                <a14:m>
                  <m:oMath xmlns:m="http://schemas.openxmlformats.org/officeDocument/2006/math">
                    <m:sSub>
                      <m:sSubPr>
                        <m:ctrlPr>
                          <a:rPr lang="en-US" sz="1600" i="1" smtClean="0">
                            <a:solidFill>
                              <a:schemeClr val="accent4">
                                <a:lumMod val="20000"/>
                                <a:lumOff val="80000"/>
                              </a:schemeClr>
                            </a:solidFill>
                            <a:latin typeface="Cambria Math" panose="02040503050406030204" pitchFamily="18" charset="0"/>
                          </a:rPr>
                        </m:ctrlPr>
                      </m:sSubPr>
                      <m:e>
                        <m:r>
                          <a:rPr lang="en-US" sz="1600" i="1" smtClean="0">
                            <a:solidFill>
                              <a:schemeClr val="accent4">
                                <a:lumMod val="20000"/>
                                <a:lumOff val="80000"/>
                              </a:schemeClr>
                            </a:solidFill>
                            <a:latin typeface="Cambria Math" panose="02040503050406030204" pitchFamily="18" charset="0"/>
                            <a:ea typeface="Cambria Math" panose="02040503050406030204" pitchFamily="18" charset="0"/>
                          </a:rPr>
                          <m:t>𝜈</m:t>
                        </m:r>
                      </m:e>
                      <m:sub>
                        <m:r>
                          <a:rPr lang="en-US" sz="1600" i="1" smtClean="0">
                            <a:solidFill>
                              <a:schemeClr val="accent4">
                                <a:lumMod val="20000"/>
                                <a:lumOff val="80000"/>
                              </a:schemeClr>
                            </a:solidFill>
                            <a:latin typeface="Cambria Math" panose="02040503050406030204" pitchFamily="18" charset="0"/>
                            <a:ea typeface="Cambria Math" panose="02040503050406030204" pitchFamily="18" charset="0"/>
                          </a:rPr>
                          <m:t>𝜇</m:t>
                        </m:r>
                      </m:sub>
                    </m:sSub>
                    <m:r>
                      <a:rPr lang="en-US" sz="1600" i="1" smtClean="0">
                        <a:solidFill>
                          <a:schemeClr val="accent4">
                            <a:lumMod val="20000"/>
                            <a:lumOff val="80000"/>
                          </a:schemeClr>
                        </a:solidFill>
                        <a:latin typeface="Cambria Math" panose="02040503050406030204" pitchFamily="18" charset="0"/>
                        <a:ea typeface="Cambria Math" panose="02040503050406030204" pitchFamily="18" charset="0"/>
                      </a:rPr>
                      <m:t>→</m:t>
                    </m:r>
                    <m:sSub>
                      <m:sSubPr>
                        <m:ctrlPr>
                          <a:rPr lang="en-US" sz="1600" i="1" smtClean="0">
                            <a:solidFill>
                              <a:schemeClr val="accent4">
                                <a:lumMod val="20000"/>
                                <a:lumOff val="80000"/>
                              </a:schemeClr>
                            </a:solidFill>
                            <a:latin typeface="Cambria Math" panose="02040503050406030204" pitchFamily="18" charset="0"/>
                            <a:ea typeface="Cambria Math" panose="02040503050406030204" pitchFamily="18" charset="0"/>
                          </a:rPr>
                        </m:ctrlPr>
                      </m:sSubPr>
                      <m:e>
                        <m:r>
                          <a:rPr lang="en-US" sz="1600" i="1" smtClean="0">
                            <a:solidFill>
                              <a:schemeClr val="accent4">
                                <a:lumMod val="20000"/>
                                <a:lumOff val="80000"/>
                              </a:schemeClr>
                            </a:solidFill>
                            <a:latin typeface="Cambria Math" panose="02040503050406030204" pitchFamily="18" charset="0"/>
                            <a:ea typeface="Cambria Math" panose="02040503050406030204" pitchFamily="18" charset="0"/>
                          </a:rPr>
                          <m:t>𝜈</m:t>
                        </m:r>
                      </m:e>
                      <m:sub>
                        <m:r>
                          <a:rPr lang="en-US" sz="1600" b="0" i="1" smtClean="0">
                            <a:solidFill>
                              <a:schemeClr val="accent4">
                                <a:lumMod val="20000"/>
                                <a:lumOff val="80000"/>
                              </a:schemeClr>
                            </a:solidFill>
                            <a:latin typeface="Cambria Math" panose="02040503050406030204" pitchFamily="18" charset="0"/>
                            <a:ea typeface="Cambria Math" panose="02040503050406030204" pitchFamily="18" charset="0"/>
                          </a:rPr>
                          <m:t>𝑒</m:t>
                        </m:r>
                      </m:sub>
                    </m:sSub>
                  </m:oMath>
                </a14:m>
                <a:r>
                  <a:rPr lang="en-US" sz="1600" dirty="0">
                    <a:solidFill>
                      <a:schemeClr val="accent4">
                        <a:lumMod val="20000"/>
                        <a:lumOff val="80000"/>
                      </a:schemeClr>
                    </a:solidFill>
                  </a:rPr>
                  <a:t> appearance and </a:t>
                </a:r>
                <a14:m>
                  <m:oMath xmlns:m="http://schemas.openxmlformats.org/officeDocument/2006/math">
                    <m:sSub>
                      <m:sSubPr>
                        <m:ctrlPr>
                          <a:rPr lang="en-US" sz="1600" i="1">
                            <a:solidFill>
                              <a:schemeClr val="accent4">
                                <a:lumMod val="20000"/>
                                <a:lumOff val="80000"/>
                              </a:schemeClr>
                            </a:solidFill>
                            <a:latin typeface="Cambria Math" panose="02040503050406030204" pitchFamily="18" charset="0"/>
                          </a:rPr>
                        </m:ctrlPr>
                      </m:sSubPr>
                      <m:e>
                        <m:r>
                          <a:rPr lang="en-US" sz="1600" i="1">
                            <a:solidFill>
                              <a:schemeClr val="accent4">
                                <a:lumMod val="20000"/>
                                <a:lumOff val="80000"/>
                              </a:schemeClr>
                            </a:solidFill>
                            <a:latin typeface="Cambria Math" panose="02040503050406030204" pitchFamily="18" charset="0"/>
                            <a:ea typeface="Cambria Math" panose="02040503050406030204" pitchFamily="18" charset="0"/>
                          </a:rPr>
                          <m:t>𝜈</m:t>
                        </m:r>
                      </m:e>
                      <m:sub>
                        <m:r>
                          <a:rPr lang="en-US" sz="1600" b="0" i="1" smtClean="0">
                            <a:solidFill>
                              <a:schemeClr val="accent4">
                                <a:lumMod val="20000"/>
                                <a:lumOff val="80000"/>
                              </a:schemeClr>
                            </a:solidFill>
                            <a:latin typeface="Cambria Math" panose="02040503050406030204" pitchFamily="18" charset="0"/>
                            <a:ea typeface="Cambria Math" panose="02040503050406030204" pitchFamily="18" charset="0"/>
                          </a:rPr>
                          <m:t>𝑒</m:t>
                        </m:r>
                      </m:sub>
                    </m:sSub>
                    <m:r>
                      <a:rPr lang="en-US" sz="1600" i="1">
                        <a:solidFill>
                          <a:schemeClr val="accent4">
                            <a:lumMod val="20000"/>
                            <a:lumOff val="80000"/>
                          </a:schemeClr>
                        </a:solidFill>
                        <a:latin typeface="Cambria Math" panose="02040503050406030204" pitchFamily="18" charset="0"/>
                        <a:ea typeface="Cambria Math" panose="02040503050406030204" pitchFamily="18" charset="0"/>
                      </a:rPr>
                      <m:t>→</m:t>
                    </m:r>
                    <m:sSub>
                      <m:sSubPr>
                        <m:ctrlPr>
                          <a:rPr lang="en-US" sz="1600" i="1">
                            <a:solidFill>
                              <a:schemeClr val="accent4">
                                <a:lumMod val="20000"/>
                                <a:lumOff val="80000"/>
                              </a:schemeClr>
                            </a:solidFill>
                            <a:latin typeface="Cambria Math" panose="02040503050406030204" pitchFamily="18" charset="0"/>
                            <a:ea typeface="Cambria Math" panose="02040503050406030204" pitchFamily="18" charset="0"/>
                          </a:rPr>
                        </m:ctrlPr>
                      </m:sSubPr>
                      <m:e>
                        <m:r>
                          <a:rPr lang="en-US" sz="1600" i="1">
                            <a:solidFill>
                              <a:schemeClr val="accent4">
                                <a:lumMod val="20000"/>
                                <a:lumOff val="80000"/>
                              </a:schemeClr>
                            </a:solidFill>
                            <a:latin typeface="Cambria Math" panose="02040503050406030204" pitchFamily="18" charset="0"/>
                            <a:ea typeface="Cambria Math" panose="02040503050406030204" pitchFamily="18" charset="0"/>
                          </a:rPr>
                          <m:t>𝜈</m:t>
                        </m:r>
                      </m:e>
                      <m:sub>
                        <m:r>
                          <a:rPr lang="en-US" sz="1600" i="1">
                            <a:solidFill>
                              <a:schemeClr val="accent4">
                                <a:lumMod val="20000"/>
                                <a:lumOff val="80000"/>
                              </a:schemeClr>
                            </a:solidFill>
                            <a:latin typeface="Cambria Math" panose="02040503050406030204" pitchFamily="18" charset="0"/>
                            <a:ea typeface="Cambria Math" panose="02040503050406030204" pitchFamily="18" charset="0"/>
                          </a:rPr>
                          <m:t>𝑒</m:t>
                        </m:r>
                      </m:sub>
                    </m:sSub>
                  </m:oMath>
                </a14:m>
                <a:r>
                  <a:rPr lang="en-US" sz="1600" dirty="0">
                    <a:solidFill>
                      <a:schemeClr val="accent4">
                        <a:lumMod val="20000"/>
                        <a:lumOff val="80000"/>
                      </a:schemeClr>
                    </a:solidFill>
                  </a:rPr>
                  <a:t> disappearance </a:t>
                </a:r>
              </a:p>
              <a:p>
                <a:pPr marL="285750" indent="-285750">
                  <a:buClr>
                    <a:srgbClr val="FFC000"/>
                  </a:buClr>
                  <a:buFont typeface="Arial" panose="020B0604020202020204" pitchFamily="34" charset="0"/>
                  <a:buChar char="•"/>
                </a:pPr>
                <a:r>
                  <a:rPr lang="en-US" sz="1600" dirty="0">
                    <a:solidFill>
                      <a:schemeClr val="accent4">
                        <a:lumMod val="20000"/>
                        <a:lumOff val="80000"/>
                      </a:schemeClr>
                    </a:solidFill>
                  </a:rPr>
                  <a:t>3+1 sterile neutrino search: </a:t>
                </a:r>
                <a14:m>
                  <m:oMath xmlns:m="http://schemas.openxmlformats.org/officeDocument/2006/math">
                    <m:sSub>
                      <m:sSubPr>
                        <m:ctrlPr>
                          <a:rPr lang="en-US" sz="1600" i="1">
                            <a:solidFill>
                              <a:schemeClr val="accent4">
                                <a:lumMod val="20000"/>
                                <a:lumOff val="80000"/>
                              </a:schemeClr>
                            </a:solidFill>
                            <a:latin typeface="Cambria Math" panose="02040503050406030204" pitchFamily="18" charset="0"/>
                          </a:rPr>
                        </m:ctrlPr>
                      </m:sSubPr>
                      <m:e>
                        <m:r>
                          <a:rPr lang="en-US" sz="1600" i="1">
                            <a:solidFill>
                              <a:schemeClr val="accent4">
                                <a:lumMod val="20000"/>
                                <a:lumOff val="80000"/>
                              </a:schemeClr>
                            </a:solidFill>
                            <a:latin typeface="Cambria Math" panose="02040503050406030204" pitchFamily="18" charset="0"/>
                            <a:ea typeface="Cambria Math" panose="02040503050406030204" pitchFamily="18" charset="0"/>
                          </a:rPr>
                          <m:t>𝜈</m:t>
                        </m:r>
                      </m:e>
                      <m:sub>
                        <m:r>
                          <a:rPr lang="en-US" sz="1600" i="1" smtClean="0">
                            <a:solidFill>
                              <a:schemeClr val="accent4">
                                <a:lumMod val="20000"/>
                                <a:lumOff val="80000"/>
                              </a:schemeClr>
                            </a:solidFill>
                            <a:latin typeface="Cambria Math" panose="02040503050406030204" pitchFamily="18" charset="0"/>
                            <a:ea typeface="Cambria Math" panose="02040503050406030204" pitchFamily="18" charset="0"/>
                          </a:rPr>
                          <m:t>𝜇</m:t>
                        </m:r>
                      </m:sub>
                    </m:sSub>
                    <m:r>
                      <a:rPr lang="en-US" sz="1600" i="1">
                        <a:solidFill>
                          <a:schemeClr val="accent4">
                            <a:lumMod val="20000"/>
                            <a:lumOff val="80000"/>
                          </a:schemeClr>
                        </a:solidFill>
                        <a:latin typeface="Cambria Math" panose="02040503050406030204" pitchFamily="18" charset="0"/>
                        <a:ea typeface="Cambria Math" panose="02040503050406030204" pitchFamily="18" charset="0"/>
                      </a:rPr>
                      <m:t>→</m:t>
                    </m:r>
                    <m:sSub>
                      <m:sSubPr>
                        <m:ctrlPr>
                          <a:rPr lang="en-US" sz="1600" i="1">
                            <a:solidFill>
                              <a:schemeClr val="accent4">
                                <a:lumMod val="20000"/>
                                <a:lumOff val="80000"/>
                              </a:schemeClr>
                            </a:solidFill>
                            <a:latin typeface="Cambria Math" panose="02040503050406030204" pitchFamily="18" charset="0"/>
                            <a:ea typeface="Cambria Math" panose="02040503050406030204" pitchFamily="18" charset="0"/>
                          </a:rPr>
                        </m:ctrlPr>
                      </m:sSubPr>
                      <m:e>
                        <m:r>
                          <a:rPr lang="en-US" sz="1600" i="1">
                            <a:solidFill>
                              <a:schemeClr val="accent4">
                                <a:lumMod val="20000"/>
                                <a:lumOff val="80000"/>
                              </a:schemeClr>
                            </a:solidFill>
                            <a:latin typeface="Cambria Math" panose="02040503050406030204" pitchFamily="18" charset="0"/>
                            <a:ea typeface="Cambria Math" panose="02040503050406030204" pitchFamily="18" charset="0"/>
                          </a:rPr>
                          <m:t>𝜈</m:t>
                        </m:r>
                      </m:e>
                      <m:sub>
                        <m:r>
                          <a:rPr lang="en-US" sz="1600" i="1" smtClean="0">
                            <a:solidFill>
                              <a:schemeClr val="accent4">
                                <a:lumMod val="20000"/>
                                <a:lumOff val="80000"/>
                              </a:schemeClr>
                            </a:solidFill>
                            <a:latin typeface="Cambria Math" panose="02040503050406030204" pitchFamily="18" charset="0"/>
                            <a:ea typeface="Cambria Math" panose="02040503050406030204" pitchFamily="18" charset="0"/>
                          </a:rPr>
                          <m:t>𝜇</m:t>
                        </m:r>
                      </m:sub>
                    </m:sSub>
                  </m:oMath>
                </a14:m>
                <a:r>
                  <a:rPr lang="en-US" sz="1600" dirty="0">
                    <a:solidFill>
                      <a:schemeClr val="accent4">
                        <a:lumMod val="20000"/>
                        <a:lumOff val="80000"/>
                      </a:schemeClr>
                    </a:solidFill>
                  </a:rPr>
                  <a:t> disappearance. </a:t>
                </a:r>
              </a:p>
              <a:p>
                <a:pPr marL="285750" indent="-285750">
                  <a:buClr>
                    <a:srgbClr val="FFC000"/>
                  </a:buClr>
                  <a:buFont typeface="Arial" panose="020B0604020202020204" pitchFamily="34" charset="0"/>
                  <a:buChar char="•"/>
                </a:pPr>
                <a:r>
                  <a:rPr lang="en-US" sz="1600" dirty="0">
                    <a:solidFill>
                      <a:schemeClr val="accent4">
                        <a:lumMod val="20000"/>
                        <a:lumOff val="80000"/>
                      </a:schemeClr>
                    </a:solidFill>
                  </a:rPr>
                  <a:t>10.7 years of IceCube atmospheric muon neutrinos from 0.5 to 100 TeV, </a:t>
                </a:r>
              </a:p>
              <a:p>
                <a:pPr marL="285750" indent="-285750">
                  <a:buClr>
                    <a:srgbClr val="FFC000"/>
                  </a:buClr>
                  <a:buFont typeface="Arial" panose="020B0604020202020204" pitchFamily="34" charset="0"/>
                  <a:buChar char="•"/>
                </a:pPr>
                <a:endParaRPr lang="en-US" sz="1600" dirty="0">
                  <a:solidFill>
                    <a:schemeClr val="accent4">
                      <a:lumMod val="20000"/>
                      <a:lumOff val="80000"/>
                    </a:schemeClr>
                  </a:solidFill>
                  <a:latin typeface="Arial" panose="020B0604020202020204" pitchFamily="34" charset="0"/>
                  <a:cs typeface="Arial" panose="020B0604020202020204" pitchFamily="34" charset="0"/>
                </a:endParaRPr>
              </a:p>
              <a:p>
                <a:pPr marL="285750" indent="-285750">
                  <a:buClr>
                    <a:srgbClr val="FFC000"/>
                  </a:buClr>
                  <a:buFont typeface="Arial" panose="020B0604020202020204" pitchFamily="34" charset="0"/>
                  <a:buChar char="•"/>
                </a:pPr>
                <a:r>
                  <a:rPr lang="en-US" sz="1600" dirty="0">
                    <a:solidFill>
                      <a:schemeClr val="accent4">
                        <a:lumMod val="20000"/>
                        <a:lumOff val="80000"/>
                      </a:schemeClr>
                    </a:solidFill>
                    <a:latin typeface="Arial" panose="020B0604020202020204" pitchFamily="34" charset="0"/>
                    <a:cs typeface="Arial" panose="020B0604020202020204" pitchFamily="34" charset="0"/>
                  </a:rPr>
                  <a:t>Results: </a:t>
                </a:r>
              </a:p>
              <a:p>
                <a:pPr>
                  <a:buClr>
                    <a:srgbClr val="FFC000"/>
                  </a:buClr>
                </a:pPr>
                <a:r>
                  <a:rPr lang="en-US" sz="1600" dirty="0">
                    <a:solidFill>
                      <a:schemeClr val="accent4">
                        <a:lumMod val="20000"/>
                        <a:lumOff val="80000"/>
                      </a:schemeClr>
                    </a:solidFill>
                    <a:latin typeface="Arial" panose="020B0604020202020204" pitchFamily="34" charset="0"/>
                    <a:cs typeface="Arial" panose="020B0604020202020204" pitchFamily="34" charset="0"/>
                  </a:rPr>
                  <a:t>     &gt; Best fit point at </a:t>
                </a:r>
                <a14:m>
                  <m:oMath xmlns:m="http://schemas.openxmlformats.org/officeDocument/2006/math">
                    <m:r>
                      <a:rPr lang="en-US" sz="1600">
                        <a:solidFill>
                          <a:schemeClr val="accent4">
                            <a:lumMod val="20000"/>
                            <a:lumOff val="80000"/>
                          </a:schemeClr>
                        </a:solidFill>
                        <a:latin typeface="Cambria Math" panose="02040503050406030204" pitchFamily="18" charset="0"/>
                        <a:ea typeface="Cambria Math" panose="02040503050406030204" pitchFamily="18" charset="0"/>
                      </a:rPr>
                      <m:t>∆</m:t>
                    </m:r>
                    <m:sSubSup>
                      <m:sSubSupPr>
                        <m:ctrlPr>
                          <a:rPr lang="en-US" sz="1600" i="1">
                            <a:solidFill>
                              <a:schemeClr val="accent4">
                                <a:lumMod val="20000"/>
                                <a:lumOff val="80000"/>
                              </a:schemeClr>
                            </a:solidFill>
                            <a:latin typeface="Cambria Math" panose="02040503050406030204" pitchFamily="18" charset="0"/>
                            <a:ea typeface="Cambria Math" panose="02040503050406030204" pitchFamily="18" charset="0"/>
                          </a:rPr>
                        </m:ctrlPr>
                      </m:sSubSupPr>
                      <m:e>
                        <m:r>
                          <m:rPr>
                            <m:sty m:val="p"/>
                          </m:rPr>
                          <a:rPr lang="en-US" sz="1600">
                            <a:solidFill>
                              <a:schemeClr val="accent4">
                                <a:lumMod val="20000"/>
                                <a:lumOff val="80000"/>
                              </a:schemeClr>
                            </a:solidFill>
                            <a:latin typeface="Cambria Math" panose="02040503050406030204" pitchFamily="18" charset="0"/>
                            <a:ea typeface="Cambria Math" panose="02040503050406030204" pitchFamily="18" charset="0"/>
                          </a:rPr>
                          <m:t>m</m:t>
                        </m:r>
                      </m:e>
                      <m:sub>
                        <m:r>
                          <a:rPr lang="en-US" sz="1600" b="0" i="0" smtClean="0">
                            <a:solidFill>
                              <a:schemeClr val="accent4">
                                <a:lumMod val="20000"/>
                                <a:lumOff val="80000"/>
                              </a:schemeClr>
                            </a:solidFill>
                            <a:latin typeface="Cambria Math" panose="02040503050406030204" pitchFamily="18" charset="0"/>
                            <a:ea typeface="Cambria Math" panose="02040503050406030204" pitchFamily="18" charset="0"/>
                          </a:rPr>
                          <m:t>41</m:t>
                        </m:r>
                      </m:sub>
                      <m:sup>
                        <m:r>
                          <a:rPr lang="en-US" sz="1600">
                            <a:solidFill>
                              <a:schemeClr val="accent4">
                                <a:lumMod val="20000"/>
                                <a:lumOff val="80000"/>
                              </a:schemeClr>
                            </a:solidFill>
                            <a:latin typeface="Cambria Math" panose="02040503050406030204" pitchFamily="18" charset="0"/>
                            <a:ea typeface="Cambria Math" panose="02040503050406030204" pitchFamily="18" charset="0"/>
                          </a:rPr>
                          <m:t>2</m:t>
                        </m:r>
                      </m:sup>
                    </m:sSubSup>
                    <m:r>
                      <a:rPr lang="en-US" sz="1600" i="1">
                        <a:solidFill>
                          <a:schemeClr val="accent4">
                            <a:lumMod val="20000"/>
                            <a:lumOff val="80000"/>
                          </a:schemeClr>
                        </a:solidFill>
                        <a:latin typeface="Cambria Math" panose="02040503050406030204" pitchFamily="18" charset="0"/>
                        <a:ea typeface="Cambria Math" panose="02040503050406030204" pitchFamily="18" charset="0"/>
                      </a:rPr>
                      <m:t>=</m:t>
                    </m:r>
                    <m:r>
                      <a:rPr lang="en-US" sz="1600" b="0" i="1" smtClean="0">
                        <a:solidFill>
                          <a:schemeClr val="accent4">
                            <a:lumMod val="20000"/>
                            <a:lumOff val="80000"/>
                          </a:schemeClr>
                        </a:solidFill>
                        <a:latin typeface="Cambria Math" panose="02040503050406030204" pitchFamily="18" charset="0"/>
                        <a:ea typeface="Cambria Math" panose="02040503050406030204" pitchFamily="18" charset="0"/>
                      </a:rPr>
                      <m:t>3.5 </m:t>
                    </m:r>
                    <m:sSup>
                      <m:sSupPr>
                        <m:ctrlPr>
                          <a:rPr lang="en-US" sz="1600" i="1">
                            <a:solidFill>
                              <a:schemeClr val="accent4">
                                <a:lumMod val="20000"/>
                                <a:lumOff val="80000"/>
                              </a:schemeClr>
                            </a:solidFill>
                            <a:latin typeface="Cambria Math" panose="02040503050406030204" pitchFamily="18" charset="0"/>
                            <a:ea typeface="Cambria Math" panose="02040503050406030204" pitchFamily="18" charset="0"/>
                          </a:rPr>
                        </m:ctrlPr>
                      </m:sSupPr>
                      <m:e>
                        <m:r>
                          <a:rPr lang="en-US" sz="1600" i="1">
                            <a:solidFill>
                              <a:schemeClr val="accent4">
                                <a:lumMod val="20000"/>
                                <a:lumOff val="80000"/>
                              </a:schemeClr>
                            </a:solidFill>
                            <a:latin typeface="Cambria Math" panose="02040503050406030204" pitchFamily="18" charset="0"/>
                            <a:ea typeface="Cambria Math" panose="02040503050406030204" pitchFamily="18" charset="0"/>
                          </a:rPr>
                          <m:t>𝑒𝑉</m:t>
                        </m:r>
                      </m:e>
                      <m:sup>
                        <m:r>
                          <a:rPr lang="en-US" sz="1600" i="1">
                            <a:solidFill>
                              <a:schemeClr val="accent4">
                                <a:lumMod val="20000"/>
                                <a:lumOff val="80000"/>
                              </a:schemeClr>
                            </a:solidFill>
                            <a:latin typeface="Cambria Math" panose="02040503050406030204" pitchFamily="18" charset="0"/>
                            <a:ea typeface="Cambria Math" panose="02040503050406030204" pitchFamily="18" charset="0"/>
                          </a:rPr>
                          <m:t>2</m:t>
                        </m:r>
                      </m:sup>
                    </m:sSup>
                  </m:oMath>
                </a14:m>
                <a:r>
                  <a:rPr lang="en-US" sz="1600" dirty="0">
                    <a:solidFill>
                      <a:schemeClr val="accent4">
                        <a:lumMod val="20000"/>
                        <a:lumOff val="80000"/>
                      </a:schemeClr>
                    </a:solidFill>
                  </a:rPr>
                  <a:t> and</a:t>
                </a:r>
              </a:p>
              <a:p>
                <a:pPr>
                  <a:buClr>
                    <a:srgbClr val="FFC000"/>
                  </a:buClr>
                </a:pPr>
                <a:r>
                  <a:rPr lang="en-US" sz="1600" dirty="0">
                    <a:solidFill>
                      <a:schemeClr val="accent4">
                        <a:lumMod val="20000"/>
                        <a:lumOff val="80000"/>
                      </a:schemeClr>
                    </a:solidFill>
                  </a:rPr>
                  <a:t>        </a:t>
                </a:r>
                <a14:m>
                  <m:oMath xmlns:m="http://schemas.openxmlformats.org/officeDocument/2006/math">
                    <m:sSup>
                      <m:sSupPr>
                        <m:ctrlPr>
                          <a:rPr lang="en-US" sz="1600" i="1">
                            <a:solidFill>
                              <a:schemeClr val="accent4">
                                <a:lumMod val="20000"/>
                                <a:lumOff val="80000"/>
                              </a:schemeClr>
                            </a:solidFill>
                            <a:latin typeface="Cambria Math" panose="02040503050406030204" pitchFamily="18" charset="0"/>
                          </a:rPr>
                        </m:ctrlPr>
                      </m:sSupPr>
                      <m:e>
                        <m:r>
                          <m:rPr>
                            <m:sty m:val="p"/>
                          </m:rPr>
                          <a:rPr lang="en-US" sz="1600">
                            <a:solidFill>
                              <a:schemeClr val="accent4">
                                <a:lumMod val="20000"/>
                                <a:lumOff val="80000"/>
                              </a:schemeClr>
                            </a:solidFill>
                            <a:latin typeface="Cambria Math" panose="02040503050406030204" pitchFamily="18" charset="0"/>
                          </a:rPr>
                          <m:t>sin</m:t>
                        </m:r>
                      </m:e>
                      <m:sup>
                        <m:r>
                          <a:rPr lang="en-US" sz="1600">
                            <a:solidFill>
                              <a:schemeClr val="accent4">
                                <a:lumMod val="20000"/>
                                <a:lumOff val="80000"/>
                              </a:schemeClr>
                            </a:solidFill>
                            <a:latin typeface="Cambria Math" panose="02040503050406030204" pitchFamily="18" charset="0"/>
                          </a:rPr>
                          <m:t>2</m:t>
                        </m:r>
                      </m:sup>
                    </m:sSup>
                    <m:sSub>
                      <m:sSubPr>
                        <m:ctrlPr>
                          <a:rPr lang="en-US" sz="1600" i="1">
                            <a:solidFill>
                              <a:schemeClr val="accent4">
                                <a:lumMod val="20000"/>
                                <a:lumOff val="80000"/>
                              </a:schemeClr>
                            </a:solidFill>
                            <a:latin typeface="Cambria Math" panose="02040503050406030204" pitchFamily="18" charset="0"/>
                          </a:rPr>
                        </m:ctrlPr>
                      </m:sSubPr>
                      <m:e>
                        <m:r>
                          <a:rPr lang="en-US" sz="1600" b="0" i="1" smtClean="0">
                            <a:solidFill>
                              <a:schemeClr val="accent4">
                                <a:lumMod val="20000"/>
                                <a:lumOff val="80000"/>
                              </a:schemeClr>
                            </a:solidFill>
                            <a:latin typeface="Cambria Math" panose="02040503050406030204" pitchFamily="18" charset="0"/>
                          </a:rPr>
                          <m:t>2</m:t>
                        </m:r>
                        <m:r>
                          <m:rPr>
                            <m:sty m:val="p"/>
                          </m:rPr>
                          <a:rPr lang="en-US" sz="1600">
                            <a:solidFill>
                              <a:schemeClr val="accent4">
                                <a:lumMod val="20000"/>
                                <a:lumOff val="80000"/>
                              </a:schemeClr>
                            </a:solidFill>
                            <a:latin typeface="Cambria Math" panose="02040503050406030204" pitchFamily="18" charset="0"/>
                            <a:ea typeface="Cambria Math" panose="02040503050406030204" pitchFamily="18" charset="0"/>
                          </a:rPr>
                          <m:t>θ</m:t>
                        </m:r>
                      </m:e>
                      <m:sub>
                        <m:r>
                          <a:rPr lang="en-US" sz="1600">
                            <a:solidFill>
                              <a:schemeClr val="accent4">
                                <a:lumMod val="20000"/>
                                <a:lumOff val="80000"/>
                              </a:schemeClr>
                            </a:solidFill>
                            <a:latin typeface="Cambria Math" panose="02040503050406030204" pitchFamily="18" charset="0"/>
                          </a:rPr>
                          <m:t>2</m:t>
                        </m:r>
                        <m:r>
                          <a:rPr lang="en-US" sz="1600" b="0" i="0" smtClean="0">
                            <a:solidFill>
                              <a:schemeClr val="accent4">
                                <a:lumMod val="20000"/>
                                <a:lumOff val="80000"/>
                              </a:schemeClr>
                            </a:solidFill>
                            <a:latin typeface="Cambria Math" panose="02040503050406030204" pitchFamily="18" charset="0"/>
                          </a:rPr>
                          <m:t>4</m:t>
                        </m:r>
                      </m:sub>
                    </m:sSub>
                    <m:r>
                      <a:rPr lang="en-US" sz="1600" i="1">
                        <a:solidFill>
                          <a:schemeClr val="accent4">
                            <a:lumMod val="20000"/>
                            <a:lumOff val="80000"/>
                          </a:schemeClr>
                        </a:solidFill>
                        <a:latin typeface="Cambria Math" panose="02040503050406030204" pitchFamily="18" charset="0"/>
                      </a:rPr>
                      <m:t>=</m:t>
                    </m:r>
                    <m:r>
                      <a:rPr lang="en-US" sz="1600" b="0" i="1" smtClean="0">
                        <a:solidFill>
                          <a:schemeClr val="accent4">
                            <a:lumMod val="20000"/>
                            <a:lumOff val="80000"/>
                          </a:schemeClr>
                        </a:solidFill>
                        <a:latin typeface="Cambria Math" panose="02040503050406030204" pitchFamily="18" charset="0"/>
                      </a:rPr>
                      <m:t>0.16</m:t>
                    </m:r>
                  </m:oMath>
                </a14:m>
                <a:endParaRPr lang="en-US" sz="1600" dirty="0">
                  <a:solidFill>
                    <a:schemeClr val="accent4">
                      <a:lumMod val="20000"/>
                      <a:lumOff val="80000"/>
                    </a:schemeClr>
                  </a:solidFill>
                  <a:latin typeface="Arial" panose="020B0604020202020204" pitchFamily="34" charset="0"/>
                  <a:cs typeface="Arial" panose="020B0604020202020204" pitchFamily="34" charset="0"/>
                </a:endParaRPr>
              </a:p>
              <a:p>
                <a:pPr>
                  <a:buClr>
                    <a:srgbClr val="FFC000"/>
                  </a:buClr>
                </a:pPr>
                <a:r>
                  <a:rPr lang="en-US" sz="1600" dirty="0">
                    <a:solidFill>
                      <a:schemeClr val="accent4">
                        <a:lumMod val="20000"/>
                        <a:lumOff val="80000"/>
                      </a:schemeClr>
                    </a:solidFill>
                    <a:latin typeface="Arial" panose="020B0604020202020204" pitchFamily="34" charset="0"/>
                    <a:cs typeface="Arial" panose="020B0604020202020204" pitchFamily="34" charset="0"/>
                  </a:rPr>
                  <a:t>     &gt; No sterile neutrinos with a p value of </a:t>
                </a:r>
              </a:p>
              <a:p>
                <a:pPr>
                  <a:buClr>
                    <a:srgbClr val="FFC000"/>
                  </a:buClr>
                </a:pPr>
                <a:r>
                  <a:rPr lang="en-US" sz="1600" dirty="0">
                    <a:solidFill>
                      <a:schemeClr val="accent4">
                        <a:lumMod val="20000"/>
                        <a:lumOff val="80000"/>
                      </a:schemeClr>
                    </a:solidFill>
                    <a:latin typeface="Arial" panose="020B0604020202020204" pitchFamily="34" charset="0"/>
                    <a:cs typeface="Arial" panose="020B0604020202020204" pitchFamily="34" charset="0"/>
                  </a:rPr>
                  <a:t>        3.1%, or a significance of </a:t>
                </a:r>
                <a14:m>
                  <m:oMath xmlns:m="http://schemas.openxmlformats.org/officeDocument/2006/math">
                    <m:r>
                      <a:rPr lang="en-US" sz="1600" i="1" dirty="0" smtClean="0">
                        <a:solidFill>
                          <a:schemeClr val="accent4">
                            <a:lumMod val="20000"/>
                            <a:lumOff val="80000"/>
                          </a:schemeClr>
                        </a:solidFill>
                        <a:latin typeface="Cambria Math" panose="02040503050406030204" pitchFamily="18" charset="0"/>
                        <a:ea typeface="Cambria Math" panose="02040503050406030204" pitchFamily="18" charset="0"/>
                      </a:rPr>
                      <m:t>~</m:t>
                    </m:r>
                    <m:r>
                      <a:rPr lang="en-US" sz="1600" b="0" i="1" smtClean="0">
                        <a:solidFill>
                          <a:schemeClr val="accent4">
                            <a:lumMod val="20000"/>
                            <a:lumOff val="80000"/>
                          </a:schemeClr>
                        </a:solidFill>
                        <a:latin typeface="Cambria Math" panose="02040503050406030204" pitchFamily="18" charset="0"/>
                        <a:ea typeface="Cambria Math" panose="02040503050406030204" pitchFamily="18" charset="0"/>
                      </a:rPr>
                      <m:t>2.2 </m:t>
                    </m:r>
                    <m:r>
                      <a:rPr lang="en-US" sz="1600" b="0" i="1" smtClean="0">
                        <a:solidFill>
                          <a:schemeClr val="accent4">
                            <a:lumMod val="20000"/>
                            <a:lumOff val="80000"/>
                          </a:schemeClr>
                        </a:solidFill>
                        <a:latin typeface="Cambria Math" panose="02040503050406030204" pitchFamily="18" charset="0"/>
                        <a:ea typeface="Cambria Math" panose="02040503050406030204" pitchFamily="18" charset="0"/>
                      </a:rPr>
                      <m:t>𝜎</m:t>
                    </m:r>
                  </m:oMath>
                </a14:m>
                <a:r>
                  <a:rPr lang="en-US" sz="1600" dirty="0">
                    <a:solidFill>
                      <a:schemeClr val="accent4">
                        <a:lumMod val="20000"/>
                        <a:lumOff val="80000"/>
                      </a:schemeClr>
                    </a:solidFill>
                    <a:latin typeface="Arial" panose="020B0604020202020204" pitchFamily="34" charset="0"/>
                    <a:cs typeface="Arial" panose="020B0604020202020204" pitchFamily="34" charset="0"/>
                  </a:rPr>
                  <a:t>. </a:t>
                </a:r>
              </a:p>
            </p:txBody>
          </p:sp>
        </mc:Choice>
        <mc:Fallback xmlns="">
          <p:sp>
            <p:nvSpPr>
              <p:cNvPr id="3" name="Google Shape;137;p28">
                <a:extLst>
                  <a:ext uri="{FF2B5EF4-FFF2-40B4-BE49-F238E27FC236}">
                    <a16:creationId xmlns:a16="http://schemas.microsoft.com/office/drawing/2014/main" id="{FDCCCAAD-4AA9-C5B4-D040-839994E830B1}"/>
                  </a:ext>
                </a:extLst>
              </p:cNvPr>
              <p:cNvSpPr txBox="1">
                <a:spLocks noRot="1" noChangeAspect="1" noMove="1" noResize="1" noEditPoints="1" noAdjustHandles="1" noChangeArrowheads="1" noChangeShapeType="1" noTextEdit="1"/>
              </p:cNvSpPr>
              <p:nvPr/>
            </p:nvSpPr>
            <p:spPr>
              <a:xfrm>
                <a:off x="115504" y="1085484"/>
                <a:ext cx="4185674" cy="3674245"/>
              </a:xfrm>
              <a:prstGeom prst="rect">
                <a:avLst/>
              </a:prstGeom>
              <a:blipFill>
                <a:blip r:embed="rId3"/>
                <a:stretch>
                  <a:fillRect l="-606" b="-345"/>
                </a:stretch>
              </a:blipFill>
              <a:ln>
                <a:noFill/>
              </a:ln>
            </p:spPr>
            <p:txBody>
              <a:bodyPr/>
              <a:lstStyle/>
              <a:p>
                <a:r>
                  <a:rPr lang="en-US">
                    <a:noFill/>
                  </a:rPr>
                  <a:t> </a:t>
                </a:r>
              </a:p>
            </p:txBody>
          </p:sp>
        </mc:Fallback>
      </mc:AlternateContent>
      <p:sp>
        <p:nvSpPr>
          <p:cNvPr id="2" name="TextBox 1">
            <a:extLst>
              <a:ext uri="{FF2B5EF4-FFF2-40B4-BE49-F238E27FC236}">
                <a16:creationId xmlns:a16="http://schemas.microsoft.com/office/drawing/2014/main" id="{627383C3-7F15-2828-8887-649C76450AE4}"/>
              </a:ext>
            </a:extLst>
          </p:cNvPr>
          <p:cNvSpPr txBox="1"/>
          <p:nvPr/>
        </p:nvSpPr>
        <p:spPr>
          <a:xfrm>
            <a:off x="4842823" y="608013"/>
            <a:ext cx="4301177" cy="307777"/>
          </a:xfrm>
          <a:prstGeom prst="rect">
            <a:avLst/>
          </a:prstGeom>
          <a:noFill/>
        </p:spPr>
        <p:txBody>
          <a:bodyPr wrap="none" rtlCol="0">
            <a:spAutoFit/>
          </a:bodyPr>
          <a:lstStyle/>
          <a:p>
            <a:r>
              <a:rPr lang="en-US" dirty="0">
                <a:solidFill>
                  <a:schemeClr val="tx1"/>
                </a:solidFill>
              </a:rPr>
              <a:t>PHYSICAL REVIEW LETTERS 133, 201804 (2024)</a:t>
            </a:r>
          </a:p>
        </p:txBody>
      </p:sp>
      <p:pic>
        <p:nvPicPr>
          <p:cNvPr id="6" name="Picture 5" descr="A diagram of a graph&#10;&#10;AI-generated content may be incorrect.">
            <a:extLst>
              <a:ext uri="{FF2B5EF4-FFF2-40B4-BE49-F238E27FC236}">
                <a16:creationId xmlns:a16="http://schemas.microsoft.com/office/drawing/2014/main" id="{2146982D-D2C2-95E6-4DF3-78AF9489FECA}"/>
              </a:ext>
            </a:extLst>
          </p:cNvPr>
          <p:cNvPicPr>
            <a:picLocks noChangeAspect="1"/>
          </p:cNvPicPr>
          <p:nvPr/>
        </p:nvPicPr>
        <p:blipFill>
          <a:blip r:embed="rId4"/>
          <a:stretch>
            <a:fillRect/>
          </a:stretch>
        </p:blipFill>
        <p:spPr>
          <a:xfrm>
            <a:off x="4625776" y="992189"/>
            <a:ext cx="4084473" cy="3743496"/>
          </a:xfrm>
          <a:prstGeom prst="rect">
            <a:avLst/>
          </a:prstGeom>
        </p:spPr>
      </p:pic>
      <p:sp>
        <p:nvSpPr>
          <p:cNvPr id="7" name="TextBox 6">
            <a:extLst>
              <a:ext uri="{FF2B5EF4-FFF2-40B4-BE49-F238E27FC236}">
                <a16:creationId xmlns:a16="http://schemas.microsoft.com/office/drawing/2014/main" id="{EBAF9256-67B9-8B14-6504-1D5198C5B32F}"/>
              </a:ext>
            </a:extLst>
          </p:cNvPr>
          <p:cNvSpPr txBox="1"/>
          <p:nvPr/>
        </p:nvSpPr>
        <p:spPr>
          <a:xfrm>
            <a:off x="5754941" y="4802009"/>
            <a:ext cx="1826141" cy="307777"/>
          </a:xfrm>
          <a:prstGeom prst="rect">
            <a:avLst/>
          </a:prstGeom>
          <a:noFill/>
        </p:spPr>
        <p:txBody>
          <a:bodyPr wrap="none" rtlCol="0">
            <a:spAutoFit/>
          </a:bodyPr>
          <a:lstStyle/>
          <a:p>
            <a:r>
              <a:rPr lang="en-US" dirty="0">
                <a:solidFill>
                  <a:schemeClr val="tx1"/>
                </a:solidFill>
              </a:rPr>
              <a:t>Frequentist analysis.</a:t>
            </a:r>
          </a:p>
        </p:txBody>
      </p:sp>
    </p:spTree>
    <p:extLst>
      <p:ext uri="{BB962C8B-B14F-4D97-AF65-F5344CB8AC3E}">
        <p14:creationId xmlns:p14="http://schemas.microsoft.com/office/powerpoint/2010/main" val="1877699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1AB8F-574B-1B21-84DA-135AA7DF3E16}"/>
              </a:ext>
            </a:extLst>
          </p:cNvPr>
          <p:cNvSpPr>
            <a:spLocks noGrp="1"/>
          </p:cNvSpPr>
          <p:nvPr>
            <p:ph type="title"/>
          </p:nvPr>
        </p:nvSpPr>
        <p:spPr>
          <a:xfrm>
            <a:off x="509305" y="215897"/>
            <a:ext cx="8222100" cy="921528"/>
          </a:xfrm>
        </p:spPr>
        <p:txBody>
          <a:bodyPr/>
          <a:lstStyle/>
          <a:p>
            <a:r>
              <a:rPr lang="en-US" dirty="0"/>
              <a:t>Abstract </a:t>
            </a:r>
          </a:p>
        </p:txBody>
      </p:sp>
      <p:sp>
        <p:nvSpPr>
          <p:cNvPr id="3" name="Slide Number Placeholder 2">
            <a:extLst>
              <a:ext uri="{FF2B5EF4-FFF2-40B4-BE49-F238E27FC236}">
                <a16:creationId xmlns:a16="http://schemas.microsoft.com/office/drawing/2014/main" id="{EC622049-9489-90D0-6319-C45CFA88B775}"/>
              </a:ext>
            </a:extLst>
          </p:cNvPr>
          <p:cNvSpPr>
            <a:spLocks noGrp="1"/>
          </p:cNvSpPr>
          <p:nvPr>
            <p:ph type="sldNum" idx="12"/>
          </p:nvPr>
        </p:nvSpPr>
        <p:spPr/>
        <p:txBody>
          <a:bodyPr>
            <a:normAutofit/>
          </a:bodyPr>
          <a:lstStyle/>
          <a:p>
            <a:pPr marL="0" lvl="0" indent="0" algn="r" rtl="0">
              <a:spcBef>
                <a:spcPts val="0"/>
              </a:spcBef>
              <a:spcAft>
                <a:spcPts val="0"/>
              </a:spcAft>
              <a:buNone/>
            </a:pPr>
            <a:fld id="{00000000-1234-1234-1234-123412341234}" type="slidenum">
              <a:rPr lang="en" smtClean="0"/>
              <a:t>2</a:t>
            </a:fld>
            <a:endParaRPr lang="en"/>
          </a:p>
        </p:txBody>
      </p:sp>
      <p:sp>
        <p:nvSpPr>
          <p:cNvPr id="5" name="TextBox 4">
            <a:extLst>
              <a:ext uri="{FF2B5EF4-FFF2-40B4-BE49-F238E27FC236}">
                <a16:creationId xmlns:a16="http://schemas.microsoft.com/office/drawing/2014/main" id="{A2F969DB-86FF-8D52-751F-BA5E6DF05EE0}"/>
              </a:ext>
            </a:extLst>
          </p:cNvPr>
          <p:cNvSpPr txBox="1"/>
          <p:nvPr/>
        </p:nvSpPr>
        <p:spPr>
          <a:xfrm>
            <a:off x="412595" y="1217545"/>
            <a:ext cx="8429964" cy="3477875"/>
          </a:xfrm>
          <a:prstGeom prst="rect">
            <a:avLst/>
          </a:prstGeom>
          <a:noFill/>
        </p:spPr>
        <p:txBody>
          <a:bodyPr wrap="square">
            <a:spAutoFit/>
          </a:bodyPr>
          <a:lstStyle/>
          <a:p>
            <a:r>
              <a:rPr lang="en-US" sz="2200" b="0" i="0" u="none" strike="noStrike" dirty="0">
                <a:solidFill>
                  <a:schemeClr val="tx1"/>
                </a:solidFill>
                <a:effectLst/>
                <a:latin typeface="Arial" panose="020B0604020202020204" pitchFamily="34" charset="0"/>
              </a:rPr>
              <a:t>Abstract: </a:t>
            </a:r>
            <a:r>
              <a:rPr lang="en-US" sz="2200" b="0" i="0" u="none" strike="noStrike" dirty="0" err="1">
                <a:solidFill>
                  <a:schemeClr val="tx1"/>
                </a:solidFill>
                <a:effectLst/>
                <a:latin typeface="Arial" panose="020B0604020202020204" pitchFamily="34" charset="0"/>
              </a:rPr>
              <a:t>IceCube</a:t>
            </a:r>
            <a:r>
              <a:rPr lang="en-US" sz="2200" b="0" i="0" u="none" strike="noStrike" dirty="0">
                <a:solidFill>
                  <a:schemeClr val="tx1"/>
                </a:solidFill>
                <a:effectLst/>
                <a:latin typeface="Arial" panose="020B0604020202020204" pitchFamily="34" charset="0"/>
              </a:rPr>
              <a:t>, a cubic kilometer neutrino observatory at the South Pole has accumulated an unprecedented amount of data since its completion in 2010-2011. Besides its primary science goal of neutrino astronomy, </a:t>
            </a:r>
            <a:r>
              <a:rPr lang="en-US" sz="2200" b="0" i="0" u="none" strike="noStrike" dirty="0" err="1">
                <a:solidFill>
                  <a:schemeClr val="tx1"/>
                </a:solidFill>
                <a:effectLst/>
                <a:latin typeface="Arial" panose="020B0604020202020204" pitchFamily="34" charset="0"/>
              </a:rPr>
              <a:t>IceCube</a:t>
            </a:r>
            <a:r>
              <a:rPr lang="en-US" sz="2200" b="0" i="0" u="none" strike="noStrike" dirty="0">
                <a:solidFill>
                  <a:schemeClr val="tx1"/>
                </a:solidFill>
                <a:effectLst/>
                <a:latin typeface="Arial" panose="020B0604020202020204" pitchFamily="34" charset="0"/>
              </a:rPr>
              <a:t> data support a variety of cutting-edge research in high-energy cosmic rays, particle interactions, neutrino physics, dark matter searches and more. This presentation will review the status of the experiment and its scientific merits by highlighting several recent science results in the cosmic and energy frontiers. The on-going Upgrade and future </a:t>
            </a:r>
            <a:r>
              <a:rPr lang="en-US" sz="2200" b="0" i="0" u="none" strike="noStrike" dirty="0" err="1">
                <a:solidFill>
                  <a:schemeClr val="tx1"/>
                </a:solidFill>
                <a:effectLst/>
                <a:latin typeface="Arial" panose="020B0604020202020204" pitchFamily="34" charset="0"/>
              </a:rPr>
              <a:t>IceCube</a:t>
            </a:r>
            <a:r>
              <a:rPr lang="en-US" sz="2200" b="0" i="0" u="none" strike="noStrike" dirty="0">
                <a:solidFill>
                  <a:schemeClr val="tx1"/>
                </a:solidFill>
                <a:effectLst/>
                <a:latin typeface="Arial" panose="020B0604020202020204" pitchFamily="34" charset="0"/>
              </a:rPr>
              <a:t> Gen2 will be briefly introduced. </a:t>
            </a:r>
            <a:endParaRPr lang="en-US" sz="2200" dirty="0">
              <a:solidFill>
                <a:schemeClr val="tx1"/>
              </a:solidFill>
            </a:endParaRPr>
          </a:p>
        </p:txBody>
      </p:sp>
    </p:spTree>
    <p:extLst>
      <p:ext uri="{BB962C8B-B14F-4D97-AF65-F5344CB8AC3E}">
        <p14:creationId xmlns:p14="http://schemas.microsoft.com/office/powerpoint/2010/main" val="3595462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2">
          <a:extLst>
            <a:ext uri="{FF2B5EF4-FFF2-40B4-BE49-F238E27FC236}">
              <a16:creationId xmlns:a16="http://schemas.microsoft.com/office/drawing/2014/main" id="{3C29A578-78D0-75F4-1423-667BC8DC6872}"/>
            </a:ext>
          </a:extLst>
        </p:cNvPr>
        <p:cNvGrpSpPr/>
        <p:nvPr/>
      </p:nvGrpSpPr>
      <p:grpSpPr>
        <a:xfrm>
          <a:off x="0" y="0"/>
          <a:ext cx="0" cy="0"/>
          <a:chOff x="0" y="0"/>
          <a:chExt cx="0" cy="0"/>
        </a:xfrm>
      </p:grpSpPr>
      <p:sp>
        <p:nvSpPr>
          <p:cNvPr id="133" name="Google Shape;133;p28">
            <a:extLst>
              <a:ext uri="{FF2B5EF4-FFF2-40B4-BE49-F238E27FC236}">
                <a16:creationId xmlns:a16="http://schemas.microsoft.com/office/drawing/2014/main" id="{275C31FF-36AB-0BD2-ACBD-3BC082F4E371}"/>
              </a:ext>
            </a:extLst>
          </p:cNvPr>
          <p:cNvSpPr txBox="1">
            <a:spLocks noGrp="1"/>
          </p:cNvSpPr>
          <p:nvPr>
            <p:ph type="sldNum" sz="quarter" idx="12"/>
          </p:nvPr>
        </p:nvSpPr>
        <p:spPr>
          <a:prstGeom prst="rect">
            <a:avLst/>
          </a:prstGeom>
        </p:spPr>
        <p:txBody>
          <a:bodyPr spcFirstLastPara="1" wrap="square" lIns="91425" tIns="91425" rIns="91425" bIns="91425" anchor="ctr" anchorCtr="0">
            <a:normAutofit fontScale="25000" lnSpcReduction="20000"/>
          </a:bodyPr>
          <a:lstStyle/>
          <a:p>
            <a:pPr marL="0" lvl="0" indent="0" algn="r" rtl="0">
              <a:spcBef>
                <a:spcPts val="0"/>
              </a:spcBef>
              <a:spcAft>
                <a:spcPts val="0"/>
              </a:spcAft>
              <a:buNone/>
            </a:pPr>
            <a:fld id="{00000000-1234-1234-1234-123412341234}" type="slidenum">
              <a:rPr lang="en"/>
              <a:t>20</a:t>
            </a:fld>
            <a:endParaRPr/>
          </a:p>
        </p:txBody>
      </p:sp>
      <p:sp>
        <p:nvSpPr>
          <p:cNvPr id="134" name="Google Shape;134;p28">
            <a:extLst>
              <a:ext uri="{FF2B5EF4-FFF2-40B4-BE49-F238E27FC236}">
                <a16:creationId xmlns:a16="http://schemas.microsoft.com/office/drawing/2014/main" id="{B916982C-EB15-8E4B-6E20-F6837E98B9BE}"/>
              </a:ext>
            </a:extLst>
          </p:cNvPr>
          <p:cNvSpPr txBox="1">
            <a:spLocks noGrp="1"/>
          </p:cNvSpPr>
          <p:nvPr>
            <p:ph type="title" idx="4294967295"/>
          </p:nvPr>
        </p:nvSpPr>
        <p:spPr>
          <a:xfrm>
            <a:off x="920750" y="223838"/>
            <a:ext cx="8223250" cy="768350"/>
          </a:xfrm>
          <a:prstGeom prst="rect">
            <a:avLst/>
          </a:prstGeom>
          <a:solidFill>
            <a:srgbClr val="000000">
              <a:alpha val="59120"/>
            </a:srgbClr>
          </a:solidFill>
        </p:spPr>
        <p:txBody>
          <a:bodyPr spcFirstLastPara="1" wrap="square" lIns="91425" tIns="91425" rIns="91425" bIns="91425" anchor="b" anchorCtr="0">
            <a:normAutofit/>
          </a:bodyPr>
          <a:lstStyle/>
          <a:p>
            <a:pPr lvl="0">
              <a:spcBef>
                <a:spcPts val="0"/>
              </a:spcBef>
            </a:pPr>
            <a:r>
              <a:rPr lang="en" sz="3600" dirty="0">
                <a:solidFill>
                  <a:schemeClr val="lt1"/>
                </a:solidFill>
              </a:rPr>
              <a:t>Recent science results</a:t>
            </a:r>
            <a:endParaRPr sz="3500" dirty="0">
              <a:latin typeface="Arial"/>
              <a:ea typeface="Arial"/>
              <a:cs typeface="Arial"/>
              <a:sym typeface="Arial"/>
            </a:endParaRPr>
          </a:p>
        </p:txBody>
      </p:sp>
      <p:sp>
        <p:nvSpPr>
          <p:cNvPr id="2" name="Google Shape;137;p28">
            <a:extLst>
              <a:ext uri="{FF2B5EF4-FFF2-40B4-BE49-F238E27FC236}">
                <a16:creationId xmlns:a16="http://schemas.microsoft.com/office/drawing/2014/main" id="{468668FE-353B-94DF-4FDE-078AE0A544A1}"/>
              </a:ext>
            </a:extLst>
          </p:cNvPr>
          <p:cNvSpPr txBox="1"/>
          <p:nvPr/>
        </p:nvSpPr>
        <p:spPr>
          <a:xfrm>
            <a:off x="0" y="1098168"/>
            <a:ext cx="4033817" cy="677078"/>
          </a:xfrm>
          <a:prstGeom prst="rect">
            <a:avLst/>
          </a:prstGeom>
          <a:noFill/>
          <a:ln>
            <a:noFill/>
          </a:ln>
        </p:spPr>
        <p:txBody>
          <a:bodyPr spcFirstLastPara="1" wrap="square" lIns="91425" tIns="91425" rIns="91425" bIns="91425" anchor="ctr" anchorCtr="0">
            <a:spAutoFit/>
          </a:bodyPr>
          <a:lstStyle/>
          <a:p>
            <a:pPr algn="ctr">
              <a:buClr>
                <a:srgbClr val="FFC000"/>
              </a:buClr>
            </a:pPr>
            <a:r>
              <a:rPr lang="en-US" sz="1600" b="1" dirty="0">
                <a:solidFill>
                  <a:srgbClr val="FFC000"/>
                </a:solidFill>
              </a:rPr>
              <a:t>Search for eV-Scale Sterile Neutrino </a:t>
            </a:r>
          </a:p>
          <a:p>
            <a:pPr marL="285750" indent="-285750">
              <a:buClr>
                <a:srgbClr val="FFC000"/>
              </a:buClr>
              <a:buFont typeface="Arial" panose="020B0604020202020204" pitchFamily="34" charset="0"/>
              <a:buChar char="•"/>
            </a:pPr>
            <a:r>
              <a:rPr lang="en-US" sz="1600" dirty="0">
                <a:solidFill>
                  <a:schemeClr val="accent4">
                    <a:lumMod val="20000"/>
                    <a:lumOff val="80000"/>
                  </a:schemeClr>
                </a:solidFill>
              </a:rPr>
              <a:t>Compare to other experiments. </a:t>
            </a:r>
            <a:endParaRPr lang="en-US" sz="1600" dirty="0">
              <a:solidFill>
                <a:schemeClr val="accent4">
                  <a:lumMod val="20000"/>
                  <a:lumOff val="80000"/>
                </a:schemeClr>
              </a:solidFill>
              <a:latin typeface="Arial" panose="020B0604020202020204" pitchFamily="34" charset="0"/>
              <a:cs typeface="Arial" panose="020B0604020202020204" pitchFamily="34" charset="0"/>
            </a:endParaRPr>
          </a:p>
        </p:txBody>
      </p:sp>
      <p:pic>
        <p:nvPicPr>
          <p:cNvPr id="5" name="Picture 4" descr="A graph of a graph showing the results of a scientific experiment&#10;&#10;AI-generated content may be incorrect.">
            <a:extLst>
              <a:ext uri="{FF2B5EF4-FFF2-40B4-BE49-F238E27FC236}">
                <a16:creationId xmlns:a16="http://schemas.microsoft.com/office/drawing/2014/main" id="{C9ACBCB8-9E4A-CDAE-CD6E-520F77A77AB1}"/>
              </a:ext>
            </a:extLst>
          </p:cNvPr>
          <p:cNvPicPr>
            <a:picLocks noChangeAspect="1"/>
          </p:cNvPicPr>
          <p:nvPr/>
        </p:nvPicPr>
        <p:blipFill>
          <a:blip r:embed="rId3"/>
          <a:stretch>
            <a:fillRect/>
          </a:stretch>
        </p:blipFill>
        <p:spPr>
          <a:xfrm>
            <a:off x="4208318" y="992188"/>
            <a:ext cx="4460603" cy="4069603"/>
          </a:xfrm>
          <a:prstGeom prst="rect">
            <a:avLst/>
          </a:prstGeom>
        </p:spPr>
      </p:pic>
      <p:sp>
        <p:nvSpPr>
          <p:cNvPr id="6" name="TextBox 5">
            <a:extLst>
              <a:ext uri="{FF2B5EF4-FFF2-40B4-BE49-F238E27FC236}">
                <a16:creationId xmlns:a16="http://schemas.microsoft.com/office/drawing/2014/main" id="{092F524F-CBE0-5B75-65F3-75E5DA5229B2}"/>
              </a:ext>
            </a:extLst>
          </p:cNvPr>
          <p:cNvSpPr txBox="1"/>
          <p:nvPr/>
        </p:nvSpPr>
        <p:spPr>
          <a:xfrm>
            <a:off x="4842823" y="608013"/>
            <a:ext cx="4301177" cy="307777"/>
          </a:xfrm>
          <a:prstGeom prst="rect">
            <a:avLst/>
          </a:prstGeom>
          <a:noFill/>
        </p:spPr>
        <p:txBody>
          <a:bodyPr wrap="none" rtlCol="0">
            <a:spAutoFit/>
          </a:bodyPr>
          <a:lstStyle/>
          <a:p>
            <a:r>
              <a:rPr lang="en-US" dirty="0">
                <a:solidFill>
                  <a:schemeClr val="tx1"/>
                </a:solidFill>
              </a:rPr>
              <a:t>PHYSICAL REVIEW LETTERS 133, 201804 (2024)</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4D4BB0C-10F1-69F1-0821-AD61CC298E87}"/>
                  </a:ext>
                </a:extLst>
              </p:cNvPr>
              <p:cNvSpPr txBox="1"/>
              <p:nvPr/>
            </p:nvSpPr>
            <p:spPr>
              <a:xfrm>
                <a:off x="238700" y="1717093"/>
                <a:ext cx="3650348" cy="1893532"/>
              </a:xfrm>
              <a:prstGeom prst="rect">
                <a:avLst/>
              </a:prstGeom>
              <a:noFill/>
            </p:spPr>
            <p:txBody>
              <a:bodyPr wrap="square" rtlCol="0">
                <a:spAutoFit/>
              </a:bodyPr>
              <a:lstStyle/>
              <a:p>
                <a:pPr marL="285750" indent="-285750">
                  <a:buClr>
                    <a:srgbClr val="FFC000"/>
                  </a:buClr>
                  <a:buFont typeface="Wingdings" pitchFamily="2" charset="2"/>
                  <a:buChar char="Ø"/>
                </a:pPr>
                <a:r>
                  <a:rPr lang="en-US" dirty="0">
                    <a:solidFill>
                      <a:srgbClr val="00FDFF"/>
                    </a:solidFill>
                  </a:rPr>
                  <a:t>PR D 110, 072007 (2024)</a:t>
                </a:r>
              </a:p>
              <a:p>
                <a:r>
                  <a:rPr lang="en-US" dirty="0">
                    <a:solidFill>
                      <a:srgbClr val="00FDFF"/>
                    </a:solidFill>
                  </a:rPr>
                  <a:t>“Search for a light sterile neutrino with 7.5 years of IceCube DeepCore data” </a:t>
                </a:r>
              </a:p>
              <a:p>
                <a:pPr marL="285750" indent="-285750">
                  <a:buClr>
                    <a:srgbClr val="FFC000"/>
                  </a:buClr>
                  <a:buFont typeface="Wingdings" pitchFamily="2" charset="2"/>
                  <a:buChar char="Ø"/>
                </a:pPr>
                <a:r>
                  <a:rPr lang="en-US" dirty="0">
                    <a:solidFill>
                      <a:srgbClr val="00FDFF"/>
                    </a:solidFill>
                  </a:rPr>
                  <a:t>Results: at 90% C.L. assuming </a:t>
                </a:r>
                <a14:m>
                  <m:oMath xmlns:m="http://schemas.openxmlformats.org/officeDocument/2006/math">
                    <m:r>
                      <a:rPr lang="en-US">
                        <a:solidFill>
                          <a:srgbClr val="00FDFF"/>
                        </a:solidFill>
                        <a:latin typeface="Cambria Math" panose="02040503050406030204" pitchFamily="18" charset="0"/>
                        <a:ea typeface="Cambria Math" panose="02040503050406030204" pitchFamily="18" charset="0"/>
                      </a:rPr>
                      <m:t>∆</m:t>
                    </m:r>
                    <m:sSubSup>
                      <m:sSubSupPr>
                        <m:ctrlPr>
                          <a:rPr lang="en-US" i="1">
                            <a:solidFill>
                              <a:srgbClr val="00FDFF"/>
                            </a:solidFill>
                            <a:latin typeface="Cambria Math" panose="02040503050406030204" pitchFamily="18" charset="0"/>
                            <a:ea typeface="Cambria Math" panose="02040503050406030204" pitchFamily="18" charset="0"/>
                          </a:rPr>
                        </m:ctrlPr>
                      </m:sSubSupPr>
                      <m:e>
                        <m:r>
                          <m:rPr>
                            <m:sty m:val="p"/>
                          </m:rPr>
                          <a:rPr lang="en-US">
                            <a:solidFill>
                              <a:srgbClr val="00FDFF"/>
                            </a:solidFill>
                            <a:latin typeface="Cambria Math" panose="02040503050406030204" pitchFamily="18" charset="0"/>
                            <a:ea typeface="Cambria Math" panose="02040503050406030204" pitchFamily="18" charset="0"/>
                          </a:rPr>
                          <m:t>m</m:t>
                        </m:r>
                      </m:e>
                      <m:sub>
                        <m:r>
                          <a:rPr lang="en-US">
                            <a:solidFill>
                              <a:srgbClr val="00FDFF"/>
                            </a:solidFill>
                            <a:latin typeface="Cambria Math" panose="02040503050406030204" pitchFamily="18" charset="0"/>
                            <a:ea typeface="Cambria Math" panose="02040503050406030204" pitchFamily="18" charset="0"/>
                          </a:rPr>
                          <m:t>41</m:t>
                        </m:r>
                      </m:sub>
                      <m:sup>
                        <m:r>
                          <a:rPr lang="en-US">
                            <a:solidFill>
                              <a:srgbClr val="00FDFF"/>
                            </a:solidFill>
                            <a:latin typeface="Cambria Math" panose="02040503050406030204" pitchFamily="18" charset="0"/>
                            <a:ea typeface="Cambria Math" panose="02040503050406030204" pitchFamily="18" charset="0"/>
                          </a:rPr>
                          <m:t>2</m:t>
                        </m:r>
                      </m:sup>
                    </m:sSubSup>
                    <m:r>
                      <a:rPr lang="en-US" i="1">
                        <a:solidFill>
                          <a:srgbClr val="00FDFF"/>
                        </a:solidFill>
                        <a:latin typeface="Cambria Math" panose="02040503050406030204" pitchFamily="18" charset="0"/>
                        <a:ea typeface="Cambria Math" panose="02040503050406030204" pitchFamily="18" charset="0"/>
                      </a:rPr>
                      <m:t>≥1 </m:t>
                    </m:r>
                    <m:sSup>
                      <m:sSupPr>
                        <m:ctrlPr>
                          <a:rPr lang="en-US" i="1">
                            <a:solidFill>
                              <a:srgbClr val="00FDFF"/>
                            </a:solidFill>
                            <a:latin typeface="Cambria Math" panose="02040503050406030204" pitchFamily="18" charset="0"/>
                            <a:ea typeface="Cambria Math" panose="02040503050406030204" pitchFamily="18" charset="0"/>
                          </a:rPr>
                        </m:ctrlPr>
                      </m:sSupPr>
                      <m:e>
                        <m:r>
                          <a:rPr lang="en-US" i="1">
                            <a:solidFill>
                              <a:srgbClr val="00FDFF"/>
                            </a:solidFill>
                            <a:latin typeface="Cambria Math" panose="02040503050406030204" pitchFamily="18" charset="0"/>
                            <a:ea typeface="Cambria Math" panose="02040503050406030204" pitchFamily="18" charset="0"/>
                          </a:rPr>
                          <m:t>𝑒𝑉</m:t>
                        </m:r>
                      </m:e>
                      <m:sup>
                        <m:r>
                          <a:rPr lang="en-US" i="1">
                            <a:solidFill>
                              <a:srgbClr val="00FDFF"/>
                            </a:solidFill>
                            <a:latin typeface="Cambria Math" panose="02040503050406030204" pitchFamily="18" charset="0"/>
                            <a:ea typeface="Cambria Math" panose="02040503050406030204" pitchFamily="18" charset="0"/>
                          </a:rPr>
                          <m:t>2</m:t>
                        </m:r>
                      </m:sup>
                    </m:sSup>
                  </m:oMath>
                </a14:m>
                <a:r>
                  <a:rPr lang="en-US" dirty="0">
                    <a:solidFill>
                      <a:srgbClr val="00FDFF"/>
                    </a:solidFill>
                  </a:rPr>
                  <a:t>. </a:t>
                </a:r>
              </a:p>
              <a:p>
                <a:pPr>
                  <a:buClr>
                    <a:srgbClr val="FFC000"/>
                  </a:buClr>
                </a:pPr>
                <a:r>
                  <a:rPr lang="en-US" dirty="0">
                    <a:solidFill>
                      <a:srgbClr val="00FDFF"/>
                    </a:solidFill>
                  </a:rPr>
                  <a:t>      - PMNS matrix elements: </a:t>
                </a:r>
              </a:p>
              <a:p>
                <a:r>
                  <a:rPr lang="en-US" dirty="0">
                    <a:solidFill>
                      <a:srgbClr val="00FDFF"/>
                    </a:solidFill>
                  </a:rPr>
                  <a:t>        </a:t>
                </a:r>
                <a14:m>
                  <m:oMath xmlns:m="http://schemas.openxmlformats.org/officeDocument/2006/math">
                    <m:sSup>
                      <m:sSupPr>
                        <m:ctrlPr>
                          <a:rPr lang="en-US" i="1" smtClean="0">
                            <a:solidFill>
                              <a:srgbClr val="00FDFF"/>
                            </a:solidFill>
                            <a:latin typeface="Cambria Math" panose="02040503050406030204" pitchFamily="18" charset="0"/>
                          </a:rPr>
                        </m:ctrlPr>
                      </m:sSupPr>
                      <m:e>
                        <m:d>
                          <m:dPr>
                            <m:begChr m:val="["/>
                            <m:endChr m:val="]"/>
                            <m:ctrlPr>
                              <a:rPr lang="en-US" i="1" smtClean="0">
                                <a:solidFill>
                                  <a:srgbClr val="00FDFF"/>
                                </a:solidFill>
                                <a:latin typeface="Cambria Math" panose="02040503050406030204" pitchFamily="18" charset="0"/>
                              </a:rPr>
                            </m:ctrlPr>
                          </m:dPr>
                          <m:e>
                            <m:sSub>
                              <m:sSubPr>
                                <m:ctrlPr>
                                  <a:rPr lang="en-US" i="1" smtClean="0">
                                    <a:solidFill>
                                      <a:srgbClr val="00FDFF"/>
                                    </a:solidFill>
                                    <a:latin typeface="Cambria Math" panose="02040503050406030204" pitchFamily="18" charset="0"/>
                                  </a:rPr>
                                </m:ctrlPr>
                              </m:sSubPr>
                              <m:e>
                                <m:r>
                                  <a:rPr lang="en-US" b="0" i="1" smtClean="0">
                                    <a:solidFill>
                                      <a:srgbClr val="00FDFF"/>
                                    </a:solidFill>
                                    <a:latin typeface="Cambria Math" panose="02040503050406030204" pitchFamily="18" charset="0"/>
                                  </a:rPr>
                                  <m:t>𝑈</m:t>
                                </m:r>
                              </m:e>
                              <m:sub>
                                <m:r>
                                  <a:rPr lang="en-US" i="1" smtClean="0">
                                    <a:solidFill>
                                      <a:srgbClr val="00FDFF"/>
                                    </a:solidFill>
                                    <a:latin typeface="Cambria Math" panose="02040503050406030204" pitchFamily="18" charset="0"/>
                                    <a:ea typeface="Cambria Math" panose="02040503050406030204" pitchFamily="18" charset="0"/>
                                  </a:rPr>
                                  <m:t>𝜇</m:t>
                                </m:r>
                                <m:r>
                                  <a:rPr lang="en-US" b="0" i="1" smtClean="0">
                                    <a:solidFill>
                                      <a:srgbClr val="00FDFF"/>
                                    </a:solidFill>
                                    <a:latin typeface="Cambria Math" panose="02040503050406030204" pitchFamily="18" charset="0"/>
                                    <a:ea typeface="Cambria Math" panose="02040503050406030204" pitchFamily="18" charset="0"/>
                                  </a:rPr>
                                  <m:t>4</m:t>
                                </m:r>
                              </m:sub>
                            </m:sSub>
                          </m:e>
                        </m:d>
                      </m:e>
                      <m:sup>
                        <m:r>
                          <a:rPr lang="en-US" b="0" i="1" smtClean="0">
                            <a:solidFill>
                              <a:srgbClr val="00FDFF"/>
                            </a:solidFill>
                            <a:latin typeface="Cambria Math" panose="02040503050406030204" pitchFamily="18" charset="0"/>
                          </a:rPr>
                          <m:t>2</m:t>
                        </m:r>
                      </m:sup>
                    </m:sSup>
                    <m:r>
                      <a:rPr lang="en-US" b="0" i="1" smtClean="0">
                        <a:solidFill>
                          <a:srgbClr val="00FDFF"/>
                        </a:solidFill>
                        <a:latin typeface="Cambria Math" panose="02040503050406030204" pitchFamily="18" charset="0"/>
                      </a:rPr>
                      <m:t>&lt;0.0534 </m:t>
                    </m:r>
                  </m:oMath>
                </a14:m>
                <a:r>
                  <a:rPr lang="en-US" dirty="0">
                    <a:solidFill>
                      <a:srgbClr val="00FDFF"/>
                    </a:solidFill>
                  </a:rPr>
                  <a:t> and  </a:t>
                </a:r>
              </a:p>
              <a:p>
                <a:r>
                  <a:rPr lang="en-US" dirty="0">
                    <a:solidFill>
                      <a:srgbClr val="00FDFF"/>
                    </a:solidFill>
                  </a:rPr>
                  <a:t>        </a:t>
                </a:r>
                <a14:m>
                  <m:oMath xmlns:m="http://schemas.openxmlformats.org/officeDocument/2006/math">
                    <m:sSup>
                      <m:sSupPr>
                        <m:ctrlPr>
                          <a:rPr lang="en-US" i="1">
                            <a:solidFill>
                              <a:srgbClr val="00FDFF"/>
                            </a:solidFill>
                            <a:latin typeface="Cambria Math" panose="02040503050406030204" pitchFamily="18" charset="0"/>
                          </a:rPr>
                        </m:ctrlPr>
                      </m:sSupPr>
                      <m:e>
                        <m:d>
                          <m:dPr>
                            <m:begChr m:val="["/>
                            <m:endChr m:val="]"/>
                            <m:ctrlPr>
                              <a:rPr lang="en-US" i="1">
                                <a:solidFill>
                                  <a:srgbClr val="00FDFF"/>
                                </a:solidFill>
                                <a:latin typeface="Cambria Math" panose="02040503050406030204" pitchFamily="18" charset="0"/>
                              </a:rPr>
                            </m:ctrlPr>
                          </m:dPr>
                          <m:e>
                            <m:sSub>
                              <m:sSubPr>
                                <m:ctrlPr>
                                  <a:rPr lang="en-US" i="1">
                                    <a:solidFill>
                                      <a:srgbClr val="00FDFF"/>
                                    </a:solidFill>
                                    <a:latin typeface="Cambria Math" panose="02040503050406030204" pitchFamily="18" charset="0"/>
                                  </a:rPr>
                                </m:ctrlPr>
                              </m:sSubPr>
                              <m:e>
                                <m:r>
                                  <a:rPr lang="en-US" i="1">
                                    <a:solidFill>
                                      <a:srgbClr val="00FDFF"/>
                                    </a:solidFill>
                                    <a:latin typeface="Cambria Math" panose="02040503050406030204" pitchFamily="18" charset="0"/>
                                  </a:rPr>
                                  <m:t>𝑈</m:t>
                                </m:r>
                              </m:e>
                              <m:sub>
                                <m:r>
                                  <a:rPr lang="en-US" i="1" smtClean="0">
                                    <a:solidFill>
                                      <a:srgbClr val="00FDFF"/>
                                    </a:solidFill>
                                    <a:latin typeface="Cambria Math" panose="02040503050406030204" pitchFamily="18" charset="0"/>
                                    <a:ea typeface="Cambria Math" panose="02040503050406030204" pitchFamily="18" charset="0"/>
                                  </a:rPr>
                                  <m:t>𝜏</m:t>
                                </m:r>
                                <m:r>
                                  <a:rPr lang="en-US" i="1">
                                    <a:solidFill>
                                      <a:srgbClr val="00FDFF"/>
                                    </a:solidFill>
                                    <a:latin typeface="Cambria Math" panose="02040503050406030204" pitchFamily="18" charset="0"/>
                                    <a:ea typeface="Cambria Math" panose="02040503050406030204" pitchFamily="18" charset="0"/>
                                  </a:rPr>
                                  <m:t>4</m:t>
                                </m:r>
                              </m:sub>
                            </m:sSub>
                          </m:e>
                        </m:d>
                      </m:e>
                      <m:sup>
                        <m:r>
                          <a:rPr lang="en-US" i="1">
                            <a:solidFill>
                              <a:srgbClr val="00FDFF"/>
                            </a:solidFill>
                            <a:latin typeface="Cambria Math" panose="02040503050406030204" pitchFamily="18" charset="0"/>
                          </a:rPr>
                          <m:t>2</m:t>
                        </m:r>
                      </m:sup>
                    </m:sSup>
                    <m:r>
                      <a:rPr lang="en-US" i="1">
                        <a:solidFill>
                          <a:srgbClr val="00FDFF"/>
                        </a:solidFill>
                        <a:latin typeface="Cambria Math" panose="02040503050406030204" pitchFamily="18" charset="0"/>
                      </a:rPr>
                      <m:t>&lt;0.0</m:t>
                    </m:r>
                    <m:r>
                      <a:rPr lang="en-US" b="0" i="1" smtClean="0">
                        <a:solidFill>
                          <a:srgbClr val="00FDFF"/>
                        </a:solidFill>
                        <a:latin typeface="Cambria Math" panose="02040503050406030204" pitchFamily="18" charset="0"/>
                      </a:rPr>
                      <m:t>574</m:t>
                    </m:r>
                  </m:oMath>
                </a14:m>
                <a:endParaRPr lang="en-US" dirty="0">
                  <a:solidFill>
                    <a:srgbClr val="00FDFF"/>
                  </a:solidFill>
                </a:endParaRPr>
              </a:p>
            </p:txBody>
          </p:sp>
        </mc:Choice>
        <mc:Fallback xmlns="">
          <p:sp>
            <p:nvSpPr>
              <p:cNvPr id="7" name="TextBox 6">
                <a:extLst>
                  <a:ext uri="{FF2B5EF4-FFF2-40B4-BE49-F238E27FC236}">
                    <a16:creationId xmlns:a16="http://schemas.microsoft.com/office/drawing/2014/main" id="{44D4BB0C-10F1-69F1-0821-AD61CC298E87}"/>
                  </a:ext>
                </a:extLst>
              </p:cNvPr>
              <p:cNvSpPr txBox="1">
                <a:spLocks noRot="1" noChangeAspect="1" noMove="1" noResize="1" noEditPoints="1" noAdjustHandles="1" noChangeArrowheads="1" noChangeShapeType="1" noTextEdit="1"/>
              </p:cNvSpPr>
              <p:nvPr/>
            </p:nvSpPr>
            <p:spPr>
              <a:xfrm>
                <a:off x="238700" y="1717093"/>
                <a:ext cx="3650348" cy="1893532"/>
              </a:xfrm>
              <a:prstGeom prst="rect">
                <a:avLst/>
              </a:prstGeom>
              <a:blipFill>
                <a:blip r:embed="rId4"/>
                <a:stretch>
                  <a:fillRect l="-346" t="-667"/>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C2ECDA16-B768-3157-D5A6-1187E5C5779C}"/>
              </a:ext>
            </a:extLst>
          </p:cNvPr>
          <p:cNvPicPr>
            <a:picLocks noChangeAspect="1"/>
          </p:cNvPicPr>
          <p:nvPr/>
        </p:nvPicPr>
        <p:blipFill>
          <a:blip r:embed="rId5"/>
          <a:stretch>
            <a:fillRect/>
          </a:stretch>
        </p:blipFill>
        <p:spPr>
          <a:xfrm>
            <a:off x="740073" y="3610625"/>
            <a:ext cx="2553670" cy="1108058"/>
          </a:xfrm>
          <a:prstGeom prst="rect">
            <a:avLst/>
          </a:prstGeom>
        </p:spPr>
      </p:pic>
      <p:sp>
        <p:nvSpPr>
          <p:cNvPr id="3" name="TextBox 2">
            <a:extLst>
              <a:ext uri="{FF2B5EF4-FFF2-40B4-BE49-F238E27FC236}">
                <a16:creationId xmlns:a16="http://schemas.microsoft.com/office/drawing/2014/main" id="{F6B718F6-704B-CA27-1F52-A3DC6F436B0F}"/>
              </a:ext>
            </a:extLst>
          </p:cNvPr>
          <p:cNvSpPr txBox="1"/>
          <p:nvPr/>
        </p:nvSpPr>
        <p:spPr>
          <a:xfrm>
            <a:off x="71309" y="4817398"/>
            <a:ext cx="4137009" cy="276999"/>
          </a:xfrm>
          <a:prstGeom prst="rect">
            <a:avLst/>
          </a:prstGeom>
          <a:noFill/>
        </p:spPr>
        <p:txBody>
          <a:bodyPr wrap="square" rtlCol="0">
            <a:spAutoFit/>
          </a:bodyPr>
          <a:lstStyle/>
          <a:p>
            <a:pPr>
              <a:buClr>
                <a:srgbClr val="FFFF00"/>
              </a:buClr>
            </a:pPr>
            <a:r>
              <a:rPr lang="en-US" sz="1200" dirty="0">
                <a:solidFill>
                  <a:srgbClr val="FFFF00"/>
                </a:solidFill>
              </a:rPr>
              <a:t>* Also ref. </a:t>
            </a:r>
            <a:r>
              <a:rPr lang="en-US" sz="1200" dirty="0" err="1">
                <a:solidFill>
                  <a:srgbClr val="FFFF00"/>
                </a:solidFill>
              </a:rPr>
              <a:t>MicroBooNE</a:t>
            </a:r>
            <a:r>
              <a:rPr lang="en-US" sz="1200" dirty="0">
                <a:solidFill>
                  <a:srgbClr val="FFFF00"/>
                </a:solidFill>
              </a:rPr>
              <a:t> results in PRL 130, 011801 (2023)</a:t>
            </a:r>
          </a:p>
        </p:txBody>
      </p:sp>
    </p:spTree>
    <p:extLst>
      <p:ext uri="{BB962C8B-B14F-4D97-AF65-F5344CB8AC3E}">
        <p14:creationId xmlns:p14="http://schemas.microsoft.com/office/powerpoint/2010/main" val="404868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par>
                                <p:cTn id="9" presetID="1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ppt_y</p:attrName>
                                        </p:attrNameLst>
                                      </p:cBhvr>
                                      <p:tavLst>
                                        <p:tav tm="0">
                                          <p:val>
                                            <p:strVal val="#ppt_y+#ppt_h*1.125000"/>
                                          </p:val>
                                        </p:tav>
                                        <p:tav tm="100000">
                                          <p:val>
                                            <p:strVal val="#ppt_y"/>
                                          </p:val>
                                        </p:tav>
                                      </p:tavLst>
                                    </p:anim>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p:tgtEl>
                                          <p:spTgt spid="3"/>
                                        </p:tgtEl>
                                        <p:attrNameLst>
                                          <p:attrName>ppt_y</p:attrName>
                                        </p:attrNameLst>
                                      </p:cBhvr>
                                      <p:tavLst>
                                        <p:tav tm="0">
                                          <p:val>
                                            <p:strVal val="#ppt_y+#ppt_h*1.125000"/>
                                          </p:val>
                                        </p:tav>
                                        <p:tav tm="100000">
                                          <p:val>
                                            <p:strVal val="#ppt_y"/>
                                          </p:val>
                                        </p:tav>
                                      </p:tavLst>
                                    </p:anim>
                                    <p:animEffect transition="in" filter="wipe(up)">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2">
          <a:extLst>
            <a:ext uri="{FF2B5EF4-FFF2-40B4-BE49-F238E27FC236}">
              <a16:creationId xmlns:a16="http://schemas.microsoft.com/office/drawing/2014/main" id="{604949C1-DD49-722E-3DD8-EFDCF3793EF2}"/>
            </a:ext>
          </a:extLst>
        </p:cNvPr>
        <p:cNvGrpSpPr/>
        <p:nvPr/>
      </p:nvGrpSpPr>
      <p:grpSpPr>
        <a:xfrm>
          <a:off x="0" y="0"/>
          <a:ext cx="0" cy="0"/>
          <a:chOff x="0" y="0"/>
          <a:chExt cx="0" cy="0"/>
        </a:xfrm>
      </p:grpSpPr>
      <p:sp>
        <p:nvSpPr>
          <p:cNvPr id="133" name="Google Shape;133;p28">
            <a:extLst>
              <a:ext uri="{FF2B5EF4-FFF2-40B4-BE49-F238E27FC236}">
                <a16:creationId xmlns:a16="http://schemas.microsoft.com/office/drawing/2014/main" id="{4357FF36-3932-F425-38EA-98F9FE5C7BB3}"/>
              </a:ext>
            </a:extLst>
          </p:cNvPr>
          <p:cNvSpPr txBox="1">
            <a:spLocks noGrp="1"/>
          </p:cNvSpPr>
          <p:nvPr>
            <p:ph type="sldNum" sz="quarter" idx="12"/>
          </p:nvPr>
        </p:nvSpPr>
        <p:spPr>
          <a:prstGeom prst="rect">
            <a:avLst/>
          </a:prstGeom>
        </p:spPr>
        <p:txBody>
          <a:bodyPr spcFirstLastPara="1" wrap="square" lIns="91425" tIns="91425" rIns="91425" bIns="91425" anchor="ctr" anchorCtr="0">
            <a:normAutofit fontScale="25000" lnSpcReduction="20000"/>
          </a:bodyPr>
          <a:lstStyle/>
          <a:p>
            <a:pPr marL="0" lvl="0" indent="0" algn="r" rtl="0">
              <a:spcBef>
                <a:spcPts val="0"/>
              </a:spcBef>
              <a:spcAft>
                <a:spcPts val="0"/>
              </a:spcAft>
              <a:buNone/>
            </a:pPr>
            <a:fld id="{00000000-1234-1234-1234-123412341234}" type="slidenum">
              <a:rPr lang="en"/>
              <a:t>21</a:t>
            </a:fld>
            <a:endParaRPr/>
          </a:p>
        </p:txBody>
      </p:sp>
      <p:sp>
        <p:nvSpPr>
          <p:cNvPr id="134" name="Google Shape;134;p28">
            <a:extLst>
              <a:ext uri="{FF2B5EF4-FFF2-40B4-BE49-F238E27FC236}">
                <a16:creationId xmlns:a16="http://schemas.microsoft.com/office/drawing/2014/main" id="{765AFD73-FEA7-7B18-2A08-4BE7493776E6}"/>
              </a:ext>
            </a:extLst>
          </p:cNvPr>
          <p:cNvSpPr txBox="1">
            <a:spLocks noGrp="1"/>
          </p:cNvSpPr>
          <p:nvPr>
            <p:ph type="title" idx="4294967295"/>
          </p:nvPr>
        </p:nvSpPr>
        <p:spPr>
          <a:xfrm>
            <a:off x="920750" y="223838"/>
            <a:ext cx="8223250" cy="768350"/>
          </a:xfrm>
          <a:prstGeom prst="rect">
            <a:avLst/>
          </a:prstGeom>
          <a:solidFill>
            <a:srgbClr val="000000">
              <a:alpha val="59120"/>
            </a:srgbClr>
          </a:solidFill>
        </p:spPr>
        <p:txBody>
          <a:bodyPr spcFirstLastPara="1" wrap="square" lIns="91425" tIns="91425" rIns="91425" bIns="91425" anchor="b" anchorCtr="0">
            <a:normAutofit/>
          </a:bodyPr>
          <a:lstStyle/>
          <a:p>
            <a:pPr lvl="0">
              <a:spcBef>
                <a:spcPts val="0"/>
              </a:spcBef>
            </a:pPr>
            <a:r>
              <a:rPr lang="en" sz="3600" dirty="0">
                <a:solidFill>
                  <a:schemeClr val="lt1"/>
                </a:solidFill>
              </a:rPr>
              <a:t>Recent science results</a:t>
            </a:r>
            <a:endParaRPr sz="3500" dirty="0">
              <a:latin typeface="Arial"/>
              <a:ea typeface="Arial"/>
              <a:cs typeface="Arial"/>
              <a:sym typeface="Arial"/>
            </a:endParaRPr>
          </a:p>
        </p:txBody>
      </p:sp>
      <p:sp>
        <p:nvSpPr>
          <p:cNvPr id="2" name="Google Shape;137;p28">
            <a:extLst>
              <a:ext uri="{FF2B5EF4-FFF2-40B4-BE49-F238E27FC236}">
                <a16:creationId xmlns:a16="http://schemas.microsoft.com/office/drawing/2014/main" id="{D8E7117C-A238-20D1-B790-667347192C3A}"/>
              </a:ext>
            </a:extLst>
          </p:cNvPr>
          <p:cNvSpPr txBox="1"/>
          <p:nvPr/>
        </p:nvSpPr>
        <p:spPr>
          <a:xfrm>
            <a:off x="114300" y="972260"/>
            <a:ext cx="3980616" cy="430857"/>
          </a:xfrm>
          <a:prstGeom prst="rect">
            <a:avLst/>
          </a:prstGeom>
          <a:noFill/>
          <a:ln>
            <a:noFill/>
          </a:ln>
        </p:spPr>
        <p:txBody>
          <a:bodyPr spcFirstLastPara="1" wrap="square" lIns="91425" tIns="91425" rIns="91425" bIns="91425" anchor="ctr" anchorCtr="0">
            <a:spAutoFit/>
          </a:bodyPr>
          <a:lstStyle/>
          <a:p>
            <a:pPr algn="ctr">
              <a:buClr>
                <a:srgbClr val="FFC000"/>
              </a:buClr>
            </a:pPr>
            <a:r>
              <a:rPr lang="en-US" sz="1600" b="1" dirty="0">
                <a:solidFill>
                  <a:srgbClr val="FFC000"/>
                </a:solidFill>
              </a:rPr>
              <a:t>Search for Neutrinos &gt; </a:t>
            </a:r>
            <a:r>
              <a:rPr lang="en-US" sz="1600" b="1" dirty="0" err="1">
                <a:solidFill>
                  <a:srgbClr val="FFC000"/>
                </a:solidFill>
              </a:rPr>
              <a:t>PeV</a:t>
            </a:r>
            <a:r>
              <a:rPr lang="en-US" sz="1600" b="1" dirty="0">
                <a:solidFill>
                  <a:srgbClr val="FFC000"/>
                </a:solidFill>
              </a:rPr>
              <a:t> in IceCube</a:t>
            </a:r>
          </a:p>
        </p:txBody>
      </p:sp>
      <p:sp>
        <p:nvSpPr>
          <p:cNvPr id="6" name="TextBox 5">
            <a:extLst>
              <a:ext uri="{FF2B5EF4-FFF2-40B4-BE49-F238E27FC236}">
                <a16:creationId xmlns:a16="http://schemas.microsoft.com/office/drawing/2014/main" id="{129FD83A-9BE6-BE48-4F0D-800D1F482259}"/>
              </a:ext>
            </a:extLst>
          </p:cNvPr>
          <p:cNvSpPr txBox="1"/>
          <p:nvPr/>
        </p:nvSpPr>
        <p:spPr>
          <a:xfrm>
            <a:off x="4644736" y="174337"/>
            <a:ext cx="4384964" cy="954107"/>
          </a:xfrm>
          <a:prstGeom prst="rect">
            <a:avLst/>
          </a:prstGeom>
          <a:noFill/>
        </p:spPr>
        <p:txBody>
          <a:bodyPr wrap="square" rtlCol="0">
            <a:spAutoFit/>
          </a:bodyPr>
          <a:lstStyle/>
          <a:p>
            <a:pPr marL="285750" indent="-285750">
              <a:buClr>
                <a:srgbClr val="FFFF00"/>
              </a:buClr>
              <a:buFont typeface="Arial" panose="020B0604020202020204" pitchFamily="34" charset="0"/>
              <a:buChar char="•"/>
            </a:pPr>
            <a:r>
              <a:rPr lang="en-US" dirty="0">
                <a:solidFill>
                  <a:schemeClr val="tx1"/>
                </a:solidFill>
              </a:rPr>
              <a:t>arXiv:2502.19776v1 [astro-</a:t>
            </a:r>
            <a:r>
              <a:rPr lang="en-US" dirty="0" err="1">
                <a:solidFill>
                  <a:schemeClr val="tx1"/>
                </a:solidFill>
              </a:rPr>
              <a:t>ph.HE</a:t>
            </a:r>
            <a:r>
              <a:rPr lang="en-US" dirty="0">
                <a:solidFill>
                  <a:schemeClr val="tx1"/>
                </a:solidFill>
              </a:rPr>
              <a:t>] (1 – 10 </a:t>
            </a:r>
            <a:r>
              <a:rPr lang="en-US" dirty="0" err="1">
                <a:solidFill>
                  <a:schemeClr val="tx1"/>
                </a:solidFill>
              </a:rPr>
              <a:t>PeV</a:t>
            </a:r>
            <a:r>
              <a:rPr lang="en-US" dirty="0">
                <a:solidFill>
                  <a:schemeClr val="tx1"/>
                </a:solidFill>
              </a:rPr>
              <a:t>) Accepted to PRD</a:t>
            </a:r>
          </a:p>
          <a:p>
            <a:pPr marL="285750" indent="-285750">
              <a:buClr>
                <a:srgbClr val="FFFF00"/>
              </a:buClr>
              <a:buFont typeface="Arial" panose="020B0604020202020204" pitchFamily="34" charset="0"/>
              <a:buChar char="•"/>
            </a:pPr>
            <a:r>
              <a:rPr lang="en-US" dirty="0">
                <a:solidFill>
                  <a:schemeClr val="tx1"/>
                </a:solidFill>
              </a:rPr>
              <a:t>arXiv:2502.01963v1 [astro-</a:t>
            </a:r>
            <a:r>
              <a:rPr lang="en-US" dirty="0" err="1">
                <a:solidFill>
                  <a:schemeClr val="tx1"/>
                </a:solidFill>
              </a:rPr>
              <a:t>ph.HE</a:t>
            </a:r>
            <a:r>
              <a:rPr lang="en-US" dirty="0">
                <a:solidFill>
                  <a:schemeClr val="tx1"/>
                </a:solidFill>
              </a:rPr>
              <a:t>] (&gt;10 </a:t>
            </a:r>
            <a:r>
              <a:rPr lang="en-US" dirty="0" err="1">
                <a:solidFill>
                  <a:schemeClr val="tx1"/>
                </a:solidFill>
              </a:rPr>
              <a:t>PeV</a:t>
            </a:r>
            <a:r>
              <a:rPr lang="en-US" dirty="0">
                <a:solidFill>
                  <a:schemeClr val="tx1"/>
                </a:solidFill>
              </a:rPr>
              <a:t>) Accepted to PRL</a:t>
            </a:r>
          </a:p>
        </p:txBody>
      </p:sp>
      <p:pic>
        <p:nvPicPr>
          <p:cNvPr id="3" name="Picture 2">
            <a:extLst>
              <a:ext uri="{FF2B5EF4-FFF2-40B4-BE49-F238E27FC236}">
                <a16:creationId xmlns:a16="http://schemas.microsoft.com/office/drawing/2014/main" id="{4FAA2ED7-C50A-103E-CE00-D88218204768}"/>
              </a:ext>
            </a:extLst>
          </p:cNvPr>
          <p:cNvPicPr>
            <a:picLocks noChangeAspect="1"/>
          </p:cNvPicPr>
          <p:nvPr/>
        </p:nvPicPr>
        <p:blipFill>
          <a:blip r:embed="rId3"/>
          <a:stretch>
            <a:fillRect/>
          </a:stretch>
        </p:blipFill>
        <p:spPr>
          <a:xfrm>
            <a:off x="202551" y="1480836"/>
            <a:ext cx="3826336" cy="2820411"/>
          </a:xfrm>
          <a:prstGeom prst="rect">
            <a:avLst/>
          </a:prstGeom>
        </p:spPr>
      </p:pic>
      <p:pic>
        <p:nvPicPr>
          <p:cNvPr id="7" name="Picture 6">
            <a:extLst>
              <a:ext uri="{FF2B5EF4-FFF2-40B4-BE49-F238E27FC236}">
                <a16:creationId xmlns:a16="http://schemas.microsoft.com/office/drawing/2014/main" id="{23782318-D229-5E33-E973-8BBB084969E6}"/>
              </a:ext>
            </a:extLst>
          </p:cNvPr>
          <p:cNvPicPr>
            <a:picLocks noChangeAspect="1"/>
          </p:cNvPicPr>
          <p:nvPr/>
        </p:nvPicPr>
        <p:blipFill>
          <a:blip r:embed="rId4"/>
          <a:stretch>
            <a:fillRect/>
          </a:stretch>
        </p:blipFill>
        <p:spPr>
          <a:xfrm>
            <a:off x="4313124" y="1166204"/>
            <a:ext cx="3617450" cy="3409303"/>
          </a:xfrm>
          <a:prstGeom prst="rect">
            <a:avLst/>
          </a:prstGeom>
        </p:spPr>
      </p:pic>
      <p:sp>
        <p:nvSpPr>
          <p:cNvPr id="8" name="TextBox 7">
            <a:extLst>
              <a:ext uri="{FF2B5EF4-FFF2-40B4-BE49-F238E27FC236}">
                <a16:creationId xmlns:a16="http://schemas.microsoft.com/office/drawing/2014/main" id="{82179C8B-553F-4392-8151-8CDBD3B837B9}"/>
              </a:ext>
            </a:extLst>
          </p:cNvPr>
          <p:cNvSpPr txBox="1"/>
          <p:nvPr/>
        </p:nvSpPr>
        <p:spPr>
          <a:xfrm>
            <a:off x="3973414" y="4591418"/>
            <a:ext cx="4469162" cy="523220"/>
          </a:xfrm>
          <a:prstGeom prst="rect">
            <a:avLst/>
          </a:prstGeom>
          <a:noFill/>
        </p:spPr>
        <p:txBody>
          <a:bodyPr wrap="square" rtlCol="0">
            <a:spAutoFit/>
          </a:bodyPr>
          <a:lstStyle/>
          <a:p>
            <a:r>
              <a:rPr lang="en-US" dirty="0">
                <a:solidFill>
                  <a:schemeClr val="tx1"/>
                </a:solidFill>
              </a:rPr>
              <a:t>Differential upper limit (90% CL) on the neutrino flux &amp; comparison to model predictions (12.6 years of data) </a:t>
            </a:r>
          </a:p>
        </p:txBody>
      </p:sp>
      <p:sp>
        <p:nvSpPr>
          <p:cNvPr id="9" name="TextBox 8">
            <a:extLst>
              <a:ext uri="{FF2B5EF4-FFF2-40B4-BE49-F238E27FC236}">
                <a16:creationId xmlns:a16="http://schemas.microsoft.com/office/drawing/2014/main" id="{7BC16D84-DD4A-6C6E-C5E7-58EB1817B026}"/>
              </a:ext>
            </a:extLst>
          </p:cNvPr>
          <p:cNvSpPr txBox="1"/>
          <p:nvPr/>
        </p:nvSpPr>
        <p:spPr>
          <a:xfrm>
            <a:off x="147078" y="4360063"/>
            <a:ext cx="3826336" cy="738664"/>
          </a:xfrm>
          <a:prstGeom prst="rect">
            <a:avLst/>
          </a:prstGeom>
          <a:noFill/>
        </p:spPr>
        <p:txBody>
          <a:bodyPr wrap="square" rtlCol="0">
            <a:spAutoFit/>
          </a:bodyPr>
          <a:lstStyle/>
          <a:p>
            <a:r>
              <a:rPr lang="en-US" dirty="0">
                <a:solidFill>
                  <a:schemeClr val="tx1"/>
                </a:solidFill>
              </a:rPr>
              <a:t>Best-fit per-flavor astrophysical neutrino flux as a function of neutrino energy under model assumptions (9 years of data, southern sky) </a:t>
            </a:r>
          </a:p>
        </p:txBody>
      </p:sp>
      <p:sp>
        <p:nvSpPr>
          <p:cNvPr id="11" name="TextBox 10">
            <a:extLst>
              <a:ext uri="{FF2B5EF4-FFF2-40B4-BE49-F238E27FC236}">
                <a16:creationId xmlns:a16="http://schemas.microsoft.com/office/drawing/2014/main" id="{6DF2DDD6-73A2-EEA1-95A4-3ABA6B5ABDA7}"/>
              </a:ext>
            </a:extLst>
          </p:cNvPr>
          <p:cNvSpPr txBox="1"/>
          <p:nvPr/>
        </p:nvSpPr>
        <p:spPr>
          <a:xfrm>
            <a:off x="7920183" y="3483033"/>
            <a:ext cx="1236518" cy="738664"/>
          </a:xfrm>
          <a:prstGeom prst="rect">
            <a:avLst/>
          </a:prstGeom>
          <a:noFill/>
        </p:spPr>
        <p:txBody>
          <a:bodyPr wrap="square">
            <a:spAutoFit/>
          </a:bodyPr>
          <a:lstStyle/>
          <a:p>
            <a:pPr>
              <a:buNone/>
            </a:pPr>
            <a:r>
              <a:rPr lang="en-US" dirty="0">
                <a:solidFill>
                  <a:srgbClr val="00FDFF"/>
                </a:solidFill>
                <a:effectLst/>
                <a:latin typeface="Helvetica" pitchFamily="2" charset="0"/>
              </a:rPr>
              <a:t>cosmogenic</a:t>
            </a:r>
          </a:p>
          <a:p>
            <a:r>
              <a:rPr lang="en-US" dirty="0">
                <a:solidFill>
                  <a:srgbClr val="00FDFF"/>
                </a:solidFill>
                <a:effectLst/>
                <a:latin typeface="Helvetica" pitchFamily="2" charset="0"/>
              </a:rPr>
              <a:t>neutrino flux models</a:t>
            </a:r>
          </a:p>
        </p:txBody>
      </p:sp>
      <p:sp>
        <p:nvSpPr>
          <p:cNvPr id="12" name="Rectangle 11">
            <a:extLst>
              <a:ext uri="{FF2B5EF4-FFF2-40B4-BE49-F238E27FC236}">
                <a16:creationId xmlns:a16="http://schemas.microsoft.com/office/drawing/2014/main" id="{14C3BE2E-B300-3E49-FB44-518449F446AA}"/>
              </a:ext>
            </a:extLst>
          </p:cNvPr>
          <p:cNvSpPr/>
          <p:nvPr/>
        </p:nvSpPr>
        <p:spPr>
          <a:xfrm>
            <a:off x="5032375" y="3580123"/>
            <a:ext cx="2708852" cy="477982"/>
          </a:xfrm>
          <a:prstGeom prst="rect">
            <a:avLst/>
          </a:prstGeom>
          <a:noFill/>
          <a:ln w="38100">
            <a:solidFill>
              <a:srgbClr val="00FD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67915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2">
          <a:extLst>
            <a:ext uri="{FF2B5EF4-FFF2-40B4-BE49-F238E27FC236}">
              <a16:creationId xmlns:a16="http://schemas.microsoft.com/office/drawing/2014/main" id="{4E81C42E-FCBE-53B9-77DC-60F122E1E452}"/>
            </a:ext>
          </a:extLst>
        </p:cNvPr>
        <p:cNvGrpSpPr/>
        <p:nvPr/>
      </p:nvGrpSpPr>
      <p:grpSpPr>
        <a:xfrm>
          <a:off x="0" y="0"/>
          <a:ext cx="0" cy="0"/>
          <a:chOff x="0" y="0"/>
          <a:chExt cx="0" cy="0"/>
        </a:xfrm>
      </p:grpSpPr>
      <p:sp>
        <p:nvSpPr>
          <p:cNvPr id="133" name="Google Shape;133;p28">
            <a:extLst>
              <a:ext uri="{FF2B5EF4-FFF2-40B4-BE49-F238E27FC236}">
                <a16:creationId xmlns:a16="http://schemas.microsoft.com/office/drawing/2014/main" id="{0AB92D09-1156-4E50-1FCD-F09A0D384DC9}"/>
              </a:ext>
            </a:extLst>
          </p:cNvPr>
          <p:cNvSpPr txBox="1">
            <a:spLocks noGrp="1"/>
          </p:cNvSpPr>
          <p:nvPr>
            <p:ph type="sldNum" sz="quarter" idx="12"/>
          </p:nvPr>
        </p:nvSpPr>
        <p:spPr>
          <a:prstGeom prst="rect">
            <a:avLst/>
          </a:prstGeom>
        </p:spPr>
        <p:txBody>
          <a:bodyPr spcFirstLastPara="1" wrap="square" lIns="91425" tIns="91425" rIns="91425" bIns="91425" anchor="ctr" anchorCtr="0">
            <a:normAutofit fontScale="25000" lnSpcReduction="20000"/>
          </a:bodyPr>
          <a:lstStyle/>
          <a:p>
            <a:pPr marL="0" lvl="0" indent="0" algn="r" rtl="0">
              <a:spcBef>
                <a:spcPts val="0"/>
              </a:spcBef>
              <a:spcAft>
                <a:spcPts val="0"/>
              </a:spcAft>
              <a:buNone/>
            </a:pPr>
            <a:fld id="{00000000-1234-1234-1234-123412341234}" type="slidenum">
              <a:rPr lang="en"/>
              <a:t>22</a:t>
            </a:fld>
            <a:endParaRPr/>
          </a:p>
        </p:txBody>
      </p:sp>
      <p:sp>
        <p:nvSpPr>
          <p:cNvPr id="134" name="Google Shape;134;p28">
            <a:extLst>
              <a:ext uri="{FF2B5EF4-FFF2-40B4-BE49-F238E27FC236}">
                <a16:creationId xmlns:a16="http://schemas.microsoft.com/office/drawing/2014/main" id="{E515EE59-D646-A930-F5F0-79FCC504EA6B}"/>
              </a:ext>
            </a:extLst>
          </p:cNvPr>
          <p:cNvSpPr txBox="1">
            <a:spLocks noGrp="1"/>
          </p:cNvSpPr>
          <p:nvPr>
            <p:ph type="title" idx="4294967295"/>
          </p:nvPr>
        </p:nvSpPr>
        <p:spPr>
          <a:xfrm>
            <a:off x="920750" y="223838"/>
            <a:ext cx="8223250" cy="768350"/>
          </a:xfrm>
          <a:prstGeom prst="rect">
            <a:avLst/>
          </a:prstGeom>
          <a:solidFill>
            <a:srgbClr val="000000">
              <a:alpha val="59120"/>
            </a:srgbClr>
          </a:solidFill>
        </p:spPr>
        <p:txBody>
          <a:bodyPr spcFirstLastPara="1" wrap="square" lIns="91425" tIns="91425" rIns="91425" bIns="91425" anchor="b" anchorCtr="0">
            <a:normAutofit/>
          </a:bodyPr>
          <a:lstStyle/>
          <a:p>
            <a:pPr lvl="0">
              <a:spcBef>
                <a:spcPts val="0"/>
              </a:spcBef>
            </a:pPr>
            <a:r>
              <a:rPr lang="en" sz="3600" dirty="0">
                <a:solidFill>
                  <a:schemeClr val="lt1"/>
                </a:solidFill>
              </a:rPr>
              <a:t>Recent science results</a:t>
            </a:r>
            <a:endParaRPr sz="3500" dirty="0">
              <a:latin typeface="Arial"/>
              <a:ea typeface="Arial"/>
              <a:cs typeface="Arial"/>
              <a:sym typeface="Arial"/>
            </a:endParaRPr>
          </a:p>
        </p:txBody>
      </p:sp>
      <p:sp>
        <p:nvSpPr>
          <p:cNvPr id="2" name="Google Shape;137;p28">
            <a:extLst>
              <a:ext uri="{FF2B5EF4-FFF2-40B4-BE49-F238E27FC236}">
                <a16:creationId xmlns:a16="http://schemas.microsoft.com/office/drawing/2014/main" id="{B61FE3A3-7D4C-BD5E-278A-8834A8A99FAB}"/>
              </a:ext>
            </a:extLst>
          </p:cNvPr>
          <p:cNvSpPr txBox="1"/>
          <p:nvPr/>
        </p:nvSpPr>
        <p:spPr>
          <a:xfrm>
            <a:off x="95309" y="1024929"/>
            <a:ext cx="3838310" cy="2646848"/>
          </a:xfrm>
          <a:prstGeom prst="rect">
            <a:avLst/>
          </a:prstGeom>
          <a:noFill/>
          <a:ln>
            <a:noFill/>
          </a:ln>
        </p:spPr>
        <p:txBody>
          <a:bodyPr spcFirstLastPara="1" wrap="square" lIns="91425" tIns="91425" rIns="91425" bIns="91425" anchor="ctr" anchorCtr="0">
            <a:spAutoFit/>
          </a:bodyPr>
          <a:lstStyle/>
          <a:p>
            <a:pPr algn="ctr">
              <a:buClr>
                <a:srgbClr val="FFC000"/>
              </a:buClr>
            </a:pPr>
            <a:r>
              <a:rPr lang="en-US" sz="1600" b="1" dirty="0">
                <a:solidFill>
                  <a:srgbClr val="FFC000"/>
                </a:solidFill>
              </a:rPr>
              <a:t>Constraints on the</a:t>
            </a:r>
          </a:p>
          <a:p>
            <a:pPr algn="ctr">
              <a:buClr>
                <a:srgbClr val="FFC000"/>
              </a:buClr>
            </a:pPr>
            <a:r>
              <a:rPr lang="en-US" sz="1600" b="1" dirty="0">
                <a:solidFill>
                  <a:srgbClr val="FFC000"/>
                </a:solidFill>
              </a:rPr>
              <a:t>ultra-high-energy cosmic-ray proton fraction by E.H.E. neutrinos</a:t>
            </a:r>
          </a:p>
          <a:p>
            <a:pPr>
              <a:buClr>
                <a:srgbClr val="FFC000"/>
              </a:buClr>
            </a:pPr>
            <a:endParaRPr lang="en-US" sz="1600" b="1" dirty="0">
              <a:solidFill>
                <a:srgbClr val="FFC000"/>
              </a:solidFill>
            </a:endParaRPr>
          </a:p>
          <a:p>
            <a:pPr marL="285750" indent="-285750">
              <a:buClr>
                <a:srgbClr val="FFC000"/>
              </a:buClr>
              <a:buFont typeface="Arial" panose="020B0604020202020204" pitchFamily="34" charset="0"/>
              <a:buChar char="•"/>
            </a:pPr>
            <a:r>
              <a:rPr lang="en-US" sz="1600" dirty="0">
                <a:solidFill>
                  <a:schemeClr val="accent4">
                    <a:lumMod val="20000"/>
                    <a:lumOff val="80000"/>
                  </a:schemeClr>
                </a:solidFill>
              </a:rPr>
              <a:t>Proton flux allowed to saturate the Auger measurement at 10</a:t>
            </a:r>
            <a:r>
              <a:rPr lang="en-US" sz="1600" baseline="30000" dirty="0">
                <a:solidFill>
                  <a:schemeClr val="accent4">
                    <a:lumMod val="20000"/>
                    <a:lumOff val="80000"/>
                  </a:schemeClr>
                </a:solidFill>
              </a:rPr>
              <a:t>10.55</a:t>
            </a:r>
            <a:r>
              <a:rPr lang="en-US" sz="1600" dirty="0">
                <a:solidFill>
                  <a:schemeClr val="accent4">
                    <a:lumMod val="20000"/>
                    <a:lumOff val="80000"/>
                  </a:schemeClr>
                </a:solidFill>
              </a:rPr>
              <a:t> GeV. </a:t>
            </a:r>
          </a:p>
          <a:p>
            <a:pPr marL="285750" indent="-285750">
              <a:buClr>
                <a:srgbClr val="FFC000"/>
              </a:buClr>
              <a:buFont typeface="Arial" panose="020B0604020202020204" pitchFamily="34" charset="0"/>
              <a:buChar char="•"/>
            </a:pPr>
            <a:endParaRPr lang="en-US" sz="1600" dirty="0">
              <a:solidFill>
                <a:schemeClr val="accent4">
                  <a:lumMod val="20000"/>
                  <a:lumOff val="80000"/>
                </a:schemeClr>
              </a:solidFill>
            </a:endParaRPr>
          </a:p>
          <a:p>
            <a:pPr marL="285750" indent="-285750">
              <a:buClr>
                <a:srgbClr val="FFC000"/>
              </a:buClr>
              <a:buFont typeface="Arial" panose="020B0604020202020204" pitchFamily="34" charset="0"/>
              <a:buChar char="•"/>
            </a:pPr>
            <a:r>
              <a:rPr lang="en-US" sz="1600" dirty="0">
                <a:solidFill>
                  <a:schemeClr val="accent4">
                    <a:lumMod val="20000"/>
                    <a:lumOff val="80000"/>
                  </a:schemeClr>
                </a:solidFill>
              </a:rPr>
              <a:t>And the corresponding neutrino flux</a:t>
            </a:r>
          </a:p>
          <a:p>
            <a:pPr marL="285750" indent="-285750">
              <a:buClr>
                <a:srgbClr val="FFC000"/>
              </a:buClr>
              <a:buFont typeface="Arial" panose="020B0604020202020204" pitchFamily="34" charset="0"/>
              <a:buChar char="•"/>
            </a:pPr>
            <a:endParaRPr lang="en-US" sz="1600" dirty="0">
              <a:solidFill>
                <a:schemeClr val="accent4">
                  <a:lumMod val="20000"/>
                  <a:lumOff val="80000"/>
                </a:schemeClr>
              </a:solidFill>
            </a:endParaRPr>
          </a:p>
          <a:p>
            <a:pPr marL="285750" indent="-285750">
              <a:buClr>
                <a:srgbClr val="FFC000"/>
              </a:buClr>
              <a:buFont typeface="Arial" panose="020B0604020202020204" pitchFamily="34" charset="0"/>
              <a:buChar char="•"/>
            </a:pPr>
            <a:r>
              <a:rPr lang="en-US" sz="1600" dirty="0">
                <a:solidFill>
                  <a:schemeClr val="accent4">
                    <a:lumMod val="20000"/>
                    <a:lumOff val="80000"/>
                  </a:schemeClr>
                </a:solidFill>
              </a:rPr>
              <a:t>There exists a tension!!!</a:t>
            </a:r>
            <a:endParaRPr lang="en-US" sz="1600" dirty="0">
              <a:solidFill>
                <a:schemeClr val="accent4">
                  <a:lumMod val="20000"/>
                  <a:lumOff val="80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65C4840-C27A-DA34-0B77-21C1E3805415}"/>
              </a:ext>
            </a:extLst>
          </p:cNvPr>
          <p:cNvSpPr txBox="1"/>
          <p:nvPr/>
        </p:nvSpPr>
        <p:spPr>
          <a:xfrm>
            <a:off x="5287096" y="334637"/>
            <a:ext cx="3280352" cy="523220"/>
          </a:xfrm>
          <a:prstGeom prst="rect">
            <a:avLst/>
          </a:prstGeom>
          <a:noFill/>
        </p:spPr>
        <p:txBody>
          <a:bodyPr wrap="square" rtlCol="0">
            <a:spAutoFit/>
          </a:bodyPr>
          <a:lstStyle/>
          <a:p>
            <a:pPr marL="285750" indent="-285750">
              <a:buClr>
                <a:srgbClr val="FFFF00"/>
              </a:buClr>
              <a:buFont typeface="Arial" panose="020B0604020202020204" pitchFamily="34" charset="0"/>
              <a:buChar char="•"/>
            </a:pPr>
            <a:r>
              <a:rPr lang="en-US" dirty="0">
                <a:solidFill>
                  <a:schemeClr val="tx1"/>
                </a:solidFill>
              </a:rPr>
              <a:t>arXiv:2502.01963v1 [astro-</a:t>
            </a:r>
            <a:r>
              <a:rPr lang="en-US" dirty="0" err="1">
                <a:solidFill>
                  <a:schemeClr val="tx1"/>
                </a:solidFill>
              </a:rPr>
              <a:t>ph.HE</a:t>
            </a:r>
            <a:r>
              <a:rPr lang="en-US" dirty="0">
                <a:solidFill>
                  <a:schemeClr val="tx1"/>
                </a:solidFill>
              </a:rPr>
              <a:t>] (&gt;10 </a:t>
            </a:r>
            <a:r>
              <a:rPr lang="en-US" dirty="0" err="1">
                <a:solidFill>
                  <a:schemeClr val="tx1"/>
                </a:solidFill>
              </a:rPr>
              <a:t>PeV</a:t>
            </a:r>
            <a:r>
              <a:rPr lang="en-US" dirty="0">
                <a:solidFill>
                  <a:schemeClr val="tx1"/>
                </a:solidFill>
              </a:rPr>
              <a:t>) Accepted to PRL</a:t>
            </a:r>
          </a:p>
        </p:txBody>
      </p:sp>
      <p:pic>
        <p:nvPicPr>
          <p:cNvPr id="4" name="Picture 3" descr="A graph of a graph of a number of electrons&#10;&#10;AI-generated content may be incorrect.">
            <a:extLst>
              <a:ext uri="{FF2B5EF4-FFF2-40B4-BE49-F238E27FC236}">
                <a16:creationId xmlns:a16="http://schemas.microsoft.com/office/drawing/2014/main" id="{6461C082-96C4-1ACF-E517-CF902A4B8CBD}"/>
              </a:ext>
            </a:extLst>
          </p:cNvPr>
          <p:cNvPicPr>
            <a:picLocks noChangeAspect="1"/>
          </p:cNvPicPr>
          <p:nvPr/>
        </p:nvPicPr>
        <p:blipFill>
          <a:blip r:embed="rId3"/>
          <a:stretch>
            <a:fillRect/>
          </a:stretch>
        </p:blipFill>
        <p:spPr>
          <a:xfrm>
            <a:off x="4147532" y="1068659"/>
            <a:ext cx="4886233" cy="3990109"/>
          </a:xfrm>
          <a:prstGeom prst="rect">
            <a:avLst/>
          </a:prstGeom>
        </p:spPr>
      </p:pic>
      <p:cxnSp>
        <p:nvCxnSpPr>
          <p:cNvPr id="7" name="Straight Arrow Connector 6">
            <a:extLst>
              <a:ext uri="{FF2B5EF4-FFF2-40B4-BE49-F238E27FC236}">
                <a16:creationId xmlns:a16="http://schemas.microsoft.com/office/drawing/2014/main" id="{8F19A60E-E102-7DB5-C3C0-247D809D7962}"/>
              </a:ext>
            </a:extLst>
          </p:cNvPr>
          <p:cNvCxnSpPr>
            <a:cxnSpLocks/>
          </p:cNvCxnSpPr>
          <p:nvPr/>
        </p:nvCxnSpPr>
        <p:spPr>
          <a:xfrm>
            <a:off x="3740727" y="2392679"/>
            <a:ext cx="2130137" cy="475212"/>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C31468D-951D-C30E-9E8B-FFABEA6FE4CD}"/>
              </a:ext>
            </a:extLst>
          </p:cNvPr>
          <p:cNvCxnSpPr/>
          <p:nvPr/>
        </p:nvCxnSpPr>
        <p:spPr>
          <a:xfrm>
            <a:off x="6837218" y="2649682"/>
            <a:ext cx="0" cy="218209"/>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4CE386C-968A-31AD-1969-112F8D0259F8}"/>
              </a:ext>
            </a:extLst>
          </p:cNvPr>
          <p:cNvCxnSpPr/>
          <p:nvPr/>
        </p:nvCxnSpPr>
        <p:spPr>
          <a:xfrm>
            <a:off x="6927272" y="3082639"/>
            <a:ext cx="0" cy="218209"/>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Freeform 19">
            <a:extLst>
              <a:ext uri="{FF2B5EF4-FFF2-40B4-BE49-F238E27FC236}">
                <a16:creationId xmlns:a16="http://schemas.microsoft.com/office/drawing/2014/main" id="{AE558E90-BACE-5118-5635-12831FF3ED53}"/>
              </a:ext>
            </a:extLst>
          </p:cNvPr>
          <p:cNvSpPr/>
          <p:nvPr/>
        </p:nvSpPr>
        <p:spPr>
          <a:xfrm rot="21222682">
            <a:off x="2655096" y="2992067"/>
            <a:ext cx="4177770" cy="240822"/>
          </a:xfrm>
          <a:custGeom>
            <a:avLst/>
            <a:gdLst>
              <a:gd name="connsiteX0" fmla="*/ 0 w 3958937"/>
              <a:gd name="connsiteY0" fmla="*/ 1101436 h 1169048"/>
              <a:gd name="connsiteX1" fmla="*/ 1381991 w 3958937"/>
              <a:gd name="connsiteY1" fmla="*/ 1049481 h 1169048"/>
              <a:gd name="connsiteX2" fmla="*/ 3958937 w 3958937"/>
              <a:gd name="connsiteY2" fmla="*/ 0 h 1169048"/>
            </a:gdLst>
            <a:ahLst/>
            <a:cxnLst>
              <a:cxn ang="0">
                <a:pos x="connsiteX0" y="connsiteY0"/>
              </a:cxn>
              <a:cxn ang="0">
                <a:pos x="connsiteX1" y="connsiteY1"/>
              </a:cxn>
              <a:cxn ang="0">
                <a:pos x="connsiteX2" y="connsiteY2"/>
              </a:cxn>
            </a:cxnLst>
            <a:rect l="l" t="t" r="r" b="b"/>
            <a:pathLst>
              <a:path w="3958937" h="1169048">
                <a:moveTo>
                  <a:pt x="0" y="1101436"/>
                </a:moveTo>
                <a:cubicBezTo>
                  <a:pt x="361084" y="1167245"/>
                  <a:pt x="722168" y="1233054"/>
                  <a:pt x="1381991" y="1049481"/>
                </a:cubicBezTo>
                <a:cubicBezTo>
                  <a:pt x="2041814" y="865908"/>
                  <a:pt x="3000375" y="432954"/>
                  <a:pt x="3958937" y="0"/>
                </a:cubicBezTo>
              </a:path>
            </a:pathLst>
          </a:custGeom>
          <a:noFill/>
          <a:ln w="28575">
            <a:solidFill>
              <a:srgbClr val="FF40FF"/>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17043DA9-D23C-D9DF-AD01-C2CA083A35B2}"/>
              </a:ext>
            </a:extLst>
          </p:cNvPr>
          <p:cNvSpPr/>
          <p:nvPr/>
        </p:nvSpPr>
        <p:spPr>
          <a:xfrm rot="21222682" flipV="1">
            <a:off x="3370312" y="3182820"/>
            <a:ext cx="3471213" cy="219528"/>
          </a:xfrm>
          <a:custGeom>
            <a:avLst/>
            <a:gdLst>
              <a:gd name="connsiteX0" fmla="*/ 0 w 3958937"/>
              <a:gd name="connsiteY0" fmla="*/ 1101436 h 1169048"/>
              <a:gd name="connsiteX1" fmla="*/ 1381991 w 3958937"/>
              <a:gd name="connsiteY1" fmla="*/ 1049481 h 1169048"/>
              <a:gd name="connsiteX2" fmla="*/ 3958937 w 3958937"/>
              <a:gd name="connsiteY2" fmla="*/ 0 h 1169048"/>
            </a:gdLst>
            <a:ahLst/>
            <a:cxnLst>
              <a:cxn ang="0">
                <a:pos x="connsiteX0" y="connsiteY0"/>
              </a:cxn>
              <a:cxn ang="0">
                <a:pos x="connsiteX1" y="connsiteY1"/>
              </a:cxn>
              <a:cxn ang="0">
                <a:pos x="connsiteX2" y="connsiteY2"/>
              </a:cxn>
            </a:cxnLst>
            <a:rect l="l" t="t" r="r" b="b"/>
            <a:pathLst>
              <a:path w="3958937" h="1169048">
                <a:moveTo>
                  <a:pt x="0" y="1101436"/>
                </a:moveTo>
                <a:cubicBezTo>
                  <a:pt x="361084" y="1167245"/>
                  <a:pt x="722168" y="1233054"/>
                  <a:pt x="1381991" y="1049481"/>
                </a:cubicBezTo>
                <a:cubicBezTo>
                  <a:pt x="2041814" y="865908"/>
                  <a:pt x="3000375" y="432954"/>
                  <a:pt x="3958937" y="0"/>
                </a:cubicBezTo>
              </a:path>
            </a:pathLst>
          </a:custGeom>
          <a:noFill/>
          <a:ln w="28575">
            <a:solidFill>
              <a:srgbClr val="FF40FF"/>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2AAAAC1A-F5E5-354F-D04F-B09D0788C6E9}"/>
              </a:ext>
            </a:extLst>
          </p:cNvPr>
          <p:cNvCxnSpPr>
            <a:cxnSpLocks/>
          </p:cNvCxnSpPr>
          <p:nvPr/>
        </p:nvCxnSpPr>
        <p:spPr>
          <a:xfrm>
            <a:off x="3740727" y="2991779"/>
            <a:ext cx="2462646" cy="469196"/>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9567332F-CCE2-179D-A026-8DC27714DE36}"/>
              </a:ext>
            </a:extLst>
          </p:cNvPr>
          <p:cNvSpPr txBox="1"/>
          <p:nvPr/>
        </p:nvSpPr>
        <p:spPr>
          <a:xfrm>
            <a:off x="184319" y="3717277"/>
            <a:ext cx="3660290" cy="1169551"/>
          </a:xfrm>
          <a:prstGeom prst="rect">
            <a:avLst/>
          </a:prstGeom>
          <a:noFill/>
        </p:spPr>
        <p:txBody>
          <a:bodyPr wrap="square" rtlCol="0">
            <a:spAutoFit/>
          </a:bodyPr>
          <a:lstStyle/>
          <a:p>
            <a:r>
              <a:rPr lang="en-US" dirty="0">
                <a:solidFill>
                  <a:srgbClr val="00FDFF"/>
                </a:solidFill>
              </a:rPr>
              <a:t>Method: Arjen van Vliet, et al. “Determining the fraction of cosmic-ray protons at ultrahigh energies with cosmogenic neutrinos”, Phys. Rev. D 100, 021302(R)</a:t>
            </a:r>
          </a:p>
          <a:p>
            <a:r>
              <a:rPr lang="en-US" dirty="0">
                <a:solidFill>
                  <a:srgbClr val="00FDFF"/>
                </a:solidFill>
              </a:rPr>
              <a:t>- - - see details in backup slide (Slide 39)</a:t>
            </a:r>
          </a:p>
        </p:txBody>
      </p:sp>
    </p:spTree>
    <p:extLst>
      <p:ext uri="{BB962C8B-B14F-4D97-AF65-F5344CB8AC3E}">
        <p14:creationId xmlns:p14="http://schemas.microsoft.com/office/powerpoint/2010/main" val="192806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strips(downRigh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strips(upRight)">
                                      <p:cBhvr>
                                        <p:cTn id="17" dur="500"/>
                                        <p:tgtEl>
                                          <p:spTgt spid="20"/>
                                        </p:tgtEl>
                                      </p:cBhvr>
                                    </p:animEffect>
                                  </p:childTnLst>
                                </p:cTn>
                              </p:par>
                              <p:par>
                                <p:cTn id="18" presetID="18" presetClass="entr" presetSubtype="3"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strips(upRight)">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2">
          <a:extLst>
            <a:ext uri="{FF2B5EF4-FFF2-40B4-BE49-F238E27FC236}">
              <a16:creationId xmlns:a16="http://schemas.microsoft.com/office/drawing/2014/main" id="{B80154E9-2012-00BF-AE0D-9373E18620C8}"/>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23E575D0-24FB-15C3-E4BE-405D7F2EEBE2}"/>
              </a:ext>
            </a:extLst>
          </p:cNvPr>
          <p:cNvPicPr>
            <a:picLocks noChangeAspect="1"/>
          </p:cNvPicPr>
          <p:nvPr/>
        </p:nvPicPr>
        <p:blipFill>
          <a:blip r:embed="rId3"/>
          <a:stretch>
            <a:fillRect/>
          </a:stretch>
        </p:blipFill>
        <p:spPr>
          <a:xfrm>
            <a:off x="2391574" y="942760"/>
            <a:ext cx="5535083" cy="4151312"/>
          </a:xfrm>
          <a:prstGeom prst="rect">
            <a:avLst/>
          </a:prstGeom>
        </p:spPr>
      </p:pic>
      <p:sp>
        <p:nvSpPr>
          <p:cNvPr id="133" name="Google Shape;133;p28">
            <a:extLst>
              <a:ext uri="{FF2B5EF4-FFF2-40B4-BE49-F238E27FC236}">
                <a16:creationId xmlns:a16="http://schemas.microsoft.com/office/drawing/2014/main" id="{580D23ED-9EC7-58B4-8704-18C93CC1B305}"/>
              </a:ext>
            </a:extLst>
          </p:cNvPr>
          <p:cNvSpPr txBox="1">
            <a:spLocks noGrp="1"/>
          </p:cNvSpPr>
          <p:nvPr>
            <p:ph type="sldNum" sz="quarter" idx="12"/>
          </p:nvPr>
        </p:nvSpPr>
        <p:spPr>
          <a:prstGeom prst="rect">
            <a:avLst/>
          </a:prstGeom>
        </p:spPr>
        <p:txBody>
          <a:bodyPr spcFirstLastPara="1" wrap="square" lIns="91425" tIns="91425" rIns="91425" bIns="91425" anchor="ctr" anchorCtr="0">
            <a:normAutofit fontScale="25000" lnSpcReduction="20000"/>
          </a:bodyPr>
          <a:lstStyle/>
          <a:p>
            <a:pPr marL="0" lvl="0" indent="0" algn="r" rtl="0">
              <a:spcBef>
                <a:spcPts val="0"/>
              </a:spcBef>
              <a:spcAft>
                <a:spcPts val="0"/>
              </a:spcAft>
              <a:buNone/>
            </a:pPr>
            <a:fld id="{00000000-1234-1234-1234-123412341234}" type="slidenum">
              <a:rPr lang="en"/>
              <a:t>23</a:t>
            </a:fld>
            <a:endParaRPr/>
          </a:p>
        </p:txBody>
      </p:sp>
      <p:sp>
        <p:nvSpPr>
          <p:cNvPr id="134" name="Google Shape;134;p28">
            <a:extLst>
              <a:ext uri="{FF2B5EF4-FFF2-40B4-BE49-F238E27FC236}">
                <a16:creationId xmlns:a16="http://schemas.microsoft.com/office/drawing/2014/main" id="{EB531D8D-D066-953A-0C11-9E86726D1AB4}"/>
              </a:ext>
            </a:extLst>
          </p:cNvPr>
          <p:cNvSpPr txBox="1">
            <a:spLocks noGrp="1"/>
          </p:cNvSpPr>
          <p:nvPr>
            <p:ph type="title" idx="4294967295"/>
          </p:nvPr>
        </p:nvSpPr>
        <p:spPr>
          <a:xfrm>
            <a:off x="920750" y="223838"/>
            <a:ext cx="8223250" cy="768350"/>
          </a:xfrm>
          <a:prstGeom prst="rect">
            <a:avLst/>
          </a:prstGeom>
          <a:solidFill>
            <a:srgbClr val="000000">
              <a:alpha val="59120"/>
            </a:srgbClr>
          </a:solidFill>
        </p:spPr>
        <p:txBody>
          <a:bodyPr spcFirstLastPara="1" wrap="square" lIns="91425" tIns="91425" rIns="91425" bIns="91425" anchor="b" anchorCtr="0">
            <a:normAutofit/>
          </a:bodyPr>
          <a:lstStyle/>
          <a:p>
            <a:pPr>
              <a:spcBef>
                <a:spcPts val="0"/>
              </a:spcBef>
            </a:pPr>
            <a:r>
              <a:rPr lang="en-US" sz="3600" dirty="0">
                <a:solidFill>
                  <a:schemeClr val="lt1"/>
                </a:solidFill>
              </a:rPr>
              <a:t>ICNO </a:t>
            </a:r>
            <a:r>
              <a:rPr lang="en-US" sz="3600" dirty="0">
                <a:solidFill>
                  <a:schemeClr val="lt1"/>
                </a:solidFill>
                <a:sym typeface="Wingdings" pitchFamily="2" charset="2"/>
              </a:rPr>
              <a:t></a:t>
            </a:r>
            <a:r>
              <a:rPr lang="en-US" sz="3600" dirty="0">
                <a:solidFill>
                  <a:schemeClr val="lt1"/>
                </a:solidFill>
              </a:rPr>
              <a:t>Upgrade, </a:t>
            </a:r>
            <a:r>
              <a:rPr lang="en-US" sz="3600" dirty="0" err="1">
                <a:solidFill>
                  <a:schemeClr val="lt1"/>
                </a:solidFill>
              </a:rPr>
              <a:t>ICNO+and</a:t>
            </a:r>
            <a:r>
              <a:rPr lang="en-US" sz="3600" dirty="0">
                <a:solidFill>
                  <a:schemeClr val="lt1"/>
                </a:solidFill>
              </a:rPr>
              <a:t> Gen2</a:t>
            </a:r>
            <a:endParaRPr sz="3500" dirty="0">
              <a:latin typeface="Arial"/>
              <a:ea typeface="Arial"/>
              <a:cs typeface="Arial"/>
              <a:sym typeface="Arial"/>
            </a:endParaRPr>
          </a:p>
        </p:txBody>
      </p:sp>
      <p:pic>
        <p:nvPicPr>
          <p:cNvPr id="5" name="Picture 4" descr="A table with numbers and symbols&#10;&#10;AI-generated content may be incorrect.">
            <a:extLst>
              <a:ext uri="{FF2B5EF4-FFF2-40B4-BE49-F238E27FC236}">
                <a16:creationId xmlns:a16="http://schemas.microsoft.com/office/drawing/2014/main" id="{46AC91AB-3E4C-9AE3-FB78-A4FFA879EC11}"/>
              </a:ext>
            </a:extLst>
          </p:cNvPr>
          <p:cNvPicPr>
            <a:picLocks noChangeAspect="1"/>
          </p:cNvPicPr>
          <p:nvPr/>
        </p:nvPicPr>
        <p:blipFill>
          <a:blip r:embed="rId4"/>
          <a:stretch>
            <a:fillRect/>
          </a:stretch>
        </p:blipFill>
        <p:spPr>
          <a:xfrm>
            <a:off x="177014" y="1652831"/>
            <a:ext cx="7595386" cy="3405937"/>
          </a:xfrm>
          <a:prstGeom prst="rect">
            <a:avLst/>
          </a:prstGeom>
          <a:ln>
            <a:solidFill>
              <a:srgbClr val="FF0000"/>
            </a:solidFill>
          </a:ln>
        </p:spPr>
      </p:pic>
      <p:sp>
        <p:nvSpPr>
          <p:cNvPr id="13" name="Google Shape;137;p28">
            <a:extLst>
              <a:ext uri="{FF2B5EF4-FFF2-40B4-BE49-F238E27FC236}">
                <a16:creationId xmlns:a16="http://schemas.microsoft.com/office/drawing/2014/main" id="{84E5F07A-8CB2-D4E0-848F-391D101B19B2}"/>
              </a:ext>
            </a:extLst>
          </p:cNvPr>
          <p:cNvSpPr txBox="1"/>
          <p:nvPr/>
        </p:nvSpPr>
        <p:spPr>
          <a:xfrm>
            <a:off x="0" y="919155"/>
            <a:ext cx="3159761" cy="677078"/>
          </a:xfrm>
          <a:prstGeom prst="rect">
            <a:avLst/>
          </a:prstGeom>
          <a:noFill/>
          <a:ln>
            <a:noFill/>
          </a:ln>
        </p:spPr>
        <p:txBody>
          <a:bodyPr spcFirstLastPara="1" wrap="square" lIns="91425" tIns="91425" rIns="91425" bIns="91425" anchor="ctr" anchorCtr="0">
            <a:spAutoFit/>
          </a:bodyPr>
          <a:lstStyle/>
          <a:p>
            <a:pPr marL="285750" indent="-285750">
              <a:buClr>
                <a:srgbClr val="FFC000"/>
              </a:buClr>
              <a:buFont typeface="Wingdings" pitchFamily="2" charset="2"/>
              <a:buChar char="§"/>
            </a:pPr>
            <a:r>
              <a:rPr lang="en-US" sz="1600" dirty="0">
                <a:solidFill>
                  <a:schemeClr val="accent4">
                    <a:lumMod val="20000"/>
                    <a:lumOff val="80000"/>
                  </a:schemeClr>
                </a:solidFill>
              </a:rPr>
              <a:t>Design and drilling parameters</a:t>
            </a:r>
          </a:p>
        </p:txBody>
      </p:sp>
      <p:grpSp>
        <p:nvGrpSpPr>
          <p:cNvPr id="7" name="Group 6">
            <a:extLst>
              <a:ext uri="{FF2B5EF4-FFF2-40B4-BE49-F238E27FC236}">
                <a16:creationId xmlns:a16="http://schemas.microsoft.com/office/drawing/2014/main" id="{2602186F-E867-BC32-8F0B-DF2783CCAD19}"/>
              </a:ext>
            </a:extLst>
          </p:cNvPr>
          <p:cNvGrpSpPr/>
          <p:nvPr/>
        </p:nvGrpSpPr>
        <p:grpSpPr>
          <a:xfrm>
            <a:off x="1272915" y="2027650"/>
            <a:ext cx="7772400" cy="3031118"/>
            <a:chOff x="1272915" y="2027650"/>
            <a:chExt cx="7772400" cy="3031118"/>
          </a:xfrm>
        </p:grpSpPr>
        <p:pic>
          <p:nvPicPr>
            <p:cNvPr id="3" name="Picture 2" descr="A table with numbers and letters&#10;&#10;AI-generated content may be incorrect.">
              <a:extLst>
                <a:ext uri="{FF2B5EF4-FFF2-40B4-BE49-F238E27FC236}">
                  <a16:creationId xmlns:a16="http://schemas.microsoft.com/office/drawing/2014/main" id="{65111F07-7B4F-DECD-69E3-EA949E33A4AF}"/>
                </a:ext>
              </a:extLst>
            </p:cNvPr>
            <p:cNvPicPr>
              <a:picLocks noChangeAspect="1"/>
            </p:cNvPicPr>
            <p:nvPr/>
          </p:nvPicPr>
          <p:blipFill>
            <a:blip r:embed="rId5"/>
            <a:stretch>
              <a:fillRect/>
            </a:stretch>
          </p:blipFill>
          <p:spPr>
            <a:xfrm>
              <a:off x="1272915" y="2027650"/>
              <a:ext cx="7772400" cy="3031118"/>
            </a:xfrm>
            <a:prstGeom prst="rect">
              <a:avLst/>
            </a:prstGeom>
            <a:ln>
              <a:solidFill>
                <a:srgbClr val="FF40FF"/>
              </a:solidFill>
            </a:ln>
          </p:spPr>
        </p:pic>
        <p:sp>
          <p:nvSpPr>
            <p:cNvPr id="6" name="TextBox 5">
              <a:extLst>
                <a:ext uri="{FF2B5EF4-FFF2-40B4-BE49-F238E27FC236}">
                  <a16:creationId xmlns:a16="http://schemas.microsoft.com/office/drawing/2014/main" id="{7DF934FC-A1D4-4149-04C7-2FD7AAB4ACDA}"/>
                </a:ext>
              </a:extLst>
            </p:cNvPr>
            <p:cNvSpPr txBox="1"/>
            <p:nvPr/>
          </p:nvSpPr>
          <p:spPr>
            <a:xfrm>
              <a:off x="1656882" y="2238266"/>
              <a:ext cx="1691640" cy="307777"/>
            </a:xfrm>
            <a:prstGeom prst="rect">
              <a:avLst/>
            </a:prstGeom>
            <a:noFill/>
          </p:spPr>
          <p:txBody>
            <a:bodyPr wrap="square">
              <a:spAutoFit/>
            </a:bodyPr>
            <a:lstStyle/>
            <a:p>
              <a:r>
                <a:rPr lang="en-US" dirty="0"/>
                <a:t>Drilling parameters </a:t>
              </a:r>
            </a:p>
          </p:txBody>
        </p:sp>
      </p:grpSp>
    </p:spTree>
    <p:extLst>
      <p:ext uri="{BB962C8B-B14F-4D97-AF65-F5344CB8AC3E}">
        <p14:creationId xmlns:p14="http://schemas.microsoft.com/office/powerpoint/2010/main" val="359275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Righ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2">
          <a:extLst>
            <a:ext uri="{FF2B5EF4-FFF2-40B4-BE49-F238E27FC236}">
              <a16:creationId xmlns:a16="http://schemas.microsoft.com/office/drawing/2014/main" id="{CF885EF5-5954-A3C2-6924-F73E18504D4E}"/>
            </a:ext>
          </a:extLst>
        </p:cNvPr>
        <p:cNvGrpSpPr/>
        <p:nvPr/>
      </p:nvGrpSpPr>
      <p:grpSpPr>
        <a:xfrm>
          <a:off x="0" y="0"/>
          <a:ext cx="0" cy="0"/>
          <a:chOff x="0" y="0"/>
          <a:chExt cx="0" cy="0"/>
        </a:xfrm>
      </p:grpSpPr>
      <p:sp>
        <p:nvSpPr>
          <p:cNvPr id="133" name="Google Shape;133;p28">
            <a:extLst>
              <a:ext uri="{FF2B5EF4-FFF2-40B4-BE49-F238E27FC236}">
                <a16:creationId xmlns:a16="http://schemas.microsoft.com/office/drawing/2014/main" id="{F2714FED-027F-1562-9048-564ED7DCD11E}"/>
              </a:ext>
            </a:extLst>
          </p:cNvPr>
          <p:cNvSpPr txBox="1">
            <a:spLocks noGrp="1"/>
          </p:cNvSpPr>
          <p:nvPr>
            <p:ph type="sldNum" sz="quarter" idx="12"/>
          </p:nvPr>
        </p:nvSpPr>
        <p:spPr>
          <a:prstGeom prst="rect">
            <a:avLst/>
          </a:prstGeom>
        </p:spPr>
        <p:txBody>
          <a:bodyPr spcFirstLastPara="1" wrap="square" lIns="91425" tIns="91425" rIns="91425" bIns="91425" anchor="ctr" anchorCtr="0">
            <a:normAutofit fontScale="25000" lnSpcReduction="20000"/>
          </a:bodyPr>
          <a:lstStyle/>
          <a:p>
            <a:pPr marL="0" lvl="0" indent="0" algn="r" rtl="0">
              <a:spcBef>
                <a:spcPts val="0"/>
              </a:spcBef>
              <a:spcAft>
                <a:spcPts val="0"/>
              </a:spcAft>
              <a:buNone/>
            </a:pPr>
            <a:fld id="{00000000-1234-1234-1234-123412341234}" type="slidenum">
              <a:rPr lang="en"/>
              <a:t>24</a:t>
            </a:fld>
            <a:endParaRPr/>
          </a:p>
        </p:txBody>
      </p:sp>
      <p:sp>
        <p:nvSpPr>
          <p:cNvPr id="134" name="Google Shape;134;p28">
            <a:extLst>
              <a:ext uri="{FF2B5EF4-FFF2-40B4-BE49-F238E27FC236}">
                <a16:creationId xmlns:a16="http://schemas.microsoft.com/office/drawing/2014/main" id="{D955A964-A821-1952-2659-3C138575A10B}"/>
              </a:ext>
            </a:extLst>
          </p:cNvPr>
          <p:cNvSpPr txBox="1">
            <a:spLocks noGrp="1"/>
          </p:cNvSpPr>
          <p:nvPr>
            <p:ph type="title" idx="4294967295"/>
          </p:nvPr>
        </p:nvSpPr>
        <p:spPr>
          <a:xfrm>
            <a:off x="920750" y="223838"/>
            <a:ext cx="8223250" cy="768350"/>
          </a:xfrm>
          <a:prstGeom prst="rect">
            <a:avLst/>
          </a:prstGeom>
          <a:solidFill>
            <a:srgbClr val="000000">
              <a:alpha val="59120"/>
            </a:srgbClr>
          </a:solidFill>
        </p:spPr>
        <p:txBody>
          <a:bodyPr spcFirstLastPara="1" wrap="square" lIns="91425" tIns="91425" rIns="91425" bIns="91425" anchor="b" anchorCtr="0">
            <a:normAutofit/>
          </a:bodyPr>
          <a:lstStyle/>
          <a:p>
            <a:pPr>
              <a:spcBef>
                <a:spcPts val="0"/>
              </a:spcBef>
            </a:pPr>
            <a:r>
              <a:rPr lang="en-US" sz="3600" dirty="0">
                <a:solidFill>
                  <a:schemeClr val="lt1"/>
                </a:solidFill>
              </a:rPr>
              <a:t>Upgrade , </a:t>
            </a:r>
            <a:r>
              <a:rPr lang="en-US" sz="3600" dirty="0" err="1">
                <a:solidFill>
                  <a:schemeClr val="lt1"/>
                </a:solidFill>
              </a:rPr>
              <a:t>ICNO+and</a:t>
            </a:r>
            <a:r>
              <a:rPr lang="en-US" sz="3600" dirty="0">
                <a:solidFill>
                  <a:schemeClr val="lt1"/>
                </a:solidFill>
              </a:rPr>
              <a:t> Gen2</a:t>
            </a:r>
            <a:endParaRPr sz="3500" dirty="0">
              <a:latin typeface="Arial"/>
              <a:ea typeface="Arial"/>
              <a:cs typeface="Arial"/>
              <a:sym typeface="Arial"/>
            </a:endParaRPr>
          </a:p>
        </p:txBody>
      </p:sp>
      <p:pic>
        <p:nvPicPr>
          <p:cNvPr id="3" name="Picture 2">
            <a:extLst>
              <a:ext uri="{FF2B5EF4-FFF2-40B4-BE49-F238E27FC236}">
                <a16:creationId xmlns:a16="http://schemas.microsoft.com/office/drawing/2014/main" id="{7F157D94-A1BE-9A1B-1AA1-6982E6B759F7}"/>
              </a:ext>
            </a:extLst>
          </p:cNvPr>
          <p:cNvPicPr>
            <a:picLocks noChangeAspect="1"/>
          </p:cNvPicPr>
          <p:nvPr/>
        </p:nvPicPr>
        <p:blipFill>
          <a:blip r:embed="rId3"/>
          <a:stretch>
            <a:fillRect/>
          </a:stretch>
        </p:blipFill>
        <p:spPr>
          <a:xfrm>
            <a:off x="3766457" y="927336"/>
            <a:ext cx="5329862" cy="4131432"/>
          </a:xfrm>
          <a:prstGeom prst="rect">
            <a:avLst/>
          </a:prstGeom>
        </p:spPr>
      </p:pic>
      <p:pic>
        <p:nvPicPr>
          <p:cNvPr id="2" name="Picture 1" descr="A diagram of a device&#10;&#10;AI-generated content may be incorrect.">
            <a:extLst>
              <a:ext uri="{FF2B5EF4-FFF2-40B4-BE49-F238E27FC236}">
                <a16:creationId xmlns:a16="http://schemas.microsoft.com/office/drawing/2014/main" id="{E8C471F5-D90B-D329-BC4F-FB424304B0FD}"/>
              </a:ext>
            </a:extLst>
          </p:cNvPr>
          <p:cNvPicPr>
            <a:picLocks noChangeAspect="1"/>
          </p:cNvPicPr>
          <p:nvPr/>
        </p:nvPicPr>
        <p:blipFill>
          <a:blip r:embed="rId4"/>
          <a:stretch>
            <a:fillRect/>
          </a:stretch>
        </p:blipFill>
        <p:spPr>
          <a:xfrm>
            <a:off x="92292" y="2956002"/>
            <a:ext cx="3538895" cy="2102766"/>
          </a:xfrm>
          <a:prstGeom prst="rect">
            <a:avLst/>
          </a:prstGeom>
        </p:spPr>
      </p:pic>
      <p:sp>
        <p:nvSpPr>
          <p:cNvPr id="4" name="Google Shape;137;p28">
            <a:extLst>
              <a:ext uri="{FF2B5EF4-FFF2-40B4-BE49-F238E27FC236}">
                <a16:creationId xmlns:a16="http://schemas.microsoft.com/office/drawing/2014/main" id="{003DE485-32AC-2B6F-0411-10C179101D43}"/>
              </a:ext>
            </a:extLst>
          </p:cNvPr>
          <p:cNvSpPr txBox="1"/>
          <p:nvPr/>
        </p:nvSpPr>
        <p:spPr>
          <a:xfrm>
            <a:off x="47681" y="1227163"/>
            <a:ext cx="3159761" cy="677078"/>
          </a:xfrm>
          <a:prstGeom prst="rect">
            <a:avLst/>
          </a:prstGeom>
          <a:noFill/>
          <a:ln>
            <a:noFill/>
          </a:ln>
        </p:spPr>
        <p:txBody>
          <a:bodyPr spcFirstLastPara="1" wrap="square" lIns="91425" tIns="91425" rIns="91425" bIns="91425" anchor="ctr" anchorCtr="0">
            <a:spAutoFit/>
          </a:bodyPr>
          <a:lstStyle/>
          <a:p>
            <a:pPr marL="285750" indent="-285750">
              <a:buClr>
                <a:srgbClr val="FFC000"/>
              </a:buClr>
              <a:buFont typeface="Wingdings" pitchFamily="2" charset="2"/>
              <a:buChar char="§"/>
            </a:pPr>
            <a:r>
              <a:rPr lang="en-US" sz="1600" dirty="0">
                <a:solidFill>
                  <a:schemeClr val="accent4">
                    <a:lumMod val="20000"/>
                    <a:lumOff val="80000"/>
                  </a:schemeClr>
                </a:solidFill>
              </a:rPr>
              <a:t>Upgrade – Detector unit and string layout </a:t>
            </a:r>
          </a:p>
        </p:txBody>
      </p:sp>
    </p:spTree>
    <p:extLst>
      <p:ext uri="{BB962C8B-B14F-4D97-AF65-F5344CB8AC3E}">
        <p14:creationId xmlns:p14="http://schemas.microsoft.com/office/powerpoint/2010/main" val="1425597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2">
          <a:extLst>
            <a:ext uri="{FF2B5EF4-FFF2-40B4-BE49-F238E27FC236}">
              <a16:creationId xmlns:a16="http://schemas.microsoft.com/office/drawing/2014/main" id="{E15A1A41-0BE3-BE01-F57D-9C48DD993077}"/>
            </a:ext>
          </a:extLst>
        </p:cNvPr>
        <p:cNvGrpSpPr/>
        <p:nvPr/>
      </p:nvGrpSpPr>
      <p:grpSpPr>
        <a:xfrm>
          <a:off x="0" y="0"/>
          <a:ext cx="0" cy="0"/>
          <a:chOff x="0" y="0"/>
          <a:chExt cx="0" cy="0"/>
        </a:xfrm>
      </p:grpSpPr>
      <p:sp>
        <p:nvSpPr>
          <p:cNvPr id="133" name="Google Shape;133;p28">
            <a:extLst>
              <a:ext uri="{FF2B5EF4-FFF2-40B4-BE49-F238E27FC236}">
                <a16:creationId xmlns:a16="http://schemas.microsoft.com/office/drawing/2014/main" id="{0BB7A609-73D5-FB69-91D2-58E098562E7C}"/>
              </a:ext>
            </a:extLst>
          </p:cNvPr>
          <p:cNvSpPr txBox="1">
            <a:spLocks noGrp="1"/>
          </p:cNvSpPr>
          <p:nvPr>
            <p:ph type="sldNum" sz="quarter" idx="12"/>
          </p:nvPr>
        </p:nvSpPr>
        <p:spPr>
          <a:prstGeom prst="rect">
            <a:avLst/>
          </a:prstGeom>
        </p:spPr>
        <p:txBody>
          <a:bodyPr spcFirstLastPara="1" wrap="square" lIns="91425" tIns="91425" rIns="91425" bIns="91425" anchor="ctr" anchorCtr="0">
            <a:normAutofit fontScale="25000" lnSpcReduction="20000"/>
          </a:bodyPr>
          <a:lstStyle/>
          <a:p>
            <a:pPr marL="0" lvl="0" indent="0" algn="r" rtl="0">
              <a:spcBef>
                <a:spcPts val="0"/>
              </a:spcBef>
              <a:spcAft>
                <a:spcPts val="0"/>
              </a:spcAft>
              <a:buNone/>
            </a:pPr>
            <a:fld id="{00000000-1234-1234-1234-123412341234}" type="slidenum">
              <a:rPr lang="en"/>
              <a:t>25</a:t>
            </a:fld>
            <a:endParaRPr/>
          </a:p>
        </p:txBody>
      </p:sp>
      <p:sp>
        <p:nvSpPr>
          <p:cNvPr id="134" name="Google Shape;134;p28">
            <a:extLst>
              <a:ext uri="{FF2B5EF4-FFF2-40B4-BE49-F238E27FC236}">
                <a16:creationId xmlns:a16="http://schemas.microsoft.com/office/drawing/2014/main" id="{2283EFED-799C-254E-AECF-60E26FE8F7C4}"/>
              </a:ext>
            </a:extLst>
          </p:cNvPr>
          <p:cNvSpPr txBox="1">
            <a:spLocks noGrp="1"/>
          </p:cNvSpPr>
          <p:nvPr>
            <p:ph type="title" idx="4294967295"/>
          </p:nvPr>
        </p:nvSpPr>
        <p:spPr>
          <a:xfrm>
            <a:off x="920750" y="223838"/>
            <a:ext cx="8223250" cy="768350"/>
          </a:xfrm>
          <a:prstGeom prst="rect">
            <a:avLst/>
          </a:prstGeom>
          <a:solidFill>
            <a:srgbClr val="000000">
              <a:alpha val="59120"/>
            </a:srgbClr>
          </a:solidFill>
        </p:spPr>
        <p:txBody>
          <a:bodyPr spcFirstLastPara="1" wrap="square" lIns="91425" tIns="91425" rIns="91425" bIns="91425" anchor="b" anchorCtr="0">
            <a:normAutofit/>
          </a:bodyPr>
          <a:lstStyle/>
          <a:p>
            <a:pPr>
              <a:spcBef>
                <a:spcPts val="0"/>
              </a:spcBef>
            </a:pPr>
            <a:r>
              <a:rPr lang="en-US" sz="3600" dirty="0">
                <a:solidFill>
                  <a:schemeClr val="lt1"/>
                </a:solidFill>
              </a:rPr>
              <a:t>Upgrade , </a:t>
            </a:r>
            <a:r>
              <a:rPr lang="en-US" sz="3600" dirty="0" err="1">
                <a:solidFill>
                  <a:schemeClr val="lt1"/>
                </a:solidFill>
              </a:rPr>
              <a:t>ICNO+and</a:t>
            </a:r>
            <a:r>
              <a:rPr lang="en-US" sz="3600" dirty="0">
                <a:solidFill>
                  <a:schemeClr val="lt1"/>
                </a:solidFill>
              </a:rPr>
              <a:t> Gen2</a:t>
            </a:r>
            <a:endParaRPr sz="3500" dirty="0">
              <a:latin typeface="Arial"/>
              <a:ea typeface="Arial"/>
              <a:cs typeface="Arial"/>
              <a:sym typeface="Arial"/>
            </a:endParaRPr>
          </a:p>
        </p:txBody>
      </p:sp>
      <p:sp>
        <p:nvSpPr>
          <p:cNvPr id="11" name="Google Shape;137;p28">
            <a:extLst>
              <a:ext uri="{FF2B5EF4-FFF2-40B4-BE49-F238E27FC236}">
                <a16:creationId xmlns:a16="http://schemas.microsoft.com/office/drawing/2014/main" id="{BD6480F3-2659-AD42-D433-0238CC682704}"/>
              </a:ext>
            </a:extLst>
          </p:cNvPr>
          <p:cNvSpPr txBox="1"/>
          <p:nvPr/>
        </p:nvSpPr>
        <p:spPr>
          <a:xfrm>
            <a:off x="0" y="1042265"/>
            <a:ext cx="3159761" cy="430857"/>
          </a:xfrm>
          <a:prstGeom prst="rect">
            <a:avLst/>
          </a:prstGeom>
          <a:noFill/>
          <a:ln>
            <a:noFill/>
          </a:ln>
        </p:spPr>
        <p:txBody>
          <a:bodyPr spcFirstLastPara="1" wrap="square" lIns="91425" tIns="91425" rIns="91425" bIns="91425" anchor="ctr" anchorCtr="0">
            <a:spAutoFit/>
          </a:bodyPr>
          <a:lstStyle/>
          <a:p>
            <a:pPr marL="285750" indent="-285750">
              <a:buClr>
                <a:srgbClr val="FFC000"/>
              </a:buClr>
              <a:buFont typeface="Wingdings" pitchFamily="2" charset="2"/>
              <a:buChar char="§"/>
            </a:pPr>
            <a:r>
              <a:rPr lang="en-US" sz="1600" dirty="0">
                <a:solidFill>
                  <a:schemeClr val="accent4">
                    <a:lumMod val="20000"/>
                    <a:lumOff val="80000"/>
                  </a:schemeClr>
                </a:solidFill>
              </a:rPr>
              <a:t>ICNO+</a:t>
            </a:r>
          </a:p>
        </p:txBody>
      </p:sp>
      <p:pic>
        <p:nvPicPr>
          <p:cNvPr id="25" name="Picture 24">
            <a:extLst>
              <a:ext uri="{FF2B5EF4-FFF2-40B4-BE49-F238E27FC236}">
                <a16:creationId xmlns:a16="http://schemas.microsoft.com/office/drawing/2014/main" id="{1ADE47C6-7988-C2D4-34BB-31FB65F9764C}"/>
              </a:ext>
            </a:extLst>
          </p:cNvPr>
          <p:cNvPicPr>
            <a:picLocks noChangeAspect="1"/>
          </p:cNvPicPr>
          <p:nvPr/>
        </p:nvPicPr>
        <p:blipFill>
          <a:blip r:embed="rId3"/>
          <a:stretch>
            <a:fillRect/>
          </a:stretch>
        </p:blipFill>
        <p:spPr>
          <a:xfrm>
            <a:off x="1483178" y="1042264"/>
            <a:ext cx="7140450" cy="4016503"/>
          </a:xfrm>
          <a:prstGeom prst="rect">
            <a:avLst/>
          </a:prstGeom>
        </p:spPr>
      </p:pic>
    </p:spTree>
    <p:extLst>
      <p:ext uri="{BB962C8B-B14F-4D97-AF65-F5344CB8AC3E}">
        <p14:creationId xmlns:p14="http://schemas.microsoft.com/office/powerpoint/2010/main" val="42797176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2">
          <a:extLst>
            <a:ext uri="{FF2B5EF4-FFF2-40B4-BE49-F238E27FC236}">
              <a16:creationId xmlns:a16="http://schemas.microsoft.com/office/drawing/2014/main" id="{1D5862C6-2753-6100-1A86-726D6F8B6560}"/>
            </a:ext>
          </a:extLst>
        </p:cNvPr>
        <p:cNvGrpSpPr/>
        <p:nvPr/>
      </p:nvGrpSpPr>
      <p:grpSpPr>
        <a:xfrm>
          <a:off x="0" y="0"/>
          <a:ext cx="0" cy="0"/>
          <a:chOff x="0" y="0"/>
          <a:chExt cx="0" cy="0"/>
        </a:xfrm>
      </p:grpSpPr>
      <p:sp>
        <p:nvSpPr>
          <p:cNvPr id="133" name="Google Shape;133;p28">
            <a:extLst>
              <a:ext uri="{FF2B5EF4-FFF2-40B4-BE49-F238E27FC236}">
                <a16:creationId xmlns:a16="http://schemas.microsoft.com/office/drawing/2014/main" id="{D8C8BCD7-E99F-DCD3-165F-299E7BBF0B17}"/>
              </a:ext>
            </a:extLst>
          </p:cNvPr>
          <p:cNvSpPr txBox="1">
            <a:spLocks noGrp="1"/>
          </p:cNvSpPr>
          <p:nvPr>
            <p:ph type="sldNum" sz="quarter" idx="12"/>
          </p:nvPr>
        </p:nvSpPr>
        <p:spPr>
          <a:prstGeom prst="rect">
            <a:avLst/>
          </a:prstGeom>
        </p:spPr>
        <p:txBody>
          <a:bodyPr spcFirstLastPara="1" wrap="square" lIns="91425" tIns="91425" rIns="91425" bIns="91425" anchor="ctr" anchorCtr="0">
            <a:normAutofit fontScale="25000" lnSpcReduction="20000"/>
          </a:bodyPr>
          <a:lstStyle/>
          <a:p>
            <a:pPr marL="0" lvl="0" indent="0" algn="r" rtl="0">
              <a:spcBef>
                <a:spcPts val="0"/>
              </a:spcBef>
              <a:spcAft>
                <a:spcPts val="0"/>
              </a:spcAft>
              <a:buNone/>
            </a:pPr>
            <a:fld id="{00000000-1234-1234-1234-123412341234}" type="slidenum">
              <a:rPr lang="en"/>
              <a:t>26</a:t>
            </a:fld>
            <a:endParaRPr/>
          </a:p>
        </p:txBody>
      </p:sp>
      <p:sp>
        <p:nvSpPr>
          <p:cNvPr id="134" name="Google Shape;134;p28">
            <a:extLst>
              <a:ext uri="{FF2B5EF4-FFF2-40B4-BE49-F238E27FC236}">
                <a16:creationId xmlns:a16="http://schemas.microsoft.com/office/drawing/2014/main" id="{F699EDB1-482D-5A00-3BBC-2C080F992CA3}"/>
              </a:ext>
            </a:extLst>
          </p:cNvPr>
          <p:cNvSpPr txBox="1">
            <a:spLocks noGrp="1"/>
          </p:cNvSpPr>
          <p:nvPr>
            <p:ph type="title" idx="4294967295"/>
          </p:nvPr>
        </p:nvSpPr>
        <p:spPr>
          <a:xfrm>
            <a:off x="920750" y="223838"/>
            <a:ext cx="8223250" cy="768350"/>
          </a:xfrm>
          <a:prstGeom prst="rect">
            <a:avLst/>
          </a:prstGeom>
          <a:solidFill>
            <a:srgbClr val="000000">
              <a:alpha val="59120"/>
            </a:srgbClr>
          </a:solidFill>
        </p:spPr>
        <p:txBody>
          <a:bodyPr spcFirstLastPara="1" wrap="square" lIns="91425" tIns="91425" rIns="91425" bIns="91425" anchor="b" anchorCtr="0">
            <a:normAutofit/>
          </a:bodyPr>
          <a:lstStyle/>
          <a:p>
            <a:pPr>
              <a:spcBef>
                <a:spcPts val="0"/>
              </a:spcBef>
            </a:pPr>
            <a:r>
              <a:rPr lang="en-US" sz="3600" dirty="0">
                <a:solidFill>
                  <a:schemeClr val="lt1"/>
                </a:solidFill>
              </a:rPr>
              <a:t>Upgrade , </a:t>
            </a:r>
            <a:r>
              <a:rPr lang="en-US" sz="3600" dirty="0" err="1">
                <a:solidFill>
                  <a:schemeClr val="lt1"/>
                </a:solidFill>
              </a:rPr>
              <a:t>ICNO+and</a:t>
            </a:r>
            <a:r>
              <a:rPr lang="en-US" sz="3600" dirty="0">
                <a:solidFill>
                  <a:schemeClr val="lt1"/>
                </a:solidFill>
              </a:rPr>
              <a:t> Gen2</a:t>
            </a:r>
            <a:endParaRPr sz="3500" dirty="0">
              <a:latin typeface="Arial"/>
              <a:ea typeface="Arial"/>
              <a:cs typeface="Arial"/>
              <a:sym typeface="Arial"/>
            </a:endParaRPr>
          </a:p>
        </p:txBody>
      </p:sp>
      <p:pic>
        <p:nvPicPr>
          <p:cNvPr id="8" name="Picture 7" descr="A diagram of a string&#10;&#10;AI-generated content may be incorrect.">
            <a:extLst>
              <a:ext uri="{FF2B5EF4-FFF2-40B4-BE49-F238E27FC236}">
                <a16:creationId xmlns:a16="http://schemas.microsoft.com/office/drawing/2014/main" id="{D1DE5B2D-586C-B677-1ABA-443AF6B3272D}"/>
              </a:ext>
            </a:extLst>
          </p:cNvPr>
          <p:cNvPicPr>
            <a:picLocks noChangeAspect="1"/>
          </p:cNvPicPr>
          <p:nvPr/>
        </p:nvPicPr>
        <p:blipFill>
          <a:blip r:embed="rId3"/>
          <a:stretch>
            <a:fillRect/>
          </a:stretch>
        </p:blipFill>
        <p:spPr>
          <a:xfrm>
            <a:off x="6707668" y="2479812"/>
            <a:ext cx="2361141" cy="2189670"/>
          </a:xfrm>
          <a:prstGeom prst="rect">
            <a:avLst/>
          </a:prstGeom>
        </p:spPr>
      </p:pic>
      <p:pic>
        <p:nvPicPr>
          <p:cNvPr id="10" name="Picture 9" descr="A diagram of a diagram of a structure&#10;&#10;AI-generated content may be incorrect.">
            <a:extLst>
              <a:ext uri="{FF2B5EF4-FFF2-40B4-BE49-F238E27FC236}">
                <a16:creationId xmlns:a16="http://schemas.microsoft.com/office/drawing/2014/main" id="{FEBAB7DD-6111-09E8-8A5A-603DAFFEC568}"/>
              </a:ext>
            </a:extLst>
          </p:cNvPr>
          <p:cNvPicPr>
            <a:picLocks noChangeAspect="1"/>
          </p:cNvPicPr>
          <p:nvPr/>
        </p:nvPicPr>
        <p:blipFill>
          <a:blip r:embed="rId4"/>
          <a:stretch>
            <a:fillRect/>
          </a:stretch>
        </p:blipFill>
        <p:spPr>
          <a:xfrm>
            <a:off x="75191" y="2005351"/>
            <a:ext cx="6574971" cy="2914311"/>
          </a:xfrm>
          <a:prstGeom prst="rect">
            <a:avLst/>
          </a:prstGeom>
        </p:spPr>
      </p:pic>
      <p:sp>
        <p:nvSpPr>
          <p:cNvPr id="11" name="Google Shape;137;p28">
            <a:extLst>
              <a:ext uri="{FF2B5EF4-FFF2-40B4-BE49-F238E27FC236}">
                <a16:creationId xmlns:a16="http://schemas.microsoft.com/office/drawing/2014/main" id="{63D62E99-8618-4A14-563C-CD4B9A07B239}"/>
              </a:ext>
            </a:extLst>
          </p:cNvPr>
          <p:cNvSpPr txBox="1"/>
          <p:nvPr/>
        </p:nvSpPr>
        <p:spPr>
          <a:xfrm>
            <a:off x="0" y="940538"/>
            <a:ext cx="5671457" cy="923299"/>
          </a:xfrm>
          <a:prstGeom prst="rect">
            <a:avLst/>
          </a:prstGeom>
          <a:noFill/>
          <a:ln>
            <a:noFill/>
          </a:ln>
        </p:spPr>
        <p:txBody>
          <a:bodyPr spcFirstLastPara="1" wrap="square" lIns="91425" tIns="91425" rIns="91425" bIns="91425" anchor="ctr" anchorCtr="0">
            <a:spAutoFit/>
          </a:bodyPr>
          <a:lstStyle/>
          <a:p>
            <a:pPr marL="285750" indent="-285750">
              <a:buClr>
                <a:srgbClr val="FFC000"/>
              </a:buClr>
              <a:buFont typeface="Wingdings" pitchFamily="2" charset="2"/>
              <a:buChar char="§"/>
            </a:pPr>
            <a:r>
              <a:rPr lang="en-US" sz="1600" dirty="0">
                <a:solidFill>
                  <a:schemeClr val="accent4">
                    <a:lumMod val="20000"/>
                    <a:lumOff val="80000"/>
                  </a:schemeClr>
                </a:solidFill>
              </a:rPr>
              <a:t>Gen2</a:t>
            </a:r>
          </a:p>
          <a:p>
            <a:pPr>
              <a:buClr>
                <a:srgbClr val="FFC000"/>
              </a:buClr>
            </a:pPr>
            <a:r>
              <a:rPr lang="en-US" sz="1600" dirty="0">
                <a:solidFill>
                  <a:schemeClr val="tx1"/>
                </a:solidFill>
              </a:rPr>
              <a:t>     -  IceCube-Gen2 Technical Design Report:</a:t>
            </a:r>
          </a:p>
          <a:p>
            <a:pPr>
              <a:buClr>
                <a:srgbClr val="FFC000"/>
              </a:buClr>
            </a:pPr>
            <a:r>
              <a:rPr lang="en-US" sz="1600" dirty="0">
                <a:solidFill>
                  <a:schemeClr val="tx1"/>
                </a:solidFill>
              </a:rPr>
              <a:t>     </a:t>
            </a:r>
            <a:r>
              <a:rPr lang="en-US" sz="1600" dirty="0">
                <a:solidFill>
                  <a:schemeClr val="tx1"/>
                </a:solidFill>
                <a:hlinkClick r:id="rId5"/>
              </a:rPr>
              <a:t>https://icecube-gen2.wisc.edu/science/publications/tdr/</a:t>
            </a:r>
            <a:endParaRPr lang="en-US" sz="1600" dirty="0">
              <a:solidFill>
                <a:schemeClr val="accent4">
                  <a:lumMod val="20000"/>
                  <a:lumOff val="80000"/>
                </a:schemeClr>
              </a:solidFill>
            </a:endParaRPr>
          </a:p>
        </p:txBody>
      </p:sp>
      <p:cxnSp>
        <p:nvCxnSpPr>
          <p:cNvPr id="13" name="Straight Connector 12">
            <a:extLst>
              <a:ext uri="{FF2B5EF4-FFF2-40B4-BE49-F238E27FC236}">
                <a16:creationId xmlns:a16="http://schemas.microsoft.com/office/drawing/2014/main" id="{997B3D9A-65FA-CEC2-706E-601D08189884}"/>
              </a:ext>
            </a:extLst>
          </p:cNvPr>
          <p:cNvCxnSpPr>
            <a:cxnSpLocks/>
          </p:cNvCxnSpPr>
          <p:nvPr/>
        </p:nvCxnSpPr>
        <p:spPr>
          <a:xfrm flipH="1">
            <a:off x="5671457" y="2809772"/>
            <a:ext cx="946047" cy="826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6899BBA-A07B-C13D-6407-561C74F7906C}"/>
              </a:ext>
            </a:extLst>
          </p:cNvPr>
          <p:cNvCxnSpPr>
            <a:cxnSpLocks/>
          </p:cNvCxnSpPr>
          <p:nvPr/>
        </p:nvCxnSpPr>
        <p:spPr>
          <a:xfrm flipH="1" flipV="1">
            <a:off x="5671457" y="3777343"/>
            <a:ext cx="946047" cy="7035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05E5246-4D17-3EB5-99B7-F7C5DEABAD46}"/>
              </a:ext>
            </a:extLst>
          </p:cNvPr>
          <p:cNvSpPr txBox="1"/>
          <p:nvPr/>
        </p:nvSpPr>
        <p:spPr>
          <a:xfrm>
            <a:off x="6935680" y="1956592"/>
            <a:ext cx="1693416" cy="523220"/>
          </a:xfrm>
          <a:prstGeom prst="rect">
            <a:avLst/>
          </a:prstGeom>
          <a:noFill/>
        </p:spPr>
        <p:txBody>
          <a:bodyPr wrap="square">
            <a:spAutoFit/>
          </a:bodyPr>
          <a:lstStyle/>
          <a:p>
            <a:r>
              <a:rPr lang="en-US" dirty="0">
                <a:solidFill>
                  <a:schemeClr val="tx1"/>
                </a:solidFill>
              </a:rPr>
              <a:t>Gen2 radio array: hybrid and shallow</a:t>
            </a:r>
          </a:p>
        </p:txBody>
      </p:sp>
    </p:spTree>
    <p:extLst>
      <p:ext uri="{BB962C8B-B14F-4D97-AF65-F5344CB8AC3E}">
        <p14:creationId xmlns:p14="http://schemas.microsoft.com/office/powerpoint/2010/main" val="5170268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2">
          <a:extLst>
            <a:ext uri="{FF2B5EF4-FFF2-40B4-BE49-F238E27FC236}">
              <a16:creationId xmlns:a16="http://schemas.microsoft.com/office/drawing/2014/main" id="{D4C0E692-5ECA-F63D-62A0-124541191EBF}"/>
            </a:ext>
          </a:extLst>
        </p:cNvPr>
        <p:cNvGrpSpPr/>
        <p:nvPr/>
      </p:nvGrpSpPr>
      <p:grpSpPr>
        <a:xfrm>
          <a:off x="0" y="0"/>
          <a:ext cx="0" cy="0"/>
          <a:chOff x="0" y="0"/>
          <a:chExt cx="0" cy="0"/>
        </a:xfrm>
      </p:grpSpPr>
      <p:sp>
        <p:nvSpPr>
          <p:cNvPr id="133" name="Google Shape;133;p28">
            <a:extLst>
              <a:ext uri="{FF2B5EF4-FFF2-40B4-BE49-F238E27FC236}">
                <a16:creationId xmlns:a16="http://schemas.microsoft.com/office/drawing/2014/main" id="{57771EC4-5102-EDE8-7DC5-10A931678C5C}"/>
              </a:ext>
            </a:extLst>
          </p:cNvPr>
          <p:cNvSpPr txBox="1">
            <a:spLocks noGrp="1"/>
          </p:cNvSpPr>
          <p:nvPr>
            <p:ph type="sldNum" sz="quarter" idx="12"/>
          </p:nvPr>
        </p:nvSpPr>
        <p:spPr>
          <a:prstGeom prst="rect">
            <a:avLst/>
          </a:prstGeom>
        </p:spPr>
        <p:txBody>
          <a:bodyPr spcFirstLastPara="1" wrap="square" lIns="91425" tIns="91425" rIns="91425" bIns="91425" anchor="ctr" anchorCtr="0">
            <a:normAutofit fontScale="25000" lnSpcReduction="20000"/>
          </a:bodyPr>
          <a:lstStyle/>
          <a:p>
            <a:pPr marL="0" lvl="0" indent="0" algn="r" rtl="0">
              <a:spcBef>
                <a:spcPts val="0"/>
              </a:spcBef>
              <a:spcAft>
                <a:spcPts val="0"/>
              </a:spcAft>
              <a:buNone/>
            </a:pPr>
            <a:fld id="{00000000-1234-1234-1234-123412341234}" type="slidenum">
              <a:rPr lang="en"/>
              <a:t>27</a:t>
            </a:fld>
            <a:endParaRPr/>
          </a:p>
        </p:txBody>
      </p:sp>
      <p:sp>
        <p:nvSpPr>
          <p:cNvPr id="134" name="Google Shape;134;p28">
            <a:extLst>
              <a:ext uri="{FF2B5EF4-FFF2-40B4-BE49-F238E27FC236}">
                <a16:creationId xmlns:a16="http://schemas.microsoft.com/office/drawing/2014/main" id="{917EC027-C756-0C40-9D5A-408D35B1F042}"/>
              </a:ext>
            </a:extLst>
          </p:cNvPr>
          <p:cNvSpPr txBox="1">
            <a:spLocks noGrp="1"/>
          </p:cNvSpPr>
          <p:nvPr>
            <p:ph type="title" idx="4294967295"/>
          </p:nvPr>
        </p:nvSpPr>
        <p:spPr>
          <a:xfrm>
            <a:off x="920750" y="223838"/>
            <a:ext cx="8223250" cy="768350"/>
          </a:xfrm>
          <a:prstGeom prst="rect">
            <a:avLst/>
          </a:prstGeom>
          <a:solidFill>
            <a:srgbClr val="000000">
              <a:alpha val="59120"/>
            </a:srgbClr>
          </a:solidFill>
        </p:spPr>
        <p:txBody>
          <a:bodyPr spcFirstLastPara="1" wrap="square" lIns="91425" tIns="91425" rIns="91425" bIns="91425" anchor="b" anchorCtr="0">
            <a:normAutofit/>
          </a:bodyPr>
          <a:lstStyle/>
          <a:p>
            <a:pPr>
              <a:spcBef>
                <a:spcPts val="0"/>
              </a:spcBef>
            </a:pPr>
            <a:r>
              <a:rPr lang="en-US" sz="3600" dirty="0">
                <a:solidFill>
                  <a:schemeClr val="lt1"/>
                </a:solidFill>
              </a:rPr>
              <a:t>Upgrade , </a:t>
            </a:r>
            <a:r>
              <a:rPr lang="en-US" sz="3600" dirty="0" err="1">
                <a:solidFill>
                  <a:schemeClr val="lt1"/>
                </a:solidFill>
              </a:rPr>
              <a:t>ICNO+and</a:t>
            </a:r>
            <a:r>
              <a:rPr lang="en-US" sz="3600" dirty="0">
                <a:solidFill>
                  <a:schemeClr val="lt1"/>
                </a:solidFill>
              </a:rPr>
              <a:t> Gen2</a:t>
            </a:r>
            <a:endParaRPr sz="3500" dirty="0">
              <a:latin typeface="Arial"/>
              <a:ea typeface="Arial"/>
              <a:cs typeface="Arial"/>
              <a:sym typeface="Arial"/>
            </a:endParaRPr>
          </a:p>
        </p:txBody>
      </p:sp>
      <p:sp>
        <p:nvSpPr>
          <p:cNvPr id="11" name="Google Shape;137;p28">
            <a:extLst>
              <a:ext uri="{FF2B5EF4-FFF2-40B4-BE49-F238E27FC236}">
                <a16:creationId xmlns:a16="http://schemas.microsoft.com/office/drawing/2014/main" id="{F3AB9849-4A62-250E-A1D5-95D4DEF0E135}"/>
              </a:ext>
            </a:extLst>
          </p:cNvPr>
          <p:cNvSpPr txBox="1"/>
          <p:nvPr/>
        </p:nvSpPr>
        <p:spPr>
          <a:xfrm>
            <a:off x="192378" y="983695"/>
            <a:ext cx="5514679" cy="1046410"/>
          </a:xfrm>
          <a:prstGeom prst="rect">
            <a:avLst/>
          </a:prstGeom>
          <a:noFill/>
          <a:ln>
            <a:noFill/>
          </a:ln>
        </p:spPr>
        <p:txBody>
          <a:bodyPr spcFirstLastPara="1" wrap="square" lIns="91425" tIns="91425" rIns="91425" bIns="91425" anchor="ctr" anchorCtr="0">
            <a:spAutoFit/>
          </a:bodyPr>
          <a:lstStyle/>
          <a:p>
            <a:pPr marL="285750" indent="-285750">
              <a:buClr>
                <a:srgbClr val="FFC000"/>
              </a:buClr>
              <a:buFont typeface="Wingdings" pitchFamily="2" charset="2"/>
              <a:buChar char="§"/>
            </a:pPr>
            <a:r>
              <a:rPr lang="en-US" dirty="0">
                <a:solidFill>
                  <a:schemeClr val="accent4">
                    <a:lumMod val="20000"/>
                    <a:lumOff val="80000"/>
                  </a:schemeClr>
                </a:solidFill>
              </a:rPr>
              <a:t>Gen2 Surface Ext</a:t>
            </a:r>
            <a:r>
              <a:rPr lang="en-US" dirty="0">
                <a:solidFill>
                  <a:schemeClr val="tx1"/>
                </a:solidFill>
              </a:rPr>
              <a:t>ension</a:t>
            </a:r>
          </a:p>
          <a:p>
            <a:pPr>
              <a:buClr>
                <a:srgbClr val="FFC000"/>
              </a:buClr>
            </a:pPr>
            <a:r>
              <a:rPr lang="en-US" dirty="0">
                <a:solidFill>
                  <a:schemeClr val="tx1"/>
                </a:solidFill>
              </a:rPr>
              <a:t>     -  IceCube-Gen2 Technical Design Report:</a:t>
            </a:r>
          </a:p>
          <a:p>
            <a:pPr>
              <a:buClr>
                <a:srgbClr val="FFC000"/>
              </a:buClr>
            </a:pPr>
            <a:r>
              <a:rPr lang="en-US" dirty="0">
                <a:solidFill>
                  <a:schemeClr val="tx1"/>
                </a:solidFill>
              </a:rPr>
              <a:t>        </a:t>
            </a:r>
            <a:r>
              <a:rPr lang="en-US" dirty="0">
                <a:solidFill>
                  <a:schemeClr val="tx1"/>
                </a:solidFill>
                <a:hlinkClick r:id="rId3"/>
              </a:rPr>
              <a:t>https://icecube-gen2.wisc.edu/science/publications/tdr/</a:t>
            </a:r>
            <a:endParaRPr lang="en-US" dirty="0">
              <a:solidFill>
                <a:schemeClr val="tx1"/>
              </a:solidFill>
            </a:endParaRPr>
          </a:p>
          <a:p>
            <a:pPr>
              <a:buClr>
                <a:srgbClr val="FFC000"/>
              </a:buClr>
            </a:pPr>
            <a:r>
              <a:rPr lang="en-US" dirty="0">
                <a:solidFill>
                  <a:schemeClr val="tx1"/>
                </a:solidFill>
              </a:rPr>
              <a:t>     -  PoS(UHECR2024)055</a:t>
            </a:r>
          </a:p>
        </p:txBody>
      </p:sp>
      <p:pic>
        <p:nvPicPr>
          <p:cNvPr id="9" name="Picture 8" descr="A metal plate on a snowy surface&#10;&#10;AI-generated content may be incorrect.">
            <a:extLst>
              <a:ext uri="{FF2B5EF4-FFF2-40B4-BE49-F238E27FC236}">
                <a16:creationId xmlns:a16="http://schemas.microsoft.com/office/drawing/2014/main" id="{FCB389C5-7FC3-694B-597E-D51432D76BE9}"/>
              </a:ext>
            </a:extLst>
          </p:cNvPr>
          <p:cNvPicPr>
            <a:picLocks noChangeAspect="1"/>
          </p:cNvPicPr>
          <p:nvPr/>
        </p:nvPicPr>
        <p:blipFill>
          <a:blip r:embed="rId4"/>
          <a:stretch>
            <a:fillRect/>
          </a:stretch>
        </p:blipFill>
        <p:spPr>
          <a:xfrm>
            <a:off x="5806911" y="563340"/>
            <a:ext cx="3129698" cy="1864641"/>
          </a:xfrm>
          <a:prstGeom prst="rect">
            <a:avLst/>
          </a:prstGeom>
        </p:spPr>
      </p:pic>
      <p:pic>
        <p:nvPicPr>
          <p:cNvPr id="2" name="Picture 1">
            <a:extLst>
              <a:ext uri="{FF2B5EF4-FFF2-40B4-BE49-F238E27FC236}">
                <a16:creationId xmlns:a16="http://schemas.microsoft.com/office/drawing/2014/main" id="{CDF2F121-F7A6-95EB-C8F9-8ED0DEDE95F2}"/>
              </a:ext>
            </a:extLst>
          </p:cNvPr>
          <p:cNvPicPr>
            <a:picLocks noChangeAspect="1"/>
          </p:cNvPicPr>
          <p:nvPr/>
        </p:nvPicPr>
        <p:blipFill>
          <a:blip r:embed="rId5"/>
          <a:stretch>
            <a:fillRect/>
          </a:stretch>
        </p:blipFill>
        <p:spPr>
          <a:xfrm>
            <a:off x="192378" y="2030105"/>
            <a:ext cx="6346304" cy="2890527"/>
          </a:xfrm>
          <a:prstGeom prst="rect">
            <a:avLst/>
          </a:prstGeom>
        </p:spPr>
      </p:pic>
      <p:pic>
        <p:nvPicPr>
          <p:cNvPr id="3" name="Picture 2">
            <a:extLst>
              <a:ext uri="{FF2B5EF4-FFF2-40B4-BE49-F238E27FC236}">
                <a16:creationId xmlns:a16="http://schemas.microsoft.com/office/drawing/2014/main" id="{15BAE178-4BB2-38A4-DEC8-9F54E19B99D1}"/>
              </a:ext>
            </a:extLst>
          </p:cNvPr>
          <p:cNvPicPr>
            <a:picLocks noChangeAspect="1"/>
          </p:cNvPicPr>
          <p:nvPr/>
        </p:nvPicPr>
        <p:blipFill>
          <a:blip r:embed="rId6"/>
          <a:stretch>
            <a:fillRect/>
          </a:stretch>
        </p:blipFill>
        <p:spPr>
          <a:xfrm>
            <a:off x="6816271" y="2449137"/>
            <a:ext cx="1883228" cy="2510970"/>
          </a:xfrm>
          <a:prstGeom prst="rect">
            <a:avLst/>
          </a:prstGeom>
        </p:spPr>
      </p:pic>
      <p:pic>
        <p:nvPicPr>
          <p:cNvPr id="4" name="Picture 2">
            <a:extLst>
              <a:ext uri="{FF2B5EF4-FFF2-40B4-BE49-F238E27FC236}">
                <a16:creationId xmlns:a16="http://schemas.microsoft.com/office/drawing/2014/main" id="{1B0F756B-DD51-1ED3-FA17-8DABE1106A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84843" y="884812"/>
            <a:ext cx="4016263" cy="2772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273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2">
          <a:extLst>
            <a:ext uri="{FF2B5EF4-FFF2-40B4-BE49-F238E27FC236}">
              <a16:creationId xmlns:a16="http://schemas.microsoft.com/office/drawing/2014/main" id="{755CD671-D5E8-5235-0E58-515C017C4731}"/>
            </a:ext>
          </a:extLst>
        </p:cNvPr>
        <p:cNvGrpSpPr/>
        <p:nvPr/>
      </p:nvGrpSpPr>
      <p:grpSpPr>
        <a:xfrm>
          <a:off x="0" y="0"/>
          <a:ext cx="0" cy="0"/>
          <a:chOff x="0" y="0"/>
          <a:chExt cx="0" cy="0"/>
        </a:xfrm>
      </p:grpSpPr>
      <p:sp>
        <p:nvSpPr>
          <p:cNvPr id="133" name="Google Shape;133;p28">
            <a:extLst>
              <a:ext uri="{FF2B5EF4-FFF2-40B4-BE49-F238E27FC236}">
                <a16:creationId xmlns:a16="http://schemas.microsoft.com/office/drawing/2014/main" id="{769A55FC-D919-75F1-4C4F-26B5DE387646}"/>
              </a:ext>
            </a:extLst>
          </p:cNvPr>
          <p:cNvSpPr txBox="1">
            <a:spLocks noGrp="1"/>
          </p:cNvSpPr>
          <p:nvPr>
            <p:ph type="sldNum" sz="quarter" idx="12"/>
          </p:nvPr>
        </p:nvSpPr>
        <p:spPr>
          <a:prstGeom prst="rect">
            <a:avLst/>
          </a:prstGeom>
        </p:spPr>
        <p:txBody>
          <a:bodyPr spcFirstLastPara="1" wrap="square" lIns="91425" tIns="91425" rIns="91425" bIns="91425" anchor="ctr" anchorCtr="0">
            <a:normAutofit fontScale="25000" lnSpcReduction="20000"/>
          </a:bodyPr>
          <a:lstStyle/>
          <a:p>
            <a:pPr marL="0" lvl="0" indent="0" algn="r" rtl="0">
              <a:spcBef>
                <a:spcPts val="0"/>
              </a:spcBef>
              <a:spcAft>
                <a:spcPts val="0"/>
              </a:spcAft>
              <a:buNone/>
            </a:pPr>
            <a:fld id="{00000000-1234-1234-1234-123412341234}" type="slidenum">
              <a:rPr lang="en"/>
              <a:t>28</a:t>
            </a:fld>
            <a:endParaRPr/>
          </a:p>
        </p:txBody>
      </p:sp>
      <p:sp>
        <p:nvSpPr>
          <p:cNvPr id="134" name="Google Shape;134;p28">
            <a:extLst>
              <a:ext uri="{FF2B5EF4-FFF2-40B4-BE49-F238E27FC236}">
                <a16:creationId xmlns:a16="http://schemas.microsoft.com/office/drawing/2014/main" id="{0739F95C-512B-86DA-8034-767A353CD50A}"/>
              </a:ext>
            </a:extLst>
          </p:cNvPr>
          <p:cNvSpPr txBox="1">
            <a:spLocks noGrp="1"/>
          </p:cNvSpPr>
          <p:nvPr>
            <p:ph type="title" idx="4294967295"/>
          </p:nvPr>
        </p:nvSpPr>
        <p:spPr>
          <a:xfrm>
            <a:off x="86360" y="159078"/>
            <a:ext cx="8223250" cy="768350"/>
          </a:xfrm>
          <a:prstGeom prst="rect">
            <a:avLst/>
          </a:prstGeom>
          <a:solidFill>
            <a:srgbClr val="000000">
              <a:alpha val="59120"/>
            </a:srgbClr>
          </a:solidFill>
        </p:spPr>
        <p:txBody>
          <a:bodyPr spcFirstLastPara="1" wrap="square" lIns="91425" tIns="91425" rIns="91425" bIns="91425" anchor="b" anchorCtr="0">
            <a:normAutofit/>
          </a:bodyPr>
          <a:lstStyle/>
          <a:p>
            <a:pPr>
              <a:spcBef>
                <a:spcPts val="0"/>
              </a:spcBef>
            </a:pPr>
            <a:r>
              <a:rPr lang="en-US" sz="3600" dirty="0">
                <a:solidFill>
                  <a:schemeClr val="lt1"/>
                </a:solidFill>
              </a:rPr>
              <a:t>Upgrade , </a:t>
            </a:r>
            <a:r>
              <a:rPr lang="en-US" sz="3600" dirty="0" err="1">
                <a:solidFill>
                  <a:schemeClr val="lt1"/>
                </a:solidFill>
              </a:rPr>
              <a:t>ICNO+and</a:t>
            </a:r>
            <a:r>
              <a:rPr lang="en-US" sz="3600" dirty="0">
                <a:solidFill>
                  <a:schemeClr val="lt1"/>
                </a:solidFill>
              </a:rPr>
              <a:t> Gen2</a:t>
            </a:r>
            <a:endParaRPr sz="3500" dirty="0">
              <a:latin typeface="Arial"/>
              <a:ea typeface="Arial"/>
              <a:cs typeface="Arial"/>
              <a:sym typeface="Arial"/>
            </a:endParaRPr>
          </a:p>
        </p:txBody>
      </p:sp>
      <p:pic>
        <p:nvPicPr>
          <p:cNvPr id="6" name="Picture 5" descr="A graph of energy levels&#10;&#10;AI-generated content may be incorrect.">
            <a:extLst>
              <a:ext uri="{FF2B5EF4-FFF2-40B4-BE49-F238E27FC236}">
                <a16:creationId xmlns:a16="http://schemas.microsoft.com/office/drawing/2014/main" id="{9517F80F-D0CE-4B89-216B-3E9CEC4206BA}"/>
              </a:ext>
            </a:extLst>
          </p:cNvPr>
          <p:cNvPicPr>
            <a:picLocks noChangeAspect="1"/>
          </p:cNvPicPr>
          <p:nvPr/>
        </p:nvPicPr>
        <p:blipFill>
          <a:blip r:embed="rId3"/>
          <a:stretch>
            <a:fillRect/>
          </a:stretch>
        </p:blipFill>
        <p:spPr>
          <a:xfrm>
            <a:off x="86360" y="1668256"/>
            <a:ext cx="8971280" cy="3390512"/>
          </a:xfrm>
          <a:prstGeom prst="rect">
            <a:avLst/>
          </a:prstGeom>
        </p:spPr>
      </p:pic>
      <p:sp>
        <p:nvSpPr>
          <p:cNvPr id="4" name="Google Shape;137;p28">
            <a:extLst>
              <a:ext uri="{FF2B5EF4-FFF2-40B4-BE49-F238E27FC236}">
                <a16:creationId xmlns:a16="http://schemas.microsoft.com/office/drawing/2014/main" id="{E02AC021-50AA-2E05-F6C8-C2982E562765}"/>
              </a:ext>
            </a:extLst>
          </p:cNvPr>
          <p:cNvSpPr txBox="1"/>
          <p:nvPr/>
        </p:nvSpPr>
        <p:spPr>
          <a:xfrm>
            <a:off x="0" y="894704"/>
            <a:ext cx="3728720" cy="677078"/>
          </a:xfrm>
          <a:prstGeom prst="rect">
            <a:avLst/>
          </a:prstGeom>
          <a:noFill/>
          <a:ln>
            <a:noFill/>
          </a:ln>
        </p:spPr>
        <p:txBody>
          <a:bodyPr spcFirstLastPara="1" wrap="square" lIns="91425" tIns="91425" rIns="91425" bIns="91425" anchor="ctr" anchorCtr="0">
            <a:spAutoFit/>
          </a:bodyPr>
          <a:lstStyle/>
          <a:p>
            <a:pPr algn="ctr">
              <a:buClr>
                <a:srgbClr val="FFC000"/>
              </a:buClr>
            </a:pPr>
            <a:r>
              <a:rPr lang="en-US" sz="1600" b="1" dirty="0">
                <a:solidFill>
                  <a:schemeClr val="accent4">
                    <a:lumMod val="20000"/>
                    <a:lumOff val="80000"/>
                  </a:schemeClr>
                </a:solidFill>
              </a:rPr>
              <a:t>Science potential in energy/particle frontier  </a:t>
            </a:r>
          </a:p>
        </p:txBody>
      </p:sp>
      <p:pic>
        <p:nvPicPr>
          <p:cNvPr id="5" name="Picture 4" descr="A graph of a mass energy&#10;&#10;AI-generated content may be incorrect.">
            <a:extLst>
              <a:ext uri="{FF2B5EF4-FFF2-40B4-BE49-F238E27FC236}">
                <a16:creationId xmlns:a16="http://schemas.microsoft.com/office/drawing/2014/main" id="{2BA4C898-640E-B07D-9633-3F2149DF5CB3}"/>
              </a:ext>
            </a:extLst>
          </p:cNvPr>
          <p:cNvPicPr>
            <a:picLocks noChangeAspect="1"/>
          </p:cNvPicPr>
          <p:nvPr/>
        </p:nvPicPr>
        <p:blipFill>
          <a:blip r:embed="rId4"/>
          <a:stretch>
            <a:fillRect/>
          </a:stretch>
        </p:blipFill>
        <p:spPr>
          <a:xfrm>
            <a:off x="4409440" y="390855"/>
            <a:ext cx="4577080" cy="2749426"/>
          </a:xfrm>
          <a:prstGeom prst="rect">
            <a:avLst/>
          </a:prstGeom>
          <a:ln>
            <a:solidFill>
              <a:srgbClr val="FF40FF"/>
            </a:solidFill>
          </a:ln>
        </p:spPr>
      </p:pic>
      <p:grpSp>
        <p:nvGrpSpPr>
          <p:cNvPr id="22" name="Group 21">
            <a:extLst>
              <a:ext uri="{FF2B5EF4-FFF2-40B4-BE49-F238E27FC236}">
                <a16:creationId xmlns:a16="http://schemas.microsoft.com/office/drawing/2014/main" id="{FECB803A-E1C3-4923-BA77-CA6DC54A30F8}"/>
              </a:ext>
            </a:extLst>
          </p:cNvPr>
          <p:cNvGrpSpPr/>
          <p:nvPr/>
        </p:nvGrpSpPr>
        <p:grpSpPr>
          <a:xfrm>
            <a:off x="6329680" y="2865120"/>
            <a:ext cx="2528570" cy="1559068"/>
            <a:chOff x="6329680" y="2865120"/>
            <a:chExt cx="2528570" cy="1559068"/>
          </a:xfrm>
        </p:grpSpPr>
        <p:cxnSp>
          <p:nvCxnSpPr>
            <p:cNvPr id="8" name="Straight Arrow Connector 7">
              <a:extLst>
                <a:ext uri="{FF2B5EF4-FFF2-40B4-BE49-F238E27FC236}">
                  <a16:creationId xmlns:a16="http://schemas.microsoft.com/office/drawing/2014/main" id="{7EB483EC-A121-B02E-227F-88ACBEA16C9E}"/>
                </a:ext>
              </a:extLst>
            </p:cNvPr>
            <p:cNvCxnSpPr>
              <a:cxnSpLocks/>
            </p:cNvCxnSpPr>
            <p:nvPr/>
          </p:nvCxnSpPr>
          <p:spPr>
            <a:xfrm flipV="1">
              <a:off x="6329680" y="2865120"/>
              <a:ext cx="1188720" cy="1559068"/>
            </a:xfrm>
            <a:prstGeom prst="straightConnector1">
              <a:avLst/>
            </a:prstGeom>
            <a:ln w="38100">
              <a:solidFill>
                <a:srgbClr val="FF40FF"/>
              </a:solidFill>
              <a:prstDash val="sysDash"/>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1DB0096-A58F-57BB-A644-FDA76AC5D895}"/>
                </a:ext>
              </a:extLst>
            </p:cNvPr>
            <p:cNvCxnSpPr>
              <a:cxnSpLocks/>
            </p:cNvCxnSpPr>
            <p:nvPr/>
          </p:nvCxnSpPr>
          <p:spPr>
            <a:xfrm flipV="1">
              <a:off x="8128000" y="2895600"/>
              <a:ext cx="730250" cy="1513840"/>
            </a:xfrm>
            <a:prstGeom prst="straightConnector1">
              <a:avLst/>
            </a:prstGeom>
            <a:ln w="38100">
              <a:solidFill>
                <a:srgbClr val="FF40FF"/>
              </a:solidFill>
              <a:prstDash val="sysDash"/>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C76D8EB-A586-74BD-356E-794F9A6925A0}"/>
                </a:ext>
              </a:extLst>
            </p:cNvPr>
            <p:cNvCxnSpPr>
              <a:cxnSpLocks/>
            </p:cNvCxnSpPr>
            <p:nvPr/>
          </p:nvCxnSpPr>
          <p:spPr>
            <a:xfrm>
              <a:off x="6329680" y="4409440"/>
              <a:ext cx="1798320" cy="0"/>
            </a:xfrm>
            <a:prstGeom prst="line">
              <a:avLst/>
            </a:prstGeom>
            <a:ln w="28575">
              <a:solidFill>
                <a:srgbClr val="FF40F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9494682-A6E1-45B0-4EF0-D581D8B51D13}"/>
                </a:ext>
              </a:extLst>
            </p:cNvPr>
            <p:cNvCxnSpPr>
              <a:cxnSpLocks/>
            </p:cNvCxnSpPr>
            <p:nvPr/>
          </p:nvCxnSpPr>
          <p:spPr>
            <a:xfrm>
              <a:off x="7518400" y="2865120"/>
              <a:ext cx="1339850" cy="0"/>
            </a:xfrm>
            <a:prstGeom prst="line">
              <a:avLst/>
            </a:prstGeom>
            <a:ln w="28575">
              <a:solidFill>
                <a:srgbClr val="FF40FF"/>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E419C271-F841-1667-EF0E-6539AEE976B9}"/>
              </a:ext>
            </a:extLst>
          </p:cNvPr>
          <p:cNvPicPr>
            <a:picLocks noChangeAspect="1"/>
          </p:cNvPicPr>
          <p:nvPr/>
        </p:nvPicPr>
        <p:blipFill>
          <a:blip r:embed="rId5"/>
          <a:stretch>
            <a:fillRect/>
          </a:stretch>
        </p:blipFill>
        <p:spPr>
          <a:xfrm>
            <a:off x="2505710" y="1450579"/>
            <a:ext cx="3624580" cy="3475879"/>
          </a:xfrm>
          <a:prstGeom prst="rect">
            <a:avLst/>
          </a:prstGeom>
          <a:ln>
            <a:solidFill>
              <a:srgbClr val="C00000"/>
            </a:solidFill>
          </a:ln>
        </p:spPr>
      </p:pic>
    </p:spTree>
    <p:extLst>
      <p:ext uri="{BB962C8B-B14F-4D97-AF65-F5344CB8AC3E}">
        <p14:creationId xmlns:p14="http://schemas.microsoft.com/office/powerpoint/2010/main" val="59877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Horizont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strips(downRigh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2">
          <a:extLst>
            <a:ext uri="{FF2B5EF4-FFF2-40B4-BE49-F238E27FC236}">
              <a16:creationId xmlns:a16="http://schemas.microsoft.com/office/drawing/2014/main" id="{F1881D76-A78D-52CE-F91D-72416DE8D2EA}"/>
            </a:ext>
          </a:extLst>
        </p:cNvPr>
        <p:cNvGrpSpPr/>
        <p:nvPr/>
      </p:nvGrpSpPr>
      <p:grpSpPr>
        <a:xfrm>
          <a:off x="0" y="0"/>
          <a:ext cx="0" cy="0"/>
          <a:chOff x="0" y="0"/>
          <a:chExt cx="0" cy="0"/>
        </a:xfrm>
      </p:grpSpPr>
      <p:sp>
        <p:nvSpPr>
          <p:cNvPr id="133" name="Google Shape;133;p28">
            <a:extLst>
              <a:ext uri="{FF2B5EF4-FFF2-40B4-BE49-F238E27FC236}">
                <a16:creationId xmlns:a16="http://schemas.microsoft.com/office/drawing/2014/main" id="{325A3541-865C-4756-AB91-BA9DED71E7B0}"/>
              </a:ext>
            </a:extLst>
          </p:cNvPr>
          <p:cNvSpPr txBox="1">
            <a:spLocks noGrp="1"/>
          </p:cNvSpPr>
          <p:nvPr>
            <p:ph type="sldNum" sz="quarter" idx="12"/>
          </p:nvPr>
        </p:nvSpPr>
        <p:spPr>
          <a:prstGeom prst="rect">
            <a:avLst/>
          </a:prstGeom>
        </p:spPr>
        <p:txBody>
          <a:bodyPr spcFirstLastPara="1" wrap="square" lIns="91425" tIns="91425" rIns="91425" bIns="91425" anchor="ctr" anchorCtr="0">
            <a:normAutofit fontScale="25000" lnSpcReduction="20000"/>
          </a:bodyPr>
          <a:lstStyle/>
          <a:p>
            <a:pPr marL="0" lvl="0" indent="0" algn="r" rtl="0">
              <a:spcBef>
                <a:spcPts val="0"/>
              </a:spcBef>
              <a:spcAft>
                <a:spcPts val="0"/>
              </a:spcAft>
              <a:buNone/>
            </a:pPr>
            <a:fld id="{00000000-1234-1234-1234-123412341234}" type="slidenum">
              <a:rPr lang="en"/>
              <a:t>29</a:t>
            </a:fld>
            <a:endParaRPr/>
          </a:p>
        </p:txBody>
      </p:sp>
      <p:sp>
        <p:nvSpPr>
          <p:cNvPr id="134" name="Google Shape;134;p28">
            <a:extLst>
              <a:ext uri="{FF2B5EF4-FFF2-40B4-BE49-F238E27FC236}">
                <a16:creationId xmlns:a16="http://schemas.microsoft.com/office/drawing/2014/main" id="{FA1B7924-A195-9FA4-AF04-C72E9F64E207}"/>
              </a:ext>
            </a:extLst>
          </p:cNvPr>
          <p:cNvSpPr txBox="1">
            <a:spLocks noGrp="1"/>
          </p:cNvSpPr>
          <p:nvPr>
            <p:ph type="title" idx="4294967295"/>
          </p:nvPr>
        </p:nvSpPr>
        <p:spPr>
          <a:xfrm>
            <a:off x="920750" y="223838"/>
            <a:ext cx="8223250" cy="768350"/>
          </a:xfrm>
          <a:prstGeom prst="rect">
            <a:avLst/>
          </a:prstGeom>
          <a:solidFill>
            <a:srgbClr val="000000">
              <a:alpha val="59120"/>
            </a:srgbClr>
          </a:solidFill>
        </p:spPr>
        <p:txBody>
          <a:bodyPr spcFirstLastPara="1" wrap="square" lIns="91425" tIns="91425" rIns="91425" bIns="91425" anchor="b" anchorCtr="0">
            <a:normAutofit/>
          </a:bodyPr>
          <a:lstStyle/>
          <a:p>
            <a:pPr>
              <a:spcBef>
                <a:spcPts val="0"/>
              </a:spcBef>
            </a:pPr>
            <a:r>
              <a:rPr lang="en-US" sz="3600" dirty="0">
                <a:solidFill>
                  <a:schemeClr val="lt1"/>
                </a:solidFill>
              </a:rPr>
              <a:t>Upgrade , </a:t>
            </a:r>
            <a:r>
              <a:rPr lang="en-US" sz="3600" dirty="0" err="1">
                <a:solidFill>
                  <a:schemeClr val="lt1"/>
                </a:solidFill>
              </a:rPr>
              <a:t>ICNO+and</a:t>
            </a:r>
            <a:r>
              <a:rPr lang="en-US" sz="3600" dirty="0">
                <a:solidFill>
                  <a:schemeClr val="lt1"/>
                </a:solidFill>
              </a:rPr>
              <a:t> Gen2</a:t>
            </a:r>
            <a:endParaRPr sz="3500" dirty="0">
              <a:latin typeface="Arial"/>
              <a:ea typeface="Arial"/>
              <a:cs typeface="Arial"/>
              <a:sym typeface="Arial"/>
            </a:endParaRPr>
          </a:p>
        </p:txBody>
      </p:sp>
      <p:pic>
        <p:nvPicPr>
          <p:cNvPr id="4" name="Picture 3">
            <a:extLst>
              <a:ext uri="{FF2B5EF4-FFF2-40B4-BE49-F238E27FC236}">
                <a16:creationId xmlns:a16="http://schemas.microsoft.com/office/drawing/2014/main" id="{0958CEEB-92CA-EE61-E371-CCD6D4527CD5}"/>
              </a:ext>
            </a:extLst>
          </p:cNvPr>
          <p:cNvPicPr>
            <a:picLocks noChangeAspect="1"/>
          </p:cNvPicPr>
          <p:nvPr/>
        </p:nvPicPr>
        <p:blipFill>
          <a:blip r:embed="rId3"/>
          <a:stretch>
            <a:fillRect/>
          </a:stretch>
        </p:blipFill>
        <p:spPr>
          <a:xfrm>
            <a:off x="105458" y="1422157"/>
            <a:ext cx="4466542" cy="3636610"/>
          </a:xfrm>
          <a:prstGeom prst="rect">
            <a:avLst/>
          </a:prstGeom>
        </p:spPr>
      </p:pic>
      <p:pic>
        <p:nvPicPr>
          <p:cNvPr id="5" name="Picture 4">
            <a:extLst>
              <a:ext uri="{FF2B5EF4-FFF2-40B4-BE49-F238E27FC236}">
                <a16:creationId xmlns:a16="http://schemas.microsoft.com/office/drawing/2014/main" id="{32EE7C1B-7D79-2333-6054-C00251409B10}"/>
              </a:ext>
            </a:extLst>
          </p:cNvPr>
          <p:cNvPicPr>
            <a:picLocks noChangeAspect="1"/>
          </p:cNvPicPr>
          <p:nvPr/>
        </p:nvPicPr>
        <p:blipFill>
          <a:blip r:embed="rId4"/>
          <a:stretch>
            <a:fillRect/>
          </a:stretch>
        </p:blipFill>
        <p:spPr>
          <a:xfrm>
            <a:off x="4677458" y="1422156"/>
            <a:ext cx="3887922" cy="3636611"/>
          </a:xfrm>
          <a:prstGeom prst="rect">
            <a:avLst/>
          </a:prstGeom>
        </p:spPr>
      </p:pic>
      <p:sp>
        <p:nvSpPr>
          <p:cNvPr id="2" name="Google Shape;137;p28">
            <a:extLst>
              <a:ext uri="{FF2B5EF4-FFF2-40B4-BE49-F238E27FC236}">
                <a16:creationId xmlns:a16="http://schemas.microsoft.com/office/drawing/2014/main" id="{C65BD1FA-F4F1-23CA-57EF-C206B85AAF03}"/>
              </a:ext>
            </a:extLst>
          </p:cNvPr>
          <p:cNvSpPr txBox="1"/>
          <p:nvPr/>
        </p:nvSpPr>
        <p:spPr>
          <a:xfrm>
            <a:off x="220717" y="1001693"/>
            <a:ext cx="3860800" cy="430857"/>
          </a:xfrm>
          <a:prstGeom prst="rect">
            <a:avLst/>
          </a:prstGeom>
          <a:noFill/>
          <a:ln>
            <a:noFill/>
          </a:ln>
        </p:spPr>
        <p:txBody>
          <a:bodyPr spcFirstLastPara="1" wrap="square" lIns="91425" tIns="91425" rIns="91425" bIns="91425" anchor="ctr" anchorCtr="0">
            <a:spAutoFit/>
          </a:bodyPr>
          <a:lstStyle/>
          <a:p>
            <a:pPr algn="ctr">
              <a:buClr>
                <a:srgbClr val="FFC000"/>
              </a:buClr>
            </a:pPr>
            <a:r>
              <a:rPr lang="en-US" sz="1600" b="1" dirty="0">
                <a:solidFill>
                  <a:schemeClr val="accent4">
                    <a:lumMod val="20000"/>
                    <a:lumOff val="80000"/>
                  </a:schemeClr>
                </a:solidFill>
              </a:rPr>
              <a:t>Science potential in cosmic frontier </a:t>
            </a:r>
          </a:p>
        </p:txBody>
      </p:sp>
      <p:pic>
        <p:nvPicPr>
          <p:cNvPr id="22" name="Picture 21" descr="A diagram of a function&#10;&#10;AI-generated content may be incorrect.">
            <a:extLst>
              <a:ext uri="{FF2B5EF4-FFF2-40B4-BE49-F238E27FC236}">
                <a16:creationId xmlns:a16="http://schemas.microsoft.com/office/drawing/2014/main" id="{0BDC7552-8027-7126-ECD4-677B54959265}"/>
              </a:ext>
            </a:extLst>
          </p:cNvPr>
          <p:cNvPicPr>
            <a:picLocks noChangeAspect="1"/>
          </p:cNvPicPr>
          <p:nvPr/>
        </p:nvPicPr>
        <p:blipFill>
          <a:blip r:embed="rId5"/>
          <a:stretch>
            <a:fillRect/>
          </a:stretch>
        </p:blipFill>
        <p:spPr>
          <a:xfrm>
            <a:off x="5211598" y="84733"/>
            <a:ext cx="3860801" cy="2744962"/>
          </a:xfrm>
          <a:prstGeom prst="rect">
            <a:avLst/>
          </a:prstGeom>
          <a:ln>
            <a:solidFill>
              <a:srgbClr val="C00000"/>
            </a:solidFill>
          </a:ln>
        </p:spPr>
      </p:pic>
      <p:sp>
        <p:nvSpPr>
          <p:cNvPr id="28" name="Freeform 27">
            <a:extLst>
              <a:ext uri="{FF2B5EF4-FFF2-40B4-BE49-F238E27FC236}">
                <a16:creationId xmlns:a16="http://schemas.microsoft.com/office/drawing/2014/main" id="{8448D8E1-A58F-D20B-A9D0-DB2E9BA169DD}"/>
              </a:ext>
            </a:extLst>
          </p:cNvPr>
          <p:cNvSpPr/>
          <p:nvPr/>
        </p:nvSpPr>
        <p:spPr>
          <a:xfrm>
            <a:off x="816429" y="2111830"/>
            <a:ext cx="4572229" cy="1284513"/>
          </a:xfrm>
          <a:custGeom>
            <a:avLst/>
            <a:gdLst>
              <a:gd name="connsiteX0" fmla="*/ 4506686 w 4506686"/>
              <a:gd name="connsiteY0" fmla="*/ 6558 h 1639415"/>
              <a:gd name="connsiteX1" fmla="*/ 1937657 w 4506686"/>
              <a:gd name="connsiteY1" fmla="*/ 158958 h 1639415"/>
              <a:gd name="connsiteX2" fmla="*/ 1001486 w 4506686"/>
              <a:gd name="connsiteY2" fmla="*/ 1073358 h 1639415"/>
              <a:gd name="connsiteX3" fmla="*/ 391886 w 4506686"/>
              <a:gd name="connsiteY3" fmla="*/ 1389044 h 1639415"/>
              <a:gd name="connsiteX4" fmla="*/ 0 w 4506686"/>
              <a:gd name="connsiteY4" fmla="*/ 1639415 h 1639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686" h="1639415">
                <a:moveTo>
                  <a:pt x="4506686" y="6558"/>
                </a:moveTo>
                <a:cubicBezTo>
                  <a:pt x="3514271" y="-6142"/>
                  <a:pt x="2521857" y="-18842"/>
                  <a:pt x="1937657" y="158958"/>
                </a:cubicBezTo>
                <a:cubicBezTo>
                  <a:pt x="1353457" y="336758"/>
                  <a:pt x="1259114" y="868344"/>
                  <a:pt x="1001486" y="1073358"/>
                </a:cubicBezTo>
                <a:cubicBezTo>
                  <a:pt x="743858" y="1278372"/>
                  <a:pt x="558800" y="1294701"/>
                  <a:pt x="391886" y="1389044"/>
                </a:cubicBezTo>
                <a:cubicBezTo>
                  <a:pt x="224972" y="1483387"/>
                  <a:pt x="112486" y="1561401"/>
                  <a:pt x="0" y="1639415"/>
                </a:cubicBezTo>
              </a:path>
            </a:pathLst>
          </a:custGeom>
          <a:noFill/>
          <a:ln w="28575">
            <a:solidFill>
              <a:srgbClr val="FF0000"/>
            </a:solidFill>
            <a:prstDash val="sysDot"/>
            <a:headEnd type="triangl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57A1D7F6-3710-CB71-17DF-4A60575FAB41}"/>
              </a:ext>
            </a:extLst>
          </p:cNvPr>
          <p:cNvSpPr/>
          <p:nvPr/>
        </p:nvSpPr>
        <p:spPr>
          <a:xfrm>
            <a:off x="816429" y="2396208"/>
            <a:ext cx="4545520" cy="1600758"/>
          </a:xfrm>
          <a:custGeom>
            <a:avLst/>
            <a:gdLst>
              <a:gd name="connsiteX0" fmla="*/ 4506686 w 4506686"/>
              <a:gd name="connsiteY0" fmla="*/ 6558 h 1639415"/>
              <a:gd name="connsiteX1" fmla="*/ 1937657 w 4506686"/>
              <a:gd name="connsiteY1" fmla="*/ 158958 h 1639415"/>
              <a:gd name="connsiteX2" fmla="*/ 1001486 w 4506686"/>
              <a:gd name="connsiteY2" fmla="*/ 1073358 h 1639415"/>
              <a:gd name="connsiteX3" fmla="*/ 391886 w 4506686"/>
              <a:gd name="connsiteY3" fmla="*/ 1389044 h 1639415"/>
              <a:gd name="connsiteX4" fmla="*/ 0 w 4506686"/>
              <a:gd name="connsiteY4" fmla="*/ 1639415 h 1639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686" h="1639415">
                <a:moveTo>
                  <a:pt x="4506686" y="6558"/>
                </a:moveTo>
                <a:cubicBezTo>
                  <a:pt x="3514271" y="-6142"/>
                  <a:pt x="2521857" y="-18842"/>
                  <a:pt x="1937657" y="158958"/>
                </a:cubicBezTo>
                <a:cubicBezTo>
                  <a:pt x="1353457" y="336758"/>
                  <a:pt x="1259114" y="868344"/>
                  <a:pt x="1001486" y="1073358"/>
                </a:cubicBezTo>
                <a:cubicBezTo>
                  <a:pt x="743858" y="1278372"/>
                  <a:pt x="558800" y="1294701"/>
                  <a:pt x="391886" y="1389044"/>
                </a:cubicBezTo>
                <a:cubicBezTo>
                  <a:pt x="224972" y="1483387"/>
                  <a:pt x="112486" y="1561401"/>
                  <a:pt x="0" y="1639415"/>
                </a:cubicBezTo>
              </a:path>
            </a:pathLst>
          </a:custGeom>
          <a:noFill/>
          <a:ln w="28575">
            <a:solidFill>
              <a:srgbClr val="FF0000"/>
            </a:solidFill>
            <a:prstDash val="sysDot"/>
            <a:headEnd type="triangl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3130D43E-670A-B3AD-FB24-642972F1917D}"/>
              </a:ext>
            </a:extLst>
          </p:cNvPr>
          <p:cNvCxnSpPr>
            <a:cxnSpLocks/>
          </p:cNvCxnSpPr>
          <p:nvPr/>
        </p:nvCxnSpPr>
        <p:spPr>
          <a:xfrm flipH="1">
            <a:off x="816429" y="4125686"/>
            <a:ext cx="1794249" cy="0"/>
          </a:xfrm>
          <a:prstGeom prst="straightConnector1">
            <a:avLst/>
          </a:prstGeom>
          <a:ln w="5715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47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trips(downRigh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8"/>
          <p:cNvSpPr txBox="1">
            <a:spLocks noGrp="1"/>
          </p:cNvSpPr>
          <p:nvPr>
            <p:ph type="sldNum" sz="quarter" idx="12"/>
          </p:nvPr>
        </p:nvSpPr>
        <p:spPr>
          <a:prstGeom prst="rect">
            <a:avLst/>
          </a:prstGeom>
        </p:spPr>
        <p:txBody>
          <a:bodyPr spcFirstLastPara="1" wrap="square" lIns="91425" tIns="91425" rIns="91425" bIns="91425" anchor="ctr" anchorCtr="0">
            <a:normAutofit fontScale="25000" lnSpcReduction="20000"/>
          </a:bodyPr>
          <a:lstStyle/>
          <a:p>
            <a:pPr marL="0" lvl="0" indent="0" algn="r" rtl="0">
              <a:spcBef>
                <a:spcPts val="0"/>
              </a:spcBef>
              <a:spcAft>
                <a:spcPts val="0"/>
              </a:spcAft>
              <a:buNone/>
            </a:pPr>
            <a:fld id="{00000000-1234-1234-1234-123412341234}" type="slidenum">
              <a:rPr lang="en"/>
              <a:t>3</a:t>
            </a:fld>
            <a:endParaRPr/>
          </a:p>
        </p:txBody>
      </p:sp>
      <p:sp>
        <p:nvSpPr>
          <p:cNvPr id="134" name="Google Shape;134;p28"/>
          <p:cNvSpPr txBox="1">
            <a:spLocks noGrp="1"/>
          </p:cNvSpPr>
          <p:nvPr>
            <p:ph type="title" idx="4294967295"/>
          </p:nvPr>
        </p:nvSpPr>
        <p:spPr>
          <a:xfrm>
            <a:off x="920750" y="223838"/>
            <a:ext cx="8223250" cy="768350"/>
          </a:xfrm>
          <a:prstGeom prst="rect">
            <a:avLst/>
          </a:prstGeom>
          <a:solidFill>
            <a:srgbClr val="000000">
              <a:alpha val="59120"/>
            </a:srgbClr>
          </a:solidFill>
        </p:spPr>
        <p:txBody>
          <a:bodyPr spcFirstLastPara="1" wrap="square" lIns="91425" tIns="91425" rIns="91425" bIns="91425" anchor="b" anchorCtr="0">
            <a:normAutofit/>
          </a:bodyPr>
          <a:lstStyle/>
          <a:p>
            <a:pPr marL="0" lvl="0" indent="0" algn="l" rtl="0">
              <a:spcBef>
                <a:spcPts val="0"/>
              </a:spcBef>
              <a:spcAft>
                <a:spcPts val="0"/>
              </a:spcAft>
              <a:buNone/>
            </a:pPr>
            <a:r>
              <a:rPr lang="en" sz="3500">
                <a:latin typeface="Arial"/>
                <a:ea typeface="Arial"/>
                <a:cs typeface="Arial"/>
                <a:sym typeface="Arial"/>
              </a:rPr>
              <a:t>Outline</a:t>
            </a:r>
            <a:endParaRPr sz="3500">
              <a:latin typeface="Arial"/>
              <a:ea typeface="Arial"/>
              <a:cs typeface="Arial"/>
              <a:sym typeface="Arial"/>
            </a:endParaRPr>
          </a:p>
        </p:txBody>
      </p:sp>
      <p:sp>
        <p:nvSpPr>
          <p:cNvPr id="137" name="Google Shape;137;p28"/>
          <p:cNvSpPr txBox="1"/>
          <p:nvPr/>
        </p:nvSpPr>
        <p:spPr>
          <a:xfrm>
            <a:off x="785812" y="1070821"/>
            <a:ext cx="7572375" cy="3257272"/>
          </a:xfrm>
          <a:prstGeom prst="rect">
            <a:avLst/>
          </a:prstGeom>
          <a:noFill/>
          <a:ln>
            <a:noFill/>
          </a:ln>
        </p:spPr>
        <p:txBody>
          <a:bodyPr spcFirstLastPara="1" wrap="square" lIns="91425" tIns="91425" rIns="91425" bIns="91425" anchor="ctr" anchorCtr="0">
            <a:spAutoFit/>
          </a:bodyPr>
          <a:lstStyle/>
          <a:p>
            <a:pPr marL="457200" lvl="0" indent="-368300" algn="l" rtl="0">
              <a:lnSpc>
                <a:spcPct val="150000"/>
              </a:lnSpc>
              <a:spcBef>
                <a:spcPts val="0"/>
              </a:spcBef>
              <a:spcAft>
                <a:spcPts val="0"/>
              </a:spcAft>
              <a:buClr>
                <a:schemeClr val="lt1"/>
              </a:buClr>
              <a:buSzPts val="2200"/>
              <a:buChar char="●"/>
            </a:pPr>
            <a:r>
              <a:rPr lang="en" sz="1800" dirty="0" err="1">
                <a:solidFill>
                  <a:schemeClr val="lt1"/>
                </a:solidFill>
              </a:rPr>
              <a:t>IceCube</a:t>
            </a:r>
            <a:r>
              <a:rPr lang="en" sz="1800" dirty="0">
                <a:solidFill>
                  <a:schemeClr val="lt1"/>
                </a:solidFill>
              </a:rPr>
              <a:t> Experiment and Data </a:t>
            </a:r>
          </a:p>
          <a:p>
            <a:pPr marL="457200" lvl="0" indent="-368300" algn="l" rtl="0">
              <a:lnSpc>
                <a:spcPct val="150000"/>
              </a:lnSpc>
              <a:spcBef>
                <a:spcPts val="0"/>
              </a:spcBef>
              <a:spcAft>
                <a:spcPts val="0"/>
              </a:spcAft>
              <a:buClr>
                <a:schemeClr val="lt1"/>
              </a:buClr>
              <a:buSzPts val="2200"/>
              <a:buChar char="●"/>
            </a:pPr>
            <a:r>
              <a:rPr lang="en" sz="1800" dirty="0" err="1">
                <a:solidFill>
                  <a:schemeClr val="lt1"/>
                </a:solidFill>
              </a:rPr>
              <a:t>IceCube</a:t>
            </a:r>
            <a:r>
              <a:rPr lang="en" sz="1800" dirty="0">
                <a:solidFill>
                  <a:schemeClr val="lt1"/>
                </a:solidFill>
              </a:rPr>
              <a:t> Science  </a:t>
            </a:r>
          </a:p>
          <a:p>
            <a:pPr marL="457200" lvl="0" indent="-368300" algn="l" rtl="0">
              <a:lnSpc>
                <a:spcPct val="150000"/>
              </a:lnSpc>
              <a:spcBef>
                <a:spcPts val="0"/>
              </a:spcBef>
              <a:spcAft>
                <a:spcPts val="0"/>
              </a:spcAft>
              <a:buClr>
                <a:schemeClr val="lt1"/>
              </a:buClr>
              <a:buSzPts val="2200"/>
              <a:buChar char="●"/>
            </a:pPr>
            <a:r>
              <a:rPr lang="en" sz="1800" dirty="0">
                <a:solidFill>
                  <a:schemeClr val="lt1"/>
                </a:solidFill>
              </a:rPr>
              <a:t>Some recent science results – since PPC 2024: </a:t>
            </a:r>
            <a:endParaRPr sz="1800" dirty="0">
              <a:solidFill>
                <a:schemeClr val="lt1"/>
              </a:solidFill>
            </a:endParaRPr>
          </a:p>
          <a:p>
            <a:pPr marL="914400" lvl="1" indent="-368300">
              <a:spcBef>
                <a:spcPts val="200"/>
              </a:spcBef>
              <a:spcAft>
                <a:spcPts val="200"/>
              </a:spcAft>
              <a:buClr>
                <a:schemeClr val="lt1"/>
              </a:buClr>
              <a:buSzPts val="2200"/>
              <a:buChar char="○"/>
            </a:pPr>
            <a:r>
              <a:rPr lang="en-US" sz="1500" dirty="0">
                <a:solidFill>
                  <a:schemeClr val="lt1"/>
                </a:solidFill>
              </a:rPr>
              <a:t>Atmospheric neutrino (</a:t>
            </a:r>
            <a:r>
              <a:rPr lang="el-GR" sz="1500" i="1" dirty="0">
                <a:solidFill>
                  <a:schemeClr val="lt1"/>
                </a:solidFill>
              </a:rPr>
              <a:t>ν</a:t>
            </a:r>
            <a:r>
              <a:rPr lang="en-US" sz="1500" dirty="0">
                <a:solidFill>
                  <a:schemeClr val="lt1"/>
                </a:solidFill>
              </a:rPr>
              <a:t>) oscillation parameters</a:t>
            </a:r>
          </a:p>
          <a:p>
            <a:pPr marL="914400" lvl="1" indent="-368300" algn="l" rtl="0">
              <a:spcBef>
                <a:spcPts val="200"/>
              </a:spcBef>
              <a:spcAft>
                <a:spcPts val="200"/>
              </a:spcAft>
              <a:buClr>
                <a:schemeClr val="lt1"/>
              </a:buClr>
              <a:buSzPts val="2200"/>
              <a:buChar char="○"/>
            </a:pPr>
            <a:r>
              <a:rPr lang="en-US" sz="1500" dirty="0">
                <a:solidFill>
                  <a:schemeClr val="lt1"/>
                </a:solidFill>
              </a:rPr>
              <a:t>Inelasticity distribution of </a:t>
            </a:r>
            <a:r>
              <a:rPr lang="el-GR" sz="1500" i="1" dirty="0">
                <a:solidFill>
                  <a:schemeClr val="lt1"/>
                </a:solidFill>
              </a:rPr>
              <a:t>ν</a:t>
            </a:r>
            <a:r>
              <a:rPr lang="el-GR" sz="1500" dirty="0">
                <a:solidFill>
                  <a:schemeClr val="lt1"/>
                </a:solidFill>
              </a:rPr>
              <a:t>-</a:t>
            </a:r>
            <a:r>
              <a:rPr lang="en-US" sz="1500" dirty="0">
                <a:solidFill>
                  <a:schemeClr val="lt1"/>
                </a:solidFill>
              </a:rPr>
              <a:t>nucleon interactions for 80 GeV&lt;</a:t>
            </a:r>
            <a:r>
              <a:rPr lang="en-US" sz="1500" i="1" dirty="0">
                <a:solidFill>
                  <a:schemeClr val="lt1"/>
                </a:solidFill>
              </a:rPr>
              <a:t>E</a:t>
            </a:r>
            <a:r>
              <a:rPr lang="el-GR" sz="1500" i="1" dirty="0">
                <a:solidFill>
                  <a:schemeClr val="lt1"/>
                </a:solidFill>
              </a:rPr>
              <a:t>ν</a:t>
            </a:r>
            <a:r>
              <a:rPr lang="el-GR" sz="1500" dirty="0">
                <a:solidFill>
                  <a:schemeClr val="lt1"/>
                </a:solidFill>
              </a:rPr>
              <a:t>&lt;560 </a:t>
            </a:r>
            <a:r>
              <a:rPr lang="en-US" sz="1500" dirty="0">
                <a:solidFill>
                  <a:schemeClr val="lt1"/>
                </a:solidFill>
              </a:rPr>
              <a:t>GeV </a:t>
            </a:r>
          </a:p>
          <a:p>
            <a:pPr marL="914400" lvl="1" indent="-368300">
              <a:spcBef>
                <a:spcPts val="200"/>
              </a:spcBef>
              <a:spcAft>
                <a:spcPts val="200"/>
              </a:spcAft>
              <a:buClr>
                <a:schemeClr val="lt1"/>
              </a:buClr>
              <a:buSzPts val="2200"/>
              <a:buFont typeface="Arial"/>
              <a:buChar char="○"/>
            </a:pPr>
            <a:r>
              <a:rPr lang="en-US" sz="1500" dirty="0">
                <a:solidFill>
                  <a:schemeClr val="accent4">
                    <a:lumMod val="20000"/>
                    <a:lumOff val="80000"/>
                  </a:schemeClr>
                </a:solidFill>
              </a:rPr>
              <a:t>Search for eV-scale sterile neutrinos </a:t>
            </a:r>
          </a:p>
          <a:p>
            <a:pPr marL="914400" lvl="1" indent="-368300">
              <a:spcBef>
                <a:spcPts val="200"/>
              </a:spcBef>
              <a:spcAft>
                <a:spcPts val="200"/>
              </a:spcAft>
              <a:buClr>
                <a:schemeClr val="lt1"/>
              </a:buClr>
              <a:buSzPts val="2200"/>
              <a:buChar char="○"/>
            </a:pPr>
            <a:r>
              <a:rPr lang="en-US" sz="1500" dirty="0">
                <a:solidFill>
                  <a:schemeClr val="lt1"/>
                </a:solidFill>
              </a:rPr>
              <a:t>Search for neutrinos &gt; </a:t>
            </a:r>
            <a:r>
              <a:rPr lang="en-US" sz="1500" dirty="0" err="1">
                <a:solidFill>
                  <a:schemeClr val="lt1"/>
                </a:solidFill>
              </a:rPr>
              <a:t>PeV</a:t>
            </a:r>
            <a:r>
              <a:rPr lang="en-US" sz="1500" dirty="0">
                <a:solidFill>
                  <a:schemeClr val="lt1"/>
                </a:solidFill>
              </a:rPr>
              <a:t> in IceCube &amp; </a:t>
            </a:r>
            <a:r>
              <a:rPr lang="el-GR" sz="1500" i="1" dirty="0">
                <a:solidFill>
                  <a:schemeClr val="lt1"/>
                </a:solidFill>
              </a:rPr>
              <a:t>ν</a:t>
            </a:r>
            <a:r>
              <a:rPr lang="el-GR" sz="1500" dirty="0">
                <a:solidFill>
                  <a:schemeClr val="lt1"/>
                </a:solidFill>
              </a:rPr>
              <a:t>-</a:t>
            </a:r>
            <a:r>
              <a:rPr lang="en-US" sz="1500" dirty="0">
                <a:solidFill>
                  <a:schemeClr val="lt1"/>
                </a:solidFill>
              </a:rPr>
              <a:t>constrains in UHE cosmic rays</a:t>
            </a:r>
          </a:p>
          <a:p>
            <a:pPr marL="914400" lvl="1" indent="-368300">
              <a:spcBef>
                <a:spcPts val="200"/>
              </a:spcBef>
              <a:spcAft>
                <a:spcPts val="200"/>
              </a:spcAft>
              <a:buClr>
                <a:schemeClr val="lt1"/>
              </a:buClr>
              <a:buSzPts val="2200"/>
              <a:buChar char="○"/>
            </a:pPr>
            <a:r>
              <a:rPr lang="en-US" sz="1500" dirty="0">
                <a:solidFill>
                  <a:schemeClr val="lt1"/>
                </a:solidFill>
              </a:rPr>
              <a:t>(</a:t>
            </a:r>
            <a:r>
              <a:rPr lang="en-US" sz="1500" strike="sngStrike" dirty="0">
                <a:solidFill>
                  <a:schemeClr val="lt1"/>
                </a:solidFill>
              </a:rPr>
              <a:t>Indirect dark matter search – if time allows </a:t>
            </a:r>
            <a:r>
              <a:rPr lang="en-US" sz="1500" dirty="0">
                <a:solidFill>
                  <a:schemeClr val="lt1"/>
                </a:solidFill>
              </a:rPr>
              <a:t> </a:t>
            </a:r>
            <a:r>
              <a:rPr lang="en-US" sz="1500" dirty="0">
                <a:solidFill>
                  <a:schemeClr val="lt1"/>
                </a:solidFill>
                <a:sym typeface="Wingdings" pitchFamily="2" charset="2"/>
              </a:rPr>
              <a:t> backup slides</a:t>
            </a:r>
            <a:r>
              <a:rPr lang="en-US" sz="1500" dirty="0">
                <a:solidFill>
                  <a:schemeClr val="lt1"/>
                </a:solidFill>
              </a:rPr>
              <a:t>)</a:t>
            </a:r>
            <a:endParaRPr sz="1500" dirty="0">
              <a:solidFill>
                <a:schemeClr val="lt1"/>
              </a:solidFill>
            </a:endParaRPr>
          </a:p>
          <a:p>
            <a:pPr marL="457200" lvl="0" indent="-368300" algn="l" rtl="0">
              <a:lnSpc>
                <a:spcPct val="150000"/>
              </a:lnSpc>
              <a:spcBef>
                <a:spcPts val="0"/>
              </a:spcBef>
              <a:spcAft>
                <a:spcPts val="0"/>
              </a:spcAft>
              <a:buClr>
                <a:schemeClr val="lt1"/>
              </a:buClr>
              <a:buSzPts val="2200"/>
              <a:buChar char="●"/>
            </a:pPr>
            <a:r>
              <a:rPr lang="en" sz="1800" dirty="0">
                <a:solidFill>
                  <a:schemeClr val="lt1"/>
                </a:solidFill>
              </a:rPr>
              <a:t>Upgrade and Gen2</a:t>
            </a:r>
            <a:endParaRPr sz="1800" dirty="0">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2">
          <a:extLst>
            <a:ext uri="{FF2B5EF4-FFF2-40B4-BE49-F238E27FC236}">
              <a16:creationId xmlns:a16="http://schemas.microsoft.com/office/drawing/2014/main" id="{3704630E-C8D8-943D-B1B5-2D2EFCEE9A08}"/>
            </a:ext>
          </a:extLst>
        </p:cNvPr>
        <p:cNvGrpSpPr/>
        <p:nvPr/>
      </p:nvGrpSpPr>
      <p:grpSpPr>
        <a:xfrm>
          <a:off x="0" y="0"/>
          <a:ext cx="0" cy="0"/>
          <a:chOff x="0" y="0"/>
          <a:chExt cx="0" cy="0"/>
        </a:xfrm>
      </p:grpSpPr>
      <p:sp>
        <p:nvSpPr>
          <p:cNvPr id="133" name="Google Shape;133;p28">
            <a:extLst>
              <a:ext uri="{FF2B5EF4-FFF2-40B4-BE49-F238E27FC236}">
                <a16:creationId xmlns:a16="http://schemas.microsoft.com/office/drawing/2014/main" id="{15DAAFC7-5110-1F38-7835-69FA3E73231A}"/>
              </a:ext>
            </a:extLst>
          </p:cNvPr>
          <p:cNvSpPr txBox="1">
            <a:spLocks noGrp="1"/>
          </p:cNvSpPr>
          <p:nvPr>
            <p:ph type="sldNum" sz="quarter" idx="12"/>
          </p:nvPr>
        </p:nvSpPr>
        <p:spPr>
          <a:prstGeom prst="rect">
            <a:avLst/>
          </a:prstGeom>
        </p:spPr>
        <p:txBody>
          <a:bodyPr spcFirstLastPara="1" wrap="square" lIns="91425" tIns="91425" rIns="91425" bIns="91425" anchor="ctr" anchorCtr="0">
            <a:normAutofit fontScale="25000" lnSpcReduction="20000"/>
          </a:bodyPr>
          <a:lstStyle/>
          <a:p>
            <a:pPr marL="0" lvl="0" indent="0" algn="r" rtl="0">
              <a:spcBef>
                <a:spcPts val="0"/>
              </a:spcBef>
              <a:spcAft>
                <a:spcPts val="0"/>
              </a:spcAft>
              <a:buNone/>
            </a:pPr>
            <a:fld id="{00000000-1234-1234-1234-123412341234}" type="slidenum">
              <a:rPr lang="en"/>
              <a:t>30</a:t>
            </a:fld>
            <a:endParaRPr/>
          </a:p>
        </p:txBody>
      </p:sp>
      <p:sp>
        <p:nvSpPr>
          <p:cNvPr id="134" name="Google Shape;134;p28">
            <a:extLst>
              <a:ext uri="{FF2B5EF4-FFF2-40B4-BE49-F238E27FC236}">
                <a16:creationId xmlns:a16="http://schemas.microsoft.com/office/drawing/2014/main" id="{4526FACE-6081-1541-2ACF-093C35AC95F9}"/>
              </a:ext>
            </a:extLst>
          </p:cNvPr>
          <p:cNvSpPr txBox="1">
            <a:spLocks noGrp="1"/>
          </p:cNvSpPr>
          <p:nvPr>
            <p:ph type="title" idx="4294967295"/>
          </p:nvPr>
        </p:nvSpPr>
        <p:spPr>
          <a:xfrm>
            <a:off x="920750" y="223838"/>
            <a:ext cx="8223250" cy="768350"/>
          </a:xfrm>
          <a:prstGeom prst="rect">
            <a:avLst/>
          </a:prstGeom>
          <a:solidFill>
            <a:srgbClr val="000000">
              <a:alpha val="59120"/>
            </a:srgbClr>
          </a:solidFill>
        </p:spPr>
        <p:txBody>
          <a:bodyPr spcFirstLastPara="1" wrap="square" lIns="91425" tIns="91425" rIns="91425" bIns="91425" anchor="b" anchorCtr="0">
            <a:normAutofit/>
          </a:bodyPr>
          <a:lstStyle/>
          <a:p>
            <a:pPr>
              <a:spcBef>
                <a:spcPts val="0"/>
              </a:spcBef>
            </a:pPr>
            <a:r>
              <a:rPr lang="en-US" sz="3600" dirty="0">
                <a:solidFill>
                  <a:schemeClr val="lt1"/>
                </a:solidFill>
              </a:rPr>
              <a:t>Upgrade , </a:t>
            </a:r>
            <a:r>
              <a:rPr lang="en-US" sz="3600" dirty="0" err="1">
                <a:solidFill>
                  <a:schemeClr val="lt1"/>
                </a:solidFill>
              </a:rPr>
              <a:t>ICNO+and</a:t>
            </a:r>
            <a:r>
              <a:rPr lang="en-US" sz="3600" dirty="0">
                <a:solidFill>
                  <a:schemeClr val="lt1"/>
                </a:solidFill>
              </a:rPr>
              <a:t> Gen2</a:t>
            </a:r>
            <a:endParaRPr sz="3500" dirty="0">
              <a:latin typeface="Arial"/>
              <a:ea typeface="Arial"/>
              <a:cs typeface="Arial"/>
              <a:sym typeface="Arial"/>
            </a:endParaRPr>
          </a:p>
        </p:txBody>
      </p:sp>
      <p:sp>
        <p:nvSpPr>
          <p:cNvPr id="2" name="Google Shape;137;p28">
            <a:extLst>
              <a:ext uri="{FF2B5EF4-FFF2-40B4-BE49-F238E27FC236}">
                <a16:creationId xmlns:a16="http://schemas.microsoft.com/office/drawing/2014/main" id="{81FB13C0-7479-8995-EFA8-30671D5A4C1E}"/>
              </a:ext>
            </a:extLst>
          </p:cNvPr>
          <p:cNvSpPr txBox="1"/>
          <p:nvPr/>
        </p:nvSpPr>
        <p:spPr>
          <a:xfrm>
            <a:off x="-3944" y="777516"/>
            <a:ext cx="4484418" cy="2400627"/>
          </a:xfrm>
          <a:prstGeom prst="rect">
            <a:avLst/>
          </a:prstGeom>
          <a:noFill/>
          <a:ln>
            <a:noFill/>
          </a:ln>
        </p:spPr>
        <p:txBody>
          <a:bodyPr spcFirstLastPara="1" wrap="square" lIns="91425" tIns="91425" rIns="91425" bIns="91425" anchor="ctr" anchorCtr="0">
            <a:spAutoFit/>
          </a:bodyPr>
          <a:lstStyle/>
          <a:p>
            <a:pPr marL="285750" indent="-285750">
              <a:buClr>
                <a:srgbClr val="FFC000"/>
              </a:buClr>
              <a:buFont typeface="Wingdings" pitchFamily="2" charset="2"/>
              <a:buChar char="§"/>
            </a:pPr>
            <a:r>
              <a:rPr lang="en-US" sz="1600" dirty="0">
                <a:solidFill>
                  <a:schemeClr val="accent4">
                    <a:lumMod val="20000"/>
                    <a:lumOff val="80000"/>
                  </a:schemeClr>
                </a:solidFill>
              </a:rPr>
              <a:t>Science potential in cosmic frontier - surface extension: </a:t>
            </a:r>
          </a:p>
          <a:p>
            <a:pPr>
              <a:buClr>
                <a:srgbClr val="FFC000"/>
              </a:buClr>
            </a:pPr>
            <a:r>
              <a:rPr lang="en-US" sz="1600" dirty="0">
                <a:solidFill>
                  <a:schemeClr val="accent4">
                    <a:lumMod val="20000"/>
                    <a:lumOff val="80000"/>
                  </a:schemeClr>
                </a:solidFill>
              </a:rPr>
              <a:t>    - Enhancing neutrino astronomy with veto </a:t>
            </a:r>
          </a:p>
          <a:p>
            <a:pPr>
              <a:buClr>
                <a:srgbClr val="FFC000"/>
              </a:buClr>
            </a:pPr>
            <a:r>
              <a:rPr lang="en-US" sz="1600" dirty="0">
                <a:solidFill>
                  <a:schemeClr val="accent4">
                    <a:lumMod val="20000"/>
                    <a:lumOff val="80000"/>
                  </a:schemeClr>
                </a:solidFill>
              </a:rPr>
              <a:t>      from CRs (Fig. on the right) </a:t>
            </a:r>
          </a:p>
          <a:p>
            <a:pPr>
              <a:buClr>
                <a:srgbClr val="FFC000"/>
              </a:buClr>
            </a:pPr>
            <a:r>
              <a:rPr lang="en-US" sz="1600" dirty="0">
                <a:solidFill>
                  <a:schemeClr val="accent4">
                    <a:lumMod val="20000"/>
                    <a:lumOff val="80000"/>
                  </a:schemeClr>
                </a:solidFill>
              </a:rPr>
              <a:t>    - </a:t>
            </a:r>
            <a:r>
              <a:rPr lang="en-US" sz="1600" dirty="0" err="1">
                <a:solidFill>
                  <a:schemeClr val="accent4">
                    <a:lumMod val="20000"/>
                    <a:lumOff val="80000"/>
                  </a:schemeClr>
                </a:solidFill>
              </a:rPr>
              <a:t>PeV</a:t>
            </a:r>
            <a:r>
              <a:rPr lang="en-US" sz="1600" dirty="0">
                <a:solidFill>
                  <a:schemeClr val="accent4">
                    <a:lumMod val="20000"/>
                    <a:lumOff val="80000"/>
                  </a:schemeClr>
                </a:solidFill>
              </a:rPr>
              <a:t> photon search with veto from surface </a:t>
            </a:r>
          </a:p>
          <a:p>
            <a:pPr>
              <a:buClr>
                <a:srgbClr val="FFC000"/>
              </a:buClr>
            </a:pPr>
            <a:r>
              <a:rPr lang="en-US" sz="1600" dirty="0">
                <a:solidFill>
                  <a:schemeClr val="accent4">
                    <a:lumMod val="20000"/>
                    <a:lumOff val="80000"/>
                  </a:schemeClr>
                </a:solidFill>
              </a:rPr>
              <a:t>      &amp; in-ice coincidence events (Fig. below) </a:t>
            </a:r>
          </a:p>
          <a:p>
            <a:pPr>
              <a:buClr>
                <a:srgbClr val="FFC000"/>
              </a:buClr>
            </a:pPr>
            <a:r>
              <a:rPr lang="en-US" sz="1600" dirty="0">
                <a:solidFill>
                  <a:schemeClr val="accent4">
                    <a:lumMod val="20000"/>
                    <a:lumOff val="80000"/>
                  </a:schemeClr>
                </a:solidFill>
              </a:rPr>
              <a:t>    - Cosmic rays: hybrid measurement &amp; high </a:t>
            </a:r>
          </a:p>
          <a:p>
            <a:pPr>
              <a:buClr>
                <a:srgbClr val="FFC000"/>
              </a:buClr>
            </a:pPr>
            <a:r>
              <a:rPr lang="en-US" sz="1600" dirty="0">
                <a:solidFill>
                  <a:schemeClr val="accent4">
                    <a:lumMod val="20000"/>
                    <a:lumOff val="80000"/>
                  </a:schemeClr>
                </a:solidFill>
              </a:rPr>
              <a:t>      precision </a:t>
            </a:r>
          </a:p>
          <a:p>
            <a:pPr>
              <a:buClr>
                <a:srgbClr val="FFC000"/>
              </a:buClr>
            </a:pPr>
            <a:r>
              <a:rPr lang="en-US" sz="1600" dirty="0">
                <a:solidFill>
                  <a:schemeClr val="accent4">
                    <a:lumMod val="20000"/>
                    <a:lumOff val="80000"/>
                  </a:schemeClr>
                </a:solidFill>
              </a:rPr>
              <a:t>    - Particle physics with air showers </a:t>
            </a:r>
          </a:p>
        </p:txBody>
      </p:sp>
      <p:pic>
        <p:nvPicPr>
          <p:cNvPr id="6" name="Picture 5" descr="A graph of a function&#10;&#10;AI-generated content may be incorrect.">
            <a:extLst>
              <a:ext uri="{FF2B5EF4-FFF2-40B4-BE49-F238E27FC236}">
                <a16:creationId xmlns:a16="http://schemas.microsoft.com/office/drawing/2014/main" id="{996382B8-EDE0-AD2D-AD0E-68905F8093D7}"/>
              </a:ext>
            </a:extLst>
          </p:cNvPr>
          <p:cNvPicPr>
            <a:picLocks noChangeAspect="1"/>
          </p:cNvPicPr>
          <p:nvPr/>
        </p:nvPicPr>
        <p:blipFill>
          <a:blip r:embed="rId3"/>
          <a:stretch>
            <a:fillRect/>
          </a:stretch>
        </p:blipFill>
        <p:spPr>
          <a:xfrm>
            <a:off x="4480474" y="933082"/>
            <a:ext cx="4484418" cy="4029609"/>
          </a:xfrm>
          <a:prstGeom prst="rect">
            <a:avLst/>
          </a:prstGeom>
        </p:spPr>
      </p:pic>
      <p:pic>
        <p:nvPicPr>
          <p:cNvPr id="4" name="Picture 3" descr="A diagram of a sphere&#10;&#10;AI-generated content may be incorrect.">
            <a:extLst>
              <a:ext uri="{FF2B5EF4-FFF2-40B4-BE49-F238E27FC236}">
                <a16:creationId xmlns:a16="http://schemas.microsoft.com/office/drawing/2014/main" id="{DC7B2CBC-F03D-1437-512A-0CC10D848276}"/>
              </a:ext>
            </a:extLst>
          </p:cNvPr>
          <p:cNvPicPr>
            <a:picLocks noChangeAspect="1"/>
          </p:cNvPicPr>
          <p:nvPr/>
        </p:nvPicPr>
        <p:blipFill>
          <a:blip r:embed="rId4"/>
          <a:stretch>
            <a:fillRect/>
          </a:stretch>
        </p:blipFill>
        <p:spPr>
          <a:xfrm>
            <a:off x="582489" y="3120128"/>
            <a:ext cx="3464410" cy="1988305"/>
          </a:xfrm>
          <a:prstGeom prst="rect">
            <a:avLst/>
          </a:prstGeom>
        </p:spPr>
      </p:pic>
    </p:spTree>
    <p:extLst>
      <p:ext uri="{BB962C8B-B14F-4D97-AF65-F5344CB8AC3E}">
        <p14:creationId xmlns:p14="http://schemas.microsoft.com/office/powerpoint/2010/main" val="32051926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D0E74-1D40-C75A-C7F6-5916DD52455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0F1E5B-0F23-AF4D-ECA1-2852F793B594}"/>
              </a:ext>
            </a:extLst>
          </p:cNvPr>
          <p:cNvSpPr>
            <a:spLocks noGrp="1"/>
          </p:cNvSpPr>
          <p:nvPr>
            <p:ph type="sldNum" sz="quarter" idx="12"/>
          </p:nvPr>
        </p:nvSpPr>
        <p:spPr>
          <a:xfrm>
            <a:off x="8003597" y="4690872"/>
            <a:ext cx="512504" cy="273843"/>
          </a:xfrm>
        </p:spPr>
        <p:txBody>
          <a:bodyPr>
            <a:normAutofit/>
          </a:bodyPr>
          <a:lstStyle/>
          <a:p>
            <a:pPr marL="0" lvl="0" indent="0" rtl="0">
              <a:spcBef>
                <a:spcPts val="0"/>
              </a:spcBef>
              <a:spcAft>
                <a:spcPts val="600"/>
              </a:spcAft>
              <a:buNone/>
            </a:pPr>
            <a:fld id="{00000000-1234-1234-1234-123412341234}" type="slidenum">
              <a:rPr lang="en" smtClean="0"/>
              <a:pPr marL="0" lvl="0" indent="0" rtl="0">
                <a:spcBef>
                  <a:spcPts val="0"/>
                </a:spcBef>
                <a:spcAft>
                  <a:spcPts val="600"/>
                </a:spcAft>
                <a:buNone/>
              </a:pPr>
              <a:t>31</a:t>
            </a:fld>
            <a:endParaRPr lang="en" dirty="0"/>
          </a:p>
        </p:txBody>
      </p:sp>
      <p:sp>
        <p:nvSpPr>
          <p:cNvPr id="4" name="Google Shape;134;p28">
            <a:extLst>
              <a:ext uri="{FF2B5EF4-FFF2-40B4-BE49-F238E27FC236}">
                <a16:creationId xmlns:a16="http://schemas.microsoft.com/office/drawing/2014/main" id="{BEDD4854-FF67-88B7-D7A2-81260CB2326D}"/>
              </a:ext>
            </a:extLst>
          </p:cNvPr>
          <p:cNvSpPr txBox="1">
            <a:spLocks/>
          </p:cNvSpPr>
          <p:nvPr/>
        </p:nvSpPr>
        <p:spPr>
          <a:xfrm>
            <a:off x="732268" y="235100"/>
            <a:ext cx="8223250" cy="499578"/>
          </a:xfrm>
          <a:prstGeom prst="rect">
            <a:avLst/>
          </a:prstGeom>
          <a:solidFill>
            <a:srgbClr val="000000">
              <a:alpha val="59120"/>
            </a:srgbClr>
          </a:solidFill>
        </p:spPr>
        <p:txBody>
          <a:bodyPr spcFirstLastPara="1" vert="horz" wrap="square" lIns="91425" tIns="91425" rIns="91425" bIns="91425" rtlCol="0" anchor="b" anchorCtr="0">
            <a:normAutofit fontScale="85000" lnSpcReduction="20000"/>
          </a:bodyPr>
          <a:lstStyle>
            <a:lvl1pPr algn="l" defTabSz="685800" rtl="0" eaLnBrk="1" latinLnBrk="0" hangingPunct="1">
              <a:lnSpc>
                <a:spcPct val="80000"/>
              </a:lnSpc>
              <a:spcBef>
                <a:spcPct val="0"/>
              </a:spcBef>
              <a:buNone/>
              <a:defRPr sz="3750" kern="1200" cap="all" spc="75" baseline="0">
                <a:solidFill>
                  <a:schemeClr val="tx1">
                    <a:lumMod val="95000"/>
                    <a:lumOff val="5000"/>
                  </a:schemeClr>
                </a:solidFill>
                <a:latin typeface="+mj-lt"/>
                <a:ea typeface="+mj-ea"/>
                <a:cs typeface="+mj-cs"/>
              </a:defRPr>
            </a:lvl1pPr>
          </a:lstStyle>
          <a:p>
            <a:pPr>
              <a:spcBef>
                <a:spcPts val="0"/>
              </a:spcBef>
              <a:buClrTx/>
              <a:buFontTx/>
            </a:pPr>
            <a:r>
              <a:rPr lang="en-US" sz="3600" dirty="0">
                <a:solidFill>
                  <a:schemeClr val="lt1"/>
                </a:solidFill>
              </a:rPr>
              <a:t>Gen2 Science: PUSHING through Cosmic &amp; energy frontiers</a:t>
            </a:r>
            <a:endParaRPr lang="en-US" sz="3500" dirty="0">
              <a:latin typeface="Arial"/>
              <a:ea typeface="Arial"/>
              <a:cs typeface="Arial"/>
              <a:sym typeface="Arial"/>
            </a:endParaRPr>
          </a:p>
        </p:txBody>
      </p:sp>
      <p:pic>
        <p:nvPicPr>
          <p:cNvPr id="3" name="Picture 2">
            <a:extLst>
              <a:ext uri="{FF2B5EF4-FFF2-40B4-BE49-F238E27FC236}">
                <a16:creationId xmlns:a16="http://schemas.microsoft.com/office/drawing/2014/main" id="{E216DC42-1C2C-6516-A1A5-851EB5B1EB5B}"/>
              </a:ext>
            </a:extLst>
          </p:cNvPr>
          <p:cNvPicPr>
            <a:picLocks noChangeAspect="1"/>
          </p:cNvPicPr>
          <p:nvPr/>
        </p:nvPicPr>
        <p:blipFill>
          <a:blip r:embed="rId3"/>
          <a:stretch>
            <a:fillRect/>
          </a:stretch>
        </p:blipFill>
        <p:spPr>
          <a:xfrm>
            <a:off x="842723" y="1020764"/>
            <a:ext cx="7084437" cy="3796724"/>
          </a:xfrm>
          <a:prstGeom prst="rect">
            <a:avLst/>
          </a:prstGeom>
          <a:ln w="12700">
            <a:solidFill>
              <a:srgbClr val="92D050"/>
            </a:solidFill>
          </a:ln>
        </p:spPr>
      </p:pic>
      <p:grpSp>
        <p:nvGrpSpPr>
          <p:cNvPr id="43" name="Group 42">
            <a:extLst>
              <a:ext uri="{FF2B5EF4-FFF2-40B4-BE49-F238E27FC236}">
                <a16:creationId xmlns:a16="http://schemas.microsoft.com/office/drawing/2014/main" id="{54A300A0-B776-C89C-F817-A409F63AE1FF}"/>
              </a:ext>
            </a:extLst>
          </p:cNvPr>
          <p:cNvGrpSpPr/>
          <p:nvPr/>
        </p:nvGrpSpPr>
        <p:grpSpPr>
          <a:xfrm>
            <a:off x="1373960" y="1971675"/>
            <a:ext cx="6553200" cy="1006776"/>
            <a:chOff x="828675" y="1971675"/>
            <a:chExt cx="6553200" cy="1006776"/>
          </a:xfrm>
        </p:grpSpPr>
        <p:cxnSp>
          <p:nvCxnSpPr>
            <p:cNvPr id="9" name="Straight Connector 8">
              <a:extLst>
                <a:ext uri="{FF2B5EF4-FFF2-40B4-BE49-F238E27FC236}">
                  <a16:creationId xmlns:a16="http://schemas.microsoft.com/office/drawing/2014/main" id="{EB0496AF-2D3F-27B0-B687-1C6A3B1747BF}"/>
                </a:ext>
              </a:extLst>
            </p:cNvPr>
            <p:cNvCxnSpPr>
              <a:cxnSpLocks/>
            </p:cNvCxnSpPr>
            <p:nvPr/>
          </p:nvCxnSpPr>
          <p:spPr>
            <a:xfrm>
              <a:off x="828675" y="2959401"/>
              <a:ext cx="6553200" cy="0"/>
            </a:xfrm>
            <a:prstGeom prst="line">
              <a:avLst/>
            </a:prstGeom>
            <a:ln w="38100">
              <a:solidFill>
                <a:srgbClr val="FF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517CF8D-06FF-FC89-C882-CD6250BCCF06}"/>
                </a:ext>
              </a:extLst>
            </p:cNvPr>
            <p:cNvCxnSpPr>
              <a:cxnSpLocks/>
            </p:cNvCxnSpPr>
            <p:nvPr/>
          </p:nvCxnSpPr>
          <p:spPr>
            <a:xfrm>
              <a:off x="3114675" y="1971675"/>
              <a:ext cx="0" cy="1006776"/>
            </a:xfrm>
            <a:prstGeom prst="straightConnector1">
              <a:avLst/>
            </a:prstGeom>
            <a:ln w="1905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DA44A96-AE0A-8812-29D5-A0985E454E3A}"/>
                </a:ext>
              </a:extLst>
            </p:cNvPr>
            <p:cNvSpPr txBox="1"/>
            <p:nvPr/>
          </p:nvSpPr>
          <p:spPr>
            <a:xfrm>
              <a:off x="1791162" y="2310140"/>
              <a:ext cx="1371600" cy="523220"/>
            </a:xfrm>
            <a:prstGeom prst="rect">
              <a:avLst/>
            </a:prstGeom>
            <a:noFill/>
          </p:spPr>
          <p:txBody>
            <a:bodyPr wrap="square" rtlCol="0">
              <a:spAutoFit/>
            </a:bodyPr>
            <a:lstStyle/>
            <a:p>
              <a:pPr algn="r"/>
              <a:r>
                <a:rPr lang="en-US" dirty="0">
                  <a:solidFill>
                    <a:srgbClr val="FF0000"/>
                  </a:solidFill>
                </a:rPr>
                <a:t>~99.999999% of the universe</a:t>
              </a:r>
            </a:p>
          </p:txBody>
        </p:sp>
      </p:grpSp>
      <p:grpSp>
        <p:nvGrpSpPr>
          <p:cNvPr id="42" name="Group 41">
            <a:extLst>
              <a:ext uri="{FF2B5EF4-FFF2-40B4-BE49-F238E27FC236}">
                <a16:creationId xmlns:a16="http://schemas.microsoft.com/office/drawing/2014/main" id="{111BD793-B5F9-393E-5BAA-881DB11F9F66}"/>
              </a:ext>
            </a:extLst>
          </p:cNvPr>
          <p:cNvGrpSpPr/>
          <p:nvPr/>
        </p:nvGrpSpPr>
        <p:grpSpPr>
          <a:xfrm>
            <a:off x="1354910" y="1990725"/>
            <a:ext cx="6572250" cy="850873"/>
            <a:chOff x="809625" y="1990725"/>
            <a:chExt cx="6572250" cy="850873"/>
          </a:xfrm>
        </p:grpSpPr>
        <p:cxnSp>
          <p:nvCxnSpPr>
            <p:cNvPr id="11" name="Straight Connector 10">
              <a:extLst>
                <a:ext uri="{FF2B5EF4-FFF2-40B4-BE49-F238E27FC236}">
                  <a16:creationId xmlns:a16="http://schemas.microsoft.com/office/drawing/2014/main" id="{6EF68D7D-3157-D67F-1F8A-0BD39BDBFEC5}"/>
                </a:ext>
              </a:extLst>
            </p:cNvPr>
            <p:cNvCxnSpPr>
              <a:cxnSpLocks/>
            </p:cNvCxnSpPr>
            <p:nvPr/>
          </p:nvCxnSpPr>
          <p:spPr>
            <a:xfrm>
              <a:off x="809625" y="2273601"/>
              <a:ext cx="6572250" cy="0"/>
            </a:xfrm>
            <a:prstGeom prst="line">
              <a:avLst/>
            </a:prstGeom>
            <a:ln w="38100">
              <a:solidFill>
                <a:srgbClr val="0432FF"/>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4A47E21-EE65-5167-DE51-73474A4521AA}"/>
                </a:ext>
              </a:extLst>
            </p:cNvPr>
            <p:cNvCxnSpPr/>
            <p:nvPr/>
          </p:nvCxnSpPr>
          <p:spPr>
            <a:xfrm>
              <a:off x="3924300" y="1990725"/>
              <a:ext cx="0" cy="282876"/>
            </a:xfrm>
            <a:prstGeom prst="straightConnector1">
              <a:avLst/>
            </a:prstGeom>
            <a:ln w="19050">
              <a:solidFill>
                <a:srgbClr val="0432FF"/>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0A2C2ED-4409-5F15-D1A4-A1DBA543ECB8}"/>
                </a:ext>
              </a:extLst>
            </p:cNvPr>
            <p:cNvSpPr txBox="1"/>
            <p:nvPr/>
          </p:nvSpPr>
          <p:spPr>
            <a:xfrm>
              <a:off x="3353528" y="2318378"/>
              <a:ext cx="1141072" cy="523220"/>
            </a:xfrm>
            <a:prstGeom prst="rect">
              <a:avLst/>
            </a:prstGeom>
            <a:noFill/>
          </p:spPr>
          <p:txBody>
            <a:bodyPr wrap="square" rtlCol="0">
              <a:spAutoFit/>
            </a:bodyPr>
            <a:lstStyle/>
            <a:p>
              <a:pPr algn="ctr"/>
              <a:r>
                <a:rPr lang="en-US" dirty="0">
                  <a:solidFill>
                    <a:srgbClr val="0432FF"/>
                  </a:solidFill>
                </a:rPr>
                <a:t>~99% of the universe</a:t>
              </a:r>
            </a:p>
          </p:txBody>
        </p:sp>
      </p:grpSp>
      <p:sp>
        <p:nvSpPr>
          <p:cNvPr id="10" name="TextBox 9">
            <a:extLst>
              <a:ext uri="{FF2B5EF4-FFF2-40B4-BE49-F238E27FC236}">
                <a16:creationId xmlns:a16="http://schemas.microsoft.com/office/drawing/2014/main" id="{8A00EEBD-4D01-3980-3995-8C24AFBFF4AB}"/>
              </a:ext>
            </a:extLst>
          </p:cNvPr>
          <p:cNvSpPr txBox="1"/>
          <p:nvPr/>
        </p:nvSpPr>
        <p:spPr>
          <a:xfrm>
            <a:off x="7191499" y="2070856"/>
            <a:ext cx="941283" cy="238527"/>
          </a:xfrm>
          <a:prstGeom prst="rect">
            <a:avLst/>
          </a:prstGeom>
          <a:noFill/>
        </p:spPr>
        <p:txBody>
          <a:bodyPr wrap="none" rtlCol="0">
            <a:spAutoFit/>
          </a:bodyPr>
          <a:lstStyle/>
          <a:p>
            <a:r>
              <a:rPr lang="en-US" sz="950" dirty="0">
                <a:solidFill>
                  <a:schemeClr val="tx1"/>
                </a:solidFill>
              </a:rPr>
              <a:t>&amp; cosmic rays</a:t>
            </a:r>
          </a:p>
        </p:txBody>
      </p:sp>
      <p:grpSp>
        <p:nvGrpSpPr>
          <p:cNvPr id="7" name="Group 6">
            <a:extLst>
              <a:ext uri="{FF2B5EF4-FFF2-40B4-BE49-F238E27FC236}">
                <a16:creationId xmlns:a16="http://schemas.microsoft.com/office/drawing/2014/main" id="{E54C4CCB-C42C-178B-25E0-56C9C0EB8FDA}"/>
              </a:ext>
            </a:extLst>
          </p:cNvPr>
          <p:cNvGrpSpPr/>
          <p:nvPr/>
        </p:nvGrpSpPr>
        <p:grpSpPr>
          <a:xfrm>
            <a:off x="4793093" y="2862367"/>
            <a:ext cx="1521570" cy="764943"/>
            <a:chOff x="4237648" y="2862367"/>
            <a:chExt cx="1521570" cy="764943"/>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B3BC0A7-9D1A-573A-3706-32CA5EB8D3FD}"/>
                    </a:ext>
                  </a:extLst>
                </p:cNvPr>
                <p:cNvSpPr txBox="1"/>
                <p:nvPr/>
              </p:nvSpPr>
              <p:spPr>
                <a:xfrm>
                  <a:off x="4237648" y="2888646"/>
                  <a:ext cx="1521570" cy="738664"/>
                </a:xfrm>
                <a:prstGeom prst="rect">
                  <a:avLst/>
                </a:prstGeom>
                <a:noFill/>
              </p:spPr>
              <p:txBody>
                <a:bodyPr wrap="none" rtlCol="0">
                  <a:spAutoFit/>
                </a:bodyPr>
                <a:lstStyle/>
                <a:p>
                  <a:r>
                    <a:rPr lang="en-US" b="1" dirty="0">
                      <a:solidFill>
                        <a:srgbClr val="00FDFF"/>
                      </a:solidFill>
                    </a:rPr>
                    <a:t>NGC 1068</a:t>
                  </a:r>
                </a:p>
                <a:p>
                  <a:r>
                    <a:rPr lang="en-US" b="1" dirty="0">
                      <a:solidFill>
                        <a:srgbClr val="00FDFF"/>
                      </a:solidFill>
                    </a:rPr>
                    <a:t>IceCube2022</a:t>
                  </a:r>
                </a:p>
                <a:p>
                  <a:r>
                    <a:rPr lang="en-US" b="1" dirty="0">
                      <a:solidFill>
                        <a:srgbClr val="00FDFF"/>
                      </a:solidFill>
                    </a:rPr>
                    <a:t>1.5–15 TeV4.2</a:t>
                  </a:r>
                  <a14:m>
                    <m:oMath xmlns:m="http://schemas.openxmlformats.org/officeDocument/2006/math">
                      <m:r>
                        <a:rPr lang="en-US" b="1" i="1" smtClean="0">
                          <a:solidFill>
                            <a:srgbClr val="00FDFF"/>
                          </a:solidFill>
                          <a:latin typeface="Cambria Math" panose="02040503050406030204" pitchFamily="18" charset="0"/>
                          <a:ea typeface="Cambria Math" panose="02040503050406030204" pitchFamily="18" charset="0"/>
                        </a:rPr>
                        <m:t>𝝈</m:t>
                      </m:r>
                    </m:oMath>
                  </a14:m>
                  <a:endParaRPr lang="en-US" b="1" dirty="0">
                    <a:solidFill>
                      <a:srgbClr val="00FDFF"/>
                    </a:solidFill>
                  </a:endParaRPr>
                </a:p>
              </p:txBody>
            </p:sp>
          </mc:Choice>
          <mc:Fallback xmlns="">
            <p:sp>
              <p:nvSpPr>
                <p:cNvPr id="5" name="TextBox 4">
                  <a:extLst>
                    <a:ext uri="{FF2B5EF4-FFF2-40B4-BE49-F238E27FC236}">
                      <a16:creationId xmlns:a16="http://schemas.microsoft.com/office/drawing/2014/main" id="{EB3BC0A7-9D1A-573A-3706-32CA5EB8D3FD}"/>
                    </a:ext>
                  </a:extLst>
                </p:cNvPr>
                <p:cNvSpPr txBox="1">
                  <a:spLocks noRot="1" noChangeAspect="1" noMove="1" noResize="1" noEditPoints="1" noAdjustHandles="1" noChangeArrowheads="1" noChangeShapeType="1" noTextEdit="1"/>
                </p:cNvSpPr>
                <p:nvPr/>
              </p:nvSpPr>
              <p:spPr>
                <a:xfrm>
                  <a:off x="4237648" y="2888646"/>
                  <a:ext cx="1521570" cy="738664"/>
                </a:xfrm>
                <a:prstGeom prst="rect">
                  <a:avLst/>
                </a:prstGeom>
                <a:blipFill>
                  <a:blip r:embed="rId4"/>
                  <a:stretch>
                    <a:fillRect l="-1653" t="-1695" b="-6780"/>
                  </a:stretch>
                </a:blipFill>
              </p:spPr>
              <p:txBody>
                <a:bodyPr/>
                <a:lstStyle/>
                <a:p>
                  <a:r>
                    <a:rPr lang="en-US">
                      <a:noFill/>
                    </a:rPr>
                    <a:t> </a:t>
                  </a:r>
                </a:p>
              </p:txBody>
            </p:sp>
          </mc:Fallback>
        </mc:AlternateContent>
        <p:sp>
          <p:nvSpPr>
            <p:cNvPr id="16" name="5-Point Star 15">
              <a:extLst>
                <a:ext uri="{FF2B5EF4-FFF2-40B4-BE49-F238E27FC236}">
                  <a16:creationId xmlns:a16="http://schemas.microsoft.com/office/drawing/2014/main" id="{98DA1BD3-43D3-7C4F-9E4A-3ADB2605B2CC}"/>
                </a:ext>
              </a:extLst>
            </p:cNvPr>
            <p:cNvSpPr/>
            <p:nvPr/>
          </p:nvSpPr>
          <p:spPr>
            <a:xfrm>
              <a:off x="5191760" y="2862367"/>
              <a:ext cx="283106" cy="185496"/>
            </a:xfrm>
            <a:prstGeom prst="star5">
              <a:avLst/>
            </a:prstGeom>
            <a:solidFill>
              <a:srgbClr val="00FDFF"/>
            </a:solidFill>
            <a:ln>
              <a:solidFill>
                <a:srgbClr val="FF4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FFFF"/>
                </a:highlight>
              </a:endParaRPr>
            </a:p>
          </p:txBody>
        </p:sp>
      </p:grpSp>
      <p:sp>
        <p:nvSpPr>
          <p:cNvPr id="6" name="TextBox 5">
            <a:extLst>
              <a:ext uri="{FF2B5EF4-FFF2-40B4-BE49-F238E27FC236}">
                <a16:creationId xmlns:a16="http://schemas.microsoft.com/office/drawing/2014/main" id="{3DE1D40D-FC40-30F7-D250-C2279ECBB1F6}"/>
              </a:ext>
            </a:extLst>
          </p:cNvPr>
          <p:cNvSpPr txBox="1"/>
          <p:nvPr/>
        </p:nvSpPr>
        <p:spPr>
          <a:xfrm>
            <a:off x="4892503" y="2237340"/>
            <a:ext cx="1665841" cy="523220"/>
          </a:xfrm>
          <a:prstGeom prst="rect">
            <a:avLst/>
          </a:prstGeom>
          <a:noFill/>
        </p:spPr>
        <p:txBody>
          <a:bodyPr wrap="none" rtlCol="0">
            <a:spAutoFit/>
          </a:bodyPr>
          <a:lstStyle/>
          <a:p>
            <a:r>
              <a:rPr lang="en-US" b="1" dirty="0">
                <a:solidFill>
                  <a:srgbClr val="00FDFF"/>
                </a:solidFill>
              </a:rPr>
              <a:t>TXS 0506+056</a:t>
            </a:r>
          </a:p>
          <a:p>
            <a:r>
              <a:rPr lang="en-US" b="1" dirty="0">
                <a:solidFill>
                  <a:srgbClr val="00FDFF"/>
                </a:solidFill>
              </a:rPr>
              <a:t>IceCube-170922A</a:t>
            </a:r>
          </a:p>
        </p:txBody>
      </p:sp>
      <p:sp>
        <p:nvSpPr>
          <p:cNvPr id="8" name="5-Point Star 7">
            <a:extLst>
              <a:ext uri="{FF2B5EF4-FFF2-40B4-BE49-F238E27FC236}">
                <a16:creationId xmlns:a16="http://schemas.microsoft.com/office/drawing/2014/main" id="{95FBDE39-CBF3-AF0F-225D-5472135E1719}"/>
              </a:ext>
            </a:extLst>
          </p:cNvPr>
          <p:cNvSpPr/>
          <p:nvPr/>
        </p:nvSpPr>
        <p:spPr>
          <a:xfrm>
            <a:off x="6167484" y="2225487"/>
            <a:ext cx="283106" cy="185496"/>
          </a:xfrm>
          <a:prstGeom prst="star5">
            <a:avLst/>
          </a:prstGeom>
          <a:solidFill>
            <a:srgbClr val="00FDFF"/>
          </a:solidFill>
          <a:ln>
            <a:solidFill>
              <a:srgbClr val="FF4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FFFF"/>
              </a:highlight>
            </a:endParaRPr>
          </a:p>
        </p:txBody>
      </p:sp>
      <p:grpSp>
        <p:nvGrpSpPr>
          <p:cNvPr id="12" name="Group 11">
            <a:extLst>
              <a:ext uri="{FF2B5EF4-FFF2-40B4-BE49-F238E27FC236}">
                <a16:creationId xmlns:a16="http://schemas.microsoft.com/office/drawing/2014/main" id="{6613EF67-D073-D009-05DE-70216DEEE021}"/>
              </a:ext>
            </a:extLst>
          </p:cNvPr>
          <p:cNvGrpSpPr/>
          <p:nvPr/>
        </p:nvGrpSpPr>
        <p:grpSpPr>
          <a:xfrm>
            <a:off x="5601871" y="2273601"/>
            <a:ext cx="2029298" cy="1849135"/>
            <a:chOff x="5604678" y="2309383"/>
            <a:chExt cx="2029298" cy="1849135"/>
          </a:xfrm>
        </p:grpSpPr>
        <p:sp>
          <p:nvSpPr>
            <p:cNvPr id="26" name="Freeform 25">
              <a:extLst>
                <a:ext uri="{FF2B5EF4-FFF2-40B4-BE49-F238E27FC236}">
                  <a16:creationId xmlns:a16="http://schemas.microsoft.com/office/drawing/2014/main" id="{40C55783-5098-9F09-8481-57C383AD442C}"/>
                </a:ext>
              </a:extLst>
            </p:cNvPr>
            <p:cNvSpPr/>
            <p:nvPr/>
          </p:nvSpPr>
          <p:spPr>
            <a:xfrm>
              <a:off x="5604678" y="2309383"/>
              <a:ext cx="2029298" cy="1849135"/>
            </a:xfrm>
            <a:custGeom>
              <a:avLst/>
              <a:gdLst>
                <a:gd name="connsiteX0" fmla="*/ 0 w 1862356"/>
                <a:gd name="connsiteY0" fmla="*/ 41945 h 1753299"/>
                <a:gd name="connsiteX1" fmla="*/ 142613 w 1862356"/>
                <a:gd name="connsiteY1" fmla="*/ 343949 h 1753299"/>
                <a:gd name="connsiteX2" fmla="*/ 302004 w 1862356"/>
                <a:gd name="connsiteY2" fmla="*/ 587230 h 1753299"/>
                <a:gd name="connsiteX3" fmla="*/ 444617 w 1862356"/>
                <a:gd name="connsiteY3" fmla="*/ 738232 h 1753299"/>
                <a:gd name="connsiteX4" fmla="*/ 511729 w 1862356"/>
                <a:gd name="connsiteY4" fmla="*/ 788566 h 1753299"/>
                <a:gd name="connsiteX5" fmla="*/ 553674 w 1862356"/>
                <a:gd name="connsiteY5" fmla="*/ 1073791 h 1753299"/>
                <a:gd name="connsiteX6" fmla="*/ 587230 w 1862356"/>
                <a:gd name="connsiteY6" fmla="*/ 1350628 h 1753299"/>
                <a:gd name="connsiteX7" fmla="*/ 662731 w 1862356"/>
                <a:gd name="connsiteY7" fmla="*/ 1610687 h 1753299"/>
                <a:gd name="connsiteX8" fmla="*/ 755010 w 1862356"/>
                <a:gd name="connsiteY8" fmla="*/ 1719744 h 1753299"/>
                <a:gd name="connsiteX9" fmla="*/ 847288 w 1862356"/>
                <a:gd name="connsiteY9" fmla="*/ 1753299 h 1753299"/>
                <a:gd name="connsiteX10" fmla="*/ 1015068 w 1862356"/>
                <a:gd name="connsiteY10" fmla="*/ 1702966 h 1753299"/>
                <a:gd name="connsiteX11" fmla="*/ 1224793 w 1862356"/>
                <a:gd name="connsiteY11" fmla="*/ 1510019 h 1753299"/>
                <a:gd name="connsiteX12" fmla="*/ 1417740 w 1862356"/>
                <a:gd name="connsiteY12" fmla="*/ 1300294 h 1753299"/>
                <a:gd name="connsiteX13" fmla="*/ 1577131 w 1862356"/>
                <a:gd name="connsiteY13" fmla="*/ 1090569 h 1753299"/>
                <a:gd name="connsiteX14" fmla="*/ 1728132 w 1862356"/>
                <a:gd name="connsiteY14" fmla="*/ 931178 h 1753299"/>
                <a:gd name="connsiteX15" fmla="*/ 1837189 w 1862356"/>
                <a:gd name="connsiteY15" fmla="*/ 780177 h 1753299"/>
                <a:gd name="connsiteX16" fmla="*/ 1837189 w 1862356"/>
                <a:gd name="connsiteY16" fmla="*/ 780177 h 1753299"/>
                <a:gd name="connsiteX17" fmla="*/ 1711355 w 1862356"/>
                <a:gd name="connsiteY17" fmla="*/ 536896 h 1753299"/>
                <a:gd name="connsiteX18" fmla="*/ 1845578 w 1862356"/>
                <a:gd name="connsiteY18" fmla="*/ 285226 h 1753299"/>
                <a:gd name="connsiteX19" fmla="*/ 1761688 w 1862356"/>
                <a:gd name="connsiteY19" fmla="*/ 142613 h 1753299"/>
                <a:gd name="connsiteX20" fmla="*/ 1862356 w 1862356"/>
                <a:gd name="connsiteY20" fmla="*/ 50334 h 1753299"/>
                <a:gd name="connsiteX21" fmla="*/ 1585520 w 1862356"/>
                <a:gd name="connsiteY21" fmla="*/ 0 h 1753299"/>
                <a:gd name="connsiteX22" fmla="*/ 1317072 w 1862356"/>
                <a:gd name="connsiteY22" fmla="*/ 125835 h 1753299"/>
                <a:gd name="connsiteX23" fmla="*/ 1107347 w 1862356"/>
                <a:gd name="connsiteY23" fmla="*/ 16778 h 1753299"/>
                <a:gd name="connsiteX24" fmla="*/ 880844 w 1862356"/>
                <a:gd name="connsiteY24" fmla="*/ 117446 h 1753299"/>
                <a:gd name="connsiteX25" fmla="*/ 637564 w 1862356"/>
                <a:gd name="connsiteY25" fmla="*/ 8389 h 1753299"/>
                <a:gd name="connsiteX26" fmla="*/ 427839 w 1862356"/>
                <a:gd name="connsiteY26" fmla="*/ 117446 h 1753299"/>
                <a:gd name="connsiteX27" fmla="*/ 234892 w 1862356"/>
                <a:gd name="connsiteY27" fmla="*/ 50334 h 1753299"/>
                <a:gd name="connsiteX28" fmla="*/ 109057 w 1862356"/>
                <a:gd name="connsiteY28" fmla="*/ 109057 h 1753299"/>
                <a:gd name="connsiteX29" fmla="*/ 0 w 1862356"/>
                <a:gd name="connsiteY29" fmla="*/ 41945 h 175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62356" h="1753299">
                  <a:moveTo>
                    <a:pt x="0" y="41945"/>
                  </a:moveTo>
                  <a:lnTo>
                    <a:pt x="142613" y="343949"/>
                  </a:lnTo>
                  <a:lnTo>
                    <a:pt x="302004" y="587230"/>
                  </a:lnTo>
                  <a:lnTo>
                    <a:pt x="444617" y="738232"/>
                  </a:lnTo>
                  <a:lnTo>
                    <a:pt x="511729" y="788566"/>
                  </a:lnTo>
                  <a:lnTo>
                    <a:pt x="553674" y="1073791"/>
                  </a:lnTo>
                  <a:lnTo>
                    <a:pt x="587230" y="1350628"/>
                  </a:lnTo>
                  <a:lnTo>
                    <a:pt x="662731" y="1610687"/>
                  </a:lnTo>
                  <a:lnTo>
                    <a:pt x="755010" y="1719744"/>
                  </a:lnTo>
                  <a:lnTo>
                    <a:pt x="847288" y="1753299"/>
                  </a:lnTo>
                  <a:lnTo>
                    <a:pt x="1015068" y="1702966"/>
                  </a:lnTo>
                  <a:lnTo>
                    <a:pt x="1224793" y="1510019"/>
                  </a:lnTo>
                  <a:lnTo>
                    <a:pt x="1417740" y="1300294"/>
                  </a:lnTo>
                  <a:lnTo>
                    <a:pt x="1577131" y="1090569"/>
                  </a:lnTo>
                  <a:lnTo>
                    <a:pt x="1728132" y="931178"/>
                  </a:lnTo>
                  <a:lnTo>
                    <a:pt x="1837189" y="780177"/>
                  </a:lnTo>
                  <a:lnTo>
                    <a:pt x="1837189" y="780177"/>
                  </a:lnTo>
                  <a:lnTo>
                    <a:pt x="1711355" y="536896"/>
                  </a:lnTo>
                  <a:lnTo>
                    <a:pt x="1845578" y="285226"/>
                  </a:lnTo>
                  <a:lnTo>
                    <a:pt x="1761688" y="142613"/>
                  </a:lnTo>
                  <a:lnTo>
                    <a:pt x="1862356" y="50334"/>
                  </a:lnTo>
                  <a:lnTo>
                    <a:pt x="1585520" y="0"/>
                  </a:lnTo>
                  <a:lnTo>
                    <a:pt x="1317072" y="125835"/>
                  </a:lnTo>
                  <a:lnTo>
                    <a:pt x="1107347" y="16778"/>
                  </a:lnTo>
                  <a:lnTo>
                    <a:pt x="880844" y="117446"/>
                  </a:lnTo>
                  <a:lnTo>
                    <a:pt x="637564" y="8389"/>
                  </a:lnTo>
                  <a:lnTo>
                    <a:pt x="427839" y="117446"/>
                  </a:lnTo>
                  <a:lnTo>
                    <a:pt x="234892" y="50334"/>
                  </a:lnTo>
                  <a:lnTo>
                    <a:pt x="109057" y="109057"/>
                  </a:lnTo>
                  <a:lnTo>
                    <a:pt x="0" y="41945"/>
                  </a:lnTo>
                  <a:close/>
                </a:path>
              </a:pathLst>
            </a:custGeom>
            <a:solidFill>
              <a:srgbClr val="FFFF00">
                <a:alpha val="86275"/>
              </a:srgb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014AEF1D-C539-DE41-DA0F-303BFD674C24}"/>
                </a:ext>
              </a:extLst>
            </p:cNvPr>
            <p:cNvSpPr txBox="1"/>
            <p:nvPr/>
          </p:nvSpPr>
          <p:spPr>
            <a:xfrm>
              <a:off x="6262510" y="2335551"/>
              <a:ext cx="885924" cy="1525619"/>
            </a:xfrm>
            <a:prstGeom prst="rect">
              <a:avLst/>
            </a:prstGeom>
            <a:noFill/>
            <a:ln>
              <a:solidFill>
                <a:schemeClr val="accent3">
                  <a:lumMod val="60000"/>
                  <a:lumOff val="40000"/>
                </a:schemeClr>
              </a:solidFill>
            </a:ln>
          </p:spPr>
          <p:txBody>
            <a:bodyPr wrap="none" rtlCol="0">
              <a:spAutoFit/>
            </a:bodyPr>
            <a:lstStyle/>
            <a:p>
              <a:r>
                <a:rPr lang="en-US" sz="8800" dirty="0"/>
                <a:t>?</a:t>
              </a:r>
            </a:p>
          </p:txBody>
        </p:sp>
      </p:grpSp>
      <p:sp>
        <p:nvSpPr>
          <p:cNvPr id="17" name="TextBox 16">
            <a:extLst>
              <a:ext uri="{FF2B5EF4-FFF2-40B4-BE49-F238E27FC236}">
                <a16:creationId xmlns:a16="http://schemas.microsoft.com/office/drawing/2014/main" id="{99183ECA-0E85-7AC7-9146-E7A05A5DEEC2}"/>
              </a:ext>
            </a:extLst>
          </p:cNvPr>
          <p:cNvSpPr txBox="1"/>
          <p:nvPr/>
        </p:nvSpPr>
        <p:spPr>
          <a:xfrm>
            <a:off x="4621157" y="4093801"/>
            <a:ext cx="1396536" cy="307777"/>
          </a:xfrm>
          <a:prstGeom prst="rect">
            <a:avLst/>
          </a:prstGeom>
          <a:noFill/>
        </p:spPr>
        <p:txBody>
          <a:bodyPr wrap="none" rtlCol="0">
            <a:spAutoFit/>
          </a:bodyPr>
          <a:lstStyle/>
          <a:p>
            <a:r>
              <a:rPr lang="en-US" b="1" dirty="0">
                <a:solidFill>
                  <a:srgbClr val="00FDFF"/>
                </a:solidFill>
              </a:rPr>
              <a:t>Galactic plane</a:t>
            </a:r>
          </a:p>
        </p:txBody>
      </p:sp>
      <p:sp>
        <p:nvSpPr>
          <p:cNvPr id="18" name="5-Point Star 17">
            <a:extLst>
              <a:ext uri="{FF2B5EF4-FFF2-40B4-BE49-F238E27FC236}">
                <a16:creationId xmlns:a16="http://schemas.microsoft.com/office/drawing/2014/main" id="{26C96CEA-1AEC-D4EE-7A1E-5E0E6885464B}"/>
              </a:ext>
            </a:extLst>
          </p:cNvPr>
          <p:cNvSpPr/>
          <p:nvPr/>
        </p:nvSpPr>
        <p:spPr>
          <a:xfrm>
            <a:off x="5816034" y="4078730"/>
            <a:ext cx="756476" cy="181073"/>
          </a:xfrm>
          <a:prstGeom prst="star5">
            <a:avLst/>
          </a:prstGeom>
          <a:solidFill>
            <a:srgbClr val="00FDFF"/>
          </a:solidFill>
          <a:ln>
            <a:solidFill>
              <a:srgbClr val="FF4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FFFF"/>
              </a:highlight>
            </a:endParaRPr>
          </a:p>
        </p:txBody>
      </p:sp>
    </p:spTree>
    <p:extLst>
      <p:ext uri="{BB962C8B-B14F-4D97-AF65-F5344CB8AC3E}">
        <p14:creationId xmlns:p14="http://schemas.microsoft.com/office/powerpoint/2010/main" val="2545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E4CB2C-2C80-F590-F54F-8AF5CD3C8FA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32</a:t>
            </a:fld>
            <a:endParaRPr lang="en">
              <a:solidFill>
                <a:schemeClr val="lt1"/>
              </a:solidFill>
            </a:endParaRPr>
          </a:p>
        </p:txBody>
      </p:sp>
      <p:sp>
        <p:nvSpPr>
          <p:cNvPr id="3" name="Google Shape;134;p28">
            <a:extLst>
              <a:ext uri="{FF2B5EF4-FFF2-40B4-BE49-F238E27FC236}">
                <a16:creationId xmlns:a16="http://schemas.microsoft.com/office/drawing/2014/main" id="{0FAD4C58-64B0-764A-4ED4-54210B3D1008}"/>
              </a:ext>
            </a:extLst>
          </p:cNvPr>
          <p:cNvSpPr txBox="1">
            <a:spLocks/>
          </p:cNvSpPr>
          <p:nvPr/>
        </p:nvSpPr>
        <p:spPr>
          <a:xfrm>
            <a:off x="920750" y="223838"/>
            <a:ext cx="8223250" cy="768350"/>
          </a:xfrm>
          <a:prstGeom prst="rect">
            <a:avLst/>
          </a:prstGeom>
          <a:solidFill>
            <a:srgbClr val="000000">
              <a:alpha val="59120"/>
            </a:srgbClr>
          </a:solidFill>
        </p:spPr>
        <p:txBody>
          <a:bodyPr spcFirstLastPara="1" vert="horz" wrap="square" lIns="91425" tIns="91425" rIns="91425" bIns="91425" rtlCol="0" anchor="b" anchorCtr="0">
            <a:normAutofit/>
          </a:bodyPr>
          <a:lstStyle>
            <a:lvl1pPr algn="l" defTabSz="685800" rtl="0" eaLnBrk="1" latinLnBrk="0" hangingPunct="1">
              <a:lnSpc>
                <a:spcPct val="80000"/>
              </a:lnSpc>
              <a:spcBef>
                <a:spcPct val="0"/>
              </a:spcBef>
              <a:buNone/>
              <a:defRPr sz="3750" kern="1200" cap="all" spc="75" baseline="0">
                <a:solidFill>
                  <a:schemeClr val="tx1">
                    <a:lumMod val="95000"/>
                    <a:lumOff val="5000"/>
                  </a:schemeClr>
                </a:solidFill>
                <a:latin typeface="+mj-lt"/>
                <a:ea typeface="+mj-ea"/>
                <a:cs typeface="+mj-cs"/>
              </a:defRPr>
            </a:lvl1pPr>
          </a:lstStyle>
          <a:p>
            <a:pPr>
              <a:spcBef>
                <a:spcPts val="0"/>
              </a:spcBef>
              <a:buClrTx/>
              <a:buFontTx/>
            </a:pPr>
            <a:r>
              <a:rPr lang="en-US" sz="3600" dirty="0">
                <a:solidFill>
                  <a:schemeClr val="lt1"/>
                </a:solidFill>
              </a:rPr>
              <a:t>Thank you. Questions? </a:t>
            </a:r>
            <a:endParaRPr lang="en-US" sz="3500" dirty="0">
              <a:latin typeface="Arial"/>
              <a:ea typeface="Arial"/>
              <a:cs typeface="Arial"/>
              <a:sym typeface="Arial"/>
            </a:endParaRPr>
          </a:p>
        </p:txBody>
      </p:sp>
      <p:pic>
        <p:nvPicPr>
          <p:cNvPr id="12" name="Picture 11" descr="A building in the snow&#10;&#10;AI-generated content may be incorrect.">
            <a:extLst>
              <a:ext uri="{FF2B5EF4-FFF2-40B4-BE49-F238E27FC236}">
                <a16:creationId xmlns:a16="http://schemas.microsoft.com/office/drawing/2014/main" id="{C91B7CD9-B15C-6916-6B4B-30616E295FD2}"/>
              </a:ext>
            </a:extLst>
          </p:cNvPr>
          <p:cNvPicPr>
            <a:picLocks noChangeAspect="1"/>
          </p:cNvPicPr>
          <p:nvPr/>
        </p:nvPicPr>
        <p:blipFill>
          <a:blip r:embed="rId2"/>
          <a:stretch>
            <a:fillRect/>
          </a:stretch>
        </p:blipFill>
        <p:spPr>
          <a:xfrm>
            <a:off x="920750" y="1047930"/>
            <a:ext cx="6131915" cy="4095570"/>
          </a:xfrm>
          <a:prstGeom prst="rect">
            <a:avLst/>
          </a:prstGeom>
        </p:spPr>
      </p:pic>
      <p:sp>
        <p:nvSpPr>
          <p:cNvPr id="10" name="TextBox 9">
            <a:extLst>
              <a:ext uri="{FF2B5EF4-FFF2-40B4-BE49-F238E27FC236}">
                <a16:creationId xmlns:a16="http://schemas.microsoft.com/office/drawing/2014/main" id="{38B47736-6AEA-C3F9-9759-3681B49574AA}"/>
              </a:ext>
            </a:extLst>
          </p:cNvPr>
          <p:cNvSpPr txBox="1"/>
          <p:nvPr/>
        </p:nvSpPr>
        <p:spPr>
          <a:xfrm>
            <a:off x="3702868" y="1047930"/>
            <a:ext cx="3349798" cy="338554"/>
          </a:xfrm>
          <a:prstGeom prst="rect">
            <a:avLst/>
          </a:prstGeom>
          <a:noFill/>
        </p:spPr>
        <p:txBody>
          <a:bodyPr wrap="square">
            <a:spAutoFit/>
          </a:bodyPr>
          <a:lstStyle/>
          <a:p>
            <a:pPr algn="ctr"/>
            <a:r>
              <a:rPr lang="en-US" sz="1600" dirty="0">
                <a:solidFill>
                  <a:srgbClr val="FFFF00"/>
                </a:solidFill>
              </a:rPr>
              <a:t>ICL in the moon light, June 2025</a:t>
            </a:r>
          </a:p>
        </p:txBody>
      </p:sp>
    </p:spTree>
    <p:extLst>
      <p:ext uri="{BB962C8B-B14F-4D97-AF65-F5344CB8AC3E}">
        <p14:creationId xmlns:p14="http://schemas.microsoft.com/office/powerpoint/2010/main" val="32694931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4F41A-CFEB-5AD2-E9E3-B9FDF017755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21EC96-CDAF-F32A-DCCA-D8357A58E2D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33</a:t>
            </a:fld>
            <a:endParaRPr lang="en">
              <a:solidFill>
                <a:schemeClr val="lt1"/>
              </a:solidFill>
            </a:endParaRPr>
          </a:p>
        </p:txBody>
      </p:sp>
    </p:spTree>
    <p:extLst>
      <p:ext uri="{BB962C8B-B14F-4D97-AF65-F5344CB8AC3E}">
        <p14:creationId xmlns:p14="http://schemas.microsoft.com/office/powerpoint/2010/main" val="8798500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2">
          <a:extLst>
            <a:ext uri="{FF2B5EF4-FFF2-40B4-BE49-F238E27FC236}">
              <a16:creationId xmlns:a16="http://schemas.microsoft.com/office/drawing/2014/main" id="{272A8D1C-92E0-55C3-ADC7-9D38A8BD5616}"/>
            </a:ext>
          </a:extLst>
        </p:cNvPr>
        <p:cNvGrpSpPr/>
        <p:nvPr/>
      </p:nvGrpSpPr>
      <p:grpSpPr>
        <a:xfrm>
          <a:off x="0" y="0"/>
          <a:ext cx="0" cy="0"/>
          <a:chOff x="0" y="0"/>
          <a:chExt cx="0" cy="0"/>
        </a:xfrm>
      </p:grpSpPr>
      <p:sp>
        <p:nvSpPr>
          <p:cNvPr id="133" name="Google Shape;133;p28">
            <a:extLst>
              <a:ext uri="{FF2B5EF4-FFF2-40B4-BE49-F238E27FC236}">
                <a16:creationId xmlns:a16="http://schemas.microsoft.com/office/drawing/2014/main" id="{01911162-150F-6932-B7EB-FF5AB972E38B}"/>
              </a:ext>
            </a:extLst>
          </p:cNvPr>
          <p:cNvSpPr txBox="1">
            <a:spLocks noGrp="1"/>
          </p:cNvSpPr>
          <p:nvPr>
            <p:ph type="sldNum" sz="quarter" idx="12"/>
          </p:nvPr>
        </p:nvSpPr>
        <p:spPr>
          <a:prstGeom prst="rect">
            <a:avLst/>
          </a:prstGeom>
        </p:spPr>
        <p:txBody>
          <a:bodyPr spcFirstLastPara="1" wrap="square" lIns="91425" tIns="91425" rIns="91425" bIns="91425" anchor="ctr" anchorCtr="0">
            <a:normAutofit fontScale="25000" lnSpcReduction="20000"/>
          </a:bodyPr>
          <a:lstStyle/>
          <a:p>
            <a:pPr marL="0" lvl="0" indent="0" algn="r" rtl="0">
              <a:spcBef>
                <a:spcPts val="0"/>
              </a:spcBef>
              <a:spcAft>
                <a:spcPts val="0"/>
              </a:spcAft>
              <a:buNone/>
            </a:pPr>
            <a:fld id="{00000000-1234-1234-1234-123412341234}" type="slidenum">
              <a:rPr lang="en"/>
              <a:t>34</a:t>
            </a:fld>
            <a:endParaRPr/>
          </a:p>
        </p:txBody>
      </p:sp>
      <p:sp>
        <p:nvSpPr>
          <p:cNvPr id="134" name="Google Shape;134;p28">
            <a:extLst>
              <a:ext uri="{FF2B5EF4-FFF2-40B4-BE49-F238E27FC236}">
                <a16:creationId xmlns:a16="http://schemas.microsoft.com/office/drawing/2014/main" id="{C1371C22-19A0-4D2C-6536-CAF34042E423}"/>
              </a:ext>
            </a:extLst>
          </p:cNvPr>
          <p:cNvSpPr txBox="1">
            <a:spLocks noGrp="1"/>
          </p:cNvSpPr>
          <p:nvPr>
            <p:ph type="title" idx="4294967295"/>
          </p:nvPr>
        </p:nvSpPr>
        <p:spPr>
          <a:xfrm>
            <a:off x="920750" y="223838"/>
            <a:ext cx="8223250" cy="768350"/>
          </a:xfrm>
          <a:prstGeom prst="rect">
            <a:avLst/>
          </a:prstGeom>
          <a:solidFill>
            <a:srgbClr val="000000">
              <a:alpha val="59120"/>
            </a:srgbClr>
          </a:solidFill>
        </p:spPr>
        <p:txBody>
          <a:bodyPr spcFirstLastPara="1" wrap="square" lIns="91425" tIns="91425" rIns="91425" bIns="91425" anchor="b" anchorCtr="0">
            <a:normAutofit/>
          </a:bodyPr>
          <a:lstStyle/>
          <a:p>
            <a:pPr lvl="0">
              <a:spcBef>
                <a:spcPts val="0"/>
              </a:spcBef>
            </a:pPr>
            <a:r>
              <a:rPr lang="en" sz="3600" dirty="0">
                <a:solidFill>
                  <a:schemeClr val="lt1"/>
                </a:solidFill>
              </a:rPr>
              <a:t>Recent science results</a:t>
            </a:r>
            <a:endParaRPr sz="3500" dirty="0">
              <a:latin typeface="Arial"/>
              <a:ea typeface="Arial"/>
              <a:cs typeface="Arial"/>
              <a:sym typeface="Arial"/>
            </a:endParaRPr>
          </a:p>
        </p:txBody>
      </p:sp>
      <p:sp>
        <p:nvSpPr>
          <p:cNvPr id="17" name="TextBox 16">
            <a:extLst>
              <a:ext uri="{FF2B5EF4-FFF2-40B4-BE49-F238E27FC236}">
                <a16:creationId xmlns:a16="http://schemas.microsoft.com/office/drawing/2014/main" id="{0C549F17-34D1-E5F2-0977-ADF95700CF4B}"/>
              </a:ext>
            </a:extLst>
          </p:cNvPr>
          <p:cNvSpPr txBox="1"/>
          <p:nvPr/>
        </p:nvSpPr>
        <p:spPr>
          <a:xfrm>
            <a:off x="4961106" y="1731523"/>
            <a:ext cx="184731" cy="307777"/>
          </a:xfrm>
          <a:prstGeom prst="rect">
            <a:avLst/>
          </a:prstGeom>
          <a:noFill/>
        </p:spPr>
        <p:txBody>
          <a:bodyPr wrap="none" rtlCol="0">
            <a:spAutoFit/>
          </a:bodyPr>
          <a:lstStyle/>
          <a:p>
            <a:endParaRPr lang="en-US" dirty="0"/>
          </a:p>
        </p:txBody>
      </p:sp>
      <p:pic>
        <p:nvPicPr>
          <p:cNvPr id="3" name="Picture 2" descr="A mathematical equation with black text&#10;&#10;AI-generated content may be incorrect.">
            <a:extLst>
              <a:ext uri="{FF2B5EF4-FFF2-40B4-BE49-F238E27FC236}">
                <a16:creationId xmlns:a16="http://schemas.microsoft.com/office/drawing/2014/main" id="{FE332591-93B8-69D8-3584-5F0CBEED35CF}"/>
              </a:ext>
            </a:extLst>
          </p:cNvPr>
          <p:cNvPicPr>
            <a:picLocks noChangeAspect="1"/>
          </p:cNvPicPr>
          <p:nvPr/>
        </p:nvPicPr>
        <p:blipFill>
          <a:blip r:embed="rId3"/>
          <a:stretch>
            <a:fillRect/>
          </a:stretch>
        </p:blipFill>
        <p:spPr>
          <a:xfrm>
            <a:off x="4161195" y="949798"/>
            <a:ext cx="3121678" cy="724537"/>
          </a:xfrm>
          <a:prstGeom prst="rect">
            <a:avLst/>
          </a:prstGeom>
        </p:spPr>
      </p:pic>
      <p:pic>
        <p:nvPicPr>
          <p:cNvPr id="7" name="Picture 6" descr="A math equations and formulas&#10;&#10;AI-generated content may be incorrect.">
            <a:extLst>
              <a:ext uri="{FF2B5EF4-FFF2-40B4-BE49-F238E27FC236}">
                <a16:creationId xmlns:a16="http://schemas.microsoft.com/office/drawing/2014/main" id="{B0B7D070-3E76-FAB3-08B4-9DA91F24FF62}"/>
              </a:ext>
            </a:extLst>
          </p:cNvPr>
          <p:cNvPicPr>
            <a:picLocks noChangeAspect="1"/>
          </p:cNvPicPr>
          <p:nvPr/>
        </p:nvPicPr>
        <p:blipFill>
          <a:blip r:embed="rId4"/>
          <a:stretch>
            <a:fillRect/>
          </a:stretch>
        </p:blipFill>
        <p:spPr>
          <a:xfrm>
            <a:off x="817718" y="1957796"/>
            <a:ext cx="3631620" cy="3019468"/>
          </a:xfrm>
          <a:prstGeom prst="rect">
            <a:avLst/>
          </a:prstGeom>
        </p:spPr>
      </p:pic>
      <p:pic>
        <p:nvPicPr>
          <p:cNvPr id="9" name="Picture 8" descr="A diagram of a mathematical equation&#10;&#10;AI-generated content may be incorrect.">
            <a:extLst>
              <a:ext uri="{FF2B5EF4-FFF2-40B4-BE49-F238E27FC236}">
                <a16:creationId xmlns:a16="http://schemas.microsoft.com/office/drawing/2014/main" id="{61C92EEB-A659-8044-65EE-E484A0E9569F}"/>
              </a:ext>
            </a:extLst>
          </p:cNvPr>
          <p:cNvPicPr>
            <a:picLocks noChangeAspect="1"/>
          </p:cNvPicPr>
          <p:nvPr/>
        </p:nvPicPr>
        <p:blipFill>
          <a:blip r:embed="rId5"/>
          <a:stretch>
            <a:fillRect/>
          </a:stretch>
        </p:blipFill>
        <p:spPr>
          <a:xfrm>
            <a:off x="4694664" y="1964637"/>
            <a:ext cx="4376529" cy="3014074"/>
          </a:xfrm>
          <a:prstGeom prst="rect">
            <a:avLst/>
          </a:prstGeom>
        </p:spPr>
      </p:pic>
      <p:sp>
        <p:nvSpPr>
          <p:cNvPr id="10" name="TextBox 9">
            <a:extLst>
              <a:ext uri="{FF2B5EF4-FFF2-40B4-BE49-F238E27FC236}">
                <a16:creationId xmlns:a16="http://schemas.microsoft.com/office/drawing/2014/main" id="{044DAD4A-963D-A2A1-E38A-3955812A4377}"/>
              </a:ext>
            </a:extLst>
          </p:cNvPr>
          <p:cNvSpPr txBox="1"/>
          <p:nvPr/>
        </p:nvSpPr>
        <p:spPr>
          <a:xfrm>
            <a:off x="2197908" y="1650019"/>
            <a:ext cx="2064989" cy="307777"/>
          </a:xfrm>
          <a:prstGeom prst="rect">
            <a:avLst/>
          </a:prstGeom>
          <a:noFill/>
        </p:spPr>
        <p:txBody>
          <a:bodyPr wrap="none" rtlCol="0">
            <a:spAutoFit/>
          </a:bodyPr>
          <a:lstStyle/>
          <a:p>
            <a:r>
              <a:rPr lang="en-US" dirty="0">
                <a:solidFill>
                  <a:schemeClr val="tx1"/>
                </a:solidFill>
              </a:rPr>
              <a:t>Earth – heavy elements</a:t>
            </a:r>
          </a:p>
        </p:txBody>
      </p:sp>
      <p:sp>
        <p:nvSpPr>
          <p:cNvPr id="11" name="TextBox 10">
            <a:extLst>
              <a:ext uri="{FF2B5EF4-FFF2-40B4-BE49-F238E27FC236}">
                <a16:creationId xmlns:a16="http://schemas.microsoft.com/office/drawing/2014/main" id="{2FDBAC06-11D7-5FEB-B764-A37487043C27}"/>
              </a:ext>
            </a:extLst>
          </p:cNvPr>
          <p:cNvSpPr txBox="1"/>
          <p:nvPr/>
        </p:nvSpPr>
        <p:spPr>
          <a:xfrm>
            <a:off x="6032409" y="1661900"/>
            <a:ext cx="1806905" cy="307777"/>
          </a:xfrm>
          <a:prstGeom prst="rect">
            <a:avLst/>
          </a:prstGeom>
          <a:noFill/>
        </p:spPr>
        <p:txBody>
          <a:bodyPr wrap="none" rtlCol="0">
            <a:spAutoFit/>
          </a:bodyPr>
          <a:lstStyle/>
          <a:p>
            <a:r>
              <a:rPr lang="en-US" dirty="0">
                <a:solidFill>
                  <a:schemeClr val="tx1"/>
                </a:solidFill>
              </a:rPr>
              <a:t>Sun – light elements</a:t>
            </a:r>
          </a:p>
        </p:txBody>
      </p:sp>
      <p:sp>
        <p:nvSpPr>
          <p:cNvPr id="2" name="Google Shape;137;p28">
            <a:extLst>
              <a:ext uri="{FF2B5EF4-FFF2-40B4-BE49-F238E27FC236}">
                <a16:creationId xmlns:a16="http://schemas.microsoft.com/office/drawing/2014/main" id="{E5D7134B-1706-4907-5569-0167C66C02A8}"/>
              </a:ext>
            </a:extLst>
          </p:cNvPr>
          <p:cNvSpPr txBox="1"/>
          <p:nvPr/>
        </p:nvSpPr>
        <p:spPr>
          <a:xfrm>
            <a:off x="0" y="1117833"/>
            <a:ext cx="3892436" cy="430857"/>
          </a:xfrm>
          <a:prstGeom prst="rect">
            <a:avLst/>
          </a:prstGeom>
          <a:noFill/>
          <a:ln>
            <a:noFill/>
          </a:ln>
        </p:spPr>
        <p:txBody>
          <a:bodyPr spcFirstLastPara="1" wrap="square" lIns="91425" tIns="91425" rIns="91425" bIns="91425" anchor="ctr" anchorCtr="0">
            <a:spAutoFit/>
          </a:bodyPr>
          <a:lstStyle/>
          <a:p>
            <a:pPr algn="ctr">
              <a:buClr>
                <a:srgbClr val="FFC000"/>
              </a:buClr>
            </a:pPr>
            <a:r>
              <a:rPr lang="en-US" sz="1600" b="1" dirty="0">
                <a:solidFill>
                  <a:srgbClr val="FFC000"/>
                </a:solidFill>
              </a:rPr>
              <a:t>Search for dark matter in </a:t>
            </a:r>
            <a:r>
              <a:rPr lang="en-US" sz="1600" b="1" dirty="0" err="1">
                <a:solidFill>
                  <a:srgbClr val="FFC000"/>
                </a:solidFill>
              </a:rPr>
              <a:t>IceCube</a:t>
            </a:r>
            <a:r>
              <a:rPr lang="en-US" sz="1600" b="1" dirty="0">
                <a:solidFill>
                  <a:srgbClr val="FFC000"/>
                </a:solidFill>
              </a:rPr>
              <a:t> </a:t>
            </a:r>
          </a:p>
        </p:txBody>
      </p:sp>
      <p:sp>
        <p:nvSpPr>
          <p:cNvPr id="5" name="TextBox 4">
            <a:extLst>
              <a:ext uri="{FF2B5EF4-FFF2-40B4-BE49-F238E27FC236}">
                <a16:creationId xmlns:a16="http://schemas.microsoft.com/office/drawing/2014/main" id="{3D16D664-DA02-C5D5-B35E-682A799A1183}"/>
              </a:ext>
            </a:extLst>
          </p:cNvPr>
          <p:cNvSpPr txBox="1"/>
          <p:nvPr/>
        </p:nvSpPr>
        <p:spPr>
          <a:xfrm>
            <a:off x="3672728" y="2283799"/>
            <a:ext cx="2064989" cy="307777"/>
          </a:xfrm>
          <a:prstGeom prst="rect">
            <a:avLst/>
          </a:prstGeom>
          <a:noFill/>
        </p:spPr>
        <p:txBody>
          <a:bodyPr wrap="square">
            <a:spAutoFit/>
          </a:bodyPr>
          <a:lstStyle/>
          <a:p>
            <a:r>
              <a:rPr lang="en-US" dirty="0">
                <a:solidFill>
                  <a:schemeClr val="bg1"/>
                </a:solidFill>
                <a:effectLst/>
                <a:highlight>
                  <a:srgbClr val="00FFFF"/>
                </a:highlight>
                <a:latin typeface="Arial" panose="020B0604020202020204" pitchFamily="34" charset="0"/>
                <a:cs typeface="Arial" panose="020B0604020202020204" pitchFamily="34" charset="0"/>
              </a:rPr>
              <a:t>Jodi Cooley’s summary</a:t>
            </a:r>
          </a:p>
        </p:txBody>
      </p:sp>
      <p:sp>
        <p:nvSpPr>
          <p:cNvPr id="8" name="TextBox 7">
            <a:extLst>
              <a:ext uri="{FF2B5EF4-FFF2-40B4-BE49-F238E27FC236}">
                <a16:creationId xmlns:a16="http://schemas.microsoft.com/office/drawing/2014/main" id="{711A3F94-9072-BA30-8499-8BB866291605}"/>
              </a:ext>
            </a:extLst>
          </p:cNvPr>
          <p:cNvSpPr txBox="1"/>
          <p:nvPr/>
        </p:nvSpPr>
        <p:spPr>
          <a:xfrm>
            <a:off x="5485780" y="432930"/>
            <a:ext cx="3372470" cy="307777"/>
          </a:xfrm>
          <a:prstGeom prst="rect">
            <a:avLst/>
          </a:prstGeom>
          <a:noFill/>
        </p:spPr>
        <p:txBody>
          <a:bodyPr wrap="square">
            <a:spAutoFit/>
          </a:bodyPr>
          <a:lstStyle/>
          <a:p>
            <a:r>
              <a:rPr lang="en-US" dirty="0">
                <a:solidFill>
                  <a:schemeClr val="tx1"/>
                </a:solidFill>
                <a:effectLst/>
                <a:latin typeface="Arial" panose="020B0604020202020204" pitchFamily="34" charset="0"/>
                <a:cs typeface="Arial" panose="020B0604020202020204" pitchFamily="34" charset="0"/>
              </a:rPr>
              <a:t>Chung-Lin Shan,</a:t>
            </a:r>
            <a:r>
              <a:rPr lang="en-US" dirty="0">
                <a:solidFill>
                  <a:schemeClr val="tx1"/>
                </a:solidFill>
                <a:latin typeface="Arial" panose="020B0604020202020204" pitchFamily="34" charset="0"/>
                <a:cs typeface="Arial" panose="020B0604020202020204" pitchFamily="34" charset="0"/>
              </a:rPr>
              <a:t> JCAP 1107:005,2011</a:t>
            </a:r>
            <a:endParaRPr lang="en-US" dirty="0">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51864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2">
          <a:extLst>
            <a:ext uri="{FF2B5EF4-FFF2-40B4-BE49-F238E27FC236}">
              <a16:creationId xmlns:a16="http://schemas.microsoft.com/office/drawing/2014/main" id="{25C60F1B-D0F1-053D-D37D-962C9BAC26F9}"/>
            </a:ext>
          </a:extLst>
        </p:cNvPr>
        <p:cNvGrpSpPr/>
        <p:nvPr/>
      </p:nvGrpSpPr>
      <p:grpSpPr>
        <a:xfrm>
          <a:off x="0" y="0"/>
          <a:ext cx="0" cy="0"/>
          <a:chOff x="0" y="0"/>
          <a:chExt cx="0" cy="0"/>
        </a:xfrm>
      </p:grpSpPr>
      <p:sp>
        <p:nvSpPr>
          <p:cNvPr id="133" name="Google Shape;133;p28">
            <a:extLst>
              <a:ext uri="{FF2B5EF4-FFF2-40B4-BE49-F238E27FC236}">
                <a16:creationId xmlns:a16="http://schemas.microsoft.com/office/drawing/2014/main" id="{344304DA-814F-51A7-08EE-03837799FBE4}"/>
              </a:ext>
            </a:extLst>
          </p:cNvPr>
          <p:cNvSpPr txBox="1">
            <a:spLocks noGrp="1"/>
          </p:cNvSpPr>
          <p:nvPr>
            <p:ph type="sldNum" sz="quarter" idx="12"/>
          </p:nvPr>
        </p:nvSpPr>
        <p:spPr>
          <a:prstGeom prst="rect">
            <a:avLst/>
          </a:prstGeom>
        </p:spPr>
        <p:txBody>
          <a:bodyPr spcFirstLastPara="1" wrap="square" lIns="91425" tIns="91425" rIns="91425" bIns="91425" anchor="ctr" anchorCtr="0">
            <a:normAutofit fontScale="25000" lnSpcReduction="20000"/>
          </a:bodyPr>
          <a:lstStyle/>
          <a:p>
            <a:pPr marL="0" lvl="0" indent="0" algn="r" rtl="0">
              <a:spcBef>
                <a:spcPts val="0"/>
              </a:spcBef>
              <a:spcAft>
                <a:spcPts val="0"/>
              </a:spcAft>
              <a:buNone/>
            </a:pPr>
            <a:fld id="{00000000-1234-1234-1234-123412341234}" type="slidenum">
              <a:rPr lang="en"/>
              <a:t>35</a:t>
            </a:fld>
            <a:endParaRPr/>
          </a:p>
        </p:txBody>
      </p:sp>
      <p:sp>
        <p:nvSpPr>
          <p:cNvPr id="134" name="Google Shape;134;p28">
            <a:extLst>
              <a:ext uri="{FF2B5EF4-FFF2-40B4-BE49-F238E27FC236}">
                <a16:creationId xmlns:a16="http://schemas.microsoft.com/office/drawing/2014/main" id="{D2D0F51F-215D-205F-B9CE-3F51752D73D6}"/>
              </a:ext>
            </a:extLst>
          </p:cNvPr>
          <p:cNvSpPr txBox="1">
            <a:spLocks noGrp="1"/>
          </p:cNvSpPr>
          <p:nvPr>
            <p:ph type="title" idx="4294967295"/>
          </p:nvPr>
        </p:nvSpPr>
        <p:spPr>
          <a:xfrm>
            <a:off x="920750" y="223838"/>
            <a:ext cx="8223250" cy="768350"/>
          </a:xfrm>
          <a:prstGeom prst="rect">
            <a:avLst/>
          </a:prstGeom>
          <a:solidFill>
            <a:srgbClr val="000000">
              <a:alpha val="59120"/>
            </a:srgbClr>
          </a:solidFill>
        </p:spPr>
        <p:txBody>
          <a:bodyPr spcFirstLastPara="1" wrap="square" lIns="91425" tIns="91425" rIns="91425" bIns="91425" anchor="b" anchorCtr="0">
            <a:normAutofit/>
          </a:bodyPr>
          <a:lstStyle/>
          <a:p>
            <a:pPr lvl="0">
              <a:spcBef>
                <a:spcPts val="0"/>
              </a:spcBef>
            </a:pPr>
            <a:r>
              <a:rPr lang="en" sz="3600" dirty="0">
                <a:solidFill>
                  <a:schemeClr val="lt1"/>
                </a:solidFill>
              </a:rPr>
              <a:t>Recent science results</a:t>
            </a:r>
            <a:endParaRPr sz="3500" dirty="0">
              <a:latin typeface="Arial"/>
              <a:ea typeface="Arial"/>
              <a:cs typeface="Arial"/>
              <a:sym typeface="Arial"/>
            </a:endParaRPr>
          </a:p>
        </p:txBody>
      </p:sp>
      <mc:AlternateContent xmlns:mc="http://schemas.openxmlformats.org/markup-compatibility/2006" xmlns:a14="http://schemas.microsoft.com/office/drawing/2010/main">
        <mc:Choice Requires="a14">
          <p:sp>
            <p:nvSpPr>
              <p:cNvPr id="6" name="Google Shape;137;p28">
                <a:extLst>
                  <a:ext uri="{FF2B5EF4-FFF2-40B4-BE49-F238E27FC236}">
                    <a16:creationId xmlns:a16="http://schemas.microsoft.com/office/drawing/2014/main" id="{630600BB-0862-8D95-01AD-8C76C69DBEFD}"/>
                  </a:ext>
                </a:extLst>
              </p:cNvPr>
              <p:cNvSpPr txBox="1"/>
              <p:nvPr/>
            </p:nvSpPr>
            <p:spPr>
              <a:xfrm>
                <a:off x="212382" y="1180573"/>
                <a:ext cx="3892436" cy="3405326"/>
              </a:xfrm>
              <a:prstGeom prst="rect">
                <a:avLst/>
              </a:prstGeom>
              <a:noFill/>
              <a:ln>
                <a:noFill/>
              </a:ln>
            </p:spPr>
            <p:txBody>
              <a:bodyPr spcFirstLastPara="1" wrap="square" lIns="91425" tIns="91425" rIns="91425" bIns="91425" anchor="ctr" anchorCtr="0">
                <a:spAutoFit/>
              </a:bodyPr>
              <a:lstStyle/>
              <a:p>
                <a:pPr algn="ctr">
                  <a:buClr>
                    <a:srgbClr val="FFC000"/>
                  </a:buClr>
                </a:pPr>
                <a:r>
                  <a:rPr lang="en-US" sz="1600" b="1" dirty="0">
                    <a:solidFill>
                      <a:srgbClr val="FFC000"/>
                    </a:solidFill>
                  </a:rPr>
                  <a:t>Search for dark matter from the center of the Earth </a:t>
                </a:r>
              </a:p>
              <a:p>
                <a:pPr marL="285750" indent="-285750">
                  <a:buClr>
                    <a:srgbClr val="FFC000"/>
                  </a:buClr>
                  <a:buFont typeface="Arial" panose="020B0604020202020204" pitchFamily="34" charset="0"/>
                  <a:buChar char="•"/>
                </a:pPr>
                <a:r>
                  <a:rPr lang="en-US" sz="1600" dirty="0">
                    <a:solidFill>
                      <a:schemeClr val="tx1"/>
                    </a:solidFill>
                  </a:rPr>
                  <a:t>WIMP annihilation: </a:t>
                </a:r>
                <a14:m>
                  <m:oMath xmlns:m="http://schemas.openxmlformats.org/officeDocument/2006/math">
                    <m:r>
                      <a:rPr lang="en-US" sz="1600" i="1">
                        <a:solidFill>
                          <a:schemeClr val="tx1"/>
                        </a:solidFill>
                        <a:latin typeface="Cambria Math" panose="02040503050406030204" pitchFamily="18" charset="0"/>
                        <a:ea typeface="Cambria Math" panose="02040503050406030204" pitchFamily="18" charset="0"/>
                      </a:rPr>
                      <m:t>𝜒𝜒</m:t>
                    </m:r>
                    <m:r>
                      <a:rPr lang="en-US" sz="1600" i="1">
                        <a:solidFill>
                          <a:schemeClr val="tx1"/>
                        </a:solidFill>
                        <a:latin typeface="Cambria Math" panose="02040503050406030204" pitchFamily="18" charset="0"/>
                        <a:ea typeface="Cambria Math" panose="02040503050406030204" pitchFamily="18" charset="0"/>
                      </a:rPr>
                      <m:t>→</m:t>
                    </m:r>
                    <m:sSup>
                      <m:sSupPr>
                        <m:ctrlPr>
                          <a:rPr lang="en-US" sz="1600" i="1">
                            <a:solidFill>
                              <a:schemeClr val="tx1"/>
                            </a:solidFill>
                            <a:latin typeface="Cambria Math" panose="02040503050406030204" pitchFamily="18" charset="0"/>
                            <a:ea typeface="Cambria Math" panose="02040503050406030204" pitchFamily="18" charset="0"/>
                          </a:rPr>
                        </m:ctrlPr>
                      </m:sSupPr>
                      <m:e>
                        <m:r>
                          <a:rPr lang="en-US" sz="1600" i="1">
                            <a:solidFill>
                              <a:schemeClr val="tx1"/>
                            </a:solidFill>
                            <a:latin typeface="Cambria Math" panose="02040503050406030204" pitchFamily="18" charset="0"/>
                            <a:ea typeface="Cambria Math" panose="02040503050406030204" pitchFamily="18" charset="0"/>
                          </a:rPr>
                          <m:t>𝜏</m:t>
                        </m:r>
                      </m:e>
                      <m:sup>
                        <m:r>
                          <a:rPr lang="en-US" sz="1600" i="1">
                            <a:solidFill>
                              <a:schemeClr val="tx1"/>
                            </a:solidFill>
                            <a:latin typeface="Cambria Math" panose="02040503050406030204" pitchFamily="18" charset="0"/>
                            <a:ea typeface="Cambria Math" panose="02040503050406030204" pitchFamily="18" charset="0"/>
                          </a:rPr>
                          <m:t>−</m:t>
                        </m:r>
                      </m:sup>
                    </m:sSup>
                    <m:sSup>
                      <m:sSupPr>
                        <m:ctrlPr>
                          <a:rPr lang="en-US" sz="1600" i="1">
                            <a:solidFill>
                              <a:schemeClr val="tx1"/>
                            </a:solidFill>
                            <a:latin typeface="Cambria Math" panose="02040503050406030204" pitchFamily="18" charset="0"/>
                            <a:ea typeface="Cambria Math" panose="02040503050406030204" pitchFamily="18" charset="0"/>
                          </a:rPr>
                        </m:ctrlPr>
                      </m:sSupPr>
                      <m:e>
                        <m:r>
                          <a:rPr lang="en-US" sz="1600" i="1">
                            <a:solidFill>
                              <a:schemeClr val="tx1"/>
                            </a:solidFill>
                            <a:latin typeface="Cambria Math" panose="02040503050406030204" pitchFamily="18" charset="0"/>
                            <a:ea typeface="Cambria Math" panose="02040503050406030204" pitchFamily="18" charset="0"/>
                          </a:rPr>
                          <m:t>𝜏</m:t>
                        </m:r>
                      </m:e>
                      <m:sup>
                        <m:r>
                          <a:rPr lang="en-US" sz="1600" i="1">
                            <a:solidFill>
                              <a:schemeClr val="tx1"/>
                            </a:solidFill>
                            <a:latin typeface="Cambria Math" panose="02040503050406030204" pitchFamily="18" charset="0"/>
                            <a:ea typeface="Cambria Math" panose="02040503050406030204" pitchFamily="18" charset="0"/>
                          </a:rPr>
                          <m:t>+</m:t>
                        </m:r>
                      </m:sup>
                    </m:sSup>
                    <m:r>
                      <a:rPr lang="en-US" sz="1600" i="1">
                        <a:solidFill>
                          <a:schemeClr val="tx1"/>
                        </a:solidFill>
                        <a:latin typeface="Cambria Math" panose="02040503050406030204" pitchFamily="18" charset="0"/>
                        <a:ea typeface="Cambria Math" panose="02040503050406030204" pitchFamily="18" charset="0"/>
                      </a:rPr>
                      <m:t> /</m:t>
                    </m:r>
                    <m:sSup>
                      <m:sSupPr>
                        <m:ctrlPr>
                          <a:rPr lang="en-US" sz="1600" i="1">
                            <a:solidFill>
                              <a:schemeClr val="tx1"/>
                            </a:solidFill>
                            <a:latin typeface="Cambria Math" panose="02040503050406030204" pitchFamily="18" charset="0"/>
                            <a:ea typeface="Cambria Math" panose="02040503050406030204" pitchFamily="18" charset="0"/>
                          </a:rPr>
                        </m:ctrlPr>
                      </m:sSupPr>
                      <m:e>
                        <m:r>
                          <a:rPr lang="en-US" sz="1600" i="1">
                            <a:solidFill>
                              <a:schemeClr val="tx1"/>
                            </a:solidFill>
                            <a:latin typeface="Cambria Math" panose="02040503050406030204" pitchFamily="18" charset="0"/>
                            <a:ea typeface="Cambria Math" panose="02040503050406030204" pitchFamily="18" charset="0"/>
                          </a:rPr>
                          <m:t>𝑊</m:t>
                        </m:r>
                      </m:e>
                      <m:sup>
                        <m:r>
                          <a:rPr lang="en-US" sz="1600" i="1">
                            <a:solidFill>
                              <a:schemeClr val="tx1"/>
                            </a:solidFill>
                            <a:latin typeface="Cambria Math" panose="02040503050406030204" pitchFamily="18" charset="0"/>
                            <a:ea typeface="Cambria Math" panose="02040503050406030204" pitchFamily="18" charset="0"/>
                          </a:rPr>
                          <m:t>−</m:t>
                        </m:r>
                      </m:sup>
                    </m:sSup>
                    <m:sSup>
                      <m:sSupPr>
                        <m:ctrlPr>
                          <a:rPr lang="en-US" sz="1600" i="1">
                            <a:solidFill>
                              <a:schemeClr val="tx1"/>
                            </a:solidFill>
                            <a:latin typeface="Cambria Math" panose="02040503050406030204" pitchFamily="18" charset="0"/>
                            <a:ea typeface="Cambria Math" panose="02040503050406030204" pitchFamily="18" charset="0"/>
                          </a:rPr>
                        </m:ctrlPr>
                      </m:sSupPr>
                      <m:e>
                        <m:r>
                          <a:rPr lang="en-US" sz="1600" i="1">
                            <a:solidFill>
                              <a:schemeClr val="tx1"/>
                            </a:solidFill>
                            <a:latin typeface="Cambria Math" panose="02040503050406030204" pitchFamily="18" charset="0"/>
                            <a:ea typeface="Cambria Math" panose="02040503050406030204" pitchFamily="18" charset="0"/>
                          </a:rPr>
                          <m:t>𝑊</m:t>
                        </m:r>
                      </m:e>
                      <m:sup>
                        <m:r>
                          <a:rPr lang="en-US" sz="1600" i="1">
                            <a:solidFill>
                              <a:schemeClr val="tx1"/>
                            </a:solidFill>
                            <a:latin typeface="Cambria Math" panose="02040503050406030204" pitchFamily="18" charset="0"/>
                            <a:ea typeface="Cambria Math" panose="02040503050406030204" pitchFamily="18" charset="0"/>
                          </a:rPr>
                          <m:t>+</m:t>
                        </m:r>
                      </m:sup>
                    </m:sSup>
                    <m:r>
                      <a:rPr lang="en-US" sz="1600" i="1">
                        <a:solidFill>
                          <a:schemeClr val="tx1"/>
                        </a:solidFill>
                        <a:latin typeface="Cambria Math" panose="02040503050406030204" pitchFamily="18" charset="0"/>
                        <a:ea typeface="Cambria Math" panose="02040503050406030204" pitchFamily="18" charset="0"/>
                      </a:rPr>
                      <m:t>(→</m:t>
                    </m:r>
                    <m:r>
                      <a:rPr lang="en-US" sz="1600" i="1">
                        <a:solidFill>
                          <a:schemeClr val="tx1"/>
                        </a:solidFill>
                        <a:latin typeface="Cambria Math" panose="02040503050406030204" pitchFamily="18" charset="0"/>
                        <a:ea typeface="Cambria Math" panose="02040503050406030204" pitchFamily="18" charset="0"/>
                      </a:rPr>
                      <m:t>h𝑎𝑟𝑑</m:t>
                    </m:r>
                    <m:r>
                      <a:rPr lang="en-US" sz="1600" i="1">
                        <a:solidFill>
                          <a:schemeClr val="tx1"/>
                        </a:solidFill>
                        <a:latin typeface="Cambria Math" panose="02040503050406030204" pitchFamily="18" charset="0"/>
                        <a:ea typeface="Cambria Math" panose="02040503050406030204" pitchFamily="18" charset="0"/>
                      </a:rPr>
                      <m:t>  </m:t>
                    </m:r>
                    <m:r>
                      <a:rPr lang="en-US" sz="1600" i="1">
                        <a:solidFill>
                          <a:schemeClr val="tx1"/>
                        </a:solidFill>
                        <a:latin typeface="Cambria Math" panose="02040503050406030204" pitchFamily="18" charset="0"/>
                        <a:ea typeface="Cambria Math" panose="02040503050406030204" pitchFamily="18" charset="0"/>
                      </a:rPr>
                      <m:t>𝜐</m:t>
                    </m:r>
                    <m:r>
                      <a:rPr lang="en-US" sz="1600" i="1">
                        <a:solidFill>
                          <a:schemeClr val="tx1"/>
                        </a:solidFill>
                        <a:latin typeface="Cambria Math" panose="02040503050406030204" pitchFamily="18" charset="0"/>
                        <a:ea typeface="Cambria Math" panose="02040503050406030204" pitchFamily="18" charset="0"/>
                      </a:rPr>
                      <m:t>)/</m:t>
                    </m:r>
                    <m:sSup>
                      <m:sSupPr>
                        <m:ctrlPr>
                          <a:rPr lang="en-US" sz="1600" i="1">
                            <a:solidFill>
                              <a:schemeClr val="tx1"/>
                            </a:solidFill>
                            <a:latin typeface="Cambria Math" panose="02040503050406030204" pitchFamily="18" charset="0"/>
                            <a:ea typeface="Cambria Math" panose="02040503050406030204" pitchFamily="18" charset="0"/>
                          </a:rPr>
                        </m:ctrlPr>
                      </m:sSupPr>
                      <m:e>
                        <m:r>
                          <a:rPr lang="en-US" sz="1600" i="1">
                            <a:solidFill>
                              <a:schemeClr val="tx1"/>
                            </a:solidFill>
                            <a:latin typeface="Cambria Math" panose="02040503050406030204" pitchFamily="18" charset="0"/>
                            <a:ea typeface="Cambria Math" panose="02040503050406030204" pitchFamily="18" charset="0"/>
                          </a:rPr>
                          <m:t>𝑏</m:t>
                        </m:r>
                      </m:e>
                      <m:sup>
                        <m:r>
                          <a:rPr lang="en-US" sz="1600" i="1">
                            <a:solidFill>
                              <a:schemeClr val="tx1"/>
                            </a:solidFill>
                            <a:latin typeface="Cambria Math" panose="02040503050406030204" pitchFamily="18" charset="0"/>
                            <a:ea typeface="Cambria Math" panose="02040503050406030204" pitchFamily="18" charset="0"/>
                          </a:rPr>
                          <m:t>−</m:t>
                        </m:r>
                      </m:sup>
                    </m:sSup>
                    <m:sSup>
                      <m:sSupPr>
                        <m:ctrlPr>
                          <a:rPr lang="en-US" sz="1600" i="1">
                            <a:solidFill>
                              <a:schemeClr val="tx1"/>
                            </a:solidFill>
                            <a:latin typeface="Cambria Math" panose="02040503050406030204" pitchFamily="18" charset="0"/>
                            <a:ea typeface="Cambria Math" panose="02040503050406030204" pitchFamily="18" charset="0"/>
                          </a:rPr>
                        </m:ctrlPr>
                      </m:sSupPr>
                      <m:e>
                        <m:r>
                          <a:rPr lang="en-US" sz="1600" i="1">
                            <a:solidFill>
                              <a:schemeClr val="tx1"/>
                            </a:solidFill>
                            <a:latin typeface="Cambria Math" panose="02040503050406030204" pitchFamily="18" charset="0"/>
                            <a:ea typeface="Cambria Math" panose="02040503050406030204" pitchFamily="18" charset="0"/>
                          </a:rPr>
                          <m:t>𝑏</m:t>
                        </m:r>
                      </m:e>
                      <m:sup>
                        <m:r>
                          <a:rPr lang="en-US" sz="1600" i="1">
                            <a:solidFill>
                              <a:schemeClr val="tx1"/>
                            </a:solidFill>
                            <a:latin typeface="Cambria Math" panose="02040503050406030204" pitchFamily="18" charset="0"/>
                            <a:ea typeface="Cambria Math" panose="02040503050406030204" pitchFamily="18" charset="0"/>
                          </a:rPr>
                          <m:t>+</m:t>
                        </m:r>
                      </m:sup>
                    </m:sSup>
                    <m:r>
                      <a:rPr lang="en-US" sz="1600" i="1">
                        <a:solidFill>
                          <a:schemeClr val="tx1"/>
                        </a:solidFill>
                        <a:latin typeface="Cambria Math" panose="02040503050406030204" pitchFamily="18" charset="0"/>
                        <a:ea typeface="Cambria Math" panose="02040503050406030204" pitchFamily="18" charset="0"/>
                      </a:rPr>
                      <m:t>(→</m:t>
                    </m:r>
                    <m:r>
                      <a:rPr lang="en-US" sz="1600" i="1">
                        <a:solidFill>
                          <a:schemeClr val="tx1"/>
                        </a:solidFill>
                        <a:latin typeface="Cambria Math" panose="02040503050406030204" pitchFamily="18" charset="0"/>
                        <a:ea typeface="Cambria Math" panose="02040503050406030204" pitchFamily="18" charset="0"/>
                      </a:rPr>
                      <m:t>𝑠𝑜𝑓𝑡</m:t>
                    </m:r>
                    <m:r>
                      <a:rPr lang="en-US" sz="1600" i="1">
                        <a:solidFill>
                          <a:schemeClr val="tx1"/>
                        </a:solidFill>
                        <a:latin typeface="Cambria Math" panose="02040503050406030204" pitchFamily="18" charset="0"/>
                        <a:ea typeface="Cambria Math" panose="02040503050406030204" pitchFamily="18" charset="0"/>
                      </a:rPr>
                      <m:t>  </m:t>
                    </m:r>
                    <m:r>
                      <a:rPr lang="en-US" sz="1600" i="1">
                        <a:solidFill>
                          <a:schemeClr val="tx1"/>
                        </a:solidFill>
                        <a:latin typeface="Cambria Math" panose="02040503050406030204" pitchFamily="18" charset="0"/>
                        <a:ea typeface="Cambria Math" panose="02040503050406030204" pitchFamily="18" charset="0"/>
                      </a:rPr>
                      <m:t>𝜐</m:t>
                    </m:r>
                    <m:r>
                      <a:rPr lang="en-US" sz="1600" i="1">
                        <a:solidFill>
                          <a:schemeClr val="tx1"/>
                        </a:solidFill>
                        <a:latin typeface="Cambria Math" panose="02040503050406030204" pitchFamily="18" charset="0"/>
                        <a:ea typeface="Cambria Math" panose="02040503050406030204" pitchFamily="18" charset="0"/>
                      </a:rPr>
                      <m:t>)</m:t>
                    </m:r>
                  </m:oMath>
                </a14:m>
                <a:endParaRPr lang="en-US" sz="1600" dirty="0">
                  <a:solidFill>
                    <a:schemeClr val="tx1"/>
                  </a:solidFill>
                </a:endParaRPr>
              </a:p>
              <a:p>
                <a:pPr marL="285750" indent="-285750">
                  <a:buClr>
                    <a:srgbClr val="FFC000"/>
                  </a:buClr>
                  <a:buFont typeface="Arial" panose="020B0604020202020204" pitchFamily="34" charset="0"/>
                  <a:buChar char="•"/>
                </a:pPr>
                <a:r>
                  <a:rPr lang="en-US" sz="1600" dirty="0">
                    <a:solidFill>
                      <a:schemeClr val="tx1"/>
                    </a:solidFill>
                  </a:rPr>
                  <a:t>This work: a search for </a:t>
                </a:r>
                <a14:m>
                  <m:oMath xmlns:m="http://schemas.openxmlformats.org/officeDocument/2006/math">
                    <m:sSub>
                      <m:sSubPr>
                        <m:ctrlPr>
                          <a:rPr lang="en-US" sz="1600" i="1" smtClean="0">
                            <a:solidFill>
                              <a:schemeClr val="tx1"/>
                            </a:solidFill>
                            <a:latin typeface="Cambria Math" panose="02040503050406030204" pitchFamily="18" charset="0"/>
                          </a:rPr>
                        </m:ctrlPr>
                      </m:sSubPr>
                      <m:e>
                        <m:r>
                          <a:rPr lang="en-US" sz="1600" i="1" smtClean="0">
                            <a:solidFill>
                              <a:schemeClr val="tx1"/>
                            </a:solidFill>
                            <a:latin typeface="Cambria Math" panose="02040503050406030204" pitchFamily="18" charset="0"/>
                            <a:ea typeface="Cambria Math" panose="02040503050406030204" pitchFamily="18" charset="0"/>
                          </a:rPr>
                          <m:t>𝜈</m:t>
                        </m:r>
                      </m:e>
                      <m:sub>
                        <m:r>
                          <a:rPr lang="en-US" sz="1600" i="1" smtClean="0">
                            <a:solidFill>
                              <a:schemeClr val="tx1"/>
                            </a:solidFill>
                            <a:latin typeface="Cambria Math" panose="02040503050406030204" pitchFamily="18" charset="0"/>
                            <a:ea typeface="Cambria Math" panose="02040503050406030204" pitchFamily="18" charset="0"/>
                          </a:rPr>
                          <m:t>𝜇</m:t>
                        </m:r>
                      </m:sub>
                    </m:sSub>
                  </m:oMath>
                </a14:m>
                <a:r>
                  <a:rPr lang="en-US" sz="1600" dirty="0">
                    <a:solidFill>
                      <a:schemeClr val="tx1"/>
                    </a:solidFill>
                  </a:rPr>
                  <a:t> from the center of the Earth</a:t>
                </a:r>
              </a:p>
              <a:p>
                <a:pPr>
                  <a:buClr>
                    <a:srgbClr val="FFC000"/>
                  </a:buClr>
                </a:pPr>
                <a:r>
                  <a:rPr lang="en-US" sz="1600" dirty="0">
                    <a:solidFill>
                      <a:schemeClr val="tx1"/>
                    </a:solidFill>
                  </a:rPr>
                  <a:t>&gt; 10 years of IceCube data: May 2011 to May 2020; 3266 days of data for search + 353 days for method development </a:t>
                </a:r>
              </a:p>
              <a:p>
                <a:pPr>
                  <a:buClr>
                    <a:srgbClr val="FFC000"/>
                  </a:buClr>
                </a:pPr>
                <a:r>
                  <a:rPr lang="en-US" sz="1600" dirty="0">
                    <a:solidFill>
                      <a:schemeClr val="tx1"/>
                    </a:solidFill>
                  </a:rPr>
                  <a:t>&gt; Mass range: 10 GeV - 10 TeV</a:t>
                </a:r>
              </a:p>
              <a:p>
                <a:pPr marL="285750" indent="-285750">
                  <a:buClr>
                    <a:srgbClr val="FFC000"/>
                  </a:buClr>
                  <a:buFont typeface="Arial" panose="020B0604020202020204" pitchFamily="34" charset="0"/>
                  <a:buChar char="•"/>
                </a:pPr>
                <a:endParaRPr lang="en-US" sz="1600" dirty="0">
                  <a:solidFill>
                    <a:schemeClr val="tx1"/>
                  </a:solidFill>
                </a:endParaRPr>
              </a:p>
              <a:p>
                <a:pPr marL="285750" indent="-285750">
                  <a:buClr>
                    <a:srgbClr val="FFC000"/>
                  </a:buClr>
                  <a:buFont typeface="Arial" panose="020B0604020202020204" pitchFamily="34" charset="0"/>
                  <a:buChar char="•"/>
                </a:pPr>
                <a:r>
                  <a:rPr lang="en-US" sz="1600" dirty="0">
                    <a:solidFill>
                      <a:schemeClr val="tx1"/>
                    </a:solidFill>
                  </a:rPr>
                  <a:t>Total capture rate: </a:t>
                </a:r>
              </a:p>
              <a:p>
                <a:pPr marL="285750" indent="-285750">
                  <a:buClr>
                    <a:srgbClr val="FFC000"/>
                  </a:buClr>
                  <a:buFont typeface="Wingdings" pitchFamily="2" charset="2"/>
                  <a:buChar char="Ø"/>
                </a:pPr>
                <a:endParaRPr lang="en-US" sz="1600" dirty="0">
                  <a:solidFill>
                    <a:schemeClr val="tx1"/>
                  </a:solidFill>
                </a:endParaRPr>
              </a:p>
            </p:txBody>
          </p:sp>
        </mc:Choice>
        <mc:Fallback xmlns="">
          <p:sp>
            <p:nvSpPr>
              <p:cNvPr id="6" name="Google Shape;137;p28">
                <a:extLst>
                  <a:ext uri="{FF2B5EF4-FFF2-40B4-BE49-F238E27FC236}">
                    <a16:creationId xmlns:a16="http://schemas.microsoft.com/office/drawing/2014/main" id="{630600BB-0862-8D95-01AD-8C76C69DBEFD}"/>
                  </a:ext>
                </a:extLst>
              </p:cNvPr>
              <p:cNvSpPr txBox="1">
                <a:spLocks noRot="1" noChangeAspect="1" noMove="1" noResize="1" noEditPoints="1" noAdjustHandles="1" noChangeArrowheads="1" noChangeShapeType="1" noTextEdit="1"/>
              </p:cNvSpPr>
              <p:nvPr/>
            </p:nvSpPr>
            <p:spPr>
              <a:xfrm>
                <a:off x="212382" y="1180573"/>
                <a:ext cx="3892436" cy="3405326"/>
              </a:xfrm>
              <a:prstGeom prst="rect">
                <a:avLst/>
              </a:prstGeom>
              <a:blipFill>
                <a:blip r:embed="rId3"/>
                <a:stretch>
                  <a:fillRect l="-649" r="-2273"/>
                </a:stretch>
              </a:blipFill>
              <a:ln>
                <a:noFill/>
              </a:ln>
            </p:spPr>
            <p:txBody>
              <a:bodyPr/>
              <a:lstStyle/>
              <a:p>
                <a:r>
                  <a:rPr lang="en-US">
                    <a:noFill/>
                  </a:rPr>
                  <a:t> </a:t>
                </a:r>
              </a:p>
            </p:txBody>
          </p:sp>
        </mc:Fallback>
      </mc:AlternateContent>
      <p:sp>
        <p:nvSpPr>
          <p:cNvPr id="7" name="TextBox 6">
            <a:extLst>
              <a:ext uri="{FF2B5EF4-FFF2-40B4-BE49-F238E27FC236}">
                <a16:creationId xmlns:a16="http://schemas.microsoft.com/office/drawing/2014/main" id="{8624267D-5D43-5BF9-5D7E-1D498B1C6378}"/>
              </a:ext>
            </a:extLst>
          </p:cNvPr>
          <p:cNvSpPr txBox="1"/>
          <p:nvPr/>
        </p:nvSpPr>
        <p:spPr>
          <a:xfrm>
            <a:off x="6410528" y="684411"/>
            <a:ext cx="2542684" cy="307777"/>
          </a:xfrm>
          <a:prstGeom prst="rect">
            <a:avLst/>
          </a:prstGeom>
          <a:noFill/>
        </p:spPr>
        <p:txBody>
          <a:bodyPr wrap="none" rtlCol="0">
            <a:spAutoFit/>
          </a:bodyPr>
          <a:lstStyle/>
          <a:p>
            <a:r>
              <a:rPr lang="en-US" dirty="0">
                <a:solidFill>
                  <a:schemeClr val="tx1"/>
                </a:solidFill>
              </a:rPr>
              <a:t>Eur. Phys. J. C (2025) 85:490</a:t>
            </a:r>
          </a:p>
        </p:txBody>
      </p:sp>
      <p:sp>
        <p:nvSpPr>
          <p:cNvPr id="9" name="Google Shape;137;p28">
            <a:extLst>
              <a:ext uri="{FF2B5EF4-FFF2-40B4-BE49-F238E27FC236}">
                <a16:creationId xmlns:a16="http://schemas.microsoft.com/office/drawing/2014/main" id="{E05849ED-D0C0-E4D0-E012-D8BC6570C92A}"/>
              </a:ext>
            </a:extLst>
          </p:cNvPr>
          <p:cNvSpPr txBox="1"/>
          <p:nvPr/>
        </p:nvSpPr>
        <p:spPr>
          <a:xfrm>
            <a:off x="4441283" y="1384809"/>
            <a:ext cx="4621016" cy="1661963"/>
          </a:xfrm>
          <a:prstGeom prst="rect">
            <a:avLst/>
          </a:prstGeom>
          <a:noFill/>
          <a:ln>
            <a:noFill/>
          </a:ln>
        </p:spPr>
        <p:txBody>
          <a:bodyPr spcFirstLastPara="1" wrap="square" lIns="91425" tIns="91425" rIns="91425" bIns="91425" anchor="ctr" anchorCtr="0">
            <a:spAutoFit/>
          </a:bodyPr>
          <a:lstStyle/>
          <a:p>
            <a:pPr marL="285750" indent="-285750">
              <a:buClr>
                <a:srgbClr val="FFC000"/>
              </a:buClr>
              <a:buFont typeface="Arial" panose="020B0604020202020204" pitchFamily="34" charset="0"/>
              <a:buChar char="•"/>
            </a:pPr>
            <a:r>
              <a:rPr lang="en-US" sz="1600" dirty="0">
                <a:solidFill>
                  <a:schemeClr val="tx1"/>
                </a:solidFill>
              </a:rPr>
              <a:t>Muon neutrino volume flux: </a:t>
            </a:r>
          </a:p>
          <a:p>
            <a:pPr marL="285750" indent="-285750">
              <a:buClr>
                <a:srgbClr val="FFC000"/>
              </a:buClr>
              <a:buFont typeface="Arial" panose="020B0604020202020204" pitchFamily="34" charset="0"/>
              <a:buChar char="•"/>
            </a:pPr>
            <a:endParaRPr lang="en-US" sz="1600" dirty="0">
              <a:solidFill>
                <a:schemeClr val="tx1"/>
              </a:solidFill>
            </a:endParaRPr>
          </a:p>
          <a:p>
            <a:pPr marL="285750" indent="-285750">
              <a:buClr>
                <a:srgbClr val="FFC000"/>
              </a:buClr>
              <a:buFont typeface="Arial" panose="020B0604020202020204" pitchFamily="34" charset="0"/>
              <a:buChar char="•"/>
            </a:pPr>
            <a:endParaRPr lang="en-US" sz="1600" dirty="0">
              <a:solidFill>
                <a:schemeClr val="tx1"/>
              </a:solidFill>
            </a:endParaRPr>
          </a:p>
          <a:p>
            <a:pPr>
              <a:buClr>
                <a:srgbClr val="FFC000"/>
              </a:buClr>
            </a:pPr>
            <a:endParaRPr lang="en-US" sz="1600" dirty="0">
              <a:solidFill>
                <a:schemeClr val="tx1"/>
              </a:solidFill>
            </a:endParaRPr>
          </a:p>
          <a:p>
            <a:pPr marL="285750" indent="-285750">
              <a:buClr>
                <a:srgbClr val="FFC000"/>
              </a:buClr>
              <a:buFont typeface="Arial" panose="020B0604020202020204" pitchFamily="34" charset="0"/>
              <a:buChar char="•"/>
            </a:pPr>
            <a:r>
              <a:rPr lang="en-US" sz="1600" dirty="0">
                <a:solidFill>
                  <a:schemeClr val="tx1"/>
                </a:solidFill>
              </a:rPr>
              <a:t>Mass channels used in the analysis</a:t>
            </a:r>
          </a:p>
          <a:p>
            <a:pPr>
              <a:buClr>
                <a:srgbClr val="FFC000"/>
              </a:buClr>
            </a:pPr>
            <a:endParaRPr lang="en-US" sz="1600" dirty="0">
              <a:solidFill>
                <a:schemeClr val="tx1"/>
              </a:solidFill>
            </a:endParaRPr>
          </a:p>
        </p:txBody>
      </p:sp>
      <p:pic>
        <p:nvPicPr>
          <p:cNvPr id="10" name="Picture 9" descr="A black text on a white background&#10;&#10;AI-generated content may be incorrect.">
            <a:extLst>
              <a:ext uri="{FF2B5EF4-FFF2-40B4-BE49-F238E27FC236}">
                <a16:creationId xmlns:a16="http://schemas.microsoft.com/office/drawing/2014/main" id="{7BCF4F9B-B824-2BBE-0AE9-047ACFADCB2B}"/>
              </a:ext>
            </a:extLst>
          </p:cNvPr>
          <p:cNvPicPr>
            <a:picLocks noChangeAspect="1"/>
          </p:cNvPicPr>
          <p:nvPr/>
        </p:nvPicPr>
        <p:blipFill>
          <a:blip r:embed="rId4"/>
          <a:stretch>
            <a:fillRect/>
          </a:stretch>
        </p:blipFill>
        <p:spPr>
          <a:xfrm>
            <a:off x="594588" y="4315019"/>
            <a:ext cx="3611944" cy="604643"/>
          </a:xfrm>
          <a:prstGeom prst="rect">
            <a:avLst/>
          </a:prstGeom>
        </p:spPr>
      </p:pic>
      <p:pic>
        <p:nvPicPr>
          <p:cNvPr id="12" name="Picture 11" descr="A white rectangular box with black text&#10;&#10;AI-generated content may be incorrect.">
            <a:extLst>
              <a:ext uri="{FF2B5EF4-FFF2-40B4-BE49-F238E27FC236}">
                <a16:creationId xmlns:a16="http://schemas.microsoft.com/office/drawing/2014/main" id="{483F8689-9504-6E19-47E7-4491106CF812}"/>
              </a:ext>
            </a:extLst>
          </p:cNvPr>
          <p:cNvPicPr>
            <a:picLocks noChangeAspect="1"/>
          </p:cNvPicPr>
          <p:nvPr/>
        </p:nvPicPr>
        <p:blipFill>
          <a:blip r:embed="rId5"/>
          <a:stretch>
            <a:fillRect/>
          </a:stretch>
        </p:blipFill>
        <p:spPr>
          <a:xfrm>
            <a:off x="4795736" y="2807854"/>
            <a:ext cx="4114494" cy="2250914"/>
          </a:xfrm>
          <a:prstGeom prst="rect">
            <a:avLst/>
          </a:prstGeom>
        </p:spPr>
      </p:pic>
      <p:pic>
        <p:nvPicPr>
          <p:cNvPr id="18" name="Picture 17" descr="A close up of a text&#10;&#10;AI-generated content may be incorrect.">
            <a:extLst>
              <a:ext uri="{FF2B5EF4-FFF2-40B4-BE49-F238E27FC236}">
                <a16:creationId xmlns:a16="http://schemas.microsoft.com/office/drawing/2014/main" id="{4D95CF5F-896E-D155-9C70-61910ACC303A}"/>
              </a:ext>
            </a:extLst>
          </p:cNvPr>
          <p:cNvPicPr>
            <a:picLocks noChangeAspect="1"/>
          </p:cNvPicPr>
          <p:nvPr/>
        </p:nvPicPr>
        <p:blipFill>
          <a:blip r:embed="rId6"/>
          <a:stretch>
            <a:fillRect/>
          </a:stretch>
        </p:blipFill>
        <p:spPr>
          <a:xfrm>
            <a:off x="4795736" y="1781053"/>
            <a:ext cx="4157476" cy="534201"/>
          </a:xfrm>
          <a:prstGeom prst="rect">
            <a:avLst/>
          </a:prstGeom>
        </p:spPr>
      </p:pic>
    </p:spTree>
    <p:extLst>
      <p:ext uri="{BB962C8B-B14F-4D97-AF65-F5344CB8AC3E}">
        <p14:creationId xmlns:p14="http://schemas.microsoft.com/office/powerpoint/2010/main" val="24784779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2">
          <a:extLst>
            <a:ext uri="{FF2B5EF4-FFF2-40B4-BE49-F238E27FC236}">
              <a16:creationId xmlns:a16="http://schemas.microsoft.com/office/drawing/2014/main" id="{C5B5DB0C-F530-918C-3F24-EC5B5BB8B5E5}"/>
            </a:ext>
          </a:extLst>
        </p:cNvPr>
        <p:cNvGrpSpPr/>
        <p:nvPr/>
      </p:nvGrpSpPr>
      <p:grpSpPr>
        <a:xfrm>
          <a:off x="0" y="0"/>
          <a:ext cx="0" cy="0"/>
          <a:chOff x="0" y="0"/>
          <a:chExt cx="0" cy="0"/>
        </a:xfrm>
      </p:grpSpPr>
      <p:sp>
        <p:nvSpPr>
          <p:cNvPr id="133" name="Google Shape;133;p28">
            <a:extLst>
              <a:ext uri="{FF2B5EF4-FFF2-40B4-BE49-F238E27FC236}">
                <a16:creationId xmlns:a16="http://schemas.microsoft.com/office/drawing/2014/main" id="{234B2D41-235C-F3B0-B0BA-1A5502E2C75C}"/>
              </a:ext>
            </a:extLst>
          </p:cNvPr>
          <p:cNvSpPr txBox="1">
            <a:spLocks noGrp="1"/>
          </p:cNvSpPr>
          <p:nvPr>
            <p:ph type="sldNum" sz="quarter" idx="12"/>
          </p:nvPr>
        </p:nvSpPr>
        <p:spPr>
          <a:prstGeom prst="rect">
            <a:avLst/>
          </a:prstGeom>
        </p:spPr>
        <p:txBody>
          <a:bodyPr spcFirstLastPara="1" wrap="square" lIns="91425" tIns="91425" rIns="91425" bIns="91425" anchor="ctr" anchorCtr="0">
            <a:normAutofit fontScale="25000" lnSpcReduction="20000"/>
          </a:bodyPr>
          <a:lstStyle/>
          <a:p>
            <a:pPr marL="0" lvl="0" indent="0" algn="r" rtl="0">
              <a:spcBef>
                <a:spcPts val="0"/>
              </a:spcBef>
              <a:spcAft>
                <a:spcPts val="0"/>
              </a:spcAft>
              <a:buNone/>
            </a:pPr>
            <a:fld id="{00000000-1234-1234-1234-123412341234}" type="slidenum">
              <a:rPr lang="en"/>
              <a:t>36</a:t>
            </a:fld>
            <a:endParaRPr/>
          </a:p>
        </p:txBody>
      </p:sp>
      <p:sp>
        <p:nvSpPr>
          <p:cNvPr id="134" name="Google Shape;134;p28">
            <a:extLst>
              <a:ext uri="{FF2B5EF4-FFF2-40B4-BE49-F238E27FC236}">
                <a16:creationId xmlns:a16="http://schemas.microsoft.com/office/drawing/2014/main" id="{4B815C4C-C620-EFBA-4631-0B4F0A7697F6}"/>
              </a:ext>
            </a:extLst>
          </p:cNvPr>
          <p:cNvSpPr txBox="1">
            <a:spLocks noGrp="1"/>
          </p:cNvSpPr>
          <p:nvPr>
            <p:ph type="title" idx="4294967295"/>
          </p:nvPr>
        </p:nvSpPr>
        <p:spPr>
          <a:xfrm>
            <a:off x="920750" y="223838"/>
            <a:ext cx="8223250" cy="768350"/>
          </a:xfrm>
          <a:prstGeom prst="rect">
            <a:avLst/>
          </a:prstGeom>
          <a:solidFill>
            <a:srgbClr val="000000">
              <a:alpha val="59120"/>
            </a:srgbClr>
          </a:solidFill>
        </p:spPr>
        <p:txBody>
          <a:bodyPr spcFirstLastPara="1" wrap="square" lIns="91425" tIns="91425" rIns="91425" bIns="91425" anchor="b" anchorCtr="0">
            <a:normAutofit/>
          </a:bodyPr>
          <a:lstStyle/>
          <a:p>
            <a:pPr lvl="0">
              <a:spcBef>
                <a:spcPts val="0"/>
              </a:spcBef>
            </a:pPr>
            <a:r>
              <a:rPr lang="en" sz="3600" dirty="0">
                <a:solidFill>
                  <a:schemeClr val="lt1"/>
                </a:solidFill>
              </a:rPr>
              <a:t>Recent science results</a:t>
            </a:r>
            <a:endParaRPr sz="3500" dirty="0">
              <a:latin typeface="Arial"/>
              <a:ea typeface="Arial"/>
              <a:cs typeface="Arial"/>
              <a:sym typeface="Arial"/>
            </a:endParaRPr>
          </a:p>
        </p:txBody>
      </p:sp>
      <p:sp>
        <p:nvSpPr>
          <p:cNvPr id="6" name="Google Shape;137;p28">
            <a:extLst>
              <a:ext uri="{FF2B5EF4-FFF2-40B4-BE49-F238E27FC236}">
                <a16:creationId xmlns:a16="http://schemas.microsoft.com/office/drawing/2014/main" id="{1DEA37E3-4C98-629D-E95B-DE9F8E250FA8}"/>
              </a:ext>
            </a:extLst>
          </p:cNvPr>
          <p:cNvSpPr txBox="1"/>
          <p:nvPr/>
        </p:nvSpPr>
        <p:spPr>
          <a:xfrm>
            <a:off x="90937" y="969074"/>
            <a:ext cx="3411021" cy="1169521"/>
          </a:xfrm>
          <a:prstGeom prst="rect">
            <a:avLst/>
          </a:prstGeom>
          <a:noFill/>
          <a:ln>
            <a:noFill/>
          </a:ln>
        </p:spPr>
        <p:txBody>
          <a:bodyPr spcFirstLastPara="1" wrap="square" lIns="91425" tIns="91425" rIns="91425" bIns="91425" anchor="ctr" anchorCtr="0">
            <a:spAutoFit/>
          </a:bodyPr>
          <a:lstStyle/>
          <a:p>
            <a:pPr marL="285750" indent="-285750">
              <a:buClr>
                <a:srgbClr val="FFC000"/>
              </a:buClr>
              <a:buFont typeface="Arial" panose="020B0604020202020204" pitchFamily="34" charset="0"/>
              <a:buChar char="•"/>
            </a:pPr>
            <a:r>
              <a:rPr lang="en-US" sz="1600" dirty="0">
                <a:solidFill>
                  <a:schemeClr val="tx1"/>
                </a:solidFill>
              </a:rPr>
              <a:t>Results: </a:t>
            </a:r>
          </a:p>
          <a:p>
            <a:pPr>
              <a:buClr>
                <a:srgbClr val="FFC000"/>
              </a:buClr>
            </a:pPr>
            <a:r>
              <a:rPr lang="en-US" sz="1600" dirty="0">
                <a:solidFill>
                  <a:schemeClr val="tx1"/>
                </a:solidFill>
              </a:rPr>
              <a:t>&gt; No significant excess over background </a:t>
            </a:r>
          </a:p>
          <a:p>
            <a:pPr>
              <a:buClr>
                <a:srgbClr val="FFC000"/>
              </a:buClr>
            </a:pPr>
            <a:r>
              <a:rPr lang="en-US" sz="1600" dirty="0">
                <a:solidFill>
                  <a:schemeClr val="tx1"/>
                </a:solidFill>
              </a:rPr>
              <a:t>&gt; Spin-independent cross-section </a:t>
            </a:r>
          </a:p>
        </p:txBody>
      </p:sp>
      <p:sp>
        <p:nvSpPr>
          <p:cNvPr id="7" name="TextBox 6">
            <a:extLst>
              <a:ext uri="{FF2B5EF4-FFF2-40B4-BE49-F238E27FC236}">
                <a16:creationId xmlns:a16="http://schemas.microsoft.com/office/drawing/2014/main" id="{33C2C28A-488D-D261-CD81-002BBA46E53D}"/>
              </a:ext>
            </a:extLst>
          </p:cNvPr>
          <p:cNvSpPr txBox="1"/>
          <p:nvPr/>
        </p:nvSpPr>
        <p:spPr>
          <a:xfrm>
            <a:off x="6410528" y="684411"/>
            <a:ext cx="2542684" cy="307777"/>
          </a:xfrm>
          <a:prstGeom prst="rect">
            <a:avLst/>
          </a:prstGeom>
          <a:noFill/>
        </p:spPr>
        <p:txBody>
          <a:bodyPr wrap="none" rtlCol="0">
            <a:spAutoFit/>
          </a:bodyPr>
          <a:lstStyle/>
          <a:p>
            <a:r>
              <a:rPr lang="en-US" dirty="0">
                <a:solidFill>
                  <a:schemeClr val="tx1"/>
                </a:solidFill>
              </a:rPr>
              <a:t>Eur. Phys. J. C (2025) 85:490</a:t>
            </a:r>
          </a:p>
        </p:txBody>
      </p:sp>
      <p:pic>
        <p:nvPicPr>
          <p:cNvPr id="8" name="Picture 7">
            <a:extLst>
              <a:ext uri="{FF2B5EF4-FFF2-40B4-BE49-F238E27FC236}">
                <a16:creationId xmlns:a16="http://schemas.microsoft.com/office/drawing/2014/main" id="{DAA25F7B-A1D4-FBBB-8C89-2A7744574163}"/>
              </a:ext>
            </a:extLst>
          </p:cNvPr>
          <p:cNvPicPr>
            <a:picLocks noChangeAspect="1"/>
          </p:cNvPicPr>
          <p:nvPr/>
        </p:nvPicPr>
        <p:blipFill>
          <a:blip r:embed="rId3"/>
          <a:stretch>
            <a:fillRect/>
          </a:stretch>
        </p:blipFill>
        <p:spPr>
          <a:xfrm>
            <a:off x="418960" y="2138594"/>
            <a:ext cx="3674505" cy="2414241"/>
          </a:xfrm>
          <a:prstGeom prst="rect">
            <a:avLst/>
          </a:prstGeom>
        </p:spPr>
      </p:pic>
      <p:sp>
        <p:nvSpPr>
          <p:cNvPr id="12" name="TextBox 11">
            <a:extLst>
              <a:ext uri="{FF2B5EF4-FFF2-40B4-BE49-F238E27FC236}">
                <a16:creationId xmlns:a16="http://schemas.microsoft.com/office/drawing/2014/main" id="{535397E1-3CD1-7068-46C9-9CC21EE4F108}"/>
              </a:ext>
            </a:extLst>
          </p:cNvPr>
          <p:cNvSpPr txBox="1"/>
          <p:nvPr/>
        </p:nvSpPr>
        <p:spPr>
          <a:xfrm>
            <a:off x="4234114" y="4591418"/>
            <a:ext cx="4793154" cy="523220"/>
          </a:xfrm>
          <a:prstGeom prst="rect">
            <a:avLst/>
          </a:prstGeom>
          <a:noFill/>
        </p:spPr>
        <p:txBody>
          <a:bodyPr wrap="square">
            <a:spAutoFit/>
          </a:bodyPr>
          <a:lstStyle/>
          <a:p>
            <a:pPr>
              <a:buClr>
                <a:srgbClr val="FFC000"/>
              </a:buClr>
            </a:pPr>
            <a:r>
              <a:rPr lang="en-US" dirty="0">
                <a:solidFill>
                  <a:schemeClr val="tx1"/>
                </a:solidFill>
              </a:rPr>
              <a:t>C</a:t>
            </a:r>
            <a:r>
              <a:rPr lang="en-US" sz="1400" dirty="0">
                <a:solidFill>
                  <a:schemeClr val="tx1"/>
                </a:solidFill>
              </a:rPr>
              <a:t>omparison with results from other direct detection experiments.</a:t>
            </a:r>
          </a:p>
        </p:txBody>
      </p:sp>
      <p:sp>
        <p:nvSpPr>
          <p:cNvPr id="17" name="TextBox 16">
            <a:extLst>
              <a:ext uri="{FF2B5EF4-FFF2-40B4-BE49-F238E27FC236}">
                <a16:creationId xmlns:a16="http://schemas.microsoft.com/office/drawing/2014/main" id="{C953BE40-D189-9483-CD06-977CDD4DAC01}"/>
              </a:ext>
            </a:extLst>
          </p:cNvPr>
          <p:cNvSpPr txBox="1"/>
          <p:nvPr/>
        </p:nvSpPr>
        <p:spPr>
          <a:xfrm>
            <a:off x="4961106" y="1731523"/>
            <a:ext cx="184731" cy="307777"/>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D029C18B-C73A-E416-A3D0-65A9BA2D101A}"/>
              </a:ext>
            </a:extLst>
          </p:cNvPr>
          <p:cNvSpPr txBox="1"/>
          <p:nvPr/>
        </p:nvSpPr>
        <p:spPr>
          <a:xfrm>
            <a:off x="418960" y="4606557"/>
            <a:ext cx="3799749" cy="523220"/>
          </a:xfrm>
          <a:prstGeom prst="rect">
            <a:avLst/>
          </a:prstGeom>
          <a:noFill/>
        </p:spPr>
        <p:txBody>
          <a:bodyPr wrap="square" rtlCol="0">
            <a:spAutoFit/>
          </a:bodyPr>
          <a:lstStyle/>
          <a:p>
            <a:r>
              <a:rPr lang="en-US" dirty="0">
                <a:solidFill>
                  <a:schemeClr val="tx1"/>
                </a:solidFill>
              </a:rPr>
              <a:t>Spin-independent DM-nucleon cross section 90% C.L. upper limits</a:t>
            </a:r>
          </a:p>
        </p:txBody>
      </p:sp>
      <p:pic>
        <p:nvPicPr>
          <p:cNvPr id="3" name="Picture 2">
            <a:extLst>
              <a:ext uri="{FF2B5EF4-FFF2-40B4-BE49-F238E27FC236}">
                <a16:creationId xmlns:a16="http://schemas.microsoft.com/office/drawing/2014/main" id="{FF2D7B71-3DED-E4DE-1BC4-CDB0556278C5}"/>
              </a:ext>
            </a:extLst>
          </p:cNvPr>
          <p:cNvPicPr>
            <a:picLocks noChangeAspect="1"/>
          </p:cNvPicPr>
          <p:nvPr/>
        </p:nvPicPr>
        <p:blipFill>
          <a:blip r:embed="rId4"/>
          <a:stretch>
            <a:fillRect/>
          </a:stretch>
        </p:blipFill>
        <p:spPr>
          <a:xfrm>
            <a:off x="4234113" y="1446518"/>
            <a:ext cx="4818950" cy="3106431"/>
          </a:xfrm>
          <a:prstGeom prst="rect">
            <a:avLst/>
          </a:prstGeom>
        </p:spPr>
      </p:pic>
    </p:spTree>
    <p:extLst>
      <p:ext uri="{BB962C8B-B14F-4D97-AF65-F5344CB8AC3E}">
        <p14:creationId xmlns:p14="http://schemas.microsoft.com/office/powerpoint/2010/main" val="25686622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2">
          <a:extLst>
            <a:ext uri="{FF2B5EF4-FFF2-40B4-BE49-F238E27FC236}">
              <a16:creationId xmlns:a16="http://schemas.microsoft.com/office/drawing/2014/main" id="{2CD0E5B5-D830-473D-538D-A462DA9E558E}"/>
            </a:ext>
          </a:extLst>
        </p:cNvPr>
        <p:cNvGrpSpPr/>
        <p:nvPr/>
      </p:nvGrpSpPr>
      <p:grpSpPr>
        <a:xfrm>
          <a:off x="0" y="0"/>
          <a:ext cx="0" cy="0"/>
          <a:chOff x="0" y="0"/>
          <a:chExt cx="0" cy="0"/>
        </a:xfrm>
      </p:grpSpPr>
      <p:sp>
        <p:nvSpPr>
          <p:cNvPr id="133" name="Google Shape;133;p28">
            <a:extLst>
              <a:ext uri="{FF2B5EF4-FFF2-40B4-BE49-F238E27FC236}">
                <a16:creationId xmlns:a16="http://schemas.microsoft.com/office/drawing/2014/main" id="{D373E6A8-7B4E-1F6D-BA1E-715C310D6527}"/>
              </a:ext>
            </a:extLst>
          </p:cNvPr>
          <p:cNvSpPr txBox="1">
            <a:spLocks noGrp="1"/>
          </p:cNvSpPr>
          <p:nvPr>
            <p:ph type="sldNum" sz="quarter" idx="12"/>
          </p:nvPr>
        </p:nvSpPr>
        <p:spPr>
          <a:prstGeom prst="rect">
            <a:avLst/>
          </a:prstGeom>
        </p:spPr>
        <p:txBody>
          <a:bodyPr spcFirstLastPara="1" wrap="square" lIns="91425" tIns="91425" rIns="91425" bIns="91425" anchor="ctr" anchorCtr="0">
            <a:normAutofit fontScale="25000" lnSpcReduction="20000"/>
          </a:bodyPr>
          <a:lstStyle/>
          <a:p>
            <a:pPr marL="0" lvl="0" indent="0" algn="r" rtl="0">
              <a:spcBef>
                <a:spcPts val="0"/>
              </a:spcBef>
              <a:spcAft>
                <a:spcPts val="0"/>
              </a:spcAft>
              <a:buNone/>
            </a:pPr>
            <a:fld id="{00000000-1234-1234-1234-123412341234}" type="slidenum">
              <a:rPr lang="en"/>
              <a:t>37</a:t>
            </a:fld>
            <a:endParaRPr/>
          </a:p>
        </p:txBody>
      </p:sp>
      <p:sp>
        <p:nvSpPr>
          <p:cNvPr id="134" name="Google Shape;134;p28">
            <a:extLst>
              <a:ext uri="{FF2B5EF4-FFF2-40B4-BE49-F238E27FC236}">
                <a16:creationId xmlns:a16="http://schemas.microsoft.com/office/drawing/2014/main" id="{A31BF33B-C23E-E60C-B1F5-252786FEEEAA}"/>
              </a:ext>
            </a:extLst>
          </p:cNvPr>
          <p:cNvSpPr txBox="1">
            <a:spLocks noGrp="1"/>
          </p:cNvSpPr>
          <p:nvPr>
            <p:ph type="title" idx="4294967295"/>
          </p:nvPr>
        </p:nvSpPr>
        <p:spPr>
          <a:xfrm>
            <a:off x="920750" y="223838"/>
            <a:ext cx="8223250" cy="768350"/>
          </a:xfrm>
          <a:prstGeom prst="rect">
            <a:avLst/>
          </a:prstGeom>
          <a:solidFill>
            <a:srgbClr val="000000">
              <a:alpha val="59120"/>
            </a:srgbClr>
          </a:solidFill>
        </p:spPr>
        <p:txBody>
          <a:bodyPr spcFirstLastPara="1" wrap="square" lIns="91425" tIns="91425" rIns="91425" bIns="91425" anchor="b" anchorCtr="0">
            <a:normAutofit/>
          </a:bodyPr>
          <a:lstStyle/>
          <a:p>
            <a:pPr lvl="0">
              <a:spcBef>
                <a:spcPts val="0"/>
              </a:spcBef>
            </a:pPr>
            <a:r>
              <a:rPr lang="en-US" sz="3600" dirty="0">
                <a:solidFill>
                  <a:schemeClr val="lt1"/>
                </a:solidFill>
              </a:rPr>
              <a:t>N</a:t>
            </a:r>
            <a:r>
              <a:rPr lang="en" sz="3600" dirty="0">
                <a:solidFill>
                  <a:schemeClr val="lt1"/>
                </a:solidFill>
              </a:rPr>
              <a:t>ot-so-Recent science results</a:t>
            </a:r>
            <a:endParaRPr sz="3500" dirty="0">
              <a:latin typeface="Arial"/>
              <a:ea typeface="Arial"/>
              <a:cs typeface="Arial"/>
              <a:sym typeface="Arial"/>
            </a:endParaRPr>
          </a:p>
        </p:txBody>
      </p:sp>
      <p:sp>
        <p:nvSpPr>
          <p:cNvPr id="6" name="Google Shape;137;p28">
            <a:extLst>
              <a:ext uri="{FF2B5EF4-FFF2-40B4-BE49-F238E27FC236}">
                <a16:creationId xmlns:a16="http://schemas.microsoft.com/office/drawing/2014/main" id="{E3EFF9F4-C92C-71C7-3E84-41AE6BFDEE47}"/>
              </a:ext>
            </a:extLst>
          </p:cNvPr>
          <p:cNvSpPr txBox="1"/>
          <p:nvPr/>
        </p:nvSpPr>
        <p:spPr>
          <a:xfrm>
            <a:off x="6012972" y="561331"/>
            <a:ext cx="2480153" cy="430857"/>
          </a:xfrm>
          <a:prstGeom prst="rect">
            <a:avLst/>
          </a:prstGeom>
          <a:noFill/>
          <a:ln>
            <a:noFill/>
          </a:ln>
        </p:spPr>
        <p:txBody>
          <a:bodyPr spcFirstLastPara="1" wrap="square" lIns="91425" tIns="91425" rIns="91425" bIns="91425" anchor="ctr" anchorCtr="0">
            <a:spAutoFit/>
          </a:bodyPr>
          <a:lstStyle/>
          <a:p>
            <a:pPr>
              <a:buClr>
                <a:srgbClr val="FFC000"/>
              </a:buClr>
            </a:pPr>
            <a:r>
              <a:rPr lang="en-US" sz="1600" dirty="0">
                <a:solidFill>
                  <a:schemeClr val="tx1"/>
                </a:solidFill>
              </a:rPr>
              <a:t>PRD 105 (2022) 062004</a:t>
            </a:r>
          </a:p>
        </p:txBody>
      </p:sp>
      <p:sp>
        <p:nvSpPr>
          <p:cNvPr id="17" name="TextBox 16">
            <a:extLst>
              <a:ext uri="{FF2B5EF4-FFF2-40B4-BE49-F238E27FC236}">
                <a16:creationId xmlns:a16="http://schemas.microsoft.com/office/drawing/2014/main" id="{8911F80F-18B6-C2EC-A3F1-058819971071}"/>
              </a:ext>
            </a:extLst>
          </p:cNvPr>
          <p:cNvSpPr txBox="1"/>
          <p:nvPr/>
        </p:nvSpPr>
        <p:spPr>
          <a:xfrm>
            <a:off x="4961106" y="1731523"/>
            <a:ext cx="184731" cy="307777"/>
          </a:xfrm>
          <a:prstGeom prst="rect">
            <a:avLst/>
          </a:prstGeom>
          <a:noFill/>
        </p:spPr>
        <p:txBody>
          <a:bodyPr wrap="none" rtlCol="0">
            <a:spAutoFit/>
          </a:bodyPr>
          <a:lstStyle/>
          <a:p>
            <a:endParaRPr lang="en-US" dirty="0"/>
          </a:p>
        </p:txBody>
      </p:sp>
      <p:pic>
        <p:nvPicPr>
          <p:cNvPr id="5" name="Picture 4" descr="A graph of different colored lines&#10;&#10;AI-generated content may be incorrect.">
            <a:extLst>
              <a:ext uri="{FF2B5EF4-FFF2-40B4-BE49-F238E27FC236}">
                <a16:creationId xmlns:a16="http://schemas.microsoft.com/office/drawing/2014/main" id="{F1D35214-202D-7C1C-B540-7A9487C28ACD}"/>
              </a:ext>
            </a:extLst>
          </p:cNvPr>
          <p:cNvPicPr>
            <a:picLocks noChangeAspect="1"/>
          </p:cNvPicPr>
          <p:nvPr/>
        </p:nvPicPr>
        <p:blipFill>
          <a:blip r:embed="rId3"/>
          <a:stretch>
            <a:fillRect/>
          </a:stretch>
        </p:blipFill>
        <p:spPr>
          <a:xfrm>
            <a:off x="3206663" y="1625200"/>
            <a:ext cx="5843392" cy="3433568"/>
          </a:xfrm>
          <a:prstGeom prst="rect">
            <a:avLst/>
          </a:prstGeom>
        </p:spPr>
      </p:pic>
      <p:sp>
        <p:nvSpPr>
          <p:cNvPr id="10" name="TextBox 9">
            <a:extLst>
              <a:ext uri="{FF2B5EF4-FFF2-40B4-BE49-F238E27FC236}">
                <a16:creationId xmlns:a16="http://schemas.microsoft.com/office/drawing/2014/main" id="{45164390-BCB1-26F4-B039-ECE9E06F8A43}"/>
              </a:ext>
            </a:extLst>
          </p:cNvPr>
          <p:cNvSpPr txBox="1"/>
          <p:nvPr/>
        </p:nvSpPr>
        <p:spPr>
          <a:xfrm>
            <a:off x="126060" y="1047084"/>
            <a:ext cx="4572000" cy="1169551"/>
          </a:xfrm>
          <a:prstGeom prst="rect">
            <a:avLst/>
          </a:prstGeom>
          <a:noFill/>
        </p:spPr>
        <p:txBody>
          <a:bodyPr wrap="square">
            <a:spAutoFit/>
          </a:bodyPr>
          <a:lstStyle/>
          <a:p>
            <a:pPr algn="ctr"/>
            <a:r>
              <a:rPr lang="en-US" sz="1400" b="1" dirty="0">
                <a:solidFill>
                  <a:srgbClr val="FFC000"/>
                </a:solidFill>
              </a:rPr>
              <a:t>Search for GeV-scale Dark Matter Annihilation in the Sun with </a:t>
            </a:r>
            <a:r>
              <a:rPr lang="en-US" sz="1400" b="1" dirty="0" err="1">
                <a:solidFill>
                  <a:srgbClr val="FFC000"/>
                </a:solidFill>
              </a:rPr>
              <a:t>IceCube</a:t>
            </a:r>
            <a:r>
              <a:rPr lang="en-US" sz="1400" b="1" dirty="0">
                <a:solidFill>
                  <a:srgbClr val="FFC000"/>
                </a:solidFill>
              </a:rPr>
              <a:t> </a:t>
            </a:r>
            <a:r>
              <a:rPr lang="en-US" sz="1400" b="1" dirty="0" err="1">
                <a:solidFill>
                  <a:srgbClr val="FFC000"/>
                </a:solidFill>
              </a:rPr>
              <a:t>DeepCore</a:t>
            </a:r>
            <a:r>
              <a:rPr lang="en-US" sz="1400" b="1" dirty="0">
                <a:solidFill>
                  <a:srgbClr val="FFC000"/>
                </a:solidFill>
              </a:rPr>
              <a:t>  </a:t>
            </a:r>
          </a:p>
          <a:p>
            <a:endParaRPr lang="en-US" dirty="0">
              <a:solidFill>
                <a:schemeClr val="tx1"/>
              </a:solidFill>
            </a:endParaRPr>
          </a:p>
          <a:p>
            <a:r>
              <a:rPr lang="en-US" dirty="0">
                <a:solidFill>
                  <a:schemeClr val="tx1"/>
                </a:solidFill>
              </a:rPr>
              <a:t>- 2022 analysis </a:t>
            </a:r>
          </a:p>
          <a:p>
            <a:r>
              <a:rPr lang="en-US" dirty="0">
                <a:solidFill>
                  <a:schemeClr val="tx1"/>
                </a:solidFill>
              </a:rPr>
              <a:t>- Spin-dependent cross section</a:t>
            </a:r>
          </a:p>
        </p:txBody>
      </p:sp>
    </p:spTree>
    <p:extLst>
      <p:ext uri="{BB962C8B-B14F-4D97-AF65-F5344CB8AC3E}">
        <p14:creationId xmlns:p14="http://schemas.microsoft.com/office/powerpoint/2010/main" val="17846026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2">
          <a:extLst>
            <a:ext uri="{FF2B5EF4-FFF2-40B4-BE49-F238E27FC236}">
              <a16:creationId xmlns:a16="http://schemas.microsoft.com/office/drawing/2014/main" id="{B783971D-78F0-E2C0-32E3-39FE54900456}"/>
            </a:ext>
          </a:extLst>
        </p:cNvPr>
        <p:cNvGrpSpPr/>
        <p:nvPr/>
      </p:nvGrpSpPr>
      <p:grpSpPr>
        <a:xfrm>
          <a:off x="0" y="0"/>
          <a:ext cx="0" cy="0"/>
          <a:chOff x="0" y="0"/>
          <a:chExt cx="0" cy="0"/>
        </a:xfrm>
      </p:grpSpPr>
      <p:sp>
        <p:nvSpPr>
          <p:cNvPr id="133" name="Google Shape;133;p28">
            <a:extLst>
              <a:ext uri="{FF2B5EF4-FFF2-40B4-BE49-F238E27FC236}">
                <a16:creationId xmlns:a16="http://schemas.microsoft.com/office/drawing/2014/main" id="{7D87CF55-2E76-F05A-CC0D-F1E928CB7CFD}"/>
              </a:ext>
            </a:extLst>
          </p:cNvPr>
          <p:cNvSpPr txBox="1">
            <a:spLocks noGrp="1"/>
          </p:cNvSpPr>
          <p:nvPr>
            <p:ph type="sldNum" sz="quarter" idx="12"/>
          </p:nvPr>
        </p:nvSpPr>
        <p:spPr>
          <a:prstGeom prst="rect">
            <a:avLst/>
          </a:prstGeom>
        </p:spPr>
        <p:txBody>
          <a:bodyPr spcFirstLastPara="1" wrap="square" lIns="91425" tIns="91425" rIns="91425" bIns="91425" anchor="ctr" anchorCtr="0">
            <a:normAutofit fontScale="25000" lnSpcReduction="20000"/>
          </a:bodyPr>
          <a:lstStyle/>
          <a:p>
            <a:pPr marL="0" lvl="0" indent="0" algn="r" rtl="0">
              <a:spcBef>
                <a:spcPts val="0"/>
              </a:spcBef>
              <a:spcAft>
                <a:spcPts val="0"/>
              </a:spcAft>
              <a:buNone/>
            </a:pPr>
            <a:fld id="{00000000-1234-1234-1234-123412341234}" type="slidenum">
              <a:rPr lang="en"/>
              <a:t>38</a:t>
            </a:fld>
            <a:endParaRPr/>
          </a:p>
        </p:txBody>
      </p:sp>
      <p:sp>
        <p:nvSpPr>
          <p:cNvPr id="134" name="Google Shape;134;p28">
            <a:extLst>
              <a:ext uri="{FF2B5EF4-FFF2-40B4-BE49-F238E27FC236}">
                <a16:creationId xmlns:a16="http://schemas.microsoft.com/office/drawing/2014/main" id="{B6E3A919-BFFD-C230-B935-07AB5E79E81B}"/>
              </a:ext>
            </a:extLst>
          </p:cNvPr>
          <p:cNvSpPr txBox="1">
            <a:spLocks noGrp="1"/>
          </p:cNvSpPr>
          <p:nvPr>
            <p:ph type="title" idx="4294967295"/>
          </p:nvPr>
        </p:nvSpPr>
        <p:spPr>
          <a:xfrm>
            <a:off x="920750" y="223838"/>
            <a:ext cx="8223250" cy="768350"/>
          </a:xfrm>
          <a:prstGeom prst="rect">
            <a:avLst/>
          </a:prstGeom>
          <a:solidFill>
            <a:srgbClr val="000000">
              <a:alpha val="59120"/>
            </a:srgbClr>
          </a:solidFill>
        </p:spPr>
        <p:txBody>
          <a:bodyPr spcFirstLastPara="1" wrap="square" lIns="91425" tIns="91425" rIns="91425" bIns="91425" anchor="b" anchorCtr="0">
            <a:normAutofit/>
          </a:bodyPr>
          <a:lstStyle/>
          <a:p>
            <a:pPr lvl="0">
              <a:spcBef>
                <a:spcPts val="0"/>
              </a:spcBef>
            </a:pPr>
            <a:r>
              <a:rPr lang="en" sz="3600" dirty="0">
                <a:solidFill>
                  <a:schemeClr val="lt1"/>
                </a:solidFill>
              </a:rPr>
              <a:t>Recent science results</a:t>
            </a:r>
            <a:endParaRPr sz="3500" dirty="0">
              <a:latin typeface="Arial"/>
              <a:ea typeface="Arial"/>
              <a:cs typeface="Arial"/>
              <a:sym typeface="Arial"/>
            </a:endParaRPr>
          </a:p>
        </p:txBody>
      </p:sp>
      <p:sp>
        <p:nvSpPr>
          <p:cNvPr id="2" name="Google Shape;137;p28">
            <a:extLst>
              <a:ext uri="{FF2B5EF4-FFF2-40B4-BE49-F238E27FC236}">
                <a16:creationId xmlns:a16="http://schemas.microsoft.com/office/drawing/2014/main" id="{B0B83346-7511-9627-7E72-FC34CB3B2987}"/>
              </a:ext>
            </a:extLst>
          </p:cNvPr>
          <p:cNvSpPr txBox="1"/>
          <p:nvPr/>
        </p:nvSpPr>
        <p:spPr>
          <a:xfrm>
            <a:off x="114300" y="972260"/>
            <a:ext cx="3980616" cy="430857"/>
          </a:xfrm>
          <a:prstGeom prst="rect">
            <a:avLst/>
          </a:prstGeom>
          <a:noFill/>
          <a:ln>
            <a:noFill/>
          </a:ln>
        </p:spPr>
        <p:txBody>
          <a:bodyPr spcFirstLastPara="1" wrap="square" lIns="91425" tIns="91425" rIns="91425" bIns="91425" anchor="ctr" anchorCtr="0">
            <a:spAutoFit/>
          </a:bodyPr>
          <a:lstStyle/>
          <a:p>
            <a:pPr algn="ctr">
              <a:buClr>
                <a:srgbClr val="FFC000"/>
              </a:buClr>
            </a:pPr>
            <a:r>
              <a:rPr lang="en-US" sz="1600" b="1" dirty="0">
                <a:solidFill>
                  <a:srgbClr val="FFC000"/>
                </a:solidFill>
              </a:rPr>
              <a:t>Search for Neutrinos &gt; </a:t>
            </a:r>
            <a:r>
              <a:rPr lang="en-US" sz="1600" b="1" dirty="0" err="1">
                <a:solidFill>
                  <a:srgbClr val="FFC000"/>
                </a:solidFill>
              </a:rPr>
              <a:t>PeV</a:t>
            </a:r>
            <a:r>
              <a:rPr lang="en-US" sz="1600" b="1" dirty="0">
                <a:solidFill>
                  <a:srgbClr val="FFC000"/>
                </a:solidFill>
              </a:rPr>
              <a:t> in IceCube</a:t>
            </a:r>
          </a:p>
        </p:txBody>
      </p:sp>
      <p:sp>
        <p:nvSpPr>
          <p:cNvPr id="6" name="TextBox 5">
            <a:extLst>
              <a:ext uri="{FF2B5EF4-FFF2-40B4-BE49-F238E27FC236}">
                <a16:creationId xmlns:a16="http://schemas.microsoft.com/office/drawing/2014/main" id="{A051D6C6-CF09-D512-0125-004E4A289DA5}"/>
              </a:ext>
            </a:extLst>
          </p:cNvPr>
          <p:cNvSpPr txBox="1"/>
          <p:nvPr/>
        </p:nvSpPr>
        <p:spPr>
          <a:xfrm>
            <a:off x="4644736" y="174337"/>
            <a:ext cx="4384964" cy="523220"/>
          </a:xfrm>
          <a:prstGeom prst="rect">
            <a:avLst/>
          </a:prstGeom>
          <a:noFill/>
        </p:spPr>
        <p:txBody>
          <a:bodyPr wrap="square" rtlCol="0">
            <a:spAutoFit/>
          </a:bodyPr>
          <a:lstStyle/>
          <a:p>
            <a:pPr marL="285750" indent="-285750">
              <a:buClr>
                <a:srgbClr val="FFFF00"/>
              </a:buClr>
              <a:buFont typeface="Arial" panose="020B0604020202020204" pitchFamily="34" charset="0"/>
              <a:buChar char="•"/>
            </a:pPr>
            <a:r>
              <a:rPr lang="en-US" dirty="0">
                <a:solidFill>
                  <a:schemeClr val="tx1"/>
                </a:solidFill>
              </a:rPr>
              <a:t>arXiv:2502.19776v1 [astro-</a:t>
            </a:r>
            <a:r>
              <a:rPr lang="en-US" dirty="0" err="1">
                <a:solidFill>
                  <a:schemeClr val="tx1"/>
                </a:solidFill>
              </a:rPr>
              <a:t>ph.HE</a:t>
            </a:r>
            <a:r>
              <a:rPr lang="en-US" dirty="0">
                <a:solidFill>
                  <a:schemeClr val="tx1"/>
                </a:solidFill>
              </a:rPr>
              <a:t>] (1 – 10 </a:t>
            </a:r>
            <a:r>
              <a:rPr lang="en-US" dirty="0" err="1">
                <a:solidFill>
                  <a:schemeClr val="tx1"/>
                </a:solidFill>
              </a:rPr>
              <a:t>PeV</a:t>
            </a:r>
            <a:r>
              <a:rPr lang="en-US" dirty="0">
                <a:solidFill>
                  <a:schemeClr val="tx1"/>
                </a:solidFill>
              </a:rPr>
              <a:t>) Accepted to PRD</a:t>
            </a:r>
          </a:p>
        </p:txBody>
      </p:sp>
      <p:pic>
        <p:nvPicPr>
          <p:cNvPr id="3" name="Picture 2">
            <a:extLst>
              <a:ext uri="{FF2B5EF4-FFF2-40B4-BE49-F238E27FC236}">
                <a16:creationId xmlns:a16="http://schemas.microsoft.com/office/drawing/2014/main" id="{F67FD4E4-1201-7611-3C82-A2176755FBE4}"/>
              </a:ext>
            </a:extLst>
          </p:cNvPr>
          <p:cNvPicPr>
            <a:picLocks noChangeAspect="1"/>
          </p:cNvPicPr>
          <p:nvPr/>
        </p:nvPicPr>
        <p:blipFill>
          <a:blip r:embed="rId3"/>
          <a:stretch>
            <a:fillRect/>
          </a:stretch>
        </p:blipFill>
        <p:spPr>
          <a:xfrm>
            <a:off x="202551" y="1480836"/>
            <a:ext cx="3826336" cy="2820411"/>
          </a:xfrm>
          <a:prstGeom prst="rect">
            <a:avLst/>
          </a:prstGeom>
        </p:spPr>
      </p:pic>
      <p:sp>
        <p:nvSpPr>
          <p:cNvPr id="9" name="TextBox 8">
            <a:extLst>
              <a:ext uri="{FF2B5EF4-FFF2-40B4-BE49-F238E27FC236}">
                <a16:creationId xmlns:a16="http://schemas.microsoft.com/office/drawing/2014/main" id="{26229A89-B259-37C1-A9B9-8315D7C774FB}"/>
              </a:ext>
            </a:extLst>
          </p:cNvPr>
          <p:cNvSpPr txBox="1"/>
          <p:nvPr/>
        </p:nvSpPr>
        <p:spPr>
          <a:xfrm>
            <a:off x="147078" y="4360063"/>
            <a:ext cx="3826336" cy="738664"/>
          </a:xfrm>
          <a:prstGeom prst="rect">
            <a:avLst/>
          </a:prstGeom>
          <a:noFill/>
        </p:spPr>
        <p:txBody>
          <a:bodyPr wrap="square" rtlCol="0">
            <a:spAutoFit/>
          </a:bodyPr>
          <a:lstStyle/>
          <a:p>
            <a:r>
              <a:rPr lang="en-US" dirty="0">
                <a:solidFill>
                  <a:schemeClr val="tx1"/>
                </a:solidFill>
              </a:rPr>
              <a:t>Best-fit per-flavor astrophysical neutrino flux as a function of neutrino energy under model assumptions (9 years of data, southern sky) </a:t>
            </a:r>
          </a:p>
        </p:txBody>
      </p:sp>
      <p:sp>
        <p:nvSpPr>
          <p:cNvPr id="5" name="TextBox 4">
            <a:extLst>
              <a:ext uri="{FF2B5EF4-FFF2-40B4-BE49-F238E27FC236}">
                <a16:creationId xmlns:a16="http://schemas.microsoft.com/office/drawing/2014/main" id="{F6F03A01-2E69-6117-7DEA-3198D3A1F97B}"/>
              </a:ext>
            </a:extLst>
          </p:cNvPr>
          <p:cNvSpPr txBox="1"/>
          <p:nvPr/>
        </p:nvSpPr>
        <p:spPr>
          <a:xfrm>
            <a:off x="4286250" y="1403117"/>
            <a:ext cx="4959350" cy="2893100"/>
          </a:xfrm>
          <a:prstGeom prst="rect">
            <a:avLst/>
          </a:prstGeom>
          <a:noFill/>
        </p:spPr>
        <p:txBody>
          <a:bodyPr wrap="square">
            <a:spAutoFit/>
          </a:bodyPr>
          <a:lstStyle/>
          <a:p>
            <a:r>
              <a:rPr lang="en-US" i="1" dirty="0">
                <a:solidFill>
                  <a:schemeClr val="tx1"/>
                </a:solidFill>
                <a:effectLst/>
                <a:latin typeface="Helvetica" pitchFamily="2" charset="0"/>
              </a:rPr>
              <a:t>Single power law (SPL) model:  </a:t>
            </a:r>
            <a:r>
              <a:rPr lang="el-GR" i="1" dirty="0">
                <a:solidFill>
                  <a:schemeClr val="tx1"/>
                </a:solidFill>
              </a:rPr>
              <a:t>Φ</a:t>
            </a:r>
            <a:r>
              <a:rPr lang="en-US" i="1" dirty="0">
                <a:solidFill>
                  <a:schemeClr val="tx1"/>
                </a:solidFill>
              </a:rPr>
              <a:t>astro (per-flavor)</a:t>
            </a:r>
            <a:r>
              <a:rPr lang="en-US" dirty="0">
                <a:solidFill>
                  <a:schemeClr val="tx1"/>
                </a:solidFill>
              </a:rPr>
              <a:t> has </a:t>
            </a:r>
            <a:r>
              <a:rPr lang="en-US" i="1" dirty="0">
                <a:solidFill>
                  <a:schemeClr val="tx1"/>
                </a:solidFill>
                <a:latin typeface="Helvetica" pitchFamily="2" charset="0"/>
              </a:rPr>
              <a:t>a flavor ratio of (</a:t>
            </a:r>
            <a:r>
              <a:rPr lang="el-GR" i="1" dirty="0">
                <a:solidFill>
                  <a:schemeClr val="tx1"/>
                </a:solidFill>
                <a:latin typeface="Helvetica" pitchFamily="2" charset="0"/>
              </a:rPr>
              <a:t>ν</a:t>
            </a:r>
            <a:r>
              <a:rPr lang="en-US" i="1" dirty="0">
                <a:solidFill>
                  <a:schemeClr val="tx1"/>
                </a:solidFill>
                <a:latin typeface="Helvetica" pitchFamily="2" charset="0"/>
              </a:rPr>
              <a:t>e : </a:t>
            </a:r>
            <a:r>
              <a:rPr lang="el-GR" i="1" dirty="0" err="1">
                <a:solidFill>
                  <a:schemeClr val="tx1"/>
                </a:solidFill>
                <a:latin typeface="Helvetica" pitchFamily="2" charset="0"/>
              </a:rPr>
              <a:t>νμ</a:t>
            </a:r>
            <a:r>
              <a:rPr lang="el-GR" i="1" dirty="0">
                <a:solidFill>
                  <a:schemeClr val="tx1"/>
                </a:solidFill>
                <a:latin typeface="Helvetica" pitchFamily="2" charset="0"/>
              </a:rPr>
              <a:t> : </a:t>
            </a:r>
            <a:r>
              <a:rPr lang="el-GR" i="1" dirty="0" err="1">
                <a:solidFill>
                  <a:schemeClr val="tx1"/>
                </a:solidFill>
                <a:latin typeface="Helvetica" pitchFamily="2" charset="0"/>
              </a:rPr>
              <a:t>ντ</a:t>
            </a:r>
            <a:r>
              <a:rPr lang="el-GR" i="1" dirty="0">
                <a:solidFill>
                  <a:schemeClr val="tx1"/>
                </a:solidFill>
                <a:latin typeface="Helvetica" pitchFamily="2" charset="0"/>
              </a:rPr>
              <a:t> ) =(1 : 1 : 1) </a:t>
            </a:r>
            <a:r>
              <a:rPr lang="en-US" i="1" dirty="0">
                <a:solidFill>
                  <a:schemeClr val="tx1"/>
                </a:solidFill>
                <a:latin typeface="Helvetica" pitchFamily="2" charset="0"/>
              </a:rPr>
              <a:t>at Earth</a:t>
            </a:r>
          </a:p>
          <a:p>
            <a:endParaRPr lang="en-US" i="1" dirty="0">
              <a:solidFill>
                <a:schemeClr val="tx1"/>
              </a:solidFill>
            </a:endParaRPr>
          </a:p>
          <a:p>
            <a:endParaRPr lang="en-US" i="1" dirty="0">
              <a:solidFill>
                <a:schemeClr val="tx1"/>
              </a:solidFill>
            </a:endParaRPr>
          </a:p>
          <a:p>
            <a:endParaRPr lang="en-US" i="1" dirty="0">
              <a:solidFill>
                <a:schemeClr val="tx1"/>
              </a:solidFill>
            </a:endParaRPr>
          </a:p>
          <a:p>
            <a:endParaRPr lang="en-US" i="1" dirty="0">
              <a:solidFill>
                <a:schemeClr val="tx1"/>
              </a:solidFill>
            </a:endParaRPr>
          </a:p>
          <a:p>
            <a:r>
              <a:rPr lang="en-US" i="1" dirty="0">
                <a:solidFill>
                  <a:schemeClr val="tx1"/>
                </a:solidFill>
              </a:rPr>
              <a:t>Single power law with a cutoff</a:t>
            </a:r>
            <a:endParaRPr lang="en-US" dirty="0">
              <a:solidFill>
                <a:schemeClr val="tx1"/>
              </a:solidFill>
            </a:endParaRPr>
          </a:p>
          <a:p>
            <a:endParaRPr lang="en-US" dirty="0">
              <a:solidFill>
                <a:schemeClr val="tx1"/>
              </a:solidFill>
              <a:effectLst/>
              <a:latin typeface="Helvetica" pitchFamily="2" charset="0"/>
            </a:endParaRPr>
          </a:p>
          <a:p>
            <a:endParaRPr lang="en-US" dirty="0">
              <a:solidFill>
                <a:schemeClr val="tx1"/>
              </a:solidFill>
              <a:latin typeface="Helvetica" pitchFamily="2" charset="0"/>
            </a:endParaRPr>
          </a:p>
          <a:p>
            <a:endParaRPr lang="en-US" i="1" dirty="0">
              <a:solidFill>
                <a:schemeClr val="tx1"/>
              </a:solidFill>
            </a:endParaRPr>
          </a:p>
          <a:p>
            <a:endParaRPr lang="en-US" i="1" dirty="0">
              <a:solidFill>
                <a:schemeClr val="tx1"/>
              </a:solidFill>
            </a:endParaRPr>
          </a:p>
          <a:p>
            <a:endParaRPr lang="en-US" i="1" dirty="0">
              <a:solidFill>
                <a:schemeClr val="tx1"/>
              </a:solidFill>
            </a:endParaRPr>
          </a:p>
          <a:p>
            <a:r>
              <a:rPr lang="en-US" i="1" dirty="0">
                <a:solidFill>
                  <a:schemeClr val="tx1"/>
                </a:solidFill>
              </a:rPr>
              <a:t>Piecewise flux</a:t>
            </a:r>
            <a:endParaRPr lang="en-US" dirty="0">
              <a:solidFill>
                <a:schemeClr val="tx1"/>
              </a:solidFill>
            </a:endParaRPr>
          </a:p>
        </p:txBody>
      </p:sp>
      <p:pic>
        <p:nvPicPr>
          <p:cNvPr id="13" name="Picture 12" descr="A black text with a white background&#10;&#10;AI-generated content may be incorrect.">
            <a:extLst>
              <a:ext uri="{FF2B5EF4-FFF2-40B4-BE49-F238E27FC236}">
                <a16:creationId xmlns:a16="http://schemas.microsoft.com/office/drawing/2014/main" id="{C02B3939-61A6-8F01-B9C8-AFB7D5297094}"/>
              </a:ext>
            </a:extLst>
          </p:cNvPr>
          <p:cNvPicPr>
            <a:picLocks noChangeAspect="1"/>
          </p:cNvPicPr>
          <p:nvPr/>
        </p:nvPicPr>
        <p:blipFill>
          <a:blip r:embed="rId4"/>
          <a:stretch>
            <a:fillRect/>
          </a:stretch>
        </p:blipFill>
        <p:spPr>
          <a:xfrm>
            <a:off x="4413677" y="1978691"/>
            <a:ext cx="3018790" cy="567565"/>
          </a:xfrm>
          <a:prstGeom prst="rect">
            <a:avLst/>
          </a:prstGeom>
        </p:spPr>
      </p:pic>
      <p:pic>
        <p:nvPicPr>
          <p:cNvPr id="15" name="Picture 14" descr="A black text on a white background&#10;&#10;AI-generated content may be incorrect.">
            <a:extLst>
              <a:ext uri="{FF2B5EF4-FFF2-40B4-BE49-F238E27FC236}">
                <a16:creationId xmlns:a16="http://schemas.microsoft.com/office/drawing/2014/main" id="{913519EE-2BA6-608F-49CC-DB53AAF01059}"/>
              </a:ext>
            </a:extLst>
          </p:cNvPr>
          <p:cNvPicPr>
            <a:picLocks noChangeAspect="1"/>
          </p:cNvPicPr>
          <p:nvPr/>
        </p:nvPicPr>
        <p:blipFill>
          <a:blip r:embed="rId5"/>
          <a:stretch>
            <a:fillRect/>
          </a:stretch>
        </p:blipFill>
        <p:spPr>
          <a:xfrm>
            <a:off x="4387561" y="3038843"/>
            <a:ext cx="4642139" cy="633867"/>
          </a:xfrm>
          <a:prstGeom prst="rect">
            <a:avLst/>
          </a:prstGeom>
        </p:spPr>
      </p:pic>
      <p:pic>
        <p:nvPicPr>
          <p:cNvPr id="17" name="Picture 16" descr="A mathematical equation with black text&#10;&#10;AI-generated content may be incorrect.">
            <a:extLst>
              <a:ext uri="{FF2B5EF4-FFF2-40B4-BE49-F238E27FC236}">
                <a16:creationId xmlns:a16="http://schemas.microsoft.com/office/drawing/2014/main" id="{3258DB9A-A715-6222-2100-FF447EDC2464}"/>
              </a:ext>
            </a:extLst>
          </p:cNvPr>
          <p:cNvPicPr>
            <a:picLocks noChangeAspect="1"/>
          </p:cNvPicPr>
          <p:nvPr/>
        </p:nvPicPr>
        <p:blipFill>
          <a:blip r:embed="rId6"/>
          <a:stretch>
            <a:fillRect/>
          </a:stretch>
        </p:blipFill>
        <p:spPr>
          <a:xfrm>
            <a:off x="4413677" y="4355067"/>
            <a:ext cx="3274060" cy="703701"/>
          </a:xfrm>
          <a:prstGeom prst="rect">
            <a:avLst/>
          </a:prstGeom>
        </p:spPr>
      </p:pic>
    </p:spTree>
    <p:extLst>
      <p:ext uri="{BB962C8B-B14F-4D97-AF65-F5344CB8AC3E}">
        <p14:creationId xmlns:p14="http://schemas.microsoft.com/office/powerpoint/2010/main" val="19129692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2">
          <a:extLst>
            <a:ext uri="{FF2B5EF4-FFF2-40B4-BE49-F238E27FC236}">
              <a16:creationId xmlns:a16="http://schemas.microsoft.com/office/drawing/2014/main" id="{F89087CC-C598-4D09-9861-6C90F915A1C3}"/>
            </a:ext>
          </a:extLst>
        </p:cNvPr>
        <p:cNvGrpSpPr/>
        <p:nvPr/>
      </p:nvGrpSpPr>
      <p:grpSpPr>
        <a:xfrm>
          <a:off x="0" y="0"/>
          <a:ext cx="0" cy="0"/>
          <a:chOff x="0" y="0"/>
          <a:chExt cx="0" cy="0"/>
        </a:xfrm>
      </p:grpSpPr>
      <p:sp>
        <p:nvSpPr>
          <p:cNvPr id="133" name="Google Shape;133;p28">
            <a:extLst>
              <a:ext uri="{FF2B5EF4-FFF2-40B4-BE49-F238E27FC236}">
                <a16:creationId xmlns:a16="http://schemas.microsoft.com/office/drawing/2014/main" id="{364500E1-3469-CB98-750C-75A877AC49D7}"/>
              </a:ext>
            </a:extLst>
          </p:cNvPr>
          <p:cNvSpPr txBox="1">
            <a:spLocks noGrp="1"/>
          </p:cNvSpPr>
          <p:nvPr>
            <p:ph type="sldNum" sz="quarter" idx="12"/>
          </p:nvPr>
        </p:nvSpPr>
        <p:spPr>
          <a:prstGeom prst="rect">
            <a:avLst/>
          </a:prstGeom>
        </p:spPr>
        <p:txBody>
          <a:bodyPr spcFirstLastPara="1" wrap="square" lIns="91425" tIns="91425" rIns="91425" bIns="91425" anchor="ctr" anchorCtr="0">
            <a:normAutofit fontScale="25000" lnSpcReduction="20000"/>
          </a:bodyPr>
          <a:lstStyle/>
          <a:p>
            <a:pPr marL="0" lvl="0" indent="0" algn="r" rtl="0">
              <a:spcBef>
                <a:spcPts val="0"/>
              </a:spcBef>
              <a:spcAft>
                <a:spcPts val="0"/>
              </a:spcAft>
              <a:buNone/>
            </a:pPr>
            <a:fld id="{00000000-1234-1234-1234-123412341234}" type="slidenum">
              <a:rPr lang="en"/>
              <a:t>39</a:t>
            </a:fld>
            <a:endParaRPr/>
          </a:p>
        </p:txBody>
      </p:sp>
      <p:sp>
        <p:nvSpPr>
          <p:cNvPr id="134" name="Google Shape;134;p28">
            <a:extLst>
              <a:ext uri="{FF2B5EF4-FFF2-40B4-BE49-F238E27FC236}">
                <a16:creationId xmlns:a16="http://schemas.microsoft.com/office/drawing/2014/main" id="{8A2EAF21-8B13-E74C-F443-0471DD6D9616}"/>
              </a:ext>
            </a:extLst>
          </p:cNvPr>
          <p:cNvSpPr txBox="1">
            <a:spLocks noGrp="1"/>
          </p:cNvSpPr>
          <p:nvPr>
            <p:ph type="title" idx="4294967295"/>
          </p:nvPr>
        </p:nvSpPr>
        <p:spPr>
          <a:xfrm>
            <a:off x="920750" y="223838"/>
            <a:ext cx="8223250" cy="768350"/>
          </a:xfrm>
          <a:prstGeom prst="rect">
            <a:avLst/>
          </a:prstGeom>
          <a:solidFill>
            <a:srgbClr val="000000">
              <a:alpha val="59120"/>
            </a:srgbClr>
          </a:solidFill>
        </p:spPr>
        <p:txBody>
          <a:bodyPr spcFirstLastPara="1" wrap="square" lIns="91425" tIns="91425" rIns="91425" bIns="91425" anchor="b" anchorCtr="0">
            <a:normAutofit/>
          </a:bodyPr>
          <a:lstStyle/>
          <a:p>
            <a:pPr lvl="0">
              <a:spcBef>
                <a:spcPts val="0"/>
              </a:spcBef>
            </a:pPr>
            <a:r>
              <a:rPr lang="en" sz="3600" dirty="0">
                <a:solidFill>
                  <a:schemeClr val="lt1"/>
                </a:solidFill>
              </a:rPr>
              <a:t>Recent science results</a:t>
            </a:r>
            <a:endParaRPr sz="3500" dirty="0">
              <a:latin typeface="Arial"/>
              <a:ea typeface="Arial"/>
              <a:cs typeface="Arial"/>
              <a:sym typeface="Arial"/>
            </a:endParaRPr>
          </a:p>
        </p:txBody>
      </p:sp>
      <p:sp>
        <p:nvSpPr>
          <p:cNvPr id="32" name="TextBox 31">
            <a:extLst>
              <a:ext uri="{FF2B5EF4-FFF2-40B4-BE49-F238E27FC236}">
                <a16:creationId xmlns:a16="http://schemas.microsoft.com/office/drawing/2014/main" id="{19FADFEE-7C8A-8941-DD7B-14F84BFEAFC0}"/>
              </a:ext>
            </a:extLst>
          </p:cNvPr>
          <p:cNvSpPr txBox="1"/>
          <p:nvPr/>
        </p:nvSpPr>
        <p:spPr>
          <a:xfrm>
            <a:off x="0" y="1264348"/>
            <a:ext cx="3660290" cy="954107"/>
          </a:xfrm>
          <a:prstGeom prst="rect">
            <a:avLst/>
          </a:prstGeom>
          <a:noFill/>
        </p:spPr>
        <p:txBody>
          <a:bodyPr wrap="square" rtlCol="0">
            <a:spAutoFit/>
          </a:bodyPr>
          <a:lstStyle/>
          <a:p>
            <a:r>
              <a:rPr lang="en-US" dirty="0">
                <a:solidFill>
                  <a:srgbClr val="00FDFF"/>
                </a:solidFill>
              </a:rPr>
              <a:t>Method: Arjen van Vliet, et al. “Determining the fraction of cosmic-ray protons at ultrahigh energies with cosmogenic neutrinos”, Phys. Rev. D 100, 021302(R)</a:t>
            </a:r>
          </a:p>
        </p:txBody>
      </p:sp>
      <p:sp>
        <p:nvSpPr>
          <p:cNvPr id="3" name="TextBox 2">
            <a:extLst>
              <a:ext uri="{FF2B5EF4-FFF2-40B4-BE49-F238E27FC236}">
                <a16:creationId xmlns:a16="http://schemas.microsoft.com/office/drawing/2014/main" id="{E9ECFF33-768C-11DB-352B-E9F194E4F7D2}"/>
              </a:ext>
            </a:extLst>
          </p:cNvPr>
          <p:cNvSpPr txBox="1"/>
          <p:nvPr/>
        </p:nvSpPr>
        <p:spPr>
          <a:xfrm>
            <a:off x="48104" y="2379514"/>
            <a:ext cx="3564082" cy="1815882"/>
          </a:xfrm>
          <a:prstGeom prst="rect">
            <a:avLst/>
          </a:prstGeom>
          <a:noFill/>
        </p:spPr>
        <p:txBody>
          <a:bodyPr wrap="square" rtlCol="0">
            <a:spAutoFit/>
          </a:bodyPr>
          <a:lstStyle/>
          <a:p>
            <a:r>
              <a:rPr lang="en-US" dirty="0">
                <a:solidFill>
                  <a:schemeClr val="tx1"/>
                </a:solidFill>
              </a:rPr>
              <a:t>The sources are assumed to have an injection spectrum</a:t>
            </a:r>
          </a:p>
          <a:p>
            <a:endParaRPr lang="en-US" dirty="0">
              <a:solidFill>
                <a:schemeClr val="tx1"/>
              </a:solidFill>
            </a:endParaRPr>
          </a:p>
          <a:p>
            <a:endParaRPr lang="en-US" dirty="0">
              <a:solidFill>
                <a:schemeClr val="tx1"/>
              </a:solidFill>
            </a:endParaRPr>
          </a:p>
          <a:p>
            <a:endParaRPr lang="en-US" dirty="0">
              <a:solidFill>
                <a:schemeClr val="tx1"/>
              </a:solidFill>
            </a:endParaRPr>
          </a:p>
          <a:p>
            <a:r>
              <a:rPr lang="en-US" dirty="0">
                <a:solidFill>
                  <a:schemeClr val="tx1"/>
                </a:solidFill>
              </a:rPr>
              <a:t>The source evolution (SE) is a combination of the evolutions of both the source number density and luminosity: </a:t>
            </a:r>
          </a:p>
        </p:txBody>
      </p:sp>
      <p:pic>
        <p:nvPicPr>
          <p:cNvPr id="8" name="Picture 7" descr="A black text on a white background&#10;&#10;AI-generated content may be incorrect.">
            <a:extLst>
              <a:ext uri="{FF2B5EF4-FFF2-40B4-BE49-F238E27FC236}">
                <a16:creationId xmlns:a16="http://schemas.microsoft.com/office/drawing/2014/main" id="{6F9ED407-609B-4AF5-B006-F8172EE8BBF9}"/>
              </a:ext>
            </a:extLst>
          </p:cNvPr>
          <p:cNvPicPr>
            <a:picLocks noChangeAspect="1"/>
          </p:cNvPicPr>
          <p:nvPr/>
        </p:nvPicPr>
        <p:blipFill>
          <a:blip r:embed="rId3"/>
          <a:stretch>
            <a:fillRect/>
          </a:stretch>
        </p:blipFill>
        <p:spPr>
          <a:xfrm>
            <a:off x="353291" y="4177297"/>
            <a:ext cx="2829792" cy="783929"/>
          </a:xfrm>
          <a:prstGeom prst="rect">
            <a:avLst/>
          </a:prstGeom>
        </p:spPr>
      </p:pic>
      <p:pic>
        <p:nvPicPr>
          <p:cNvPr id="10" name="Picture 9" descr="A math equation with a number of symbols&#10;&#10;AI-generated content may be incorrect.">
            <a:extLst>
              <a:ext uri="{FF2B5EF4-FFF2-40B4-BE49-F238E27FC236}">
                <a16:creationId xmlns:a16="http://schemas.microsoft.com/office/drawing/2014/main" id="{6C2360E0-7180-BC13-405F-BC01E3515BEF}"/>
              </a:ext>
            </a:extLst>
          </p:cNvPr>
          <p:cNvPicPr>
            <a:picLocks noChangeAspect="1"/>
          </p:cNvPicPr>
          <p:nvPr/>
        </p:nvPicPr>
        <p:blipFill>
          <a:blip r:embed="rId4"/>
          <a:stretch>
            <a:fillRect/>
          </a:stretch>
        </p:blipFill>
        <p:spPr>
          <a:xfrm>
            <a:off x="353291" y="2903735"/>
            <a:ext cx="1735282" cy="507731"/>
          </a:xfrm>
          <a:prstGeom prst="rect">
            <a:avLst/>
          </a:prstGeom>
        </p:spPr>
      </p:pic>
      <p:pic>
        <p:nvPicPr>
          <p:cNvPr id="12" name="Picture 11" descr="A graph of a number of electrical signals&#10;&#10;AI-generated content may be incorrect.">
            <a:extLst>
              <a:ext uri="{FF2B5EF4-FFF2-40B4-BE49-F238E27FC236}">
                <a16:creationId xmlns:a16="http://schemas.microsoft.com/office/drawing/2014/main" id="{8E56CC68-EC98-D17C-0EB6-0FB400E5883D}"/>
              </a:ext>
            </a:extLst>
          </p:cNvPr>
          <p:cNvPicPr>
            <a:picLocks noChangeAspect="1"/>
          </p:cNvPicPr>
          <p:nvPr/>
        </p:nvPicPr>
        <p:blipFill>
          <a:blip r:embed="rId5"/>
          <a:stretch>
            <a:fillRect/>
          </a:stretch>
        </p:blipFill>
        <p:spPr>
          <a:xfrm>
            <a:off x="3917373" y="1123474"/>
            <a:ext cx="5037669" cy="3837752"/>
          </a:xfrm>
          <a:prstGeom prst="rect">
            <a:avLst/>
          </a:prstGeom>
        </p:spPr>
      </p:pic>
    </p:spTree>
    <p:extLst>
      <p:ext uri="{BB962C8B-B14F-4D97-AF65-F5344CB8AC3E}">
        <p14:creationId xmlns:p14="http://schemas.microsoft.com/office/powerpoint/2010/main" val="2966537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2">
          <a:extLst>
            <a:ext uri="{FF2B5EF4-FFF2-40B4-BE49-F238E27FC236}">
              <a16:creationId xmlns:a16="http://schemas.microsoft.com/office/drawing/2014/main" id="{58E08E36-5B71-184B-A029-CAC0346D9AE7}"/>
            </a:ext>
          </a:extLst>
        </p:cNvPr>
        <p:cNvGrpSpPr/>
        <p:nvPr/>
      </p:nvGrpSpPr>
      <p:grpSpPr>
        <a:xfrm>
          <a:off x="0" y="0"/>
          <a:ext cx="0" cy="0"/>
          <a:chOff x="0" y="0"/>
          <a:chExt cx="0" cy="0"/>
        </a:xfrm>
      </p:grpSpPr>
      <p:sp>
        <p:nvSpPr>
          <p:cNvPr id="133" name="Google Shape;133;p28">
            <a:extLst>
              <a:ext uri="{FF2B5EF4-FFF2-40B4-BE49-F238E27FC236}">
                <a16:creationId xmlns:a16="http://schemas.microsoft.com/office/drawing/2014/main" id="{AD770399-5F30-3263-8E25-F1B10BE0A132}"/>
              </a:ext>
            </a:extLst>
          </p:cNvPr>
          <p:cNvSpPr txBox="1">
            <a:spLocks noGrp="1"/>
          </p:cNvSpPr>
          <p:nvPr>
            <p:ph type="sldNum" sz="quarter" idx="12"/>
          </p:nvPr>
        </p:nvSpPr>
        <p:spPr>
          <a:prstGeom prst="rect">
            <a:avLst/>
          </a:prstGeom>
        </p:spPr>
        <p:txBody>
          <a:bodyPr spcFirstLastPara="1" wrap="square" lIns="91425" tIns="91425" rIns="91425" bIns="91425" anchor="ctr" anchorCtr="0">
            <a:normAutofit fontScale="25000" lnSpcReduction="20000"/>
          </a:bodyPr>
          <a:lstStyle/>
          <a:p>
            <a:pPr marL="0" lvl="0" indent="0" algn="r" rtl="0">
              <a:spcBef>
                <a:spcPts val="0"/>
              </a:spcBef>
              <a:spcAft>
                <a:spcPts val="0"/>
              </a:spcAft>
              <a:buNone/>
            </a:pPr>
            <a:fld id="{00000000-1234-1234-1234-123412341234}" type="slidenum">
              <a:rPr lang="en"/>
              <a:t>4</a:t>
            </a:fld>
            <a:endParaRPr/>
          </a:p>
        </p:txBody>
      </p:sp>
      <p:sp>
        <p:nvSpPr>
          <p:cNvPr id="134" name="Google Shape;134;p28">
            <a:extLst>
              <a:ext uri="{FF2B5EF4-FFF2-40B4-BE49-F238E27FC236}">
                <a16:creationId xmlns:a16="http://schemas.microsoft.com/office/drawing/2014/main" id="{1F368648-43E9-CB41-2709-0F00EA027B5D}"/>
              </a:ext>
            </a:extLst>
          </p:cNvPr>
          <p:cNvSpPr txBox="1">
            <a:spLocks noGrp="1"/>
          </p:cNvSpPr>
          <p:nvPr>
            <p:ph type="title" idx="4294967295"/>
          </p:nvPr>
        </p:nvSpPr>
        <p:spPr>
          <a:xfrm>
            <a:off x="920750" y="223838"/>
            <a:ext cx="8223250" cy="768350"/>
          </a:xfrm>
          <a:prstGeom prst="rect">
            <a:avLst/>
          </a:prstGeom>
          <a:solidFill>
            <a:srgbClr val="000000">
              <a:alpha val="59120"/>
            </a:srgbClr>
          </a:solidFill>
        </p:spPr>
        <p:txBody>
          <a:bodyPr spcFirstLastPara="1" wrap="square" lIns="91425" tIns="91425" rIns="91425" bIns="91425" anchor="b" anchorCtr="0">
            <a:normAutofit/>
          </a:bodyPr>
          <a:lstStyle/>
          <a:p>
            <a:pPr>
              <a:spcBef>
                <a:spcPts val="0"/>
              </a:spcBef>
            </a:pPr>
            <a:r>
              <a:rPr lang="en" sz="3600" dirty="0" err="1">
                <a:solidFill>
                  <a:schemeClr val="lt1"/>
                </a:solidFill>
              </a:rPr>
              <a:t>IceCube</a:t>
            </a:r>
            <a:r>
              <a:rPr lang="en" sz="3600" dirty="0">
                <a:solidFill>
                  <a:schemeClr val="lt1"/>
                </a:solidFill>
              </a:rPr>
              <a:t> Experiment and Data </a:t>
            </a:r>
            <a:endParaRPr sz="3500" dirty="0">
              <a:latin typeface="Arial"/>
              <a:ea typeface="Arial"/>
              <a:cs typeface="Arial"/>
              <a:sym typeface="Arial"/>
            </a:endParaRPr>
          </a:p>
        </p:txBody>
      </p:sp>
      <p:sp>
        <p:nvSpPr>
          <p:cNvPr id="2" name="Google Shape;137;p28">
            <a:extLst>
              <a:ext uri="{FF2B5EF4-FFF2-40B4-BE49-F238E27FC236}">
                <a16:creationId xmlns:a16="http://schemas.microsoft.com/office/drawing/2014/main" id="{ACE24632-DDFA-C3AF-F85D-EF6545E2D2BE}"/>
              </a:ext>
            </a:extLst>
          </p:cNvPr>
          <p:cNvSpPr txBox="1"/>
          <p:nvPr/>
        </p:nvSpPr>
        <p:spPr>
          <a:xfrm>
            <a:off x="0" y="1370262"/>
            <a:ext cx="3533183" cy="3431678"/>
          </a:xfrm>
          <a:prstGeom prst="rect">
            <a:avLst/>
          </a:prstGeom>
          <a:noFill/>
          <a:ln>
            <a:noFill/>
          </a:ln>
        </p:spPr>
        <p:txBody>
          <a:bodyPr spcFirstLastPara="1" wrap="square" lIns="91425" tIns="91425" rIns="91425" bIns="91425" anchor="ctr" anchorCtr="0">
            <a:spAutoFit/>
          </a:bodyPr>
          <a:lstStyle/>
          <a:p>
            <a:pPr algn="ctr">
              <a:buClr>
                <a:srgbClr val="FFC000"/>
              </a:buClr>
            </a:pPr>
            <a:r>
              <a:rPr lang="en-US" sz="1600" b="1" dirty="0">
                <a:solidFill>
                  <a:schemeClr val="accent4">
                    <a:lumMod val="20000"/>
                    <a:lumOff val="80000"/>
                  </a:schemeClr>
                </a:solidFill>
              </a:rPr>
              <a:t>IceCube + DeepCore (IC96)</a:t>
            </a:r>
          </a:p>
          <a:p>
            <a:pPr marL="285750" indent="-285750">
              <a:buClr>
                <a:srgbClr val="FFC000"/>
              </a:buClr>
              <a:buFont typeface="Wingdings" pitchFamily="2" charset="2"/>
              <a:buChar char="§"/>
            </a:pPr>
            <a:r>
              <a:rPr lang="en-US" sz="1500" dirty="0">
                <a:solidFill>
                  <a:schemeClr val="accent4">
                    <a:lumMod val="20000"/>
                    <a:lumOff val="80000"/>
                  </a:schemeClr>
                </a:solidFill>
              </a:rPr>
              <a:t>Geographic South Pole</a:t>
            </a:r>
          </a:p>
          <a:p>
            <a:pPr marL="285750" indent="-285750">
              <a:buClr>
                <a:srgbClr val="FFC000"/>
              </a:buClr>
              <a:buFont typeface="Wingdings" pitchFamily="2" charset="2"/>
              <a:buChar char="§"/>
            </a:pPr>
            <a:r>
              <a:rPr lang="en-US" sz="1500" dirty="0">
                <a:solidFill>
                  <a:schemeClr val="accent4">
                    <a:lumMod val="20000"/>
                    <a:lumOff val="80000"/>
                  </a:schemeClr>
                </a:solidFill>
              </a:rPr>
              <a:t>km</a:t>
            </a:r>
            <a:r>
              <a:rPr lang="en-US" sz="1500" baseline="30000" dirty="0">
                <a:solidFill>
                  <a:schemeClr val="accent4">
                    <a:lumMod val="20000"/>
                    <a:lumOff val="80000"/>
                  </a:schemeClr>
                </a:solidFill>
              </a:rPr>
              <a:t>3</a:t>
            </a:r>
            <a:r>
              <a:rPr lang="en-US" sz="1500" dirty="0">
                <a:solidFill>
                  <a:schemeClr val="accent4">
                    <a:lumMod val="20000"/>
                    <a:lumOff val="80000"/>
                  </a:schemeClr>
                </a:solidFill>
              </a:rPr>
              <a:t> clear ice instrumented with an array of digital optical modules (DOMs)</a:t>
            </a:r>
          </a:p>
          <a:p>
            <a:pPr lvl="1">
              <a:buClr>
                <a:srgbClr val="FFC000"/>
              </a:buClr>
            </a:pPr>
            <a:endParaRPr lang="en-US" sz="1500" dirty="0">
              <a:solidFill>
                <a:schemeClr val="accent4">
                  <a:lumMod val="20000"/>
                  <a:lumOff val="80000"/>
                </a:schemeClr>
              </a:solidFill>
            </a:endParaRPr>
          </a:p>
          <a:p>
            <a:pPr marL="285750" indent="-285750">
              <a:buClr>
                <a:srgbClr val="FFC000"/>
              </a:buClr>
              <a:buFont typeface="Wingdings" pitchFamily="2" charset="2"/>
              <a:buChar char="§"/>
            </a:pPr>
            <a:r>
              <a:rPr lang="en-US" sz="1500" dirty="0">
                <a:solidFill>
                  <a:schemeClr val="accent4">
                    <a:lumMod val="20000"/>
                    <a:lumOff val="80000"/>
                  </a:schemeClr>
                </a:solidFill>
              </a:rPr>
              <a:t>Neutrino telescope: GeV – </a:t>
            </a:r>
            <a:r>
              <a:rPr lang="en-US" sz="1500" dirty="0" err="1">
                <a:solidFill>
                  <a:schemeClr val="accent4">
                    <a:lumMod val="20000"/>
                    <a:lumOff val="80000"/>
                  </a:schemeClr>
                </a:solidFill>
              </a:rPr>
              <a:t>PeV</a:t>
            </a:r>
            <a:r>
              <a:rPr lang="en-US" sz="1500" dirty="0">
                <a:solidFill>
                  <a:schemeClr val="accent4">
                    <a:lumMod val="20000"/>
                    <a:lumOff val="80000"/>
                  </a:schemeClr>
                </a:solidFill>
              </a:rPr>
              <a:t> neutrinos </a:t>
            </a:r>
          </a:p>
          <a:p>
            <a:pPr marL="285750" indent="-285750">
              <a:buClr>
                <a:srgbClr val="FFC000"/>
              </a:buClr>
              <a:buFont typeface="Wingdings" pitchFamily="2" charset="2"/>
              <a:buChar char="§"/>
            </a:pPr>
            <a:r>
              <a:rPr lang="en-US" sz="1500" dirty="0">
                <a:solidFill>
                  <a:schemeClr val="accent4">
                    <a:lumMod val="20000"/>
                    <a:lumOff val="80000"/>
                  </a:schemeClr>
                </a:solidFill>
              </a:rPr>
              <a:t>Cosmic rays: tens of TeV – </a:t>
            </a:r>
            <a:r>
              <a:rPr lang="en-US" sz="1500" dirty="0" err="1">
                <a:solidFill>
                  <a:schemeClr val="accent4">
                    <a:lumMod val="20000"/>
                    <a:lumOff val="80000"/>
                  </a:schemeClr>
                </a:solidFill>
              </a:rPr>
              <a:t>EeV</a:t>
            </a:r>
            <a:r>
              <a:rPr lang="en-US" sz="1500" dirty="0">
                <a:solidFill>
                  <a:schemeClr val="accent4">
                    <a:lumMod val="20000"/>
                    <a:lumOff val="80000"/>
                  </a:schemeClr>
                </a:solidFill>
              </a:rPr>
              <a:t> </a:t>
            </a:r>
          </a:p>
          <a:p>
            <a:pPr marL="285750" indent="-285750">
              <a:buClr>
                <a:srgbClr val="FFC000"/>
              </a:buClr>
              <a:buFont typeface="Wingdings" pitchFamily="2" charset="2"/>
              <a:buChar char="§"/>
            </a:pPr>
            <a:endParaRPr lang="en-US" sz="1500" dirty="0">
              <a:solidFill>
                <a:schemeClr val="accent4">
                  <a:lumMod val="20000"/>
                  <a:lumOff val="80000"/>
                </a:schemeClr>
              </a:solidFill>
            </a:endParaRPr>
          </a:p>
          <a:p>
            <a:pPr marL="285750" indent="-285750">
              <a:buClr>
                <a:srgbClr val="FFC000"/>
              </a:buClr>
              <a:buFont typeface="Wingdings" pitchFamily="2" charset="2"/>
              <a:buChar char="§"/>
            </a:pPr>
            <a:r>
              <a:rPr lang="en-US" sz="1500" dirty="0">
                <a:solidFill>
                  <a:schemeClr val="accent4">
                    <a:lumMod val="20000"/>
                    <a:lumOff val="80000"/>
                  </a:schemeClr>
                </a:solidFill>
              </a:rPr>
              <a:t>Any particles and processes  that produce light in ice that are sensitive to PMTs + trigger condition. </a:t>
            </a:r>
          </a:p>
        </p:txBody>
      </p:sp>
      <p:pic>
        <p:nvPicPr>
          <p:cNvPr id="4" name="Picture 3">
            <a:extLst>
              <a:ext uri="{FF2B5EF4-FFF2-40B4-BE49-F238E27FC236}">
                <a16:creationId xmlns:a16="http://schemas.microsoft.com/office/drawing/2014/main" id="{922426BF-AB18-A15D-79C4-426E94F43DA2}"/>
              </a:ext>
            </a:extLst>
          </p:cNvPr>
          <p:cNvPicPr>
            <a:picLocks noChangeAspect="1"/>
          </p:cNvPicPr>
          <p:nvPr/>
        </p:nvPicPr>
        <p:blipFill>
          <a:blip r:embed="rId3"/>
          <a:stretch>
            <a:fillRect/>
          </a:stretch>
        </p:blipFill>
        <p:spPr>
          <a:xfrm>
            <a:off x="3533183" y="943968"/>
            <a:ext cx="5486400" cy="4114800"/>
          </a:xfrm>
          <a:prstGeom prst="rect">
            <a:avLst/>
          </a:prstGeom>
        </p:spPr>
      </p:pic>
      <p:pic>
        <p:nvPicPr>
          <p:cNvPr id="5" name="Picture 4" descr="A close-up of a cell phone screen&#10;&#10;AI-generated content may be incorrect.">
            <a:extLst>
              <a:ext uri="{FF2B5EF4-FFF2-40B4-BE49-F238E27FC236}">
                <a16:creationId xmlns:a16="http://schemas.microsoft.com/office/drawing/2014/main" id="{58297367-2362-6BC4-CB9F-75DDA4C814CF}"/>
              </a:ext>
            </a:extLst>
          </p:cNvPr>
          <p:cNvPicPr>
            <a:picLocks noChangeAspect="1"/>
          </p:cNvPicPr>
          <p:nvPr/>
        </p:nvPicPr>
        <p:blipFill>
          <a:blip r:embed="rId4"/>
          <a:stretch>
            <a:fillRect/>
          </a:stretch>
        </p:blipFill>
        <p:spPr>
          <a:xfrm>
            <a:off x="5884752" y="436884"/>
            <a:ext cx="3197039" cy="4606104"/>
          </a:xfrm>
          <a:prstGeom prst="rect">
            <a:avLst/>
          </a:prstGeom>
        </p:spPr>
      </p:pic>
      <p:sp>
        <p:nvSpPr>
          <p:cNvPr id="3" name="Oval 2">
            <a:extLst>
              <a:ext uri="{FF2B5EF4-FFF2-40B4-BE49-F238E27FC236}">
                <a16:creationId xmlns:a16="http://schemas.microsoft.com/office/drawing/2014/main" id="{ACB94A7C-82B4-5AC5-91BB-F0A22D27F7CA}"/>
              </a:ext>
            </a:extLst>
          </p:cNvPr>
          <p:cNvSpPr/>
          <p:nvPr/>
        </p:nvSpPr>
        <p:spPr>
          <a:xfrm>
            <a:off x="2051855" y="2751016"/>
            <a:ext cx="1070707" cy="43375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5C4077F-604A-5A2E-D69A-1A24AF7808C8}"/>
              </a:ext>
            </a:extLst>
          </p:cNvPr>
          <p:cNvSpPr/>
          <p:nvPr/>
        </p:nvSpPr>
        <p:spPr>
          <a:xfrm>
            <a:off x="2114064" y="3212124"/>
            <a:ext cx="1070707" cy="43375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475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2">
          <a:extLst>
            <a:ext uri="{FF2B5EF4-FFF2-40B4-BE49-F238E27FC236}">
              <a16:creationId xmlns:a16="http://schemas.microsoft.com/office/drawing/2014/main" id="{B22879F5-31B7-DB2E-795E-E0768F1F46BE}"/>
            </a:ext>
          </a:extLst>
        </p:cNvPr>
        <p:cNvGrpSpPr/>
        <p:nvPr/>
      </p:nvGrpSpPr>
      <p:grpSpPr>
        <a:xfrm>
          <a:off x="0" y="0"/>
          <a:ext cx="0" cy="0"/>
          <a:chOff x="0" y="0"/>
          <a:chExt cx="0" cy="0"/>
        </a:xfrm>
      </p:grpSpPr>
      <p:sp>
        <p:nvSpPr>
          <p:cNvPr id="133" name="Google Shape;133;p28">
            <a:extLst>
              <a:ext uri="{FF2B5EF4-FFF2-40B4-BE49-F238E27FC236}">
                <a16:creationId xmlns:a16="http://schemas.microsoft.com/office/drawing/2014/main" id="{9FDD57F7-D111-B5CF-F883-5D2C07425729}"/>
              </a:ext>
            </a:extLst>
          </p:cNvPr>
          <p:cNvSpPr txBox="1">
            <a:spLocks noGrp="1"/>
          </p:cNvSpPr>
          <p:nvPr>
            <p:ph type="sldNum" sz="quarter" idx="12"/>
          </p:nvPr>
        </p:nvSpPr>
        <p:spPr>
          <a:prstGeom prst="rect">
            <a:avLst/>
          </a:prstGeom>
        </p:spPr>
        <p:txBody>
          <a:bodyPr spcFirstLastPara="1" wrap="square" lIns="91425" tIns="91425" rIns="91425" bIns="91425" anchor="ctr" anchorCtr="0">
            <a:normAutofit fontScale="25000" lnSpcReduction="20000"/>
          </a:bodyPr>
          <a:lstStyle/>
          <a:p>
            <a:pPr marL="0" lvl="0" indent="0" algn="r" rtl="0">
              <a:spcBef>
                <a:spcPts val="0"/>
              </a:spcBef>
              <a:spcAft>
                <a:spcPts val="0"/>
              </a:spcAft>
              <a:buNone/>
            </a:pPr>
            <a:fld id="{00000000-1234-1234-1234-123412341234}" type="slidenum">
              <a:rPr lang="en"/>
              <a:t>40</a:t>
            </a:fld>
            <a:endParaRPr/>
          </a:p>
        </p:txBody>
      </p:sp>
      <p:sp>
        <p:nvSpPr>
          <p:cNvPr id="134" name="Google Shape;134;p28">
            <a:extLst>
              <a:ext uri="{FF2B5EF4-FFF2-40B4-BE49-F238E27FC236}">
                <a16:creationId xmlns:a16="http://schemas.microsoft.com/office/drawing/2014/main" id="{9D9ACA42-1362-0659-5184-2E6951AFE504}"/>
              </a:ext>
            </a:extLst>
          </p:cNvPr>
          <p:cNvSpPr txBox="1">
            <a:spLocks noGrp="1"/>
          </p:cNvSpPr>
          <p:nvPr>
            <p:ph type="title" idx="4294967295"/>
          </p:nvPr>
        </p:nvSpPr>
        <p:spPr>
          <a:xfrm>
            <a:off x="920750" y="223838"/>
            <a:ext cx="8223250" cy="768350"/>
          </a:xfrm>
          <a:prstGeom prst="rect">
            <a:avLst/>
          </a:prstGeom>
          <a:solidFill>
            <a:srgbClr val="000000">
              <a:alpha val="59120"/>
            </a:srgbClr>
          </a:solidFill>
        </p:spPr>
        <p:txBody>
          <a:bodyPr spcFirstLastPara="1" wrap="square" lIns="91425" tIns="91425" rIns="91425" bIns="91425" anchor="b" anchorCtr="0">
            <a:normAutofit/>
          </a:bodyPr>
          <a:lstStyle/>
          <a:p>
            <a:pPr lvl="0">
              <a:spcBef>
                <a:spcPts val="0"/>
              </a:spcBef>
            </a:pPr>
            <a:r>
              <a:rPr lang="en" sz="3600" dirty="0">
                <a:solidFill>
                  <a:schemeClr val="lt1"/>
                </a:solidFill>
              </a:rPr>
              <a:t>Recent science results</a:t>
            </a:r>
            <a:endParaRPr sz="3500" dirty="0">
              <a:latin typeface="Arial"/>
              <a:ea typeface="Arial"/>
              <a:cs typeface="Arial"/>
              <a:sym typeface="Arial"/>
            </a:endParaRPr>
          </a:p>
        </p:txBody>
      </p:sp>
      <p:sp>
        <p:nvSpPr>
          <p:cNvPr id="4" name="TextBox 3">
            <a:extLst>
              <a:ext uri="{FF2B5EF4-FFF2-40B4-BE49-F238E27FC236}">
                <a16:creationId xmlns:a16="http://schemas.microsoft.com/office/drawing/2014/main" id="{6BB0D60F-9CBA-C4C4-7BBF-027F19D7B196}"/>
              </a:ext>
            </a:extLst>
          </p:cNvPr>
          <p:cNvSpPr txBox="1"/>
          <p:nvPr/>
        </p:nvSpPr>
        <p:spPr>
          <a:xfrm>
            <a:off x="5181195" y="223838"/>
            <a:ext cx="3677055" cy="307777"/>
          </a:xfrm>
          <a:prstGeom prst="rect">
            <a:avLst/>
          </a:prstGeom>
          <a:noFill/>
        </p:spPr>
        <p:txBody>
          <a:bodyPr wrap="square">
            <a:spAutoFit/>
          </a:bodyPr>
          <a:lstStyle/>
          <a:p>
            <a:r>
              <a:rPr lang="en-US" dirty="0">
                <a:solidFill>
                  <a:schemeClr val="tx1"/>
                </a:solidFill>
              </a:rPr>
              <a:t>Physical Review D99 (2019) 032004</a:t>
            </a:r>
            <a:endParaRPr lang="en-US" dirty="0">
              <a:solidFill>
                <a:schemeClr val="tx1"/>
              </a:solidFill>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FF385C7-929E-2BDB-6271-8EAD82B680B3}"/>
              </a:ext>
            </a:extLst>
          </p:cNvPr>
          <p:cNvSpPr txBox="1"/>
          <p:nvPr/>
        </p:nvSpPr>
        <p:spPr>
          <a:xfrm>
            <a:off x="0" y="967178"/>
            <a:ext cx="9144000" cy="738664"/>
          </a:xfrm>
          <a:prstGeom prst="rect">
            <a:avLst/>
          </a:prstGeom>
          <a:noFill/>
        </p:spPr>
        <p:txBody>
          <a:bodyPr wrap="square">
            <a:spAutoFit/>
          </a:bodyPr>
          <a:lstStyle/>
          <a:p>
            <a:pPr algn="ctr"/>
            <a:r>
              <a:rPr lang="en-US" b="1" dirty="0">
                <a:solidFill>
                  <a:srgbClr val="FFC000"/>
                </a:solidFill>
              </a:rPr>
              <a:t>Inelasticity distribution of </a:t>
            </a:r>
            <a:r>
              <a:rPr lang="el-GR" b="1" i="1" dirty="0">
                <a:solidFill>
                  <a:srgbClr val="FFC000"/>
                </a:solidFill>
              </a:rPr>
              <a:t>ν</a:t>
            </a:r>
            <a:r>
              <a:rPr lang="en-US" b="1" dirty="0">
                <a:solidFill>
                  <a:srgbClr val="FFC000"/>
                </a:solidFill>
              </a:rPr>
              <a:t>-nucleon interactions</a:t>
            </a:r>
            <a:endParaRPr lang="en-US" dirty="0">
              <a:solidFill>
                <a:schemeClr val="tx1"/>
              </a:solidFill>
              <a:latin typeface="Arial" panose="020B0604020202020204" pitchFamily="34" charset="0"/>
              <a:cs typeface="Arial" panose="020B0604020202020204" pitchFamily="34" charset="0"/>
            </a:endParaRPr>
          </a:p>
          <a:p>
            <a:pPr marL="285750" indent="-285750">
              <a:buClr>
                <a:srgbClr val="FFC000"/>
              </a:buClr>
              <a:buFont typeface="Arial" panose="020B0604020202020204" pitchFamily="34" charset="0"/>
              <a:buChar char="•"/>
            </a:pPr>
            <a:r>
              <a:rPr lang="en-US" dirty="0">
                <a:solidFill>
                  <a:schemeClr val="tx1"/>
                </a:solidFill>
                <a:effectLst/>
                <a:latin typeface="Arial" panose="020B0604020202020204" pitchFamily="34" charset="0"/>
                <a:cs typeface="Arial" panose="020B0604020202020204" pitchFamily="34" charset="0"/>
              </a:rPr>
              <a:t>2019 (DIS, 10</a:t>
            </a:r>
            <a:r>
              <a:rPr lang="en-US" baseline="30000" dirty="0">
                <a:solidFill>
                  <a:schemeClr val="tx1"/>
                </a:solidFill>
                <a:effectLst/>
                <a:latin typeface="Arial" panose="020B0604020202020204" pitchFamily="34" charset="0"/>
                <a:cs typeface="Arial" panose="020B0604020202020204" pitchFamily="34" charset="0"/>
              </a:rPr>
              <a:t>2.5</a:t>
            </a:r>
            <a:r>
              <a:rPr lang="en-US" dirty="0">
                <a:solidFill>
                  <a:schemeClr val="tx1"/>
                </a:solidFill>
                <a:effectLst/>
                <a:latin typeface="Arial" panose="020B0604020202020204" pitchFamily="34" charset="0"/>
                <a:cs typeface="Arial" panose="020B0604020202020204" pitchFamily="34" charset="0"/>
              </a:rPr>
              <a:t> to 10</a:t>
            </a:r>
            <a:r>
              <a:rPr lang="en-US" baseline="30000" dirty="0">
                <a:solidFill>
                  <a:schemeClr val="tx1"/>
                </a:solidFill>
                <a:effectLst/>
                <a:latin typeface="Arial" panose="020B0604020202020204" pitchFamily="34" charset="0"/>
                <a:cs typeface="Arial" panose="020B0604020202020204" pitchFamily="34" charset="0"/>
              </a:rPr>
              <a:t>7</a:t>
            </a:r>
            <a:r>
              <a:rPr lang="en-US" dirty="0">
                <a:solidFill>
                  <a:schemeClr val="tx1"/>
                </a:solidFill>
                <a:effectLst/>
                <a:latin typeface="Arial" panose="020B0604020202020204" pitchFamily="34" charset="0"/>
                <a:cs typeface="Arial" panose="020B0604020202020204" pitchFamily="34" charset="0"/>
              </a:rPr>
              <a:t> GeV):  Measured mean inelasticity &lt;y&gt; as a function of </a:t>
            </a:r>
            <a:r>
              <a:rPr lang="en-US" i="1" dirty="0">
                <a:solidFill>
                  <a:schemeClr val="accent4">
                    <a:lumMod val="20000"/>
                    <a:lumOff val="80000"/>
                  </a:schemeClr>
                </a:solidFill>
              </a:rPr>
              <a:t>E</a:t>
            </a:r>
            <a:r>
              <a:rPr lang="el-GR" i="1" baseline="-25000" dirty="0">
                <a:solidFill>
                  <a:schemeClr val="accent4">
                    <a:lumMod val="20000"/>
                    <a:lumOff val="80000"/>
                  </a:schemeClr>
                </a:solidFill>
              </a:rPr>
              <a:t>ν</a:t>
            </a:r>
            <a:r>
              <a:rPr lang="en-US" dirty="0">
                <a:solidFill>
                  <a:schemeClr val="tx1"/>
                </a:solidFill>
                <a:effectLst/>
                <a:latin typeface="Arial" panose="020B0604020202020204" pitchFamily="34" charset="0"/>
                <a:cs typeface="Arial" panose="020B0604020202020204" pitchFamily="34" charset="0"/>
              </a:rPr>
              <a:t> in comparison to model predictions. </a:t>
            </a:r>
          </a:p>
        </p:txBody>
      </p:sp>
      <p:pic>
        <p:nvPicPr>
          <p:cNvPr id="3" name="Picture 2" descr="A math equation with numbers and symbols&#10;&#10;AI-generated content may be incorrect.">
            <a:extLst>
              <a:ext uri="{FF2B5EF4-FFF2-40B4-BE49-F238E27FC236}">
                <a16:creationId xmlns:a16="http://schemas.microsoft.com/office/drawing/2014/main" id="{661C8CD3-2E4E-CFC7-F27B-6639C912205F}"/>
              </a:ext>
            </a:extLst>
          </p:cNvPr>
          <p:cNvPicPr>
            <a:picLocks noChangeAspect="1"/>
          </p:cNvPicPr>
          <p:nvPr/>
        </p:nvPicPr>
        <p:blipFill>
          <a:blip r:embed="rId3"/>
          <a:stretch>
            <a:fillRect/>
          </a:stretch>
        </p:blipFill>
        <p:spPr>
          <a:xfrm>
            <a:off x="3391594" y="4504220"/>
            <a:ext cx="3579202" cy="587919"/>
          </a:xfrm>
          <a:prstGeom prst="rect">
            <a:avLst/>
          </a:prstGeom>
        </p:spPr>
      </p:pic>
      <p:pic>
        <p:nvPicPr>
          <p:cNvPr id="7" name="Picture 6" descr="A black text on a white background&#10;&#10;AI-generated content may be incorrect.">
            <a:extLst>
              <a:ext uri="{FF2B5EF4-FFF2-40B4-BE49-F238E27FC236}">
                <a16:creationId xmlns:a16="http://schemas.microsoft.com/office/drawing/2014/main" id="{2880CBCE-07B6-4B58-CE73-275468AF4526}"/>
              </a:ext>
            </a:extLst>
          </p:cNvPr>
          <p:cNvPicPr>
            <a:picLocks noChangeAspect="1"/>
          </p:cNvPicPr>
          <p:nvPr/>
        </p:nvPicPr>
        <p:blipFill>
          <a:blip r:embed="rId4"/>
          <a:stretch>
            <a:fillRect/>
          </a:stretch>
        </p:blipFill>
        <p:spPr>
          <a:xfrm>
            <a:off x="304604" y="4709476"/>
            <a:ext cx="2764410" cy="382663"/>
          </a:xfrm>
          <a:prstGeom prst="rect">
            <a:avLst/>
          </a:prstGeom>
        </p:spPr>
      </p:pic>
      <p:pic>
        <p:nvPicPr>
          <p:cNvPr id="10" name="Picture 9" descr="A black text on a white background&#10;&#10;AI-generated content may be incorrect.">
            <a:extLst>
              <a:ext uri="{FF2B5EF4-FFF2-40B4-BE49-F238E27FC236}">
                <a16:creationId xmlns:a16="http://schemas.microsoft.com/office/drawing/2014/main" id="{248565AC-5CA6-0749-D478-83FD5191F949}"/>
              </a:ext>
            </a:extLst>
          </p:cNvPr>
          <p:cNvPicPr>
            <a:picLocks noChangeAspect="1"/>
          </p:cNvPicPr>
          <p:nvPr/>
        </p:nvPicPr>
        <p:blipFill>
          <a:blip r:embed="rId5"/>
          <a:stretch>
            <a:fillRect/>
          </a:stretch>
        </p:blipFill>
        <p:spPr>
          <a:xfrm>
            <a:off x="298450" y="4268245"/>
            <a:ext cx="2529591" cy="387748"/>
          </a:xfrm>
          <a:prstGeom prst="rect">
            <a:avLst/>
          </a:prstGeom>
        </p:spPr>
      </p:pic>
      <p:pic>
        <p:nvPicPr>
          <p:cNvPr id="12" name="Picture 11" descr="A math equations with numbers&#10;&#10;AI-generated content may be incorrect.">
            <a:extLst>
              <a:ext uri="{FF2B5EF4-FFF2-40B4-BE49-F238E27FC236}">
                <a16:creationId xmlns:a16="http://schemas.microsoft.com/office/drawing/2014/main" id="{B77C5773-B044-B6D9-BA0E-BC31417DD401}"/>
              </a:ext>
            </a:extLst>
          </p:cNvPr>
          <p:cNvPicPr>
            <a:picLocks noChangeAspect="1"/>
          </p:cNvPicPr>
          <p:nvPr/>
        </p:nvPicPr>
        <p:blipFill>
          <a:blip r:embed="rId6"/>
          <a:stretch>
            <a:fillRect/>
          </a:stretch>
        </p:blipFill>
        <p:spPr>
          <a:xfrm>
            <a:off x="298450" y="3576784"/>
            <a:ext cx="2831249" cy="674384"/>
          </a:xfrm>
          <a:prstGeom prst="rect">
            <a:avLst/>
          </a:prstGeom>
        </p:spPr>
      </p:pic>
      <p:pic>
        <p:nvPicPr>
          <p:cNvPr id="14" name="Picture 13" descr="A white background with black and white clouds&#10;&#10;AI-generated content may be incorrect.">
            <a:extLst>
              <a:ext uri="{FF2B5EF4-FFF2-40B4-BE49-F238E27FC236}">
                <a16:creationId xmlns:a16="http://schemas.microsoft.com/office/drawing/2014/main" id="{E563E49D-5C49-5D7B-74AC-DB7EF668F5E6}"/>
              </a:ext>
            </a:extLst>
          </p:cNvPr>
          <p:cNvPicPr>
            <a:picLocks noChangeAspect="1"/>
          </p:cNvPicPr>
          <p:nvPr/>
        </p:nvPicPr>
        <p:blipFill>
          <a:blip r:embed="rId7"/>
          <a:stretch>
            <a:fillRect/>
          </a:stretch>
        </p:blipFill>
        <p:spPr>
          <a:xfrm>
            <a:off x="298450" y="3270709"/>
            <a:ext cx="1963983" cy="266579"/>
          </a:xfrm>
          <a:prstGeom prst="rect">
            <a:avLst/>
          </a:prstGeom>
        </p:spPr>
      </p:pic>
      <p:pic>
        <p:nvPicPr>
          <p:cNvPr id="16" name="Picture 15">
            <a:extLst>
              <a:ext uri="{FF2B5EF4-FFF2-40B4-BE49-F238E27FC236}">
                <a16:creationId xmlns:a16="http://schemas.microsoft.com/office/drawing/2014/main" id="{04F768B8-EFA6-94B2-56C9-94F00179E3AE}"/>
              </a:ext>
            </a:extLst>
          </p:cNvPr>
          <p:cNvPicPr>
            <a:picLocks noChangeAspect="1"/>
          </p:cNvPicPr>
          <p:nvPr/>
        </p:nvPicPr>
        <p:blipFill>
          <a:blip r:embed="rId8"/>
          <a:stretch>
            <a:fillRect/>
          </a:stretch>
        </p:blipFill>
        <p:spPr>
          <a:xfrm>
            <a:off x="298450" y="2907540"/>
            <a:ext cx="2963224" cy="336730"/>
          </a:xfrm>
          <a:prstGeom prst="rect">
            <a:avLst/>
          </a:prstGeom>
        </p:spPr>
      </p:pic>
      <p:pic>
        <p:nvPicPr>
          <p:cNvPr id="18" name="Picture 17">
            <a:extLst>
              <a:ext uri="{FF2B5EF4-FFF2-40B4-BE49-F238E27FC236}">
                <a16:creationId xmlns:a16="http://schemas.microsoft.com/office/drawing/2014/main" id="{DD359D1D-996C-0BD2-F12D-DFD3BE80D3DD}"/>
              </a:ext>
            </a:extLst>
          </p:cNvPr>
          <p:cNvPicPr>
            <a:picLocks noChangeAspect="1"/>
          </p:cNvPicPr>
          <p:nvPr/>
        </p:nvPicPr>
        <p:blipFill>
          <a:blip r:embed="rId9"/>
          <a:stretch>
            <a:fillRect/>
          </a:stretch>
        </p:blipFill>
        <p:spPr>
          <a:xfrm>
            <a:off x="298450" y="2563297"/>
            <a:ext cx="2963224" cy="325157"/>
          </a:xfrm>
          <a:prstGeom prst="rect">
            <a:avLst/>
          </a:prstGeom>
        </p:spPr>
      </p:pic>
      <p:pic>
        <p:nvPicPr>
          <p:cNvPr id="20" name="Picture 19" descr="A math equations on a white background&#10;&#10;AI-generated content may be incorrect.">
            <a:extLst>
              <a:ext uri="{FF2B5EF4-FFF2-40B4-BE49-F238E27FC236}">
                <a16:creationId xmlns:a16="http://schemas.microsoft.com/office/drawing/2014/main" id="{DE875927-6C29-2930-A9BF-5846E169E92F}"/>
              </a:ext>
            </a:extLst>
          </p:cNvPr>
          <p:cNvPicPr>
            <a:picLocks noChangeAspect="1"/>
          </p:cNvPicPr>
          <p:nvPr/>
        </p:nvPicPr>
        <p:blipFill>
          <a:blip r:embed="rId10"/>
          <a:stretch>
            <a:fillRect/>
          </a:stretch>
        </p:blipFill>
        <p:spPr>
          <a:xfrm>
            <a:off x="299171" y="1692630"/>
            <a:ext cx="3530469" cy="834822"/>
          </a:xfrm>
          <a:prstGeom prst="rect">
            <a:avLst/>
          </a:prstGeom>
        </p:spPr>
      </p:pic>
      <p:pic>
        <p:nvPicPr>
          <p:cNvPr id="22" name="Picture 21" descr="A graph of a function&#10;&#10;AI-generated content may be incorrect.">
            <a:extLst>
              <a:ext uri="{FF2B5EF4-FFF2-40B4-BE49-F238E27FC236}">
                <a16:creationId xmlns:a16="http://schemas.microsoft.com/office/drawing/2014/main" id="{BEEA78A2-B984-0106-F3C8-E0F4068400AE}"/>
              </a:ext>
            </a:extLst>
          </p:cNvPr>
          <p:cNvPicPr>
            <a:picLocks noChangeAspect="1"/>
          </p:cNvPicPr>
          <p:nvPr/>
        </p:nvPicPr>
        <p:blipFill>
          <a:blip r:embed="rId11"/>
          <a:stretch>
            <a:fillRect/>
          </a:stretch>
        </p:blipFill>
        <p:spPr>
          <a:xfrm>
            <a:off x="4272817" y="1478273"/>
            <a:ext cx="3855183" cy="2926400"/>
          </a:xfrm>
          <a:prstGeom prst="rect">
            <a:avLst/>
          </a:prstGeom>
        </p:spPr>
      </p:pic>
    </p:spTree>
    <p:extLst>
      <p:ext uri="{BB962C8B-B14F-4D97-AF65-F5344CB8AC3E}">
        <p14:creationId xmlns:p14="http://schemas.microsoft.com/office/powerpoint/2010/main" val="1887857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2">
          <a:extLst>
            <a:ext uri="{FF2B5EF4-FFF2-40B4-BE49-F238E27FC236}">
              <a16:creationId xmlns:a16="http://schemas.microsoft.com/office/drawing/2014/main" id="{90CC98B2-4E80-6406-3351-790A44E4E666}"/>
            </a:ext>
          </a:extLst>
        </p:cNvPr>
        <p:cNvGrpSpPr/>
        <p:nvPr/>
      </p:nvGrpSpPr>
      <p:grpSpPr>
        <a:xfrm>
          <a:off x="0" y="0"/>
          <a:ext cx="0" cy="0"/>
          <a:chOff x="0" y="0"/>
          <a:chExt cx="0" cy="0"/>
        </a:xfrm>
      </p:grpSpPr>
      <p:pic>
        <p:nvPicPr>
          <p:cNvPr id="8" name="Picture 4" descr="South Pole - All the Way">
            <a:extLst>
              <a:ext uri="{FF2B5EF4-FFF2-40B4-BE49-F238E27FC236}">
                <a16:creationId xmlns:a16="http://schemas.microsoft.com/office/drawing/2014/main" id="{3B159F77-60C2-4BE6-7566-D16C2F3893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2286" y="992189"/>
            <a:ext cx="6251713" cy="4163738"/>
          </a:xfrm>
          <a:prstGeom prst="rect">
            <a:avLst/>
          </a:prstGeom>
          <a:noFill/>
          <a:extLst>
            <a:ext uri="{909E8E84-426E-40DD-AFC4-6F175D3DCCD1}">
              <a14:hiddenFill xmlns:a14="http://schemas.microsoft.com/office/drawing/2010/main">
                <a:solidFill>
                  <a:srgbClr val="FFFFFF"/>
                </a:solidFill>
              </a14:hiddenFill>
            </a:ext>
          </a:extLst>
        </p:spPr>
      </p:pic>
      <p:sp>
        <p:nvSpPr>
          <p:cNvPr id="133" name="Google Shape;133;p28">
            <a:extLst>
              <a:ext uri="{FF2B5EF4-FFF2-40B4-BE49-F238E27FC236}">
                <a16:creationId xmlns:a16="http://schemas.microsoft.com/office/drawing/2014/main" id="{3CF700AE-5184-EA37-8B90-E923D2C3B1B9}"/>
              </a:ext>
            </a:extLst>
          </p:cNvPr>
          <p:cNvSpPr txBox="1">
            <a:spLocks noGrp="1"/>
          </p:cNvSpPr>
          <p:nvPr>
            <p:ph type="sldNum" sz="quarter" idx="12"/>
          </p:nvPr>
        </p:nvSpPr>
        <p:spPr>
          <a:prstGeom prst="rect">
            <a:avLst/>
          </a:prstGeom>
        </p:spPr>
        <p:txBody>
          <a:bodyPr spcFirstLastPara="1" wrap="square" lIns="91425" tIns="91425" rIns="91425" bIns="91425" anchor="ctr" anchorCtr="0">
            <a:normAutofit fontScale="25000" lnSpcReduction="20000"/>
          </a:bodyPr>
          <a:lstStyle/>
          <a:p>
            <a:pPr marL="0" lvl="0" indent="0" algn="r" rtl="0">
              <a:spcBef>
                <a:spcPts val="0"/>
              </a:spcBef>
              <a:spcAft>
                <a:spcPts val="0"/>
              </a:spcAft>
              <a:buNone/>
            </a:pPr>
            <a:fld id="{00000000-1234-1234-1234-123412341234}" type="slidenum">
              <a:rPr lang="en"/>
              <a:t>5</a:t>
            </a:fld>
            <a:endParaRPr/>
          </a:p>
        </p:txBody>
      </p:sp>
      <p:sp>
        <p:nvSpPr>
          <p:cNvPr id="134" name="Google Shape;134;p28">
            <a:extLst>
              <a:ext uri="{FF2B5EF4-FFF2-40B4-BE49-F238E27FC236}">
                <a16:creationId xmlns:a16="http://schemas.microsoft.com/office/drawing/2014/main" id="{95A0140F-4E92-8B4F-41BE-0534C94BCEC5}"/>
              </a:ext>
            </a:extLst>
          </p:cNvPr>
          <p:cNvSpPr txBox="1">
            <a:spLocks noGrp="1"/>
          </p:cNvSpPr>
          <p:nvPr>
            <p:ph type="title" idx="4294967295"/>
          </p:nvPr>
        </p:nvSpPr>
        <p:spPr>
          <a:xfrm>
            <a:off x="920750" y="223838"/>
            <a:ext cx="8223250" cy="768350"/>
          </a:xfrm>
          <a:prstGeom prst="rect">
            <a:avLst/>
          </a:prstGeom>
          <a:solidFill>
            <a:srgbClr val="000000">
              <a:alpha val="59120"/>
            </a:srgbClr>
          </a:solidFill>
        </p:spPr>
        <p:txBody>
          <a:bodyPr spcFirstLastPara="1" wrap="square" lIns="91425" tIns="91425" rIns="91425" bIns="91425" anchor="b" anchorCtr="0">
            <a:normAutofit/>
          </a:bodyPr>
          <a:lstStyle/>
          <a:p>
            <a:pPr>
              <a:spcBef>
                <a:spcPts val="0"/>
              </a:spcBef>
            </a:pPr>
            <a:r>
              <a:rPr lang="en" sz="3600" dirty="0" err="1">
                <a:solidFill>
                  <a:schemeClr val="lt1"/>
                </a:solidFill>
              </a:rPr>
              <a:t>IceCube</a:t>
            </a:r>
            <a:r>
              <a:rPr lang="en" sz="3600" dirty="0">
                <a:solidFill>
                  <a:schemeClr val="lt1"/>
                </a:solidFill>
              </a:rPr>
              <a:t> Experiment and Data </a:t>
            </a:r>
            <a:endParaRPr sz="3500" dirty="0">
              <a:latin typeface="Arial"/>
              <a:ea typeface="Arial"/>
              <a:cs typeface="Arial"/>
              <a:sym typeface="Arial"/>
            </a:endParaRPr>
          </a:p>
        </p:txBody>
      </p:sp>
      <p:sp>
        <p:nvSpPr>
          <p:cNvPr id="2" name="Google Shape;137;p28">
            <a:extLst>
              <a:ext uri="{FF2B5EF4-FFF2-40B4-BE49-F238E27FC236}">
                <a16:creationId xmlns:a16="http://schemas.microsoft.com/office/drawing/2014/main" id="{780B44F9-783B-A464-95C4-3E7AC0992BBE}"/>
              </a:ext>
            </a:extLst>
          </p:cNvPr>
          <p:cNvSpPr txBox="1"/>
          <p:nvPr/>
        </p:nvSpPr>
        <p:spPr>
          <a:xfrm>
            <a:off x="1" y="949419"/>
            <a:ext cx="2478596" cy="2292905"/>
          </a:xfrm>
          <a:prstGeom prst="rect">
            <a:avLst/>
          </a:prstGeom>
          <a:noFill/>
          <a:ln>
            <a:noFill/>
          </a:ln>
        </p:spPr>
        <p:txBody>
          <a:bodyPr spcFirstLastPara="1" wrap="square" lIns="91425" tIns="91425" rIns="91425" bIns="91425" anchor="ctr" anchorCtr="0">
            <a:spAutoFit/>
          </a:bodyPr>
          <a:lstStyle/>
          <a:p>
            <a:pPr algn="ctr">
              <a:buClr>
                <a:srgbClr val="FFC000"/>
              </a:buClr>
            </a:pPr>
            <a:r>
              <a:rPr lang="en-US" sz="1600" dirty="0">
                <a:solidFill>
                  <a:schemeClr val="accent4">
                    <a:lumMod val="20000"/>
                    <a:lumOff val="80000"/>
                  </a:schemeClr>
                </a:solidFill>
              </a:rPr>
              <a:t>The Ice and the DOM</a:t>
            </a:r>
          </a:p>
          <a:p>
            <a:pPr marL="285750" indent="-285750">
              <a:buClr>
                <a:srgbClr val="FFC000"/>
              </a:buClr>
              <a:buFont typeface="Arial" panose="020B0604020202020204" pitchFamily="34" charset="0"/>
              <a:buChar char="•"/>
            </a:pPr>
            <a:endParaRPr lang="en-US" sz="1600" dirty="0">
              <a:solidFill>
                <a:schemeClr val="accent4">
                  <a:lumMod val="20000"/>
                  <a:lumOff val="80000"/>
                </a:schemeClr>
              </a:solidFill>
            </a:endParaRPr>
          </a:p>
          <a:p>
            <a:pPr marL="285750" indent="-285750">
              <a:buClr>
                <a:srgbClr val="FFC000"/>
              </a:buClr>
              <a:buFont typeface="Arial" panose="020B0604020202020204" pitchFamily="34" charset="0"/>
              <a:buChar char="•"/>
            </a:pPr>
            <a:r>
              <a:rPr lang="en-US" sz="1500" dirty="0">
                <a:solidFill>
                  <a:schemeClr val="accent4">
                    <a:lumMod val="20000"/>
                    <a:lumOff val="80000"/>
                  </a:schemeClr>
                </a:solidFill>
              </a:rPr>
              <a:t>Ice: free and clear enough for a large observatory which is  affordable </a:t>
            </a:r>
          </a:p>
          <a:p>
            <a:pPr marL="285750" indent="-285750">
              <a:buClr>
                <a:srgbClr val="FFC000"/>
              </a:buClr>
              <a:buFont typeface="Arial" panose="020B0604020202020204" pitchFamily="34" charset="0"/>
              <a:buChar char="•"/>
            </a:pPr>
            <a:endParaRPr lang="en-US" sz="1500" dirty="0">
              <a:solidFill>
                <a:schemeClr val="accent4">
                  <a:lumMod val="20000"/>
                  <a:lumOff val="80000"/>
                </a:schemeClr>
              </a:solidFill>
            </a:endParaRPr>
          </a:p>
          <a:p>
            <a:pPr marL="285750" indent="-285750">
              <a:buClr>
                <a:srgbClr val="FFC000"/>
              </a:buClr>
              <a:buFont typeface="Arial" panose="020B0604020202020204" pitchFamily="34" charset="0"/>
              <a:buChar char="•"/>
            </a:pPr>
            <a:r>
              <a:rPr lang="en-US" sz="1500" dirty="0">
                <a:solidFill>
                  <a:schemeClr val="accent4">
                    <a:lumMod val="20000"/>
                    <a:lumOff val="80000"/>
                  </a:schemeClr>
                </a:solidFill>
              </a:rPr>
              <a:t>DOM: sensitive to single photon </a:t>
            </a:r>
          </a:p>
        </p:txBody>
      </p:sp>
      <p:pic>
        <p:nvPicPr>
          <p:cNvPr id="3" name="Picture 2">
            <a:extLst>
              <a:ext uri="{FF2B5EF4-FFF2-40B4-BE49-F238E27FC236}">
                <a16:creationId xmlns:a16="http://schemas.microsoft.com/office/drawing/2014/main" id="{3D3721B2-0823-6092-85DF-25F2FF0253B5}"/>
              </a:ext>
            </a:extLst>
          </p:cNvPr>
          <p:cNvPicPr>
            <a:picLocks noChangeAspect="1"/>
          </p:cNvPicPr>
          <p:nvPr/>
        </p:nvPicPr>
        <p:blipFill>
          <a:blip r:embed="rId4"/>
          <a:stretch>
            <a:fillRect/>
          </a:stretch>
        </p:blipFill>
        <p:spPr>
          <a:xfrm>
            <a:off x="120982" y="3453556"/>
            <a:ext cx="1488799" cy="1399472"/>
          </a:xfrm>
          <a:prstGeom prst="rect">
            <a:avLst/>
          </a:prstGeom>
        </p:spPr>
      </p:pic>
      <p:pic>
        <p:nvPicPr>
          <p:cNvPr id="7" name="Picture 8">
            <a:extLst>
              <a:ext uri="{FF2B5EF4-FFF2-40B4-BE49-F238E27FC236}">
                <a16:creationId xmlns:a16="http://schemas.microsoft.com/office/drawing/2014/main" id="{7F395401-E897-D368-772F-3FE3C6F290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0263" y="1092237"/>
            <a:ext cx="5702755" cy="29425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F3B67D2-AD4F-7D93-CF95-474FE53FDB13}"/>
              </a:ext>
            </a:extLst>
          </p:cNvPr>
          <p:cNvPicPr>
            <a:picLocks noChangeAspect="1"/>
          </p:cNvPicPr>
          <p:nvPr/>
        </p:nvPicPr>
        <p:blipFill>
          <a:blip r:embed="rId6"/>
          <a:stretch>
            <a:fillRect/>
          </a:stretch>
        </p:blipFill>
        <p:spPr>
          <a:xfrm>
            <a:off x="1730761" y="3453557"/>
            <a:ext cx="2114898" cy="1399472"/>
          </a:xfrm>
          <a:prstGeom prst="rect">
            <a:avLst/>
          </a:prstGeom>
        </p:spPr>
      </p:pic>
      <p:grpSp>
        <p:nvGrpSpPr>
          <p:cNvPr id="4" name="Group 3">
            <a:extLst>
              <a:ext uri="{FF2B5EF4-FFF2-40B4-BE49-F238E27FC236}">
                <a16:creationId xmlns:a16="http://schemas.microsoft.com/office/drawing/2014/main" id="{ACC501C7-87A1-594B-87C0-025825922D5A}"/>
              </a:ext>
            </a:extLst>
          </p:cNvPr>
          <p:cNvGrpSpPr/>
          <p:nvPr/>
        </p:nvGrpSpPr>
        <p:grpSpPr>
          <a:xfrm>
            <a:off x="2478597" y="1732425"/>
            <a:ext cx="6544421" cy="3231030"/>
            <a:chOff x="2478597" y="1732425"/>
            <a:chExt cx="6544421" cy="3231030"/>
          </a:xfrm>
        </p:grpSpPr>
        <p:pic>
          <p:nvPicPr>
            <p:cNvPr id="5" name="Picture 4" descr="A diagram of a dust layer&#10;&#10;AI-generated content may be incorrect.">
              <a:extLst>
                <a:ext uri="{FF2B5EF4-FFF2-40B4-BE49-F238E27FC236}">
                  <a16:creationId xmlns:a16="http://schemas.microsoft.com/office/drawing/2014/main" id="{4F33C353-EE47-5EA7-6987-4A2A63A41B87}"/>
                </a:ext>
              </a:extLst>
            </p:cNvPr>
            <p:cNvPicPr>
              <a:picLocks noChangeAspect="1"/>
            </p:cNvPicPr>
            <p:nvPr/>
          </p:nvPicPr>
          <p:blipFill>
            <a:blip r:embed="rId7"/>
            <a:stretch>
              <a:fillRect/>
            </a:stretch>
          </p:blipFill>
          <p:spPr>
            <a:xfrm>
              <a:off x="2478597" y="1732425"/>
              <a:ext cx="6544421" cy="3231030"/>
            </a:xfrm>
            <a:prstGeom prst="rect">
              <a:avLst/>
            </a:prstGeom>
          </p:spPr>
        </p:pic>
        <p:sp>
          <p:nvSpPr>
            <p:cNvPr id="6" name="TextBox 5">
              <a:extLst>
                <a:ext uri="{FF2B5EF4-FFF2-40B4-BE49-F238E27FC236}">
                  <a16:creationId xmlns:a16="http://schemas.microsoft.com/office/drawing/2014/main" id="{88196E7B-11CF-84D6-022C-A54C46025591}"/>
                </a:ext>
              </a:extLst>
            </p:cNvPr>
            <p:cNvSpPr txBox="1"/>
            <p:nvPr/>
          </p:nvSpPr>
          <p:spPr>
            <a:xfrm>
              <a:off x="6743351" y="4643406"/>
              <a:ext cx="2114899" cy="307777"/>
            </a:xfrm>
            <a:prstGeom prst="rect">
              <a:avLst/>
            </a:prstGeom>
            <a:solidFill>
              <a:schemeClr val="accent5">
                <a:lumMod val="20000"/>
                <a:lumOff val="80000"/>
              </a:schemeClr>
            </a:solidFill>
          </p:spPr>
          <p:txBody>
            <a:bodyPr wrap="square">
              <a:spAutoFit/>
            </a:bodyPr>
            <a:lstStyle/>
            <a:p>
              <a:r>
                <a:rPr lang="en-US" dirty="0"/>
                <a:t>2024 JINST 19 P06026</a:t>
              </a:r>
            </a:p>
          </p:txBody>
        </p:sp>
      </p:grpSp>
    </p:spTree>
    <p:extLst>
      <p:ext uri="{BB962C8B-B14F-4D97-AF65-F5344CB8AC3E}">
        <p14:creationId xmlns:p14="http://schemas.microsoft.com/office/powerpoint/2010/main" val="361333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Right)">
                                      <p:cBhvr>
                                        <p:cTn id="12" dur="500"/>
                                        <p:tgtEl>
                                          <p:spTgt spid="3"/>
                                        </p:tgtEl>
                                      </p:cBhvr>
                                    </p:animEffect>
                                  </p:childTnLst>
                                </p:cTn>
                              </p:par>
                              <p:par>
                                <p:cTn id="13" presetID="18" presetClass="entr" presetSubtype="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trips(downRight)">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6"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strips(downRight)">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a:extLst>
            <a:ext uri="{FF2B5EF4-FFF2-40B4-BE49-F238E27FC236}">
              <a16:creationId xmlns:a16="http://schemas.microsoft.com/office/drawing/2014/main" id="{088D7B71-FFD7-B754-CB19-905D442D5989}"/>
            </a:ext>
          </a:extLst>
        </p:cNvPr>
        <p:cNvGrpSpPr/>
        <p:nvPr/>
      </p:nvGrpSpPr>
      <p:grpSpPr>
        <a:xfrm>
          <a:off x="0" y="0"/>
          <a:ext cx="0" cy="0"/>
          <a:chOff x="0" y="0"/>
          <a:chExt cx="0" cy="0"/>
        </a:xfrm>
      </p:grpSpPr>
      <p:sp>
        <p:nvSpPr>
          <p:cNvPr id="133" name="Google Shape;133;p28">
            <a:extLst>
              <a:ext uri="{FF2B5EF4-FFF2-40B4-BE49-F238E27FC236}">
                <a16:creationId xmlns:a16="http://schemas.microsoft.com/office/drawing/2014/main" id="{91339E38-1285-B267-5A85-67425193A62C}"/>
              </a:ext>
            </a:extLst>
          </p:cNvPr>
          <p:cNvSpPr txBox="1">
            <a:spLocks noGrp="1"/>
          </p:cNvSpPr>
          <p:nvPr>
            <p:ph type="sldNum" sz="quarter" idx="12"/>
          </p:nvPr>
        </p:nvSpPr>
        <p:spPr>
          <a:prstGeom prst="rect">
            <a:avLst/>
          </a:prstGeom>
        </p:spPr>
        <p:txBody>
          <a:bodyPr spcFirstLastPara="1" wrap="square" lIns="91425" tIns="91425" rIns="91425" bIns="91425" anchor="ctr" anchorCtr="0">
            <a:normAutofit fontScale="25000" lnSpcReduction="20000"/>
          </a:bodyPr>
          <a:lstStyle/>
          <a:p>
            <a:pPr marL="0" lvl="0" indent="0" algn="r" rtl="0">
              <a:spcBef>
                <a:spcPts val="0"/>
              </a:spcBef>
              <a:spcAft>
                <a:spcPts val="0"/>
              </a:spcAft>
              <a:buNone/>
            </a:pPr>
            <a:fld id="{00000000-1234-1234-1234-123412341234}" type="slidenum">
              <a:rPr lang="en"/>
              <a:t>6</a:t>
            </a:fld>
            <a:endParaRPr/>
          </a:p>
        </p:txBody>
      </p:sp>
      <p:sp>
        <p:nvSpPr>
          <p:cNvPr id="134" name="Google Shape;134;p28">
            <a:extLst>
              <a:ext uri="{FF2B5EF4-FFF2-40B4-BE49-F238E27FC236}">
                <a16:creationId xmlns:a16="http://schemas.microsoft.com/office/drawing/2014/main" id="{476876AD-DE6A-88B5-4C43-D67D64A7B68A}"/>
              </a:ext>
            </a:extLst>
          </p:cNvPr>
          <p:cNvSpPr txBox="1">
            <a:spLocks noGrp="1"/>
          </p:cNvSpPr>
          <p:nvPr>
            <p:ph type="title" idx="4294967295"/>
          </p:nvPr>
        </p:nvSpPr>
        <p:spPr>
          <a:xfrm>
            <a:off x="920750" y="223838"/>
            <a:ext cx="8223250" cy="768350"/>
          </a:xfrm>
          <a:prstGeom prst="rect">
            <a:avLst/>
          </a:prstGeom>
          <a:solidFill>
            <a:srgbClr val="000000">
              <a:alpha val="59120"/>
            </a:srgbClr>
          </a:solidFill>
        </p:spPr>
        <p:txBody>
          <a:bodyPr spcFirstLastPara="1" wrap="square" lIns="91425" tIns="91425" rIns="91425" bIns="91425" anchor="b" anchorCtr="0">
            <a:normAutofit/>
          </a:bodyPr>
          <a:lstStyle/>
          <a:p>
            <a:pPr>
              <a:spcBef>
                <a:spcPts val="0"/>
              </a:spcBef>
            </a:pPr>
            <a:r>
              <a:rPr lang="en" sz="3600" dirty="0" err="1">
                <a:solidFill>
                  <a:schemeClr val="lt1"/>
                </a:solidFill>
              </a:rPr>
              <a:t>IceCube</a:t>
            </a:r>
            <a:r>
              <a:rPr lang="en" sz="3600" dirty="0">
                <a:solidFill>
                  <a:schemeClr val="lt1"/>
                </a:solidFill>
              </a:rPr>
              <a:t> Experiment and Data </a:t>
            </a:r>
            <a:endParaRPr sz="3500" dirty="0">
              <a:latin typeface="Arial"/>
              <a:ea typeface="Arial"/>
              <a:cs typeface="Arial"/>
              <a:sym typeface="Arial"/>
            </a:endParaRPr>
          </a:p>
        </p:txBody>
      </p:sp>
      <p:sp>
        <p:nvSpPr>
          <p:cNvPr id="2" name="Google Shape;137;p28">
            <a:extLst>
              <a:ext uri="{FF2B5EF4-FFF2-40B4-BE49-F238E27FC236}">
                <a16:creationId xmlns:a16="http://schemas.microsoft.com/office/drawing/2014/main" id="{9FF0F14A-0EAA-F210-A700-78439F178DAE}"/>
              </a:ext>
            </a:extLst>
          </p:cNvPr>
          <p:cNvSpPr txBox="1"/>
          <p:nvPr/>
        </p:nvSpPr>
        <p:spPr>
          <a:xfrm>
            <a:off x="0" y="1623953"/>
            <a:ext cx="2337179" cy="2970014"/>
          </a:xfrm>
          <a:prstGeom prst="rect">
            <a:avLst/>
          </a:prstGeom>
          <a:noFill/>
          <a:ln>
            <a:noFill/>
          </a:ln>
        </p:spPr>
        <p:txBody>
          <a:bodyPr spcFirstLastPara="1" wrap="square" lIns="91425" tIns="91425" rIns="91425" bIns="91425" anchor="ctr" anchorCtr="0">
            <a:spAutoFit/>
          </a:bodyPr>
          <a:lstStyle/>
          <a:p>
            <a:pPr algn="ctr">
              <a:buClr>
                <a:srgbClr val="FFC000"/>
              </a:buClr>
            </a:pPr>
            <a:r>
              <a:rPr lang="en-US" sz="1600" b="1" dirty="0">
                <a:solidFill>
                  <a:schemeClr val="accent4">
                    <a:lumMod val="20000"/>
                    <a:lumOff val="80000"/>
                  </a:schemeClr>
                </a:solidFill>
              </a:rPr>
              <a:t>The in-ice array</a:t>
            </a:r>
          </a:p>
          <a:p>
            <a:pPr marL="285750" indent="-285750">
              <a:buClr>
                <a:srgbClr val="FFC000"/>
              </a:buClr>
              <a:buFont typeface="Arial" panose="020B0604020202020204" pitchFamily="34" charset="0"/>
              <a:buChar char="•"/>
            </a:pPr>
            <a:endParaRPr lang="en-US" sz="1500" dirty="0">
              <a:solidFill>
                <a:schemeClr val="accent4">
                  <a:lumMod val="20000"/>
                  <a:lumOff val="80000"/>
                </a:schemeClr>
              </a:solidFill>
            </a:endParaRPr>
          </a:p>
          <a:p>
            <a:pPr marL="285750" indent="-285750">
              <a:buClr>
                <a:srgbClr val="FFC000"/>
              </a:buClr>
              <a:buFont typeface="Arial" panose="020B0604020202020204" pitchFamily="34" charset="0"/>
              <a:buChar char="•"/>
            </a:pPr>
            <a:r>
              <a:rPr lang="en-US" sz="1500" dirty="0">
                <a:solidFill>
                  <a:schemeClr val="accent4">
                    <a:lumMod val="20000"/>
                    <a:lumOff val="80000"/>
                  </a:schemeClr>
                </a:solidFill>
              </a:rPr>
              <a:t>86 strings (including 8 </a:t>
            </a:r>
            <a:r>
              <a:rPr lang="en-US" sz="1500" dirty="0" err="1">
                <a:solidFill>
                  <a:schemeClr val="accent4">
                    <a:lumMod val="20000"/>
                    <a:lumOff val="80000"/>
                  </a:schemeClr>
                </a:solidFill>
              </a:rPr>
              <a:t>DeepCore</a:t>
            </a:r>
            <a:r>
              <a:rPr lang="en-US" sz="1500" dirty="0">
                <a:solidFill>
                  <a:schemeClr val="accent4">
                    <a:lumMod val="20000"/>
                    <a:lumOff val="80000"/>
                  </a:schemeClr>
                </a:solidFill>
              </a:rPr>
              <a:t> strings)  5160 DOMs</a:t>
            </a:r>
          </a:p>
          <a:p>
            <a:pPr marL="285750" indent="-285750">
              <a:buClr>
                <a:srgbClr val="FFC000"/>
              </a:buClr>
              <a:buFont typeface="Arial" panose="020B0604020202020204" pitchFamily="34" charset="0"/>
              <a:buChar char="•"/>
            </a:pPr>
            <a:r>
              <a:rPr lang="en-US" sz="1500" dirty="0">
                <a:solidFill>
                  <a:schemeClr val="accent4">
                    <a:lumMod val="20000"/>
                    <a:lumOff val="80000"/>
                  </a:schemeClr>
                </a:solidFill>
              </a:rPr>
              <a:t>Neutrino threshold  &gt;500GeV</a:t>
            </a:r>
          </a:p>
          <a:p>
            <a:pPr marL="285750" indent="-285750">
              <a:buClr>
                <a:srgbClr val="FFC000"/>
              </a:buClr>
              <a:buFont typeface="Arial" panose="020B0604020202020204" pitchFamily="34" charset="0"/>
              <a:buChar char="•"/>
            </a:pPr>
            <a:endParaRPr lang="en-US" sz="1500" dirty="0">
              <a:solidFill>
                <a:schemeClr val="accent4">
                  <a:lumMod val="20000"/>
                  <a:lumOff val="80000"/>
                </a:schemeClr>
              </a:solidFill>
            </a:endParaRPr>
          </a:p>
          <a:p>
            <a:pPr marL="285750" indent="-285750">
              <a:buClr>
                <a:srgbClr val="FFC000"/>
              </a:buClr>
              <a:buFont typeface="Arial" panose="020B0604020202020204" pitchFamily="34" charset="0"/>
              <a:buChar char="•"/>
            </a:pPr>
            <a:r>
              <a:rPr lang="en-US" sz="1500" dirty="0">
                <a:solidFill>
                  <a:schemeClr val="accent4">
                    <a:lumMod val="20000"/>
                    <a:lumOff val="80000"/>
                  </a:schemeClr>
                </a:solidFill>
              </a:rPr>
              <a:t>DeepCore: 8 strings, 480 DOMs</a:t>
            </a:r>
          </a:p>
          <a:p>
            <a:pPr marL="285750" indent="-285750">
              <a:buClr>
                <a:srgbClr val="FFC000"/>
              </a:buClr>
              <a:buFont typeface="Arial" panose="020B0604020202020204" pitchFamily="34" charset="0"/>
              <a:buChar char="•"/>
            </a:pPr>
            <a:r>
              <a:rPr lang="en-US" sz="1500" dirty="0">
                <a:solidFill>
                  <a:schemeClr val="accent4">
                    <a:lumMod val="20000"/>
                    <a:lumOff val="80000"/>
                  </a:schemeClr>
                </a:solidFill>
              </a:rPr>
              <a:t>Neutrino threshold  &gt;10 GeV</a:t>
            </a:r>
          </a:p>
        </p:txBody>
      </p:sp>
      <p:pic>
        <p:nvPicPr>
          <p:cNvPr id="3" name="Picture 2">
            <a:extLst>
              <a:ext uri="{FF2B5EF4-FFF2-40B4-BE49-F238E27FC236}">
                <a16:creationId xmlns:a16="http://schemas.microsoft.com/office/drawing/2014/main" id="{86920C8A-D654-3D78-0F41-8AA62724A92C}"/>
              </a:ext>
            </a:extLst>
          </p:cNvPr>
          <p:cNvPicPr>
            <a:picLocks noChangeAspect="1"/>
          </p:cNvPicPr>
          <p:nvPr/>
        </p:nvPicPr>
        <p:blipFill>
          <a:blip r:embed="rId3"/>
          <a:stretch>
            <a:fillRect/>
          </a:stretch>
        </p:blipFill>
        <p:spPr>
          <a:xfrm>
            <a:off x="7364894" y="1268661"/>
            <a:ext cx="1493356" cy="1412322"/>
          </a:xfrm>
          <a:prstGeom prst="rect">
            <a:avLst/>
          </a:prstGeom>
          <a:ln>
            <a:solidFill>
              <a:srgbClr val="0432FF"/>
            </a:solidFill>
          </a:ln>
        </p:spPr>
      </p:pic>
      <p:pic>
        <p:nvPicPr>
          <p:cNvPr id="9" name="Picture 8" descr="A diagram of a layer of dust&#10;&#10;AI-generated content may be incorrect.">
            <a:extLst>
              <a:ext uri="{FF2B5EF4-FFF2-40B4-BE49-F238E27FC236}">
                <a16:creationId xmlns:a16="http://schemas.microsoft.com/office/drawing/2014/main" id="{04CFD752-693E-B893-61B9-E6912ECA5870}"/>
              </a:ext>
            </a:extLst>
          </p:cNvPr>
          <p:cNvPicPr>
            <a:picLocks noChangeAspect="1"/>
          </p:cNvPicPr>
          <p:nvPr/>
        </p:nvPicPr>
        <p:blipFill>
          <a:blip r:embed="rId4"/>
          <a:stretch>
            <a:fillRect/>
          </a:stretch>
        </p:blipFill>
        <p:spPr>
          <a:xfrm>
            <a:off x="2451074" y="1136352"/>
            <a:ext cx="2941718" cy="3950730"/>
          </a:xfrm>
          <a:prstGeom prst="rect">
            <a:avLst/>
          </a:prstGeom>
        </p:spPr>
      </p:pic>
      <p:pic>
        <p:nvPicPr>
          <p:cNvPr id="11" name="Picture 10" descr="Close-up of a machine&#10;&#10;AI-generated content may be incorrect.">
            <a:extLst>
              <a:ext uri="{FF2B5EF4-FFF2-40B4-BE49-F238E27FC236}">
                <a16:creationId xmlns:a16="http://schemas.microsoft.com/office/drawing/2014/main" id="{8CD2F57E-29D8-31AC-1D11-36BBD057934A}"/>
              </a:ext>
            </a:extLst>
          </p:cNvPr>
          <p:cNvPicPr>
            <a:picLocks noChangeAspect="1"/>
          </p:cNvPicPr>
          <p:nvPr/>
        </p:nvPicPr>
        <p:blipFill>
          <a:blip r:embed="rId5"/>
          <a:stretch>
            <a:fillRect/>
          </a:stretch>
        </p:blipFill>
        <p:spPr>
          <a:xfrm>
            <a:off x="5409484" y="1136352"/>
            <a:ext cx="1800037" cy="3950730"/>
          </a:xfrm>
          <a:prstGeom prst="rect">
            <a:avLst/>
          </a:prstGeom>
        </p:spPr>
      </p:pic>
      <p:pic>
        <p:nvPicPr>
          <p:cNvPr id="13" name="Picture 12" descr="A diagram of a diagram of a person's diagram&#10;&#10;AI-generated content may be incorrect.">
            <a:extLst>
              <a:ext uri="{FF2B5EF4-FFF2-40B4-BE49-F238E27FC236}">
                <a16:creationId xmlns:a16="http://schemas.microsoft.com/office/drawing/2014/main" id="{F4F8F866-C7B3-D38B-BF8E-A4FBCB727A40}"/>
              </a:ext>
            </a:extLst>
          </p:cNvPr>
          <p:cNvPicPr>
            <a:picLocks noChangeAspect="1"/>
          </p:cNvPicPr>
          <p:nvPr/>
        </p:nvPicPr>
        <p:blipFill>
          <a:blip r:embed="rId6"/>
          <a:stretch>
            <a:fillRect/>
          </a:stretch>
        </p:blipFill>
        <p:spPr>
          <a:xfrm>
            <a:off x="7263904" y="3108960"/>
            <a:ext cx="1820584" cy="1969994"/>
          </a:xfrm>
          <a:prstGeom prst="rect">
            <a:avLst/>
          </a:prstGeom>
        </p:spPr>
      </p:pic>
      <p:sp>
        <p:nvSpPr>
          <p:cNvPr id="4" name="Oval 3">
            <a:extLst>
              <a:ext uri="{FF2B5EF4-FFF2-40B4-BE49-F238E27FC236}">
                <a16:creationId xmlns:a16="http://schemas.microsoft.com/office/drawing/2014/main" id="{F4227464-B4C2-F1E8-E73B-ADC3EE3B602C}"/>
              </a:ext>
            </a:extLst>
          </p:cNvPr>
          <p:cNvSpPr/>
          <p:nvPr/>
        </p:nvSpPr>
        <p:spPr>
          <a:xfrm>
            <a:off x="234462" y="3108959"/>
            <a:ext cx="1078523" cy="32199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3768B4B-23E3-D0E3-E90C-0FC774D91DA3}"/>
              </a:ext>
            </a:extLst>
          </p:cNvPr>
          <p:cNvSpPr/>
          <p:nvPr/>
        </p:nvSpPr>
        <p:spPr>
          <a:xfrm>
            <a:off x="234462" y="4220308"/>
            <a:ext cx="1078523" cy="32199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4304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2">
          <a:extLst>
            <a:ext uri="{FF2B5EF4-FFF2-40B4-BE49-F238E27FC236}">
              <a16:creationId xmlns:a16="http://schemas.microsoft.com/office/drawing/2014/main" id="{648CEC48-890E-B7E2-ABA8-27FF6CCA6920}"/>
            </a:ext>
          </a:extLst>
        </p:cNvPr>
        <p:cNvGrpSpPr/>
        <p:nvPr/>
      </p:nvGrpSpPr>
      <p:grpSpPr>
        <a:xfrm>
          <a:off x="0" y="0"/>
          <a:ext cx="0" cy="0"/>
          <a:chOff x="0" y="0"/>
          <a:chExt cx="0" cy="0"/>
        </a:xfrm>
      </p:grpSpPr>
      <p:sp>
        <p:nvSpPr>
          <p:cNvPr id="133" name="Google Shape;133;p28">
            <a:extLst>
              <a:ext uri="{FF2B5EF4-FFF2-40B4-BE49-F238E27FC236}">
                <a16:creationId xmlns:a16="http://schemas.microsoft.com/office/drawing/2014/main" id="{9B9FCEDF-CBD1-6E6B-3B25-82FF8CEB3451}"/>
              </a:ext>
            </a:extLst>
          </p:cNvPr>
          <p:cNvSpPr txBox="1">
            <a:spLocks noGrp="1"/>
          </p:cNvSpPr>
          <p:nvPr>
            <p:ph type="sldNum" sz="quarter" idx="12"/>
          </p:nvPr>
        </p:nvSpPr>
        <p:spPr>
          <a:prstGeom prst="rect">
            <a:avLst/>
          </a:prstGeom>
        </p:spPr>
        <p:txBody>
          <a:bodyPr spcFirstLastPara="1" wrap="square" lIns="91425" tIns="91425" rIns="91425" bIns="91425" anchor="ctr" anchorCtr="0">
            <a:normAutofit fontScale="25000" lnSpcReduction="20000"/>
          </a:bodyPr>
          <a:lstStyle/>
          <a:p>
            <a:pPr marL="0" lvl="0" indent="0" algn="r" rtl="0">
              <a:spcBef>
                <a:spcPts val="0"/>
              </a:spcBef>
              <a:spcAft>
                <a:spcPts val="0"/>
              </a:spcAft>
              <a:buNone/>
            </a:pPr>
            <a:fld id="{00000000-1234-1234-1234-123412341234}" type="slidenum">
              <a:rPr lang="en"/>
              <a:t>7</a:t>
            </a:fld>
            <a:endParaRPr/>
          </a:p>
        </p:txBody>
      </p:sp>
      <p:sp>
        <p:nvSpPr>
          <p:cNvPr id="134" name="Google Shape;134;p28">
            <a:extLst>
              <a:ext uri="{FF2B5EF4-FFF2-40B4-BE49-F238E27FC236}">
                <a16:creationId xmlns:a16="http://schemas.microsoft.com/office/drawing/2014/main" id="{73809B34-39F7-F1C2-CBC1-85493FE031B1}"/>
              </a:ext>
            </a:extLst>
          </p:cNvPr>
          <p:cNvSpPr txBox="1">
            <a:spLocks noGrp="1"/>
          </p:cNvSpPr>
          <p:nvPr>
            <p:ph type="title" idx="4294967295"/>
          </p:nvPr>
        </p:nvSpPr>
        <p:spPr>
          <a:xfrm>
            <a:off x="920750" y="223838"/>
            <a:ext cx="8223250" cy="768350"/>
          </a:xfrm>
          <a:prstGeom prst="rect">
            <a:avLst/>
          </a:prstGeom>
          <a:solidFill>
            <a:srgbClr val="000000">
              <a:alpha val="59120"/>
            </a:srgbClr>
          </a:solidFill>
        </p:spPr>
        <p:txBody>
          <a:bodyPr spcFirstLastPara="1" wrap="square" lIns="91425" tIns="91425" rIns="91425" bIns="91425" anchor="b" anchorCtr="0">
            <a:normAutofit/>
          </a:bodyPr>
          <a:lstStyle/>
          <a:p>
            <a:pPr>
              <a:spcBef>
                <a:spcPts val="0"/>
              </a:spcBef>
            </a:pPr>
            <a:r>
              <a:rPr lang="en" sz="3600" dirty="0" err="1">
                <a:solidFill>
                  <a:schemeClr val="lt1"/>
                </a:solidFill>
              </a:rPr>
              <a:t>IceCube</a:t>
            </a:r>
            <a:r>
              <a:rPr lang="en" sz="3600" dirty="0">
                <a:solidFill>
                  <a:schemeClr val="lt1"/>
                </a:solidFill>
              </a:rPr>
              <a:t> Experiment and Data </a:t>
            </a:r>
            <a:endParaRPr sz="3500" dirty="0">
              <a:latin typeface="Arial"/>
              <a:ea typeface="Arial"/>
              <a:cs typeface="Arial"/>
              <a:sym typeface="Arial"/>
            </a:endParaRPr>
          </a:p>
        </p:txBody>
      </p:sp>
      <p:sp>
        <p:nvSpPr>
          <p:cNvPr id="2" name="Google Shape;137;p28">
            <a:extLst>
              <a:ext uri="{FF2B5EF4-FFF2-40B4-BE49-F238E27FC236}">
                <a16:creationId xmlns:a16="http://schemas.microsoft.com/office/drawing/2014/main" id="{95AB3F1B-2D76-0490-AA5E-732B18E6DC5A}"/>
              </a:ext>
            </a:extLst>
          </p:cNvPr>
          <p:cNvSpPr txBox="1"/>
          <p:nvPr/>
        </p:nvSpPr>
        <p:spPr>
          <a:xfrm>
            <a:off x="68706" y="787127"/>
            <a:ext cx="3224635" cy="2508349"/>
          </a:xfrm>
          <a:prstGeom prst="rect">
            <a:avLst/>
          </a:prstGeom>
          <a:noFill/>
          <a:ln>
            <a:noFill/>
          </a:ln>
        </p:spPr>
        <p:txBody>
          <a:bodyPr spcFirstLastPara="1" wrap="square" lIns="91425" tIns="91425" rIns="91425" bIns="91425" anchor="ctr" anchorCtr="0">
            <a:spAutoFit/>
          </a:bodyPr>
          <a:lstStyle/>
          <a:p>
            <a:pPr algn="ctr">
              <a:buClr>
                <a:srgbClr val="FFC000"/>
              </a:buClr>
            </a:pPr>
            <a:r>
              <a:rPr lang="en-US" sz="1600" b="1" dirty="0">
                <a:solidFill>
                  <a:schemeClr val="accent4">
                    <a:lumMod val="20000"/>
                    <a:lumOff val="80000"/>
                  </a:schemeClr>
                </a:solidFill>
              </a:rPr>
              <a:t>The surface array</a:t>
            </a:r>
          </a:p>
          <a:p>
            <a:pPr marL="285750" indent="-285750">
              <a:buClr>
                <a:srgbClr val="FFC000"/>
              </a:buClr>
              <a:buFont typeface="Wingdings" pitchFamily="2" charset="2"/>
              <a:buChar char="§"/>
            </a:pPr>
            <a:r>
              <a:rPr lang="en-US" sz="1500" dirty="0">
                <a:solidFill>
                  <a:schemeClr val="accent4">
                    <a:lumMod val="20000"/>
                    <a:lumOff val="80000"/>
                  </a:schemeClr>
                </a:solidFill>
              </a:rPr>
              <a:t>Surface array atm. depth ~690 g/cm</a:t>
            </a:r>
            <a:r>
              <a:rPr lang="en-US" sz="1500" baseline="30000" dirty="0">
                <a:solidFill>
                  <a:schemeClr val="accent4">
                    <a:lumMod val="20000"/>
                    <a:lumOff val="80000"/>
                  </a:schemeClr>
                </a:solidFill>
              </a:rPr>
              <a:t>2</a:t>
            </a:r>
          </a:p>
          <a:p>
            <a:pPr marL="285750" indent="-285750">
              <a:buClr>
                <a:srgbClr val="FFC000"/>
              </a:buClr>
              <a:buFont typeface="Wingdings" pitchFamily="2" charset="2"/>
              <a:buChar char="§"/>
            </a:pPr>
            <a:r>
              <a:rPr lang="en-US" sz="1500" dirty="0">
                <a:solidFill>
                  <a:schemeClr val="accent4">
                    <a:lumMod val="20000"/>
                    <a:lumOff val="80000"/>
                  </a:schemeClr>
                </a:solidFill>
              </a:rPr>
              <a:t>81 stations covering ~km</a:t>
            </a:r>
            <a:r>
              <a:rPr lang="en-US" sz="1500" baseline="30000" dirty="0">
                <a:solidFill>
                  <a:schemeClr val="accent4">
                    <a:lumMod val="20000"/>
                    <a:lumOff val="80000"/>
                  </a:schemeClr>
                </a:solidFill>
              </a:rPr>
              <a:t>2</a:t>
            </a:r>
            <a:endParaRPr lang="en-US" sz="1500" dirty="0">
              <a:solidFill>
                <a:schemeClr val="accent4">
                  <a:lumMod val="20000"/>
                  <a:lumOff val="80000"/>
                </a:schemeClr>
              </a:solidFill>
            </a:endParaRPr>
          </a:p>
          <a:p>
            <a:pPr marL="285750" indent="-285750">
              <a:buClr>
                <a:srgbClr val="FFC000"/>
              </a:buClr>
              <a:buFont typeface="Wingdings" pitchFamily="2" charset="2"/>
              <a:buChar char="§"/>
            </a:pPr>
            <a:r>
              <a:rPr lang="en-US" sz="1500" dirty="0">
                <a:solidFill>
                  <a:schemeClr val="accent4">
                    <a:lumMod val="20000"/>
                    <a:lumOff val="80000"/>
                  </a:schemeClr>
                </a:solidFill>
              </a:rPr>
              <a:t>One station has two ice Cherenkov detectors </a:t>
            </a:r>
          </a:p>
          <a:p>
            <a:pPr marL="285750" indent="-285750">
              <a:buClr>
                <a:srgbClr val="FFC000"/>
              </a:buClr>
              <a:buFont typeface="Wingdings" pitchFamily="2" charset="2"/>
              <a:buChar char="§"/>
            </a:pPr>
            <a:r>
              <a:rPr lang="en-US" sz="1500" dirty="0">
                <a:solidFill>
                  <a:schemeClr val="accent4">
                    <a:lumMod val="20000"/>
                    <a:lumOff val="80000"/>
                  </a:schemeClr>
                </a:solidFill>
              </a:rPr>
              <a:t>Each ice Cherenkov detector has two DOMs </a:t>
            </a:r>
          </a:p>
          <a:p>
            <a:pPr marL="285750" indent="-285750">
              <a:buClr>
                <a:srgbClr val="FFC000"/>
              </a:buClr>
              <a:buFont typeface="Wingdings" pitchFamily="2" charset="2"/>
              <a:buChar char="§"/>
            </a:pPr>
            <a:r>
              <a:rPr lang="en-US" sz="1500" dirty="0">
                <a:solidFill>
                  <a:schemeClr val="accent4">
                    <a:lumMod val="20000"/>
                    <a:lumOff val="80000"/>
                  </a:schemeClr>
                </a:solidFill>
              </a:rPr>
              <a:t>Air shower threshold: 300 TeV (100 TeV in-fill) </a:t>
            </a:r>
          </a:p>
        </p:txBody>
      </p:sp>
      <p:pic>
        <p:nvPicPr>
          <p:cNvPr id="1030" name="Picture 6" descr="Scheme of air-shower measurements at the IceCube Neutrino Observatory [1] |  Download Scientific Diagram">
            <a:extLst>
              <a:ext uri="{FF2B5EF4-FFF2-40B4-BE49-F238E27FC236}">
                <a16:creationId xmlns:a16="http://schemas.microsoft.com/office/drawing/2014/main" id="{C15EE823-CD0E-7B5B-24C4-CFBFC3AC1D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1511" y="2197484"/>
            <a:ext cx="1663783" cy="28612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A736278-B998-04BC-1238-6744398F32D6}"/>
              </a:ext>
            </a:extLst>
          </p:cNvPr>
          <p:cNvPicPr>
            <a:picLocks noChangeAspect="1"/>
          </p:cNvPicPr>
          <p:nvPr/>
        </p:nvPicPr>
        <p:blipFill>
          <a:blip r:embed="rId4"/>
          <a:stretch>
            <a:fillRect/>
          </a:stretch>
        </p:blipFill>
        <p:spPr>
          <a:xfrm>
            <a:off x="3379493" y="1270535"/>
            <a:ext cx="3945866" cy="3807841"/>
          </a:xfrm>
          <a:prstGeom prst="rect">
            <a:avLst/>
          </a:prstGeom>
        </p:spPr>
      </p:pic>
      <p:pic>
        <p:nvPicPr>
          <p:cNvPr id="9" name="Picture 8" descr="A close-up of a blue water tank&#10;&#10;AI-generated content may be incorrect.">
            <a:extLst>
              <a:ext uri="{FF2B5EF4-FFF2-40B4-BE49-F238E27FC236}">
                <a16:creationId xmlns:a16="http://schemas.microsoft.com/office/drawing/2014/main" id="{0B840592-B55B-585D-50A3-3273943FA6B3}"/>
              </a:ext>
            </a:extLst>
          </p:cNvPr>
          <p:cNvPicPr>
            <a:picLocks noChangeAspect="1"/>
          </p:cNvPicPr>
          <p:nvPr/>
        </p:nvPicPr>
        <p:blipFill>
          <a:blip r:embed="rId5"/>
          <a:stretch>
            <a:fillRect/>
          </a:stretch>
        </p:blipFill>
        <p:spPr>
          <a:xfrm>
            <a:off x="7409631" y="894591"/>
            <a:ext cx="1665663" cy="1258668"/>
          </a:xfrm>
          <a:prstGeom prst="rect">
            <a:avLst/>
          </a:prstGeom>
        </p:spPr>
      </p:pic>
      <p:pic>
        <p:nvPicPr>
          <p:cNvPr id="4" name="Picture 3" descr="Diagram of a diagram of a diagram&#10;&#10;AI-generated content may be incorrect.">
            <a:extLst>
              <a:ext uri="{FF2B5EF4-FFF2-40B4-BE49-F238E27FC236}">
                <a16:creationId xmlns:a16="http://schemas.microsoft.com/office/drawing/2014/main" id="{3A299F7E-CB65-FE18-6CCB-E19DE7B00F97}"/>
              </a:ext>
            </a:extLst>
          </p:cNvPr>
          <p:cNvPicPr>
            <a:picLocks noChangeAspect="1"/>
          </p:cNvPicPr>
          <p:nvPr/>
        </p:nvPicPr>
        <p:blipFill>
          <a:blip r:embed="rId6"/>
          <a:stretch>
            <a:fillRect/>
          </a:stretch>
        </p:blipFill>
        <p:spPr>
          <a:xfrm>
            <a:off x="368175" y="3272334"/>
            <a:ext cx="2655881" cy="1786434"/>
          </a:xfrm>
          <a:prstGeom prst="rect">
            <a:avLst/>
          </a:prstGeom>
        </p:spPr>
      </p:pic>
      <p:sp>
        <p:nvSpPr>
          <p:cNvPr id="3" name="Oval 2">
            <a:extLst>
              <a:ext uri="{FF2B5EF4-FFF2-40B4-BE49-F238E27FC236}">
                <a16:creationId xmlns:a16="http://schemas.microsoft.com/office/drawing/2014/main" id="{E0777938-601A-625E-DC38-C58D95CBF53C}"/>
              </a:ext>
            </a:extLst>
          </p:cNvPr>
          <p:cNvSpPr/>
          <p:nvPr/>
        </p:nvSpPr>
        <p:spPr>
          <a:xfrm>
            <a:off x="2163169" y="2647009"/>
            <a:ext cx="994246" cy="46110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95858D3-85A3-27B1-C041-98216875303D}"/>
              </a:ext>
            </a:extLst>
          </p:cNvPr>
          <p:cNvSpPr/>
          <p:nvPr/>
        </p:nvSpPr>
        <p:spPr>
          <a:xfrm>
            <a:off x="319495" y="2943901"/>
            <a:ext cx="1172308" cy="32843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4652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81F965-19A9-84B0-70DA-AF8291128F2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8</a:t>
            </a:fld>
            <a:endParaRPr lang="en">
              <a:solidFill>
                <a:schemeClr val="lt1"/>
              </a:solidFill>
            </a:endParaRPr>
          </a:p>
        </p:txBody>
      </p:sp>
      <p:pic>
        <p:nvPicPr>
          <p:cNvPr id="3" name="Picture 2" descr="Diagram of a solar system&#10;&#10;AI-generated content may be incorrect.">
            <a:extLst>
              <a:ext uri="{FF2B5EF4-FFF2-40B4-BE49-F238E27FC236}">
                <a16:creationId xmlns:a16="http://schemas.microsoft.com/office/drawing/2014/main" id="{8CB7396B-E301-61BA-C9E0-56C88B595B11}"/>
              </a:ext>
            </a:extLst>
          </p:cNvPr>
          <p:cNvPicPr>
            <a:picLocks noChangeAspect="1"/>
          </p:cNvPicPr>
          <p:nvPr/>
        </p:nvPicPr>
        <p:blipFill>
          <a:blip r:embed="rId3"/>
          <a:stretch>
            <a:fillRect/>
          </a:stretch>
        </p:blipFill>
        <p:spPr>
          <a:xfrm>
            <a:off x="4926341" y="992188"/>
            <a:ext cx="4044463" cy="3927474"/>
          </a:xfrm>
          <a:prstGeom prst="rect">
            <a:avLst/>
          </a:prstGeom>
        </p:spPr>
      </p:pic>
      <p:sp>
        <p:nvSpPr>
          <p:cNvPr id="5" name="Google Shape;137;p28">
            <a:extLst>
              <a:ext uri="{FF2B5EF4-FFF2-40B4-BE49-F238E27FC236}">
                <a16:creationId xmlns:a16="http://schemas.microsoft.com/office/drawing/2014/main" id="{A1F55CAB-A368-1AB6-6E5F-9088F0B9EAD5}"/>
              </a:ext>
            </a:extLst>
          </p:cNvPr>
          <p:cNvSpPr txBox="1"/>
          <p:nvPr/>
        </p:nvSpPr>
        <p:spPr>
          <a:xfrm>
            <a:off x="173196" y="846063"/>
            <a:ext cx="4635374" cy="4339619"/>
          </a:xfrm>
          <a:prstGeom prst="rect">
            <a:avLst/>
          </a:prstGeom>
          <a:noFill/>
          <a:ln>
            <a:noFill/>
          </a:ln>
        </p:spPr>
        <p:txBody>
          <a:bodyPr spcFirstLastPara="1" wrap="square" lIns="91425" tIns="91425" rIns="91425" bIns="91425" anchor="ctr" anchorCtr="0">
            <a:spAutoFit/>
          </a:bodyPr>
          <a:lstStyle/>
          <a:p>
            <a:pPr algn="ctr">
              <a:buClr>
                <a:srgbClr val="FFC000"/>
              </a:buClr>
            </a:pPr>
            <a:r>
              <a:rPr lang="en-US" sz="1600" b="1" dirty="0">
                <a:solidFill>
                  <a:schemeClr val="accent4">
                    <a:lumMod val="20000"/>
                    <a:lumOff val="80000"/>
                  </a:schemeClr>
                </a:solidFill>
              </a:rPr>
              <a:t>Rates of Different Types of Events</a:t>
            </a:r>
          </a:p>
          <a:p>
            <a:pPr>
              <a:buClr>
                <a:srgbClr val="FFC000"/>
              </a:buClr>
            </a:pPr>
            <a:r>
              <a:rPr lang="en-US" sz="1600" dirty="0">
                <a:solidFill>
                  <a:schemeClr val="accent4">
                    <a:lumMod val="20000"/>
                    <a:lumOff val="80000"/>
                  </a:schemeClr>
                </a:solidFill>
              </a:rPr>
              <a:t>IceTop: </a:t>
            </a:r>
          </a:p>
          <a:p>
            <a:pPr marL="285750" indent="-285750">
              <a:buClr>
                <a:srgbClr val="FFC000"/>
              </a:buClr>
              <a:buFont typeface="Wingdings" pitchFamily="2" charset="2"/>
              <a:buChar char="§"/>
            </a:pPr>
            <a:r>
              <a:rPr lang="en-US" sz="1600" dirty="0">
                <a:solidFill>
                  <a:schemeClr val="accent4">
                    <a:lumMod val="20000"/>
                    <a:lumOff val="80000"/>
                  </a:schemeClr>
                </a:solidFill>
              </a:rPr>
              <a:t>Cosmic ray induced air showers (30.2 Hz in 2012 </a:t>
            </a:r>
            <a:r>
              <a:rPr lang="en-US" sz="1600" dirty="0">
                <a:solidFill>
                  <a:schemeClr val="accent4">
                    <a:lumMod val="20000"/>
                    <a:lumOff val="80000"/>
                  </a:schemeClr>
                </a:solidFill>
                <a:sym typeface="Wingdings" pitchFamily="2" charset="2"/>
              </a:rPr>
              <a:t> 5.5 Hz in 2025</a:t>
            </a:r>
            <a:r>
              <a:rPr lang="en-US" sz="1600" dirty="0">
                <a:solidFill>
                  <a:schemeClr val="accent4">
                    <a:lumMod val="20000"/>
                    <a:lumOff val="80000"/>
                  </a:schemeClr>
                </a:solidFill>
              </a:rPr>
              <a:t>)</a:t>
            </a:r>
          </a:p>
          <a:p>
            <a:pPr lvl="8" algn="just">
              <a:buClr>
                <a:srgbClr val="FFC000"/>
              </a:buClr>
            </a:pPr>
            <a:r>
              <a:rPr lang="en-US" sz="1200" dirty="0">
                <a:solidFill>
                  <a:schemeClr val="accent4">
                    <a:lumMod val="20000"/>
                    <a:lumOff val="80000"/>
                  </a:schemeClr>
                </a:solidFill>
              </a:rPr>
              <a:t>      - Decreases due to snow accumulation on IceTop detectors </a:t>
            </a:r>
          </a:p>
          <a:p>
            <a:pPr lvl="8" algn="just">
              <a:buClr>
                <a:srgbClr val="FFC000"/>
              </a:buClr>
            </a:pPr>
            <a:r>
              <a:rPr lang="en-US" sz="1200" dirty="0">
                <a:solidFill>
                  <a:schemeClr val="accent4">
                    <a:lumMod val="20000"/>
                    <a:lumOff val="80000"/>
                  </a:schemeClr>
                </a:solidFill>
              </a:rPr>
              <a:t>      - Dominated by those at threshold energy </a:t>
            </a:r>
            <a:endParaRPr lang="en-US" sz="1600" dirty="0">
              <a:solidFill>
                <a:schemeClr val="accent4">
                  <a:lumMod val="20000"/>
                  <a:lumOff val="80000"/>
                </a:schemeClr>
              </a:solidFill>
            </a:endParaRPr>
          </a:p>
          <a:p>
            <a:pPr>
              <a:buClr>
                <a:srgbClr val="FFC000"/>
              </a:buClr>
            </a:pPr>
            <a:endParaRPr lang="en-US" sz="1600" dirty="0">
              <a:solidFill>
                <a:schemeClr val="accent4">
                  <a:lumMod val="20000"/>
                  <a:lumOff val="80000"/>
                </a:schemeClr>
              </a:solidFill>
            </a:endParaRPr>
          </a:p>
          <a:p>
            <a:pPr>
              <a:buClr>
                <a:srgbClr val="FFC000"/>
              </a:buClr>
            </a:pPr>
            <a:r>
              <a:rPr lang="en-US" sz="1600" dirty="0">
                <a:solidFill>
                  <a:schemeClr val="accent4">
                    <a:lumMod val="20000"/>
                    <a:lumOff val="80000"/>
                  </a:schemeClr>
                </a:solidFill>
              </a:rPr>
              <a:t>In-ice array: </a:t>
            </a:r>
          </a:p>
          <a:p>
            <a:pPr marL="285750" indent="-285750">
              <a:buClr>
                <a:srgbClr val="FFC000"/>
              </a:buClr>
              <a:buFont typeface="Wingdings" pitchFamily="2" charset="2"/>
              <a:buChar char="§"/>
            </a:pPr>
            <a:r>
              <a:rPr lang="en-US" sz="1600" dirty="0">
                <a:solidFill>
                  <a:schemeClr val="accent4">
                    <a:lumMod val="20000"/>
                    <a:lumOff val="80000"/>
                  </a:schemeClr>
                </a:solidFill>
              </a:rPr>
              <a:t>Atmospheric muons (~3000Hz)</a:t>
            </a:r>
          </a:p>
          <a:p>
            <a:pPr lvl="8" algn="just">
              <a:buClr>
                <a:srgbClr val="FFC000"/>
              </a:buClr>
            </a:pPr>
            <a:r>
              <a:rPr lang="en-US" sz="1200" dirty="0">
                <a:solidFill>
                  <a:schemeClr val="accent4">
                    <a:lumMod val="20000"/>
                    <a:lumOff val="80000"/>
                  </a:schemeClr>
                </a:solidFill>
              </a:rPr>
              <a:t>      - Cosmic ray nuclei interact with the atmosphere</a:t>
            </a:r>
          </a:p>
          <a:p>
            <a:pPr lvl="8" algn="just">
              <a:buClr>
                <a:srgbClr val="FFC000"/>
              </a:buClr>
            </a:pPr>
            <a:r>
              <a:rPr lang="en-US" sz="1200" dirty="0">
                <a:solidFill>
                  <a:schemeClr val="accent4">
                    <a:lumMod val="20000"/>
                    <a:lumOff val="80000"/>
                  </a:schemeClr>
                </a:solidFill>
              </a:rPr>
              <a:t>      - Down-going muons from air showers reach IceCube</a:t>
            </a:r>
          </a:p>
          <a:p>
            <a:pPr marL="285750" indent="-285750">
              <a:buClr>
                <a:srgbClr val="FFC000"/>
              </a:buClr>
              <a:buFont typeface="Wingdings" pitchFamily="2" charset="2"/>
              <a:buChar char="§"/>
            </a:pPr>
            <a:r>
              <a:rPr lang="en-US" sz="1600" dirty="0">
                <a:solidFill>
                  <a:schemeClr val="accent4">
                    <a:lumMod val="20000"/>
                    <a:lumOff val="80000"/>
                  </a:schemeClr>
                </a:solidFill>
              </a:rPr>
              <a:t>Atmospheric neutrinos (~10/hour)</a:t>
            </a:r>
          </a:p>
          <a:p>
            <a:pPr>
              <a:buClr>
                <a:srgbClr val="FFC000"/>
              </a:buClr>
            </a:pPr>
            <a:r>
              <a:rPr lang="en-US" sz="1300" dirty="0">
                <a:solidFill>
                  <a:schemeClr val="accent4">
                    <a:lumMod val="20000"/>
                    <a:lumOff val="80000"/>
                  </a:schemeClr>
                </a:solidFill>
              </a:rPr>
              <a:t>      - Conventional atmos. neutrinos (E</a:t>
            </a:r>
            <a:r>
              <a:rPr lang="en-US" sz="1300" baseline="30000" dirty="0">
                <a:solidFill>
                  <a:schemeClr val="accent4">
                    <a:lumMod val="20000"/>
                    <a:lumOff val="80000"/>
                  </a:schemeClr>
                </a:solidFill>
              </a:rPr>
              <a:t>-3.7</a:t>
            </a:r>
            <a:r>
              <a:rPr lang="en-US" sz="1300" dirty="0">
                <a:solidFill>
                  <a:schemeClr val="accent4">
                    <a:lumMod val="20000"/>
                    <a:lumOff val="80000"/>
                  </a:schemeClr>
                </a:solidFill>
              </a:rPr>
              <a:t>) from </a:t>
            </a:r>
            <a:r>
              <a:rPr lang="el-GR" sz="1300" dirty="0">
                <a:solidFill>
                  <a:schemeClr val="accent4">
                    <a:lumMod val="20000"/>
                    <a:lumOff val="80000"/>
                  </a:schemeClr>
                </a:solidFill>
              </a:rPr>
              <a:t>π/</a:t>
            </a:r>
            <a:r>
              <a:rPr lang="en-US" sz="1300" dirty="0">
                <a:solidFill>
                  <a:schemeClr val="accent4">
                    <a:lumMod val="20000"/>
                    <a:lumOff val="80000"/>
                  </a:schemeClr>
                </a:solidFill>
              </a:rPr>
              <a:t>K</a:t>
            </a:r>
          </a:p>
          <a:p>
            <a:pPr>
              <a:buClr>
                <a:srgbClr val="FFC000"/>
              </a:buClr>
            </a:pPr>
            <a:r>
              <a:rPr lang="en-US" sz="1300" dirty="0">
                <a:solidFill>
                  <a:schemeClr val="accent4">
                    <a:lumMod val="20000"/>
                    <a:lumOff val="80000"/>
                  </a:schemeClr>
                </a:solidFill>
              </a:rPr>
              <a:t>      - Prompt atmos. neutrinos (E</a:t>
            </a:r>
            <a:r>
              <a:rPr lang="en-US" sz="1300" baseline="30000" dirty="0">
                <a:solidFill>
                  <a:schemeClr val="accent4">
                    <a:lumMod val="20000"/>
                    <a:lumOff val="80000"/>
                  </a:schemeClr>
                </a:solidFill>
              </a:rPr>
              <a:t>-2.7</a:t>
            </a:r>
            <a:r>
              <a:rPr lang="en-US" sz="1300" dirty="0">
                <a:solidFill>
                  <a:schemeClr val="accent4">
                    <a:lumMod val="20000"/>
                    <a:lumOff val="80000"/>
                  </a:schemeClr>
                </a:solidFill>
              </a:rPr>
              <a:t>) from charmed mesons</a:t>
            </a:r>
          </a:p>
          <a:p>
            <a:pPr marL="285750" indent="-285750">
              <a:buClr>
                <a:srgbClr val="FFC000"/>
              </a:buClr>
              <a:buFont typeface="Wingdings" pitchFamily="2" charset="2"/>
              <a:buChar char="§"/>
            </a:pPr>
            <a:r>
              <a:rPr lang="en-US" sz="1600" dirty="0">
                <a:solidFill>
                  <a:schemeClr val="accent4">
                    <a:lumMod val="20000"/>
                    <a:lumOff val="80000"/>
                  </a:schemeClr>
                </a:solidFill>
              </a:rPr>
              <a:t>Astrophysical neutrinos (~100/year)</a:t>
            </a:r>
          </a:p>
          <a:p>
            <a:pPr>
              <a:buClr>
                <a:srgbClr val="FFC000"/>
              </a:buClr>
            </a:pPr>
            <a:r>
              <a:rPr lang="en-US" sz="1200" dirty="0">
                <a:solidFill>
                  <a:schemeClr val="accent4">
                    <a:lumMod val="20000"/>
                    <a:lumOff val="80000"/>
                  </a:schemeClr>
                </a:solidFill>
              </a:rPr>
              <a:t>       - Produced in astrophysical objects</a:t>
            </a:r>
          </a:p>
          <a:p>
            <a:pPr>
              <a:buClr>
                <a:srgbClr val="FFC000"/>
              </a:buClr>
            </a:pPr>
            <a:r>
              <a:rPr lang="en-US" sz="1200" dirty="0">
                <a:solidFill>
                  <a:schemeClr val="accent4">
                    <a:lumMod val="20000"/>
                    <a:lumOff val="80000"/>
                  </a:schemeClr>
                </a:solidFill>
              </a:rPr>
              <a:t>       - Harder energy spectrum + different angular distribution</a:t>
            </a:r>
          </a:p>
          <a:p>
            <a:pPr marL="285750" indent="-285750">
              <a:buClr>
                <a:srgbClr val="FFC000"/>
              </a:buClr>
              <a:buFont typeface="Wingdings" pitchFamily="2" charset="2"/>
              <a:buChar char="§"/>
            </a:pPr>
            <a:r>
              <a:rPr lang="en-US" sz="1600" dirty="0">
                <a:solidFill>
                  <a:schemeClr val="accent4">
                    <a:lumMod val="20000"/>
                    <a:lumOff val="80000"/>
                  </a:schemeClr>
                </a:solidFill>
              </a:rPr>
              <a:t>Cosmogenic neutrinos (~up to few/10 years)</a:t>
            </a:r>
          </a:p>
          <a:p>
            <a:pPr>
              <a:buClr>
                <a:srgbClr val="FFC000"/>
              </a:buClr>
            </a:pPr>
            <a:r>
              <a:rPr lang="en-US" sz="1200" dirty="0">
                <a:solidFill>
                  <a:schemeClr val="accent4">
                    <a:lumMod val="20000"/>
                    <a:lumOff val="80000"/>
                  </a:schemeClr>
                </a:solidFill>
              </a:rPr>
              <a:t>       - Produced during UHECR propagation</a:t>
            </a:r>
          </a:p>
        </p:txBody>
      </p:sp>
      <p:sp>
        <p:nvSpPr>
          <p:cNvPr id="8" name="Google Shape;134;p28">
            <a:extLst>
              <a:ext uri="{FF2B5EF4-FFF2-40B4-BE49-F238E27FC236}">
                <a16:creationId xmlns:a16="http://schemas.microsoft.com/office/drawing/2014/main" id="{1EAC8AB7-2EE0-FDAA-CC1D-DC70E053DD09}"/>
              </a:ext>
            </a:extLst>
          </p:cNvPr>
          <p:cNvSpPr txBox="1">
            <a:spLocks/>
          </p:cNvSpPr>
          <p:nvPr/>
        </p:nvSpPr>
        <p:spPr>
          <a:xfrm>
            <a:off x="920750" y="223838"/>
            <a:ext cx="8223250" cy="768350"/>
          </a:xfrm>
          <a:prstGeom prst="rect">
            <a:avLst/>
          </a:prstGeom>
          <a:solidFill>
            <a:srgbClr val="000000">
              <a:alpha val="59120"/>
            </a:srgbClr>
          </a:solidFill>
        </p:spPr>
        <p:txBody>
          <a:bodyPr spcFirstLastPara="1" vert="horz" wrap="square" lIns="91425" tIns="91425" rIns="91425" bIns="91425" rtlCol="0" anchor="b" anchorCtr="0">
            <a:normAutofit/>
          </a:bodyPr>
          <a:lstStyle>
            <a:lvl1pPr algn="l" defTabSz="685800" rtl="0" eaLnBrk="1" latinLnBrk="0" hangingPunct="1">
              <a:lnSpc>
                <a:spcPct val="80000"/>
              </a:lnSpc>
              <a:spcBef>
                <a:spcPct val="0"/>
              </a:spcBef>
              <a:buNone/>
              <a:defRPr sz="3750" kern="1200" cap="all" spc="75" baseline="0">
                <a:solidFill>
                  <a:schemeClr val="tx1">
                    <a:lumMod val="95000"/>
                    <a:lumOff val="5000"/>
                  </a:schemeClr>
                </a:solidFill>
                <a:latin typeface="+mj-lt"/>
                <a:ea typeface="+mj-ea"/>
                <a:cs typeface="+mj-cs"/>
              </a:defRPr>
            </a:lvl1pPr>
          </a:lstStyle>
          <a:p>
            <a:pPr>
              <a:spcBef>
                <a:spcPts val="0"/>
              </a:spcBef>
              <a:buClrTx/>
              <a:buFontTx/>
            </a:pPr>
            <a:r>
              <a:rPr lang="en-US" sz="3600">
                <a:solidFill>
                  <a:schemeClr val="lt1"/>
                </a:solidFill>
              </a:rPr>
              <a:t>IceCube Experiment and Data </a:t>
            </a:r>
            <a:endParaRPr lang="en-US" sz="3500" dirty="0">
              <a:latin typeface="Arial"/>
              <a:ea typeface="Arial"/>
              <a:cs typeface="Arial"/>
              <a:sym typeface="Arial"/>
            </a:endParaRPr>
          </a:p>
        </p:txBody>
      </p:sp>
      <p:grpSp>
        <p:nvGrpSpPr>
          <p:cNvPr id="4" name="Group 3">
            <a:extLst>
              <a:ext uri="{FF2B5EF4-FFF2-40B4-BE49-F238E27FC236}">
                <a16:creationId xmlns:a16="http://schemas.microsoft.com/office/drawing/2014/main" id="{67435492-6159-EE9F-34E9-F9C51ECD5491}"/>
              </a:ext>
            </a:extLst>
          </p:cNvPr>
          <p:cNvGrpSpPr/>
          <p:nvPr/>
        </p:nvGrpSpPr>
        <p:grpSpPr>
          <a:xfrm>
            <a:off x="-6234" y="1872120"/>
            <a:ext cx="9156468" cy="1400214"/>
            <a:chOff x="-6234" y="1872120"/>
            <a:chExt cx="9156468" cy="1400214"/>
          </a:xfrm>
        </p:grpSpPr>
        <p:pic>
          <p:nvPicPr>
            <p:cNvPr id="6" name="Picture 5" descr="A graph showing a graph&#10;&#10;AI-generated content may be incorrect.">
              <a:extLst>
                <a:ext uri="{FF2B5EF4-FFF2-40B4-BE49-F238E27FC236}">
                  <a16:creationId xmlns:a16="http://schemas.microsoft.com/office/drawing/2014/main" id="{4F4E85EB-20E2-B1B5-5CC3-1BEE38B51981}"/>
                </a:ext>
              </a:extLst>
            </p:cNvPr>
            <p:cNvPicPr>
              <a:picLocks noChangeAspect="1"/>
            </p:cNvPicPr>
            <p:nvPr/>
          </p:nvPicPr>
          <p:blipFill>
            <a:blip r:embed="rId4"/>
            <a:stretch>
              <a:fillRect/>
            </a:stretch>
          </p:blipFill>
          <p:spPr>
            <a:xfrm>
              <a:off x="0" y="1872120"/>
              <a:ext cx="9150234" cy="1400214"/>
            </a:xfrm>
            <a:prstGeom prst="rect">
              <a:avLst/>
            </a:prstGeom>
            <a:ln>
              <a:solidFill>
                <a:srgbClr val="00FDFF"/>
              </a:solidFill>
            </a:ln>
          </p:spPr>
        </p:pic>
        <p:sp>
          <p:nvSpPr>
            <p:cNvPr id="7" name="TextBox 6">
              <a:extLst>
                <a:ext uri="{FF2B5EF4-FFF2-40B4-BE49-F238E27FC236}">
                  <a16:creationId xmlns:a16="http://schemas.microsoft.com/office/drawing/2014/main" id="{7C82A0A7-1032-1FCE-828C-278A64AA7D19}"/>
                </a:ext>
              </a:extLst>
            </p:cNvPr>
            <p:cNvSpPr txBox="1"/>
            <p:nvPr/>
          </p:nvSpPr>
          <p:spPr>
            <a:xfrm>
              <a:off x="-6234" y="2920759"/>
              <a:ext cx="1834156" cy="307777"/>
            </a:xfrm>
            <a:prstGeom prst="rect">
              <a:avLst/>
            </a:prstGeom>
            <a:noFill/>
          </p:spPr>
          <p:txBody>
            <a:bodyPr wrap="none" rtlCol="0">
              <a:spAutoFit/>
            </a:bodyPr>
            <a:lstStyle/>
            <a:p>
              <a:r>
                <a:rPr lang="en-US" dirty="0"/>
                <a:t>June 15, 2025 report</a:t>
              </a:r>
            </a:p>
          </p:txBody>
        </p:sp>
      </p:grpSp>
    </p:spTree>
    <p:extLst>
      <p:ext uri="{BB962C8B-B14F-4D97-AF65-F5344CB8AC3E}">
        <p14:creationId xmlns:p14="http://schemas.microsoft.com/office/powerpoint/2010/main" val="70265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1" end="1"/>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 calcmode="lin" valueType="num">
                                      <p:cBhvr additive="base">
                                        <p:cTn id="11"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12" dur="500"/>
                                        <p:tgtEl>
                                          <p:spTgt spid="5">
                                            <p:txEl>
                                              <p:pRg st="2" end="2"/>
                                            </p:txEl>
                                          </p:spTgt>
                                        </p:tgtEl>
                                      </p:cBhvr>
                                    </p:animEffect>
                                  </p:childTnLst>
                                </p:cTn>
                              </p:par>
                              <p:par>
                                <p:cTn id="13" presetID="12" presetClass="entr" presetSubtype="4"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 calcmode="lin" valueType="num">
                                      <p:cBhvr additive="base">
                                        <p:cTn id="15" dur="500"/>
                                        <p:tgtEl>
                                          <p:spTgt spid="5">
                                            <p:txEl>
                                              <p:pRg st="3" end="3"/>
                                            </p:txEl>
                                          </p:spTgt>
                                        </p:tgtEl>
                                        <p:attrNameLst>
                                          <p:attrName>ppt_y</p:attrName>
                                        </p:attrNameLst>
                                      </p:cBhvr>
                                      <p:tavLst>
                                        <p:tav tm="0">
                                          <p:val>
                                            <p:strVal val="#ppt_y+#ppt_h*1.125000"/>
                                          </p:val>
                                        </p:tav>
                                        <p:tav tm="100000">
                                          <p:val>
                                            <p:strVal val="#ppt_y"/>
                                          </p:val>
                                        </p:tav>
                                      </p:tavLst>
                                    </p:anim>
                                    <p:animEffect transition="in" filter="wipe(up)">
                                      <p:cBhvr>
                                        <p:cTn id="16" dur="500"/>
                                        <p:tgtEl>
                                          <p:spTgt spid="5">
                                            <p:txEl>
                                              <p:pRg st="3" end="3"/>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5">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 calcmode="lin" valueType="num">
                                      <p:cBhvr additive="base">
                                        <p:cTn id="25" dur="500"/>
                                        <p:tgtEl>
                                          <p:spTgt spid="5">
                                            <p:txEl>
                                              <p:pRg st="6" end="6"/>
                                            </p:txEl>
                                          </p:spTgt>
                                        </p:tgtEl>
                                        <p:attrNameLst>
                                          <p:attrName>ppt_y</p:attrName>
                                        </p:attrNameLst>
                                      </p:cBhvr>
                                      <p:tavLst>
                                        <p:tav tm="0">
                                          <p:val>
                                            <p:strVal val="#ppt_y+#ppt_h*1.125000"/>
                                          </p:val>
                                        </p:tav>
                                        <p:tav tm="100000">
                                          <p:val>
                                            <p:strVal val="#ppt_y"/>
                                          </p:val>
                                        </p:tav>
                                      </p:tavLst>
                                    </p:anim>
                                    <p:animEffect transition="in" filter="wipe(up)">
                                      <p:cBhvr>
                                        <p:cTn id="26" dur="500"/>
                                        <p:tgtEl>
                                          <p:spTgt spid="5">
                                            <p:txEl>
                                              <p:pRg st="6" end="6"/>
                                            </p:txEl>
                                          </p:spTgt>
                                        </p:tgtEl>
                                      </p:cBhvr>
                                    </p:animEffect>
                                  </p:childTnLst>
                                </p:cTn>
                              </p:par>
                              <p:par>
                                <p:cTn id="27" presetID="12" presetClass="entr" presetSubtype="4" fill="hold" nodeType="with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anim calcmode="lin" valueType="num">
                                      <p:cBhvr additive="base">
                                        <p:cTn id="29" dur="500"/>
                                        <p:tgtEl>
                                          <p:spTgt spid="5">
                                            <p:txEl>
                                              <p:pRg st="7" end="7"/>
                                            </p:txEl>
                                          </p:spTgt>
                                        </p:tgtEl>
                                        <p:attrNameLst>
                                          <p:attrName>ppt_y</p:attrName>
                                        </p:attrNameLst>
                                      </p:cBhvr>
                                      <p:tavLst>
                                        <p:tav tm="0">
                                          <p:val>
                                            <p:strVal val="#ppt_y+#ppt_h*1.125000"/>
                                          </p:val>
                                        </p:tav>
                                        <p:tav tm="100000">
                                          <p:val>
                                            <p:strVal val="#ppt_y"/>
                                          </p:val>
                                        </p:tav>
                                      </p:tavLst>
                                    </p:anim>
                                    <p:animEffect transition="in" filter="wipe(up)">
                                      <p:cBhvr>
                                        <p:cTn id="30" dur="500"/>
                                        <p:tgtEl>
                                          <p:spTgt spid="5">
                                            <p:txEl>
                                              <p:pRg st="7" end="7"/>
                                            </p:txEl>
                                          </p:spTgt>
                                        </p:tgtEl>
                                      </p:cBhvr>
                                    </p:animEffect>
                                  </p:childTnLst>
                                </p:cTn>
                              </p:par>
                              <p:par>
                                <p:cTn id="31" presetID="12" presetClass="entr" presetSubtype="4" fill="hold" nodeType="withEffect">
                                  <p:stCondLst>
                                    <p:cond delay="0"/>
                                  </p:stCondLst>
                                  <p:childTnLst>
                                    <p:set>
                                      <p:cBhvr>
                                        <p:cTn id="32" dur="1" fill="hold">
                                          <p:stCondLst>
                                            <p:cond delay="0"/>
                                          </p:stCondLst>
                                        </p:cTn>
                                        <p:tgtEl>
                                          <p:spTgt spid="5">
                                            <p:txEl>
                                              <p:pRg st="8" end="8"/>
                                            </p:txEl>
                                          </p:spTgt>
                                        </p:tgtEl>
                                        <p:attrNameLst>
                                          <p:attrName>style.visibility</p:attrName>
                                        </p:attrNameLst>
                                      </p:cBhvr>
                                      <p:to>
                                        <p:strVal val="visible"/>
                                      </p:to>
                                    </p:set>
                                    <p:anim calcmode="lin" valueType="num">
                                      <p:cBhvr additive="base">
                                        <p:cTn id="33" dur="500"/>
                                        <p:tgtEl>
                                          <p:spTgt spid="5">
                                            <p:txEl>
                                              <p:pRg st="8" end="8"/>
                                            </p:txEl>
                                          </p:spTgt>
                                        </p:tgtEl>
                                        <p:attrNameLst>
                                          <p:attrName>ppt_y</p:attrName>
                                        </p:attrNameLst>
                                      </p:cBhvr>
                                      <p:tavLst>
                                        <p:tav tm="0">
                                          <p:val>
                                            <p:strVal val="#ppt_y+#ppt_h*1.125000"/>
                                          </p:val>
                                        </p:tav>
                                        <p:tav tm="100000">
                                          <p:val>
                                            <p:strVal val="#ppt_y"/>
                                          </p:val>
                                        </p:tav>
                                      </p:tavLst>
                                    </p:anim>
                                    <p:animEffect transition="in" filter="wipe(up)">
                                      <p:cBhvr>
                                        <p:cTn id="34" dur="500"/>
                                        <p:tgtEl>
                                          <p:spTgt spid="5">
                                            <p:txEl>
                                              <p:pRg st="8" end="8"/>
                                            </p:txEl>
                                          </p:spTgt>
                                        </p:tgtEl>
                                      </p:cBhvr>
                                    </p:animEffect>
                                  </p:childTnLst>
                                </p:cTn>
                              </p:par>
                              <p:par>
                                <p:cTn id="35" presetID="12" presetClass="entr" presetSubtype="4" fill="hold" nodeType="withEffect">
                                  <p:stCondLst>
                                    <p:cond delay="0"/>
                                  </p:stCondLst>
                                  <p:childTnLst>
                                    <p:set>
                                      <p:cBhvr>
                                        <p:cTn id="36" dur="1" fill="hold">
                                          <p:stCondLst>
                                            <p:cond delay="0"/>
                                          </p:stCondLst>
                                        </p:cTn>
                                        <p:tgtEl>
                                          <p:spTgt spid="5">
                                            <p:txEl>
                                              <p:pRg st="9" end="9"/>
                                            </p:txEl>
                                          </p:spTgt>
                                        </p:tgtEl>
                                        <p:attrNameLst>
                                          <p:attrName>style.visibility</p:attrName>
                                        </p:attrNameLst>
                                      </p:cBhvr>
                                      <p:to>
                                        <p:strVal val="visible"/>
                                      </p:to>
                                    </p:set>
                                    <p:anim calcmode="lin" valueType="num">
                                      <p:cBhvr additive="base">
                                        <p:cTn id="37" dur="500"/>
                                        <p:tgtEl>
                                          <p:spTgt spid="5">
                                            <p:txEl>
                                              <p:pRg st="9" end="9"/>
                                            </p:txEl>
                                          </p:spTgt>
                                        </p:tgtEl>
                                        <p:attrNameLst>
                                          <p:attrName>ppt_y</p:attrName>
                                        </p:attrNameLst>
                                      </p:cBhvr>
                                      <p:tavLst>
                                        <p:tav tm="0">
                                          <p:val>
                                            <p:strVal val="#ppt_y+#ppt_h*1.125000"/>
                                          </p:val>
                                        </p:tav>
                                        <p:tav tm="100000">
                                          <p:val>
                                            <p:strVal val="#ppt_y"/>
                                          </p:val>
                                        </p:tav>
                                      </p:tavLst>
                                    </p:anim>
                                    <p:animEffect transition="in" filter="wipe(up)">
                                      <p:cBhvr>
                                        <p:cTn id="38" dur="500"/>
                                        <p:tgtEl>
                                          <p:spTgt spid="5">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anim calcmode="lin" valueType="num">
                                      <p:cBhvr additive="base">
                                        <p:cTn id="43" dur="500"/>
                                        <p:tgtEl>
                                          <p:spTgt spid="5">
                                            <p:txEl>
                                              <p:pRg st="10" end="10"/>
                                            </p:txEl>
                                          </p:spTgt>
                                        </p:tgtEl>
                                        <p:attrNameLst>
                                          <p:attrName>ppt_y</p:attrName>
                                        </p:attrNameLst>
                                      </p:cBhvr>
                                      <p:tavLst>
                                        <p:tav tm="0">
                                          <p:val>
                                            <p:strVal val="#ppt_y+#ppt_h*1.125000"/>
                                          </p:val>
                                        </p:tav>
                                        <p:tav tm="100000">
                                          <p:val>
                                            <p:strVal val="#ppt_y"/>
                                          </p:val>
                                        </p:tav>
                                      </p:tavLst>
                                    </p:anim>
                                    <p:animEffect transition="in" filter="wipe(up)">
                                      <p:cBhvr>
                                        <p:cTn id="44" dur="500"/>
                                        <p:tgtEl>
                                          <p:spTgt spid="5">
                                            <p:txEl>
                                              <p:pRg st="10" end="10"/>
                                            </p:txEl>
                                          </p:spTgt>
                                        </p:tgtEl>
                                      </p:cBhvr>
                                    </p:animEffect>
                                  </p:childTnLst>
                                </p:cTn>
                              </p:par>
                              <p:par>
                                <p:cTn id="45" presetID="12" presetClass="entr" presetSubtype="4" fill="hold" nodeType="withEffect">
                                  <p:stCondLst>
                                    <p:cond delay="0"/>
                                  </p:stCondLst>
                                  <p:childTnLst>
                                    <p:set>
                                      <p:cBhvr>
                                        <p:cTn id="46" dur="1" fill="hold">
                                          <p:stCondLst>
                                            <p:cond delay="0"/>
                                          </p:stCondLst>
                                        </p:cTn>
                                        <p:tgtEl>
                                          <p:spTgt spid="5">
                                            <p:txEl>
                                              <p:pRg st="11" end="11"/>
                                            </p:txEl>
                                          </p:spTgt>
                                        </p:tgtEl>
                                        <p:attrNameLst>
                                          <p:attrName>style.visibility</p:attrName>
                                        </p:attrNameLst>
                                      </p:cBhvr>
                                      <p:to>
                                        <p:strVal val="visible"/>
                                      </p:to>
                                    </p:set>
                                    <p:anim calcmode="lin" valueType="num">
                                      <p:cBhvr additive="base">
                                        <p:cTn id="47" dur="500"/>
                                        <p:tgtEl>
                                          <p:spTgt spid="5">
                                            <p:txEl>
                                              <p:pRg st="11" end="11"/>
                                            </p:txEl>
                                          </p:spTgt>
                                        </p:tgtEl>
                                        <p:attrNameLst>
                                          <p:attrName>ppt_y</p:attrName>
                                        </p:attrNameLst>
                                      </p:cBhvr>
                                      <p:tavLst>
                                        <p:tav tm="0">
                                          <p:val>
                                            <p:strVal val="#ppt_y+#ppt_h*1.125000"/>
                                          </p:val>
                                        </p:tav>
                                        <p:tav tm="100000">
                                          <p:val>
                                            <p:strVal val="#ppt_y"/>
                                          </p:val>
                                        </p:tav>
                                      </p:tavLst>
                                    </p:anim>
                                    <p:animEffect transition="in" filter="wipe(up)">
                                      <p:cBhvr>
                                        <p:cTn id="48" dur="500"/>
                                        <p:tgtEl>
                                          <p:spTgt spid="5">
                                            <p:txEl>
                                              <p:pRg st="11" end="11"/>
                                            </p:txEl>
                                          </p:spTgt>
                                        </p:tgtEl>
                                      </p:cBhvr>
                                    </p:animEffect>
                                  </p:childTnLst>
                                </p:cTn>
                              </p:par>
                              <p:par>
                                <p:cTn id="49" presetID="12" presetClass="entr" presetSubtype="4" fill="hold" nodeType="withEffect">
                                  <p:stCondLst>
                                    <p:cond delay="0"/>
                                  </p:stCondLst>
                                  <p:childTnLst>
                                    <p:set>
                                      <p:cBhvr>
                                        <p:cTn id="50" dur="1" fill="hold">
                                          <p:stCondLst>
                                            <p:cond delay="0"/>
                                          </p:stCondLst>
                                        </p:cTn>
                                        <p:tgtEl>
                                          <p:spTgt spid="5">
                                            <p:txEl>
                                              <p:pRg st="12" end="12"/>
                                            </p:txEl>
                                          </p:spTgt>
                                        </p:tgtEl>
                                        <p:attrNameLst>
                                          <p:attrName>style.visibility</p:attrName>
                                        </p:attrNameLst>
                                      </p:cBhvr>
                                      <p:to>
                                        <p:strVal val="visible"/>
                                      </p:to>
                                    </p:set>
                                    <p:anim calcmode="lin" valueType="num">
                                      <p:cBhvr additive="base">
                                        <p:cTn id="51" dur="500"/>
                                        <p:tgtEl>
                                          <p:spTgt spid="5">
                                            <p:txEl>
                                              <p:pRg st="12" end="12"/>
                                            </p:txEl>
                                          </p:spTgt>
                                        </p:tgtEl>
                                        <p:attrNameLst>
                                          <p:attrName>ppt_y</p:attrName>
                                        </p:attrNameLst>
                                      </p:cBhvr>
                                      <p:tavLst>
                                        <p:tav tm="0">
                                          <p:val>
                                            <p:strVal val="#ppt_y+#ppt_h*1.125000"/>
                                          </p:val>
                                        </p:tav>
                                        <p:tav tm="100000">
                                          <p:val>
                                            <p:strVal val="#ppt_y"/>
                                          </p:val>
                                        </p:tav>
                                      </p:tavLst>
                                    </p:anim>
                                    <p:animEffect transition="in" filter="wipe(up)">
                                      <p:cBhvr>
                                        <p:cTn id="52" dur="500"/>
                                        <p:tgtEl>
                                          <p:spTgt spid="5">
                                            <p:txEl>
                                              <p:pRg st="12" end="1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4" fill="hold" nodeType="clickEffect">
                                  <p:stCondLst>
                                    <p:cond delay="0"/>
                                  </p:stCondLst>
                                  <p:childTnLst>
                                    <p:set>
                                      <p:cBhvr>
                                        <p:cTn id="56" dur="1" fill="hold">
                                          <p:stCondLst>
                                            <p:cond delay="0"/>
                                          </p:stCondLst>
                                        </p:cTn>
                                        <p:tgtEl>
                                          <p:spTgt spid="5">
                                            <p:txEl>
                                              <p:pRg st="13" end="13"/>
                                            </p:txEl>
                                          </p:spTgt>
                                        </p:tgtEl>
                                        <p:attrNameLst>
                                          <p:attrName>style.visibility</p:attrName>
                                        </p:attrNameLst>
                                      </p:cBhvr>
                                      <p:to>
                                        <p:strVal val="visible"/>
                                      </p:to>
                                    </p:set>
                                    <p:anim calcmode="lin" valueType="num">
                                      <p:cBhvr additive="base">
                                        <p:cTn id="57" dur="500"/>
                                        <p:tgtEl>
                                          <p:spTgt spid="5">
                                            <p:txEl>
                                              <p:pRg st="13" end="13"/>
                                            </p:txEl>
                                          </p:spTgt>
                                        </p:tgtEl>
                                        <p:attrNameLst>
                                          <p:attrName>ppt_y</p:attrName>
                                        </p:attrNameLst>
                                      </p:cBhvr>
                                      <p:tavLst>
                                        <p:tav tm="0">
                                          <p:val>
                                            <p:strVal val="#ppt_y+#ppt_h*1.125000"/>
                                          </p:val>
                                        </p:tav>
                                        <p:tav tm="100000">
                                          <p:val>
                                            <p:strVal val="#ppt_y"/>
                                          </p:val>
                                        </p:tav>
                                      </p:tavLst>
                                    </p:anim>
                                    <p:animEffect transition="in" filter="wipe(up)">
                                      <p:cBhvr>
                                        <p:cTn id="58" dur="500"/>
                                        <p:tgtEl>
                                          <p:spTgt spid="5">
                                            <p:txEl>
                                              <p:pRg st="13" end="13"/>
                                            </p:txEl>
                                          </p:spTgt>
                                        </p:tgtEl>
                                      </p:cBhvr>
                                    </p:animEffect>
                                  </p:childTnLst>
                                </p:cTn>
                              </p:par>
                              <p:par>
                                <p:cTn id="59" presetID="12" presetClass="entr" presetSubtype="4" fill="hold" nodeType="withEffect">
                                  <p:stCondLst>
                                    <p:cond delay="0"/>
                                  </p:stCondLst>
                                  <p:childTnLst>
                                    <p:set>
                                      <p:cBhvr>
                                        <p:cTn id="60" dur="1" fill="hold">
                                          <p:stCondLst>
                                            <p:cond delay="0"/>
                                          </p:stCondLst>
                                        </p:cTn>
                                        <p:tgtEl>
                                          <p:spTgt spid="5">
                                            <p:txEl>
                                              <p:pRg st="14" end="14"/>
                                            </p:txEl>
                                          </p:spTgt>
                                        </p:tgtEl>
                                        <p:attrNameLst>
                                          <p:attrName>style.visibility</p:attrName>
                                        </p:attrNameLst>
                                      </p:cBhvr>
                                      <p:to>
                                        <p:strVal val="visible"/>
                                      </p:to>
                                    </p:set>
                                    <p:anim calcmode="lin" valueType="num">
                                      <p:cBhvr additive="base">
                                        <p:cTn id="61" dur="500"/>
                                        <p:tgtEl>
                                          <p:spTgt spid="5">
                                            <p:txEl>
                                              <p:pRg st="14" end="14"/>
                                            </p:txEl>
                                          </p:spTgt>
                                        </p:tgtEl>
                                        <p:attrNameLst>
                                          <p:attrName>ppt_y</p:attrName>
                                        </p:attrNameLst>
                                      </p:cBhvr>
                                      <p:tavLst>
                                        <p:tav tm="0">
                                          <p:val>
                                            <p:strVal val="#ppt_y+#ppt_h*1.125000"/>
                                          </p:val>
                                        </p:tav>
                                        <p:tav tm="100000">
                                          <p:val>
                                            <p:strVal val="#ppt_y"/>
                                          </p:val>
                                        </p:tav>
                                      </p:tavLst>
                                    </p:anim>
                                    <p:animEffect transition="in" filter="wipe(up)">
                                      <p:cBhvr>
                                        <p:cTn id="62" dur="500"/>
                                        <p:tgtEl>
                                          <p:spTgt spid="5">
                                            <p:txEl>
                                              <p:pRg st="14" end="14"/>
                                            </p:txEl>
                                          </p:spTgt>
                                        </p:tgtEl>
                                      </p:cBhvr>
                                    </p:animEffect>
                                  </p:childTnLst>
                                </p:cTn>
                              </p:par>
                              <p:par>
                                <p:cTn id="63" presetID="12" presetClass="entr" presetSubtype="4" fill="hold" nodeType="withEffect">
                                  <p:stCondLst>
                                    <p:cond delay="0"/>
                                  </p:stCondLst>
                                  <p:childTnLst>
                                    <p:set>
                                      <p:cBhvr>
                                        <p:cTn id="64" dur="1" fill="hold">
                                          <p:stCondLst>
                                            <p:cond delay="0"/>
                                          </p:stCondLst>
                                        </p:cTn>
                                        <p:tgtEl>
                                          <p:spTgt spid="5">
                                            <p:txEl>
                                              <p:pRg st="15" end="15"/>
                                            </p:txEl>
                                          </p:spTgt>
                                        </p:tgtEl>
                                        <p:attrNameLst>
                                          <p:attrName>style.visibility</p:attrName>
                                        </p:attrNameLst>
                                      </p:cBhvr>
                                      <p:to>
                                        <p:strVal val="visible"/>
                                      </p:to>
                                    </p:set>
                                    <p:anim calcmode="lin" valueType="num">
                                      <p:cBhvr additive="base">
                                        <p:cTn id="65" dur="500"/>
                                        <p:tgtEl>
                                          <p:spTgt spid="5">
                                            <p:txEl>
                                              <p:pRg st="15" end="15"/>
                                            </p:txEl>
                                          </p:spTgt>
                                        </p:tgtEl>
                                        <p:attrNameLst>
                                          <p:attrName>ppt_y</p:attrName>
                                        </p:attrNameLst>
                                      </p:cBhvr>
                                      <p:tavLst>
                                        <p:tav tm="0">
                                          <p:val>
                                            <p:strVal val="#ppt_y+#ppt_h*1.125000"/>
                                          </p:val>
                                        </p:tav>
                                        <p:tav tm="100000">
                                          <p:val>
                                            <p:strVal val="#ppt_y"/>
                                          </p:val>
                                        </p:tav>
                                      </p:tavLst>
                                    </p:anim>
                                    <p:animEffect transition="in" filter="wipe(up)">
                                      <p:cBhvr>
                                        <p:cTn id="66" dur="500"/>
                                        <p:tgtEl>
                                          <p:spTgt spid="5">
                                            <p:txEl>
                                              <p:pRg st="15" end="15"/>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2" presetClass="entr" presetSubtype="4" fill="hold" nodeType="clickEffect">
                                  <p:stCondLst>
                                    <p:cond delay="0"/>
                                  </p:stCondLst>
                                  <p:childTnLst>
                                    <p:set>
                                      <p:cBhvr>
                                        <p:cTn id="70" dur="1" fill="hold">
                                          <p:stCondLst>
                                            <p:cond delay="0"/>
                                          </p:stCondLst>
                                        </p:cTn>
                                        <p:tgtEl>
                                          <p:spTgt spid="5">
                                            <p:txEl>
                                              <p:pRg st="16" end="16"/>
                                            </p:txEl>
                                          </p:spTgt>
                                        </p:tgtEl>
                                        <p:attrNameLst>
                                          <p:attrName>style.visibility</p:attrName>
                                        </p:attrNameLst>
                                      </p:cBhvr>
                                      <p:to>
                                        <p:strVal val="visible"/>
                                      </p:to>
                                    </p:set>
                                    <p:anim calcmode="lin" valueType="num">
                                      <p:cBhvr additive="base">
                                        <p:cTn id="71" dur="500"/>
                                        <p:tgtEl>
                                          <p:spTgt spid="5">
                                            <p:txEl>
                                              <p:pRg st="16" end="16"/>
                                            </p:txEl>
                                          </p:spTgt>
                                        </p:tgtEl>
                                        <p:attrNameLst>
                                          <p:attrName>ppt_y</p:attrName>
                                        </p:attrNameLst>
                                      </p:cBhvr>
                                      <p:tavLst>
                                        <p:tav tm="0">
                                          <p:val>
                                            <p:strVal val="#ppt_y+#ppt_h*1.125000"/>
                                          </p:val>
                                        </p:tav>
                                        <p:tav tm="100000">
                                          <p:val>
                                            <p:strVal val="#ppt_y"/>
                                          </p:val>
                                        </p:tav>
                                      </p:tavLst>
                                    </p:anim>
                                    <p:animEffect transition="in" filter="wipe(up)">
                                      <p:cBhvr>
                                        <p:cTn id="72" dur="500"/>
                                        <p:tgtEl>
                                          <p:spTgt spid="5">
                                            <p:txEl>
                                              <p:pRg st="16" end="16"/>
                                            </p:txEl>
                                          </p:spTgt>
                                        </p:tgtEl>
                                      </p:cBhvr>
                                    </p:animEffect>
                                  </p:childTnLst>
                                </p:cTn>
                              </p:par>
                              <p:par>
                                <p:cTn id="73" presetID="12" presetClass="entr" presetSubtype="4" fill="hold" nodeType="withEffect">
                                  <p:stCondLst>
                                    <p:cond delay="0"/>
                                  </p:stCondLst>
                                  <p:childTnLst>
                                    <p:set>
                                      <p:cBhvr>
                                        <p:cTn id="74" dur="1" fill="hold">
                                          <p:stCondLst>
                                            <p:cond delay="0"/>
                                          </p:stCondLst>
                                        </p:cTn>
                                        <p:tgtEl>
                                          <p:spTgt spid="5">
                                            <p:txEl>
                                              <p:pRg st="17" end="17"/>
                                            </p:txEl>
                                          </p:spTgt>
                                        </p:tgtEl>
                                        <p:attrNameLst>
                                          <p:attrName>style.visibility</p:attrName>
                                        </p:attrNameLst>
                                      </p:cBhvr>
                                      <p:to>
                                        <p:strVal val="visible"/>
                                      </p:to>
                                    </p:set>
                                    <p:anim calcmode="lin" valueType="num">
                                      <p:cBhvr additive="base">
                                        <p:cTn id="75" dur="500"/>
                                        <p:tgtEl>
                                          <p:spTgt spid="5">
                                            <p:txEl>
                                              <p:pRg st="17" end="17"/>
                                            </p:txEl>
                                          </p:spTgt>
                                        </p:tgtEl>
                                        <p:attrNameLst>
                                          <p:attrName>ppt_y</p:attrName>
                                        </p:attrNameLst>
                                      </p:cBhvr>
                                      <p:tavLst>
                                        <p:tav tm="0">
                                          <p:val>
                                            <p:strVal val="#ppt_y+#ppt_h*1.125000"/>
                                          </p:val>
                                        </p:tav>
                                        <p:tav tm="100000">
                                          <p:val>
                                            <p:strVal val="#ppt_y"/>
                                          </p:val>
                                        </p:tav>
                                      </p:tavLst>
                                    </p:anim>
                                    <p:animEffect transition="in" filter="wipe(up)">
                                      <p:cBhvr>
                                        <p:cTn id="76" dur="500"/>
                                        <p:tgtEl>
                                          <p:spTgt spid="5">
                                            <p:txEl>
                                              <p:pRg st="17" end="17"/>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42" fill="hold" nodeType="clickEffect">
                                  <p:stCondLst>
                                    <p:cond delay="0"/>
                                  </p:stCondLst>
                                  <p:childTnLst>
                                    <p:set>
                                      <p:cBhvr>
                                        <p:cTn id="80" dur="1" fill="hold">
                                          <p:stCondLst>
                                            <p:cond delay="0"/>
                                          </p:stCondLst>
                                        </p:cTn>
                                        <p:tgtEl>
                                          <p:spTgt spid="4"/>
                                        </p:tgtEl>
                                        <p:attrNameLst>
                                          <p:attrName>style.visibility</p:attrName>
                                        </p:attrNameLst>
                                      </p:cBhvr>
                                      <p:to>
                                        <p:strVal val="visible"/>
                                      </p:to>
                                    </p:set>
                                    <p:animEffect transition="in" filter="barn(outHorizontal)">
                                      <p:cBhvr>
                                        <p:cTn id="8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2">
          <a:extLst>
            <a:ext uri="{FF2B5EF4-FFF2-40B4-BE49-F238E27FC236}">
              <a16:creationId xmlns:a16="http://schemas.microsoft.com/office/drawing/2014/main" id="{032646B2-931C-F449-ED6A-D71B0EB12BB8}"/>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9318B450-ADBD-3D5F-923D-3E4CA91B56A5}"/>
              </a:ext>
            </a:extLst>
          </p:cNvPr>
          <p:cNvGrpSpPr/>
          <p:nvPr/>
        </p:nvGrpSpPr>
        <p:grpSpPr>
          <a:xfrm>
            <a:off x="5711672" y="1405437"/>
            <a:ext cx="3326064" cy="3513942"/>
            <a:chOff x="5711672" y="1405437"/>
            <a:chExt cx="3326064" cy="3513942"/>
          </a:xfrm>
        </p:grpSpPr>
        <p:pic>
          <p:nvPicPr>
            <p:cNvPr id="3" name="Picture 2">
              <a:extLst>
                <a:ext uri="{FF2B5EF4-FFF2-40B4-BE49-F238E27FC236}">
                  <a16:creationId xmlns:a16="http://schemas.microsoft.com/office/drawing/2014/main" id="{4AE0EEE6-5138-4307-8142-AD1791AC384D}"/>
                </a:ext>
              </a:extLst>
            </p:cNvPr>
            <p:cNvPicPr>
              <a:picLocks noChangeAspect="1"/>
            </p:cNvPicPr>
            <p:nvPr/>
          </p:nvPicPr>
          <p:blipFill>
            <a:blip r:embed="rId3"/>
            <a:stretch>
              <a:fillRect/>
            </a:stretch>
          </p:blipFill>
          <p:spPr>
            <a:xfrm>
              <a:off x="5711672" y="2172445"/>
              <a:ext cx="3326064" cy="2094614"/>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446D5002-FC17-8341-EEF0-74AD1180CF8B}"/>
                    </a:ext>
                  </a:extLst>
                </p:cNvPr>
                <p:cNvSpPr txBox="1"/>
                <p:nvPr/>
              </p:nvSpPr>
              <p:spPr>
                <a:xfrm>
                  <a:off x="6272234" y="1405437"/>
                  <a:ext cx="2220891" cy="646331"/>
                </a:xfrm>
                <a:prstGeom prst="rect">
                  <a:avLst/>
                </a:prstGeom>
                <a:solidFill>
                  <a:srgbClr val="FFFF00"/>
                </a:solidFill>
              </p:spPr>
              <p:txBody>
                <a:bodyPr wrap="square" lIns="0" tIns="0" rIns="0" bIns="0" rtlCol="0">
                  <a:spAutoFit/>
                </a:bodyPr>
                <a:lstStyle/>
                <a:p>
                  <a:pPr algn="ctr"/>
                  <a:r>
                    <a:rPr lang="en-US" dirty="0"/>
                    <a:t>CC: </a:t>
                  </a:r>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𝜈</m:t>
                            </m:r>
                          </m:e>
                          <m:sub>
                            <m:r>
                              <a:rPr lang="en-US" i="1" smtClean="0">
                                <a:latin typeface="Cambria Math" panose="02040503050406030204" pitchFamily="18" charset="0"/>
                                <a:ea typeface="Cambria Math" panose="02040503050406030204" pitchFamily="18" charset="0"/>
                              </a:rPr>
                              <m:t>𝜏</m:t>
                            </m:r>
                          </m:sub>
                        </m:sSub>
                        <m:r>
                          <a:rPr lang="en-US" b="0" i="1" smtClean="0">
                            <a:latin typeface="Cambria Math" panose="02040503050406030204" pitchFamily="18" charset="0"/>
                          </a:rPr>
                          <m:t>+</m:t>
                        </m:r>
                        <m:r>
                          <a:rPr lang="en-US" b="0" i="1" smtClean="0">
                            <a:latin typeface="Cambria Math" panose="02040503050406030204" pitchFamily="18" charset="0"/>
                          </a:rPr>
                          <m:t>𝑋</m:t>
                        </m:r>
                        <m:r>
                          <a:rPr lang="en-US" b="0" i="1" smtClean="0">
                            <a:latin typeface="Cambria Math" panose="02040503050406030204" pitchFamily="18" charset="0"/>
                          </a:rPr>
                          <m:t> → </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𝜏</m:t>
                            </m:r>
                          </m:e>
                          <m:sup>
                            <m:r>
                              <a:rPr lang="en-US" b="0"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h𝑎𝑑𝑟𝑜𝑛𝑠</m:t>
                        </m:r>
                        <m:r>
                          <a:rPr lang="en-US" b="0" i="1" smtClean="0">
                            <a:latin typeface="Cambria Math" panose="02040503050406030204" pitchFamily="18" charset="0"/>
                            <a:ea typeface="Cambria Math" panose="02040503050406030204" pitchFamily="18" charset="0"/>
                          </a:rPr>
                          <m:t> </m:t>
                        </m:r>
                      </m:oMath>
                    </m:oMathPara>
                  </a14:m>
                  <a:endParaRPr lang="en-US" b="0"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50</m:t>
                        </m:r>
                        <m:r>
                          <a:rPr lang="en-US" i="1">
                            <a:latin typeface="Cambria Math" panose="02040503050406030204" pitchFamily="18" charset="0"/>
                            <a:ea typeface="Cambria Math" panose="02040503050406030204" pitchFamily="18" charset="0"/>
                          </a:rPr>
                          <m:t>𝑚</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𝑃𝑒𝑉</m:t>
                        </m:r>
                        <m:sSup>
                          <m:sSupPr>
                            <m:ctrlPr>
                              <a:rPr lang="en-US" i="1">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𝜏</m:t>
                            </m:r>
                          </m:e>
                          <m:sup>
                            <m:r>
                              <a:rPr lang="en-US" i="1">
                                <a:latin typeface="Cambria Math" panose="02040503050406030204" pitchFamily="18" charset="0"/>
                                <a:ea typeface="Cambria Math" panose="02040503050406030204" pitchFamily="18" charset="0"/>
                              </a:rPr>
                              <m:t>−</m:t>
                            </m:r>
                          </m:sup>
                        </m:sSup>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𝜈</m:t>
                            </m:r>
                          </m:e>
                          <m:sub>
                            <m:r>
                              <a:rPr lang="en-US" i="1" smtClean="0">
                                <a:latin typeface="Cambria Math" panose="02040503050406030204" pitchFamily="18" charset="0"/>
                                <a:ea typeface="Cambria Math" panose="02040503050406030204" pitchFamily="18" charset="0"/>
                              </a:rPr>
                              <m:t>𝜏</m:t>
                            </m:r>
                          </m:sub>
                        </m:sSub>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𝑥𝑦𝑧</m:t>
                        </m:r>
                      </m:oMath>
                    </m:oMathPara>
                  </a14:m>
                  <a:endParaRPr lang="en-US" dirty="0">
                    <a:ea typeface="Cambria Math" panose="02040503050406030204" pitchFamily="18" charset="0"/>
                  </a:endParaRPr>
                </a:p>
              </p:txBody>
            </p:sp>
          </mc:Choice>
          <mc:Fallback xmlns="">
            <p:sp>
              <p:nvSpPr>
                <p:cNvPr id="17" name="TextBox 16">
                  <a:extLst>
                    <a:ext uri="{FF2B5EF4-FFF2-40B4-BE49-F238E27FC236}">
                      <a16:creationId xmlns:a16="http://schemas.microsoft.com/office/drawing/2014/main" id="{446D5002-FC17-8341-EEF0-74AD1180CF8B}"/>
                    </a:ext>
                  </a:extLst>
                </p:cNvPr>
                <p:cNvSpPr txBox="1">
                  <a:spLocks noRot="1" noChangeAspect="1" noMove="1" noResize="1" noEditPoints="1" noAdjustHandles="1" noChangeArrowheads="1" noChangeShapeType="1" noTextEdit="1"/>
                </p:cNvSpPr>
                <p:nvPr/>
              </p:nvSpPr>
              <p:spPr>
                <a:xfrm>
                  <a:off x="6272234" y="1405437"/>
                  <a:ext cx="2220891" cy="646331"/>
                </a:xfrm>
                <a:prstGeom prst="rect">
                  <a:avLst/>
                </a:prstGeom>
                <a:blipFill>
                  <a:blip r:embed="rId11"/>
                  <a:stretch>
                    <a:fillRect t="-7692" b="-1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5C7AB7F-986E-048C-D54D-ED45CAF11861}"/>
                    </a:ext>
                  </a:extLst>
                </p:cNvPr>
                <p:cNvSpPr txBox="1"/>
                <p:nvPr/>
              </p:nvSpPr>
              <p:spPr>
                <a:xfrm>
                  <a:off x="5809389" y="4488492"/>
                  <a:ext cx="3146579" cy="430887"/>
                </a:xfrm>
                <a:prstGeom prst="rect">
                  <a:avLst/>
                </a:prstGeom>
                <a:solidFill>
                  <a:srgbClr val="FFFF00"/>
                </a:solidFill>
              </p:spPr>
              <p:txBody>
                <a:bodyPr wrap="square" lIns="0" tIns="0" rIns="0" bIns="0" rtlCol="0">
                  <a:spAutoFit/>
                </a:bodyPr>
                <a:lstStyle/>
                <a:p>
                  <a:r>
                    <a:rPr lang="en-US" b="0" dirty="0">
                      <a:ea typeface="Cambria Math" panose="02040503050406030204" pitchFamily="18" charset="0"/>
                    </a:rPr>
                    <a:t>Energy res. ~ two cascades </a:t>
                  </a:r>
                </a:p>
                <a:p>
                  <a:r>
                    <a:rPr lang="en-US" dirty="0">
                      <a:ea typeface="Cambria Math" panose="02040503050406030204" pitchFamily="18" charset="0"/>
                    </a:rPr>
                    <a:t>Angular res. &lt; </a:t>
                  </a:r>
                  <a14:m>
                    <m:oMath xmlns:m="http://schemas.openxmlformats.org/officeDocument/2006/math">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4</m:t>
                          </m:r>
                        </m:e>
                        <m:sup>
                          <m:r>
                            <a:rPr lang="en-US" i="1">
                              <a:latin typeface="Cambria Math" panose="02040503050406030204" pitchFamily="18" charset="0"/>
                              <a:ea typeface="Cambria Math" panose="02040503050406030204" pitchFamily="18" charset="0"/>
                            </a:rPr>
                            <m:t>𝑜</m:t>
                          </m:r>
                        </m:sup>
                      </m:sSup>
                    </m:oMath>
                  </a14:m>
                  <a:r>
                    <a:rPr lang="en-US" b="0" dirty="0">
                      <a:ea typeface="Cambria Math" panose="02040503050406030204" pitchFamily="18" charset="0"/>
                    </a:rPr>
                    <a:t> &amp; energy dependent </a:t>
                  </a:r>
                  <a:endParaRPr lang="en-US" dirty="0">
                    <a:ea typeface="Cambria Math" panose="02040503050406030204" pitchFamily="18" charset="0"/>
                  </a:endParaRPr>
                </a:p>
              </p:txBody>
            </p:sp>
          </mc:Choice>
          <mc:Fallback xmlns="">
            <p:sp>
              <p:nvSpPr>
                <p:cNvPr id="4" name="TextBox 3">
                  <a:extLst>
                    <a:ext uri="{FF2B5EF4-FFF2-40B4-BE49-F238E27FC236}">
                      <a16:creationId xmlns:a16="http://schemas.microsoft.com/office/drawing/2014/main" id="{A5C7AB7F-986E-048C-D54D-ED45CAF11861}"/>
                    </a:ext>
                  </a:extLst>
                </p:cNvPr>
                <p:cNvSpPr txBox="1">
                  <a:spLocks noRot="1" noChangeAspect="1" noMove="1" noResize="1" noEditPoints="1" noAdjustHandles="1" noChangeArrowheads="1" noChangeShapeType="1" noTextEdit="1"/>
                </p:cNvSpPr>
                <p:nvPr/>
              </p:nvSpPr>
              <p:spPr>
                <a:xfrm>
                  <a:off x="5809389" y="4488492"/>
                  <a:ext cx="3146579" cy="430887"/>
                </a:xfrm>
                <a:prstGeom prst="rect">
                  <a:avLst/>
                </a:prstGeom>
                <a:blipFill>
                  <a:blip r:embed="rId12"/>
                  <a:stretch>
                    <a:fillRect l="-3614" t="-14286" b="-22857"/>
                  </a:stretch>
                </a:blipFill>
              </p:spPr>
              <p:txBody>
                <a:bodyPr/>
                <a:lstStyle/>
                <a:p>
                  <a:r>
                    <a:rPr lang="en-US">
                      <a:noFill/>
                    </a:rPr>
                    <a:t> </a:t>
                  </a:r>
                </a:p>
              </p:txBody>
            </p:sp>
          </mc:Fallback>
        </mc:AlternateContent>
      </p:grpSp>
      <p:sp>
        <p:nvSpPr>
          <p:cNvPr id="133" name="Google Shape;133;p28">
            <a:extLst>
              <a:ext uri="{FF2B5EF4-FFF2-40B4-BE49-F238E27FC236}">
                <a16:creationId xmlns:a16="http://schemas.microsoft.com/office/drawing/2014/main" id="{179F5D37-AB93-089B-5E98-8616B727F622}"/>
              </a:ext>
            </a:extLst>
          </p:cNvPr>
          <p:cNvSpPr txBox="1">
            <a:spLocks noGrp="1"/>
          </p:cNvSpPr>
          <p:nvPr>
            <p:ph type="sldNum" sz="quarter" idx="12"/>
          </p:nvPr>
        </p:nvSpPr>
        <p:spPr>
          <a:prstGeom prst="rect">
            <a:avLst/>
          </a:prstGeom>
        </p:spPr>
        <p:txBody>
          <a:bodyPr spcFirstLastPara="1" wrap="square" lIns="91425" tIns="91425" rIns="91425" bIns="91425" anchor="ctr" anchorCtr="0">
            <a:normAutofit fontScale="25000" lnSpcReduction="20000"/>
          </a:bodyPr>
          <a:lstStyle/>
          <a:p>
            <a:pPr marL="0" lvl="0" indent="0" algn="r" rtl="0">
              <a:spcBef>
                <a:spcPts val="0"/>
              </a:spcBef>
              <a:spcAft>
                <a:spcPts val="0"/>
              </a:spcAft>
              <a:buNone/>
            </a:pPr>
            <a:fld id="{00000000-1234-1234-1234-123412341234}" type="slidenum">
              <a:rPr lang="en"/>
              <a:t>9</a:t>
            </a:fld>
            <a:endParaRPr/>
          </a:p>
        </p:txBody>
      </p:sp>
      <p:sp>
        <p:nvSpPr>
          <p:cNvPr id="134" name="Google Shape;134;p28">
            <a:extLst>
              <a:ext uri="{FF2B5EF4-FFF2-40B4-BE49-F238E27FC236}">
                <a16:creationId xmlns:a16="http://schemas.microsoft.com/office/drawing/2014/main" id="{199676F4-7F1A-E6D3-0F19-CBF0D1FFA63E}"/>
              </a:ext>
            </a:extLst>
          </p:cNvPr>
          <p:cNvSpPr txBox="1">
            <a:spLocks noGrp="1"/>
          </p:cNvSpPr>
          <p:nvPr>
            <p:ph type="title" idx="4294967295"/>
          </p:nvPr>
        </p:nvSpPr>
        <p:spPr>
          <a:xfrm>
            <a:off x="920750" y="223838"/>
            <a:ext cx="8223250" cy="768350"/>
          </a:xfrm>
          <a:prstGeom prst="rect">
            <a:avLst/>
          </a:prstGeom>
          <a:solidFill>
            <a:srgbClr val="000000">
              <a:alpha val="59120"/>
            </a:srgbClr>
          </a:solidFill>
        </p:spPr>
        <p:txBody>
          <a:bodyPr spcFirstLastPara="1" wrap="square" lIns="91425" tIns="91425" rIns="91425" bIns="91425" anchor="b" anchorCtr="0">
            <a:normAutofit/>
          </a:bodyPr>
          <a:lstStyle/>
          <a:p>
            <a:pPr>
              <a:spcBef>
                <a:spcPts val="0"/>
              </a:spcBef>
            </a:pPr>
            <a:r>
              <a:rPr lang="en" sz="3600" dirty="0" err="1">
                <a:solidFill>
                  <a:schemeClr val="lt1"/>
                </a:solidFill>
              </a:rPr>
              <a:t>IceCube</a:t>
            </a:r>
            <a:r>
              <a:rPr lang="en" sz="3600" dirty="0">
                <a:solidFill>
                  <a:schemeClr val="lt1"/>
                </a:solidFill>
              </a:rPr>
              <a:t> Experiment and Data </a:t>
            </a:r>
            <a:endParaRPr sz="3500" dirty="0">
              <a:latin typeface="Arial"/>
              <a:ea typeface="Arial"/>
              <a:cs typeface="Arial"/>
              <a:sym typeface="Arial"/>
            </a:endParaRPr>
          </a:p>
        </p:txBody>
      </p:sp>
      <p:sp>
        <p:nvSpPr>
          <p:cNvPr id="2" name="Google Shape;137;p28">
            <a:extLst>
              <a:ext uri="{FF2B5EF4-FFF2-40B4-BE49-F238E27FC236}">
                <a16:creationId xmlns:a16="http://schemas.microsoft.com/office/drawing/2014/main" id="{318295E9-87B1-67E6-8F0F-35B2E9960640}"/>
              </a:ext>
            </a:extLst>
          </p:cNvPr>
          <p:cNvSpPr txBox="1"/>
          <p:nvPr/>
        </p:nvSpPr>
        <p:spPr>
          <a:xfrm>
            <a:off x="258203" y="1085151"/>
            <a:ext cx="1899944" cy="430857"/>
          </a:xfrm>
          <a:prstGeom prst="rect">
            <a:avLst/>
          </a:prstGeom>
          <a:noFill/>
          <a:ln>
            <a:noFill/>
          </a:ln>
        </p:spPr>
        <p:txBody>
          <a:bodyPr spcFirstLastPara="1" wrap="square" lIns="91425" tIns="91425" rIns="91425" bIns="91425" anchor="ctr" anchorCtr="0">
            <a:spAutoFit/>
          </a:bodyPr>
          <a:lstStyle/>
          <a:p>
            <a:pPr marL="285750" indent="-285750">
              <a:buClr>
                <a:srgbClr val="FFC000"/>
              </a:buClr>
              <a:buFont typeface="Arial" panose="020B0604020202020204" pitchFamily="34" charset="0"/>
              <a:buChar char="•"/>
            </a:pPr>
            <a:r>
              <a:rPr lang="en-US" sz="1600" dirty="0">
                <a:solidFill>
                  <a:schemeClr val="accent4">
                    <a:lumMod val="20000"/>
                    <a:lumOff val="80000"/>
                  </a:schemeClr>
                </a:solidFill>
              </a:rPr>
              <a:t>Neutrino events</a:t>
            </a:r>
          </a:p>
        </p:txBody>
      </p:sp>
      <p:grpSp>
        <p:nvGrpSpPr>
          <p:cNvPr id="9" name="Group 8">
            <a:extLst>
              <a:ext uri="{FF2B5EF4-FFF2-40B4-BE49-F238E27FC236}">
                <a16:creationId xmlns:a16="http://schemas.microsoft.com/office/drawing/2014/main" id="{2348A6BB-3363-6FE2-9E3E-2920C75E50E6}"/>
              </a:ext>
            </a:extLst>
          </p:cNvPr>
          <p:cNvGrpSpPr/>
          <p:nvPr/>
        </p:nvGrpSpPr>
        <p:grpSpPr>
          <a:xfrm>
            <a:off x="333428" y="1655360"/>
            <a:ext cx="2610995" cy="3332716"/>
            <a:chOff x="333428" y="1655360"/>
            <a:chExt cx="2610995" cy="3332716"/>
          </a:xfrm>
        </p:grpSpPr>
        <p:pic>
          <p:nvPicPr>
            <p:cNvPr id="6" name="Picture 5" descr="A colorful spheres and lines&#10;&#10;AI-generated content may be incorrect.">
              <a:extLst>
                <a:ext uri="{FF2B5EF4-FFF2-40B4-BE49-F238E27FC236}">
                  <a16:creationId xmlns:a16="http://schemas.microsoft.com/office/drawing/2014/main" id="{390157BA-8653-FCA2-625E-B5A21D569BDB}"/>
                </a:ext>
              </a:extLst>
            </p:cNvPr>
            <p:cNvPicPr>
              <a:picLocks noChangeAspect="1"/>
            </p:cNvPicPr>
            <p:nvPr/>
          </p:nvPicPr>
          <p:blipFill>
            <a:blip r:embed="rId13"/>
            <a:stretch>
              <a:fillRect/>
            </a:stretch>
          </p:blipFill>
          <p:spPr>
            <a:xfrm>
              <a:off x="333428" y="2172445"/>
              <a:ext cx="2610995" cy="2094614"/>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53CEA9B-8296-829F-CE6E-0E1550AC3255}"/>
                    </a:ext>
                  </a:extLst>
                </p:cNvPr>
                <p:cNvSpPr txBox="1"/>
                <p:nvPr/>
              </p:nvSpPr>
              <p:spPr>
                <a:xfrm>
                  <a:off x="533781" y="1655360"/>
                  <a:ext cx="1899944" cy="448200"/>
                </a:xfrm>
                <a:prstGeom prst="rect">
                  <a:avLst/>
                </a:prstGeom>
                <a:solidFill>
                  <a:srgbClr val="FFFF00"/>
                </a:solidFill>
              </p:spPr>
              <p:txBody>
                <a:bodyPr wrap="none" lIns="0" tIns="0" rIns="0" bIns="0" rtlCol="0">
                  <a:spAutoFit/>
                </a:bodyPr>
                <a:lstStyle/>
                <a:p>
                  <a:pPr algn="ctr"/>
                  <a:r>
                    <a:rPr lang="en-US" dirty="0"/>
                    <a:t>CC:</a:t>
                  </a:r>
                </a:p>
                <a:p>
                  <a:r>
                    <a:rPr lang="en-US" dirty="0"/>
                    <a:t>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𝜈</m:t>
                          </m:r>
                        </m:e>
                        <m:sub>
                          <m:r>
                            <a:rPr lang="en-US" i="1" smtClean="0">
                              <a:latin typeface="Cambria Math" panose="02040503050406030204" pitchFamily="18" charset="0"/>
                              <a:ea typeface="Cambria Math" panose="02040503050406030204" pitchFamily="18" charset="0"/>
                            </a:rPr>
                            <m:t>𝜇</m:t>
                          </m:r>
                        </m:sub>
                      </m:sSub>
                      <m:r>
                        <a:rPr lang="en-US" b="0" i="1" smtClean="0">
                          <a:latin typeface="Cambria Math" panose="02040503050406030204" pitchFamily="18" charset="0"/>
                        </a:rPr>
                        <m:t>+</m:t>
                      </m:r>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𝜇</m:t>
                          </m:r>
                        </m:e>
                        <m:sup>
                          <m:r>
                            <a:rPr lang="en-US" b="0"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h𝑎𝑑𝑟𝑜𝑛𝑠</m:t>
                      </m:r>
                    </m:oMath>
                  </a14:m>
                  <a:endParaRPr lang="en-US" dirty="0"/>
                </a:p>
              </p:txBody>
            </p:sp>
          </mc:Choice>
          <mc:Fallback xmlns="">
            <p:sp>
              <p:nvSpPr>
                <p:cNvPr id="15" name="TextBox 14">
                  <a:extLst>
                    <a:ext uri="{FF2B5EF4-FFF2-40B4-BE49-F238E27FC236}">
                      <a16:creationId xmlns:a16="http://schemas.microsoft.com/office/drawing/2014/main" id="{453CEA9B-8296-829F-CE6E-0E1550AC3255}"/>
                    </a:ext>
                  </a:extLst>
                </p:cNvPr>
                <p:cNvSpPr txBox="1">
                  <a:spLocks noRot="1" noChangeAspect="1" noMove="1" noResize="1" noEditPoints="1" noAdjustHandles="1" noChangeArrowheads="1" noChangeShapeType="1" noTextEdit="1"/>
                </p:cNvSpPr>
                <p:nvPr/>
              </p:nvSpPr>
              <p:spPr>
                <a:xfrm>
                  <a:off x="533781" y="1655360"/>
                  <a:ext cx="1899944" cy="448200"/>
                </a:xfrm>
                <a:prstGeom prst="rect">
                  <a:avLst/>
                </a:prstGeom>
                <a:blipFill>
                  <a:blip r:embed="rId4"/>
                  <a:stretch>
                    <a:fillRect t="-13889" r="-2667" b="-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E1206853-FF11-B025-D529-B7E87AE1A005}"/>
                    </a:ext>
                  </a:extLst>
                </p:cNvPr>
                <p:cNvSpPr txBox="1"/>
                <p:nvPr/>
              </p:nvSpPr>
              <p:spPr>
                <a:xfrm>
                  <a:off x="595562" y="4466651"/>
                  <a:ext cx="2126801" cy="521425"/>
                </a:xfrm>
                <a:prstGeom prst="rect">
                  <a:avLst/>
                </a:prstGeom>
                <a:solidFill>
                  <a:srgbClr val="FFFF00"/>
                </a:solidFill>
              </p:spPr>
              <p:txBody>
                <a:bodyPr wrap="none" lIns="0" tIns="0" rIns="0" bIns="0" rtlCol="0">
                  <a:spAutoFit/>
                </a:bodyPr>
                <a:lstStyle/>
                <a:p>
                  <a:r>
                    <a:rPr lang="en-US" b="0" dirty="0">
                      <a:ea typeface="Cambria Math" panose="02040503050406030204" pitchFamily="18" charset="0"/>
                    </a:rPr>
                    <a:t>Energy res. ~ </a:t>
                  </a:r>
                  <a14:m>
                    <m:oMath xmlns:m="http://schemas.openxmlformats.org/officeDocument/2006/math">
                      <m:r>
                        <a:rPr lang="en-US" b="0" i="1" smtClean="0">
                          <a:latin typeface="Cambria Math" panose="02040503050406030204" pitchFamily="18" charset="0"/>
                          <a:ea typeface="Cambria Math" panose="02040503050406030204" pitchFamily="18" charset="0"/>
                        </a:rPr>
                        <m:t>0.3 </m:t>
                      </m:r>
                      <m:r>
                        <a:rPr lang="en-US" b="0" i="1" smtClean="0">
                          <a:latin typeface="Cambria Math" panose="02040503050406030204" pitchFamily="18" charset="0"/>
                          <a:ea typeface="Cambria Math" panose="02040503050406030204" pitchFamily="18" charset="0"/>
                        </a:rPr>
                        <m:t>𝑖𝑛</m:t>
                      </m:r>
                      <m:r>
                        <a:rPr lang="en-US" b="0" i="1" smtClean="0">
                          <a:latin typeface="Cambria Math" panose="02040503050406030204" pitchFamily="18" charset="0"/>
                          <a:ea typeface="Cambria Math" panose="02040503050406030204" pitchFamily="18" charset="0"/>
                        </a:rPr>
                        <m:t> </m:t>
                      </m:r>
                      <m:func>
                        <m:funcPr>
                          <m:ctrlPr>
                            <a:rPr lang="en-US" i="1">
                              <a:latin typeface="Cambria Math" panose="02040503050406030204" pitchFamily="18" charset="0"/>
                              <a:ea typeface="Cambria Math" panose="02040503050406030204" pitchFamily="18" charset="0"/>
                            </a:rPr>
                          </m:ctrlPr>
                        </m:funcPr>
                        <m:fName>
                          <m:r>
                            <m:rPr>
                              <m:sty m:val="p"/>
                            </m:rPr>
                            <a:rPr lang="en-US">
                              <a:latin typeface="Cambria Math" panose="02040503050406030204" pitchFamily="18" charset="0"/>
                              <a:ea typeface="Cambria Math" panose="02040503050406030204" pitchFamily="18" charset="0"/>
                            </a:rPr>
                            <m:t>log</m:t>
                          </m:r>
                        </m:fName>
                        <m:e>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𝐸</m:t>
                              </m:r>
                            </m:num>
                            <m:den>
                              <m:r>
                                <a:rPr lang="en-US" i="1">
                                  <a:latin typeface="Cambria Math" panose="02040503050406030204" pitchFamily="18" charset="0"/>
                                  <a:ea typeface="Cambria Math" panose="02040503050406030204" pitchFamily="18" charset="0"/>
                                </a:rPr>
                                <m:t>𝑇𝑒𝑉</m:t>
                              </m:r>
                            </m:den>
                          </m:f>
                        </m:e>
                      </m:func>
                    </m:oMath>
                  </a14:m>
                  <a:endParaRPr lang="en-US" dirty="0">
                    <a:ea typeface="Cambria Math" panose="02040503050406030204" pitchFamily="18" charset="0"/>
                  </a:endParaRPr>
                </a:p>
                <a:p>
                  <a:r>
                    <a:rPr lang="en-US" dirty="0">
                      <a:ea typeface="Cambria Math" panose="02040503050406030204" pitchFamily="18" charset="0"/>
                    </a:rPr>
                    <a:t>Angular res. ~ </a:t>
                  </a:r>
                  <a14:m>
                    <m:oMath xmlns:m="http://schemas.openxmlformats.org/officeDocument/2006/math">
                      <m:sSup>
                        <m:sSupPr>
                          <m:ctrlPr>
                            <a:rPr lang="en-US"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0.3</m:t>
                          </m:r>
                        </m:e>
                        <m:sup>
                          <m:r>
                            <a:rPr lang="en-US" b="0" i="1" smtClean="0">
                              <a:latin typeface="Cambria Math" panose="02040503050406030204" pitchFamily="18" charset="0"/>
                              <a:ea typeface="Cambria Math" panose="02040503050406030204" pitchFamily="18" charset="0"/>
                            </a:rPr>
                            <m:t>𝑜</m:t>
                          </m:r>
                        </m:sup>
                      </m:sSup>
                    </m:oMath>
                  </a14:m>
                  <a:endParaRPr lang="en-US" dirty="0">
                    <a:ea typeface="Cambria Math" panose="02040503050406030204" pitchFamily="18" charset="0"/>
                  </a:endParaRPr>
                </a:p>
              </p:txBody>
            </p:sp>
          </mc:Choice>
          <mc:Fallback xmlns="">
            <p:sp>
              <p:nvSpPr>
                <p:cNvPr id="19" name="TextBox 18">
                  <a:extLst>
                    <a:ext uri="{FF2B5EF4-FFF2-40B4-BE49-F238E27FC236}">
                      <a16:creationId xmlns:a16="http://schemas.microsoft.com/office/drawing/2014/main" id="{E1206853-FF11-B025-D529-B7E87AE1A005}"/>
                    </a:ext>
                  </a:extLst>
                </p:cNvPr>
                <p:cNvSpPr txBox="1">
                  <a:spLocks noRot="1" noChangeAspect="1" noMove="1" noResize="1" noEditPoints="1" noAdjustHandles="1" noChangeArrowheads="1" noChangeShapeType="1" noTextEdit="1"/>
                </p:cNvSpPr>
                <p:nvPr/>
              </p:nvSpPr>
              <p:spPr>
                <a:xfrm>
                  <a:off x="595562" y="4466651"/>
                  <a:ext cx="2126801" cy="521425"/>
                </a:xfrm>
                <a:prstGeom prst="rect">
                  <a:avLst/>
                </a:prstGeom>
                <a:blipFill>
                  <a:blip r:embed="rId5"/>
                  <a:stretch>
                    <a:fillRect l="-5952" t="-2381" r="-1190" b="-19048"/>
                  </a:stretch>
                </a:blipFill>
              </p:spPr>
              <p:txBody>
                <a:bodyPr/>
                <a:lstStyle/>
                <a:p>
                  <a:r>
                    <a:rPr lang="en-US">
                      <a:noFill/>
                    </a:rPr>
                    <a:t> </a:t>
                  </a:r>
                </a:p>
              </p:txBody>
            </p:sp>
          </mc:Fallback>
        </mc:AlternateContent>
      </p:grpSp>
      <p:grpSp>
        <p:nvGrpSpPr>
          <p:cNvPr id="5" name="Group 4">
            <a:extLst>
              <a:ext uri="{FF2B5EF4-FFF2-40B4-BE49-F238E27FC236}">
                <a16:creationId xmlns:a16="http://schemas.microsoft.com/office/drawing/2014/main" id="{F6A61CA3-925F-4260-3E4C-18FA59A45C05}"/>
              </a:ext>
            </a:extLst>
          </p:cNvPr>
          <p:cNvGrpSpPr/>
          <p:nvPr/>
        </p:nvGrpSpPr>
        <p:grpSpPr>
          <a:xfrm>
            <a:off x="3022550" y="1420226"/>
            <a:ext cx="2610995" cy="3514542"/>
            <a:chOff x="3022550" y="1420226"/>
            <a:chExt cx="2610995" cy="3514542"/>
          </a:xfrm>
        </p:grpSpPr>
        <p:pic>
          <p:nvPicPr>
            <p:cNvPr id="8" name="Picture 7" descr="A close-up of several spheres&#10;&#10;AI-generated content may be incorrect.">
              <a:extLst>
                <a:ext uri="{FF2B5EF4-FFF2-40B4-BE49-F238E27FC236}">
                  <a16:creationId xmlns:a16="http://schemas.microsoft.com/office/drawing/2014/main" id="{AD2EFAEE-8C77-54E6-E7B5-CDA8C19C7ABB}"/>
                </a:ext>
              </a:extLst>
            </p:cNvPr>
            <p:cNvPicPr>
              <a:picLocks noChangeAspect="1"/>
            </p:cNvPicPr>
            <p:nvPr/>
          </p:nvPicPr>
          <p:blipFill>
            <a:blip r:embed="rId14"/>
            <a:stretch>
              <a:fillRect/>
            </a:stretch>
          </p:blipFill>
          <p:spPr>
            <a:xfrm>
              <a:off x="3022550" y="2164739"/>
              <a:ext cx="2610995" cy="2110026"/>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D363961-D601-EA91-6871-9E447D7BE26A}"/>
                    </a:ext>
                  </a:extLst>
                </p:cNvPr>
                <p:cNvSpPr txBox="1"/>
                <p:nvPr/>
              </p:nvSpPr>
              <p:spPr>
                <a:xfrm>
                  <a:off x="3355698" y="1420226"/>
                  <a:ext cx="1889876" cy="646331"/>
                </a:xfrm>
                <a:prstGeom prst="rect">
                  <a:avLst/>
                </a:prstGeom>
                <a:solidFill>
                  <a:srgbClr val="FFFF00"/>
                </a:solidFill>
              </p:spPr>
              <p:txBody>
                <a:bodyPr wrap="none" lIns="0" tIns="0" rIns="0" bIns="0" rtlCol="0">
                  <a:spAutoFit/>
                </a:bodyPr>
                <a:lstStyle/>
                <a:p>
                  <a:pPr algn="ctr"/>
                  <a:r>
                    <a:rPr lang="en-US" dirty="0"/>
                    <a:t>CC or NC: </a:t>
                  </a:r>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𝜈</m:t>
                            </m:r>
                          </m:e>
                          <m:sub>
                            <m:r>
                              <a:rPr lang="en-US" b="0" i="1" smtClean="0">
                                <a:latin typeface="Cambria Math" panose="02040503050406030204" pitchFamily="18" charset="0"/>
                              </a:rPr>
                              <m:t>𝑒</m:t>
                            </m:r>
                          </m:sub>
                        </m:sSub>
                        <m:r>
                          <a:rPr lang="en-US" b="0" i="1" smtClean="0">
                            <a:latin typeface="Cambria Math" panose="02040503050406030204" pitchFamily="18" charset="0"/>
                          </a:rPr>
                          <m:t>+</m:t>
                        </m:r>
                        <m:r>
                          <a:rPr lang="en-US" b="0" i="1" smtClean="0">
                            <a:latin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𝑒</m:t>
                            </m:r>
                          </m:e>
                          <m:sup>
                            <m:r>
                              <a:rPr lang="en-US" b="0"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h𝑎𝑑𝑟𝑜𝑛𝑠</m:t>
                        </m:r>
                      </m:oMath>
                    </m:oMathPara>
                  </a14:m>
                  <a:endParaRPr lang="en-US" b="0" dirty="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𝜈</m:t>
                            </m:r>
                          </m:e>
                          <m:sub>
                            <m:r>
                              <a:rPr lang="en-US" b="0" i="1" smtClean="0">
                                <a:latin typeface="Cambria Math" panose="02040503050406030204" pitchFamily="18" charset="0"/>
                                <a:ea typeface="Cambria Math" panose="02040503050406030204" pitchFamily="18" charset="0"/>
                              </a:rPr>
                              <m:t>𝑙</m:t>
                            </m:r>
                          </m:sub>
                        </m:sSub>
                        <m:r>
                          <a:rPr lang="en-US" i="1">
                            <a:latin typeface="Cambria Math" panose="02040503050406030204" pitchFamily="18" charset="0"/>
                          </a:rPr>
                          <m:t>+</m:t>
                        </m:r>
                        <m:r>
                          <a:rPr lang="en-US" i="1">
                            <a:latin typeface="Cambria Math" panose="02040503050406030204" pitchFamily="18" charset="0"/>
                          </a:rPr>
                          <m:t>𝑋</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𝜈</m:t>
                            </m:r>
                          </m:e>
                          <m:sub>
                            <m:r>
                              <a:rPr lang="en-US" i="1">
                                <a:latin typeface="Cambria Math" panose="02040503050406030204" pitchFamily="18" charset="0"/>
                                <a:ea typeface="Cambria Math" panose="02040503050406030204" pitchFamily="18" charset="0"/>
                              </a:rPr>
                              <m:t>𝑙</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h𝑎𝑑𝑟𝑜𝑛𝑠</m:t>
                        </m:r>
                      </m:oMath>
                    </m:oMathPara>
                  </a14:m>
                  <a:endParaRPr lang="en-US" dirty="0">
                    <a:ea typeface="Cambria Math" panose="02040503050406030204" pitchFamily="18" charset="0"/>
                  </a:endParaRPr>
                </a:p>
              </p:txBody>
            </p:sp>
          </mc:Choice>
          <mc:Fallback xmlns="">
            <p:sp>
              <p:nvSpPr>
                <p:cNvPr id="16" name="TextBox 15">
                  <a:extLst>
                    <a:ext uri="{FF2B5EF4-FFF2-40B4-BE49-F238E27FC236}">
                      <a16:creationId xmlns:a16="http://schemas.microsoft.com/office/drawing/2014/main" id="{8D363961-D601-EA91-6871-9E447D7BE26A}"/>
                    </a:ext>
                  </a:extLst>
                </p:cNvPr>
                <p:cNvSpPr txBox="1">
                  <a:spLocks noRot="1" noChangeAspect="1" noMove="1" noResize="1" noEditPoints="1" noAdjustHandles="1" noChangeArrowheads="1" noChangeShapeType="1" noTextEdit="1"/>
                </p:cNvSpPr>
                <p:nvPr/>
              </p:nvSpPr>
              <p:spPr>
                <a:xfrm>
                  <a:off x="3355698" y="1420226"/>
                  <a:ext cx="1889876" cy="646331"/>
                </a:xfrm>
                <a:prstGeom prst="rect">
                  <a:avLst/>
                </a:prstGeom>
                <a:blipFill>
                  <a:blip r:embed="rId7"/>
                  <a:stretch>
                    <a:fillRect l="-671" t="-7692" r="-2013" b="-5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06FA34D-F11E-D188-0D2C-1EFD3B933974}"/>
                    </a:ext>
                  </a:extLst>
                </p:cNvPr>
                <p:cNvSpPr txBox="1"/>
                <p:nvPr/>
              </p:nvSpPr>
              <p:spPr>
                <a:xfrm>
                  <a:off x="3184881" y="4488492"/>
                  <a:ext cx="2286332" cy="446276"/>
                </a:xfrm>
                <a:prstGeom prst="rect">
                  <a:avLst/>
                </a:prstGeom>
                <a:solidFill>
                  <a:srgbClr val="FFFF00"/>
                </a:solidFill>
              </p:spPr>
              <p:txBody>
                <a:bodyPr wrap="none" lIns="0" tIns="0" rIns="0" bIns="0" rtlCol="0">
                  <a:spAutoFit/>
                </a:bodyPr>
                <a:lstStyle/>
                <a:p>
                  <a:r>
                    <a:rPr lang="en-US" b="0" dirty="0">
                      <a:ea typeface="Cambria Math" panose="02040503050406030204" pitchFamily="18" charset="0"/>
                    </a:rPr>
                    <a:t>Energy res. ~ </a:t>
                  </a:r>
                  <a14:m>
                    <m:oMath xmlns:m="http://schemas.openxmlformats.org/officeDocument/2006/math">
                      <m:r>
                        <a:rPr lang="en-US" i="1">
                          <a:latin typeface="Cambria Math" panose="02040503050406030204" pitchFamily="18" charset="0"/>
                          <a:ea typeface="Cambria Math" panose="02040503050406030204" pitchFamily="18" charset="0"/>
                        </a:rPr>
                        <m:t>8</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𝑎𝑡</m:t>
                      </m:r>
                      <m:r>
                        <a:rPr lang="en-US" b="0" i="1" smtClean="0">
                          <a:latin typeface="Cambria Math" panose="02040503050406030204" pitchFamily="18" charset="0"/>
                          <a:ea typeface="Cambria Math" panose="02040503050406030204" pitchFamily="18" charset="0"/>
                        </a:rPr>
                        <m:t> 100 </m:t>
                      </m:r>
                      <m:r>
                        <a:rPr lang="en-US" b="0" i="1" smtClean="0">
                          <a:latin typeface="Cambria Math" panose="02040503050406030204" pitchFamily="18" charset="0"/>
                          <a:ea typeface="Cambria Math" panose="02040503050406030204" pitchFamily="18" charset="0"/>
                        </a:rPr>
                        <m:t>𝑇𝑒𝑉</m:t>
                      </m:r>
                    </m:oMath>
                  </a14:m>
                  <a:endParaRPr lang="en-US" dirty="0">
                    <a:ea typeface="Cambria Math" panose="02040503050406030204" pitchFamily="18" charset="0"/>
                  </a:endParaRPr>
                </a:p>
                <a:p>
                  <a:r>
                    <a:rPr lang="en-US" dirty="0">
                      <a:ea typeface="Cambria Math" panose="02040503050406030204" pitchFamily="18" charset="0"/>
                    </a:rPr>
                    <a:t>Angular res. ~ </a:t>
                  </a:r>
                  <a14:m>
                    <m:oMath xmlns:m="http://schemas.openxmlformats.org/officeDocument/2006/math">
                      <m:sSup>
                        <m:sSupPr>
                          <m:ctrlPr>
                            <a:rPr lang="en-US"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4</m:t>
                          </m:r>
                        </m:e>
                        <m:sup>
                          <m:r>
                            <a:rPr lang="en-US" b="0" i="1" smtClean="0">
                              <a:latin typeface="Cambria Math" panose="02040503050406030204" pitchFamily="18" charset="0"/>
                              <a:ea typeface="Cambria Math" panose="02040503050406030204" pitchFamily="18" charset="0"/>
                            </a:rPr>
                            <m:t>𝑜</m:t>
                          </m:r>
                        </m:sup>
                      </m:sSup>
                    </m:oMath>
                  </a14:m>
                  <a:endParaRPr lang="en-US" dirty="0">
                    <a:ea typeface="Cambria Math" panose="02040503050406030204" pitchFamily="18" charset="0"/>
                  </a:endParaRPr>
                </a:p>
              </p:txBody>
            </p:sp>
          </mc:Choice>
          <mc:Fallback xmlns="">
            <p:sp>
              <p:nvSpPr>
                <p:cNvPr id="20" name="TextBox 19">
                  <a:extLst>
                    <a:ext uri="{FF2B5EF4-FFF2-40B4-BE49-F238E27FC236}">
                      <a16:creationId xmlns:a16="http://schemas.microsoft.com/office/drawing/2014/main" id="{406FA34D-F11E-D188-0D2C-1EFD3B933974}"/>
                    </a:ext>
                  </a:extLst>
                </p:cNvPr>
                <p:cNvSpPr txBox="1">
                  <a:spLocks noRot="1" noChangeAspect="1" noMove="1" noResize="1" noEditPoints="1" noAdjustHandles="1" noChangeArrowheads="1" noChangeShapeType="1" noTextEdit="1"/>
                </p:cNvSpPr>
                <p:nvPr/>
              </p:nvSpPr>
              <p:spPr>
                <a:xfrm>
                  <a:off x="3184881" y="4488492"/>
                  <a:ext cx="2286332" cy="446276"/>
                </a:xfrm>
                <a:prstGeom prst="rect">
                  <a:avLst/>
                </a:prstGeom>
                <a:blipFill>
                  <a:blip r:embed="rId8"/>
                  <a:stretch>
                    <a:fillRect l="-4945" t="-13889" r="-1099" b="-19444"/>
                  </a:stretch>
                </a:blipFill>
              </p:spPr>
              <p:txBody>
                <a:bodyPr/>
                <a:lstStyle/>
                <a:p>
                  <a:r>
                    <a:rPr lang="en-US">
                      <a:noFill/>
                    </a:rPr>
                    <a:t> </a:t>
                  </a:r>
                </a:p>
              </p:txBody>
            </p:sp>
          </mc:Fallback>
        </mc:AlternateContent>
      </p:grpSp>
      <p:sp>
        <p:nvSpPr>
          <p:cNvPr id="22" name="TextBox 21">
            <a:extLst>
              <a:ext uri="{FF2B5EF4-FFF2-40B4-BE49-F238E27FC236}">
                <a16:creationId xmlns:a16="http://schemas.microsoft.com/office/drawing/2014/main" id="{04A5CD84-483E-7CD7-B2AC-0DDA1D3DED3E}"/>
              </a:ext>
            </a:extLst>
          </p:cNvPr>
          <p:cNvSpPr txBox="1"/>
          <p:nvPr/>
        </p:nvSpPr>
        <p:spPr>
          <a:xfrm>
            <a:off x="1363048" y="2172445"/>
            <a:ext cx="551754" cy="307777"/>
          </a:xfrm>
          <a:prstGeom prst="rect">
            <a:avLst/>
          </a:prstGeom>
          <a:noFill/>
        </p:spPr>
        <p:txBody>
          <a:bodyPr wrap="none" rtlCol="0">
            <a:spAutoFit/>
          </a:bodyPr>
          <a:lstStyle/>
          <a:p>
            <a:r>
              <a:rPr lang="en-US" b="1" dirty="0"/>
              <a:t>data</a:t>
            </a:r>
          </a:p>
        </p:txBody>
      </p:sp>
      <p:sp>
        <p:nvSpPr>
          <p:cNvPr id="23" name="TextBox 22">
            <a:extLst>
              <a:ext uri="{FF2B5EF4-FFF2-40B4-BE49-F238E27FC236}">
                <a16:creationId xmlns:a16="http://schemas.microsoft.com/office/drawing/2014/main" id="{0038586B-FC2F-5E8E-AF01-020EB3D0E1F7}"/>
              </a:ext>
            </a:extLst>
          </p:cNvPr>
          <p:cNvSpPr txBox="1"/>
          <p:nvPr/>
        </p:nvSpPr>
        <p:spPr>
          <a:xfrm>
            <a:off x="3994488" y="2126395"/>
            <a:ext cx="551754" cy="307777"/>
          </a:xfrm>
          <a:prstGeom prst="rect">
            <a:avLst/>
          </a:prstGeom>
          <a:noFill/>
        </p:spPr>
        <p:txBody>
          <a:bodyPr wrap="none" rtlCol="0">
            <a:spAutoFit/>
          </a:bodyPr>
          <a:lstStyle/>
          <a:p>
            <a:r>
              <a:rPr lang="en-US" b="1" dirty="0"/>
              <a:t>data</a:t>
            </a:r>
          </a:p>
        </p:txBody>
      </p:sp>
      <p:sp>
        <p:nvSpPr>
          <p:cNvPr id="24" name="TextBox 23">
            <a:extLst>
              <a:ext uri="{FF2B5EF4-FFF2-40B4-BE49-F238E27FC236}">
                <a16:creationId xmlns:a16="http://schemas.microsoft.com/office/drawing/2014/main" id="{6F81A250-40E8-CD64-3254-964CEDBA7695}"/>
              </a:ext>
            </a:extLst>
          </p:cNvPr>
          <p:cNvSpPr txBox="1"/>
          <p:nvPr/>
        </p:nvSpPr>
        <p:spPr>
          <a:xfrm>
            <a:off x="6741293" y="2172445"/>
            <a:ext cx="1627369" cy="307777"/>
          </a:xfrm>
          <a:prstGeom prst="rect">
            <a:avLst/>
          </a:prstGeom>
          <a:noFill/>
        </p:spPr>
        <p:txBody>
          <a:bodyPr wrap="none" rtlCol="0">
            <a:spAutoFit/>
          </a:bodyPr>
          <a:lstStyle/>
          <a:p>
            <a:r>
              <a:rPr lang="en-US" b="1" dirty="0"/>
              <a:t>Monte Carlo sim.</a:t>
            </a:r>
          </a:p>
        </p:txBody>
      </p:sp>
      <p:pic>
        <p:nvPicPr>
          <p:cNvPr id="26" name="Picture 25">
            <a:extLst>
              <a:ext uri="{FF2B5EF4-FFF2-40B4-BE49-F238E27FC236}">
                <a16:creationId xmlns:a16="http://schemas.microsoft.com/office/drawing/2014/main" id="{3DED5F73-1FC8-1317-8092-5C6C51FF31D8}"/>
              </a:ext>
            </a:extLst>
          </p:cNvPr>
          <p:cNvPicPr>
            <a:picLocks noChangeAspect="1"/>
          </p:cNvPicPr>
          <p:nvPr/>
        </p:nvPicPr>
        <p:blipFill>
          <a:blip r:embed="rId15"/>
          <a:stretch>
            <a:fillRect/>
          </a:stretch>
        </p:blipFill>
        <p:spPr>
          <a:xfrm>
            <a:off x="4989217" y="972814"/>
            <a:ext cx="4085415" cy="372785"/>
          </a:xfrm>
          <a:prstGeom prst="rect">
            <a:avLst/>
          </a:prstGeom>
        </p:spPr>
      </p:pic>
    </p:spTree>
    <p:extLst>
      <p:ext uri="{BB962C8B-B14F-4D97-AF65-F5344CB8AC3E}">
        <p14:creationId xmlns:p14="http://schemas.microsoft.com/office/powerpoint/2010/main" val="71629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Righ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4825F1AF-8DBC-4E3D-9F3D-688338DA83FC}"/>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1850</TotalTime>
  <Words>2456</Words>
  <Application>Microsoft Macintosh PowerPoint</Application>
  <PresentationFormat>On-screen Show (16:9)</PresentationFormat>
  <Paragraphs>370</Paragraphs>
  <Slides>40</Slides>
  <Notes>37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Wingdings</vt:lpstr>
      <vt:lpstr>Arial</vt:lpstr>
      <vt:lpstr>Helvetica</vt:lpstr>
      <vt:lpstr>Cambria Math</vt:lpstr>
      <vt:lpstr>Tw Cen MT Condensed</vt:lpstr>
      <vt:lpstr>Wingdings 3</vt:lpstr>
      <vt:lpstr>Tw Cen MT</vt:lpstr>
      <vt:lpstr>Integral</vt:lpstr>
      <vt:lpstr>IceCube - The Experiment, Its Data and Science</vt:lpstr>
      <vt:lpstr>Abstract </vt:lpstr>
      <vt:lpstr>Outline</vt:lpstr>
      <vt:lpstr>IceCube Experiment and Data </vt:lpstr>
      <vt:lpstr>IceCube Experiment and Data </vt:lpstr>
      <vt:lpstr>IceCube Experiment and Data </vt:lpstr>
      <vt:lpstr>IceCube Experiment and Data </vt:lpstr>
      <vt:lpstr>PowerPoint Presentation</vt:lpstr>
      <vt:lpstr>IceCube Experiment and Data </vt:lpstr>
      <vt:lpstr>IceCube Experiment and Data </vt:lpstr>
      <vt:lpstr>IceCube Science</vt:lpstr>
      <vt:lpstr>IceCube Science</vt:lpstr>
      <vt:lpstr>PowerPoint Presentation</vt:lpstr>
      <vt:lpstr>IceCube Science</vt:lpstr>
      <vt:lpstr>PowerPoint Presentation</vt:lpstr>
      <vt:lpstr>Recent science results</vt:lpstr>
      <vt:lpstr>Recent science results</vt:lpstr>
      <vt:lpstr>Recent science results</vt:lpstr>
      <vt:lpstr>Recent science results</vt:lpstr>
      <vt:lpstr>Recent science results</vt:lpstr>
      <vt:lpstr>Recent science results</vt:lpstr>
      <vt:lpstr>Recent science results</vt:lpstr>
      <vt:lpstr>ICNO Upgrade, ICNO+and Gen2</vt:lpstr>
      <vt:lpstr>Upgrade , ICNO+and Gen2</vt:lpstr>
      <vt:lpstr>Upgrade , ICNO+and Gen2</vt:lpstr>
      <vt:lpstr>Upgrade , ICNO+and Gen2</vt:lpstr>
      <vt:lpstr>Upgrade , ICNO+and Gen2</vt:lpstr>
      <vt:lpstr>Upgrade , ICNO+and Gen2</vt:lpstr>
      <vt:lpstr>Upgrade , ICNO+and Gen2</vt:lpstr>
      <vt:lpstr>Upgrade , ICNO+and Gen2</vt:lpstr>
      <vt:lpstr>PowerPoint Presentation</vt:lpstr>
      <vt:lpstr>PowerPoint Presentation</vt:lpstr>
      <vt:lpstr>PowerPoint Presentation</vt:lpstr>
      <vt:lpstr>Recent science results</vt:lpstr>
      <vt:lpstr>Recent science results</vt:lpstr>
      <vt:lpstr>Recent science results</vt:lpstr>
      <vt:lpstr>Not-so-Recent science results</vt:lpstr>
      <vt:lpstr>Recent science results</vt:lpstr>
      <vt:lpstr>Recent science results</vt:lpstr>
      <vt:lpstr>Recent science results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Bai, Xinhua</cp:lastModifiedBy>
  <cp:revision>400</cp:revision>
  <dcterms:modified xsi:type="dcterms:W3CDTF">2025-06-24T16:52:08Z</dcterms:modified>
</cp:coreProperties>
</file>