
<file path=[Content_Types].xml><?xml version="1.0" encoding="utf-8"?>
<Types xmlns="http://schemas.openxmlformats.org/package/2006/content-types">
  <Default Extension="emf" ContentType="image/x-emf"/>
  <Default Extension="fntdata" ContentType="application/x-fontdata"/>
  <Default Extension="gif" ContentType="image/gif"/>
  <Default Extension="jpeg" ContentType="image/jpeg"/>
  <Default Extension="mp4" ContentType="video/mp4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ppt/notesSlides/notesSlide19.xml" ContentType="application/vnd.openxmlformats-officedocument.presentationml.notesSlide+xml"/>
  <Override PartName="/ppt/notesSlides/notesSlide20.xml" ContentType="application/vnd.openxmlformats-officedocument.presentationml.notesSlide+xml"/>
  <Override PartName="/ppt/notesSlides/notesSlide21.xml" ContentType="application/vnd.openxmlformats-officedocument.presentationml.notesSlide+xml"/>
  <Override PartName="/ppt/notesSlides/notesSlide22.xml" ContentType="application/vnd.openxmlformats-officedocument.presentationml.notesSlide+xml"/>
  <Override PartName="/ppt/notesSlides/notesSlide23.xml" ContentType="application/vnd.openxmlformats-officedocument.presentationml.notesSlide+xml"/>
  <Override PartName="/ppt/notesSlides/notesSlide24.xml" ContentType="application/vnd.openxmlformats-officedocument.presentationml.notesSlide+xml"/>
  <Override PartName="/ppt/notesSlides/notesSlide25.xml" ContentType="application/vnd.openxmlformats-officedocument.presentationml.notesSlide+xml"/>
  <Override PartName="/ppt/notesSlides/notesSlide26.xml" ContentType="application/vnd.openxmlformats-officedocument.presentationml.notesSlide+xml"/>
  <Override PartName="/ppt/notesSlides/notesSlide27.xml" ContentType="application/vnd.openxmlformats-officedocument.presentationml.notesSlide+xml"/>
  <Override PartName="/ppt/notesSlides/notesSlide28.xml" ContentType="application/vnd.openxmlformats-officedocument.presentationml.notesSlide+xml"/>
  <Override PartName="/ppt/notesSlides/notesSlide29.xml" ContentType="application/vnd.openxmlformats-officedocument.presentationml.notesSlide+xml"/>
  <Override PartName="/ppt/notesSlides/notesSlide30.xml" ContentType="application/vnd.openxmlformats-officedocument.presentationml.notesSlide+xml"/>
  <Override PartName="/ppt/notesSlides/notesSlide31.xml" ContentType="application/vnd.openxmlformats-officedocument.presentationml.notesSlide+xml"/>
  <Override PartName="/ppt/notesSlides/notesSlide32.xml" ContentType="application/vnd.openxmlformats-officedocument.presentationml.notesSlide+xml"/>
  <Override PartName="/ppt/notesSlides/notesSlide33.xml" ContentType="application/vnd.openxmlformats-officedocument.presentationml.notesSlide+xml"/>
  <Override PartName="/ppt/notesSlides/notesSlide34.xml" ContentType="application/vnd.openxmlformats-officedocument.presentationml.notesSlide+xml"/>
  <Override PartName="/ppt/notesSlides/notesSlide35.xml" ContentType="application/vnd.openxmlformats-officedocument.presentationml.notesSlide+xml"/>
  <Override PartName="/ppt/notesSlides/notesSlide36.xml" ContentType="application/vnd.openxmlformats-officedocument.presentationml.notesSlide+xml"/>
  <Override PartName="/ppt/notesSlides/notesSlide37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trictFirstAndLastChars="0" embedTrueTypeFonts="1" saveSubsetFonts="1" autoCompressPictures="0">
  <p:sldMasterIdLst>
    <p:sldMasterId id="2147483659" r:id="rId1"/>
  </p:sldMasterIdLst>
  <p:notesMasterIdLst>
    <p:notesMasterId r:id="rId44"/>
  </p:notesMasterIdLst>
  <p:sldIdLst>
    <p:sldId id="256" r:id="rId2"/>
    <p:sldId id="3213" r:id="rId3"/>
    <p:sldId id="3227" r:id="rId4"/>
    <p:sldId id="3216" r:id="rId5"/>
    <p:sldId id="428" r:id="rId6"/>
    <p:sldId id="3223" r:id="rId7"/>
    <p:sldId id="3224" r:id="rId8"/>
    <p:sldId id="3228" r:id="rId9"/>
    <p:sldId id="3182" r:id="rId10"/>
    <p:sldId id="3235" r:id="rId11"/>
    <p:sldId id="3234" r:id="rId12"/>
    <p:sldId id="3229" r:id="rId13"/>
    <p:sldId id="3217" r:id="rId14"/>
    <p:sldId id="3230" r:id="rId15"/>
    <p:sldId id="3232" r:id="rId16"/>
    <p:sldId id="3231" r:id="rId17"/>
    <p:sldId id="3233" r:id="rId18"/>
    <p:sldId id="3236" r:id="rId19"/>
    <p:sldId id="3218" r:id="rId20"/>
    <p:sldId id="3219" r:id="rId21"/>
    <p:sldId id="3222" r:id="rId22"/>
    <p:sldId id="3220" r:id="rId23"/>
    <p:sldId id="3221" r:id="rId24"/>
    <p:sldId id="3250" r:id="rId25"/>
    <p:sldId id="3191" r:id="rId26"/>
    <p:sldId id="3252" r:id="rId27"/>
    <p:sldId id="3253" r:id="rId28"/>
    <p:sldId id="3254" r:id="rId29"/>
    <p:sldId id="3248" r:id="rId30"/>
    <p:sldId id="3212" r:id="rId31"/>
    <p:sldId id="3238" r:id="rId32"/>
    <p:sldId id="3239" r:id="rId33"/>
    <p:sldId id="3240" r:id="rId34"/>
    <p:sldId id="3241" r:id="rId35"/>
    <p:sldId id="3242" r:id="rId36"/>
    <p:sldId id="3243" r:id="rId37"/>
    <p:sldId id="3244" r:id="rId38"/>
    <p:sldId id="3245" r:id="rId39"/>
    <p:sldId id="3246" r:id="rId40"/>
    <p:sldId id="3247" r:id="rId41"/>
    <p:sldId id="3249" r:id="rId42"/>
    <p:sldId id="3251" r:id="rId43"/>
  </p:sldIdLst>
  <p:sldSz cx="9144000" cy="5143500" type="screen16x9"/>
  <p:notesSz cx="6858000" cy="9144000"/>
  <p:embeddedFontLst>
    <p:embeddedFont>
      <p:font typeface="Cambria Math" panose="02040503050406030204" pitchFamily="18" charset="0"/>
      <p:regular r:id="rId45"/>
    </p:embeddedFont>
  </p:embeddedFontLst>
  <p:defaultText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defaultTextStyle>
  <p:extLst>
    <p:ext uri="{EFAFB233-063F-42B5-8137-9DF3F51BA10A}">
      <p15:sldGuideLst xmlns:p15="http://schemas.microsoft.com/office/powerpoint/2012/main">
        <p15:guide id="1" orient="horz" pos="1620" userDrawn="1">
          <p15:clr>
            <a:srgbClr val="747775"/>
          </p15:clr>
        </p15:guide>
        <p15:guide id="2" pos="2880">
          <p15:clr>
            <a:srgbClr val="747775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220E45"/>
    <a:srgbClr val="E06436"/>
    <a:srgbClr val="EF86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24279"/>
    <p:restoredTop sz="88816"/>
  </p:normalViewPr>
  <p:slideViewPr>
    <p:cSldViewPr snapToGrid="0">
      <p:cViewPr varScale="1">
        <p:scale>
          <a:sx n="117" d="100"/>
          <a:sy n="117" d="100"/>
        </p:scale>
        <p:origin x="320" y="176"/>
      </p:cViewPr>
      <p:guideLst>
        <p:guide orient="horz" pos="162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sorterViewPr>
    <p:cViewPr>
      <p:scale>
        <a:sx n="50" d="100"/>
        <a:sy n="50" d="100"/>
      </p:scale>
      <p:origin x="0" y="0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slide" Target="slides/slide41.xml"/><Relationship Id="rId47" Type="http://schemas.openxmlformats.org/officeDocument/2006/relationships/viewProps" Target="viewProps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9" Type="http://schemas.openxmlformats.org/officeDocument/2006/relationships/slide" Target="slides/slide28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font" Target="fonts/font1.fntdata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tableStyles" Target="tableStyle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4" Type="http://schemas.openxmlformats.org/officeDocument/2006/relationships/notesMaster" Target="notesMasters/notesMaster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theme" Target="theme/theme1.xml"/><Relationship Id="rId8" Type="http://schemas.openxmlformats.org/officeDocument/2006/relationships/slide" Target="slides/slide7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presProps" Target="presProps.xml"/><Relationship Id="rId20" Type="http://schemas.openxmlformats.org/officeDocument/2006/relationships/slide" Target="slides/slide19.xml"/><Relationship Id="rId41" Type="http://schemas.openxmlformats.org/officeDocument/2006/relationships/slide" Target="slides/slide40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Shape 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Google Shape;3;n"/>
          <p:cNvSpPr>
            <a:spLocks noGrp="1" noRot="1" noChangeAspect="1"/>
          </p:cNvSpPr>
          <p:nvPr>
            <p:ph type="sldImg" idx="2"/>
          </p:nvPr>
        </p:nvSpPr>
        <p:spPr>
          <a:xfrm>
            <a:off x="381300" y="685800"/>
            <a:ext cx="6096075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9525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4" name="Google Shape;4;n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1pPr>
            <a:lvl2pPr marL="914400" lvl="1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2pPr>
            <a:lvl3pPr marL="1371600" lvl="2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3pPr>
            <a:lvl4pPr marL="1828800" lvl="3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4pPr>
            <a:lvl5pPr marL="2286000" lvl="4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5pPr>
            <a:lvl6pPr marL="2743200" lvl="5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6pPr>
            <a:lvl7pPr marL="3200400" lvl="6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7pPr>
            <a:lvl8pPr marL="3657600" lvl="7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8pPr>
            <a:lvl9pPr marL="4114800" lvl="8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9pPr>
          </a:lstStyle>
          <a:p>
            <a:endParaRPr/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notes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_rels/notesSlide2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4.xml"/><Relationship Id="rId1" Type="http://schemas.openxmlformats.org/officeDocument/2006/relationships/notesMaster" Target="../notesMasters/notesMaster1.xml"/></Relationships>
</file>

<file path=ppt/notesSlides/_rels/notesSlide2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6.xml"/><Relationship Id="rId1" Type="http://schemas.openxmlformats.org/officeDocument/2006/relationships/notesMaster" Target="../notesMasters/notesMaster1.xml"/></Relationships>
</file>

<file path=ppt/notesSlides/_rels/notesSlide2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7.xml"/><Relationship Id="rId1" Type="http://schemas.openxmlformats.org/officeDocument/2006/relationships/notesMaster" Target="../notesMasters/notesMaster1.xml"/></Relationships>
</file>

<file path=ppt/notesSlides/_rels/notesSlide2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8.xml"/><Relationship Id="rId1" Type="http://schemas.openxmlformats.org/officeDocument/2006/relationships/notesMaster" Target="../notesMasters/notesMaster1.xml"/></Relationships>
</file>

<file path=ppt/notesSlides/_rels/notesSlide2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9.xml"/><Relationship Id="rId1" Type="http://schemas.openxmlformats.org/officeDocument/2006/relationships/notesMaster" Target="../notesMasters/notesMaster1.xml"/></Relationships>
</file>

<file path=ppt/notesSlides/_rels/notesSlide2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0.xml"/><Relationship Id="rId1" Type="http://schemas.openxmlformats.org/officeDocument/2006/relationships/notesMaster" Target="../notesMasters/notesMaster1.xml"/></Relationships>
</file>

<file path=ppt/notesSlides/_rels/notesSlide2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2.xml"/><Relationship Id="rId1" Type="http://schemas.openxmlformats.org/officeDocument/2006/relationships/notesMaster" Target="../notesMasters/notesMaster1.xml"/></Relationships>
</file>

<file path=ppt/notesSlides/_rels/notesSlide2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3.xml"/><Relationship Id="rId1" Type="http://schemas.openxmlformats.org/officeDocument/2006/relationships/notesMaster" Target="../notesMasters/notesMaster1.xml"/></Relationships>
</file>

<file path=ppt/notesSlides/_rels/notesSlide2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4.xml"/><Relationship Id="rId1" Type="http://schemas.openxmlformats.org/officeDocument/2006/relationships/notesMaster" Target="../notesMasters/notesMaster1.xml"/></Relationships>
</file>

<file path=ppt/notesSlides/_rels/notesSlide3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5.xml"/><Relationship Id="rId1" Type="http://schemas.openxmlformats.org/officeDocument/2006/relationships/notesMaster" Target="../notesMasters/notesMaster1.xml"/></Relationships>
</file>

<file path=ppt/notesSlides/_rels/notesSlide3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6.xml"/><Relationship Id="rId1" Type="http://schemas.openxmlformats.org/officeDocument/2006/relationships/notesMaster" Target="../notesMasters/notesMaster1.xml"/></Relationships>
</file>

<file path=ppt/notesSlides/_rels/notesSlide3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7.xml"/><Relationship Id="rId1" Type="http://schemas.openxmlformats.org/officeDocument/2006/relationships/notesMaster" Target="../notesMasters/notesMaster1.xml"/></Relationships>
</file>

<file path=ppt/notesSlides/_rels/notesSlide3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8.xml"/><Relationship Id="rId1" Type="http://schemas.openxmlformats.org/officeDocument/2006/relationships/notesMaster" Target="../notesMasters/notesMaster1.xml"/></Relationships>
</file>

<file path=ppt/notesSlides/_rels/notesSlide3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9.xml"/><Relationship Id="rId1" Type="http://schemas.openxmlformats.org/officeDocument/2006/relationships/notesMaster" Target="../notesMasters/notesMaster1.xml"/></Relationships>
</file>

<file path=ppt/notesSlides/_rels/notesSlide3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0.xml"/><Relationship Id="rId1" Type="http://schemas.openxmlformats.org/officeDocument/2006/relationships/notesMaster" Target="../notesMasters/notesMaster1.xml"/></Relationships>
</file>

<file path=ppt/notesSlides/_rels/notesSlide3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1.xml"/><Relationship Id="rId1" Type="http://schemas.openxmlformats.org/officeDocument/2006/relationships/notesMaster" Target="../notesMasters/notesMaster1.xml"/></Relationships>
</file>

<file path=ppt/notesSlides/_rels/notesSlide3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2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" name="Google Shape;51;p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52" name="Google Shape;52;p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8">
          <a:extLst>
            <a:ext uri="{FF2B5EF4-FFF2-40B4-BE49-F238E27FC236}">
              <a16:creationId xmlns:a16="http://schemas.microsoft.com/office/drawing/2014/main" id="{049A6647-593B-AFCB-4718-518B8B40726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g2eef9ac523e_0_260:notes">
            <a:extLst>
              <a:ext uri="{FF2B5EF4-FFF2-40B4-BE49-F238E27FC236}">
                <a16:creationId xmlns:a16="http://schemas.microsoft.com/office/drawing/2014/main" id="{133C383C-6FE8-BFFC-C525-90DD27C2CD9B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0" name="Google Shape;60;g2eef9ac523e_0_260:notes">
            <a:extLst>
              <a:ext uri="{FF2B5EF4-FFF2-40B4-BE49-F238E27FC236}">
                <a16:creationId xmlns:a16="http://schemas.microsoft.com/office/drawing/2014/main" id="{577701E3-4597-6ACC-4E88-B7C449E3F478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533294775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21">
          <a:extLst>
            <a:ext uri="{FF2B5EF4-FFF2-40B4-BE49-F238E27FC236}">
              <a16:creationId xmlns:a16="http://schemas.microsoft.com/office/drawing/2014/main" id="{5A8F4C11-384E-1556-7A0D-AEF86B3C62ED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2" name="Google Shape;522;g2f04c7910bc_3_42:notes">
            <a:extLst>
              <a:ext uri="{FF2B5EF4-FFF2-40B4-BE49-F238E27FC236}">
                <a16:creationId xmlns:a16="http://schemas.microsoft.com/office/drawing/2014/main" id="{E324EF92-EC96-C0E3-9A3E-9F3FE49D2CC6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523" name="Google Shape;523;g2f04c7910bc_3_42:notes">
            <a:extLst>
              <a:ext uri="{FF2B5EF4-FFF2-40B4-BE49-F238E27FC236}">
                <a16:creationId xmlns:a16="http://schemas.microsoft.com/office/drawing/2014/main" id="{02941D83-B10F-D7BE-D4C3-D1A058BCD805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058135449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8">
          <a:extLst>
            <a:ext uri="{FF2B5EF4-FFF2-40B4-BE49-F238E27FC236}">
              <a16:creationId xmlns:a16="http://schemas.microsoft.com/office/drawing/2014/main" id="{7EA26A89-E725-F8B9-8BBE-2A1202B92448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g2eef9ac523e_0_260:notes">
            <a:extLst>
              <a:ext uri="{FF2B5EF4-FFF2-40B4-BE49-F238E27FC236}">
                <a16:creationId xmlns:a16="http://schemas.microsoft.com/office/drawing/2014/main" id="{90154EC8-E008-42F1-914D-64ADAA92074C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0" name="Google Shape;60;g2eef9ac523e_0_260:notes">
            <a:extLst>
              <a:ext uri="{FF2B5EF4-FFF2-40B4-BE49-F238E27FC236}">
                <a16:creationId xmlns:a16="http://schemas.microsoft.com/office/drawing/2014/main" id="{96B57EA5-43C6-7A48-A356-CE6A6A7EB0F8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201465214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21">
          <a:extLst>
            <a:ext uri="{FF2B5EF4-FFF2-40B4-BE49-F238E27FC236}">
              <a16:creationId xmlns:a16="http://schemas.microsoft.com/office/drawing/2014/main" id="{A57C7E85-6481-FDC5-2C6A-1B43C29B796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2" name="Google Shape;522;g2f04c7910bc_3_42:notes">
            <a:extLst>
              <a:ext uri="{FF2B5EF4-FFF2-40B4-BE49-F238E27FC236}">
                <a16:creationId xmlns:a16="http://schemas.microsoft.com/office/drawing/2014/main" id="{1448F354-72BC-7448-5F08-6167067EFE5F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523" name="Google Shape;523;g2f04c7910bc_3_42:notes">
            <a:extLst>
              <a:ext uri="{FF2B5EF4-FFF2-40B4-BE49-F238E27FC236}">
                <a16:creationId xmlns:a16="http://schemas.microsoft.com/office/drawing/2014/main" id="{D1945362-F8C8-0334-E9B5-85C01DD8BDB9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dirty="0"/>
          </a:p>
        </p:txBody>
      </p:sp>
    </p:spTree>
    <p:extLst>
      <p:ext uri="{BB962C8B-B14F-4D97-AF65-F5344CB8AC3E}">
        <p14:creationId xmlns:p14="http://schemas.microsoft.com/office/powerpoint/2010/main" val="863233557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8">
          <a:extLst>
            <a:ext uri="{FF2B5EF4-FFF2-40B4-BE49-F238E27FC236}">
              <a16:creationId xmlns:a16="http://schemas.microsoft.com/office/drawing/2014/main" id="{78E8A41E-6696-2310-91F1-74F6175D6AD0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g2eef9ac523e_0_260:notes">
            <a:extLst>
              <a:ext uri="{FF2B5EF4-FFF2-40B4-BE49-F238E27FC236}">
                <a16:creationId xmlns:a16="http://schemas.microsoft.com/office/drawing/2014/main" id="{B3522CD4-357D-2BD5-31BB-AB4383F0DD87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0" name="Google Shape;60;g2eef9ac523e_0_260:notes">
            <a:extLst>
              <a:ext uri="{FF2B5EF4-FFF2-40B4-BE49-F238E27FC236}">
                <a16:creationId xmlns:a16="http://schemas.microsoft.com/office/drawing/2014/main" id="{AACC3473-CF18-E628-4436-BF0063151128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047866242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8">
          <a:extLst>
            <a:ext uri="{FF2B5EF4-FFF2-40B4-BE49-F238E27FC236}">
              <a16:creationId xmlns:a16="http://schemas.microsoft.com/office/drawing/2014/main" id="{14E009A1-E7CF-7AAC-3E09-97DD1047A724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g2eef9ac523e_0_260:notes">
            <a:extLst>
              <a:ext uri="{FF2B5EF4-FFF2-40B4-BE49-F238E27FC236}">
                <a16:creationId xmlns:a16="http://schemas.microsoft.com/office/drawing/2014/main" id="{2428D925-9197-22B5-766F-256AB94EFDD9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0" name="Google Shape;60;g2eef9ac523e_0_260:notes">
            <a:extLst>
              <a:ext uri="{FF2B5EF4-FFF2-40B4-BE49-F238E27FC236}">
                <a16:creationId xmlns:a16="http://schemas.microsoft.com/office/drawing/2014/main" id="{884ADCA2-85BA-9BF8-BD96-AE369C3968C1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dirty="0"/>
              <a:t>The energy resolution is Gaussian-like with </a:t>
            </a:r>
            <a:r>
              <a:rPr lang="el-GR" dirty="0"/>
              <a:t>Δ</a:t>
            </a:r>
            <a:r>
              <a:rPr lang="en-US" dirty="0"/>
              <a:t>E/E ≈ 25% for </a:t>
            </a:r>
            <a:r>
              <a:rPr lang="el-GR" dirty="0"/>
              <a:t>ν</a:t>
            </a:r>
            <a:r>
              <a:rPr lang="en-US" dirty="0"/>
              <a:t>e CC events with E</a:t>
            </a:r>
            <a:r>
              <a:rPr lang="el-GR" dirty="0"/>
              <a:t>ν = 10 </a:t>
            </a:r>
            <a:r>
              <a:rPr lang="en-US" dirty="0"/>
              <a:t>GeV</a:t>
            </a: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lang="en-US" dirty="0"/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dirty="0"/>
              <a:t>For </a:t>
            </a:r>
            <a:r>
              <a:rPr lang="el-GR" dirty="0" err="1"/>
              <a:t>νμ</a:t>
            </a:r>
            <a:r>
              <a:rPr lang="el-GR" dirty="0"/>
              <a:t> </a:t>
            </a:r>
            <a:r>
              <a:rPr lang="en-US" dirty="0"/>
              <a:t>CC, the resolution on the neutrino energy levels off at </a:t>
            </a:r>
            <a:r>
              <a:rPr lang="el-GR" dirty="0"/>
              <a:t>Δ</a:t>
            </a:r>
            <a:r>
              <a:rPr lang="en-US" dirty="0"/>
              <a:t>E/E ≈ 35% as the reconstructed muon track tends not to be fully contained inside the instrumented volume.</a:t>
            </a: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lang="en-US" dirty="0"/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dirty="0"/>
              <a:t>At E</a:t>
            </a:r>
            <a:r>
              <a:rPr lang="el-GR" dirty="0"/>
              <a:t>ν = 10 </a:t>
            </a:r>
            <a:r>
              <a:rPr lang="en-US" dirty="0"/>
              <a:t>GeV, the median neutrino direction resolution is 9.3◦/7.0◦/8.3◦/6.5◦ for </a:t>
            </a:r>
            <a:r>
              <a:rPr lang="el-GR" dirty="0"/>
              <a:t>ν</a:t>
            </a:r>
            <a:r>
              <a:rPr lang="en-US" dirty="0"/>
              <a:t>e/</a:t>
            </a:r>
            <a:r>
              <a:rPr lang="el-GR" dirty="0"/>
              <a:t>ν</a:t>
            </a:r>
            <a:r>
              <a:rPr lang="en-US" dirty="0"/>
              <a:t>e/</a:t>
            </a:r>
            <a:r>
              <a:rPr lang="el-GR" dirty="0" err="1"/>
              <a:t>νμ</a:t>
            </a:r>
            <a:r>
              <a:rPr lang="el-GR" dirty="0"/>
              <a:t>/</a:t>
            </a:r>
            <a:r>
              <a:rPr lang="el-GR" dirty="0" err="1"/>
              <a:t>νμ</a:t>
            </a:r>
            <a:r>
              <a:rPr lang="el-GR" dirty="0"/>
              <a:t> </a:t>
            </a:r>
            <a:r>
              <a:rPr lang="en-US" dirty="0"/>
              <a:t>CC events, respectively.</a:t>
            </a: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lang="en-US" dirty="0"/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dirty="0"/>
              <a:t>a sample of about 66,000 upgoing neutrinos per year, corresponding to a rate of about 2 </a:t>
            </a:r>
            <a:r>
              <a:rPr lang="en-US" dirty="0" err="1"/>
              <a:t>mHz</a:t>
            </a:r>
            <a:r>
              <a:rPr lang="en-US" dirty="0"/>
              <a:t>, will be detected and can be used for further analysis. In addition, about 0.4 Hz of noise events and 0.1 Hz of atmospheric muon events pass the preselection criteria.</a:t>
            </a: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lang="en-US" dirty="0"/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dirty="0"/>
              <a:t>The neutrino direction resolution is dominated by the intrinsic </a:t>
            </a:r>
            <a:r>
              <a:rPr lang="el-GR" dirty="0"/>
              <a:t>ν–</a:t>
            </a:r>
            <a:r>
              <a:rPr lang="en-US" dirty="0"/>
              <a:t>lepton scattering kinematics [40], resulting in better resolutions for </a:t>
            </a:r>
            <a:r>
              <a:rPr lang="el-GR" dirty="0"/>
              <a:t>ν </a:t>
            </a:r>
            <a:r>
              <a:rPr lang="en-US" dirty="0"/>
              <a:t>CC than for </a:t>
            </a:r>
            <a:r>
              <a:rPr lang="el-GR" dirty="0"/>
              <a:t>ν </a:t>
            </a:r>
            <a:r>
              <a:rPr lang="en-US" dirty="0"/>
              <a:t>CC due to the smaller </a:t>
            </a:r>
            <a:r>
              <a:rPr lang="en-US" dirty="0" err="1"/>
              <a:t>Bjorken</a:t>
            </a:r>
            <a:r>
              <a:rPr lang="en-US" dirty="0"/>
              <a:t>-y.</a:t>
            </a: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dirty="0"/>
          </a:p>
        </p:txBody>
      </p:sp>
    </p:spTree>
    <p:extLst>
      <p:ext uri="{BB962C8B-B14F-4D97-AF65-F5344CB8AC3E}">
        <p14:creationId xmlns:p14="http://schemas.microsoft.com/office/powerpoint/2010/main" val="2705442687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8">
          <a:extLst>
            <a:ext uri="{FF2B5EF4-FFF2-40B4-BE49-F238E27FC236}">
              <a16:creationId xmlns:a16="http://schemas.microsoft.com/office/drawing/2014/main" id="{71153B03-4583-2267-AED5-1F180F3CAC60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g2eef9ac523e_0_260:notes">
            <a:extLst>
              <a:ext uri="{FF2B5EF4-FFF2-40B4-BE49-F238E27FC236}">
                <a16:creationId xmlns:a16="http://schemas.microsoft.com/office/drawing/2014/main" id="{B4BCC620-B886-0A91-43DD-FD9FA5219A1F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0" name="Google Shape;60;g2eef9ac523e_0_260:notes">
            <a:extLst>
              <a:ext uri="{FF2B5EF4-FFF2-40B4-BE49-F238E27FC236}">
                <a16:creationId xmlns:a16="http://schemas.microsoft.com/office/drawing/2014/main" id="{1FECF181-FD10-6390-1A82-1FA5EA14600D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2319544229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8">
          <a:extLst>
            <a:ext uri="{FF2B5EF4-FFF2-40B4-BE49-F238E27FC236}">
              <a16:creationId xmlns:a16="http://schemas.microsoft.com/office/drawing/2014/main" id="{F36E7617-61B5-369D-4523-78F3B2DDEBD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g2eef9ac523e_0_260:notes">
            <a:extLst>
              <a:ext uri="{FF2B5EF4-FFF2-40B4-BE49-F238E27FC236}">
                <a16:creationId xmlns:a16="http://schemas.microsoft.com/office/drawing/2014/main" id="{67137190-0535-4DC0-F0CB-5627681306D4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0" name="Google Shape;60;g2eef9ac523e_0_260:notes">
            <a:extLst>
              <a:ext uri="{FF2B5EF4-FFF2-40B4-BE49-F238E27FC236}">
                <a16:creationId xmlns:a16="http://schemas.microsoft.com/office/drawing/2014/main" id="{190179B1-7744-5678-6C61-019AA6C03AA1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dirty="0"/>
          </a:p>
        </p:txBody>
      </p:sp>
    </p:spTree>
    <p:extLst>
      <p:ext uri="{BB962C8B-B14F-4D97-AF65-F5344CB8AC3E}">
        <p14:creationId xmlns:p14="http://schemas.microsoft.com/office/powerpoint/2010/main" val="3281638931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8">
          <a:extLst>
            <a:ext uri="{FF2B5EF4-FFF2-40B4-BE49-F238E27FC236}">
              <a16:creationId xmlns:a16="http://schemas.microsoft.com/office/drawing/2014/main" id="{F6EE0D08-082D-2AA2-66ED-0CF5A3E506BF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g2eef9ac523e_0_260:notes">
            <a:extLst>
              <a:ext uri="{FF2B5EF4-FFF2-40B4-BE49-F238E27FC236}">
                <a16:creationId xmlns:a16="http://schemas.microsoft.com/office/drawing/2014/main" id="{19BF7E1D-E695-7193-53AE-97AF6EEF50ED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0" name="Google Shape;60;g2eef9ac523e_0_260:notes">
            <a:extLst>
              <a:ext uri="{FF2B5EF4-FFF2-40B4-BE49-F238E27FC236}">
                <a16:creationId xmlns:a16="http://schemas.microsoft.com/office/drawing/2014/main" id="{995EEE08-3E67-0F76-1107-CB6F7832EAE9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070561818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8">
          <a:extLst>
            <a:ext uri="{FF2B5EF4-FFF2-40B4-BE49-F238E27FC236}">
              <a16:creationId xmlns:a16="http://schemas.microsoft.com/office/drawing/2014/main" id="{28C7A299-EB0B-E658-62FE-473F7C539F1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g2eef9ac523e_0_260:notes">
            <a:extLst>
              <a:ext uri="{FF2B5EF4-FFF2-40B4-BE49-F238E27FC236}">
                <a16:creationId xmlns:a16="http://schemas.microsoft.com/office/drawing/2014/main" id="{8C88863B-50EA-2652-F97B-45F57B7E56E6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0" name="Google Shape;60;g2eef9ac523e_0_260:notes">
            <a:extLst>
              <a:ext uri="{FF2B5EF4-FFF2-40B4-BE49-F238E27FC236}">
                <a16:creationId xmlns:a16="http://schemas.microsoft.com/office/drawing/2014/main" id="{C6814639-C7AB-1A77-0FB5-BCEE9035D88D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258216227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8">
          <a:extLst>
            <a:ext uri="{FF2B5EF4-FFF2-40B4-BE49-F238E27FC236}">
              <a16:creationId xmlns:a16="http://schemas.microsoft.com/office/drawing/2014/main" id="{BD95D7C5-C2C0-18A9-6E54-D04E0B316005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g2eef9ac523e_0_260:notes">
            <a:extLst>
              <a:ext uri="{FF2B5EF4-FFF2-40B4-BE49-F238E27FC236}">
                <a16:creationId xmlns:a16="http://schemas.microsoft.com/office/drawing/2014/main" id="{6DB79682-7EDF-3BD9-26D8-33D3A4A71C11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0" name="Google Shape;60;g2eef9ac523e_0_260:notes">
            <a:extLst>
              <a:ext uri="{FF2B5EF4-FFF2-40B4-BE49-F238E27FC236}">
                <a16:creationId xmlns:a16="http://schemas.microsoft.com/office/drawing/2014/main" id="{C67F6FAB-96C8-24EC-7D9F-8AD9F0AFA7A8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244112543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8">
          <a:extLst>
            <a:ext uri="{FF2B5EF4-FFF2-40B4-BE49-F238E27FC236}">
              <a16:creationId xmlns:a16="http://schemas.microsoft.com/office/drawing/2014/main" id="{2713F132-2557-D5AD-59A4-29A2C4FED5D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g2eef9ac523e_0_260:notes">
            <a:extLst>
              <a:ext uri="{FF2B5EF4-FFF2-40B4-BE49-F238E27FC236}">
                <a16:creationId xmlns:a16="http://schemas.microsoft.com/office/drawing/2014/main" id="{C3483D71-ED42-02F7-754E-6964DECC183C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0" name="Google Shape;60;g2eef9ac523e_0_260:notes">
            <a:extLst>
              <a:ext uri="{FF2B5EF4-FFF2-40B4-BE49-F238E27FC236}">
                <a16:creationId xmlns:a16="http://schemas.microsoft.com/office/drawing/2014/main" id="{27933364-8430-0B26-CF60-6C38BFC514AA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1572452442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8">
          <a:extLst>
            <a:ext uri="{FF2B5EF4-FFF2-40B4-BE49-F238E27FC236}">
              <a16:creationId xmlns:a16="http://schemas.microsoft.com/office/drawing/2014/main" id="{33EC056B-0065-C708-9162-9BF57A0FBAF0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g2eef9ac523e_0_260:notes">
            <a:extLst>
              <a:ext uri="{FF2B5EF4-FFF2-40B4-BE49-F238E27FC236}">
                <a16:creationId xmlns:a16="http://schemas.microsoft.com/office/drawing/2014/main" id="{505A66DB-FF7C-D4FD-B3FB-B8D342A685DC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0" name="Google Shape;60;g2eef9ac523e_0_260:notes">
            <a:extLst>
              <a:ext uri="{FF2B5EF4-FFF2-40B4-BE49-F238E27FC236}">
                <a16:creationId xmlns:a16="http://schemas.microsoft.com/office/drawing/2014/main" id="{0F635181-0B21-AFD7-CD22-11EE4FF8EFD5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dirty="0"/>
              <a:t>Expected measurement precision of </a:t>
            </a:r>
            <a:r>
              <a:rPr lang="el-GR" dirty="0"/>
              <a:t>Δ</a:t>
            </a:r>
            <a:r>
              <a:rPr lang="en-US" dirty="0"/>
              <a:t>m2_32 and </a:t>
            </a:r>
            <a:r>
              <a:rPr lang="el-GR" dirty="0"/>
              <a:t>θ23 </a:t>
            </a:r>
            <a:r>
              <a:rPr lang="en-US" dirty="0"/>
              <a:t>for both NO (a) and IO (b) after 3 years of data taking at 90% confidence level (red)</a:t>
            </a: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dirty="0"/>
          </a:p>
        </p:txBody>
      </p:sp>
    </p:spTree>
    <p:extLst>
      <p:ext uri="{BB962C8B-B14F-4D97-AF65-F5344CB8AC3E}">
        <p14:creationId xmlns:p14="http://schemas.microsoft.com/office/powerpoint/2010/main" val="3422348733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8">
          <a:extLst>
            <a:ext uri="{FF2B5EF4-FFF2-40B4-BE49-F238E27FC236}">
              <a16:creationId xmlns:a16="http://schemas.microsoft.com/office/drawing/2014/main" id="{A0926DD4-C56D-3D68-44FC-B96F13C62CCE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g2eef9ac523e_0_260:notes">
            <a:extLst>
              <a:ext uri="{FF2B5EF4-FFF2-40B4-BE49-F238E27FC236}">
                <a16:creationId xmlns:a16="http://schemas.microsoft.com/office/drawing/2014/main" id="{CC78190B-642E-5C1E-7C14-42525CCE65EC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0" name="Google Shape;60;g2eef9ac523e_0_260:notes">
            <a:extLst>
              <a:ext uri="{FF2B5EF4-FFF2-40B4-BE49-F238E27FC236}">
                <a16:creationId xmlns:a16="http://schemas.microsoft.com/office/drawing/2014/main" id="{FC10CDCC-098A-F020-E82F-2EF960B7AB01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dirty="0"/>
              <a:t>Under three assumptions for the </a:t>
            </a:r>
            <a:r>
              <a:rPr lang="el-GR" dirty="0"/>
              <a:t>δ</a:t>
            </a:r>
            <a:r>
              <a:rPr lang="en-US" dirty="0"/>
              <a:t>CP value: the world best fit point for NO, IO reported in Table 2 (plain line), 0◦ (dotted line) or 180◦ (dashed line). The </a:t>
            </a:r>
            <a:r>
              <a:rPr lang="en-US" dirty="0" err="1"/>
              <a:t>coloured</a:t>
            </a:r>
            <a:r>
              <a:rPr lang="en-US" dirty="0"/>
              <a:t> shaded areas represent the sensitivity that 68% of the experiment </a:t>
            </a:r>
            <a:r>
              <a:rPr lang="en-US" dirty="0" err="1"/>
              <a:t>realisation</a:t>
            </a:r>
            <a:r>
              <a:rPr lang="en-US" dirty="0"/>
              <a:t> would yield, according to the Asimov approach.</a:t>
            </a: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dirty="0"/>
          </a:p>
        </p:txBody>
      </p:sp>
    </p:spTree>
    <p:extLst>
      <p:ext uri="{BB962C8B-B14F-4D97-AF65-F5344CB8AC3E}">
        <p14:creationId xmlns:p14="http://schemas.microsoft.com/office/powerpoint/2010/main" val="3120324774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8">
          <a:extLst>
            <a:ext uri="{FF2B5EF4-FFF2-40B4-BE49-F238E27FC236}">
              <a16:creationId xmlns:a16="http://schemas.microsoft.com/office/drawing/2014/main" id="{A4EB5483-494E-67E1-D9F3-55A12737BFAB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g2eef9ac523e_0_260:notes">
            <a:extLst>
              <a:ext uri="{FF2B5EF4-FFF2-40B4-BE49-F238E27FC236}">
                <a16:creationId xmlns:a16="http://schemas.microsoft.com/office/drawing/2014/main" id="{8CA59F6F-611B-BD53-5393-8EAFE0F3ADD9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0" name="Google Shape;60;g2eef9ac523e_0_260:notes">
            <a:extLst>
              <a:ext uri="{FF2B5EF4-FFF2-40B4-BE49-F238E27FC236}">
                <a16:creationId xmlns:a16="http://schemas.microsoft.com/office/drawing/2014/main" id="{ADBDD0B5-0DFE-7207-A77A-C0571176DD6D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460881384"/>
      </p:ext>
    </p:extLst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8">
          <a:extLst>
            <a:ext uri="{FF2B5EF4-FFF2-40B4-BE49-F238E27FC236}">
              <a16:creationId xmlns:a16="http://schemas.microsoft.com/office/drawing/2014/main" id="{BBD740E6-E9C5-ECA1-A22C-1AB142003E6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g2eef9ac523e_0_260:notes">
            <a:extLst>
              <a:ext uri="{FF2B5EF4-FFF2-40B4-BE49-F238E27FC236}">
                <a16:creationId xmlns:a16="http://schemas.microsoft.com/office/drawing/2014/main" id="{96A929F0-2525-3091-8AFF-329658AEE677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0" name="Google Shape;60;g2eef9ac523e_0_260:notes">
            <a:extLst>
              <a:ext uri="{FF2B5EF4-FFF2-40B4-BE49-F238E27FC236}">
                <a16:creationId xmlns:a16="http://schemas.microsoft.com/office/drawing/2014/main" id="{35548441-E0C5-E4CC-6653-B5BFA81294E3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2037642044"/>
      </p:ext>
    </p:extLst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8">
          <a:extLst>
            <a:ext uri="{FF2B5EF4-FFF2-40B4-BE49-F238E27FC236}">
              <a16:creationId xmlns:a16="http://schemas.microsoft.com/office/drawing/2014/main" id="{185DC1AF-221D-73E4-35F4-C71EA02B3A43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g2eef9ac523e_0_260:notes">
            <a:extLst>
              <a:ext uri="{FF2B5EF4-FFF2-40B4-BE49-F238E27FC236}">
                <a16:creationId xmlns:a16="http://schemas.microsoft.com/office/drawing/2014/main" id="{2F0EE8D3-1AF7-C6D1-BAD8-E1BFAE2F7B77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0" name="Google Shape;60;g2eef9ac523e_0_260:notes">
            <a:extLst>
              <a:ext uri="{FF2B5EF4-FFF2-40B4-BE49-F238E27FC236}">
                <a16:creationId xmlns:a16="http://schemas.microsoft.com/office/drawing/2014/main" id="{9396B9E5-E412-87C4-3078-D30B1EBA4C73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r>
              <a:rPr lang="fr-FR" i="1" dirty="0">
                <a:effectLst/>
                <a:latin typeface="Helvetica" pitchFamily="2" charset="0"/>
              </a:rPr>
              <a:t>The white </a:t>
            </a:r>
            <a:r>
              <a:rPr lang="fr-FR" i="1" dirty="0" err="1">
                <a:effectLst/>
                <a:latin typeface="Helvetica" pitchFamily="2" charset="0"/>
              </a:rPr>
              <a:t>solid</a:t>
            </a:r>
            <a:r>
              <a:rPr lang="fr-FR" i="1" dirty="0">
                <a:effectLst/>
                <a:latin typeface="Helvetica" pitchFamily="2" charset="0"/>
              </a:rPr>
              <a:t> (</a:t>
            </a:r>
            <a:r>
              <a:rPr lang="fr-FR" i="1" dirty="0" err="1">
                <a:effectLst/>
                <a:latin typeface="Helvetica" pitchFamily="2" charset="0"/>
              </a:rPr>
              <a:t>dashed</a:t>
            </a:r>
            <a:r>
              <a:rPr lang="fr-FR" i="1" dirty="0">
                <a:effectLst/>
                <a:latin typeface="Helvetica" pitchFamily="2" charset="0"/>
              </a:rPr>
              <a:t>) </a:t>
            </a:r>
            <a:r>
              <a:rPr lang="fr-FR" i="1" dirty="0" err="1">
                <a:effectLst/>
                <a:latin typeface="Helvetica" pitchFamily="2" charset="0"/>
              </a:rPr>
              <a:t>lines</a:t>
            </a:r>
            <a:r>
              <a:rPr lang="fr-FR" i="1" dirty="0">
                <a:effectLst/>
                <a:latin typeface="Helvetica" pitchFamily="2" charset="0"/>
              </a:rPr>
              <a:t> mark the </a:t>
            </a:r>
            <a:r>
              <a:rPr lang="fr-FR" i="1" dirty="0" err="1">
                <a:effectLst/>
                <a:latin typeface="Helvetica" pitchFamily="2" charset="0"/>
              </a:rPr>
              <a:t>boundary</a:t>
            </a:r>
            <a:endParaRPr lang="fr-FR" dirty="0">
              <a:effectLst/>
              <a:latin typeface="Helvetica" pitchFamily="2" charset="0"/>
            </a:endParaRPr>
          </a:p>
          <a:p>
            <a:r>
              <a:rPr lang="fr-FR" i="1" dirty="0">
                <a:effectLst/>
                <a:latin typeface="Helvetica" pitchFamily="2" charset="0"/>
              </a:rPr>
              <a:t>of the phase-</a:t>
            </a:r>
            <a:r>
              <a:rPr lang="fr-FR" i="1" dirty="0" err="1">
                <a:effectLst/>
                <a:latin typeface="Helvetica" pitchFamily="2" charset="0"/>
              </a:rPr>
              <a:t>space</a:t>
            </a:r>
            <a:r>
              <a:rPr lang="fr-FR" i="1" dirty="0">
                <a:effectLst/>
                <a:latin typeface="Helvetica" pitchFamily="2" charset="0"/>
              </a:rPr>
              <a:t> </a:t>
            </a:r>
            <a:r>
              <a:rPr lang="fr-FR" i="1" dirty="0" err="1">
                <a:effectLst/>
                <a:latin typeface="Helvetica" pitchFamily="2" charset="0"/>
              </a:rPr>
              <a:t>outside</a:t>
            </a:r>
            <a:r>
              <a:rPr lang="fr-FR" i="1" dirty="0">
                <a:effectLst/>
                <a:latin typeface="Helvetica" pitchFamily="2" charset="0"/>
              </a:rPr>
              <a:t> </a:t>
            </a:r>
            <a:r>
              <a:rPr lang="fr-FR" i="1" dirty="0" err="1">
                <a:effectLst/>
                <a:latin typeface="Helvetica" pitchFamily="2" charset="0"/>
              </a:rPr>
              <a:t>which</a:t>
            </a:r>
            <a:r>
              <a:rPr lang="fr-FR" i="1" dirty="0">
                <a:effectLst/>
                <a:latin typeface="Helvetica" pitchFamily="2" charset="0"/>
              </a:rPr>
              <a:t> 5%(1%) of the muon and neutrino distributions are </a:t>
            </a:r>
            <a:r>
              <a:rPr lang="fr-FR" i="1" dirty="0" err="1">
                <a:effectLst/>
                <a:latin typeface="Helvetica" pitchFamily="2" charset="0"/>
              </a:rPr>
              <a:t>contained</a:t>
            </a:r>
            <a:r>
              <a:rPr lang="fr-FR" i="1" dirty="0">
                <a:effectLst/>
                <a:latin typeface="Helvetica" pitchFamily="2" charset="0"/>
              </a:rPr>
              <a:t>. KM3-</a:t>
            </a:r>
            <a:r>
              <a:rPr lang="fr-FR" i="0" dirty="0">
                <a:effectLst/>
                <a:latin typeface="Helvetica" pitchFamily="2" charset="0"/>
              </a:rPr>
              <a:t> </a:t>
            </a:r>
            <a:r>
              <a:rPr lang="fr-FR" i="1" dirty="0">
                <a:effectLst/>
                <a:latin typeface="Helvetica" pitchFamily="2" charset="0"/>
              </a:rPr>
              <a:t>230213A </a:t>
            </a:r>
            <a:r>
              <a:rPr lang="fr-FR" i="1" dirty="0" err="1">
                <a:effectLst/>
                <a:latin typeface="Helvetica" pitchFamily="2" charset="0"/>
              </a:rPr>
              <a:t>is</a:t>
            </a:r>
            <a:r>
              <a:rPr lang="fr-FR" i="1" dirty="0">
                <a:effectLst/>
                <a:latin typeface="Helvetica" pitchFamily="2" charset="0"/>
              </a:rPr>
              <a:t> </a:t>
            </a:r>
            <a:r>
              <a:rPr lang="fr-FR" i="1" dirty="0" err="1">
                <a:effectLst/>
                <a:latin typeface="Helvetica" pitchFamily="2" charset="0"/>
              </a:rPr>
              <a:t>shown</a:t>
            </a:r>
            <a:r>
              <a:rPr lang="fr-FR" i="1" dirty="0">
                <a:effectLst/>
                <a:latin typeface="Helvetica" pitchFamily="2" charset="0"/>
              </a:rPr>
              <a:t> as a white cross.</a:t>
            </a:r>
            <a:endParaRPr lang="fr-FR" dirty="0">
              <a:effectLst/>
              <a:latin typeface="Helvetica" pitchFamily="2" charset="0"/>
            </a:endParaRPr>
          </a:p>
          <a:p>
            <a:endParaRPr lang="fr-FR" dirty="0">
              <a:effectLst/>
              <a:latin typeface="Helvetica" pitchFamily="2" charset="0"/>
            </a:endParaRPr>
          </a:p>
          <a:p>
            <a:r>
              <a:rPr lang="fr-FR" i="1" dirty="0" err="1">
                <a:effectLst/>
                <a:latin typeface="Helvetica" pitchFamily="2" charset="0"/>
              </a:rPr>
              <a:t>Given</a:t>
            </a:r>
            <a:r>
              <a:rPr lang="fr-FR" i="1" dirty="0">
                <a:effectLst/>
                <a:latin typeface="Helvetica" pitchFamily="2" charset="0"/>
              </a:rPr>
              <a:t> the </a:t>
            </a:r>
            <a:r>
              <a:rPr lang="fr-FR" i="1" dirty="0" err="1">
                <a:effectLst/>
                <a:latin typeface="Helvetica" pitchFamily="2" charset="0"/>
              </a:rPr>
              <a:t>reconstructed</a:t>
            </a:r>
            <a:r>
              <a:rPr lang="fr-FR" i="1" dirty="0">
                <a:effectLst/>
                <a:latin typeface="Helvetica" pitchFamily="2" charset="0"/>
              </a:rPr>
              <a:t> </a:t>
            </a:r>
            <a:r>
              <a:rPr lang="fr-FR" i="1" dirty="0" err="1">
                <a:effectLst/>
                <a:latin typeface="Helvetica" pitchFamily="2" charset="0"/>
              </a:rPr>
              <a:t>energy</a:t>
            </a:r>
            <a:r>
              <a:rPr lang="fr-FR" i="1" dirty="0">
                <a:effectLst/>
                <a:latin typeface="Helvetica" pitchFamily="2" charset="0"/>
              </a:rPr>
              <a:t> and direction, the </a:t>
            </a:r>
            <a:r>
              <a:rPr lang="fr-FR" i="1" dirty="0" err="1">
                <a:effectLst/>
                <a:latin typeface="Helvetica" pitchFamily="2" charset="0"/>
              </a:rPr>
              <a:t>probability</a:t>
            </a:r>
            <a:r>
              <a:rPr lang="fr-FR" i="1" dirty="0">
                <a:effectLst/>
                <a:latin typeface="Helvetica" pitchFamily="2" charset="0"/>
              </a:rPr>
              <a:t> </a:t>
            </a:r>
            <a:r>
              <a:rPr lang="fr-FR" i="1" dirty="0" err="1">
                <a:effectLst/>
                <a:latin typeface="Helvetica" pitchFamily="2" charset="0"/>
              </a:rPr>
              <a:t>that</a:t>
            </a:r>
            <a:r>
              <a:rPr lang="fr-FR" i="1" dirty="0">
                <a:effectLst/>
                <a:latin typeface="Helvetica" pitchFamily="2" charset="0"/>
              </a:rPr>
              <a:t> the muon</a:t>
            </a:r>
            <a:endParaRPr lang="fr-FR" dirty="0">
              <a:effectLst/>
              <a:latin typeface="Helvetica" pitchFamily="2" charset="0"/>
            </a:endParaRPr>
          </a:p>
          <a:p>
            <a:r>
              <a:rPr lang="fr-FR" i="1" dirty="0" err="1">
                <a:effectLst/>
                <a:latin typeface="Helvetica" pitchFamily="2" charset="0"/>
              </a:rPr>
              <a:t>originated</a:t>
            </a:r>
            <a:r>
              <a:rPr lang="fr-FR" i="1" dirty="0">
                <a:effectLst/>
                <a:latin typeface="Helvetica" pitchFamily="2" charset="0"/>
              </a:rPr>
              <a:t> </a:t>
            </a:r>
            <a:r>
              <a:rPr lang="fr-FR" i="1" dirty="0" err="1">
                <a:effectLst/>
                <a:latin typeface="Helvetica" pitchFamily="2" charset="0"/>
              </a:rPr>
              <a:t>from</a:t>
            </a:r>
            <a:r>
              <a:rPr lang="fr-FR" i="1" dirty="0">
                <a:effectLst/>
                <a:latin typeface="Helvetica" pitchFamily="2" charset="0"/>
              </a:rPr>
              <a:t> a </a:t>
            </a:r>
            <a:r>
              <a:rPr lang="fr-FR" i="1" dirty="0" err="1">
                <a:effectLst/>
                <a:latin typeface="Helvetica" pitchFamily="2" charset="0"/>
              </a:rPr>
              <a:t>cosmic</a:t>
            </a:r>
            <a:r>
              <a:rPr lang="fr-FR" i="1" dirty="0">
                <a:effectLst/>
                <a:latin typeface="Helvetica" pitchFamily="2" charset="0"/>
              </a:rPr>
              <a:t> ray </a:t>
            </a:r>
            <a:r>
              <a:rPr lang="fr-FR" i="1" dirty="0" err="1">
                <a:effectLst/>
                <a:latin typeface="Helvetica" pitchFamily="2" charset="0"/>
              </a:rPr>
              <a:t>interacting</a:t>
            </a:r>
            <a:r>
              <a:rPr lang="fr-FR" i="1" dirty="0">
                <a:effectLst/>
                <a:latin typeface="Helvetica" pitchFamily="2" charset="0"/>
              </a:rPr>
              <a:t> in the </a:t>
            </a:r>
            <a:r>
              <a:rPr lang="fr-FR" i="1" dirty="0" err="1">
                <a:effectLst/>
                <a:latin typeface="Helvetica" pitchFamily="2" charset="0"/>
              </a:rPr>
              <a:t>atmosphere</a:t>
            </a:r>
            <a:r>
              <a:rPr lang="fr-FR" i="1" dirty="0">
                <a:effectLst/>
                <a:latin typeface="Helvetica" pitchFamily="2" charset="0"/>
              </a:rPr>
              <a:t> </a:t>
            </a:r>
            <a:r>
              <a:rPr lang="fr-FR" i="1" dirty="0" err="1">
                <a:effectLst/>
                <a:latin typeface="Helvetica" pitchFamily="2" charset="0"/>
              </a:rPr>
              <a:t>is</a:t>
            </a:r>
            <a:r>
              <a:rPr lang="fr-FR" i="1" dirty="0">
                <a:effectLst/>
                <a:latin typeface="Helvetica" pitchFamily="2" charset="0"/>
              </a:rPr>
              <a:t> </a:t>
            </a:r>
            <a:r>
              <a:rPr lang="fr-FR" i="1" dirty="0" err="1">
                <a:effectLst/>
                <a:latin typeface="Helvetica" pitchFamily="2" charset="0"/>
              </a:rPr>
              <a:t>negligible</a:t>
            </a:r>
            <a:r>
              <a:rPr lang="fr-FR" i="1" dirty="0">
                <a:effectLst/>
                <a:latin typeface="Helvetica" pitchFamily="2" charset="0"/>
              </a:rPr>
              <a:t> (≪ 10−10 per </a:t>
            </a:r>
            <a:r>
              <a:rPr lang="fr-FR" i="1" dirty="0" err="1">
                <a:effectLst/>
                <a:latin typeface="Helvetica" pitchFamily="2" charset="0"/>
              </a:rPr>
              <a:t>year</a:t>
            </a:r>
            <a:r>
              <a:rPr lang="fr-FR" i="1" dirty="0">
                <a:effectLst/>
                <a:latin typeface="Helvetica" pitchFamily="2" charset="0"/>
              </a:rPr>
              <a:t>). The muon</a:t>
            </a:r>
            <a:endParaRPr lang="fr-FR" dirty="0">
              <a:effectLst/>
              <a:latin typeface="Helvetica" pitchFamily="2" charset="0"/>
            </a:endParaRPr>
          </a:p>
          <a:p>
            <a:r>
              <a:rPr lang="fr-FR" i="1" dirty="0" err="1">
                <a:effectLst/>
                <a:latin typeface="Helvetica" pitchFamily="2" charset="0"/>
              </a:rPr>
              <a:t>would</a:t>
            </a:r>
            <a:r>
              <a:rPr lang="fr-FR" i="1" dirty="0">
                <a:effectLst/>
                <a:latin typeface="Helvetica" pitchFamily="2" charset="0"/>
              </a:rPr>
              <a:t> </a:t>
            </a:r>
            <a:r>
              <a:rPr lang="fr-FR" i="1" dirty="0" err="1">
                <a:effectLst/>
                <a:latin typeface="Helvetica" pitchFamily="2" charset="0"/>
              </a:rPr>
              <a:t>indeed</a:t>
            </a:r>
            <a:r>
              <a:rPr lang="fr-FR" i="1" dirty="0">
                <a:effectLst/>
                <a:latin typeface="Helvetica" pitchFamily="2" charset="0"/>
              </a:rPr>
              <a:t> </a:t>
            </a:r>
            <a:r>
              <a:rPr lang="fr-FR" i="1" dirty="0" err="1">
                <a:effectLst/>
                <a:latin typeface="Helvetica" pitchFamily="2" charset="0"/>
              </a:rPr>
              <a:t>need</a:t>
            </a:r>
            <a:r>
              <a:rPr lang="fr-FR" i="1" dirty="0">
                <a:effectLst/>
                <a:latin typeface="Helvetica" pitchFamily="2" charset="0"/>
              </a:rPr>
              <a:t> to traverse 309 km water-</a:t>
            </a:r>
            <a:r>
              <a:rPr lang="fr-FR" i="1" dirty="0" err="1">
                <a:effectLst/>
                <a:latin typeface="Helvetica" pitchFamily="2" charset="0"/>
              </a:rPr>
              <a:t>equivalent</a:t>
            </a:r>
            <a:r>
              <a:rPr lang="fr-FR" i="1" dirty="0">
                <a:effectLst/>
                <a:latin typeface="Helvetica" pitchFamily="2" charset="0"/>
              </a:rPr>
              <a:t> of </a:t>
            </a:r>
            <a:r>
              <a:rPr lang="fr-FR" i="1" dirty="0" err="1">
                <a:effectLst/>
                <a:latin typeface="Helvetica" pitchFamily="2" charset="0"/>
              </a:rPr>
              <a:t>material</a:t>
            </a:r>
            <a:r>
              <a:rPr lang="fr-FR" i="1" dirty="0">
                <a:effectLst/>
                <a:latin typeface="Helvetica" pitchFamily="2" charset="0"/>
              </a:rPr>
              <a:t>, </a:t>
            </a:r>
            <a:r>
              <a:rPr lang="fr-FR" i="1" dirty="0" err="1">
                <a:effectLst/>
                <a:latin typeface="Helvetica" pitchFamily="2" charset="0"/>
              </a:rPr>
              <a:t>which</a:t>
            </a:r>
            <a:r>
              <a:rPr lang="fr-FR" i="1" dirty="0">
                <a:effectLst/>
                <a:latin typeface="Helvetica" pitchFamily="2" charset="0"/>
              </a:rPr>
              <a:t> </a:t>
            </a:r>
            <a:r>
              <a:rPr lang="fr-FR" i="1" dirty="0" err="1">
                <a:effectLst/>
                <a:latin typeface="Helvetica" pitchFamily="2" charset="0"/>
              </a:rPr>
              <a:t>exceeds</a:t>
            </a:r>
            <a:r>
              <a:rPr lang="fr-FR" i="1" dirty="0">
                <a:effectLst/>
                <a:latin typeface="Helvetica" pitchFamily="2" charset="0"/>
              </a:rPr>
              <a:t> the maximal range</a:t>
            </a:r>
            <a:endParaRPr lang="fr-FR" dirty="0">
              <a:effectLst/>
              <a:latin typeface="Helvetica" pitchFamily="2" charset="0"/>
            </a:endParaRPr>
          </a:p>
          <a:p>
            <a:r>
              <a:rPr lang="fr-FR" i="1" dirty="0">
                <a:effectLst/>
                <a:latin typeface="Helvetica" pitchFamily="2" charset="0"/>
              </a:rPr>
              <a:t>of </a:t>
            </a:r>
            <a:r>
              <a:rPr lang="fr-FR" i="1" dirty="0" err="1">
                <a:effectLst/>
                <a:latin typeface="Helvetica" pitchFamily="2" charset="0"/>
              </a:rPr>
              <a:t>any</a:t>
            </a:r>
            <a:r>
              <a:rPr lang="fr-FR" i="1" dirty="0">
                <a:effectLst/>
                <a:latin typeface="Helvetica" pitchFamily="2" charset="0"/>
              </a:rPr>
              <a:t> </a:t>
            </a:r>
            <a:r>
              <a:rPr lang="fr-FR" i="1" dirty="0" err="1">
                <a:effectLst/>
                <a:latin typeface="Helvetica" pitchFamily="2" charset="0"/>
              </a:rPr>
              <a:t>atmospheric</a:t>
            </a:r>
            <a:r>
              <a:rPr lang="fr-FR" i="1" dirty="0">
                <a:effectLst/>
                <a:latin typeface="Helvetica" pitchFamily="2" charset="0"/>
              </a:rPr>
              <a:t> muon (≤ 60 km water-</a:t>
            </a:r>
            <a:r>
              <a:rPr lang="fr-FR" i="1" dirty="0" err="1">
                <a:effectLst/>
                <a:latin typeface="Helvetica" pitchFamily="2" charset="0"/>
              </a:rPr>
              <a:t>equivalent</a:t>
            </a:r>
            <a:r>
              <a:rPr lang="fr-FR" i="1" dirty="0">
                <a:effectLst/>
                <a:latin typeface="Helvetica" pitchFamily="2" charset="0"/>
              </a:rPr>
              <a:t> for 100 </a:t>
            </a:r>
            <a:r>
              <a:rPr lang="fr-FR" i="1" dirty="0" err="1">
                <a:effectLst/>
                <a:latin typeface="Helvetica" pitchFamily="2" charset="0"/>
              </a:rPr>
              <a:t>EeV</a:t>
            </a:r>
            <a:r>
              <a:rPr lang="fr-FR" i="1" dirty="0">
                <a:effectLst/>
                <a:latin typeface="Helvetica" pitchFamily="2" charset="0"/>
              </a:rPr>
              <a:t> muons). </a:t>
            </a:r>
          </a:p>
          <a:p>
            <a:endParaRPr lang="fr-FR" i="1" dirty="0">
              <a:effectLst/>
              <a:latin typeface="Helvetica" pitchFamily="2" charset="0"/>
            </a:endParaRPr>
          </a:p>
          <a:p>
            <a:r>
              <a:rPr lang="fr-FR" i="1" dirty="0" err="1">
                <a:effectLst/>
                <a:latin typeface="Helvetica" pitchFamily="2" charset="0"/>
              </a:rPr>
              <a:t>Atmospheric</a:t>
            </a:r>
            <a:r>
              <a:rPr lang="fr-FR" i="1" dirty="0">
                <a:effectLst/>
                <a:latin typeface="Helvetica" pitchFamily="2" charset="0"/>
              </a:rPr>
              <a:t> neutrinos </a:t>
            </a:r>
            <a:r>
              <a:rPr lang="fr-FR" i="1" dirty="0" err="1">
                <a:effectLst/>
                <a:latin typeface="Helvetica" pitchFamily="2" charset="0"/>
              </a:rPr>
              <a:t>could</a:t>
            </a:r>
            <a:endParaRPr lang="fr-FR" dirty="0">
              <a:effectLst/>
              <a:latin typeface="Helvetica" pitchFamily="2" charset="0"/>
            </a:endParaRPr>
          </a:p>
          <a:p>
            <a:r>
              <a:rPr lang="fr-FR" i="1" dirty="0" err="1">
                <a:effectLst/>
                <a:latin typeface="Helvetica" pitchFamily="2" charset="0"/>
              </a:rPr>
              <a:t>reach</a:t>
            </a:r>
            <a:r>
              <a:rPr lang="fr-FR" i="1" dirty="0">
                <a:effectLst/>
                <a:latin typeface="Helvetica" pitchFamily="2" charset="0"/>
              </a:rPr>
              <a:t> the detector, but </a:t>
            </a:r>
            <a:r>
              <a:rPr lang="fr-FR" i="1" dirty="0" err="1">
                <a:effectLst/>
                <a:latin typeface="Helvetica" pitchFamily="2" charset="0"/>
              </a:rPr>
              <a:t>their</a:t>
            </a:r>
            <a:r>
              <a:rPr lang="fr-FR" i="1" dirty="0">
                <a:effectLst/>
                <a:latin typeface="Helvetica" pitchFamily="2" charset="0"/>
              </a:rPr>
              <a:t> </a:t>
            </a:r>
            <a:r>
              <a:rPr lang="fr-FR" i="1" dirty="0" err="1">
                <a:effectLst/>
                <a:latin typeface="Helvetica" pitchFamily="2" charset="0"/>
              </a:rPr>
              <a:t>number</a:t>
            </a:r>
            <a:r>
              <a:rPr lang="fr-FR" i="1" dirty="0">
                <a:effectLst/>
                <a:latin typeface="Helvetica" pitchFamily="2" charset="0"/>
              </a:rPr>
              <a:t> </a:t>
            </a:r>
            <a:r>
              <a:rPr lang="fr-FR" i="1" dirty="0" err="1">
                <a:effectLst/>
                <a:latin typeface="Helvetica" pitchFamily="2" charset="0"/>
              </a:rPr>
              <a:t>decreases</a:t>
            </a:r>
            <a:r>
              <a:rPr lang="fr-FR" i="1" dirty="0">
                <a:effectLst/>
                <a:latin typeface="Helvetica" pitchFamily="2" charset="0"/>
              </a:rPr>
              <a:t> </a:t>
            </a:r>
            <a:r>
              <a:rPr lang="fr-FR" i="1" dirty="0" err="1">
                <a:effectLst/>
                <a:latin typeface="Helvetica" pitchFamily="2" charset="0"/>
              </a:rPr>
              <a:t>significantly</a:t>
            </a:r>
            <a:r>
              <a:rPr lang="fr-FR" i="1" dirty="0">
                <a:effectLst/>
                <a:latin typeface="Helvetica" pitchFamily="2" charset="0"/>
              </a:rPr>
              <a:t> </a:t>
            </a:r>
            <a:r>
              <a:rPr lang="fr-FR" i="1" dirty="0" err="1">
                <a:effectLst/>
                <a:latin typeface="Helvetica" pitchFamily="2" charset="0"/>
              </a:rPr>
              <a:t>above</a:t>
            </a:r>
            <a:r>
              <a:rPr lang="fr-FR" i="1" dirty="0">
                <a:effectLst/>
                <a:latin typeface="Helvetica" pitchFamily="2" charset="0"/>
              </a:rPr>
              <a:t> </a:t>
            </a:r>
            <a:r>
              <a:rPr lang="fr-FR" i="1" dirty="0" err="1">
                <a:effectLst/>
                <a:latin typeface="Helvetica" pitchFamily="2" charset="0"/>
              </a:rPr>
              <a:t>PeV</a:t>
            </a:r>
            <a:r>
              <a:rPr lang="fr-FR" i="1" dirty="0">
                <a:effectLst/>
                <a:latin typeface="Helvetica" pitchFamily="2" charset="0"/>
              </a:rPr>
              <a:t> </a:t>
            </a:r>
            <a:r>
              <a:rPr lang="fr-FR" i="1" dirty="0" err="1">
                <a:effectLst/>
                <a:latin typeface="Helvetica" pitchFamily="2" charset="0"/>
              </a:rPr>
              <a:t>energies</a:t>
            </a:r>
            <a:r>
              <a:rPr lang="fr-FR" i="1" dirty="0">
                <a:effectLst/>
                <a:latin typeface="Helvetica" pitchFamily="2" charset="0"/>
              </a:rPr>
              <a:t>. The </a:t>
            </a:r>
            <a:r>
              <a:rPr lang="fr-FR" i="1" dirty="0" err="1">
                <a:effectLst/>
                <a:latin typeface="Helvetica" pitchFamily="2" charset="0"/>
              </a:rPr>
              <a:t>expected</a:t>
            </a:r>
            <a:r>
              <a:rPr lang="fr-FR" i="1" dirty="0">
                <a:effectLst/>
                <a:latin typeface="Helvetica" pitchFamily="2" charset="0"/>
              </a:rPr>
              <a:t> rate of</a:t>
            </a:r>
            <a:endParaRPr lang="fr-FR" dirty="0">
              <a:effectLst/>
              <a:latin typeface="Helvetica" pitchFamily="2" charset="0"/>
            </a:endParaRPr>
          </a:p>
          <a:p>
            <a:r>
              <a:rPr lang="fr-FR" i="1" dirty="0" err="1">
                <a:effectLst/>
                <a:latin typeface="Helvetica" pitchFamily="2" charset="0"/>
              </a:rPr>
              <a:t>atmospheric</a:t>
            </a:r>
            <a:r>
              <a:rPr lang="fr-FR" i="1" dirty="0">
                <a:effectLst/>
                <a:latin typeface="Helvetica" pitchFamily="2" charset="0"/>
              </a:rPr>
              <a:t> neutrinos </a:t>
            </a:r>
            <a:r>
              <a:rPr lang="fr-FR" i="1" dirty="0" err="1">
                <a:effectLst/>
                <a:latin typeface="Helvetica" pitchFamily="2" charset="0"/>
              </a:rPr>
              <a:t>above</a:t>
            </a:r>
            <a:r>
              <a:rPr lang="fr-FR" i="1" dirty="0">
                <a:effectLst/>
                <a:latin typeface="Helvetica" pitchFamily="2" charset="0"/>
              </a:rPr>
              <a:t> 100 </a:t>
            </a:r>
            <a:r>
              <a:rPr lang="fr-FR" i="1" dirty="0" err="1">
                <a:effectLst/>
                <a:latin typeface="Helvetica" pitchFamily="2" charset="0"/>
              </a:rPr>
              <a:t>PeV</a:t>
            </a:r>
            <a:r>
              <a:rPr lang="fr-FR" i="1" dirty="0">
                <a:effectLst/>
                <a:latin typeface="Helvetica" pitchFamily="2" charset="0"/>
              </a:rPr>
              <a:t> </a:t>
            </a:r>
            <a:r>
              <a:rPr lang="fr-FR" i="1" dirty="0" err="1">
                <a:effectLst/>
                <a:latin typeface="Helvetica" pitchFamily="2" charset="0"/>
              </a:rPr>
              <a:t>is</a:t>
            </a:r>
            <a:r>
              <a:rPr lang="fr-FR" i="1" dirty="0">
                <a:effectLst/>
                <a:latin typeface="Helvetica" pitchFamily="2" charset="0"/>
              </a:rPr>
              <a:t> of the </a:t>
            </a:r>
            <a:r>
              <a:rPr lang="fr-FR" i="1" dirty="0" err="1">
                <a:effectLst/>
                <a:latin typeface="Helvetica" pitchFamily="2" charset="0"/>
              </a:rPr>
              <a:t>order</a:t>
            </a:r>
            <a:r>
              <a:rPr lang="fr-FR" i="1" dirty="0">
                <a:effectLst/>
                <a:latin typeface="Helvetica" pitchFamily="2" charset="0"/>
              </a:rPr>
              <a:t> of (1−5)°ø10−5 </a:t>
            </a:r>
            <a:r>
              <a:rPr lang="fr-FR" i="1" dirty="0" err="1">
                <a:effectLst/>
                <a:latin typeface="Helvetica" pitchFamily="2" charset="0"/>
              </a:rPr>
              <a:t>events</a:t>
            </a:r>
            <a:r>
              <a:rPr lang="fr-FR" i="1" dirty="0">
                <a:effectLst/>
                <a:latin typeface="Helvetica" pitchFamily="2" charset="0"/>
              </a:rPr>
              <a:t> per </a:t>
            </a:r>
            <a:r>
              <a:rPr lang="fr-FR" i="1" dirty="0" err="1">
                <a:effectLst/>
                <a:latin typeface="Helvetica" pitchFamily="2" charset="0"/>
              </a:rPr>
              <a:t>year</a:t>
            </a:r>
            <a:r>
              <a:rPr lang="fr-FR" i="1" dirty="0">
                <a:effectLst/>
                <a:latin typeface="Helvetica" pitchFamily="2" charset="0"/>
              </a:rPr>
              <a:t>. The conclusion </a:t>
            </a:r>
            <a:r>
              <a:rPr lang="fr-FR" i="1" dirty="0" err="1">
                <a:effectLst/>
                <a:latin typeface="Helvetica" pitchFamily="2" charset="0"/>
              </a:rPr>
              <a:t>is</a:t>
            </a:r>
            <a:endParaRPr lang="fr-FR" dirty="0">
              <a:effectLst/>
              <a:latin typeface="Helvetica" pitchFamily="2" charset="0"/>
            </a:endParaRPr>
          </a:p>
          <a:p>
            <a:r>
              <a:rPr lang="fr-FR" i="1" dirty="0" err="1">
                <a:effectLst/>
                <a:latin typeface="Helvetica" pitchFamily="2" charset="0"/>
              </a:rPr>
              <a:t>that</a:t>
            </a:r>
            <a:r>
              <a:rPr lang="fr-FR" i="1" dirty="0">
                <a:effectLst/>
                <a:latin typeface="Helvetica" pitchFamily="2" charset="0"/>
              </a:rPr>
              <a:t> the muon </a:t>
            </a:r>
            <a:r>
              <a:rPr lang="fr-FR" i="1" dirty="0" err="1">
                <a:effectLst/>
                <a:latin typeface="Helvetica" pitchFamily="2" charset="0"/>
              </a:rPr>
              <a:t>is</a:t>
            </a:r>
            <a:r>
              <a:rPr lang="fr-FR" i="1" dirty="0">
                <a:effectLst/>
                <a:latin typeface="Helvetica" pitchFamily="2" charset="0"/>
              </a:rPr>
              <a:t> </a:t>
            </a:r>
            <a:r>
              <a:rPr lang="fr-FR" i="1" dirty="0" err="1">
                <a:effectLst/>
                <a:latin typeface="Helvetica" pitchFamily="2" charset="0"/>
              </a:rPr>
              <a:t>most</a:t>
            </a:r>
            <a:r>
              <a:rPr lang="fr-FR" i="1" dirty="0">
                <a:effectLst/>
                <a:latin typeface="Helvetica" pitchFamily="2" charset="0"/>
              </a:rPr>
              <a:t> </a:t>
            </a:r>
            <a:r>
              <a:rPr lang="fr-FR" i="1" dirty="0" err="1">
                <a:effectLst/>
                <a:latin typeface="Helvetica" pitchFamily="2" charset="0"/>
              </a:rPr>
              <a:t>likely</a:t>
            </a:r>
            <a:r>
              <a:rPr lang="fr-FR" i="1" dirty="0">
                <a:effectLst/>
                <a:latin typeface="Helvetica" pitchFamily="2" charset="0"/>
              </a:rPr>
              <a:t> </a:t>
            </a:r>
            <a:r>
              <a:rPr lang="fr-FR" i="1" dirty="0" err="1">
                <a:effectLst/>
                <a:latin typeface="Helvetica" pitchFamily="2" charset="0"/>
              </a:rPr>
              <a:t>produced</a:t>
            </a:r>
            <a:r>
              <a:rPr lang="fr-FR" i="1" dirty="0">
                <a:effectLst/>
                <a:latin typeface="Helvetica" pitchFamily="2" charset="0"/>
              </a:rPr>
              <a:t> by a neutrino of </a:t>
            </a:r>
            <a:r>
              <a:rPr lang="fr-FR" i="1" dirty="0" err="1">
                <a:effectLst/>
                <a:latin typeface="Helvetica" pitchFamily="2" charset="0"/>
              </a:rPr>
              <a:t>cosmic</a:t>
            </a:r>
            <a:r>
              <a:rPr lang="fr-FR" i="1" dirty="0">
                <a:effectLst/>
                <a:latin typeface="Helvetica" pitchFamily="2" charset="0"/>
              </a:rPr>
              <a:t> </a:t>
            </a:r>
            <a:r>
              <a:rPr lang="fr-FR" i="1" dirty="0" err="1">
                <a:effectLst/>
                <a:latin typeface="Helvetica" pitchFamily="2" charset="0"/>
              </a:rPr>
              <a:t>origin</a:t>
            </a:r>
            <a:r>
              <a:rPr lang="fr-FR" i="1" dirty="0">
                <a:effectLst/>
                <a:latin typeface="Helvetica" pitchFamily="2" charset="0"/>
              </a:rPr>
              <a:t>. More </a:t>
            </a:r>
            <a:r>
              <a:rPr lang="fr-FR" i="1" dirty="0" err="1">
                <a:effectLst/>
                <a:latin typeface="Helvetica" pitchFamily="2" charset="0"/>
              </a:rPr>
              <a:t>details</a:t>
            </a:r>
            <a:r>
              <a:rPr lang="fr-FR" i="1" dirty="0">
                <a:effectLst/>
                <a:latin typeface="Helvetica" pitchFamily="2" charset="0"/>
              </a:rPr>
              <a:t> on the background</a:t>
            </a:r>
            <a:endParaRPr lang="fr-FR" dirty="0">
              <a:effectLst/>
              <a:latin typeface="Helvetica" pitchFamily="2" charset="0"/>
            </a:endParaRPr>
          </a:p>
          <a:p>
            <a:r>
              <a:rPr lang="fr-FR" i="1" dirty="0">
                <a:effectLst/>
                <a:latin typeface="Helvetica" pitchFamily="2" charset="0"/>
              </a:rPr>
              <a:t>estimation are </a:t>
            </a:r>
            <a:r>
              <a:rPr lang="fr-FR" i="1" dirty="0" err="1">
                <a:effectLst/>
                <a:latin typeface="Helvetica" pitchFamily="2" charset="0"/>
              </a:rPr>
              <a:t>provided</a:t>
            </a:r>
            <a:r>
              <a:rPr lang="fr-FR" i="1" dirty="0">
                <a:effectLst/>
                <a:latin typeface="Helvetica" pitchFamily="2" charset="0"/>
              </a:rPr>
              <a:t> in Methods.</a:t>
            </a:r>
            <a:endParaRPr lang="fr-FR" dirty="0">
              <a:effectLst/>
              <a:latin typeface="Helvetica" pitchFamily="2" charset="0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dirty="0"/>
          </a:p>
        </p:txBody>
      </p:sp>
    </p:spTree>
    <p:extLst>
      <p:ext uri="{BB962C8B-B14F-4D97-AF65-F5344CB8AC3E}">
        <p14:creationId xmlns:p14="http://schemas.microsoft.com/office/powerpoint/2010/main" val="2955858758"/>
      </p:ext>
    </p:extLst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8">
          <a:extLst>
            <a:ext uri="{FF2B5EF4-FFF2-40B4-BE49-F238E27FC236}">
              <a16:creationId xmlns:a16="http://schemas.microsoft.com/office/drawing/2014/main" id="{F53CE167-6AF0-D1B9-2803-ACA7EF83C6CE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g2eef9ac523e_0_260:notes">
            <a:extLst>
              <a:ext uri="{FF2B5EF4-FFF2-40B4-BE49-F238E27FC236}">
                <a16:creationId xmlns:a16="http://schemas.microsoft.com/office/drawing/2014/main" id="{577F81A6-6097-8BCF-AAF3-482D28B431F6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0" name="Google Shape;60;g2eef9ac523e_0_260:notes">
            <a:extLst>
              <a:ext uri="{FF2B5EF4-FFF2-40B4-BE49-F238E27FC236}">
                <a16:creationId xmlns:a16="http://schemas.microsoft.com/office/drawing/2014/main" id="{5FAB8563-DDC7-25E3-E8A1-4A4525686BA0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48135318"/>
      </p:ext>
    </p:extLst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8">
          <a:extLst>
            <a:ext uri="{FF2B5EF4-FFF2-40B4-BE49-F238E27FC236}">
              <a16:creationId xmlns:a16="http://schemas.microsoft.com/office/drawing/2014/main" id="{96ABEB1B-71C3-3882-5A43-46F80BE82843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g2eef9ac523e_0_260:notes">
            <a:extLst>
              <a:ext uri="{FF2B5EF4-FFF2-40B4-BE49-F238E27FC236}">
                <a16:creationId xmlns:a16="http://schemas.microsoft.com/office/drawing/2014/main" id="{C1B4C7E2-18D1-1A7C-2400-6C3F5C2CC50F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0" name="Google Shape;60;g2eef9ac523e_0_260:notes">
            <a:extLst>
              <a:ext uri="{FF2B5EF4-FFF2-40B4-BE49-F238E27FC236}">
                <a16:creationId xmlns:a16="http://schemas.microsoft.com/office/drawing/2014/main" id="{8AD7F928-54AE-A75F-815E-C43A74F1F65B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022536338"/>
      </p:ext>
    </p:extLst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8">
          <a:extLst>
            <a:ext uri="{FF2B5EF4-FFF2-40B4-BE49-F238E27FC236}">
              <a16:creationId xmlns:a16="http://schemas.microsoft.com/office/drawing/2014/main" id="{3FCB681A-A602-D6AD-369A-0A4EA16C2EEF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g2eef9ac523e_0_260:notes">
            <a:extLst>
              <a:ext uri="{FF2B5EF4-FFF2-40B4-BE49-F238E27FC236}">
                <a16:creationId xmlns:a16="http://schemas.microsoft.com/office/drawing/2014/main" id="{A2034EE4-0291-1BF7-724E-99E93E93B153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0" name="Google Shape;60;g2eef9ac523e_0_260:notes">
            <a:extLst>
              <a:ext uri="{FF2B5EF4-FFF2-40B4-BE49-F238E27FC236}">
                <a16:creationId xmlns:a16="http://schemas.microsoft.com/office/drawing/2014/main" id="{E5118A14-469B-9217-0715-501AB80376B4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324098015"/>
      </p:ext>
    </p:extLst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8">
          <a:extLst>
            <a:ext uri="{FF2B5EF4-FFF2-40B4-BE49-F238E27FC236}">
              <a16:creationId xmlns:a16="http://schemas.microsoft.com/office/drawing/2014/main" id="{C34EE152-A8C5-0C41-F289-A77A2ADDF64F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g2eef9ac523e_0_260:notes">
            <a:extLst>
              <a:ext uri="{FF2B5EF4-FFF2-40B4-BE49-F238E27FC236}">
                <a16:creationId xmlns:a16="http://schemas.microsoft.com/office/drawing/2014/main" id="{FFFE7EAD-73A2-F108-75DE-3F523D0F5D65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0" name="Google Shape;60;g2eef9ac523e_0_260:notes">
            <a:extLst>
              <a:ext uri="{FF2B5EF4-FFF2-40B4-BE49-F238E27FC236}">
                <a16:creationId xmlns:a16="http://schemas.microsoft.com/office/drawing/2014/main" id="{8C06EB96-0B8B-5538-2D14-61EB58484D01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2503991149"/>
      </p:ext>
    </p:extLst>
  </p:cSld>
  <p:clrMapOvr>
    <a:masterClrMapping/>
  </p:clrMapOvr>
</p:notes>
</file>

<file path=ppt/notesSlides/notesSlide2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8">
          <a:extLst>
            <a:ext uri="{FF2B5EF4-FFF2-40B4-BE49-F238E27FC236}">
              <a16:creationId xmlns:a16="http://schemas.microsoft.com/office/drawing/2014/main" id="{9F384E02-6981-3659-0E0F-43A699FCD849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g2eef9ac523e_0_260:notes">
            <a:extLst>
              <a:ext uri="{FF2B5EF4-FFF2-40B4-BE49-F238E27FC236}">
                <a16:creationId xmlns:a16="http://schemas.microsoft.com/office/drawing/2014/main" id="{6E594A2E-224E-AB67-641C-187E1B71B391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0" name="Google Shape;60;g2eef9ac523e_0_260:notes">
            <a:extLst>
              <a:ext uri="{FF2B5EF4-FFF2-40B4-BE49-F238E27FC236}">
                <a16:creationId xmlns:a16="http://schemas.microsoft.com/office/drawing/2014/main" id="{0E390A25-648A-920F-4712-F575AAACFEA1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573059400"/>
      </p:ext>
    </p:extLst>
  </p:cSld>
  <p:clrMapOvr>
    <a:masterClrMapping/>
  </p:clrMapOvr>
</p:notes>
</file>

<file path=ppt/notesSlides/notesSlide24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8">
          <a:extLst>
            <a:ext uri="{FF2B5EF4-FFF2-40B4-BE49-F238E27FC236}">
              <a16:creationId xmlns:a16="http://schemas.microsoft.com/office/drawing/2014/main" id="{B65203CF-B8E9-3FA0-F713-7F7269F89B0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g2eef9ac523e_0_260:notes">
            <a:extLst>
              <a:ext uri="{FF2B5EF4-FFF2-40B4-BE49-F238E27FC236}">
                <a16:creationId xmlns:a16="http://schemas.microsoft.com/office/drawing/2014/main" id="{0A8B14F8-4A07-DD12-C558-3AA315908D96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0" name="Google Shape;60;g2eef9ac523e_0_260:notes">
            <a:extLst>
              <a:ext uri="{FF2B5EF4-FFF2-40B4-BE49-F238E27FC236}">
                <a16:creationId xmlns:a16="http://schemas.microsoft.com/office/drawing/2014/main" id="{E2E592C9-F75F-EC12-0500-4DD2452FD754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2993161151"/>
      </p:ext>
    </p:extLst>
  </p:cSld>
  <p:clrMapOvr>
    <a:masterClrMapping/>
  </p:clrMapOvr>
</p:notes>
</file>

<file path=ppt/notesSlides/notesSlide25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8">
          <a:extLst>
            <a:ext uri="{FF2B5EF4-FFF2-40B4-BE49-F238E27FC236}">
              <a16:creationId xmlns:a16="http://schemas.microsoft.com/office/drawing/2014/main" id="{D25FA40D-C551-CC05-0ED3-6428E54FE97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g2eef9ac523e_0_260:notes">
            <a:extLst>
              <a:ext uri="{FF2B5EF4-FFF2-40B4-BE49-F238E27FC236}">
                <a16:creationId xmlns:a16="http://schemas.microsoft.com/office/drawing/2014/main" id="{34535420-CD96-5627-DB06-D59F37A6CC71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0" name="Google Shape;60;g2eef9ac523e_0_260:notes">
            <a:extLst>
              <a:ext uri="{FF2B5EF4-FFF2-40B4-BE49-F238E27FC236}">
                <a16:creationId xmlns:a16="http://schemas.microsoft.com/office/drawing/2014/main" id="{9E4A1584-2E77-2FE1-1F88-A3E8C1B34848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1699394"/>
      </p:ext>
    </p:extLst>
  </p:cSld>
  <p:clrMapOvr>
    <a:masterClrMapping/>
  </p:clrMapOvr>
</p:notes>
</file>

<file path=ppt/notesSlides/notesSlide26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8">
          <a:extLst>
            <a:ext uri="{FF2B5EF4-FFF2-40B4-BE49-F238E27FC236}">
              <a16:creationId xmlns:a16="http://schemas.microsoft.com/office/drawing/2014/main" id="{D01BCBE7-2094-E1A0-DB69-B3CF79E8E6DD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g2eef9ac523e_0_260:notes">
            <a:extLst>
              <a:ext uri="{FF2B5EF4-FFF2-40B4-BE49-F238E27FC236}">
                <a16:creationId xmlns:a16="http://schemas.microsoft.com/office/drawing/2014/main" id="{B273218C-B571-4B43-CCCA-64293DCCECBA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0" name="Google Shape;60;g2eef9ac523e_0_260:notes">
            <a:extLst>
              <a:ext uri="{FF2B5EF4-FFF2-40B4-BE49-F238E27FC236}">
                <a16:creationId xmlns:a16="http://schemas.microsoft.com/office/drawing/2014/main" id="{9788CD71-CE82-F742-1D33-D06A798A5462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2654348642"/>
      </p:ext>
    </p:extLst>
  </p:cSld>
  <p:clrMapOvr>
    <a:masterClrMapping/>
  </p:clrMapOvr>
</p:notes>
</file>

<file path=ppt/notesSlides/notesSlide27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8">
          <a:extLst>
            <a:ext uri="{FF2B5EF4-FFF2-40B4-BE49-F238E27FC236}">
              <a16:creationId xmlns:a16="http://schemas.microsoft.com/office/drawing/2014/main" id="{E423992B-06B7-E439-F1BB-CCCF128A6CE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g2eef9ac523e_0_260:notes">
            <a:extLst>
              <a:ext uri="{FF2B5EF4-FFF2-40B4-BE49-F238E27FC236}">
                <a16:creationId xmlns:a16="http://schemas.microsoft.com/office/drawing/2014/main" id="{854B81A3-6B60-F80D-9389-F869F88FB63F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0" name="Google Shape;60;g2eef9ac523e_0_260:notes">
            <a:extLst>
              <a:ext uri="{FF2B5EF4-FFF2-40B4-BE49-F238E27FC236}">
                <a16:creationId xmlns:a16="http://schemas.microsoft.com/office/drawing/2014/main" id="{4DB0B39A-13E4-40FF-7AD3-B05A3A4CCB8A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2412861125"/>
      </p:ext>
    </p:extLst>
  </p:cSld>
  <p:clrMapOvr>
    <a:masterClrMapping/>
  </p:clrMapOvr>
</p:notes>
</file>

<file path=ppt/notesSlides/notesSlide28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8">
          <a:extLst>
            <a:ext uri="{FF2B5EF4-FFF2-40B4-BE49-F238E27FC236}">
              <a16:creationId xmlns:a16="http://schemas.microsoft.com/office/drawing/2014/main" id="{53F36624-2207-DCFC-B0C0-355B03203128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g2eef9ac523e_0_260:notes">
            <a:extLst>
              <a:ext uri="{FF2B5EF4-FFF2-40B4-BE49-F238E27FC236}">
                <a16:creationId xmlns:a16="http://schemas.microsoft.com/office/drawing/2014/main" id="{1B5C1975-A791-2352-3A5C-C5355198D1ED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0" name="Google Shape;60;g2eef9ac523e_0_260:notes">
            <a:extLst>
              <a:ext uri="{FF2B5EF4-FFF2-40B4-BE49-F238E27FC236}">
                <a16:creationId xmlns:a16="http://schemas.microsoft.com/office/drawing/2014/main" id="{89DEC455-CF7D-2683-36DE-C30441F1B1DC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091940331"/>
      </p:ext>
    </p:extLst>
  </p:cSld>
  <p:clrMapOvr>
    <a:masterClrMapping/>
  </p:clrMapOvr>
</p:notes>
</file>

<file path=ppt/notesSlides/notesSlide29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8">
          <a:extLst>
            <a:ext uri="{FF2B5EF4-FFF2-40B4-BE49-F238E27FC236}">
              <a16:creationId xmlns:a16="http://schemas.microsoft.com/office/drawing/2014/main" id="{D0561A71-90B9-81AC-BEE5-4E63547B39B1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g2eef9ac523e_0_260:notes">
            <a:extLst>
              <a:ext uri="{FF2B5EF4-FFF2-40B4-BE49-F238E27FC236}">
                <a16:creationId xmlns:a16="http://schemas.microsoft.com/office/drawing/2014/main" id="{AFF9CF24-2C51-D84A-78A8-44E4869688E3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0" name="Google Shape;60;g2eef9ac523e_0_260:notes">
            <a:extLst>
              <a:ext uri="{FF2B5EF4-FFF2-40B4-BE49-F238E27FC236}">
                <a16:creationId xmlns:a16="http://schemas.microsoft.com/office/drawing/2014/main" id="{4300B71C-B9D8-6A9F-2618-6E73E665C464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848503143"/>
      </p:ext>
    </p:extLst>
  </p:cSld>
  <p:clrMapOvr>
    <a:masterClrMapping/>
  </p:clrMapOvr>
</p:notes>
</file>

<file path=ppt/notesSlides/notesSlide30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8">
          <a:extLst>
            <a:ext uri="{FF2B5EF4-FFF2-40B4-BE49-F238E27FC236}">
              <a16:creationId xmlns:a16="http://schemas.microsoft.com/office/drawing/2014/main" id="{1233615C-42D2-CB5E-01DC-5830E64AA4C8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g2eef9ac523e_0_260:notes">
            <a:extLst>
              <a:ext uri="{FF2B5EF4-FFF2-40B4-BE49-F238E27FC236}">
                <a16:creationId xmlns:a16="http://schemas.microsoft.com/office/drawing/2014/main" id="{7CE116B0-131A-8003-88F6-CF9B9630F5C5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0" name="Google Shape;60;g2eef9ac523e_0_260:notes">
            <a:extLst>
              <a:ext uri="{FF2B5EF4-FFF2-40B4-BE49-F238E27FC236}">
                <a16:creationId xmlns:a16="http://schemas.microsoft.com/office/drawing/2014/main" id="{572667AC-66C0-3868-6363-2C888930D4F3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624340559"/>
      </p:ext>
    </p:extLst>
  </p:cSld>
  <p:clrMapOvr>
    <a:masterClrMapping/>
  </p:clrMapOvr>
</p:notes>
</file>

<file path=ppt/notesSlides/notesSlide3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8">
          <a:extLst>
            <a:ext uri="{FF2B5EF4-FFF2-40B4-BE49-F238E27FC236}">
              <a16:creationId xmlns:a16="http://schemas.microsoft.com/office/drawing/2014/main" id="{5D438653-8C17-D2F1-C8A5-C501135C3DA1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g2eef9ac523e_0_260:notes">
            <a:extLst>
              <a:ext uri="{FF2B5EF4-FFF2-40B4-BE49-F238E27FC236}">
                <a16:creationId xmlns:a16="http://schemas.microsoft.com/office/drawing/2014/main" id="{0CFAC94B-8288-81EE-BAD6-A227F0AE299C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0" name="Google Shape;60;g2eef9ac523e_0_260:notes">
            <a:extLst>
              <a:ext uri="{FF2B5EF4-FFF2-40B4-BE49-F238E27FC236}">
                <a16:creationId xmlns:a16="http://schemas.microsoft.com/office/drawing/2014/main" id="{89F3E10C-84AC-7825-9159-4DCEDFCE154F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dirty="0"/>
          </a:p>
        </p:txBody>
      </p:sp>
    </p:spTree>
    <p:extLst>
      <p:ext uri="{BB962C8B-B14F-4D97-AF65-F5344CB8AC3E}">
        <p14:creationId xmlns:p14="http://schemas.microsoft.com/office/powerpoint/2010/main" val="3941190577"/>
      </p:ext>
    </p:extLst>
  </p:cSld>
  <p:clrMapOvr>
    <a:masterClrMapping/>
  </p:clrMapOvr>
</p:notes>
</file>

<file path=ppt/notesSlides/notesSlide3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8">
          <a:extLst>
            <a:ext uri="{FF2B5EF4-FFF2-40B4-BE49-F238E27FC236}">
              <a16:creationId xmlns:a16="http://schemas.microsoft.com/office/drawing/2014/main" id="{8F7F9E16-B036-64AA-B519-A8CA4EF0E6E1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g2eef9ac523e_0_260:notes">
            <a:extLst>
              <a:ext uri="{FF2B5EF4-FFF2-40B4-BE49-F238E27FC236}">
                <a16:creationId xmlns:a16="http://schemas.microsoft.com/office/drawing/2014/main" id="{E5178C7C-E253-95C6-5C03-2EBCC5D6736F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0" name="Google Shape;60;g2eef9ac523e_0_260:notes">
            <a:extLst>
              <a:ext uri="{FF2B5EF4-FFF2-40B4-BE49-F238E27FC236}">
                <a16:creationId xmlns:a16="http://schemas.microsoft.com/office/drawing/2014/main" id="{21DD0C51-A282-F88A-4E12-BB88B2BF3341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dirty="0"/>
              <a:t>The measured </a:t>
            </a:r>
            <a:r>
              <a:rPr lang="el-GR" dirty="0" err="1"/>
              <a:t>ντ</a:t>
            </a:r>
            <a:r>
              <a:rPr lang="el-GR" dirty="0"/>
              <a:t> </a:t>
            </a:r>
            <a:r>
              <a:rPr lang="en-US" dirty="0"/>
              <a:t>cross section </a:t>
            </a:r>
            <a:r>
              <a:rPr lang="el-GR" dirty="0"/>
              <a:t>σ </a:t>
            </a:r>
            <a:r>
              <a:rPr lang="en-US" dirty="0" err="1"/>
              <a:t>meas</a:t>
            </a:r>
            <a:r>
              <a:rPr lang="en-US" dirty="0"/>
              <a:t> </a:t>
            </a:r>
            <a:r>
              <a:rPr lang="el-GR" dirty="0"/>
              <a:t>τ </a:t>
            </a:r>
            <a:r>
              <a:rPr lang="en-US" dirty="0"/>
              <a:t>is related to the theoretical expectation value </a:t>
            </a:r>
            <a:r>
              <a:rPr lang="el-GR" dirty="0"/>
              <a:t>σ </a:t>
            </a:r>
            <a:r>
              <a:rPr lang="en-US" dirty="0" err="1"/>
              <a:t>th</a:t>
            </a:r>
            <a:r>
              <a:rPr lang="en-US" dirty="0"/>
              <a:t> </a:t>
            </a:r>
            <a:r>
              <a:rPr lang="el-GR" dirty="0"/>
              <a:t>τ </a:t>
            </a:r>
            <a:r>
              <a:rPr lang="en-US" dirty="0"/>
              <a:t>used in the Monte Carlo simulation [31] through an energy independent scale factor S</a:t>
            </a:r>
            <a:r>
              <a:rPr lang="el-GR" dirty="0"/>
              <a:t>τ , </a:t>
            </a:r>
            <a:r>
              <a:rPr lang="en-US" dirty="0"/>
              <a:t>defined as </a:t>
            </a:r>
            <a:r>
              <a:rPr lang="el-GR" dirty="0"/>
              <a:t>σ </a:t>
            </a:r>
            <a:r>
              <a:rPr lang="en-US" dirty="0" err="1"/>
              <a:t>meas</a:t>
            </a:r>
            <a:r>
              <a:rPr lang="en-US" dirty="0"/>
              <a:t> </a:t>
            </a:r>
            <a:r>
              <a:rPr lang="el-GR" dirty="0"/>
              <a:t>τ (</a:t>
            </a:r>
            <a:r>
              <a:rPr lang="en-US" dirty="0"/>
              <a:t>E</a:t>
            </a:r>
            <a:r>
              <a:rPr lang="el-GR" dirty="0"/>
              <a:t>ν) = </a:t>
            </a:r>
            <a:r>
              <a:rPr lang="en-US" dirty="0"/>
              <a:t>S</a:t>
            </a:r>
            <a:r>
              <a:rPr lang="el-GR" dirty="0"/>
              <a:t>τ × σ </a:t>
            </a:r>
            <a:r>
              <a:rPr lang="en-US" dirty="0" err="1"/>
              <a:t>th</a:t>
            </a:r>
            <a:r>
              <a:rPr lang="en-US" dirty="0"/>
              <a:t> </a:t>
            </a:r>
            <a:r>
              <a:rPr lang="el-GR" dirty="0"/>
              <a:t>τ (</a:t>
            </a:r>
            <a:r>
              <a:rPr lang="en-US" dirty="0"/>
              <a:t>E</a:t>
            </a:r>
            <a:r>
              <a:rPr lang="el-GR" dirty="0"/>
              <a:t>ν)</a:t>
            </a:r>
            <a:endParaRPr dirty="0"/>
          </a:p>
        </p:txBody>
      </p:sp>
    </p:spTree>
    <p:extLst>
      <p:ext uri="{BB962C8B-B14F-4D97-AF65-F5344CB8AC3E}">
        <p14:creationId xmlns:p14="http://schemas.microsoft.com/office/powerpoint/2010/main" val="1524406683"/>
      </p:ext>
    </p:extLst>
  </p:cSld>
  <p:clrMapOvr>
    <a:masterClrMapping/>
  </p:clrMapOvr>
</p:notes>
</file>

<file path=ppt/notesSlides/notesSlide3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8">
          <a:extLst>
            <a:ext uri="{FF2B5EF4-FFF2-40B4-BE49-F238E27FC236}">
              <a16:creationId xmlns:a16="http://schemas.microsoft.com/office/drawing/2014/main" id="{A813C0A6-02B4-1450-06C2-DB623F66E5BC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g2eef9ac523e_0_260:notes">
            <a:extLst>
              <a:ext uri="{FF2B5EF4-FFF2-40B4-BE49-F238E27FC236}">
                <a16:creationId xmlns:a16="http://schemas.microsoft.com/office/drawing/2014/main" id="{6FEACD92-9EB3-5B11-424F-618476303B32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0" name="Google Shape;60;g2eef9ac523e_0_260:notes">
            <a:extLst>
              <a:ext uri="{FF2B5EF4-FFF2-40B4-BE49-F238E27FC236}">
                <a16:creationId xmlns:a16="http://schemas.microsoft.com/office/drawing/2014/main" id="{77D1AA53-48A5-BEC5-39B9-24E68F6433F2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1141485894"/>
      </p:ext>
    </p:extLst>
  </p:cSld>
  <p:clrMapOvr>
    <a:masterClrMapping/>
  </p:clrMapOvr>
</p:notes>
</file>

<file path=ppt/notesSlides/notesSlide34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8">
          <a:extLst>
            <a:ext uri="{FF2B5EF4-FFF2-40B4-BE49-F238E27FC236}">
              <a16:creationId xmlns:a16="http://schemas.microsoft.com/office/drawing/2014/main" id="{0D5F6C5B-4BDC-6711-1F05-E465AB6E7B2D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g2eef9ac523e_0_260:notes">
            <a:extLst>
              <a:ext uri="{FF2B5EF4-FFF2-40B4-BE49-F238E27FC236}">
                <a16:creationId xmlns:a16="http://schemas.microsoft.com/office/drawing/2014/main" id="{785D25B3-3845-8338-C0FA-8445B4D8CA37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0" name="Google Shape;60;g2eef9ac523e_0_260:notes">
            <a:extLst>
              <a:ext uri="{FF2B5EF4-FFF2-40B4-BE49-F238E27FC236}">
                <a16:creationId xmlns:a16="http://schemas.microsoft.com/office/drawing/2014/main" id="{52BAFDBA-0FE9-714E-0146-F516C6A9BCF6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2697734270"/>
      </p:ext>
    </p:extLst>
  </p:cSld>
  <p:clrMapOvr>
    <a:masterClrMapping/>
  </p:clrMapOvr>
</p:notes>
</file>

<file path=ppt/notesSlides/notesSlide35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8">
          <a:extLst>
            <a:ext uri="{FF2B5EF4-FFF2-40B4-BE49-F238E27FC236}">
              <a16:creationId xmlns:a16="http://schemas.microsoft.com/office/drawing/2014/main" id="{8EB5F627-7FC8-E6D2-A020-02969D6FE7C5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g2eef9ac523e_0_260:notes">
            <a:extLst>
              <a:ext uri="{FF2B5EF4-FFF2-40B4-BE49-F238E27FC236}">
                <a16:creationId xmlns:a16="http://schemas.microsoft.com/office/drawing/2014/main" id="{7B34E132-928C-2F87-FC0B-871303608CDF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0" name="Google Shape;60;g2eef9ac523e_0_260:notes">
            <a:extLst>
              <a:ext uri="{FF2B5EF4-FFF2-40B4-BE49-F238E27FC236}">
                <a16:creationId xmlns:a16="http://schemas.microsoft.com/office/drawing/2014/main" id="{0DFFCCDE-D57E-FC3D-D5DE-4ED907A5C96D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r>
              <a:rPr lang="en-US" sz="1100" b="0" i="0" u="none" strike="noStrike" cap="none" dirty="0">
                <a:solidFill>
                  <a:srgbClr val="000000"/>
                </a:solidFill>
                <a:effectLst/>
                <a:latin typeface="Arial"/>
                <a:ea typeface="Arial"/>
                <a:cs typeface="Arial"/>
                <a:sym typeface="Arial"/>
              </a:rPr>
              <a:t>|l| &lt; 31°and |b| &lt; 5°for KM3NeT/ARCA6-8 and</a:t>
            </a:r>
          </a:p>
          <a:p>
            <a:r>
              <a:rPr lang="en-US" sz="1100" b="0" i="0" u="none" strike="noStrike" cap="none" dirty="0">
                <a:solidFill>
                  <a:srgbClr val="000000"/>
                </a:solidFill>
                <a:effectLst/>
                <a:latin typeface="Arial"/>
                <a:ea typeface="Arial"/>
                <a:cs typeface="Arial"/>
                <a:sym typeface="Arial"/>
              </a:rPr>
              <a:t>|l| &lt; 31°and |b| &lt; 4°for KM3NeT/ARCA19-21</a:t>
            </a:r>
          </a:p>
        </p:txBody>
      </p:sp>
    </p:spTree>
    <p:extLst>
      <p:ext uri="{BB962C8B-B14F-4D97-AF65-F5344CB8AC3E}">
        <p14:creationId xmlns:p14="http://schemas.microsoft.com/office/powerpoint/2010/main" val="4010381698"/>
      </p:ext>
    </p:extLst>
  </p:cSld>
  <p:clrMapOvr>
    <a:masterClrMapping/>
  </p:clrMapOvr>
</p:notes>
</file>

<file path=ppt/notesSlides/notesSlide36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8">
          <a:extLst>
            <a:ext uri="{FF2B5EF4-FFF2-40B4-BE49-F238E27FC236}">
              <a16:creationId xmlns:a16="http://schemas.microsoft.com/office/drawing/2014/main" id="{9B3712B2-73AE-9369-24F4-C6FFB8D3AAB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g2eef9ac523e_0_260:notes">
            <a:extLst>
              <a:ext uri="{FF2B5EF4-FFF2-40B4-BE49-F238E27FC236}">
                <a16:creationId xmlns:a16="http://schemas.microsoft.com/office/drawing/2014/main" id="{69F3B422-A600-10F7-6CF7-B5F0FC7B1779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0" name="Google Shape;60;g2eef9ac523e_0_260:notes">
            <a:extLst>
              <a:ext uri="{FF2B5EF4-FFF2-40B4-BE49-F238E27FC236}">
                <a16:creationId xmlns:a16="http://schemas.microsoft.com/office/drawing/2014/main" id="{2EB4C1D4-6135-B86F-4CFC-E13C660C388B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967327321"/>
      </p:ext>
    </p:extLst>
  </p:cSld>
  <p:clrMapOvr>
    <a:masterClrMapping/>
  </p:clrMapOvr>
</p:notes>
</file>

<file path=ppt/notesSlides/notesSlide37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8">
          <a:extLst>
            <a:ext uri="{FF2B5EF4-FFF2-40B4-BE49-F238E27FC236}">
              <a16:creationId xmlns:a16="http://schemas.microsoft.com/office/drawing/2014/main" id="{6767907F-0B18-9B6A-F95F-C08E642F0F87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g2eef9ac523e_0_260:notes">
            <a:extLst>
              <a:ext uri="{FF2B5EF4-FFF2-40B4-BE49-F238E27FC236}">
                <a16:creationId xmlns:a16="http://schemas.microsoft.com/office/drawing/2014/main" id="{D4051E5D-3F78-4CDA-80CA-3267C73FE01A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0" name="Google Shape;60;g2eef9ac523e_0_260:notes">
            <a:extLst>
              <a:ext uri="{FF2B5EF4-FFF2-40B4-BE49-F238E27FC236}">
                <a16:creationId xmlns:a16="http://schemas.microsoft.com/office/drawing/2014/main" id="{65E956F2-6101-6AC5-F78C-A50C4F2EBB46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None/>
              <a:tabLst/>
              <a:defRPr/>
            </a:pPr>
            <a:r>
              <a:rPr lang="fr-FR" sz="1100" dirty="0">
                <a:effectLst/>
                <a:latin typeface="CMR10"/>
              </a:rPr>
              <a:t>The dominant </a:t>
            </a:r>
            <a:r>
              <a:rPr lang="fr-FR" sz="1100" dirty="0" err="1">
                <a:effectLst/>
                <a:latin typeface="CMR10"/>
              </a:rPr>
              <a:t>uncertainties</a:t>
            </a:r>
            <a:r>
              <a:rPr lang="fr-FR" sz="1100" dirty="0">
                <a:effectLst/>
                <a:latin typeface="CMR10"/>
              </a:rPr>
              <a:t> are </a:t>
            </a:r>
            <a:r>
              <a:rPr lang="fr-FR" sz="1100" dirty="0" err="1">
                <a:effectLst/>
                <a:latin typeface="CMR10"/>
              </a:rPr>
              <a:t>now</a:t>
            </a:r>
            <a:r>
              <a:rPr lang="fr-FR" sz="1100" dirty="0">
                <a:effectLst/>
                <a:latin typeface="CMR10"/>
              </a:rPr>
              <a:t> radiative corrections to the pair production </a:t>
            </a:r>
            <a:r>
              <a:rPr lang="fr-FR" sz="1100" dirty="0" err="1">
                <a:effectLst/>
                <a:latin typeface="CMR10"/>
              </a:rPr>
              <a:t>loss</a:t>
            </a:r>
            <a:r>
              <a:rPr lang="fr-FR" sz="1100" dirty="0">
                <a:effectLst/>
                <a:latin typeface="CMR10"/>
              </a:rPr>
              <a:t> and the </a:t>
            </a:r>
            <a:r>
              <a:rPr lang="fr-FR" sz="1100" dirty="0" err="1">
                <a:effectLst/>
                <a:latin typeface="CMR10"/>
              </a:rPr>
              <a:t>nuclear</a:t>
            </a:r>
            <a:r>
              <a:rPr lang="fr-FR" sz="1100" dirty="0">
                <a:effectLst/>
                <a:latin typeface="CMR10"/>
              </a:rPr>
              <a:t> structure </a:t>
            </a:r>
            <a:r>
              <a:rPr lang="fr-FR" sz="1100" dirty="0" err="1">
                <a:effectLst/>
                <a:latin typeface="CMR10"/>
              </a:rPr>
              <a:t>function</a:t>
            </a:r>
            <a:r>
              <a:rPr lang="fr-FR" sz="1100" dirty="0">
                <a:effectLst/>
                <a:latin typeface="CMR10"/>
              </a:rPr>
              <a:t> </a:t>
            </a:r>
            <a:r>
              <a:rPr lang="fr-FR" sz="1100" dirty="0" err="1">
                <a:effectLst/>
                <a:latin typeface="CMR10"/>
              </a:rPr>
              <a:t>parametrization</a:t>
            </a:r>
            <a:r>
              <a:rPr lang="fr-FR" sz="1100" dirty="0">
                <a:effectLst/>
                <a:latin typeface="CMR10"/>
              </a:rPr>
              <a:t> and </a:t>
            </a:r>
            <a:r>
              <a:rPr lang="fr-FR" sz="1100" dirty="0" err="1">
                <a:effectLst/>
                <a:latin typeface="CMR10"/>
              </a:rPr>
              <a:t>shadowing</a:t>
            </a:r>
            <a:r>
              <a:rPr lang="fr-FR" sz="1100" dirty="0">
                <a:effectLst/>
                <a:latin typeface="CMR10"/>
              </a:rPr>
              <a:t> </a:t>
            </a:r>
            <a:r>
              <a:rPr lang="fr-FR" sz="1100" dirty="0" err="1">
                <a:effectLst/>
                <a:latin typeface="CMR10"/>
              </a:rPr>
              <a:t>effect</a:t>
            </a:r>
            <a:r>
              <a:rPr lang="fr-FR" sz="1100" dirty="0">
                <a:effectLst/>
                <a:latin typeface="CMR10"/>
              </a:rPr>
              <a:t>. For the </a:t>
            </a:r>
            <a:r>
              <a:rPr lang="fr-FR" sz="1100" dirty="0" err="1">
                <a:effectLst/>
                <a:latin typeface="CMR10"/>
              </a:rPr>
              <a:t>energy</a:t>
            </a:r>
            <a:r>
              <a:rPr lang="fr-FR" sz="1100" dirty="0">
                <a:effectLst/>
                <a:latin typeface="CMR10"/>
              </a:rPr>
              <a:t> estimation </a:t>
            </a:r>
            <a:r>
              <a:rPr lang="fr-FR" sz="1100" dirty="0" err="1">
                <a:effectLst/>
                <a:latin typeface="CMR10"/>
              </a:rPr>
              <a:t>inside</a:t>
            </a:r>
            <a:r>
              <a:rPr lang="fr-FR" sz="1100" dirty="0">
                <a:effectLst/>
                <a:latin typeface="CMR10"/>
              </a:rPr>
              <a:t> VLV</a:t>
            </a:r>
            <a:r>
              <a:rPr lang="el-GR" sz="1100" dirty="0">
                <a:effectLst/>
                <a:latin typeface="CMMI10"/>
              </a:rPr>
              <a:t>ν</a:t>
            </a:r>
            <a:r>
              <a:rPr lang="fr-FR" sz="1100" dirty="0" err="1">
                <a:effectLst/>
                <a:latin typeface="CMR10"/>
              </a:rPr>
              <a:t>T</a:t>
            </a:r>
            <a:r>
              <a:rPr lang="fr-FR" sz="1100" dirty="0">
                <a:effectLst/>
                <a:latin typeface="CMR10"/>
              </a:rPr>
              <a:t> the dominant </a:t>
            </a:r>
            <a:r>
              <a:rPr lang="fr-FR" sz="1100" dirty="0" err="1">
                <a:effectLst/>
                <a:latin typeface="CMR10"/>
              </a:rPr>
              <a:t>uncertainty</a:t>
            </a:r>
            <a:r>
              <a:rPr lang="fr-FR" sz="1100" dirty="0">
                <a:effectLst/>
                <a:latin typeface="CMR10"/>
              </a:rPr>
              <a:t> are the radiative corrections to pair production, </a:t>
            </a:r>
            <a:r>
              <a:rPr lang="fr-FR" sz="1100" dirty="0" err="1">
                <a:effectLst/>
                <a:latin typeface="CMR10"/>
              </a:rPr>
              <a:t>whose</a:t>
            </a:r>
            <a:r>
              <a:rPr lang="fr-FR" sz="1100" dirty="0">
                <a:effectLst/>
                <a:latin typeface="CMR10"/>
              </a:rPr>
              <a:t> magnitude has been </a:t>
            </a:r>
            <a:r>
              <a:rPr lang="fr-FR" sz="1100" dirty="0" err="1">
                <a:effectLst/>
                <a:latin typeface="CMR10"/>
              </a:rPr>
              <a:t>estimated</a:t>
            </a:r>
            <a:r>
              <a:rPr lang="fr-FR" sz="1100" dirty="0">
                <a:effectLst/>
                <a:latin typeface="CMR10"/>
              </a:rPr>
              <a:t> in </a:t>
            </a:r>
            <a:r>
              <a:rPr lang="fr-FR" sz="1100" dirty="0" err="1">
                <a:effectLst/>
                <a:latin typeface="CMR10"/>
              </a:rPr>
              <a:t>this</a:t>
            </a:r>
            <a:r>
              <a:rPr lang="fr-FR" sz="1100" dirty="0">
                <a:effectLst/>
                <a:latin typeface="CMR10"/>
              </a:rPr>
              <a:t> </a:t>
            </a:r>
            <a:r>
              <a:rPr lang="fr-FR" sz="1100" dirty="0" err="1">
                <a:effectLst/>
                <a:latin typeface="CMR10"/>
              </a:rPr>
              <a:t>work</a:t>
            </a:r>
            <a:r>
              <a:rPr lang="fr-FR" sz="1100" dirty="0">
                <a:effectLst/>
                <a:latin typeface="CMR10"/>
              </a:rPr>
              <a:t>. </a:t>
            </a:r>
            <a:r>
              <a:rPr lang="fr-FR" sz="1100" dirty="0" err="1">
                <a:effectLst/>
                <a:latin typeface="CMR10"/>
              </a:rPr>
              <a:t>Uncertainties</a:t>
            </a:r>
            <a:r>
              <a:rPr lang="fr-FR" sz="1100" dirty="0">
                <a:effectLst/>
                <a:latin typeface="CMR10"/>
              </a:rPr>
              <a:t> have </a:t>
            </a:r>
            <a:r>
              <a:rPr lang="fr-FR" sz="1100" dirty="0" err="1">
                <a:effectLst/>
                <a:latin typeface="CMR10"/>
              </a:rPr>
              <a:t>decreased</a:t>
            </a:r>
            <a:r>
              <a:rPr lang="fr-FR" sz="1100" dirty="0">
                <a:effectLst/>
                <a:latin typeface="CMR10"/>
              </a:rPr>
              <a:t> in </a:t>
            </a:r>
            <a:r>
              <a:rPr lang="fr-FR" sz="1100" dirty="0" err="1">
                <a:effectLst/>
                <a:latin typeface="CMR10"/>
              </a:rPr>
              <a:t>recent</a:t>
            </a:r>
            <a:r>
              <a:rPr lang="fr-FR" sz="1100" dirty="0">
                <a:effectLst/>
                <a:latin typeface="CMR10"/>
              </a:rPr>
              <a:t> </a:t>
            </a:r>
            <a:r>
              <a:rPr lang="fr-FR" sz="1100" dirty="0" err="1">
                <a:effectLst/>
                <a:latin typeface="CMR10"/>
              </a:rPr>
              <a:t>years</a:t>
            </a:r>
            <a:r>
              <a:rPr lang="fr-FR" sz="1100" dirty="0">
                <a:effectLst/>
                <a:latin typeface="CMR10"/>
              </a:rPr>
              <a:t> due to </a:t>
            </a:r>
            <a:r>
              <a:rPr lang="fr-FR" sz="1100" dirty="0" err="1">
                <a:effectLst/>
                <a:latin typeface="CMR10"/>
              </a:rPr>
              <a:t>improved</a:t>
            </a:r>
            <a:r>
              <a:rPr lang="fr-FR" sz="1100" dirty="0">
                <a:effectLst/>
                <a:latin typeface="CMR10"/>
              </a:rPr>
              <a:t> </a:t>
            </a:r>
            <a:r>
              <a:rPr lang="fr-FR" sz="1100" dirty="0" err="1">
                <a:effectLst/>
                <a:latin typeface="CMR10"/>
              </a:rPr>
              <a:t>parametrizations</a:t>
            </a:r>
            <a:r>
              <a:rPr lang="fr-FR" sz="1100" dirty="0">
                <a:effectLst/>
                <a:latin typeface="CMR10"/>
              </a:rPr>
              <a:t> and </a:t>
            </a:r>
            <a:r>
              <a:rPr lang="fr-FR" sz="1100" dirty="0" err="1">
                <a:effectLst/>
                <a:latin typeface="CMR10"/>
              </a:rPr>
              <a:t>calculation</a:t>
            </a:r>
            <a:r>
              <a:rPr lang="fr-FR" sz="1100" dirty="0">
                <a:effectLst/>
                <a:latin typeface="CMR10"/>
              </a:rPr>
              <a:t> of radiative corrections. </a:t>
            </a:r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3392484027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slide" type="title">
  <p:cSld name="TITLE">
    <p:spTree>
      <p:nvGrpSpPr>
        <p:cNvPr id="1" name="Shape 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Google Shape;10;p2"/>
          <p:cNvSpPr txBox="1">
            <a:spLocks noGrp="1"/>
          </p:cNvSpPr>
          <p:nvPr>
            <p:ph type="ctrTitle"/>
          </p:nvPr>
        </p:nvSpPr>
        <p:spPr>
          <a:xfrm>
            <a:off x="311708" y="744575"/>
            <a:ext cx="8520600" cy="20526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rm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1pPr>
            <a:lvl2pPr lvl="1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2pPr>
            <a:lvl3pPr lvl="2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3pPr>
            <a:lvl4pPr lvl="3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4pPr>
            <a:lvl5pPr lvl="4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5pPr>
            <a:lvl6pPr lvl="5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6pPr>
            <a:lvl7pPr lvl="6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7pPr>
            <a:lvl8pPr lvl="7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8pPr>
            <a:lvl9pPr lvl="8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9pPr>
          </a:lstStyle>
          <a:p>
            <a:endParaRPr/>
          </a:p>
        </p:txBody>
      </p:sp>
      <p:sp>
        <p:nvSpPr>
          <p:cNvPr id="11" name="Google Shape;11;p2"/>
          <p:cNvSpPr txBox="1">
            <a:spLocks noGrp="1"/>
          </p:cNvSpPr>
          <p:nvPr>
            <p:ph type="subTitle" idx="1"/>
          </p:nvPr>
        </p:nvSpPr>
        <p:spPr>
          <a:xfrm>
            <a:off x="311700" y="2834125"/>
            <a:ext cx="8520600" cy="792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1pPr>
            <a:lvl2pPr lvl="1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2pPr>
            <a:lvl3pPr lvl="2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3pPr>
            <a:lvl4pPr lvl="3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4pPr>
            <a:lvl5pPr lvl="4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5pPr>
            <a:lvl6pPr lvl="5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6pPr>
            <a:lvl7pPr lvl="6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7pPr>
            <a:lvl8pPr lvl="7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8pPr>
            <a:lvl9pPr lvl="8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9pPr>
          </a:lstStyle>
          <a:p>
            <a:endParaRPr/>
          </a:p>
        </p:txBody>
      </p:sp>
      <p:sp>
        <p:nvSpPr>
          <p:cNvPr id="12" name="Google Shape;12;p2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Section header" type="secHead">
  <p:cSld name="SECTION_HEADER">
    <p:spTree>
      <p:nvGrpSpPr>
        <p:cNvPr id="1" name="Shape 1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Google Shape;14;p3"/>
          <p:cNvSpPr txBox="1">
            <a:spLocks noGrp="1"/>
          </p:cNvSpPr>
          <p:nvPr>
            <p:ph type="title"/>
          </p:nvPr>
        </p:nvSpPr>
        <p:spPr>
          <a:xfrm>
            <a:off x="311700" y="2150850"/>
            <a:ext cx="8520600" cy="8418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1pPr>
            <a:lvl2pPr lvl="1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2pPr>
            <a:lvl3pPr lvl="2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3pPr>
            <a:lvl4pPr lvl="3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4pPr>
            <a:lvl5pPr lvl="4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5pPr>
            <a:lvl6pPr lvl="5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6pPr>
            <a:lvl7pPr lvl="6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7pPr>
            <a:lvl8pPr lvl="7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8pPr>
            <a:lvl9pPr lvl="8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9pPr>
          </a:lstStyle>
          <a:p>
            <a:endParaRPr/>
          </a:p>
        </p:txBody>
      </p:sp>
      <p:sp>
        <p:nvSpPr>
          <p:cNvPr id="15" name="Google Shape;15;p3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body" type="tx">
  <p:cSld name="TITLE_AND_BODY">
    <p:spTree>
      <p:nvGrpSpPr>
        <p:cNvPr id="1" name="Shape 1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Google Shape;17;p4"/>
          <p:cNvSpPr txBox="1">
            <a:spLocks noGrp="1"/>
          </p:cNvSpPr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9pPr>
          </a:lstStyle>
          <a:p>
            <a:endParaRPr/>
          </a:p>
        </p:txBody>
      </p:sp>
      <p:sp>
        <p:nvSpPr>
          <p:cNvPr id="18" name="Google Shape;18;p4"/>
          <p:cNvSpPr txBox="1">
            <a:spLocks noGrp="1"/>
          </p:cNvSpPr>
          <p:nvPr>
            <p:ph type="body" idx="1"/>
          </p:nvPr>
        </p:nvSpPr>
        <p:spPr>
          <a:xfrm>
            <a:off x="311700" y="1152475"/>
            <a:ext cx="8520600" cy="34164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marL="457200" lvl="0" indent="-342900">
              <a:spcBef>
                <a:spcPts val="0"/>
              </a:spcBef>
              <a:spcAft>
                <a:spcPts val="0"/>
              </a:spcAft>
              <a:buSzPts val="1800"/>
              <a:buChar char="●"/>
              <a:defRPr/>
            </a:lvl1pPr>
            <a:lvl2pPr marL="914400" lvl="1" indent="-317500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2pPr>
            <a:lvl3pPr marL="1371600" lvl="2" indent="-317500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3pPr>
            <a:lvl4pPr marL="1828800" lvl="3" indent="-317500"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4pPr>
            <a:lvl5pPr marL="2286000" lvl="4" indent="-317500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5pPr>
            <a:lvl6pPr marL="2743200" lvl="5" indent="-317500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6pPr>
            <a:lvl7pPr marL="3200400" lvl="6" indent="-317500"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7pPr>
            <a:lvl8pPr marL="3657600" lvl="7" indent="-317500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8pPr>
            <a:lvl9pPr marL="4114800" lvl="8" indent="-317500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9pPr>
          </a:lstStyle>
          <a:p>
            <a:endParaRPr/>
          </a:p>
        </p:txBody>
      </p:sp>
      <p:sp>
        <p:nvSpPr>
          <p:cNvPr id="19" name="Google Shape;19;p4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two columns" type="twoColTx">
  <p:cSld name="TITLE_AND_TWO_COLUMNS">
    <p:spTree>
      <p:nvGrpSpPr>
        <p:cNvPr id="1" name="Shape 2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" name="Google Shape;21;p5"/>
          <p:cNvSpPr txBox="1">
            <a:spLocks noGrp="1"/>
          </p:cNvSpPr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9pPr>
          </a:lstStyle>
          <a:p>
            <a:endParaRPr/>
          </a:p>
        </p:txBody>
      </p:sp>
      <p:sp>
        <p:nvSpPr>
          <p:cNvPr id="22" name="Google Shape;22;p5"/>
          <p:cNvSpPr txBox="1">
            <a:spLocks noGrp="1"/>
          </p:cNvSpPr>
          <p:nvPr>
            <p:ph type="body" idx="1"/>
          </p:nvPr>
        </p:nvSpPr>
        <p:spPr>
          <a:xfrm>
            <a:off x="311700" y="1152475"/>
            <a:ext cx="3999900" cy="34164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marL="457200" lvl="0" indent="-317500">
              <a:spcBef>
                <a:spcPts val="0"/>
              </a:spcBef>
              <a:spcAft>
                <a:spcPts val="0"/>
              </a:spcAft>
              <a:buSzPts val="1400"/>
              <a:buChar char="●"/>
              <a:defRPr sz="1400"/>
            </a:lvl1pPr>
            <a:lvl2pPr marL="914400" lvl="1" indent="-3048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2pPr>
            <a:lvl3pPr marL="1371600" lvl="2" indent="-3048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3pPr>
            <a:lvl4pPr marL="1828800" lvl="3" indent="-304800"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4pPr>
            <a:lvl5pPr marL="2286000" lvl="4" indent="-3048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5pPr>
            <a:lvl6pPr marL="2743200" lvl="5" indent="-3048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6pPr>
            <a:lvl7pPr marL="3200400" lvl="6" indent="-304800"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7pPr>
            <a:lvl8pPr marL="3657600" lvl="7" indent="-3048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8pPr>
            <a:lvl9pPr marL="4114800" lvl="8" indent="-3048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9pPr>
          </a:lstStyle>
          <a:p>
            <a:endParaRPr/>
          </a:p>
        </p:txBody>
      </p:sp>
      <p:sp>
        <p:nvSpPr>
          <p:cNvPr id="23" name="Google Shape;23;p5"/>
          <p:cNvSpPr txBox="1">
            <a:spLocks noGrp="1"/>
          </p:cNvSpPr>
          <p:nvPr>
            <p:ph type="body" idx="2"/>
          </p:nvPr>
        </p:nvSpPr>
        <p:spPr>
          <a:xfrm>
            <a:off x="4832400" y="1152475"/>
            <a:ext cx="3999900" cy="34164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marL="457200" lvl="0" indent="-317500">
              <a:spcBef>
                <a:spcPts val="0"/>
              </a:spcBef>
              <a:spcAft>
                <a:spcPts val="0"/>
              </a:spcAft>
              <a:buSzPts val="1400"/>
              <a:buChar char="●"/>
              <a:defRPr sz="1400"/>
            </a:lvl1pPr>
            <a:lvl2pPr marL="914400" lvl="1" indent="-3048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2pPr>
            <a:lvl3pPr marL="1371600" lvl="2" indent="-3048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3pPr>
            <a:lvl4pPr marL="1828800" lvl="3" indent="-304800"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4pPr>
            <a:lvl5pPr marL="2286000" lvl="4" indent="-3048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5pPr>
            <a:lvl6pPr marL="2743200" lvl="5" indent="-3048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6pPr>
            <a:lvl7pPr marL="3200400" lvl="6" indent="-304800"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7pPr>
            <a:lvl8pPr marL="3657600" lvl="7" indent="-3048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8pPr>
            <a:lvl9pPr marL="4114800" lvl="8" indent="-3048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9pPr>
          </a:lstStyle>
          <a:p>
            <a:endParaRPr/>
          </a:p>
        </p:txBody>
      </p:sp>
      <p:sp>
        <p:nvSpPr>
          <p:cNvPr id="24" name="Google Shape;24;p5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only" type="titleOnly">
  <p:cSld name="TITLE_ONLY">
    <p:spTree>
      <p:nvGrpSpPr>
        <p:cNvPr id="1" name="Shape 2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" name="Google Shape;26;p6"/>
          <p:cNvSpPr txBox="1">
            <a:spLocks noGrp="1"/>
          </p:cNvSpPr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9pPr>
          </a:lstStyle>
          <a:p>
            <a:endParaRPr/>
          </a:p>
        </p:txBody>
      </p:sp>
      <p:sp>
        <p:nvSpPr>
          <p:cNvPr id="27" name="Google Shape;27;p6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One column text">
  <p:cSld name="ONE_COLUMN_TEXT">
    <p:spTree>
      <p:nvGrpSpPr>
        <p:cNvPr id="1" name="Shape 2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" name="Google Shape;29;p7"/>
          <p:cNvSpPr txBox="1">
            <a:spLocks noGrp="1"/>
          </p:cNvSpPr>
          <p:nvPr>
            <p:ph type="title"/>
          </p:nvPr>
        </p:nvSpPr>
        <p:spPr>
          <a:xfrm>
            <a:off x="311700" y="555600"/>
            <a:ext cx="2808000" cy="7557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rm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1pPr>
            <a:lvl2pPr lvl="1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2pPr>
            <a:lvl3pPr lvl="2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3pPr>
            <a:lvl4pPr lvl="3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4pPr>
            <a:lvl5pPr lvl="4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5pPr>
            <a:lvl6pPr lvl="5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6pPr>
            <a:lvl7pPr lvl="6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7pPr>
            <a:lvl8pPr lvl="7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8pPr>
            <a:lvl9pPr lvl="8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9pPr>
          </a:lstStyle>
          <a:p>
            <a:endParaRPr/>
          </a:p>
        </p:txBody>
      </p:sp>
      <p:sp>
        <p:nvSpPr>
          <p:cNvPr id="30" name="Google Shape;30;p7"/>
          <p:cNvSpPr txBox="1">
            <a:spLocks noGrp="1"/>
          </p:cNvSpPr>
          <p:nvPr>
            <p:ph type="body" idx="1"/>
          </p:nvPr>
        </p:nvSpPr>
        <p:spPr>
          <a:xfrm>
            <a:off x="311700" y="1389600"/>
            <a:ext cx="2808000" cy="31794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marL="457200" lvl="0" indent="-304800"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1pPr>
            <a:lvl2pPr marL="914400" lvl="1" indent="-3048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2pPr>
            <a:lvl3pPr marL="1371600" lvl="2" indent="-3048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3pPr>
            <a:lvl4pPr marL="1828800" lvl="3" indent="-304800"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4pPr>
            <a:lvl5pPr marL="2286000" lvl="4" indent="-3048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5pPr>
            <a:lvl6pPr marL="2743200" lvl="5" indent="-3048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6pPr>
            <a:lvl7pPr marL="3200400" lvl="6" indent="-304800"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7pPr>
            <a:lvl8pPr marL="3657600" lvl="7" indent="-3048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8pPr>
            <a:lvl9pPr marL="4114800" lvl="8" indent="-3048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9pPr>
          </a:lstStyle>
          <a:p>
            <a:endParaRPr/>
          </a:p>
        </p:txBody>
      </p:sp>
      <p:sp>
        <p:nvSpPr>
          <p:cNvPr id="31" name="Google Shape;31;p7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Main point">
  <p:cSld name="MAIN_POINT">
    <p:spTree>
      <p:nvGrpSpPr>
        <p:cNvPr id="1" name="Shape 3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" name="Google Shape;33;p8"/>
          <p:cNvSpPr txBox="1">
            <a:spLocks noGrp="1"/>
          </p:cNvSpPr>
          <p:nvPr>
            <p:ph type="title"/>
          </p:nvPr>
        </p:nvSpPr>
        <p:spPr>
          <a:xfrm>
            <a:off x="490250" y="450150"/>
            <a:ext cx="6367800" cy="40908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1pPr>
            <a:lvl2pPr lvl="1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2pPr>
            <a:lvl3pPr lvl="2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3pPr>
            <a:lvl4pPr lvl="3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4pPr>
            <a:lvl5pPr lvl="4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5pPr>
            <a:lvl6pPr lvl="5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6pPr>
            <a:lvl7pPr lvl="6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7pPr>
            <a:lvl8pPr lvl="7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8pPr>
            <a:lvl9pPr lvl="8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9pPr>
          </a:lstStyle>
          <a:p>
            <a:endParaRPr/>
          </a:p>
        </p:txBody>
      </p:sp>
      <p:sp>
        <p:nvSpPr>
          <p:cNvPr id="34" name="Google Shape;34;p8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Section title and description">
  <p:cSld name="SECTION_TITLE_AND_DESCRIPTION">
    <p:spTree>
      <p:nvGrpSpPr>
        <p:cNvPr id="1" name="Shape 3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" name="Google Shape;36;p9"/>
          <p:cNvSpPr/>
          <p:nvPr/>
        </p:nvSpPr>
        <p:spPr>
          <a:xfrm>
            <a:off x="4572000" y="-125"/>
            <a:ext cx="4572000" cy="5143500"/>
          </a:xfrm>
          <a:prstGeom prst="rect">
            <a:avLst/>
          </a:prstGeom>
          <a:solidFill>
            <a:schemeClr val="lt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7" name="Google Shape;37;p9"/>
          <p:cNvSpPr txBox="1">
            <a:spLocks noGrp="1"/>
          </p:cNvSpPr>
          <p:nvPr>
            <p:ph type="title"/>
          </p:nvPr>
        </p:nvSpPr>
        <p:spPr>
          <a:xfrm>
            <a:off x="265500" y="1233175"/>
            <a:ext cx="4045200" cy="14823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rm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1pPr>
            <a:lvl2pPr lvl="1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2pPr>
            <a:lvl3pPr lvl="2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3pPr>
            <a:lvl4pPr lvl="3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4pPr>
            <a:lvl5pPr lvl="4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5pPr>
            <a:lvl6pPr lvl="5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6pPr>
            <a:lvl7pPr lvl="6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7pPr>
            <a:lvl8pPr lvl="7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8pPr>
            <a:lvl9pPr lvl="8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9pPr>
          </a:lstStyle>
          <a:p>
            <a:endParaRPr/>
          </a:p>
        </p:txBody>
      </p:sp>
      <p:sp>
        <p:nvSpPr>
          <p:cNvPr id="38" name="Google Shape;38;p9"/>
          <p:cNvSpPr txBox="1">
            <a:spLocks noGrp="1"/>
          </p:cNvSpPr>
          <p:nvPr>
            <p:ph type="subTitle" idx="1"/>
          </p:nvPr>
        </p:nvSpPr>
        <p:spPr>
          <a:xfrm>
            <a:off x="265500" y="2803075"/>
            <a:ext cx="4045200" cy="12351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1pPr>
            <a:lvl2pPr lvl="1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2pPr>
            <a:lvl3pPr lvl="2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3pPr>
            <a:lvl4pPr lvl="3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4pPr>
            <a:lvl5pPr lvl="4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5pPr>
            <a:lvl6pPr lvl="5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6pPr>
            <a:lvl7pPr lvl="6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7pPr>
            <a:lvl8pPr lvl="7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8pPr>
            <a:lvl9pPr lvl="8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9pPr>
          </a:lstStyle>
          <a:p>
            <a:endParaRPr/>
          </a:p>
        </p:txBody>
      </p:sp>
      <p:sp>
        <p:nvSpPr>
          <p:cNvPr id="39" name="Google Shape;39;p9"/>
          <p:cNvSpPr txBox="1">
            <a:spLocks noGrp="1"/>
          </p:cNvSpPr>
          <p:nvPr>
            <p:ph type="body" idx="2"/>
          </p:nvPr>
        </p:nvSpPr>
        <p:spPr>
          <a:xfrm>
            <a:off x="4939500" y="724075"/>
            <a:ext cx="3837000" cy="36951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marL="457200" lvl="0" indent="-342900">
              <a:spcBef>
                <a:spcPts val="0"/>
              </a:spcBef>
              <a:spcAft>
                <a:spcPts val="0"/>
              </a:spcAft>
              <a:buSzPts val="1800"/>
              <a:buChar char="●"/>
              <a:defRPr/>
            </a:lvl1pPr>
            <a:lvl2pPr marL="914400" lvl="1" indent="-317500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2pPr>
            <a:lvl3pPr marL="1371600" lvl="2" indent="-317500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3pPr>
            <a:lvl4pPr marL="1828800" lvl="3" indent="-317500"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4pPr>
            <a:lvl5pPr marL="2286000" lvl="4" indent="-317500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5pPr>
            <a:lvl6pPr marL="2743200" lvl="5" indent="-317500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6pPr>
            <a:lvl7pPr marL="3200400" lvl="6" indent="-317500"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7pPr>
            <a:lvl8pPr marL="3657600" lvl="7" indent="-317500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8pPr>
            <a:lvl9pPr marL="4114800" lvl="8" indent="-317500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9pPr>
          </a:lstStyle>
          <a:p>
            <a:endParaRPr/>
          </a:p>
        </p:txBody>
      </p:sp>
      <p:sp>
        <p:nvSpPr>
          <p:cNvPr id="40" name="Google Shape;40;p9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Caption">
  <p:cSld name="CAPTION_ONLY">
    <p:spTree>
      <p:nvGrpSpPr>
        <p:cNvPr id="1" name="Shape 4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2" name="Google Shape;42;p10"/>
          <p:cNvSpPr txBox="1">
            <a:spLocks noGrp="1"/>
          </p:cNvSpPr>
          <p:nvPr>
            <p:ph type="body" idx="1"/>
          </p:nvPr>
        </p:nvSpPr>
        <p:spPr>
          <a:xfrm>
            <a:off x="311700" y="4230575"/>
            <a:ext cx="5998800" cy="6051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marL="457200" lvl="0" indent="-22860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  <a:defRPr/>
            </a:lvl1pPr>
          </a:lstStyle>
          <a:p>
            <a:endParaRPr/>
          </a:p>
        </p:txBody>
      </p:sp>
      <p:sp>
        <p:nvSpPr>
          <p:cNvPr id="43" name="Google Shape;43;p10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ig number">
  <p:cSld name="BIG_NUMBER">
    <p:spTree>
      <p:nvGrpSpPr>
        <p:cNvPr id="1" name="Shape 4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" name="Google Shape;45;p11"/>
          <p:cNvSpPr txBox="1">
            <a:spLocks noGrp="1"/>
          </p:cNvSpPr>
          <p:nvPr>
            <p:ph type="title" hasCustomPrompt="1"/>
          </p:nvPr>
        </p:nvSpPr>
        <p:spPr>
          <a:xfrm>
            <a:off x="311700" y="1106125"/>
            <a:ext cx="8520600" cy="19635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rm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1pPr>
            <a:lvl2pPr lvl="1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2pPr>
            <a:lvl3pPr lvl="2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3pPr>
            <a:lvl4pPr lvl="3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4pPr>
            <a:lvl5pPr lvl="4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5pPr>
            <a:lvl6pPr lvl="5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6pPr>
            <a:lvl7pPr lvl="6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7pPr>
            <a:lvl8pPr lvl="7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8pPr>
            <a:lvl9pPr lvl="8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9pPr>
          </a:lstStyle>
          <a:p>
            <a:r>
              <a:t>xx%</a:t>
            </a:r>
          </a:p>
        </p:txBody>
      </p:sp>
      <p:sp>
        <p:nvSpPr>
          <p:cNvPr id="46" name="Google Shape;46;p11"/>
          <p:cNvSpPr txBox="1">
            <a:spLocks noGrp="1"/>
          </p:cNvSpPr>
          <p:nvPr>
            <p:ph type="body" idx="1"/>
          </p:nvPr>
        </p:nvSpPr>
        <p:spPr>
          <a:xfrm>
            <a:off x="311700" y="3152225"/>
            <a:ext cx="8520600" cy="1300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marL="457200" lvl="0" indent="-342900" algn="ctr">
              <a:spcBef>
                <a:spcPts val="0"/>
              </a:spcBef>
              <a:spcAft>
                <a:spcPts val="0"/>
              </a:spcAft>
              <a:buSzPts val="1800"/>
              <a:buChar char="●"/>
              <a:defRPr/>
            </a:lvl1pPr>
            <a:lvl2pPr marL="914400" lvl="1" indent="-317500" algn="ctr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2pPr>
            <a:lvl3pPr marL="1371600" lvl="2" indent="-317500" algn="ctr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3pPr>
            <a:lvl4pPr marL="1828800" lvl="3" indent="-317500" algn="ctr"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4pPr>
            <a:lvl5pPr marL="2286000" lvl="4" indent="-317500" algn="ctr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5pPr>
            <a:lvl6pPr marL="2743200" lvl="5" indent="-317500" algn="ctr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6pPr>
            <a:lvl7pPr marL="3200400" lvl="6" indent="-317500" algn="ctr"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7pPr>
            <a:lvl8pPr marL="3657600" lvl="7" indent="-317500" algn="ctr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8pPr>
            <a:lvl9pPr marL="4114800" lvl="8" indent="-317500" algn="ctr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9pPr>
          </a:lstStyle>
          <a:p>
            <a:endParaRPr/>
          </a:p>
        </p:txBody>
      </p:sp>
      <p:sp>
        <p:nvSpPr>
          <p:cNvPr id="47" name="Google Shape;47;p11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obj">
  <p:cSld name="Titre et contenu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-32" y="-57165"/>
            <a:ext cx="8569325" cy="539354"/>
          </a:xfrm>
        </p:spPr>
        <p:txBody>
          <a:bodyPr/>
          <a:lstStyle>
            <a:lvl1pPr marL="270000">
              <a:defRPr>
                <a:solidFill>
                  <a:schemeClr val="bg1"/>
                </a:solidFill>
                <a:effectLst/>
              </a:defRPr>
            </a:lvl1pPr>
          </a:lstStyle>
          <a:p>
            <a:r>
              <a:rPr lang="fr-FR" dirty="0"/>
              <a:t>Cliquez pour modifier le style du ti</a:t>
            </a:r>
            <a:endParaRPr lang="en-US" dirty="0"/>
          </a:p>
        </p:txBody>
      </p:sp>
      <p:sp>
        <p:nvSpPr>
          <p:cNvPr id="3" name="Espace réservé du contenu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fr-FR" dirty="0"/>
              <a:t>Cliquez pour 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883539936"/>
      </p:ext>
    </p:extLst>
  </p:cSld>
  <p:clrMapOvr>
    <a:masterClrMapping/>
  </p:clrMapOvr>
  <p:transition advTm="57600"/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 name="simple-light-2">
    <p:bg>
      <p:bgPr>
        <a:solidFill>
          <a:schemeClr val="lt1"/>
        </a:solidFill>
        <a:effectLst/>
      </p:bgPr>
    </p:bg>
    <p:spTree>
      <p:nvGrpSpPr>
        <p:cNvPr id="1" name="Shape 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Google Shape;6;p1"/>
          <p:cNvSpPr txBox="1">
            <a:spLocks noGrp="1"/>
          </p:cNvSpPr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rm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1pPr>
            <a:lvl2pPr lvl="1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2pPr>
            <a:lvl3pPr lvl="2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3pPr>
            <a:lvl4pPr lvl="3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4pPr>
            <a:lvl5pPr lvl="4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5pPr>
            <a:lvl6pPr lvl="5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6pPr>
            <a:lvl7pPr lvl="6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7pPr>
            <a:lvl8pPr lvl="7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8pPr>
            <a:lvl9pPr lvl="8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9pPr>
          </a:lstStyle>
          <a:p>
            <a:endParaRPr/>
          </a:p>
        </p:txBody>
      </p:sp>
      <p:sp>
        <p:nvSpPr>
          <p:cNvPr id="7" name="Google Shape;7;p1"/>
          <p:cNvSpPr txBox="1">
            <a:spLocks noGrp="1"/>
          </p:cNvSpPr>
          <p:nvPr>
            <p:ph type="body" idx="1"/>
          </p:nvPr>
        </p:nvSpPr>
        <p:spPr>
          <a:xfrm>
            <a:off x="311700" y="1152475"/>
            <a:ext cx="8520600" cy="3416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rmAutofit/>
          </a:bodyPr>
          <a:lstStyle>
            <a:lvl1pPr marL="457200" lvl="0" indent="-3429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800"/>
              <a:buChar char="●"/>
              <a:defRPr sz="1800">
                <a:solidFill>
                  <a:schemeClr val="dk2"/>
                </a:solidFill>
              </a:defRPr>
            </a:lvl1pPr>
            <a:lvl2pPr marL="914400" lvl="1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○"/>
              <a:defRPr>
                <a:solidFill>
                  <a:schemeClr val="dk2"/>
                </a:solidFill>
              </a:defRPr>
            </a:lvl2pPr>
            <a:lvl3pPr marL="1371600" lvl="2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■"/>
              <a:defRPr>
                <a:solidFill>
                  <a:schemeClr val="dk2"/>
                </a:solidFill>
              </a:defRPr>
            </a:lvl3pPr>
            <a:lvl4pPr marL="1828800" lvl="3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●"/>
              <a:defRPr>
                <a:solidFill>
                  <a:schemeClr val="dk2"/>
                </a:solidFill>
              </a:defRPr>
            </a:lvl4pPr>
            <a:lvl5pPr marL="2286000" lvl="4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○"/>
              <a:defRPr>
                <a:solidFill>
                  <a:schemeClr val="dk2"/>
                </a:solidFill>
              </a:defRPr>
            </a:lvl5pPr>
            <a:lvl6pPr marL="2743200" lvl="5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■"/>
              <a:defRPr>
                <a:solidFill>
                  <a:schemeClr val="dk2"/>
                </a:solidFill>
              </a:defRPr>
            </a:lvl6pPr>
            <a:lvl7pPr marL="3200400" lvl="6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●"/>
              <a:defRPr>
                <a:solidFill>
                  <a:schemeClr val="dk2"/>
                </a:solidFill>
              </a:defRPr>
            </a:lvl7pPr>
            <a:lvl8pPr marL="3657600" lvl="7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○"/>
              <a:defRPr>
                <a:solidFill>
                  <a:schemeClr val="dk2"/>
                </a:solidFill>
              </a:defRPr>
            </a:lvl8pPr>
            <a:lvl9pPr marL="4114800" lvl="8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■"/>
              <a:defRPr>
                <a:solidFill>
                  <a:schemeClr val="dk2"/>
                </a:solidFill>
              </a:defRPr>
            </a:lvl9pPr>
          </a:lstStyle>
          <a:p>
            <a:endParaRPr/>
          </a:p>
        </p:txBody>
      </p:sp>
      <p:sp>
        <p:nvSpPr>
          <p:cNvPr id="8" name="Google Shape;8;p1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ctr" anchorCtr="0">
            <a:normAutofit/>
          </a:bodyPr>
          <a:lstStyle>
            <a:lvl1pPr lvl="0" algn="r">
              <a:buNone/>
              <a:defRPr sz="1000">
                <a:solidFill>
                  <a:schemeClr val="dk2"/>
                </a:solidFill>
              </a:defRPr>
            </a:lvl1pPr>
            <a:lvl2pPr lvl="1" algn="r">
              <a:buNone/>
              <a:defRPr sz="1000">
                <a:solidFill>
                  <a:schemeClr val="dk2"/>
                </a:solidFill>
              </a:defRPr>
            </a:lvl2pPr>
            <a:lvl3pPr lvl="2" algn="r">
              <a:buNone/>
              <a:defRPr sz="1000">
                <a:solidFill>
                  <a:schemeClr val="dk2"/>
                </a:solidFill>
              </a:defRPr>
            </a:lvl3pPr>
            <a:lvl4pPr lvl="3" algn="r">
              <a:buNone/>
              <a:defRPr sz="1000">
                <a:solidFill>
                  <a:schemeClr val="dk2"/>
                </a:solidFill>
              </a:defRPr>
            </a:lvl4pPr>
            <a:lvl5pPr lvl="4" algn="r">
              <a:buNone/>
              <a:defRPr sz="1000">
                <a:solidFill>
                  <a:schemeClr val="dk2"/>
                </a:solidFill>
              </a:defRPr>
            </a:lvl5pPr>
            <a:lvl6pPr lvl="5" algn="r">
              <a:buNone/>
              <a:defRPr sz="1000">
                <a:solidFill>
                  <a:schemeClr val="dk2"/>
                </a:solidFill>
              </a:defRPr>
            </a:lvl6pPr>
            <a:lvl7pPr lvl="6" algn="r">
              <a:buNone/>
              <a:defRPr sz="1000">
                <a:solidFill>
                  <a:schemeClr val="dk2"/>
                </a:solidFill>
              </a:defRPr>
            </a:lvl7pPr>
            <a:lvl8pPr lvl="7" algn="r">
              <a:buNone/>
              <a:defRPr sz="1000">
                <a:solidFill>
                  <a:schemeClr val="dk2"/>
                </a:solidFill>
              </a:defRPr>
            </a:lvl8pPr>
            <a:lvl9pPr lvl="8" algn="r">
              <a:buNone/>
              <a:defRPr sz="1000">
                <a:solidFill>
                  <a:schemeClr val="dk2"/>
                </a:solidFill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sldLayoutIdLst>
    <p:sldLayoutId id="2147483648" r:id="rId1"/>
    <p:sldLayoutId id="2147483649" r:id="rId2"/>
    <p:sldLayoutId id="2147483650" r:id="rId3"/>
    <p:sldLayoutId id="2147483651" r:id="rId4"/>
    <p:sldLayoutId id="2147483652" r:id="rId5"/>
    <p:sldLayoutId id="2147483653" r:id="rId6"/>
    <p:sldLayoutId id="2147483654" r:id="rId7"/>
    <p:sldLayoutId id="2147483655" r:id="rId8"/>
    <p:sldLayoutId id="2147483656" r:id="rId9"/>
    <p:sldLayoutId id="2147483657" r:id="rId10"/>
    <p:sldLayoutId id="2147483660" r:id="rId11"/>
  </p:sldLayoutIdLst>
  <mc:AlternateContent xmlns:mc="http://schemas.openxmlformats.org/markup-compatibility/2006" xmlns:p14="http://schemas.microsoft.com/office/powerpoint/2010/main">
    <mc:Choice Requires="p14">
      <p:transition spd="slow">
        <p:fade/>
      </p:transition>
    </mc:Choice>
    <mc:Fallback xmlns="" xmlns:mv="urn:schemas-microsoft-com:mac:vml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5="http://schemas.microsoft.com/office/powerpoint/2012/main" xmlns:ahyp="http://schemas.microsoft.com/office/drawing/2018/hyperlinkcolor">
      <p:transition spd="slow">
        <p:fade/>
      </p:transition>
    </mc:Fallback>
  </mc:AlternateContent>
  <p:hf hdr="0" ftr="0"/>
  <p:txStyles>
    <p:title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titleStyle>
    <p:body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bodyStyle>
    <p:other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2.jpe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3.xml"/><Relationship Id="rId5" Type="http://schemas.openxmlformats.org/officeDocument/2006/relationships/image" Target="../media/image5.png"/><Relationship Id="rId4" Type="http://schemas.openxmlformats.org/officeDocument/2006/relationships/image" Target="../media/image4.jpe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5.xml"/><Relationship Id="rId5" Type="http://schemas.openxmlformats.org/officeDocument/2006/relationships/image" Target="../media/image5.png"/><Relationship Id="rId4" Type="http://schemas.openxmlformats.org/officeDocument/2006/relationships/image" Target="../media/image4.jpeg"/></Relationships>
</file>

<file path=ppt/slides/_rels/slide4.xml.rels><?xml version="1.0" encoding="UTF-8" standalone="yes"?>
<Relationships xmlns="http://schemas.openxmlformats.org/package/2006/relationships"><Relationship Id="rId8" Type="http://schemas.openxmlformats.org/officeDocument/2006/relationships/image" Target="../media/image10.png"/><Relationship Id="rId3" Type="http://schemas.openxmlformats.org/officeDocument/2006/relationships/image" Target="../media/image4.jpeg"/><Relationship Id="rId7" Type="http://schemas.openxmlformats.org/officeDocument/2006/relationships/image" Target="../media/image9.jpe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8.png"/><Relationship Id="rId11" Type="http://schemas.openxmlformats.org/officeDocument/2006/relationships/image" Target="../media/image13.png"/><Relationship Id="rId5" Type="http://schemas.openxmlformats.org/officeDocument/2006/relationships/image" Target="../media/image7.jpeg"/><Relationship Id="rId10" Type="http://schemas.openxmlformats.org/officeDocument/2006/relationships/image" Target="../media/image12.png"/><Relationship Id="rId4" Type="http://schemas.openxmlformats.org/officeDocument/2006/relationships/image" Target="../media/image5.png"/><Relationship Id="rId9" Type="http://schemas.openxmlformats.org/officeDocument/2006/relationships/image" Target="../media/image11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5.xml"/><Relationship Id="rId6" Type="http://schemas.openxmlformats.org/officeDocument/2006/relationships/image" Target="../media/image5.png"/><Relationship Id="rId5" Type="http://schemas.openxmlformats.org/officeDocument/2006/relationships/image" Target="../media/image4.jpeg"/><Relationship Id="rId4" Type="http://schemas.openxmlformats.org/officeDocument/2006/relationships/image" Target="../media/image15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3.xml"/><Relationship Id="rId5" Type="http://schemas.openxmlformats.org/officeDocument/2006/relationships/image" Target="../media/image16.png"/><Relationship Id="rId4" Type="http://schemas.openxmlformats.org/officeDocument/2006/relationships/image" Target="../media/image5.png"/></Relationships>
</file>

<file path=ppt/slides/_rels/slide7.xml.rels><?xml version="1.0" encoding="UTF-8" standalone="yes"?>
<Relationships xmlns="http://schemas.openxmlformats.org/package/2006/relationships"><Relationship Id="rId8" Type="http://schemas.openxmlformats.org/officeDocument/2006/relationships/hyperlink" Target="https://doi.org/10.1140/epjc/s10052-021-09893-0" TargetMode="External"/><Relationship Id="rId3" Type="http://schemas.openxmlformats.org/officeDocument/2006/relationships/image" Target="../media/image4.jpeg"/><Relationship Id="rId7" Type="http://schemas.openxmlformats.org/officeDocument/2006/relationships/image" Target="../media/image19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18.png"/><Relationship Id="rId5" Type="http://schemas.openxmlformats.org/officeDocument/2006/relationships/image" Target="../media/image17.png"/><Relationship Id="rId4" Type="http://schemas.openxmlformats.org/officeDocument/2006/relationships/image" Target="../media/image5.png"/><Relationship Id="rId9" Type="http://schemas.openxmlformats.org/officeDocument/2006/relationships/image" Target="../media/image190.png"/></Relationships>
</file>

<file path=ppt/slides/_rels/slide8.xml.rels><?xml version="1.0" encoding="UTF-8" standalone="yes"?>
<Relationships xmlns="http://schemas.openxmlformats.org/package/2006/relationships"><Relationship Id="rId8" Type="http://schemas.openxmlformats.org/officeDocument/2006/relationships/image" Target="../media/image23.png"/><Relationship Id="rId3" Type="http://schemas.openxmlformats.org/officeDocument/2006/relationships/image" Target="../media/image4.jpeg"/><Relationship Id="rId7" Type="http://schemas.openxmlformats.org/officeDocument/2006/relationships/image" Target="../media/image22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21.png"/><Relationship Id="rId5" Type="http://schemas.openxmlformats.org/officeDocument/2006/relationships/image" Target="../media/image20.png"/><Relationship Id="rId4" Type="http://schemas.openxmlformats.org/officeDocument/2006/relationships/image" Target="../media/image5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gif"/><Relationship Id="rId2" Type="http://schemas.openxmlformats.org/officeDocument/2006/relationships/image" Target="../media/image24.jpeg"/><Relationship Id="rId1" Type="http://schemas.openxmlformats.org/officeDocument/2006/relationships/slideLayout" Target="../slideLayouts/slideLayout11.xml"/><Relationship Id="rId6" Type="http://schemas.openxmlformats.org/officeDocument/2006/relationships/image" Target="../media/image5.png"/><Relationship Id="rId5" Type="http://schemas.openxmlformats.org/officeDocument/2006/relationships/image" Target="../media/image4.jpeg"/><Relationship Id="rId4" Type="http://schemas.openxmlformats.org/officeDocument/2006/relationships/image" Target="../media/image26.jpeg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7" Type="http://schemas.openxmlformats.org/officeDocument/2006/relationships/image" Target="../media/image29.pn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28.png"/><Relationship Id="rId5" Type="http://schemas.openxmlformats.org/officeDocument/2006/relationships/image" Target="../media/image27.png"/><Relationship Id="rId4" Type="http://schemas.openxmlformats.org/officeDocument/2006/relationships/image" Target="../media/image5.png"/></Relationships>
</file>

<file path=ppt/slides/_rels/slide12.xml.rels><?xml version="1.0" encoding="UTF-8" standalone="yes"?>
<Relationships xmlns="http://schemas.openxmlformats.org/package/2006/relationships"><Relationship Id="rId8" Type="http://schemas.openxmlformats.org/officeDocument/2006/relationships/image" Target="../media/image33.png"/><Relationship Id="rId13" Type="http://schemas.openxmlformats.org/officeDocument/2006/relationships/image" Target="../media/image38.emf"/><Relationship Id="rId3" Type="http://schemas.openxmlformats.org/officeDocument/2006/relationships/image" Target="../media/image4.jpeg"/><Relationship Id="rId7" Type="http://schemas.openxmlformats.org/officeDocument/2006/relationships/image" Target="../media/image32.emf"/><Relationship Id="rId12" Type="http://schemas.openxmlformats.org/officeDocument/2006/relationships/image" Target="../media/image37.pn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31.emf"/><Relationship Id="rId11" Type="http://schemas.openxmlformats.org/officeDocument/2006/relationships/image" Target="../media/image36.png"/><Relationship Id="rId5" Type="http://schemas.openxmlformats.org/officeDocument/2006/relationships/image" Target="../media/image30.png"/><Relationship Id="rId10" Type="http://schemas.openxmlformats.org/officeDocument/2006/relationships/image" Target="../media/image35.emf"/><Relationship Id="rId4" Type="http://schemas.openxmlformats.org/officeDocument/2006/relationships/image" Target="../media/image5.png"/><Relationship Id="rId9" Type="http://schemas.openxmlformats.org/officeDocument/2006/relationships/image" Target="../media/image34.png"/></Relationships>
</file>

<file path=ppt/slides/_rels/slide13.xml.rels><?xml version="1.0" encoding="UTF-8" standalone="yes"?>
<Relationships xmlns="http://schemas.openxmlformats.org/package/2006/relationships"><Relationship Id="rId8" Type="http://schemas.openxmlformats.org/officeDocument/2006/relationships/image" Target="../media/image40.png"/><Relationship Id="rId3" Type="http://schemas.openxmlformats.org/officeDocument/2006/relationships/image" Target="../media/image4.jpeg"/><Relationship Id="rId7" Type="http://schemas.openxmlformats.org/officeDocument/2006/relationships/hyperlink" Target="https://doi.org/10.1007/JHEP07(2013)026" TargetMode="External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3.xml"/><Relationship Id="rId6" Type="http://schemas.openxmlformats.org/officeDocument/2006/relationships/hyperlink" Target="https://doi.org/10.1007/JHEP02(2013)082" TargetMode="External"/><Relationship Id="rId5" Type="http://schemas.openxmlformats.org/officeDocument/2006/relationships/image" Target="../media/image39.png"/><Relationship Id="rId4" Type="http://schemas.openxmlformats.org/officeDocument/2006/relationships/image" Target="../media/image5.pn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3.xml"/><Relationship Id="rId5" Type="http://schemas.openxmlformats.org/officeDocument/2006/relationships/image" Target="../media/image41.png"/><Relationship Id="rId4" Type="http://schemas.openxmlformats.org/officeDocument/2006/relationships/image" Target="../media/image5.png"/></Relationships>
</file>

<file path=ppt/slides/_rels/slide15.xml.rels><?xml version="1.0" encoding="UTF-8" standalone="yes"?>
<Relationships xmlns="http://schemas.openxmlformats.org/package/2006/relationships"><Relationship Id="rId8" Type="http://schemas.openxmlformats.org/officeDocument/2006/relationships/hyperlink" Target="https://doi.org/10.1007/JHEP10(2024)206" TargetMode="External"/><Relationship Id="rId3" Type="http://schemas.openxmlformats.org/officeDocument/2006/relationships/image" Target="../media/image4.jpeg"/><Relationship Id="rId7" Type="http://schemas.openxmlformats.org/officeDocument/2006/relationships/image" Target="../media/image44.pn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43.png"/><Relationship Id="rId5" Type="http://schemas.openxmlformats.org/officeDocument/2006/relationships/image" Target="../media/image42.png"/><Relationship Id="rId4" Type="http://schemas.openxmlformats.org/officeDocument/2006/relationships/image" Target="../media/image5.png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45.emf"/><Relationship Id="rId5" Type="http://schemas.openxmlformats.org/officeDocument/2006/relationships/hyperlink" Target="https://arxiv.org/abs/2103.09885" TargetMode="External"/><Relationship Id="rId4" Type="http://schemas.openxmlformats.org/officeDocument/2006/relationships/image" Target="../media/image5.png"/></Relationships>
</file>

<file path=ppt/slides/_rels/slide17.xml.rels><?xml version="1.0" encoding="UTF-8" standalone="yes"?>
<Relationships xmlns="http://schemas.openxmlformats.org/package/2006/relationships"><Relationship Id="rId8" Type="http://schemas.openxmlformats.org/officeDocument/2006/relationships/image" Target="../media/image47.png"/><Relationship Id="rId3" Type="http://schemas.openxmlformats.org/officeDocument/2006/relationships/image" Target="../media/image4.jpeg"/><Relationship Id="rId7" Type="http://schemas.openxmlformats.org/officeDocument/2006/relationships/hyperlink" Target="https://doi.org/10.1140/epjc/s10052-021-09893-0" TargetMode="External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3.xml"/><Relationship Id="rId6" Type="http://schemas.openxmlformats.org/officeDocument/2006/relationships/hyperlink" Target="https://doi.org/10.1007/JHEP03(2022)055" TargetMode="External"/><Relationship Id="rId5" Type="http://schemas.openxmlformats.org/officeDocument/2006/relationships/image" Target="../media/image46.png"/><Relationship Id="rId4" Type="http://schemas.openxmlformats.org/officeDocument/2006/relationships/image" Target="../media/image5.png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7" Type="http://schemas.openxmlformats.org/officeDocument/2006/relationships/hyperlink" Target="10.1038/s41586-024-08543-1" TargetMode="External"/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49.jpeg"/><Relationship Id="rId5" Type="http://schemas.openxmlformats.org/officeDocument/2006/relationships/image" Target="../media/image48.png"/><Relationship Id="rId4" Type="http://schemas.openxmlformats.org/officeDocument/2006/relationships/image" Target="../media/image5.png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7" Type="http://schemas.openxmlformats.org/officeDocument/2006/relationships/image" Target="../media/image50.png"/><Relationship Id="rId2" Type="http://schemas.openxmlformats.org/officeDocument/2006/relationships/video" Target="../media/media1.mp4"/><Relationship Id="rId1" Type="http://schemas.microsoft.com/office/2007/relationships/media" Target="../media/media1.mp4"/><Relationship Id="rId6" Type="http://schemas.openxmlformats.org/officeDocument/2006/relationships/image" Target="../media/image5.png"/><Relationship Id="rId5" Type="http://schemas.openxmlformats.org/officeDocument/2006/relationships/image" Target="../media/image4.jpeg"/><Relationship Id="rId4" Type="http://schemas.openxmlformats.org/officeDocument/2006/relationships/notesSlide" Target="../notesSlides/notesSlide17.xml"/></Relationships>
</file>

<file path=ppt/slides/_rels/slide21.xml.rels><?xml version="1.0" encoding="UTF-8" standalone="yes"?>
<Relationships xmlns="http://schemas.openxmlformats.org/package/2006/relationships"><Relationship Id="rId8" Type="http://schemas.openxmlformats.org/officeDocument/2006/relationships/hyperlink" Target="10.1038/s41586-024-08543-1" TargetMode="External"/><Relationship Id="rId3" Type="http://schemas.openxmlformats.org/officeDocument/2006/relationships/image" Target="../media/image4.jpeg"/><Relationship Id="rId7" Type="http://schemas.openxmlformats.org/officeDocument/2006/relationships/image" Target="../media/image52.png"/><Relationship Id="rId2" Type="http://schemas.openxmlformats.org/officeDocument/2006/relationships/notesSlide" Target="../notesSlides/notesSlide18.xml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500.png"/><Relationship Id="rId5" Type="http://schemas.openxmlformats.org/officeDocument/2006/relationships/image" Target="../media/image51.png"/><Relationship Id="rId4" Type="http://schemas.openxmlformats.org/officeDocument/2006/relationships/image" Target="../media/image5.png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notesSlide" Target="../notesSlides/notesSlide19.xml"/><Relationship Id="rId1" Type="http://schemas.openxmlformats.org/officeDocument/2006/relationships/slideLayout" Target="../slideLayouts/slideLayout3.xml"/><Relationship Id="rId5" Type="http://schemas.openxmlformats.org/officeDocument/2006/relationships/image" Target="../media/image53.png"/><Relationship Id="rId4" Type="http://schemas.openxmlformats.org/officeDocument/2006/relationships/image" Target="../media/image5.png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7" Type="http://schemas.openxmlformats.org/officeDocument/2006/relationships/hyperlink" Target="10.1038/s41586-024-08543-1" TargetMode="External"/><Relationship Id="rId2" Type="http://schemas.openxmlformats.org/officeDocument/2006/relationships/notesSlide" Target="../notesSlides/notesSlide20.xml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55.png"/><Relationship Id="rId5" Type="http://schemas.openxmlformats.org/officeDocument/2006/relationships/image" Target="../media/image54.png"/><Relationship Id="rId4" Type="http://schemas.openxmlformats.org/officeDocument/2006/relationships/image" Target="../media/image5.png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7" Type="http://schemas.openxmlformats.org/officeDocument/2006/relationships/hyperlink" Target="https://arxiv.org/abs/2502.08173" TargetMode="External"/><Relationship Id="rId2" Type="http://schemas.openxmlformats.org/officeDocument/2006/relationships/notesSlide" Target="../notesSlides/notesSlide21.xml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550.png"/><Relationship Id="rId5" Type="http://schemas.openxmlformats.org/officeDocument/2006/relationships/image" Target="../media/image56.png"/><Relationship Id="rId4" Type="http://schemas.openxmlformats.org/officeDocument/2006/relationships/image" Target="../media/image5.png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7.png"/><Relationship Id="rId1" Type="http://schemas.openxmlformats.org/officeDocument/2006/relationships/slideLayout" Target="../slideLayouts/slideLayout11.xml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7" Type="http://schemas.openxmlformats.org/officeDocument/2006/relationships/hyperlink" Target="https://arxiv.org/abs/2502.08387" TargetMode="External"/><Relationship Id="rId2" Type="http://schemas.openxmlformats.org/officeDocument/2006/relationships/notesSlide" Target="../notesSlides/notesSlide22.xml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59.png"/><Relationship Id="rId5" Type="http://schemas.openxmlformats.org/officeDocument/2006/relationships/image" Target="../media/image58.png"/><Relationship Id="rId4" Type="http://schemas.openxmlformats.org/officeDocument/2006/relationships/image" Target="../media/image5.png"/></Relationships>
</file>

<file path=ppt/slides/_rels/slide27.xml.rels><?xml version="1.0" encoding="UTF-8" standalone="yes"?>
<Relationships xmlns="http://schemas.openxmlformats.org/package/2006/relationships"><Relationship Id="rId8" Type="http://schemas.openxmlformats.org/officeDocument/2006/relationships/hyperlink" Target="https://arxiv.org/abs/2502.08484" TargetMode="External"/><Relationship Id="rId3" Type="http://schemas.openxmlformats.org/officeDocument/2006/relationships/image" Target="../media/image4.jpeg"/><Relationship Id="rId7" Type="http://schemas.openxmlformats.org/officeDocument/2006/relationships/image" Target="../media/image62.png"/><Relationship Id="rId2" Type="http://schemas.openxmlformats.org/officeDocument/2006/relationships/notesSlide" Target="../notesSlides/notesSlide23.xml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61.png"/><Relationship Id="rId5" Type="http://schemas.openxmlformats.org/officeDocument/2006/relationships/image" Target="../media/image60.png"/><Relationship Id="rId4" Type="http://schemas.openxmlformats.org/officeDocument/2006/relationships/image" Target="../media/image5.png"/></Relationships>
</file>

<file path=ppt/slides/_rels/slide28.xml.rels><?xml version="1.0" encoding="UTF-8" standalone="yes"?>
<Relationships xmlns="http://schemas.openxmlformats.org/package/2006/relationships"><Relationship Id="rId8" Type="http://schemas.openxmlformats.org/officeDocument/2006/relationships/image" Target="../media/image5.png"/><Relationship Id="rId3" Type="http://schemas.openxmlformats.org/officeDocument/2006/relationships/image" Target="../media/image63.png"/><Relationship Id="rId7" Type="http://schemas.openxmlformats.org/officeDocument/2006/relationships/image" Target="../media/image4.jpeg"/><Relationship Id="rId2" Type="http://schemas.openxmlformats.org/officeDocument/2006/relationships/notesSlide" Target="../notesSlides/notesSlide24.xml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66.png"/><Relationship Id="rId11" Type="http://schemas.openxmlformats.org/officeDocument/2006/relationships/hyperlink" Target="https://arxiv.org/abs/2502.08508" TargetMode="External"/><Relationship Id="rId5" Type="http://schemas.openxmlformats.org/officeDocument/2006/relationships/image" Target="../media/image65.png"/><Relationship Id="rId10" Type="http://schemas.openxmlformats.org/officeDocument/2006/relationships/hyperlink" Target="https://doi.org/10.3847/2041-8213/adcc29" TargetMode="External"/><Relationship Id="rId4" Type="http://schemas.openxmlformats.org/officeDocument/2006/relationships/image" Target="../media/image64.png"/><Relationship Id="rId9" Type="http://schemas.openxmlformats.org/officeDocument/2006/relationships/image" Target="../media/image67.png"/></Relationships>
</file>

<file path=ppt/slides/_rels/slide29.xml.rels><?xml version="1.0" encoding="UTF-8" standalone="yes"?>
<Relationships xmlns="http://schemas.openxmlformats.org/package/2006/relationships"><Relationship Id="rId8" Type="http://schemas.openxmlformats.org/officeDocument/2006/relationships/hyperlink" Target="https://arxiv.org/abs/2502.12070" TargetMode="External"/><Relationship Id="rId3" Type="http://schemas.openxmlformats.org/officeDocument/2006/relationships/image" Target="../media/image4.jpeg"/><Relationship Id="rId7" Type="http://schemas.openxmlformats.org/officeDocument/2006/relationships/image" Target="../media/image69.png"/><Relationship Id="rId2" Type="http://schemas.openxmlformats.org/officeDocument/2006/relationships/notesSlide" Target="../notesSlides/notesSlide25.xml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68.png"/><Relationship Id="rId5" Type="http://schemas.openxmlformats.org/officeDocument/2006/relationships/image" Target="../media/image670.png"/><Relationship Id="rId4" Type="http://schemas.openxmlformats.org/officeDocument/2006/relationships/image" Target="../media/image5.png"/><Relationship Id="rId9" Type="http://schemas.openxmlformats.org/officeDocument/2006/relationships/hyperlink" Target="https://arxiv.org/abs/2502.08508" TargetMode="External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notesSlide" Target="../notesSlides/notesSlide26.xml"/><Relationship Id="rId1" Type="http://schemas.openxmlformats.org/officeDocument/2006/relationships/slideLayout" Target="../slideLayouts/slideLayout3.xml"/><Relationship Id="rId4" Type="http://schemas.openxmlformats.org/officeDocument/2006/relationships/image" Target="../media/image5.png"/></Relationships>
</file>

<file path=ppt/slides/_rels/slide3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notesSlide" Target="../notesSlides/notesSlide27.xml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71.png"/><Relationship Id="rId5" Type="http://schemas.openxmlformats.org/officeDocument/2006/relationships/image" Target="../media/image70.png"/><Relationship Id="rId4" Type="http://schemas.openxmlformats.org/officeDocument/2006/relationships/image" Target="../media/image5.png"/></Relationships>
</file>

<file path=ppt/slides/_rels/slide3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notesSlide" Target="../notesSlides/notesSlide28.xml"/><Relationship Id="rId1" Type="http://schemas.openxmlformats.org/officeDocument/2006/relationships/slideLayout" Target="../slideLayouts/slideLayout3.xml"/><Relationship Id="rId5" Type="http://schemas.openxmlformats.org/officeDocument/2006/relationships/image" Target="../media/image72.png"/><Relationship Id="rId4" Type="http://schemas.openxmlformats.org/officeDocument/2006/relationships/image" Target="../media/image5.png"/></Relationships>
</file>

<file path=ppt/slides/_rels/slide3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7" Type="http://schemas.openxmlformats.org/officeDocument/2006/relationships/image" Target="../media/image75.png"/><Relationship Id="rId2" Type="http://schemas.openxmlformats.org/officeDocument/2006/relationships/notesSlide" Target="../notesSlides/notesSlide29.xml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74.png"/><Relationship Id="rId5" Type="http://schemas.openxmlformats.org/officeDocument/2006/relationships/image" Target="../media/image73.png"/><Relationship Id="rId4" Type="http://schemas.openxmlformats.org/officeDocument/2006/relationships/image" Target="../media/image5.png"/></Relationships>
</file>

<file path=ppt/slides/_rels/slide3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notesSlide" Target="../notesSlides/notesSlide30.xml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77.png"/><Relationship Id="rId5" Type="http://schemas.openxmlformats.org/officeDocument/2006/relationships/image" Target="../media/image76.png"/><Relationship Id="rId4" Type="http://schemas.openxmlformats.org/officeDocument/2006/relationships/image" Target="../media/image5.png"/></Relationships>
</file>

<file path=ppt/slides/_rels/slide3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notesSlide" Target="../notesSlides/notesSlide31.xml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79.png"/><Relationship Id="rId5" Type="http://schemas.openxmlformats.org/officeDocument/2006/relationships/image" Target="../media/image78.png"/><Relationship Id="rId4" Type="http://schemas.openxmlformats.org/officeDocument/2006/relationships/image" Target="../media/image5.png"/></Relationships>
</file>

<file path=ppt/slides/_rels/slide37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7" Type="http://schemas.openxmlformats.org/officeDocument/2006/relationships/image" Target="../media/image82.png"/><Relationship Id="rId2" Type="http://schemas.openxmlformats.org/officeDocument/2006/relationships/notesSlide" Target="../notesSlides/notesSlide32.xml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81.png"/><Relationship Id="rId5" Type="http://schemas.openxmlformats.org/officeDocument/2006/relationships/image" Target="../media/image80.png"/><Relationship Id="rId4" Type="http://schemas.openxmlformats.org/officeDocument/2006/relationships/image" Target="../media/image5.png"/></Relationships>
</file>

<file path=ppt/slides/_rels/slide38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7" Type="http://schemas.openxmlformats.org/officeDocument/2006/relationships/image" Target="../media/image85.png"/><Relationship Id="rId2" Type="http://schemas.openxmlformats.org/officeDocument/2006/relationships/notesSlide" Target="../notesSlides/notesSlide33.xml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84.png"/><Relationship Id="rId5" Type="http://schemas.openxmlformats.org/officeDocument/2006/relationships/image" Target="../media/image83.png"/><Relationship Id="rId4" Type="http://schemas.openxmlformats.org/officeDocument/2006/relationships/image" Target="../media/image5.png"/></Relationships>
</file>

<file path=ppt/slides/_rels/slide39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7" Type="http://schemas.openxmlformats.org/officeDocument/2006/relationships/image" Target="../media/image88.png"/><Relationship Id="rId2" Type="http://schemas.openxmlformats.org/officeDocument/2006/relationships/notesSlide" Target="../notesSlides/notesSlide34.xml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87.png"/><Relationship Id="rId5" Type="http://schemas.openxmlformats.org/officeDocument/2006/relationships/image" Target="../media/image86.png"/><Relationship Id="rId4" Type="http://schemas.openxmlformats.org/officeDocument/2006/relationships/image" Target="../media/image5.png"/></Relationships>
</file>

<file path=ppt/slides/_rels/slide40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notesSlide" Target="../notesSlides/notesSlide35.xml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90.png"/><Relationship Id="rId5" Type="http://schemas.openxmlformats.org/officeDocument/2006/relationships/image" Target="../media/image89.png"/><Relationship Id="rId4" Type="http://schemas.openxmlformats.org/officeDocument/2006/relationships/image" Target="../media/image5.png"/></Relationships>
</file>

<file path=ppt/slides/_rels/slide4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notesSlide" Target="../notesSlides/notesSlide36.xml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92.png"/><Relationship Id="rId5" Type="http://schemas.openxmlformats.org/officeDocument/2006/relationships/image" Target="../media/image91.png"/><Relationship Id="rId4" Type="http://schemas.openxmlformats.org/officeDocument/2006/relationships/image" Target="../media/image5.png"/></Relationships>
</file>

<file path=ppt/slides/_rels/slide4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notesSlide" Target="../notesSlides/notesSlide37.xml"/><Relationship Id="rId1" Type="http://schemas.openxmlformats.org/officeDocument/2006/relationships/slideLayout" Target="../slideLayouts/slideLayout3.xml"/><Relationship Id="rId5" Type="http://schemas.openxmlformats.org/officeDocument/2006/relationships/image" Target="../media/image93.png"/><Relationship Id="rId4" Type="http://schemas.openxmlformats.org/officeDocument/2006/relationships/image" Target="../media/image5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5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4" name="Google Shape;54;p13"/>
          <p:cNvSpPr txBox="1">
            <a:spLocks noGrp="1"/>
          </p:cNvSpPr>
          <p:nvPr>
            <p:ph type="ctrTitle"/>
          </p:nvPr>
        </p:nvSpPr>
        <p:spPr>
          <a:xfrm>
            <a:off x="914399" y="519150"/>
            <a:ext cx="7302844" cy="20526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/>
          <a:p>
            <a:pPr marL="0" lvl="0" indent="0" rtl="0">
              <a:spcBef>
                <a:spcPts val="0"/>
              </a:spcBef>
              <a:spcAft>
                <a:spcPts val="0"/>
              </a:spcAft>
              <a:buSzPts val="990"/>
              <a:buNone/>
            </a:pPr>
            <a:r>
              <a:rPr lang="en-US" sz="3200" b="1" dirty="0">
                <a:solidFill>
                  <a:srgbClr val="220E45"/>
                </a:solidFill>
              </a:rPr>
              <a:t>Recent Results from the </a:t>
            </a:r>
            <a:br>
              <a:rPr lang="en-US" sz="3200" b="1" dirty="0">
                <a:solidFill>
                  <a:srgbClr val="220E45"/>
                </a:solidFill>
              </a:rPr>
            </a:br>
            <a:r>
              <a:rPr lang="en-US" sz="3200" b="1" dirty="0">
                <a:solidFill>
                  <a:srgbClr val="220E45"/>
                </a:solidFill>
              </a:rPr>
              <a:t>KM3NeT Neutrino Telescope</a:t>
            </a:r>
            <a:endParaRPr sz="3200" b="1" dirty="0">
              <a:solidFill>
                <a:srgbClr val="220E45"/>
              </a:solidFill>
            </a:endParaRPr>
          </a:p>
        </p:txBody>
      </p:sp>
      <p:sp>
        <p:nvSpPr>
          <p:cNvPr id="55" name="Google Shape;55;p13"/>
          <p:cNvSpPr txBox="1">
            <a:spLocks noGrp="1"/>
          </p:cNvSpPr>
          <p:nvPr>
            <p:ph type="subTitle" idx="1"/>
          </p:nvPr>
        </p:nvSpPr>
        <p:spPr>
          <a:xfrm>
            <a:off x="311700" y="2747626"/>
            <a:ext cx="8520600" cy="792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b="1" dirty="0">
                <a:solidFill>
                  <a:srgbClr val="0070C0"/>
                </a:solidFill>
              </a:rPr>
              <a:t>Soebur Razzaque</a:t>
            </a:r>
            <a:endParaRPr b="1" dirty="0">
              <a:solidFill>
                <a:srgbClr val="0070C0"/>
              </a:solidFill>
            </a:endParaRPr>
          </a:p>
        </p:txBody>
      </p:sp>
      <p:pic>
        <p:nvPicPr>
          <p:cNvPr id="56" name="Google Shape;56;p13"/>
          <p:cNvPicPr preferRelativeResize="0"/>
          <p:nvPr/>
        </p:nvPicPr>
        <p:blipFill rotWithShape="1">
          <a:blip r:embed="rId3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2334649" y="3658399"/>
            <a:ext cx="3315599" cy="965951"/>
          </a:xfrm>
          <a:prstGeom prst="rect">
            <a:avLst/>
          </a:prstGeom>
          <a:noFill/>
          <a:ln>
            <a:noFill/>
          </a:ln>
        </p:spPr>
      </p:pic>
      <p:sp>
        <p:nvSpPr>
          <p:cNvPr id="57" name="Google Shape;57;p13"/>
          <p:cNvSpPr txBox="1"/>
          <p:nvPr/>
        </p:nvSpPr>
        <p:spPr>
          <a:xfrm>
            <a:off x="1243127" y="400977"/>
            <a:ext cx="6657746" cy="1169521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2400" b="1" i="1" dirty="0">
                <a:solidFill>
                  <a:schemeClr val="bg2"/>
                </a:solidFill>
              </a:rPr>
              <a:t>PPC 2025</a:t>
            </a:r>
          </a:p>
          <a:p>
            <a:pPr algn="ctr"/>
            <a:r>
              <a:rPr lang="en-US" sz="2000" b="1" i="1" dirty="0">
                <a:solidFill>
                  <a:schemeClr val="bg2"/>
                </a:solidFill>
              </a:rPr>
              <a:t>Deadwood, South Dakota, June 23-28, 2025</a:t>
            </a:r>
          </a:p>
          <a:p>
            <a:pPr algn="ctr"/>
            <a:endParaRPr sz="2000" b="1" i="1" dirty="0">
              <a:solidFill>
                <a:schemeClr val="bg2"/>
              </a:solidFill>
            </a:endParaRPr>
          </a:p>
        </p:txBody>
      </p:sp>
      <p:pic>
        <p:nvPicPr>
          <p:cNvPr id="2" name="6 Imagen" descr="KM3NeT_logo_web.jpg">
            <a:extLst>
              <a:ext uri="{FF2B5EF4-FFF2-40B4-BE49-F238E27FC236}">
                <a16:creationId xmlns:a16="http://schemas.microsoft.com/office/drawing/2014/main" id="{A4E5749C-80B8-B925-92C9-CBD0B69CEE24}"/>
              </a:ext>
            </a:extLst>
          </p:cNvPr>
          <p:cNvPicPr>
            <a:picLocks noChangeAspect="1"/>
          </p:cNvPicPr>
          <p:nvPr/>
        </p:nvPicPr>
        <p:blipFill>
          <a:blip r:embed="rId4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5872123" y="3655235"/>
            <a:ext cx="936263" cy="96911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1">
          <a:extLst>
            <a:ext uri="{FF2B5EF4-FFF2-40B4-BE49-F238E27FC236}">
              <a16:creationId xmlns:a16="http://schemas.microsoft.com/office/drawing/2014/main" id="{27639FAD-6156-9ADB-133D-60B8A19C9AD5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4">
            <a:extLst>
              <a:ext uri="{FF2B5EF4-FFF2-40B4-BE49-F238E27FC236}">
                <a16:creationId xmlns:a16="http://schemas.microsoft.com/office/drawing/2014/main" id="{F48CEB90-BA7D-D816-BC88-03AD49F19A33}"/>
              </a:ext>
            </a:extLst>
          </p:cNvPr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2</a:t>
            </a:fld>
            <a:endParaRPr/>
          </a:p>
        </p:txBody>
      </p:sp>
      <p:pic>
        <p:nvPicPr>
          <p:cNvPr id="3" name="Image 2">
            <a:extLst>
              <a:ext uri="{FF2B5EF4-FFF2-40B4-BE49-F238E27FC236}">
                <a16:creationId xmlns:a16="http://schemas.microsoft.com/office/drawing/2014/main" id="{58554AEA-5934-3534-B899-15BA0577D44C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896057" y="932956"/>
            <a:ext cx="7351886" cy="4135436"/>
          </a:xfrm>
          <a:prstGeom prst="rect">
            <a:avLst/>
          </a:prstGeom>
        </p:spPr>
      </p:pic>
      <p:pic>
        <p:nvPicPr>
          <p:cNvPr id="4" name="6 Imagen" descr="KM3NeT_logo_web.jpg">
            <a:extLst>
              <a:ext uri="{FF2B5EF4-FFF2-40B4-BE49-F238E27FC236}">
                <a16:creationId xmlns:a16="http://schemas.microsoft.com/office/drawing/2014/main" id="{3E8CD952-5A89-E7D7-0629-B6882B542901}"/>
              </a:ext>
            </a:extLst>
          </p:cNvPr>
          <p:cNvPicPr>
            <a:picLocks noChangeAspect="1"/>
          </p:cNvPicPr>
          <p:nvPr/>
        </p:nvPicPr>
        <p:blipFill>
          <a:blip r:embed="rId4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237158" y="30211"/>
            <a:ext cx="865000" cy="8953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Snip Same Side Corner Rectangle 4">
            <a:extLst>
              <a:ext uri="{FF2B5EF4-FFF2-40B4-BE49-F238E27FC236}">
                <a16:creationId xmlns:a16="http://schemas.microsoft.com/office/drawing/2014/main" id="{906C6837-0AB4-675B-88EB-40376F7FEC3F}"/>
              </a:ext>
            </a:extLst>
          </p:cNvPr>
          <p:cNvSpPr/>
          <p:nvPr/>
        </p:nvSpPr>
        <p:spPr>
          <a:xfrm rot="5400000">
            <a:off x="4164199" y="-3124849"/>
            <a:ext cx="804672" cy="7205472"/>
          </a:xfrm>
          <a:prstGeom prst="snip2SameRect">
            <a:avLst>
              <a:gd name="adj1" fmla="val 50000"/>
              <a:gd name="adj2" fmla="val 0"/>
            </a:avLst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800" b="1" dirty="0"/>
              <a:t>KM3NeT Collaboration</a:t>
            </a:r>
          </a:p>
        </p:txBody>
      </p:sp>
      <p:pic>
        <p:nvPicPr>
          <p:cNvPr id="6" name="Google Shape;64;p14">
            <a:extLst>
              <a:ext uri="{FF2B5EF4-FFF2-40B4-BE49-F238E27FC236}">
                <a16:creationId xmlns:a16="http://schemas.microsoft.com/office/drawing/2014/main" id="{353DF022-510E-17B7-2983-07A622A51E88}"/>
              </a:ext>
            </a:extLst>
          </p:cNvPr>
          <p:cNvPicPr preferRelativeResize="0"/>
          <p:nvPr/>
        </p:nvPicPr>
        <p:blipFill rotWithShape="1">
          <a:blip r:embed="rId5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-5088"/>
            <a:ext cx="963799" cy="965951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4272388155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524">
          <a:extLst>
            <a:ext uri="{FF2B5EF4-FFF2-40B4-BE49-F238E27FC236}">
              <a16:creationId xmlns:a16="http://schemas.microsoft.com/office/drawing/2014/main" id="{911EC8F0-359C-9D91-E9A0-C3A7F4A63FFD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6" name="Google Shape;526;p48">
            <a:extLst>
              <a:ext uri="{FF2B5EF4-FFF2-40B4-BE49-F238E27FC236}">
                <a16:creationId xmlns:a16="http://schemas.microsoft.com/office/drawing/2014/main" id="{A7B34D56-3F1D-3F6C-03A1-45D577B537C7}"/>
              </a:ext>
            </a:extLst>
          </p:cNvPr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3</a:t>
            </a:fld>
            <a:endParaRPr/>
          </a:p>
        </p:txBody>
      </p:sp>
      <p:pic>
        <p:nvPicPr>
          <p:cNvPr id="529" name="Google Shape;529;p48">
            <a:extLst>
              <a:ext uri="{FF2B5EF4-FFF2-40B4-BE49-F238E27FC236}">
                <a16:creationId xmlns:a16="http://schemas.microsoft.com/office/drawing/2014/main" id="{71F69AB4-07FC-E7AE-84E1-B2C04777D0DD}"/>
              </a:ext>
            </a:extLst>
          </p:cNvPr>
          <p:cNvPicPr preferRelativeResize="0"/>
          <p:nvPr/>
        </p:nvPicPr>
        <p:blipFill>
          <a:blip r:embed="rId3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40518" y="949111"/>
            <a:ext cx="5407077" cy="4117877"/>
          </a:xfrm>
          <a:prstGeom prst="rect">
            <a:avLst/>
          </a:prstGeom>
          <a:noFill/>
          <a:ln>
            <a:noFill/>
          </a:ln>
        </p:spPr>
      </p:pic>
      <p:pic>
        <p:nvPicPr>
          <p:cNvPr id="12" name="6 Imagen" descr="KM3NeT_logo_web.jpg">
            <a:extLst>
              <a:ext uri="{FF2B5EF4-FFF2-40B4-BE49-F238E27FC236}">
                <a16:creationId xmlns:a16="http://schemas.microsoft.com/office/drawing/2014/main" id="{6D179319-7FE4-40B3-03A0-55ABFECF6C2C}"/>
              </a:ext>
            </a:extLst>
          </p:cNvPr>
          <p:cNvPicPr>
            <a:picLocks noChangeAspect="1"/>
          </p:cNvPicPr>
          <p:nvPr/>
        </p:nvPicPr>
        <p:blipFill>
          <a:blip r:embed="rId4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237158" y="30211"/>
            <a:ext cx="865000" cy="8953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3" name="Snip Same Side Corner Rectangle 12">
            <a:extLst>
              <a:ext uri="{FF2B5EF4-FFF2-40B4-BE49-F238E27FC236}">
                <a16:creationId xmlns:a16="http://schemas.microsoft.com/office/drawing/2014/main" id="{1F9E1E26-CA10-BBE9-710E-CF647B141D96}"/>
              </a:ext>
            </a:extLst>
          </p:cNvPr>
          <p:cNvSpPr/>
          <p:nvPr/>
        </p:nvSpPr>
        <p:spPr>
          <a:xfrm rot="5400000">
            <a:off x="4164199" y="-3124849"/>
            <a:ext cx="804672" cy="7205472"/>
          </a:xfrm>
          <a:prstGeom prst="snip2SameRect">
            <a:avLst>
              <a:gd name="adj1" fmla="val 50000"/>
              <a:gd name="adj2" fmla="val 0"/>
            </a:avLst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800" b="1" dirty="0"/>
              <a:t>KM3NeT Neutrino Telescopes</a:t>
            </a:r>
          </a:p>
        </p:txBody>
      </p:sp>
      <p:pic>
        <p:nvPicPr>
          <p:cNvPr id="14" name="Google Shape;64;p14">
            <a:extLst>
              <a:ext uri="{FF2B5EF4-FFF2-40B4-BE49-F238E27FC236}">
                <a16:creationId xmlns:a16="http://schemas.microsoft.com/office/drawing/2014/main" id="{6AB11A22-21D7-BB89-772A-0F34DBA99549}"/>
              </a:ext>
            </a:extLst>
          </p:cNvPr>
          <p:cNvPicPr preferRelativeResize="0"/>
          <p:nvPr/>
        </p:nvPicPr>
        <p:blipFill rotWithShape="1">
          <a:blip r:embed="rId5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-5088"/>
            <a:ext cx="963799" cy="965951"/>
          </a:xfrm>
          <a:prstGeom prst="rect">
            <a:avLst/>
          </a:prstGeom>
          <a:noFill/>
          <a:ln>
            <a:noFill/>
          </a:ln>
        </p:spPr>
      </p:pic>
      <p:grpSp>
        <p:nvGrpSpPr>
          <p:cNvPr id="29" name="Group 28">
            <a:extLst>
              <a:ext uri="{FF2B5EF4-FFF2-40B4-BE49-F238E27FC236}">
                <a16:creationId xmlns:a16="http://schemas.microsoft.com/office/drawing/2014/main" id="{E7E8145D-27DF-D7C5-91CA-9B017374869E}"/>
              </a:ext>
            </a:extLst>
          </p:cNvPr>
          <p:cNvGrpSpPr/>
          <p:nvPr/>
        </p:nvGrpSpPr>
        <p:grpSpPr>
          <a:xfrm>
            <a:off x="178061" y="2339490"/>
            <a:ext cx="3674261" cy="1642201"/>
            <a:chOff x="178061" y="2339490"/>
            <a:chExt cx="3674261" cy="1642201"/>
          </a:xfrm>
        </p:grpSpPr>
        <p:cxnSp>
          <p:nvCxnSpPr>
            <p:cNvPr id="15" name="Google Shape;531;p48">
              <a:extLst>
                <a:ext uri="{FF2B5EF4-FFF2-40B4-BE49-F238E27FC236}">
                  <a16:creationId xmlns:a16="http://schemas.microsoft.com/office/drawing/2014/main" id="{B4A547E1-F3CC-FB99-1AC6-0DC89F61EC61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3674615" y="3842916"/>
              <a:ext cx="177707" cy="138775"/>
            </a:xfrm>
            <a:prstGeom prst="straightConnector1">
              <a:avLst/>
            </a:prstGeom>
            <a:noFill/>
            <a:ln w="38100" cap="flat" cmpd="sng">
              <a:solidFill>
                <a:srgbClr val="FF0000"/>
              </a:solidFill>
              <a:prstDash val="solid"/>
              <a:round/>
              <a:headEnd type="none" w="med" len="med"/>
              <a:tailEnd type="triangle" w="med" len="med"/>
            </a:ln>
          </p:spPr>
        </p:cxnSp>
        <p:grpSp>
          <p:nvGrpSpPr>
            <p:cNvPr id="27" name="Group 26">
              <a:extLst>
                <a:ext uri="{FF2B5EF4-FFF2-40B4-BE49-F238E27FC236}">
                  <a16:creationId xmlns:a16="http://schemas.microsoft.com/office/drawing/2014/main" id="{22696A47-B91D-32E3-AAFB-1352C45BB8D7}"/>
                </a:ext>
              </a:extLst>
            </p:cNvPr>
            <p:cNvGrpSpPr/>
            <p:nvPr/>
          </p:nvGrpSpPr>
          <p:grpSpPr>
            <a:xfrm>
              <a:off x="178061" y="2339490"/>
              <a:ext cx="1518171" cy="891528"/>
              <a:chOff x="178061" y="2339490"/>
              <a:chExt cx="1518171" cy="891528"/>
            </a:xfrm>
          </p:grpSpPr>
          <p:sp>
            <p:nvSpPr>
              <p:cNvPr id="18" name="TextBox 17">
                <a:extLst>
                  <a:ext uri="{FF2B5EF4-FFF2-40B4-BE49-F238E27FC236}">
                    <a16:creationId xmlns:a16="http://schemas.microsoft.com/office/drawing/2014/main" id="{195B7503-FDC8-2F06-97CB-00A566A32460}"/>
                  </a:ext>
                </a:extLst>
              </p:cNvPr>
              <p:cNvSpPr txBox="1">
                <a:spLocks/>
              </p:cNvSpPr>
              <p:nvPr/>
            </p:nvSpPr>
            <p:spPr>
              <a:xfrm>
                <a:off x="197201" y="2339490"/>
                <a:ext cx="1479892" cy="307777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en-US" b="1" dirty="0"/>
                  <a:t>KM3NeT/ORCA</a:t>
                </a:r>
              </a:p>
            </p:txBody>
          </p:sp>
          <p:sp>
            <p:nvSpPr>
              <p:cNvPr id="21" name="TextBox 20">
                <a:extLst>
                  <a:ext uri="{FF2B5EF4-FFF2-40B4-BE49-F238E27FC236}">
                    <a16:creationId xmlns:a16="http://schemas.microsoft.com/office/drawing/2014/main" id="{71DF6193-340F-C283-7685-B2A7D06EF540}"/>
                  </a:ext>
                </a:extLst>
              </p:cNvPr>
              <p:cNvSpPr txBox="1"/>
              <p:nvPr/>
            </p:nvSpPr>
            <p:spPr>
              <a:xfrm>
                <a:off x="178061" y="2707798"/>
                <a:ext cx="1518171" cy="52322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dirty="0"/>
                  <a:t>40 km offshore Toulon, France</a:t>
                </a:r>
              </a:p>
            </p:txBody>
          </p:sp>
        </p:grpSp>
      </p:grpSp>
      <p:sp>
        <p:nvSpPr>
          <p:cNvPr id="25" name="TextBox 24">
            <a:extLst>
              <a:ext uri="{FF2B5EF4-FFF2-40B4-BE49-F238E27FC236}">
                <a16:creationId xmlns:a16="http://schemas.microsoft.com/office/drawing/2014/main" id="{0EA32637-EB1E-95FA-0C16-B45DA42A41A1}"/>
              </a:ext>
            </a:extLst>
          </p:cNvPr>
          <p:cNvSpPr txBox="1"/>
          <p:nvPr/>
        </p:nvSpPr>
        <p:spPr>
          <a:xfrm>
            <a:off x="178061" y="3644897"/>
            <a:ext cx="1518171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solidFill>
                  <a:srgbClr val="0070C0"/>
                </a:solidFill>
              </a:rPr>
              <a:t>Multiple sites for productions and assembly for the instruments</a:t>
            </a:r>
          </a:p>
        </p:txBody>
      </p:sp>
      <p:grpSp>
        <p:nvGrpSpPr>
          <p:cNvPr id="30" name="Group 29">
            <a:extLst>
              <a:ext uri="{FF2B5EF4-FFF2-40B4-BE49-F238E27FC236}">
                <a16:creationId xmlns:a16="http://schemas.microsoft.com/office/drawing/2014/main" id="{BFBB50DB-D66C-09E9-F04C-04A6837229BB}"/>
              </a:ext>
            </a:extLst>
          </p:cNvPr>
          <p:cNvGrpSpPr/>
          <p:nvPr/>
        </p:nvGrpSpPr>
        <p:grpSpPr>
          <a:xfrm>
            <a:off x="4444056" y="2982774"/>
            <a:ext cx="4658102" cy="1884470"/>
            <a:chOff x="4444056" y="2982774"/>
            <a:chExt cx="4658102" cy="1884470"/>
          </a:xfrm>
        </p:grpSpPr>
        <p:sp>
          <p:nvSpPr>
            <p:cNvPr id="11" name="TextBox 10">
              <a:extLst>
                <a:ext uri="{FF2B5EF4-FFF2-40B4-BE49-F238E27FC236}">
                  <a16:creationId xmlns:a16="http://schemas.microsoft.com/office/drawing/2014/main" id="{9D2E2BF2-A865-77FF-445E-6D04A86A30D1}"/>
                </a:ext>
              </a:extLst>
            </p:cNvPr>
            <p:cNvSpPr txBox="1"/>
            <p:nvPr/>
          </p:nvSpPr>
          <p:spPr>
            <a:xfrm>
              <a:off x="7211020" y="2982774"/>
              <a:ext cx="1643399" cy="523220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b="1" dirty="0"/>
                <a:t>KM3NeT/ARCA</a:t>
              </a:r>
            </a:p>
            <a:p>
              <a:r>
                <a:rPr lang="en-US" b="1" dirty="0"/>
                <a:t>2 building blocks</a:t>
              </a:r>
            </a:p>
          </p:txBody>
        </p:sp>
        <p:sp>
          <p:nvSpPr>
            <p:cNvPr id="23" name="TextBox 22">
              <a:extLst>
                <a:ext uri="{FF2B5EF4-FFF2-40B4-BE49-F238E27FC236}">
                  <a16:creationId xmlns:a16="http://schemas.microsoft.com/office/drawing/2014/main" id="{CA3E1B7C-48AB-F070-57FD-390334CA5B39}"/>
                </a:ext>
              </a:extLst>
            </p:cNvPr>
            <p:cNvSpPr txBox="1"/>
            <p:nvPr/>
          </p:nvSpPr>
          <p:spPr>
            <a:xfrm>
              <a:off x="7211020" y="3528416"/>
              <a:ext cx="1891138" cy="1338828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dirty="0"/>
                <a:t>100 km offshore </a:t>
              </a:r>
              <a:r>
                <a:rPr lang="en-US" dirty="0" err="1"/>
                <a:t>Portopalo</a:t>
              </a:r>
              <a:r>
                <a:rPr lang="en-US" dirty="0"/>
                <a:t> di Capo Passero, Sicily, Italy</a:t>
              </a:r>
            </a:p>
            <a:p>
              <a:endParaRPr lang="en-US" sz="1100" dirty="0"/>
            </a:p>
            <a:p>
              <a:r>
                <a:rPr lang="en-US" dirty="0"/>
                <a:t>30 km offshore Pylos, Greece</a:t>
              </a:r>
            </a:p>
          </p:txBody>
        </p:sp>
        <p:cxnSp>
          <p:nvCxnSpPr>
            <p:cNvPr id="24" name="Google Shape;531;p48">
              <a:extLst>
                <a:ext uri="{FF2B5EF4-FFF2-40B4-BE49-F238E27FC236}">
                  <a16:creationId xmlns:a16="http://schemas.microsoft.com/office/drawing/2014/main" id="{689574E7-839B-5A6A-8D73-AB5F4F879E9A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4845587" y="4491707"/>
              <a:ext cx="177707" cy="138775"/>
            </a:xfrm>
            <a:prstGeom prst="straightConnector1">
              <a:avLst/>
            </a:prstGeom>
            <a:noFill/>
            <a:ln w="38100" cap="flat" cmpd="sng">
              <a:solidFill>
                <a:srgbClr val="FF0000"/>
              </a:solidFill>
              <a:prstDash val="solid"/>
              <a:round/>
              <a:headEnd type="none" w="med" len="med"/>
              <a:tailEnd type="triangle" w="med" len="med"/>
            </a:ln>
          </p:spPr>
        </p:cxnSp>
        <p:cxnSp>
          <p:nvCxnSpPr>
            <p:cNvPr id="26" name="Google Shape;531;p48">
              <a:extLst>
                <a:ext uri="{FF2B5EF4-FFF2-40B4-BE49-F238E27FC236}">
                  <a16:creationId xmlns:a16="http://schemas.microsoft.com/office/drawing/2014/main" id="{9A95A90D-382A-508F-8543-2C9AD386D71E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4444056" y="4630482"/>
              <a:ext cx="177707" cy="138775"/>
            </a:xfrm>
            <a:prstGeom prst="straightConnector1">
              <a:avLst/>
            </a:prstGeom>
            <a:noFill/>
            <a:ln w="38100" cap="flat" cmpd="sng">
              <a:solidFill>
                <a:srgbClr val="FF0000"/>
              </a:solidFill>
              <a:prstDash val="solid"/>
              <a:round/>
              <a:headEnd type="none" w="med" len="med"/>
              <a:tailEnd type="triangle" w="med" len="med"/>
            </a:ln>
          </p:spPr>
        </p:cxnSp>
      </p:grpSp>
    </p:spTree>
    <p:extLst>
      <p:ext uri="{BB962C8B-B14F-4D97-AF65-F5344CB8AC3E}">
        <p14:creationId xmlns:p14="http://schemas.microsoft.com/office/powerpoint/2010/main" val="346150854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/>
                                        <p:tgtEl>
                                          <p:spTgt spid="2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#ppt_w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>
                                      <p:cBhvr>
                                        <p:cTn id="8" dur="500"/>
                                        <p:tgtEl>
                                          <p:spTgt spid="2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/>
                                        <p:tgtEl>
                                          <p:spTgt spid="3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#ppt_w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>
                                      <p:cBhvr>
                                        <p:cTn id="14" dur="500"/>
                                        <p:tgtEl>
                                          <p:spTgt spid="3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9" dur="50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5" grpId="0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1">
          <a:extLst>
            <a:ext uri="{FF2B5EF4-FFF2-40B4-BE49-F238E27FC236}">
              <a16:creationId xmlns:a16="http://schemas.microsoft.com/office/drawing/2014/main" id="{31A182C0-85ED-38D4-3DA6-8743BCC941F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4">
            <a:extLst>
              <a:ext uri="{FF2B5EF4-FFF2-40B4-BE49-F238E27FC236}">
                <a16:creationId xmlns:a16="http://schemas.microsoft.com/office/drawing/2014/main" id="{943D0A6E-799F-494D-F315-60A7C89B9A17}"/>
              </a:ext>
            </a:extLst>
          </p:cNvPr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4</a:t>
            </a:fld>
            <a:endParaRPr/>
          </a:p>
        </p:txBody>
      </p:sp>
      <p:pic>
        <p:nvPicPr>
          <p:cNvPr id="4" name="6 Imagen" descr="KM3NeT_logo_web.jpg">
            <a:extLst>
              <a:ext uri="{FF2B5EF4-FFF2-40B4-BE49-F238E27FC236}">
                <a16:creationId xmlns:a16="http://schemas.microsoft.com/office/drawing/2014/main" id="{5F6B7302-1FF8-6676-3A7B-4651CFEF2032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237158" y="30211"/>
            <a:ext cx="865000" cy="8953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Snip Same Side Corner Rectangle 4">
            <a:extLst>
              <a:ext uri="{FF2B5EF4-FFF2-40B4-BE49-F238E27FC236}">
                <a16:creationId xmlns:a16="http://schemas.microsoft.com/office/drawing/2014/main" id="{0AF1F10D-0479-D526-6699-9F44A2386D4F}"/>
              </a:ext>
            </a:extLst>
          </p:cNvPr>
          <p:cNvSpPr/>
          <p:nvPr/>
        </p:nvSpPr>
        <p:spPr>
          <a:xfrm rot="5400000">
            <a:off x="4164199" y="-3124849"/>
            <a:ext cx="804672" cy="7205472"/>
          </a:xfrm>
          <a:prstGeom prst="snip2SameRect">
            <a:avLst>
              <a:gd name="adj1" fmla="val 50000"/>
              <a:gd name="adj2" fmla="val 0"/>
            </a:avLst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800" b="1" dirty="0"/>
              <a:t>Optical Modules and Detection Units</a:t>
            </a:r>
          </a:p>
        </p:txBody>
      </p:sp>
      <p:pic>
        <p:nvPicPr>
          <p:cNvPr id="6" name="Google Shape;64;p14">
            <a:extLst>
              <a:ext uri="{FF2B5EF4-FFF2-40B4-BE49-F238E27FC236}">
                <a16:creationId xmlns:a16="http://schemas.microsoft.com/office/drawing/2014/main" id="{C180CA28-BC20-0021-829C-B170C1D3B293}"/>
              </a:ext>
            </a:extLst>
          </p:cNvPr>
          <p:cNvPicPr preferRelativeResize="0"/>
          <p:nvPr/>
        </p:nvPicPr>
        <p:blipFill rotWithShape="1">
          <a:blip r:embed="rId4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-5088"/>
            <a:ext cx="963799" cy="965951"/>
          </a:xfrm>
          <a:prstGeom prst="rect">
            <a:avLst/>
          </a:prstGeom>
          <a:noFill/>
          <a:ln>
            <a:noFill/>
          </a:ln>
        </p:spPr>
      </p:pic>
      <p:grpSp>
        <p:nvGrpSpPr>
          <p:cNvPr id="26" name="Group 25">
            <a:extLst>
              <a:ext uri="{FF2B5EF4-FFF2-40B4-BE49-F238E27FC236}">
                <a16:creationId xmlns:a16="http://schemas.microsoft.com/office/drawing/2014/main" id="{8A72FF90-C19A-4658-7052-E475D40754B4}"/>
              </a:ext>
            </a:extLst>
          </p:cNvPr>
          <p:cNvGrpSpPr>
            <a:grpSpLocks noChangeAspect="1"/>
          </p:cNvGrpSpPr>
          <p:nvPr/>
        </p:nvGrpSpPr>
        <p:grpSpPr>
          <a:xfrm>
            <a:off x="458702" y="1272053"/>
            <a:ext cx="8234106" cy="2939737"/>
            <a:chOff x="561243" y="2037118"/>
            <a:chExt cx="23747075" cy="8478169"/>
          </a:xfrm>
        </p:grpSpPr>
        <p:pic>
          <p:nvPicPr>
            <p:cNvPr id="27" name="Picture 2" descr="Picture 2">
              <a:extLst>
                <a:ext uri="{FF2B5EF4-FFF2-40B4-BE49-F238E27FC236}">
                  <a16:creationId xmlns:a16="http://schemas.microsoft.com/office/drawing/2014/main" id="{D9034854-E5EE-030E-DC58-C92853F8B0BA}"/>
                </a:ext>
              </a:extLst>
            </p:cNvPr>
            <p:cNvPicPr>
              <a:picLocks noChangeAspect="1"/>
            </p:cNvPicPr>
            <p:nvPr/>
          </p:nvPicPr>
          <p:blipFill>
            <a:blip r:embed="rId5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>
              <a:fillRect/>
            </a:stretch>
          </p:blipFill>
          <p:spPr>
            <a:xfrm>
              <a:off x="561243" y="2561404"/>
              <a:ext cx="6879035" cy="6642101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10801" y="0"/>
                  </a:moveTo>
                  <a:cubicBezTo>
                    <a:pt x="4836" y="0"/>
                    <a:pt x="0" y="4835"/>
                    <a:pt x="0" y="10800"/>
                  </a:cubicBezTo>
                  <a:cubicBezTo>
                    <a:pt x="0" y="16765"/>
                    <a:pt x="4836" y="21600"/>
                    <a:pt x="10801" y="21600"/>
                  </a:cubicBezTo>
                  <a:cubicBezTo>
                    <a:pt x="16765" y="21600"/>
                    <a:pt x="21600" y="16765"/>
                    <a:pt x="21600" y="10800"/>
                  </a:cubicBezTo>
                  <a:cubicBezTo>
                    <a:pt x="21600" y="4835"/>
                    <a:pt x="16765" y="0"/>
                    <a:pt x="10801" y="0"/>
                  </a:cubicBezTo>
                  <a:close/>
                </a:path>
              </a:pathLst>
            </a:custGeom>
            <a:ln w="12700">
              <a:miter lim="400000"/>
            </a:ln>
          </p:spPr>
        </p:pic>
        <p:grpSp>
          <p:nvGrpSpPr>
            <p:cNvPr id="28" name="Rectangle 4">
              <a:extLst>
                <a:ext uri="{FF2B5EF4-FFF2-40B4-BE49-F238E27FC236}">
                  <a16:creationId xmlns:a16="http://schemas.microsoft.com/office/drawing/2014/main" id="{0CDC1AF2-7B10-FD83-CDCA-ECD997A34E36}"/>
                </a:ext>
              </a:extLst>
            </p:cNvPr>
            <p:cNvGrpSpPr/>
            <p:nvPr/>
          </p:nvGrpSpPr>
          <p:grpSpPr>
            <a:xfrm>
              <a:off x="21647723" y="2265644"/>
              <a:ext cx="2660595" cy="8249643"/>
              <a:chOff x="0" y="0"/>
              <a:chExt cx="2660594" cy="8249641"/>
            </a:xfrm>
          </p:grpSpPr>
          <p:sp>
            <p:nvSpPr>
              <p:cNvPr id="36" name="Rectangle 4">
                <a:extLst>
                  <a:ext uri="{FF2B5EF4-FFF2-40B4-BE49-F238E27FC236}">
                    <a16:creationId xmlns:a16="http://schemas.microsoft.com/office/drawing/2014/main" id="{BA05B331-A8AE-3417-BA4C-3EE3D169B4CD}"/>
                  </a:ext>
                </a:extLst>
              </p:cNvPr>
              <p:cNvSpPr/>
              <p:nvPr/>
            </p:nvSpPr>
            <p:spPr>
              <a:xfrm>
                <a:off x="88900" y="50800"/>
                <a:ext cx="2482795" cy="8008342"/>
              </a:xfrm>
              <a:prstGeom prst="rect">
                <a:avLst/>
              </a:prstGeom>
              <a:solidFill>
                <a:srgbClr val="1C4E90"/>
              </a:solidFill>
              <a:ln>
                <a:noFill/>
              </a:ln>
              <a:effectLst/>
            </p:spPr>
            <p:txBody>
              <a:bodyPr wrap="square" lIns="45719" tIns="45719" rIns="45719" bIns="45719" numCol="1" anchor="ctr">
                <a:noAutofit/>
              </a:bodyPr>
              <a:lstStyle/>
              <a:p>
                <a:pPr defTabSz="914400">
                  <a:defRPr sz="1800" b="0">
                    <a:solidFill>
                      <a:srgbClr val="FFFFFF"/>
                    </a:solidFill>
                    <a:latin typeface="Arial"/>
                    <a:ea typeface="Arial"/>
                    <a:cs typeface="Arial"/>
                    <a:sym typeface="Arial"/>
                  </a:defRPr>
                </a:pPr>
                <a:endParaRPr/>
              </a:p>
            </p:txBody>
          </p:sp>
          <p:pic>
            <p:nvPicPr>
              <p:cNvPr id="37" name="Rectangle 4" descr="Rectangle 4">
                <a:extLst>
                  <a:ext uri="{FF2B5EF4-FFF2-40B4-BE49-F238E27FC236}">
                    <a16:creationId xmlns:a16="http://schemas.microsoft.com/office/drawing/2014/main" id="{B8DA1F88-B5E1-FCA9-5F8A-51FA67DDF806}"/>
                  </a:ext>
                </a:extLst>
              </p:cNvPr>
              <p:cNvPicPr>
                <a:picLocks/>
              </p:cNvPicPr>
              <p:nvPr/>
            </p:nvPicPr>
            <p:blipFill>
              <a:blip r:embed="rId6" cstate="screen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tretch>
                <a:fillRect/>
              </a:stretch>
            </p:blipFill>
            <p:spPr>
              <a:xfrm>
                <a:off x="0" y="0"/>
                <a:ext cx="2660595" cy="8249642"/>
              </a:xfrm>
              <a:prstGeom prst="rect">
                <a:avLst/>
              </a:prstGeom>
              <a:effectLst/>
            </p:spPr>
          </p:pic>
        </p:grpSp>
        <p:grpSp>
          <p:nvGrpSpPr>
            <p:cNvPr id="29" name="Picture 4">
              <a:extLst>
                <a:ext uri="{FF2B5EF4-FFF2-40B4-BE49-F238E27FC236}">
                  <a16:creationId xmlns:a16="http://schemas.microsoft.com/office/drawing/2014/main" id="{B551BDD9-5C83-6D0E-F6B6-702F8EDC014F}"/>
                </a:ext>
              </a:extLst>
            </p:cNvPr>
            <p:cNvGrpSpPr/>
            <p:nvPr/>
          </p:nvGrpSpPr>
          <p:grpSpPr>
            <a:xfrm>
              <a:off x="7689077" y="2265644"/>
              <a:ext cx="10855594" cy="8249643"/>
              <a:chOff x="0" y="0"/>
              <a:chExt cx="10855593" cy="8249641"/>
            </a:xfrm>
          </p:grpSpPr>
          <p:pic>
            <p:nvPicPr>
              <p:cNvPr id="34" name="Picture 4" descr="Picture 4">
                <a:extLst>
                  <a:ext uri="{FF2B5EF4-FFF2-40B4-BE49-F238E27FC236}">
                    <a16:creationId xmlns:a16="http://schemas.microsoft.com/office/drawing/2014/main" id="{DC79150E-5074-8F63-6AB5-1020F85266B7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7" cstate="screen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tretch>
                <a:fillRect/>
              </a:stretch>
            </p:blipFill>
            <p:spPr>
              <a:xfrm>
                <a:off x="88900" y="50800"/>
                <a:ext cx="10677794" cy="8008342"/>
              </a:xfrm>
              <a:prstGeom prst="rect">
                <a:avLst/>
              </a:prstGeom>
              <a:ln>
                <a:noFill/>
              </a:ln>
              <a:effectLst/>
            </p:spPr>
          </p:pic>
          <p:pic>
            <p:nvPicPr>
              <p:cNvPr id="35" name="Picture 4" descr="Picture 4">
                <a:extLst>
                  <a:ext uri="{FF2B5EF4-FFF2-40B4-BE49-F238E27FC236}">
                    <a16:creationId xmlns:a16="http://schemas.microsoft.com/office/drawing/2014/main" id="{0DA68868-7E20-7F3E-4FDF-8EE1FA69B061}"/>
                  </a:ext>
                </a:extLst>
              </p:cNvPr>
              <p:cNvPicPr>
                <a:picLocks/>
              </p:cNvPicPr>
              <p:nvPr/>
            </p:nvPicPr>
            <p:blipFill>
              <a:blip r:embed="rId8" cstate="screen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tretch>
                <a:fillRect/>
              </a:stretch>
            </p:blipFill>
            <p:spPr>
              <a:xfrm>
                <a:off x="0" y="0"/>
                <a:ext cx="10855594" cy="8249642"/>
              </a:xfrm>
              <a:prstGeom prst="rect">
                <a:avLst/>
              </a:prstGeom>
              <a:effectLst/>
            </p:spPr>
          </p:pic>
        </p:grpSp>
        <p:grpSp>
          <p:nvGrpSpPr>
            <p:cNvPr id="30" name="Picture 3">
              <a:extLst>
                <a:ext uri="{FF2B5EF4-FFF2-40B4-BE49-F238E27FC236}">
                  <a16:creationId xmlns:a16="http://schemas.microsoft.com/office/drawing/2014/main" id="{877AFFDB-95A3-E95A-14B0-2A1FEF7ADB73}"/>
                </a:ext>
              </a:extLst>
            </p:cNvPr>
            <p:cNvGrpSpPr/>
            <p:nvPr/>
          </p:nvGrpSpPr>
          <p:grpSpPr>
            <a:xfrm>
              <a:off x="18571294" y="2265644"/>
              <a:ext cx="3060803" cy="8249643"/>
              <a:chOff x="0" y="0"/>
              <a:chExt cx="3060801" cy="8249641"/>
            </a:xfrm>
          </p:grpSpPr>
          <p:pic>
            <p:nvPicPr>
              <p:cNvPr id="32" name="Picture 3" descr="Picture 3">
                <a:extLst>
                  <a:ext uri="{FF2B5EF4-FFF2-40B4-BE49-F238E27FC236}">
                    <a16:creationId xmlns:a16="http://schemas.microsoft.com/office/drawing/2014/main" id="{3C734591-066E-33C2-56CB-1DE1AD35EA56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9" cstate="screen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tretch>
                <a:fillRect/>
              </a:stretch>
            </p:blipFill>
            <p:spPr>
              <a:xfrm>
                <a:off x="88900" y="50800"/>
                <a:ext cx="2883002" cy="8008342"/>
              </a:xfrm>
              <a:prstGeom prst="rect">
                <a:avLst/>
              </a:prstGeom>
              <a:ln>
                <a:noFill/>
              </a:ln>
              <a:effectLst/>
            </p:spPr>
          </p:pic>
          <p:pic>
            <p:nvPicPr>
              <p:cNvPr id="33" name="Picture 3" descr="Picture 3">
                <a:extLst>
                  <a:ext uri="{FF2B5EF4-FFF2-40B4-BE49-F238E27FC236}">
                    <a16:creationId xmlns:a16="http://schemas.microsoft.com/office/drawing/2014/main" id="{A94FC879-2275-8183-692D-7EF0E9A89131}"/>
                  </a:ext>
                </a:extLst>
              </p:cNvPr>
              <p:cNvPicPr>
                <a:picLocks/>
              </p:cNvPicPr>
              <p:nvPr/>
            </p:nvPicPr>
            <p:blipFill>
              <a:blip r:embed="rId10" cstate="screen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tretch>
                <a:fillRect/>
              </a:stretch>
            </p:blipFill>
            <p:spPr>
              <a:xfrm>
                <a:off x="0" y="0"/>
                <a:ext cx="3060802" cy="8249642"/>
              </a:xfrm>
              <a:prstGeom prst="rect">
                <a:avLst/>
              </a:prstGeom>
              <a:effectLst/>
            </p:spPr>
          </p:pic>
        </p:grpSp>
        <p:pic>
          <p:nvPicPr>
            <p:cNvPr id="31" name="Picture 13" descr="Picture 13">
              <a:extLst>
                <a:ext uri="{FF2B5EF4-FFF2-40B4-BE49-F238E27FC236}">
                  <a16:creationId xmlns:a16="http://schemas.microsoft.com/office/drawing/2014/main" id="{04375C17-D9D7-1029-A2BE-35D89A64E838}"/>
                </a:ext>
              </a:extLst>
            </p:cNvPr>
            <p:cNvPicPr>
              <a:picLocks noChangeAspect="1"/>
            </p:cNvPicPr>
            <p:nvPr/>
          </p:nvPicPr>
          <p:blipFill>
            <a:blip r:embed="rId11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22212788" y="2037118"/>
              <a:ext cx="1530468" cy="8354104"/>
            </a:xfrm>
            <a:prstGeom prst="rect">
              <a:avLst/>
            </a:prstGeom>
            <a:ln w="12700">
              <a:miter lim="400000"/>
            </a:ln>
          </p:spPr>
        </p:pic>
      </p:grpSp>
      <p:sp>
        <p:nvSpPr>
          <p:cNvPr id="41" name="TextBox 40">
            <a:extLst>
              <a:ext uri="{FF2B5EF4-FFF2-40B4-BE49-F238E27FC236}">
                <a16:creationId xmlns:a16="http://schemas.microsoft.com/office/drawing/2014/main" id="{B8FDCC40-759C-34E0-C68D-65DA65C890C0}"/>
              </a:ext>
            </a:extLst>
          </p:cNvPr>
          <p:cNvSpPr txBox="1"/>
          <p:nvPr/>
        </p:nvSpPr>
        <p:spPr>
          <a:xfrm>
            <a:off x="415788" y="4029020"/>
            <a:ext cx="2349327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b="1" dirty="0"/>
              <a:t>31 3” photo-multiplier tubes per Digital Optical Module (DOM) </a:t>
            </a:r>
          </a:p>
        </p:txBody>
      </p:sp>
      <p:sp>
        <p:nvSpPr>
          <p:cNvPr id="42" name="TextBox 41">
            <a:extLst>
              <a:ext uri="{FF2B5EF4-FFF2-40B4-BE49-F238E27FC236}">
                <a16:creationId xmlns:a16="http://schemas.microsoft.com/office/drawing/2014/main" id="{2A0F39E0-C26F-88E6-41B3-9D92D156A64B}"/>
              </a:ext>
            </a:extLst>
          </p:cNvPr>
          <p:cNvSpPr txBox="1"/>
          <p:nvPr/>
        </p:nvSpPr>
        <p:spPr>
          <a:xfrm>
            <a:off x="3641605" y="4370829"/>
            <a:ext cx="2088364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b="1" dirty="0"/>
              <a:t>18 DOMs per Detection Unit (DU)</a:t>
            </a:r>
          </a:p>
        </p:txBody>
      </p:sp>
      <p:sp>
        <p:nvSpPr>
          <p:cNvPr id="43" name="TextBox 42">
            <a:extLst>
              <a:ext uri="{FF2B5EF4-FFF2-40B4-BE49-F238E27FC236}">
                <a16:creationId xmlns:a16="http://schemas.microsoft.com/office/drawing/2014/main" id="{1FDFD950-01C4-8339-AB90-DF52A469F2AC}"/>
              </a:ext>
            </a:extLst>
          </p:cNvPr>
          <p:cNvSpPr txBox="1"/>
          <p:nvPr/>
        </p:nvSpPr>
        <p:spPr>
          <a:xfrm>
            <a:off x="6644132" y="4253687"/>
            <a:ext cx="2313921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b="1" dirty="0"/>
              <a:t>Each DU is unraveled before reaching the sea floor</a:t>
            </a:r>
          </a:p>
        </p:txBody>
      </p:sp>
    </p:spTree>
    <p:extLst>
      <p:ext uri="{BB962C8B-B14F-4D97-AF65-F5344CB8AC3E}">
        <p14:creationId xmlns:p14="http://schemas.microsoft.com/office/powerpoint/2010/main" val="1118516650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524">
          <a:extLst>
            <a:ext uri="{FF2B5EF4-FFF2-40B4-BE49-F238E27FC236}">
              <a16:creationId xmlns:a16="http://schemas.microsoft.com/office/drawing/2014/main" id="{F517638E-3E86-669E-15F7-84241BE1C61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27ED61E0-FA51-2355-DA80-2B9CDE5B5576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001724" y="1267397"/>
            <a:ext cx="4827270" cy="2932037"/>
          </a:xfrm>
          <a:prstGeom prst="rect">
            <a:avLst/>
          </a:prstGeom>
        </p:spPr>
      </p:pic>
      <p:pic>
        <p:nvPicPr>
          <p:cNvPr id="2" name="Picture 1">
            <a:extLst>
              <a:ext uri="{FF2B5EF4-FFF2-40B4-BE49-F238E27FC236}">
                <a16:creationId xmlns:a16="http://schemas.microsoft.com/office/drawing/2014/main" id="{9E7F63CE-12D2-86CE-771B-F748A0C57D32}"/>
              </a:ext>
            </a:extLst>
          </p:cNvPr>
          <p:cNvPicPr>
            <a:picLocks noChangeAspect="1"/>
          </p:cNvPicPr>
          <p:nvPr/>
        </p:nvPicPr>
        <p:blipFill>
          <a:blip r:embed="rId4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95997" y="1171213"/>
            <a:ext cx="3694091" cy="3006991"/>
          </a:xfrm>
          <a:prstGeom prst="rect">
            <a:avLst/>
          </a:prstGeom>
        </p:spPr>
      </p:pic>
      <p:sp>
        <p:nvSpPr>
          <p:cNvPr id="526" name="Google Shape;526;p48">
            <a:extLst>
              <a:ext uri="{FF2B5EF4-FFF2-40B4-BE49-F238E27FC236}">
                <a16:creationId xmlns:a16="http://schemas.microsoft.com/office/drawing/2014/main" id="{5F3CBB52-A214-CDB1-B920-42D2693795DD}"/>
              </a:ext>
            </a:extLst>
          </p:cNvPr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5</a:t>
            </a:fld>
            <a:endParaRPr/>
          </a:p>
        </p:txBody>
      </p:sp>
      <p:grpSp>
        <p:nvGrpSpPr>
          <p:cNvPr id="15" name="Group 14">
            <a:extLst>
              <a:ext uri="{FF2B5EF4-FFF2-40B4-BE49-F238E27FC236}">
                <a16:creationId xmlns:a16="http://schemas.microsoft.com/office/drawing/2014/main" id="{9BD46843-723F-D446-47FB-951D7C706E05}"/>
              </a:ext>
            </a:extLst>
          </p:cNvPr>
          <p:cNvGrpSpPr/>
          <p:nvPr/>
        </p:nvGrpSpPr>
        <p:grpSpPr>
          <a:xfrm>
            <a:off x="5476209" y="1274392"/>
            <a:ext cx="3180899" cy="2241571"/>
            <a:chOff x="5476209" y="1274392"/>
            <a:chExt cx="3180899" cy="2241571"/>
          </a:xfrm>
        </p:grpSpPr>
        <p:sp>
          <p:nvSpPr>
            <p:cNvPr id="532" name="Google Shape;532;p48">
              <a:extLst>
                <a:ext uri="{FF2B5EF4-FFF2-40B4-BE49-F238E27FC236}">
                  <a16:creationId xmlns:a16="http://schemas.microsoft.com/office/drawing/2014/main" id="{4F0D2CB8-21CF-070F-B54E-66FA74C45D64}"/>
                </a:ext>
              </a:extLst>
            </p:cNvPr>
            <p:cNvSpPr txBox="1"/>
            <p:nvPr/>
          </p:nvSpPr>
          <p:spPr>
            <a:xfrm>
              <a:off x="5476209" y="1274392"/>
              <a:ext cx="1878300" cy="1477297"/>
            </a:xfrm>
            <a:prstGeom prst="rect">
              <a:avLst/>
            </a:prstGeom>
            <a:noFill/>
            <a:ln>
              <a:noFill/>
            </a:ln>
          </p:spPr>
          <p:txBody>
            <a:bodyPr spcFirstLastPara="1" wrap="square" lIns="91425" tIns="91425" rIns="91425" bIns="91425" anchor="t" anchorCtr="0">
              <a:spAutoFit/>
            </a:bodyPr>
            <a:lstStyle/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" b="1" dirty="0">
                  <a:solidFill>
                    <a:schemeClr val="accent6"/>
                  </a:solidFill>
                </a:rPr>
                <a:t>1 Gigaton </a:t>
              </a:r>
              <a:endParaRPr b="1" dirty="0">
                <a:solidFill>
                  <a:schemeClr val="accent6"/>
                </a:solidFill>
              </a:endParaRPr>
            </a:p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" b="1" dirty="0">
                  <a:solidFill>
                    <a:schemeClr val="accent6"/>
                  </a:solidFill>
                </a:rPr>
                <a:t>230 Detection Units</a:t>
              </a:r>
              <a:endParaRPr b="1" dirty="0">
                <a:solidFill>
                  <a:schemeClr val="accent6"/>
                </a:solidFill>
              </a:endParaRPr>
            </a:p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" b="1" dirty="0">
                  <a:solidFill>
                    <a:schemeClr val="accent6"/>
                  </a:solidFill>
                </a:rPr>
                <a:t>18 DOMs / DU</a:t>
              </a:r>
              <a:endParaRPr b="1" dirty="0">
                <a:solidFill>
                  <a:schemeClr val="accent6"/>
                </a:solidFill>
              </a:endParaRPr>
            </a:p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" b="1" dirty="0">
                  <a:solidFill>
                    <a:schemeClr val="accent6"/>
                  </a:solidFill>
                </a:rPr>
                <a:t>33 DUs deployed</a:t>
              </a:r>
            </a:p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lang="en" b="1" dirty="0">
                <a:solidFill>
                  <a:schemeClr val="accent6"/>
                </a:solidFill>
              </a:endParaRPr>
            </a:p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" b="1" dirty="0">
                  <a:solidFill>
                    <a:schemeClr val="accent6"/>
                  </a:solidFill>
                </a:rPr>
                <a:t>&gt; </a:t>
              </a:r>
              <a:r>
                <a:rPr lang="en-US" b="1" dirty="0">
                  <a:solidFill>
                    <a:schemeClr val="accent6"/>
                  </a:solidFill>
                </a:rPr>
                <a:t>T</a:t>
              </a:r>
              <a:r>
                <a:rPr lang="en" b="1" dirty="0" err="1">
                  <a:solidFill>
                    <a:schemeClr val="accent6"/>
                  </a:solidFill>
                </a:rPr>
                <a:t>ens</a:t>
              </a:r>
              <a:r>
                <a:rPr lang="en" b="1" dirty="0">
                  <a:solidFill>
                    <a:schemeClr val="accent6"/>
                  </a:solidFill>
                </a:rPr>
                <a:t> of GeV</a:t>
              </a:r>
              <a:endParaRPr b="1" dirty="0">
                <a:solidFill>
                  <a:schemeClr val="accent6"/>
                </a:solidFill>
              </a:endParaRPr>
            </a:p>
          </p:txBody>
        </p:sp>
        <p:cxnSp>
          <p:nvCxnSpPr>
            <p:cNvPr id="539" name="Google Shape;539;p48">
              <a:extLst>
                <a:ext uri="{FF2B5EF4-FFF2-40B4-BE49-F238E27FC236}">
                  <a16:creationId xmlns:a16="http://schemas.microsoft.com/office/drawing/2014/main" id="{EBCAD344-68E4-7FDA-E33F-4014CF96D5F9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7991522" y="1674450"/>
              <a:ext cx="14303" cy="1652851"/>
            </a:xfrm>
            <a:prstGeom prst="straightConnector1">
              <a:avLst/>
            </a:prstGeom>
            <a:noFill/>
            <a:ln w="28575" cap="flat" cmpd="sng">
              <a:solidFill>
                <a:schemeClr val="accent6"/>
              </a:solidFill>
              <a:prstDash val="solid"/>
              <a:round/>
              <a:headEnd type="triangle" w="med" len="med"/>
              <a:tailEnd type="triangle" w="med" len="med"/>
            </a:ln>
          </p:spPr>
        </p:cxnSp>
        <p:sp>
          <p:nvSpPr>
            <p:cNvPr id="540" name="Google Shape;540;p48">
              <a:extLst>
                <a:ext uri="{FF2B5EF4-FFF2-40B4-BE49-F238E27FC236}">
                  <a16:creationId xmlns:a16="http://schemas.microsoft.com/office/drawing/2014/main" id="{272AB702-6955-70ED-D19E-8E9413EFD423}"/>
                </a:ext>
              </a:extLst>
            </p:cNvPr>
            <p:cNvSpPr txBox="1"/>
            <p:nvPr/>
          </p:nvSpPr>
          <p:spPr>
            <a:xfrm rot="16200000">
              <a:off x="7581122" y="2203368"/>
              <a:ext cx="820800" cy="369300"/>
            </a:xfrm>
            <a:prstGeom prst="rect">
              <a:avLst/>
            </a:prstGeom>
            <a:noFill/>
            <a:ln>
              <a:noFill/>
            </a:ln>
          </p:spPr>
          <p:txBody>
            <a:bodyPr spcFirstLastPara="1" wrap="square" lIns="91425" tIns="91425" rIns="91425" bIns="91425" anchor="t" anchorCtr="0">
              <a:spAutoFit/>
            </a:bodyPr>
            <a:lstStyle/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" sz="1200" b="1" dirty="0">
                  <a:solidFill>
                    <a:schemeClr val="accent6"/>
                  </a:solidFill>
                  <a:highlight>
                    <a:srgbClr val="0000FF"/>
                  </a:highlight>
                </a:rPr>
                <a:t> 800 m </a:t>
              </a:r>
              <a:endParaRPr sz="1200" b="1" dirty="0">
                <a:solidFill>
                  <a:schemeClr val="accent6"/>
                </a:solidFill>
                <a:highlight>
                  <a:srgbClr val="0000FF"/>
                </a:highlight>
              </a:endParaRPr>
            </a:p>
          </p:txBody>
        </p:sp>
        <p:cxnSp>
          <p:nvCxnSpPr>
            <p:cNvPr id="537" name="Google Shape;537;p48">
              <a:extLst>
                <a:ext uri="{FF2B5EF4-FFF2-40B4-BE49-F238E27FC236}">
                  <a16:creationId xmlns:a16="http://schemas.microsoft.com/office/drawing/2014/main" id="{105E1FC9-3075-C5BD-F3B0-68141EFFDF0E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8472458" y="1662890"/>
              <a:ext cx="18192" cy="1853073"/>
            </a:xfrm>
            <a:prstGeom prst="straightConnector1">
              <a:avLst/>
            </a:prstGeom>
            <a:noFill/>
            <a:ln w="28575" cap="flat" cmpd="sng">
              <a:solidFill>
                <a:schemeClr val="accent6"/>
              </a:solidFill>
              <a:prstDash val="solid"/>
              <a:round/>
              <a:headEnd type="triangle" w="med" len="med"/>
              <a:tailEnd type="triangle" w="med" len="med"/>
            </a:ln>
          </p:spPr>
        </p:cxnSp>
        <p:sp>
          <p:nvSpPr>
            <p:cNvPr id="538" name="Google Shape;538;p48">
              <a:extLst>
                <a:ext uri="{FF2B5EF4-FFF2-40B4-BE49-F238E27FC236}">
                  <a16:creationId xmlns:a16="http://schemas.microsoft.com/office/drawing/2014/main" id="{852EAB81-D0A5-41C3-0BCD-7668DA926509}"/>
                </a:ext>
              </a:extLst>
            </p:cNvPr>
            <p:cNvSpPr txBox="1"/>
            <p:nvPr/>
          </p:nvSpPr>
          <p:spPr>
            <a:xfrm rot="16200000">
              <a:off x="8062058" y="2490058"/>
              <a:ext cx="820800" cy="369300"/>
            </a:xfrm>
            <a:prstGeom prst="rect">
              <a:avLst/>
            </a:prstGeom>
            <a:noFill/>
            <a:ln>
              <a:noFill/>
            </a:ln>
          </p:spPr>
          <p:txBody>
            <a:bodyPr spcFirstLastPara="1" wrap="square" lIns="91425" tIns="91425" rIns="91425" bIns="91425" anchor="t" anchorCtr="0">
              <a:spAutoFit/>
            </a:bodyPr>
            <a:lstStyle/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Clr>
                  <a:schemeClr val="dk1"/>
                </a:buClr>
                <a:buSzPts val="1100"/>
                <a:buFont typeface="Arial"/>
                <a:buNone/>
              </a:pPr>
              <a:r>
                <a:rPr lang="en" sz="1200" b="1" dirty="0">
                  <a:solidFill>
                    <a:schemeClr val="accent6"/>
                  </a:solidFill>
                  <a:highlight>
                    <a:srgbClr val="0000FF"/>
                  </a:highlight>
                </a:rPr>
                <a:t> 3500 m </a:t>
              </a:r>
              <a:endParaRPr sz="1200" b="1" dirty="0">
                <a:solidFill>
                  <a:schemeClr val="accent6"/>
                </a:solidFill>
                <a:highlight>
                  <a:srgbClr val="0000FF"/>
                </a:highlight>
              </a:endParaRPr>
            </a:p>
          </p:txBody>
        </p:sp>
      </p:grpSp>
      <p:pic>
        <p:nvPicPr>
          <p:cNvPr id="4" name="6 Imagen" descr="KM3NeT_logo_web.jpg">
            <a:extLst>
              <a:ext uri="{FF2B5EF4-FFF2-40B4-BE49-F238E27FC236}">
                <a16:creationId xmlns:a16="http://schemas.microsoft.com/office/drawing/2014/main" id="{B0429613-DFED-1F55-F879-6009B66F1545}"/>
              </a:ext>
            </a:extLst>
          </p:cNvPr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237158" y="30211"/>
            <a:ext cx="865000" cy="8953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Snip Same Side Corner Rectangle 4">
            <a:extLst>
              <a:ext uri="{FF2B5EF4-FFF2-40B4-BE49-F238E27FC236}">
                <a16:creationId xmlns:a16="http://schemas.microsoft.com/office/drawing/2014/main" id="{C70B132B-A61F-6CCD-934F-14C8159F085C}"/>
              </a:ext>
            </a:extLst>
          </p:cNvPr>
          <p:cNvSpPr/>
          <p:nvPr/>
        </p:nvSpPr>
        <p:spPr>
          <a:xfrm rot="5400000">
            <a:off x="4164199" y="-3124849"/>
            <a:ext cx="804672" cy="7205472"/>
          </a:xfrm>
          <a:prstGeom prst="snip2SameRect">
            <a:avLst>
              <a:gd name="adj1" fmla="val 50000"/>
              <a:gd name="adj2" fmla="val 0"/>
            </a:avLst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800" b="1" dirty="0"/>
              <a:t>KM3NeT ORCA and ARCA</a:t>
            </a:r>
          </a:p>
        </p:txBody>
      </p:sp>
      <p:pic>
        <p:nvPicPr>
          <p:cNvPr id="9" name="Google Shape;64;p14">
            <a:extLst>
              <a:ext uri="{FF2B5EF4-FFF2-40B4-BE49-F238E27FC236}">
                <a16:creationId xmlns:a16="http://schemas.microsoft.com/office/drawing/2014/main" id="{1414694A-C27A-A0BD-2F3B-2159EFDF873D}"/>
              </a:ext>
            </a:extLst>
          </p:cNvPr>
          <p:cNvPicPr preferRelativeResize="0"/>
          <p:nvPr/>
        </p:nvPicPr>
        <p:blipFill rotWithShape="1">
          <a:blip r:embed="rId6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-5088"/>
            <a:ext cx="963799" cy="965951"/>
          </a:xfrm>
          <a:prstGeom prst="rect">
            <a:avLst/>
          </a:prstGeom>
          <a:noFill/>
          <a:ln>
            <a:noFill/>
          </a:ln>
        </p:spPr>
      </p:pic>
      <p:grpSp>
        <p:nvGrpSpPr>
          <p:cNvPr id="16" name="Group 15">
            <a:extLst>
              <a:ext uri="{FF2B5EF4-FFF2-40B4-BE49-F238E27FC236}">
                <a16:creationId xmlns:a16="http://schemas.microsoft.com/office/drawing/2014/main" id="{F3CCFEA7-D4BB-F746-B7CA-CC7A92F46576}"/>
              </a:ext>
            </a:extLst>
          </p:cNvPr>
          <p:cNvGrpSpPr/>
          <p:nvPr/>
        </p:nvGrpSpPr>
        <p:grpSpPr>
          <a:xfrm>
            <a:off x="465251" y="1354494"/>
            <a:ext cx="2485493" cy="2180719"/>
            <a:chOff x="485943" y="1335244"/>
            <a:chExt cx="2485493" cy="2180719"/>
          </a:xfrm>
        </p:grpSpPr>
        <p:sp>
          <p:nvSpPr>
            <p:cNvPr id="10" name="Google Shape;532;p48">
              <a:extLst>
                <a:ext uri="{FF2B5EF4-FFF2-40B4-BE49-F238E27FC236}">
                  <a16:creationId xmlns:a16="http://schemas.microsoft.com/office/drawing/2014/main" id="{7A6B8C05-AAE1-8B35-44B0-8097FC206E90}"/>
                </a:ext>
              </a:extLst>
            </p:cNvPr>
            <p:cNvSpPr txBox="1"/>
            <p:nvPr/>
          </p:nvSpPr>
          <p:spPr>
            <a:xfrm>
              <a:off x="1093136" y="1335244"/>
              <a:ext cx="1878300" cy="1477297"/>
            </a:xfrm>
            <a:prstGeom prst="rect">
              <a:avLst/>
            </a:prstGeom>
            <a:noFill/>
            <a:ln>
              <a:noFill/>
            </a:ln>
          </p:spPr>
          <p:txBody>
            <a:bodyPr spcFirstLastPara="1" wrap="square" lIns="91425" tIns="91425" rIns="91425" bIns="91425" anchor="t" anchorCtr="0">
              <a:spAutoFit/>
            </a:bodyPr>
            <a:lstStyle/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-US" b="1" dirty="0">
                  <a:solidFill>
                    <a:schemeClr val="accent6"/>
                  </a:solidFill>
                </a:rPr>
                <a:t>7</a:t>
              </a:r>
              <a:r>
                <a:rPr lang="en" b="1" dirty="0">
                  <a:solidFill>
                    <a:schemeClr val="accent6"/>
                  </a:solidFill>
                </a:rPr>
                <a:t> Megaton </a:t>
              </a:r>
              <a:endParaRPr b="1" dirty="0">
                <a:solidFill>
                  <a:schemeClr val="accent6"/>
                </a:solidFill>
              </a:endParaRPr>
            </a:p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" b="1" dirty="0">
                  <a:solidFill>
                    <a:schemeClr val="accent6"/>
                  </a:solidFill>
                </a:rPr>
                <a:t>115 Detection Units</a:t>
              </a:r>
              <a:endParaRPr b="1" dirty="0">
                <a:solidFill>
                  <a:schemeClr val="accent6"/>
                </a:solidFill>
              </a:endParaRPr>
            </a:p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" b="1" dirty="0">
                  <a:solidFill>
                    <a:schemeClr val="accent6"/>
                  </a:solidFill>
                </a:rPr>
                <a:t>18 DOMs / DU</a:t>
              </a:r>
              <a:endParaRPr b="1" dirty="0">
                <a:solidFill>
                  <a:schemeClr val="accent6"/>
                </a:solidFill>
              </a:endParaRPr>
            </a:p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" b="1" dirty="0">
                  <a:solidFill>
                    <a:schemeClr val="accent6"/>
                  </a:solidFill>
                </a:rPr>
                <a:t>28 DUs deployed</a:t>
              </a:r>
            </a:p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lang="en" b="1" dirty="0">
                <a:solidFill>
                  <a:schemeClr val="accent6"/>
                </a:solidFill>
              </a:endParaRPr>
            </a:p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" b="1" dirty="0">
                  <a:solidFill>
                    <a:schemeClr val="accent6"/>
                  </a:solidFill>
                </a:rPr>
                <a:t>&gt; </a:t>
              </a:r>
              <a:r>
                <a:rPr lang="en-US" b="1" dirty="0">
                  <a:solidFill>
                    <a:schemeClr val="accent6"/>
                  </a:solidFill>
                </a:rPr>
                <a:t>F</a:t>
              </a:r>
              <a:r>
                <a:rPr lang="en" b="1" dirty="0" err="1">
                  <a:solidFill>
                    <a:schemeClr val="accent6"/>
                  </a:solidFill>
                </a:rPr>
                <a:t>ew</a:t>
              </a:r>
              <a:r>
                <a:rPr lang="en" b="1" dirty="0">
                  <a:solidFill>
                    <a:schemeClr val="accent6"/>
                  </a:solidFill>
                </a:rPr>
                <a:t> GeV</a:t>
              </a:r>
              <a:endParaRPr b="1" dirty="0">
                <a:solidFill>
                  <a:schemeClr val="accent6"/>
                </a:solidFill>
              </a:endParaRPr>
            </a:p>
          </p:txBody>
        </p:sp>
        <p:cxnSp>
          <p:nvCxnSpPr>
            <p:cNvPr id="11" name="Google Shape;537;p48">
              <a:extLst>
                <a:ext uri="{FF2B5EF4-FFF2-40B4-BE49-F238E27FC236}">
                  <a16:creationId xmlns:a16="http://schemas.microsoft.com/office/drawing/2014/main" id="{B4D54F05-9135-670C-7F80-EDD9FD56FD62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674042" y="1538388"/>
              <a:ext cx="0" cy="1977575"/>
            </a:xfrm>
            <a:prstGeom prst="straightConnector1">
              <a:avLst/>
            </a:prstGeom>
            <a:noFill/>
            <a:ln w="28575" cap="flat" cmpd="sng">
              <a:solidFill>
                <a:schemeClr val="accent6"/>
              </a:solidFill>
              <a:prstDash val="solid"/>
              <a:round/>
              <a:headEnd type="triangle" w="med" len="med"/>
              <a:tailEnd type="triangle" w="med" len="med"/>
            </a:ln>
          </p:spPr>
        </p:cxnSp>
        <p:sp>
          <p:nvSpPr>
            <p:cNvPr id="12" name="Google Shape;538;p48">
              <a:extLst>
                <a:ext uri="{FF2B5EF4-FFF2-40B4-BE49-F238E27FC236}">
                  <a16:creationId xmlns:a16="http://schemas.microsoft.com/office/drawing/2014/main" id="{A499BC40-163E-FA41-DFF1-823DE60D30BE}"/>
                </a:ext>
              </a:extLst>
            </p:cNvPr>
            <p:cNvSpPr txBox="1"/>
            <p:nvPr/>
          </p:nvSpPr>
          <p:spPr>
            <a:xfrm rot="16200000">
              <a:off x="260193" y="1839645"/>
              <a:ext cx="820800" cy="369300"/>
            </a:xfrm>
            <a:prstGeom prst="rect">
              <a:avLst/>
            </a:prstGeom>
            <a:noFill/>
            <a:ln>
              <a:noFill/>
            </a:ln>
          </p:spPr>
          <p:txBody>
            <a:bodyPr spcFirstLastPara="1" wrap="square" lIns="91425" tIns="91425" rIns="91425" bIns="91425" anchor="t" anchorCtr="0">
              <a:spAutoFit/>
            </a:bodyPr>
            <a:lstStyle/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Clr>
                  <a:schemeClr val="dk1"/>
                </a:buClr>
                <a:buSzPts val="1100"/>
                <a:buFont typeface="Arial"/>
                <a:buNone/>
              </a:pPr>
              <a:r>
                <a:rPr lang="en" sz="1200" b="1" dirty="0">
                  <a:solidFill>
                    <a:schemeClr val="accent6"/>
                  </a:solidFill>
                  <a:highlight>
                    <a:srgbClr val="0000FF"/>
                  </a:highlight>
                </a:rPr>
                <a:t> 2450 m </a:t>
              </a:r>
              <a:endParaRPr sz="1200" b="1" dirty="0">
                <a:solidFill>
                  <a:schemeClr val="accent6"/>
                </a:solidFill>
                <a:highlight>
                  <a:srgbClr val="0000FF"/>
                </a:highlight>
              </a:endParaRPr>
            </a:p>
          </p:txBody>
        </p:sp>
        <p:cxnSp>
          <p:nvCxnSpPr>
            <p:cNvPr id="14" name="Google Shape;539;p48">
              <a:extLst>
                <a:ext uri="{FF2B5EF4-FFF2-40B4-BE49-F238E27FC236}">
                  <a16:creationId xmlns:a16="http://schemas.microsoft.com/office/drawing/2014/main" id="{6EDC9F3B-F50B-810B-1B3F-EC22C2A92AD4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1118295" y="2030404"/>
              <a:ext cx="7909" cy="1391882"/>
            </a:xfrm>
            <a:prstGeom prst="straightConnector1">
              <a:avLst/>
            </a:prstGeom>
            <a:noFill/>
            <a:ln w="28575" cap="flat" cmpd="sng">
              <a:solidFill>
                <a:schemeClr val="accent6"/>
              </a:solidFill>
              <a:prstDash val="solid"/>
              <a:round/>
              <a:headEnd type="triangle" w="med" len="med"/>
              <a:tailEnd type="triangle" w="med" len="med"/>
            </a:ln>
          </p:spPr>
        </p:cxnSp>
        <p:sp>
          <p:nvSpPr>
            <p:cNvPr id="13" name="Google Shape;540;p48">
              <a:extLst>
                <a:ext uri="{FF2B5EF4-FFF2-40B4-BE49-F238E27FC236}">
                  <a16:creationId xmlns:a16="http://schemas.microsoft.com/office/drawing/2014/main" id="{43FF66E0-7E32-3471-7EC2-E0776B89BE01}"/>
                </a:ext>
              </a:extLst>
            </p:cNvPr>
            <p:cNvSpPr txBox="1"/>
            <p:nvPr/>
          </p:nvSpPr>
          <p:spPr>
            <a:xfrm rot="16200000">
              <a:off x="695183" y="2594518"/>
              <a:ext cx="820800" cy="369300"/>
            </a:xfrm>
            <a:prstGeom prst="rect">
              <a:avLst/>
            </a:prstGeom>
            <a:noFill/>
            <a:ln>
              <a:noFill/>
            </a:ln>
          </p:spPr>
          <p:txBody>
            <a:bodyPr spcFirstLastPara="1" wrap="square" lIns="91425" tIns="91425" rIns="91425" bIns="91425" anchor="t" anchorCtr="0">
              <a:spAutoFit/>
            </a:bodyPr>
            <a:lstStyle/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" sz="1200" b="1" dirty="0">
                  <a:solidFill>
                    <a:schemeClr val="accent6"/>
                  </a:solidFill>
                  <a:highlight>
                    <a:srgbClr val="0000FF"/>
                  </a:highlight>
                </a:rPr>
                <a:t> 200 m </a:t>
              </a:r>
              <a:endParaRPr sz="1200" b="1" dirty="0">
                <a:solidFill>
                  <a:schemeClr val="accent6"/>
                </a:solidFill>
                <a:highlight>
                  <a:srgbClr val="0000FF"/>
                </a:highlight>
              </a:endParaRPr>
            </a:p>
          </p:txBody>
        </p:sp>
      </p:grpSp>
      <p:sp>
        <p:nvSpPr>
          <p:cNvPr id="17" name="TextBox 16">
            <a:extLst>
              <a:ext uri="{FF2B5EF4-FFF2-40B4-BE49-F238E27FC236}">
                <a16:creationId xmlns:a16="http://schemas.microsoft.com/office/drawing/2014/main" id="{F71D96ED-A84B-1E4D-A0D8-C60DCF827F59}"/>
              </a:ext>
            </a:extLst>
          </p:cNvPr>
          <p:cNvSpPr txBox="1"/>
          <p:nvPr/>
        </p:nvSpPr>
        <p:spPr>
          <a:xfrm>
            <a:off x="1104140" y="3543999"/>
            <a:ext cx="787395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b="1" dirty="0">
                <a:solidFill>
                  <a:schemeClr val="accent6"/>
                </a:solidFill>
              </a:rPr>
              <a:t>ORCA</a:t>
            </a:r>
          </a:p>
        </p:txBody>
      </p:sp>
      <p:sp>
        <p:nvSpPr>
          <p:cNvPr id="18" name="TextBox 17">
            <a:extLst>
              <a:ext uri="{FF2B5EF4-FFF2-40B4-BE49-F238E27FC236}">
                <a16:creationId xmlns:a16="http://schemas.microsoft.com/office/drawing/2014/main" id="{9BD4CFF1-1BEA-56ED-209A-41D4ABA654B3}"/>
              </a:ext>
            </a:extLst>
          </p:cNvPr>
          <p:cNvSpPr txBox="1"/>
          <p:nvPr/>
        </p:nvSpPr>
        <p:spPr>
          <a:xfrm>
            <a:off x="7371462" y="3425948"/>
            <a:ext cx="774571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b="1" dirty="0">
                <a:solidFill>
                  <a:schemeClr val="accent6"/>
                </a:solidFill>
              </a:rPr>
              <a:t>ARCA</a:t>
            </a:r>
          </a:p>
        </p:txBody>
      </p:sp>
      <p:grpSp>
        <p:nvGrpSpPr>
          <p:cNvPr id="23" name="Group 22">
            <a:extLst>
              <a:ext uri="{FF2B5EF4-FFF2-40B4-BE49-F238E27FC236}">
                <a16:creationId xmlns:a16="http://schemas.microsoft.com/office/drawing/2014/main" id="{2D4BF096-95A0-4795-443C-C9FE2AE12802}"/>
              </a:ext>
            </a:extLst>
          </p:cNvPr>
          <p:cNvGrpSpPr/>
          <p:nvPr/>
        </p:nvGrpSpPr>
        <p:grpSpPr>
          <a:xfrm>
            <a:off x="2035316" y="4327483"/>
            <a:ext cx="5970509" cy="660254"/>
            <a:chOff x="2035316" y="4327483"/>
            <a:chExt cx="5970509" cy="660254"/>
          </a:xfrm>
        </p:grpSpPr>
        <p:sp>
          <p:nvSpPr>
            <p:cNvPr id="20" name="TextBox 19">
              <a:extLst>
                <a:ext uri="{FF2B5EF4-FFF2-40B4-BE49-F238E27FC236}">
                  <a16:creationId xmlns:a16="http://schemas.microsoft.com/office/drawing/2014/main" id="{FD29DF21-1890-F718-5229-29F590486A74}"/>
                </a:ext>
              </a:extLst>
            </p:cNvPr>
            <p:cNvSpPr txBox="1"/>
            <p:nvPr/>
          </p:nvSpPr>
          <p:spPr>
            <a:xfrm>
              <a:off x="2035316" y="4679960"/>
              <a:ext cx="5970509" cy="30777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b="1" dirty="0">
                  <a:solidFill>
                    <a:srgbClr val="0070C0"/>
                  </a:solidFill>
                </a:rPr>
                <a:t>Expected completions of ORCA and ARCA by the end of the decade</a:t>
              </a:r>
            </a:p>
          </p:txBody>
        </p:sp>
        <p:sp>
          <p:nvSpPr>
            <p:cNvPr id="21" name="TextBox 20">
              <a:extLst>
                <a:ext uri="{FF2B5EF4-FFF2-40B4-BE49-F238E27FC236}">
                  <a16:creationId xmlns:a16="http://schemas.microsoft.com/office/drawing/2014/main" id="{A051BBE4-1998-4E14-EF4E-DEC1E35EC775}"/>
                </a:ext>
              </a:extLst>
            </p:cNvPr>
            <p:cNvSpPr txBox="1"/>
            <p:nvPr/>
          </p:nvSpPr>
          <p:spPr>
            <a:xfrm>
              <a:off x="2047921" y="4327483"/>
              <a:ext cx="4107215" cy="307777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dirty="0"/>
                <a:t>More than 1600 DOMs already integrated (~25%)</a:t>
              </a:r>
            </a:p>
          </p:txBody>
        </p:sp>
      </p:grpSp>
      <p:cxnSp>
        <p:nvCxnSpPr>
          <p:cNvPr id="25" name="Straight Arrow Connector 24">
            <a:extLst>
              <a:ext uri="{FF2B5EF4-FFF2-40B4-BE49-F238E27FC236}">
                <a16:creationId xmlns:a16="http://schemas.microsoft.com/office/drawing/2014/main" id="{ADDCF863-993D-7ADD-3C19-2313874A7E7B}"/>
              </a:ext>
            </a:extLst>
          </p:cNvPr>
          <p:cNvCxnSpPr>
            <a:cxnSpLocks/>
          </p:cNvCxnSpPr>
          <p:nvPr/>
        </p:nvCxnSpPr>
        <p:spPr>
          <a:xfrm flipV="1">
            <a:off x="2011594" y="3595225"/>
            <a:ext cx="4143542" cy="108426"/>
          </a:xfrm>
          <a:prstGeom prst="straightConnector1">
            <a:avLst/>
          </a:prstGeom>
          <a:ln w="19050">
            <a:prstDash val="dash"/>
            <a:tailEnd type="triangle"/>
          </a:ln>
        </p:spPr>
        <p:style>
          <a:lnRef idx="1">
            <a:schemeClr val="accent6"/>
          </a:lnRef>
          <a:fillRef idx="0">
            <a:schemeClr val="accent6"/>
          </a:fillRef>
          <a:effectRef idx="0">
            <a:schemeClr val="accent6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41284465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2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7" dur="5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2" dur="500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#ppt_h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up)">
                                      <p:cBhvr>
                                        <p:cTn id="23" dur="5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1">
          <a:extLst>
            <a:ext uri="{FF2B5EF4-FFF2-40B4-BE49-F238E27FC236}">
              <a16:creationId xmlns:a16="http://schemas.microsoft.com/office/drawing/2014/main" id="{730ED7F0-72BB-D08B-0214-82314A8793A5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4">
            <a:extLst>
              <a:ext uri="{FF2B5EF4-FFF2-40B4-BE49-F238E27FC236}">
                <a16:creationId xmlns:a16="http://schemas.microsoft.com/office/drawing/2014/main" id="{DA863817-498B-2C87-90B3-87DD10968A17}"/>
              </a:ext>
            </a:extLst>
          </p:cNvPr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6</a:t>
            </a:fld>
            <a:endParaRPr/>
          </a:p>
        </p:txBody>
      </p:sp>
      <p:pic>
        <p:nvPicPr>
          <p:cNvPr id="4" name="6 Imagen" descr="KM3NeT_logo_web.jpg">
            <a:extLst>
              <a:ext uri="{FF2B5EF4-FFF2-40B4-BE49-F238E27FC236}">
                <a16:creationId xmlns:a16="http://schemas.microsoft.com/office/drawing/2014/main" id="{5B9DBF21-B01B-CC7A-AF40-6A8F82846AF6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237158" y="30211"/>
            <a:ext cx="865000" cy="8953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Snip Same Side Corner Rectangle 4">
            <a:extLst>
              <a:ext uri="{FF2B5EF4-FFF2-40B4-BE49-F238E27FC236}">
                <a16:creationId xmlns:a16="http://schemas.microsoft.com/office/drawing/2014/main" id="{51B819FC-25F2-62A2-2C75-B37C8202552D}"/>
              </a:ext>
            </a:extLst>
          </p:cNvPr>
          <p:cNvSpPr/>
          <p:nvPr/>
        </p:nvSpPr>
        <p:spPr>
          <a:xfrm rot="5400000">
            <a:off x="4164199" y="-3124849"/>
            <a:ext cx="804672" cy="7205472"/>
          </a:xfrm>
          <a:prstGeom prst="snip2SameRect">
            <a:avLst>
              <a:gd name="adj1" fmla="val 50000"/>
              <a:gd name="adj2" fmla="val 0"/>
            </a:avLst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800" b="1" dirty="0">
                <a:latin typeface="Symbol" pitchFamily="2" charset="2"/>
              </a:rPr>
              <a:t>n</a:t>
            </a:r>
            <a:r>
              <a:rPr lang="en-US" sz="2800" b="1" dirty="0"/>
              <a:t> Signatures in the Telescopes</a:t>
            </a:r>
          </a:p>
        </p:txBody>
      </p:sp>
      <p:pic>
        <p:nvPicPr>
          <p:cNvPr id="6" name="Google Shape;64;p14">
            <a:extLst>
              <a:ext uri="{FF2B5EF4-FFF2-40B4-BE49-F238E27FC236}">
                <a16:creationId xmlns:a16="http://schemas.microsoft.com/office/drawing/2014/main" id="{8D9B6BB7-ED59-9C4B-223C-C44EA2766F3D}"/>
              </a:ext>
            </a:extLst>
          </p:cNvPr>
          <p:cNvPicPr preferRelativeResize="0"/>
          <p:nvPr/>
        </p:nvPicPr>
        <p:blipFill rotWithShape="1">
          <a:blip r:embed="rId4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-5088"/>
            <a:ext cx="963799" cy="965951"/>
          </a:xfrm>
          <a:prstGeom prst="rect">
            <a:avLst/>
          </a:prstGeom>
          <a:noFill/>
          <a:ln>
            <a:noFill/>
          </a:ln>
        </p:spPr>
      </p:pic>
      <p:pic>
        <p:nvPicPr>
          <p:cNvPr id="2" name="Picture 1">
            <a:extLst>
              <a:ext uri="{FF2B5EF4-FFF2-40B4-BE49-F238E27FC236}">
                <a16:creationId xmlns:a16="http://schemas.microsoft.com/office/drawing/2014/main" id="{F1E2A201-B25B-09C4-908E-A3382CD59D5E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963799" y="931966"/>
            <a:ext cx="7205472" cy="415700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39893256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1">
          <a:extLst>
            <a:ext uri="{FF2B5EF4-FFF2-40B4-BE49-F238E27FC236}">
              <a16:creationId xmlns:a16="http://schemas.microsoft.com/office/drawing/2014/main" id="{190E77C9-B399-AD10-9396-0793BAD0936B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4">
            <a:extLst>
              <a:ext uri="{FF2B5EF4-FFF2-40B4-BE49-F238E27FC236}">
                <a16:creationId xmlns:a16="http://schemas.microsoft.com/office/drawing/2014/main" id="{667B68CB-6DD3-9172-5DB6-C8C524FCC302}"/>
              </a:ext>
            </a:extLst>
          </p:cNvPr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7</a:t>
            </a:fld>
            <a:endParaRPr/>
          </a:p>
        </p:txBody>
      </p:sp>
      <p:pic>
        <p:nvPicPr>
          <p:cNvPr id="4" name="6 Imagen" descr="KM3NeT_logo_web.jpg">
            <a:extLst>
              <a:ext uri="{FF2B5EF4-FFF2-40B4-BE49-F238E27FC236}">
                <a16:creationId xmlns:a16="http://schemas.microsoft.com/office/drawing/2014/main" id="{EAD70A69-C972-8177-48FC-CDE49CF86A00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237158" y="30211"/>
            <a:ext cx="865000" cy="8953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Snip Same Side Corner Rectangle 4">
            <a:extLst>
              <a:ext uri="{FF2B5EF4-FFF2-40B4-BE49-F238E27FC236}">
                <a16:creationId xmlns:a16="http://schemas.microsoft.com/office/drawing/2014/main" id="{87F95F57-E896-271D-38DA-394BD17B8BD4}"/>
              </a:ext>
            </a:extLst>
          </p:cNvPr>
          <p:cNvSpPr/>
          <p:nvPr/>
        </p:nvSpPr>
        <p:spPr>
          <a:xfrm rot="5400000">
            <a:off x="4164199" y="-3124849"/>
            <a:ext cx="804672" cy="7205472"/>
          </a:xfrm>
          <a:prstGeom prst="snip2SameRect">
            <a:avLst>
              <a:gd name="adj1" fmla="val 50000"/>
              <a:gd name="adj2" fmla="val 0"/>
            </a:avLst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800" b="1" dirty="0"/>
              <a:t>Detector Performance</a:t>
            </a:r>
          </a:p>
        </p:txBody>
      </p:sp>
      <p:pic>
        <p:nvPicPr>
          <p:cNvPr id="6" name="Google Shape;64;p14">
            <a:extLst>
              <a:ext uri="{FF2B5EF4-FFF2-40B4-BE49-F238E27FC236}">
                <a16:creationId xmlns:a16="http://schemas.microsoft.com/office/drawing/2014/main" id="{9FC38A34-7138-CD05-4CFE-AB2CCCDBFDB6}"/>
              </a:ext>
            </a:extLst>
          </p:cNvPr>
          <p:cNvPicPr preferRelativeResize="0"/>
          <p:nvPr/>
        </p:nvPicPr>
        <p:blipFill rotWithShape="1">
          <a:blip r:embed="rId4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-5088"/>
            <a:ext cx="963799" cy="965951"/>
          </a:xfrm>
          <a:prstGeom prst="rect">
            <a:avLst/>
          </a:prstGeom>
          <a:noFill/>
          <a:ln>
            <a:noFill/>
          </a:ln>
        </p:spPr>
      </p:pic>
      <p:pic>
        <p:nvPicPr>
          <p:cNvPr id="2" name="Picture 1">
            <a:extLst>
              <a:ext uri="{FF2B5EF4-FFF2-40B4-BE49-F238E27FC236}">
                <a16:creationId xmlns:a16="http://schemas.microsoft.com/office/drawing/2014/main" id="{B893F204-7A37-B0B2-0637-FCDAAE2512EF}"/>
              </a:ext>
            </a:extLst>
          </p:cNvPr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84480" y="1799590"/>
            <a:ext cx="2965450" cy="2129983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5B827583-2B87-55F8-0982-82B1EB3153E5}"/>
              </a:ext>
            </a:extLst>
          </p:cNvPr>
          <p:cNvPicPr>
            <a:picLocks noChangeAspect="1"/>
          </p:cNvPicPr>
          <p:nvPr/>
        </p:nvPicPr>
        <p:blipFill>
          <a:blip r:embed="rId6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3575050" y="1799589"/>
            <a:ext cx="2499820" cy="2129984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C73FEA8E-8E78-34F5-0605-F6B8407FD489}"/>
              </a:ext>
            </a:extLst>
          </p:cNvPr>
          <p:cNvPicPr>
            <a:picLocks noChangeAspect="1"/>
          </p:cNvPicPr>
          <p:nvPr/>
        </p:nvPicPr>
        <p:blipFill>
          <a:blip r:embed="rId7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265615" y="1799589"/>
            <a:ext cx="2605550" cy="2134668"/>
          </a:xfrm>
          <a:prstGeom prst="rect">
            <a:avLst/>
          </a:prstGeom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A8E0A6F6-B9CC-4C72-9387-52F9D20A9CA4}"/>
              </a:ext>
            </a:extLst>
          </p:cNvPr>
          <p:cNvSpPr txBox="1"/>
          <p:nvPr/>
        </p:nvSpPr>
        <p:spPr>
          <a:xfrm>
            <a:off x="1136711" y="1502330"/>
            <a:ext cx="1627369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Angular resolution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E0280091-8185-379F-695C-04AD724A4E59}"/>
              </a:ext>
            </a:extLst>
          </p:cNvPr>
          <p:cNvSpPr txBox="1"/>
          <p:nvPr/>
        </p:nvSpPr>
        <p:spPr>
          <a:xfrm>
            <a:off x="4215171" y="961008"/>
            <a:ext cx="787395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b="1" u="sng" dirty="0">
                <a:solidFill>
                  <a:srgbClr val="0070C0"/>
                </a:solidFill>
              </a:rPr>
              <a:t>ORCA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4DEBA6F5-066C-145F-C6F4-2280C016C3D5}"/>
              </a:ext>
            </a:extLst>
          </p:cNvPr>
          <p:cNvSpPr txBox="1"/>
          <p:nvPr/>
        </p:nvSpPr>
        <p:spPr>
          <a:xfrm>
            <a:off x="3757741" y="1502330"/>
            <a:ext cx="2154757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Energy resolution </a:t>
            </a:r>
            <a:r>
              <a:rPr lang="el-GR" dirty="0" err="1"/>
              <a:t>ν</a:t>
            </a:r>
            <a:r>
              <a:rPr lang="el-GR" baseline="-25000" dirty="0" err="1"/>
              <a:t>μ</a:t>
            </a:r>
            <a:r>
              <a:rPr lang="en-US" dirty="0"/>
              <a:t>-CC 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1BE95661-B082-00F1-9181-FCBB5A7D398E}"/>
              </a:ext>
            </a:extLst>
          </p:cNvPr>
          <p:cNvSpPr txBox="1"/>
          <p:nvPr/>
        </p:nvSpPr>
        <p:spPr>
          <a:xfrm>
            <a:off x="6582681" y="1502330"/>
            <a:ext cx="2222083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Energy resolution </a:t>
            </a:r>
            <a:r>
              <a:rPr lang="el-GR" dirty="0"/>
              <a:t>ν</a:t>
            </a:r>
            <a:r>
              <a:rPr lang="en-US" baseline="-25000" dirty="0"/>
              <a:t>e</a:t>
            </a:r>
            <a:r>
              <a:rPr lang="en-US" dirty="0"/>
              <a:t>-CC 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ACA30162-6F64-FE4F-8917-6A7845B7B181}"/>
              </a:ext>
            </a:extLst>
          </p:cNvPr>
          <p:cNvSpPr txBox="1"/>
          <p:nvPr/>
        </p:nvSpPr>
        <p:spPr>
          <a:xfrm>
            <a:off x="6265615" y="1042585"/>
            <a:ext cx="1332416" cy="253916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050" i="1" dirty="0">
                <a:hlinkClick r:id="rId8"/>
              </a:rPr>
              <a:t>EPJC 82 (2022) 26</a:t>
            </a:r>
            <a:endParaRPr lang="en-US" sz="1050" i="1" dirty="0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4" name="TextBox 13">
                <a:extLst>
                  <a:ext uri="{FF2B5EF4-FFF2-40B4-BE49-F238E27FC236}">
                    <a16:creationId xmlns:a16="http://schemas.microsoft.com/office/drawing/2014/main" id="{3B85C494-48D1-7B84-DAF3-7B57BD43A72C}"/>
                  </a:ext>
                </a:extLst>
              </p:cNvPr>
              <p:cNvSpPr txBox="1"/>
              <p:nvPr/>
            </p:nvSpPr>
            <p:spPr>
              <a:xfrm>
                <a:off x="1905725" y="4327179"/>
                <a:ext cx="5332550" cy="532838"/>
              </a:xfrm>
              <a:prstGeom prst="rect">
                <a:avLst/>
              </a:prstGeom>
              <a:solidFill>
                <a:schemeClr val="bg1"/>
              </a:solidFill>
            </p:spPr>
            <p:txBody>
              <a:bodyPr wrap="none" rtlCol="0">
                <a:spAutoFit/>
              </a:bodyPr>
              <a:lstStyle/>
              <a:p>
                <a:r>
                  <a:rPr lang="en-US" b="1" u="sng" dirty="0">
                    <a:solidFill>
                      <a:srgbClr val="0070C0"/>
                    </a:solidFill>
                  </a:rPr>
                  <a:t>ARCA</a:t>
                </a:r>
                <a:r>
                  <a:rPr lang="en-US" b="1" dirty="0">
                    <a:solidFill>
                      <a:srgbClr val="0070C0"/>
                    </a:solidFill>
                  </a:rPr>
                  <a:t>	</a:t>
                </a:r>
                <a:r>
                  <a:rPr lang="en-US" dirty="0">
                    <a:solidFill>
                      <a:srgbClr val="0070C0"/>
                    </a:solidFill>
                  </a:rPr>
                  <a:t>Tracks: </a:t>
                </a:r>
                <a14:m>
                  <m:oMath xmlns:m="http://schemas.openxmlformats.org/officeDocument/2006/math">
                    <m:r>
                      <a:rPr lang="en-US" i="1" smtClean="0">
                        <a:solidFill>
                          <a:srgbClr val="0070C0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𝛿𝜃</m:t>
                    </m:r>
                    <m:r>
                      <a:rPr lang="en-US" i="1" smtClean="0">
                        <a:solidFill>
                          <a:srgbClr val="0070C0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&lt;</m:t>
                    </m:r>
                    <m:sSup>
                      <m:sSupPr>
                        <m:ctrlPr>
                          <a:rPr lang="en-US" i="1" smtClean="0">
                            <a:solidFill>
                              <a:srgbClr val="0070C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b="0" i="1" smtClean="0">
                            <a:solidFill>
                              <a:srgbClr val="0070C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0.1</m:t>
                        </m:r>
                      </m:e>
                      <m:sup>
                        <m:r>
                          <a:rPr lang="en-US" i="1" smtClean="0">
                            <a:solidFill>
                              <a:srgbClr val="0070C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°</m:t>
                        </m:r>
                      </m:sup>
                    </m:sSup>
                  </m:oMath>
                </a14:m>
                <a:r>
                  <a:rPr lang="en-US" dirty="0">
                    <a:solidFill>
                      <a:srgbClr val="0070C0"/>
                    </a:solidFill>
                  </a:rPr>
                  <a:t> and </a:t>
                </a:r>
                <a14:m>
                  <m:oMath xmlns:m="http://schemas.openxmlformats.org/officeDocument/2006/math">
                    <m:r>
                      <a:rPr lang="en-US" i="1" dirty="0">
                        <a:solidFill>
                          <a:srgbClr val="0070C0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𝛿</m:t>
                    </m:r>
                    <m:r>
                      <a:rPr lang="en-US" i="1" dirty="0">
                        <a:solidFill>
                          <a:srgbClr val="0070C0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𝐸</m:t>
                    </m:r>
                    <m:r>
                      <a:rPr lang="en-US" b="0" i="1" dirty="0" smtClean="0">
                        <a:solidFill>
                          <a:srgbClr val="0070C0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/</m:t>
                    </m:r>
                    <m:r>
                      <a:rPr lang="en-US" b="0" i="1" dirty="0" smtClean="0">
                        <a:solidFill>
                          <a:srgbClr val="0070C0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𝐸</m:t>
                    </m:r>
                    <m:r>
                      <a:rPr lang="en-US" i="1" dirty="0">
                        <a:solidFill>
                          <a:srgbClr val="0070C0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≈</m:t>
                    </m:r>
                    <m:r>
                      <a:rPr lang="en-US" b="0" i="1" dirty="0" smtClean="0">
                        <a:solidFill>
                          <a:srgbClr val="0070C0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50%</m:t>
                    </m:r>
                  </m:oMath>
                </a14:m>
                <a:r>
                  <a:rPr lang="en-US" dirty="0">
                    <a:solidFill>
                      <a:srgbClr val="0070C0"/>
                    </a:solidFill>
                  </a:rPr>
                  <a:t> ; at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i="1" smtClean="0">
                            <a:solidFill>
                              <a:srgbClr val="0070C0"/>
                            </a:solidFill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b="0" i="1" smtClean="0">
                            <a:solidFill>
                              <a:srgbClr val="0070C0"/>
                            </a:solidFill>
                            <a:latin typeface="Cambria Math" panose="02040503050406030204" pitchFamily="18" charset="0"/>
                          </a:rPr>
                          <m:t>𝐸</m:t>
                        </m:r>
                      </m:e>
                      <m:sub>
                        <m:r>
                          <a:rPr lang="en-US" i="1" smtClean="0">
                            <a:solidFill>
                              <a:srgbClr val="0070C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𝜈</m:t>
                        </m:r>
                      </m:sub>
                    </m:sSub>
                    <m:r>
                      <a:rPr lang="en-US" i="1" smtClean="0">
                        <a:solidFill>
                          <a:srgbClr val="0070C0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&gt;</m:t>
                    </m:r>
                    <m:r>
                      <a:rPr lang="en-US" b="0" i="1" smtClean="0">
                        <a:solidFill>
                          <a:srgbClr val="0070C0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100</m:t>
                    </m:r>
                  </m:oMath>
                </a14:m>
                <a:r>
                  <a:rPr lang="en-US" dirty="0">
                    <a:solidFill>
                      <a:srgbClr val="0070C0"/>
                    </a:solidFill>
                  </a:rPr>
                  <a:t> TeV</a:t>
                </a:r>
              </a:p>
              <a:p>
                <a:r>
                  <a:rPr lang="en-US" dirty="0">
                    <a:solidFill>
                      <a:srgbClr val="0070C0"/>
                    </a:solidFill>
                  </a:rPr>
                  <a:t>	Showers: </a:t>
                </a:r>
                <a14:m>
                  <m:oMath xmlns:m="http://schemas.openxmlformats.org/officeDocument/2006/math">
                    <m:r>
                      <a:rPr lang="en-US" i="1">
                        <a:solidFill>
                          <a:srgbClr val="0070C0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𝛿𝜃</m:t>
                    </m:r>
                    <m:r>
                      <a:rPr lang="en-US" i="1">
                        <a:solidFill>
                          <a:srgbClr val="0070C0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&lt;</m:t>
                    </m:r>
                    <m:sSup>
                      <m:sSupPr>
                        <m:ctrlPr>
                          <a:rPr lang="en-US" i="1">
                            <a:solidFill>
                              <a:srgbClr val="0070C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b="0" i="1" smtClean="0">
                            <a:solidFill>
                              <a:srgbClr val="0070C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2</m:t>
                        </m:r>
                      </m:e>
                      <m:sup>
                        <m:r>
                          <a:rPr lang="en-US" i="1">
                            <a:solidFill>
                              <a:srgbClr val="0070C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°</m:t>
                        </m:r>
                      </m:sup>
                    </m:sSup>
                  </m:oMath>
                </a14:m>
                <a:r>
                  <a:rPr lang="en-US" dirty="0">
                    <a:solidFill>
                      <a:srgbClr val="0070C0"/>
                    </a:solidFill>
                  </a:rPr>
                  <a:t> and </a:t>
                </a:r>
                <a14:m>
                  <m:oMath xmlns:m="http://schemas.openxmlformats.org/officeDocument/2006/math">
                    <m:r>
                      <a:rPr lang="en-US" i="1" dirty="0">
                        <a:solidFill>
                          <a:srgbClr val="0070C0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𝛿</m:t>
                    </m:r>
                    <m:r>
                      <a:rPr lang="en-US" i="1" dirty="0">
                        <a:solidFill>
                          <a:srgbClr val="0070C0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𝐸</m:t>
                    </m:r>
                    <m:r>
                      <a:rPr lang="en-US" i="1" dirty="0">
                        <a:solidFill>
                          <a:srgbClr val="0070C0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/</m:t>
                    </m:r>
                    <m:r>
                      <a:rPr lang="en-US" i="1" dirty="0">
                        <a:solidFill>
                          <a:srgbClr val="0070C0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𝐸</m:t>
                    </m:r>
                    <m:r>
                      <a:rPr lang="en-US" i="1" dirty="0">
                        <a:solidFill>
                          <a:srgbClr val="0070C0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≈6%</m:t>
                    </m:r>
                  </m:oMath>
                </a14:m>
                <a:r>
                  <a:rPr lang="en-US" dirty="0">
                    <a:solidFill>
                      <a:srgbClr val="0070C0"/>
                    </a:solidFill>
                  </a:rPr>
                  <a:t> ; at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i="1">
                            <a:solidFill>
                              <a:srgbClr val="0070C0"/>
                            </a:solidFill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i="1">
                            <a:solidFill>
                              <a:srgbClr val="0070C0"/>
                            </a:solidFill>
                            <a:latin typeface="Cambria Math" panose="02040503050406030204" pitchFamily="18" charset="0"/>
                          </a:rPr>
                          <m:t>𝐸</m:t>
                        </m:r>
                      </m:e>
                      <m:sub>
                        <m:r>
                          <a:rPr lang="en-US" i="1">
                            <a:solidFill>
                              <a:srgbClr val="0070C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𝜈</m:t>
                        </m:r>
                      </m:sub>
                    </m:sSub>
                    <m:r>
                      <a:rPr lang="en-US" i="1">
                        <a:solidFill>
                          <a:srgbClr val="0070C0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&gt;100</m:t>
                    </m:r>
                  </m:oMath>
                </a14:m>
                <a:r>
                  <a:rPr lang="en-US" dirty="0">
                    <a:solidFill>
                      <a:srgbClr val="0070C0"/>
                    </a:solidFill>
                  </a:rPr>
                  <a:t> TeV</a:t>
                </a:r>
              </a:p>
            </p:txBody>
          </p:sp>
        </mc:Choice>
        <mc:Fallback xmlns="">
          <p:sp>
            <p:nvSpPr>
              <p:cNvPr id="14" name="TextBox 13">
                <a:extLst>
                  <a:ext uri="{FF2B5EF4-FFF2-40B4-BE49-F238E27FC236}">
                    <a16:creationId xmlns:a16="http://schemas.microsoft.com/office/drawing/2014/main" id="{3B85C494-48D1-7B84-DAF3-7B57BD43A72C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905725" y="4327179"/>
                <a:ext cx="5332550" cy="532838"/>
              </a:xfrm>
              <a:prstGeom prst="rect">
                <a:avLst/>
              </a:prstGeom>
              <a:blipFill>
                <a:blip r:embed="rId9"/>
                <a:stretch>
                  <a:fillRect l="-476" t="-2326" b="-9302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74079253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4" grpId="0" animBg="1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1">
          <a:extLst>
            <a:ext uri="{FF2B5EF4-FFF2-40B4-BE49-F238E27FC236}">
              <a16:creationId xmlns:a16="http://schemas.microsoft.com/office/drawing/2014/main" id="{B2C64DA8-0EB2-57D6-E1FC-67ED12498AB4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4">
            <a:extLst>
              <a:ext uri="{FF2B5EF4-FFF2-40B4-BE49-F238E27FC236}">
                <a16:creationId xmlns:a16="http://schemas.microsoft.com/office/drawing/2014/main" id="{18E13451-6689-EF8F-3075-1FA2A227C228}"/>
              </a:ext>
            </a:extLst>
          </p:cNvPr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8</a:t>
            </a:fld>
            <a:endParaRPr/>
          </a:p>
        </p:txBody>
      </p:sp>
      <p:pic>
        <p:nvPicPr>
          <p:cNvPr id="4" name="6 Imagen" descr="KM3NeT_logo_web.jpg">
            <a:extLst>
              <a:ext uri="{FF2B5EF4-FFF2-40B4-BE49-F238E27FC236}">
                <a16:creationId xmlns:a16="http://schemas.microsoft.com/office/drawing/2014/main" id="{3B6A1F29-31D7-8B53-233C-AE98F9834B79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237158" y="30211"/>
            <a:ext cx="865000" cy="8953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Snip Same Side Corner Rectangle 4">
            <a:extLst>
              <a:ext uri="{FF2B5EF4-FFF2-40B4-BE49-F238E27FC236}">
                <a16:creationId xmlns:a16="http://schemas.microsoft.com/office/drawing/2014/main" id="{D2E2C25E-A099-AAD5-417E-6290B3ED4B8A}"/>
              </a:ext>
            </a:extLst>
          </p:cNvPr>
          <p:cNvSpPr/>
          <p:nvPr/>
        </p:nvSpPr>
        <p:spPr>
          <a:xfrm rot="5400000">
            <a:off x="4164199" y="-3124849"/>
            <a:ext cx="804672" cy="7205472"/>
          </a:xfrm>
          <a:prstGeom prst="snip2SameRect">
            <a:avLst>
              <a:gd name="adj1" fmla="val 50000"/>
              <a:gd name="adj2" fmla="val 0"/>
            </a:avLst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800" b="1" dirty="0"/>
              <a:t>KM3NeT Science</a:t>
            </a:r>
          </a:p>
        </p:txBody>
      </p:sp>
      <p:pic>
        <p:nvPicPr>
          <p:cNvPr id="6" name="Google Shape;64;p14">
            <a:extLst>
              <a:ext uri="{FF2B5EF4-FFF2-40B4-BE49-F238E27FC236}">
                <a16:creationId xmlns:a16="http://schemas.microsoft.com/office/drawing/2014/main" id="{742426BD-0402-6E56-8AA4-ABB8192BB375}"/>
              </a:ext>
            </a:extLst>
          </p:cNvPr>
          <p:cNvPicPr preferRelativeResize="0"/>
          <p:nvPr/>
        </p:nvPicPr>
        <p:blipFill rotWithShape="1">
          <a:blip r:embed="rId4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-5088"/>
            <a:ext cx="963799" cy="965951"/>
          </a:xfrm>
          <a:prstGeom prst="rect">
            <a:avLst/>
          </a:prstGeom>
          <a:noFill/>
          <a:ln>
            <a:noFill/>
          </a:ln>
        </p:spPr>
      </p:pic>
      <p:pic>
        <p:nvPicPr>
          <p:cNvPr id="2" name="Picture 1">
            <a:extLst>
              <a:ext uri="{FF2B5EF4-FFF2-40B4-BE49-F238E27FC236}">
                <a16:creationId xmlns:a16="http://schemas.microsoft.com/office/drawing/2014/main" id="{3A567938-7AF1-7A85-B79B-F487C1EC22A9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4408172" y="1491615"/>
            <a:ext cx="1892300" cy="1625600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1311ACAA-53EF-7D0C-42C2-F2DE7C9A887E}"/>
              </a:ext>
            </a:extLst>
          </p:cNvPr>
          <p:cNvPicPr>
            <a:picLocks noChangeAspect="1"/>
          </p:cNvPicPr>
          <p:nvPr/>
        </p:nvPicPr>
        <p:blipFill>
          <a:blip r:embed="rId6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321839" y="1491614"/>
            <a:ext cx="2086333" cy="1625601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F42089B9-FA1C-DFC5-E73C-F4F01BF7003C}"/>
              </a:ext>
            </a:extLst>
          </p:cNvPr>
          <p:cNvPicPr>
            <a:picLocks noChangeAspect="1"/>
          </p:cNvPicPr>
          <p:nvPr/>
        </p:nvPicPr>
        <p:blipFill>
          <a:blip r:embed="rId7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>
          <a:xfrm>
            <a:off x="259492" y="1594170"/>
            <a:ext cx="2062347" cy="1420488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32BF1F93-C885-DC7A-9436-58A641FE9482}"/>
              </a:ext>
            </a:extLst>
          </p:cNvPr>
          <p:cNvPicPr>
            <a:picLocks noChangeAspect="1"/>
          </p:cNvPicPr>
          <p:nvPr/>
        </p:nvPicPr>
        <p:blipFill>
          <a:blip r:embed="rId8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>
          <a:xfrm>
            <a:off x="6677172" y="1581150"/>
            <a:ext cx="2242385" cy="1446530"/>
          </a:xfrm>
          <a:prstGeom prst="rect">
            <a:avLst/>
          </a:prstGeom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C6734E68-4A3D-F8D3-BD0C-DB4EBF657F44}"/>
              </a:ext>
            </a:extLst>
          </p:cNvPr>
          <p:cNvSpPr txBox="1"/>
          <p:nvPr/>
        </p:nvSpPr>
        <p:spPr>
          <a:xfrm>
            <a:off x="481899" y="3302000"/>
            <a:ext cx="1378904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Supernova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Solar flares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A79648B4-1622-A32B-EA9E-34A8346098A3}"/>
              </a:ext>
            </a:extLst>
          </p:cNvPr>
          <p:cNvSpPr txBox="1"/>
          <p:nvPr/>
        </p:nvSpPr>
        <p:spPr>
          <a:xfrm>
            <a:off x="388815" y="1123628"/>
            <a:ext cx="1803699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>
                <a:solidFill>
                  <a:srgbClr val="220E45"/>
                </a:solidFill>
              </a:rPr>
              <a:t>Few to tens of MeV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A1AB28D5-2BC0-42CF-AF5F-B5C6FE2B874E}"/>
              </a:ext>
            </a:extLst>
          </p:cNvPr>
          <p:cNvSpPr txBox="1"/>
          <p:nvPr/>
        </p:nvSpPr>
        <p:spPr>
          <a:xfrm>
            <a:off x="2467964" y="1123628"/>
            <a:ext cx="1794081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>
                <a:solidFill>
                  <a:srgbClr val="220E45"/>
                </a:solidFill>
              </a:rPr>
              <a:t>Few to tens of GeV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BF9D3ABC-C558-04EE-8702-F1F7127A416B}"/>
              </a:ext>
            </a:extLst>
          </p:cNvPr>
          <p:cNvSpPr txBox="1"/>
          <p:nvPr/>
        </p:nvSpPr>
        <p:spPr>
          <a:xfrm>
            <a:off x="2312392" y="3302000"/>
            <a:ext cx="2254143" cy="116955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rgbClr val="0070C0"/>
                </a:solidFill>
              </a:rPr>
              <a:t>Atmospheric neutrinos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rgbClr val="0070C0"/>
                </a:solidFill>
              </a:rPr>
              <a:t>Oscillations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rgbClr val="0070C0"/>
                </a:solidFill>
              </a:rPr>
              <a:t>Mass ordering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rgbClr val="0070C0"/>
                </a:solidFill>
              </a:rPr>
              <a:t>Sterile </a:t>
            </a:r>
            <a:r>
              <a:rPr lang="en-US" dirty="0">
                <a:solidFill>
                  <a:srgbClr val="0070C0"/>
                </a:solidFill>
                <a:latin typeface="Symbol" pitchFamily="2" charset="2"/>
              </a:rPr>
              <a:t>n</a:t>
            </a:r>
            <a:r>
              <a:rPr lang="en-US" dirty="0">
                <a:solidFill>
                  <a:srgbClr val="0070C0"/>
                </a:solidFill>
              </a:rPr>
              <a:t>, NSI, … etc.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dirty="0">
              <a:solidFill>
                <a:srgbClr val="0070C0"/>
              </a:solidFill>
            </a:endParaRP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B552A280-0422-80E6-46CB-2632BB693080}"/>
              </a:ext>
            </a:extLst>
          </p:cNvPr>
          <p:cNvSpPr txBox="1"/>
          <p:nvPr/>
        </p:nvSpPr>
        <p:spPr>
          <a:xfrm>
            <a:off x="4652364" y="1123628"/>
            <a:ext cx="1824538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>
                <a:solidFill>
                  <a:srgbClr val="220E45"/>
                </a:solidFill>
              </a:rPr>
              <a:t>Tens of GeV to TeV</a:t>
            </a: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33500FB0-8594-7854-E2BF-3ECB68196FB7}"/>
              </a:ext>
            </a:extLst>
          </p:cNvPr>
          <p:cNvSpPr txBox="1"/>
          <p:nvPr/>
        </p:nvSpPr>
        <p:spPr>
          <a:xfrm>
            <a:off x="7075249" y="1123628"/>
            <a:ext cx="1446230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>
                <a:solidFill>
                  <a:srgbClr val="220E45"/>
                </a:solidFill>
              </a:rPr>
              <a:t>TeV and above</a:t>
            </a: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6A517A50-744A-1198-4139-DBC300C586FA}"/>
              </a:ext>
            </a:extLst>
          </p:cNvPr>
          <p:cNvSpPr txBox="1"/>
          <p:nvPr/>
        </p:nvSpPr>
        <p:spPr>
          <a:xfrm>
            <a:off x="1901778" y="4687857"/>
            <a:ext cx="5360763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Additionally, oceanography, biology, bioacoustics, seismology,… </a:t>
            </a: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99EC1F4F-F1B9-90DD-5878-359EE3D88626}"/>
              </a:ext>
            </a:extLst>
          </p:cNvPr>
          <p:cNvSpPr txBox="1"/>
          <p:nvPr/>
        </p:nvSpPr>
        <p:spPr>
          <a:xfrm>
            <a:off x="4701957" y="3302000"/>
            <a:ext cx="1598515" cy="73866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Dark matter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Monopoles, 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Nuclearites,…</a:t>
            </a:r>
          </a:p>
        </p:txBody>
      </p:sp>
      <p:sp>
        <p:nvSpPr>
          <p:cNvPr id="18" name="TextBox 17">
            <a:extLst>
              <a:ext uri="{FF2B5EF4-FFF2-40B4-BE49-F238E27FC236}">
                <a16:creationId xmlns:a16="http://schemas.microsoft.com/office/drawing/2014/main" id="{37492468-1DD1-8122-9181-E577632C6C46}"/>
              </a:ext>
            </a:extLst>
          </p:cNvPr>
          <p:cNvSpPr txBox="1"/>
          <p:nvPr/>
        </p:nvSpPr>
        <p:spPr>
          <a:xfrm>
            <a:off x="6665414" y="3302000"/>
            <a:ext cx="2254143" cy="116955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rgbClr val="0070C0"/>
                </a:solidFill>
              </a:rPr>
              <a:t>Cosmic neutrinos - Astronomy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rgbClr val="0070C0"/>
                </a:solidFill>
              </a:rPr>
              <a:t>Cosmic rays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rgbClr val="0070C0"/>
                </a:solidFill>
              </a:rPr>
              <a:t>Origin and production mechanism of HE CR</a:t>
            </a:r>
          </a:p>
        </p:txBody>
      </p:sp>
      <p:sp>
        <p:nvSpPr>
          <p:cNvPr id="19" name="TextBox 18">
            <a:extLst>
              <a:ext uri="{FF2B5EF4-FFF2-40B4-BE49-F238E27FC236}">
                <a16:creationId xmlns:a16="http://schemas.microsoft.com/office/drawing/2014/main" id="{3B9A8802-564A-EECD-7038-276F1DE7EA34}"/>
              </a:ext>
            </a:extLst>
          </p:cNvPr>
          <p:cNvSpPr txBox="1"/>
          <p:nvPr/>
        </p:nvSpPr>
        <p:spPr>
          <a:xfrm>
            <a:off x="3170079" y="4324663"/>
            <a:ext cx="389850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dirty="0"/>
              <a:t>✅</a:t>
            </a:r>
          </a:p>
        </p:txBody>
      </p:sp>
      <p:sp>
        <p:nvSpPr>
          <p:cNvPr id="20" name="TextBox 19">
            <a:extLst>
              <a:ext uri="{FF2B5EF4-FFF2-40B4-BE49-F238E27FC236}">
                <a16:creationId xmlns:a16="http://schemas.microsoft.com/office/drawing/2014/main" id="{3C562617-0C74-8AEA-3E51-A35F2098C922}"/>
              </a:ext>
            </a:extLst>
          </p:cNvPr>
          <p:cNvSpPr txBox="1"/>
          <p:nvPr/>
        </p:nvSpPr>
        <p:spPr>
          <a:xfrm>
            <a:off x="7597560" y="4493940"/>
            <a:ext cx="389850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dirty="0"/>
              <a:t>✅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C516A807-52D3-9AAC-C85B-2A5227E05D8F}"/>
              </a:ext>
            </a:extLst>
          </p:cNvPr>
          <p:cNvSpPr txBox="1"/>
          <p:nvPr/>
        </p:nvSpPr>
        <p:spPr>
          <a:xfrm>
            <a:off x="4769846" y="4102650"/>
            <a:ext cx="1707056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i="1" dirty="0">
                <a:solidFill>
                  <a:srgbClr val="FF0000"/>
                </a:solidFill>
              </a:rPr>
              <a:t>See talk by Sara Rebecca </a:t>
            </a:r>
            <a:r>
              <a:rPr lang="en-US" b="1" i="1" dirty="0" err="1">
                <a:solidFill>
                  <a:srgbClr val="FF0000"/>
                </a:solidFill>
              </a:rPr>
              <a:t>Gozzini</a:t>
            </a:r>
            <a:endParaRPr lang="en-US" b="1" i="1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00494901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#ppt_h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up)">
                                      <p:cBhvr>
                                        <p:cTn id="8" dur="5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#ppt_h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up)">
                                      <p:cBhvr>
                                        <p:cTn id="14" dur="5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#ppt_h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up)">
                                      <p:cBhvr>
                                        <p:cTn id="20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#ppt_h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up)">
                                      <p:cBhvr>
                                        <p:cTn id="26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6" grpId="0"/>
      <p:bldP spid="19" grpId="0"/>
      <p:bldP spid="20" grpId="0"/>
      <p:bldP spid="10" grpId="0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2" name="Picture 2" descr="Site Web du CPPM : Plateformes &amp; Plateaux">
            <a:extLst>
              <a:ext uri="{FF2B5EF4-FFF2-40B4-BE49-F238E27FC236}">
                <a16:creationId xmlns:a16="http://schemas.microsoft.com/office/drawing/2014/main" id="{E15FA804-6CA9-55C5-7F13-0B1C5100CABF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 bwMode="auto">
          <a:xfrm>
            <a:off x="478468" y="960862"/>
            <a:ext cx="8183425" cy="395178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3" name="Ellipse 13">
            <a:extLst>
              <a:ext uri="{FF2B5EF4-FFF2-40B4-BE49-F238E27FC236}">
                <a16:creationId xmlns:a16="http://schemas.microsoft.com/office/drawing/2014/main" id="{6C177F79-1E95-9073-5E0D-253C65FF872E}"/>
              </a:ext>
            </a:extLst>
          </p:cNvPr>
          <p:cNvSpPr/>
          <p:nvPr/>
        </p:nvSpPr>
        <p:spPr>
          <a:xfrm>
            <a:off x="933165" y="2027896"/>
            <a:ext cx="2833866" cy="2479872"/>
          </a:xfrm>
          <a:prstGeom prst="ellipse">
            <a:avLst/>
          </a:prstGeom>
          <a:noFill/>
          <a:ln w="57150">
            <a:solidFill>
              <a:schemeClr val="accent3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grpSp>
        <p:nvGrpSpPr>
          <p:cNvPr id="44" name="Groupe 14">
            <a:extLst>
              <a:ext uri="{FF2B5EF4-FFF2-40B4-BE49-F238E27FC236}">
                <a16:creationId xmlns:a16="http://schemas.microsoft.com/office/drawing/2014/main" id="{FA6D2198-029C-E8C9-C7DF-C30BCC2DEC5E}"/>
              </a:ext>
            </a:extLst>
          </p:cNvPr>
          <p:cNvGrpSpPr/>
          <p:nvPr/>
        </p:nvGrpSpPr>
        <p:grpSpPr>
          <a:xfrm>
            <a:off x="1025200" y="1730173"/>
            <a:ext cx="1128953" cy="864595"/>
            <a:chOff x="5570191" y="-1258710"/>
            <a:chExt cx="4546080" cy="3250865"/>
          </a:xfrm>
        </p:grpSpPr>
        <p:pic>
          <p:nvPicPr>
            <p:cNvPr id="54" name="Picture 4" descr="floor1_090306_2111_nocomp">
              <a:extLst>
                <a:ext uri="{FF2B5EF4-FFF2-40B4-BE49-F238E27FC236}">
                  <a16:creationId xmlns:a16="http://schemas.microsoft.com/office/drawing/2014/main" id="{AFEBB508-1C57-FF57-411A-C2C22F319BF2}"/>
                </a:ext>
              </a:extLst>
            </p:cNvPr>
            <p:cNvPicPr>
              <a:picLocks noChangeAspect="1" noChangeArrowheads="1" noCrop="1"/>
            </p:cNvPicPr>
            <p:nvPr/>
          </p:nvPicPr>
          <p:blipFill>
            <a:blip r:embed="rId3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6053451" y="-1258710"/>
              <a:ext cx="4062820" cy="3047115"/>
            </a:xfrm>
            <a:prstGeom prst="rect">
              <a:avLst/>
            </a:prstGeom>
            <a:noFill/>
            <a:ln>
              <a:solidFill>
                <a:schemeClr val="accent3">
                  <a:lumMod val="75000"/>
                </a:schemeClr>
              </a:solidFill>
            </a:ln>
          </p:spPr>
        </p:pic>
        <p:pic>
          <p:nvPicPr>
            <p:cNvPr id="55" name="Picture 4" descr="2007121008183115-remi">
              <a:extLst>
                <a:ext uri="{FF2B5EF4-FFF2-40B4-BE49-F238E27FC236}">
                  <a16:creationId xmlns:a16="http://schemas.microsoft.com/office/drawing/2014/main" id="{4D22D179-36E0-A1FE-3CE5-8DD8A6317472}"/>
                </a:ext>
              </a:extLst>
            </p:cNvPr>
            <p:cNvPicPr>
              <a:picLocks noChangeAspect="1" noChangeArrowheads="1"/>
            </p:cNvPicPr>
            <p:nvPr/>
          </p:nvPicPr>
          <p:blipFill rotWithShape="1">
            <a:blip r:embed="rId4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 l="-2640"/>
            <a:stretch/>
          </p:blipFill>
          <p:spPr bwMode="auto">
            <a:xfrm>
              <a:off x="5570191" y="-787549"/>
              <a:ext cx="2915559" cy="2779704"/>
            </a:xfrm>
            <a:prstGeom prst="rect">
              <a:avLst/>
            </a:prstGeom>
            <a:noFill/>
            <a:ln>
              <a:solidFill>
                <a:schemeClr val="accent3">
                  <a:lumMod val="75000"/>
                </a:schemeClr>
              </a:solidFill>
            </a:ln>
          </p:spPr>
        </p:pic>
      </p:grpSp>
      <p:sp>
        <p:nvSpPr>
          <p:cNvPr id="45" name="ZoneTexte 17">
            <a:extLst>
              <a:ext uri="{FF2B5EF4-FFF2-40B4-BE49-F238E27FC236}">
                <a16:creationId xmlns:a16="http://schemas.microsoft.com/office/drawing/2014/main" id="{76A95478-DC2F-8F5A-B103-A714ACC96901}"/>
              </a:ext>
            </a:extLst>
          </p:cNvPr>
          <p:cNvSpPr txBox="1"/>
          <p:nvPr/>
        </p:nvSpPr>
        <p:spPr>
          <a:xfrm>
            <a:off x="671119" y="1403592"/>
            <a:ext cx="1986886" cy="346096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b="1" dirty="0">
                <a:solidFill>
                  <a:schemeClr val="accent3">
                    <a:lumMod val="75000"/>
                  </a:schemeClr>
                </a:solidFill>
              </a:rPr>
              <a:t>Bioluminescence</a:t>
            </a:r>
          </a:p>
        </p:txBody>
      </p:sp>
      <p:sp>
        <p:nvSpPr>
          <p:cNvPr id="46" name="Ellipse 18">
            <a:extLst>
              <a:ext uri="{FF2B5EF4-FFF2-40B4-BE49-F238E27FC236}">
                <a16:creationId xmlns:a16="http://schemas.microsoft.com/office/drawing/2014/main" id="{179574A6-5236-8F13-1169-DDB0D1240890}"/>
              </a:ext>
            </a:extLst>
          </p:cNvPr>
          <p:cNvSpPr/>
          <p:nvPr/>
        </p:nvSpPr>
        <p:spPr>
          <a:xfrm>
            <a:off x="6186905" y="2920169"/>
            <a:ext cx="1049120" cy="1662772"/>
          </a:xfrm>
          <a:prstGeom prst="ellipse">
            <a:avLst/>
          </a:prstGeom>
          <a:noFill/>
          <a:ln w="57150">
            <a:solidFill>
              <a:srgbClr val="FF4EF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>
              <a:solidFill>
                <a:srgbClr val="FF4EF1"/>
              </a:solidFill>
            </a:endParaRPr>
          </a:p>
        </p:txBody>
      </p:sp>
      <p:sp>
        <p:nvSpPr>
          <p:cNvPr id="47" name="ZoneTexte 19">
            <a:extLst>
              <a:ext uri="{FF2B5EF4-FFF2-40B4-BE49-F238E27FC236}">
                <a16:creationId xmlns:a16="http://schemas.microsoft.com/office/drawing/2014/main" id="{6547C8F1-03AB-1DA0-9B0B-7D2DFAA41AF3}"/>
              </a:ext>
            </a:extLst>
          </p:cNvPr>
          <p:cNvSpPr txBox="1"/>
          <p:nvPr/>
        </p:nvSpPr>
        <p:spPr>
          <a:xfrm>
            <a:off x="5724355" y="4557903"/>
            <a:ext cx="1297150" cy="307777"/>
          </a:xfrm>
          <a:prstGeom prst="rect">
            <a:avLst/>
          </a:prstGeom>
          <a:noFill/>
          <a:ln>
            <a:noFill/>
          </a:ln>
        </p:spPr>
        <p:txBody>
          <a:bodyPr wrap="none" rtlCol="0">
            <a:spAutoFit/>
          </a:bodyPr>
          <a:lstStyle/>
          <a:p>
            <a:r>
              <a:rPr lang="fr-FR" b="1" dirty="0" err="1">
                <a:solidFill>
                  <a:srgbClr val="FF4EF1"/>
                </a:solidFill>
              </a:rPr>
              <a:t>Bioacoustics</a:t>
            </a:r>
            <a:endParaRPr lang="fr-FR" b="1" dirty="0">
              <a:solidFill>
                <a:srgbClr val="FF4EF1"/>
              </a:solidFill>
            </a:endParaRPr>
          </a:p>
        </p:txBody>
      </p:sp>
      <p:sp>
        <p:nvSpPr>
          <p:cNvPr id="48" name="Ellipse 20">
            <a:extLst>
              <a:ext uri="{FF2B5EF4-FFF2-40B4-BE49-F238E27FC236}">
                <a16:creationId xmlns:a16="http://schemas.microsoft.com/office/drawing/2014/main" id="{47DCBDB4-F339-6F61-02E6-86BD06E1A52A}"/>
              </a:ext>
            </a:extLst>
          </p:cNvPr>
          <p:cNvSpPr/>
          <p:nvPr/>
        </p:nvSpPr>
        <p:spPr>
          <a:xfrm>
            <a:off x="4696274" y="4265367"/>
            <a:ext cx="899897" cy="585073"/>
          </a:xfrm>
          <a:prstGeom prst="ellipse">
            <a:avLst/>
          </a:prstGeom>
          <a:noFill/>
          <a:ln w="57150">
            <a:solidFill>
              <a:schemeClr val="accent6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49" name="ZoneTexte 21">
            <a:extLst>
              <a:ext uri="{FF2B5EF4-FFF2-40B4-BE49-F238E27FC236}">
                <a16:creationId xmlns:a16="http://schemas.microsoft.com/office/drawing/2014/main" id="{2F0F2B64-2B4B-5541-C2C5-7CE2FAC00DFC}"/>
              </a:ext>
            </a:extLst>
          </p:cNvPr>
          <p:cNvSpPr txBox="1"/>
          <p:nvPr/>
        </p:nvSpPr>
        <p:spPr>
          <a:xfrm>
            <a:off x="2812425" y="4556318"/>
            <a:ext cx="1883849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b="1" dirty="0" err="1">
                <a:solidFill>
                  <a:schemeClr val="accent6">
                    <a:lumMod val="75000"/>
                  </a:schemeClr>
                </a:solidFill>
              </a:rPr>
              <a:t>Seabed</a:t>
            </a:r>
            <a:r>
              <a:rPr lang="fr-FR" b="1" dirty="0">
                <a:solidFill>
                  <a:schemeClr val="accent6">
                    <a:lumMod val="75000"/>
                  </a:schemeClr>
                </a:solidFill>
              </a:rPr>
              <a:t> exploration</a:t>
            </a:r>
          </a:p>
        </p:txBody>
      </p:sp>
      <p:sp>
        <p:nvSpPr>
          <p:cNvPr id="50" name="Ellipse 22">
            <a:extLst>
              <a:ext uri="{FF2B5EF4-FFF2-40B4-BE49-F238E27FC236}">
                <a16:creationId xmlns:a16="http://schemas.microsoft.com/office/drawing/2014/main" id="{3405F7D9-93EA-A8A4-F214-8E35CA2CEB1A}"/>
              </a:ext>
            </a:extLst>
          </p:cNvPr>
          <p:cNvSpPr/>
          <p:nvPr/>
        </p:nvSpPr>
        <p:spPr>
          <a:xfrm>
            <a:off x="6986349" y="1763648"/>
            <a:ext cx="1352567" cy="3021732"/>
          </a:xfrm>
          <a:prstGeom prst="ellipse">
            <a:avLst/>
          </a:prstGeom>
          <a:noFill/>
          <a:ln w="57150">
            <a:solidFill>
              <a:schemeClr val="accent5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51" name="ZoneTexte 23">
            <a:extLst>
              <a:ext uri="{FF2B5EF4-FFF2-40B4-BE49-F238E27FC236}">
                <a16:creationId xmlns:a16="http://schemas.microsoft.com/office/drawing/2014/main" id="{ADA29BB7-6CC1-C4C2-4AA0-8AFFA51D5B95}"/>
              </a:ext>
            </a:extLst>
          </p:cNvPr>
          <p:cNvSpPr txBox="1"/>
          <p:nvPr/>
        </p:nvSpPr>
        <p:spPr>
          <a:xfrm>
            <a:off x="5705354" y="2101785"/>
            <a:ext cx="1386918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b="1" dirty="0" err="1">
                <a:solidFill>
                  <a:schemeClr val="accent5">
                    <a:lumMod val="75000"/>
                  </a:schemeClr>
                </a:solidFill>
              </a:rPr>
              <a:t>Geosciences</a:t>
            </a:r>
            <a:r>
              <a:rPr lang="fr-FR" b="1" dirty="0">
                <a:solidFill>
                  <a:schemeClr val="accent5">
                    <a:lumMod val="75000"/>
                  </a:schemeClr>
                </a:solidFill>
              </a:rPr>
              <a:t> </a:t>
            </a:r>
          </a:p>
          <a:p>
            <a:r>
              <a:rPr lang="fr-FR" b="1" dirty="0">
                <a:solidFill>
                  <a:schemeClr val="accent5">
                    <a:lumMod val="75000"/>
                  </a:schemeClr>
                </a:solidFill>
              </a:rPr>
              <a:t>      </a:t>
            </a:r>
          </a:p>
        </p:txBody>
      </p:sp>
      <p:sp>
        <p:nvSpPr>
          <p:cNvPr id="52" name="Ellipse 24">
            <a:extLst>
              <a:ext uri="{FF2B5EF4-FFF2-40B4-BE49-F238E27FC236}">
                <a16:creationId xmlns:a16="http://schemas.microsoft.com/office/drawing/2014/main" id="{1A790D17-1E29-A607-EDC8-F0F2B852BB66}"/>
              </a:ext>
            </a:extLst>
          </p:cNvPr>
          <p:cNvSpPr/>
          <p:nvPr/>
        </p:nvSpPr>
        <p:spPr>
          <a:xfrm>
            <a:off x="3870081" y="1907428"/>
            <a:ext cx="727049" cy="2600340"/>
          </a:xfrm>
          <a:prstGeom prst="ellipse">
            <a:avLst/>
          </a:prstGeom>
          <a:noFill/>
          <a:ln w="57150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53" name="ZoneTexte 25">
            <a:extLst>
              <a:ext uri="{FF2B5EF4-FFF2-40B4-BE49-F238E27FC236}">
                <a16:creationId xmlns:a16="http://schemas.microsoft.com/office/drawing/2014/main" id="{05D9763E-1335-D21D-9941-67E05F9AB271}"/>
              </a:ext>
            </a:extLst>
          </p:cNvPr>
          <p:cNvSpPr txBox="1"/>
          <p:nvPr/>
        </p:nvSpPr>
        <p:spPr>
          <a:xfrm>
            <a:off x="4392047" y="1499012"/>
            <a:ext cx="1962417" cy="60566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b="1" dirty="0">
                <a:solidFill>
                  <a:schemeClr val="bg1"/>
                </a:solidFill>
              </a:rPr>
              <a:t>Environnemental</a:t>
            </a:r>
          </a:p>
          <a:p>
            <a:r>
              <a:rPr lang="fr-FR" b="1" dirty="0">
                <a:solidFill>
                  <a:schemeClr val="bg1"/>
                </a:solidFill>
              </a:rPr>
              <a:t>Monitoring </a:t>
            </a:r>
          </a:p>
        </p:txBody>
      </p:sp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sz="3000" dirty="0"/>
              <a:t>The KM3NeT Infrastructure </a:t>
            </a:r>
          </a:p>
        </p:txBody>
      </p:sp>
      <p:sp>
        <p:nvSpPr>
          <p:cNvPr id="11" name="Slide Number Placeholder 5"/>
          <p:cNvSpPr txBox="1">
            <a:spLocks/>
          </p:cNvSpPr>
          <p:nvPr/>
        </p:nvSpPr>
        <p:spPr>
          <a:xfrm>
            <a:off x="7272300" y="-74544"/>
            <a:ext cx="742950" cy="273844"/>
          </a:xfrm>
          <a:prstGeom prst="rect">
            <a:avLst/>
          </a:prstGeom>
        </p:spPr>
        <p:txBody>
          <a:bodyPr vert="horz" lIns="68580" tIns="34290" rIns="68580" bIns="34290" rtlCol="0" anchor="ctr"/>
          <a:lstStyle>
            <a:defPPr>
              <a:defRPr lang="fr-FR"/>
            </a:defPPr>
            <a:lvl1pPr marL="0" algn="r" defTabSz="914400" rtl="0" eaLnBrk="1" latinLnBrk="0" hangingPunct="1">
              <a:defRPr sz="1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A5EABF3F-FEF9-4665-9987-21071D033575}" type="slidenum">
              <a:rPr lang="fr-CA" sz="900">
                <a:solidFill>
                  <a:schemeClr val="bg1"/>
                </a:solidFill>
              </a:rPr>
              <a:pPr/>
              <a:t>9</a:t>
            </a:fld>
            <a:endParaRPr lang="fr-CA" sz="900" dirty="0">
              <a:solidFill>
                <a:schemeClr val="bg1"/>
              </a:solidFill>
            </a:endParaRPr>
          </a:p>
        </p:txBody>
      </p:sp>
      <p:sp>
        <p:nvSpPr>
          <p:cNvPr id="27" name="ZoneTexte 26">
            <a:extLst>
              <a:ext uri="{FF2B5EF4-FFF2-40B4-BE49-F238E27FC236}">
                <a16:creationId xmlns:a16="http://schemas.microsoft.com/office/drawing/2014/main" id="{E1FD1CC1-8C15-BADA-5F39-2FC7A855523E}"/>
              </a:ext>
            </a:extLst>
          </p:cNvPr>
          <p:cNvSpPr txBox="1"/>
          <p:nvPr/>
        </p:nvSpPr>
        <p:spPr>
          <a:xfrm>
            <a:off x="574877" y="4889584"/>
            <a:ext cx="2348720" cy="253916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050" dirty="0"/>
              <a:t>Example of the KM3NeT/ORCA Site</a:t>
            </a:r>
          </a:p>
        </p:txBody>
      </p:sp>
      <p:pic>
        <p:nvPicPr>
          <p:cNvPr id="3" name="6 Imagen" descr="KM3NeT_logo_web.jpg">
            <a:extLst>
              <a:ext uri="{FF2B5EF4-FFF2-40B4-BE49-F238E27FC236}">
                <a16:creationId xmlns:a16="http://schemas.microsoft.com/office/drawing/2014/main" id="{5C611282-7195-9923-DA28-A86CDCBB08A2}"/>
              </a:ext>
            </a:extLst>
          </p:cNvPr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237158" y="30211"/>
            <a:ext cx="865000" cy="8953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6" name="Snip Same Side Corner Rectangle 5">
            <a:extLst>
              <a:ext uri="{FF2B5EF4-FFF2-40B4-BE49-F238E27FC236}">
                <a16:creationId xmlns:a16="http://schemas.microsoft.com/office/drawing/2014/main" id="{4275D7D2-BB36-AE5B-9B36-3387A837B572}"/>
              </a:ext>
            </a:extLst>
          </p:cNvPr>
          <p:cNvSpPr/>
          <p:nvPr/>
        </p:nvSpPr>
        <p:spPr>
          <a:xfrm rot="5400000">
            <a:off x="4164199" y="-3124849"/>
            <a:ext cx="804672" cy="7205472"/>
          </a:xfrm>
          <a:prstGeom prst="snip2SameRect">
            <a:avLst>
              <a:gd name="adj1" fmla="val 50000"/>
              <a:gd name="adj2" fmla="val 0"/>
            </a:avLst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400" b="1" dirty="0"/>
              <a:t>Multi-Disciplinary Deep-Sea Observatory</a:t>
            </a:r>
          </a:p>
        </p:txBody>
      </p:sp>
      <p:pic>
        <p:nvPicPr>
          <p:cNvPr id="9" name="Google Shape;64;p14">
            <a:extLst>
              <a:ext uri="{FF2B5EF4-FFF2-40B4-BE49-F238E27FC236}">
                <a16:creationId xmlns:a16="http://schemas.microsoft.com/office/drawing/2014/main" id="{FA0D03C1-629F-24EC-BCFC-8CFEAE57D089}"/>
              </a:ext>
            </a:extLst>
          </p:cNvPr>
          <p:cNvPicPr preferRelativeResize="0"/>
          <p:nvPr/>
        </p:nvPicPr>
        <p:blipFill rotWithShape="1">
          <a:blip r:embed="rId6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-5088"/>
            <a:ext cx="963799" cy="965951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3667817216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2E9B2B0-2067-00E6-DD36-9661047A512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>
                <a:solidFill>
                  <a:srgbClr val="0070C0"/>
                </a:solidFill>
                <a:latin typeface="Symbol" pitchFamily="2" charset="2"/>
              </a:rPr>
              <a:t>n</a:t>
            </a:r>
            <a:r>
              <a:rPr lang="en-US" b="1" dirty="0">
                <a:solidFill>
                  <a:srgbClr val="0070C0"/>
                </a:solidFill>
              </a:rPr>
              <a:t> Oscillation Physics with ORCA</a:t>
            </a: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E3AA5D9B-7AAC-F2B4-C223-4CB7E16D16BC}"/>
              </a:ext>
            </a:extLst>
          </p:cNvPr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 smtClean="0"/>
              <a:t>10</a:t>
            </a:fld>
            <a:endParaRPr lang="en"/>
          </a:p>
        </p:txBody>
      </p:sp>
    </p:spTree>
    <p:extLst>
      <p:ext uri="{BB962C8B-B14F-4D97-AF65-F5344CB8AC3E}">
        <p14:creationId xmlns:p14="http://schemas.microsoft.com/office/powerpoint/2010/main" val="1977850472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1">
          <a:extLst>
            <a:ext uri="{FF2B5EF4-FFF2-40B4-BE49-F238E27FC236}">
              <a16:creationId xmlns:a16="http://schemas.microsoft.com/office/drawing/2014/main" id="{A25385BD-BF47-241A-FB8A-E310D2F700C5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4">
            <a:extLst>
              <a:ext uri="{FF2B5EF4-FFF2-40B4-BE49-F238E27FC236}">
                <a16:creationId xmlns:a16="http://schemas.microsoft.com/office/drawing/2014/main" id="{961402F8-A377-2A34-24E4-CC802D0B20DF}"/>
              </a:ext>
            </a:extLst>
          </p:cNvPr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11</a:t>
            </a:fld>
            <a:endParaRPr/>
          </a:p>
        </p:txBody>
      </p:sp>
      <p:pic>
        <p:nvPicPr>
          <p:cNvPr id="4" name="6 Imagen" descr="KM3NeT_logo_web.jpg">
            <a:extLst>
              <a:ext uri="{FF2B5EF4-FFF2-40B4-BE49-F238E27FC236}">
                <a16:creationId xmlns:a16="http://schemas.microsoft.com/office/drawing/2014/main" id="{32333FA3-165C-7F4A-AF02-DE90A6A67DE0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237158" y="30211"/>
            <a:ext cx="865000" cy="8953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Snip Same Side Corner Rectangle 4">
            <a:extLst>
              <a:ext uri="{FF2B5EF4-FFF2-40B4-BE49-F238E27FC236}">
                <a16:creationId xmlns:a16="http://schemas.microsoft.com/office/drawing/2014/main" id="{23E310CD-0D77-58C1-DD1E-C8D6B2F87770}"/>
              </a:ext>
            </a:extLst>
          </p:cNvPr>
          <p:cNvSpPr/>
          <p:nvPr/>
        </p:nvSpPr>
        <p:spPr>
          <a:xfrm rot="5400000">
            <a:off x="4164199" y="-3124849"/>
            <a:ext cx="804672" cy="7205472"/>
          </a:xfrm>
          <a:prstGeom prst="snip2SameRect">
            <a:avLst>
              <a:gd name="adj1" fmla="val 50000"/>
              <a:gd name="adj2" fmla="val 0"/>
            </a:avLst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800" b="1" dirty="0"/>
              <a:t>Atmospheric Neutrino Flux</a:t>
            </a:r>
          </a:p>
        </p:txBody>
      </p:sp>
      <p:pic>
        <p:nvPicPr>
          <p:cNvPr id="6" name="Google Shape;64;p14">
            <a:extLst>
              <a:ext uri="{FF2B5EF4-FFF2-40B4-BE49-F238E27FC236}">
                <a16:creationId xmlns:a16="http://schemas.microsoft.com/office/drawing/2014/main" id="{174D328A-F7B1-6484-A069-72E6CCB3BB5B}"/>
              </a:ext>
            </a:extLst>
          </p:cNvPr>
          <p:cNvPicPr preferRelativeResize="0"/>
          <p:nvPr/>
        </p:nvPicPr>
        <p:blipFill rotWithShape="1">
          <a:blip r:embed="rId4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-5088"/>
            <a:ext cx="963799" cy="965951"/>
          </a:xfrm>
          <a:prstGeom prst="rect">
            <a:avLst/>
          </a:prstGeom>
          <a:noFill/>
          <a:ln>
            <a:noFill/>
          </a:ln>
        </p:spPr>
      </p:pic>
      <p:pic>
        <p:nvPicPr>
          <p:cNvPr id="2" name="Picture 1">
            <a:extLst>
              <a:ext uri="{FF2B5EF4-FFF2-40B4-BE49-F238E27FC236}">
                <a16:creationId xmlns:a16="http://schemas.microsoft.com/office/drawing/2014/main" id="{F422DAC1-117D-98BD-3547-E0175305A2D7}"/>
              </a:ext>
            </a:extLst>
          </p:cNvPr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358848" y="2371040"/>
            <a:ext cx="4213152" cy="2685777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06D12E18-AA11-E879-9174-02C14A478DA4}"/>
              </a:ext>
            </a:extLst>
          </p:cNvPr>
          <p:cNvPicPr>
            <a:picLocks noChangeAspect="1"/>
          </p:cNvPicPr>
          <p:nvPr/>
        </p:nvPicPr>
        <p:blipFill>
          <a:blip r:embed="rId6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5466676" y="1068313"/>
            <a:ext cx="3101756" cy="1960880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7A4B8AEA-FE9E-50D1-B1E0-0895E7903C81}"/>
              </a:ext>
            </a:extLst>
          </p:cNvPr>
          <p:cNvPicPr>
            <a:picLocks noChangeAspect="1"/>
          </p:cNvPicPr>
          <p:nvPr/>
        </p:nvPicPr>
        <p:blipFill>
          <a:blip r:embed="rId7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5451982" y="3095937"/>
            <a:ext cx="3101756" cy="1960880"/>
          </a:xfrm>
          <a:prstGeom prst="rect">
            <a:avLst/>
          </a:prstGeom>
        </p:spPr>
      </p:pic>
      <p:sp>
        <p:nvSpPr>
          <p:cNvPr id="10" name="TextBox 9">
            <a:extLst>
              <a:ext uri="{FF2B5EF4-FFF2-40B4-BE49-F238E27FC236}">
                <a16:creationId xmlns:a16="http://schemas.microsoft.com/office/drawing/2014/main" id="{84DAAA4A-E6CB-173A-07FD-085E0991E817}"/>
              </a:ext>
            </a:extLst>
          </p:cNvPr>
          <p:cNvSpPr txBox="1"/>
          <p:nvPr/>
        </p:nvSpPr>
        <p:spPr>
          <a:xfrm>
            <a:off x="3409077" y="1973530"/>
            <a:ext cx="1181734" cy="24622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000" i="1" dirty="0"/>
              <a:t>arXiv:2504.09119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6505FBDA-29D8-91DA-80D8-47649DA219BE}"/>
              </a:ext>
            </a:extLst>
          </p:cNvPr>
          <p:cNvSpPr txBox="1"/>
          <p:nvPr/>
        </p:nvSpPr>
        <p:spPr>
          <a:xfrm>
            <a:off x="910784" y="1083577"/>
            <a:ext cx="3661215" cy="73866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rgbClr val="0070C0"/>
                </a:solidFill>
              </a:rPr>
              <a:t>The first KM3NeT measurement of atmospheric neutrino flux </a:t>
            </a:r>
          </a:p>
          <a:p>
            <a:r>
              <a:rPr lang="en-US" b="1" dirty="0">
                <a:solidFill>
                  <a:schemeClr val="bg2"/>
                </a:solidFill>
              </a:rPr>
              <a:t>- Consistent with world data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36A87057-D1F6-EBB5-DA58-F3B215C3B05C}"/>
              </a:ext>
            </a:extLst>
          </p:cNvPr>
          <p:cNvSpPr txBox="1"/>
          <p:nvPr/>
        </p:nvSpPr>
        <p:spPr>
          <a:xfrm>
            <a:off x="8295761" y="4214347"/>
            <a:ext cx="545342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200" dirty="0">
                <a:solidFill>
                  <a:srgbClr val="FF0000"/>
                </a:solidFill>
                <a:latin typeface="Symbol" pitchFamily="2" charset="2"/>
              </a:rPr>
              <a:t>n</a:t>
            </a:r>
            <a:r>
              <a:rPr lang="en-US" sz="1200" dirty="0">
                <a:solidFill>
                  <a:srgbClr val="FF0000"/>
                </a:solidFill>
              </a:rPr>
              <a:t>-like</a:t>
            </a:r>
          </a:p>
        </p:txBody>
      </p:sp>
    </p:spTree>
    <p:extLst>
      <p:ext uri="{BB962C8B-B14F-4D97-AF65-F5344CB8AC3E}">
        <p14:creationId xmlns:p14="http://schemas.microsoft.com/office/powerpoint/2010/main" val="1370615899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1">
          <a:extLst>
            <a:ext uri="{FF2B5EF4-FFF2-40B4-BE49-F238E27FC236}">
              <a16:creationId xmlns:a16="http://schemas.microsoft.com/office/drawing/2014/main" id="{17B72889-9E1F-4038-ADD5-F50DB8F08B86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4">
            <a:extLst>
              <a:ext uri="{FF2B5EF4-FFF2-40B4-BE49-F238E27FC236}">
                <a16:creationId xmlns:a16="http://schemas.microsoft.com/office/drawing/2014/main" id="{5DE02957-AFF1-8DD8-4017-6D7AE956EB8F}"/>
              </a:ext>
            </a:extLst>
          </p:cNvPr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12</a:t>
            </a:fld>
            <a:endParaRPr/>
          </a:p>
        </p:txBody>
      </p:sp>
      <p:pic>
        <p:nvPicPr>
          <p:cNvPr id="4" name="6 Imagen" descr="KM3NeT_logo_web.jpg">
            <a:extLst>
              <a:ext uri="{FF2B5EF4-FFF2-40B4-BE49-F238E27FC236}">
                <a16:creationId xmlns:a16="http://schemas.microsoft.com/office/drawing/2014/main" id="{F1C2193E-4781-0AD5-BE42-C1FFCE9FD818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237158" y="30211"/>
            <a:ext cx="865000" cy="8953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Snip Same Side Corner Rectangle 4">
            <a:extLst>
              <a:ext uri="{FF2B5EF4-FFF2-40B4-BE49-F238E27FC236}">
                <a16:creationId xmlns:a16="http://schemas.microsoft.com/office/drawing/2014/main" id="{FEE9B2F3-B087-65F0-0D61-2C68EAE3579D}"/>
              </a:ext>
            </a:extLst>
          </p:cNvPr>
          <p:cNvSpPr/>
          <p:nvPr/>
        </p:nvSpPr>
        <p:spPr>
          <a:xfrm rot="5400000">
            <a:off x="4164199" y="-3124849"/>
            <a:ext cx="804672" cy="7205472"/>
          </a:xfrm>
          <a:prstGeom prst="snip2SameRect">
            <a:avLst>
              <a:gd name="adj1" fmla="val 50000"/>
              <a:gd name="adj2" fmla="val 0"/>
            </a:avLst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800" b="1" dirty="0"/>
              <a:t>Oscillations of Atmospheric </a:t>
            </a:r>
            <a:r>
              <a:rPr lang="en-US" sz="2800" b="1" dirty="0">
                <a:latin typeface="Symbol" pitchFamily="2" charset="2"/>
              </a:rPr>
              <a:t>n</a:t>
            </a:r>
            <a:r>
              <a:rPr lang="en-US" sz="2800" b="1" dirty="0"/>
              <a:t> </a:t>
            </a:r>
          </a:p>
        </p:txBody>
      </p:sp>
      <p:pic>
        <p:nvPicPr>
          <p:cNvPr id="6" name="Google Shape;64;p14">
            <a:extLst>
              <a:ext uri="{FF2B5EF4-FFF2-40B4-BE49-F238E27FC236}">
                <a16:creationId xmlns:a16="http://schemas.microsoft.com/office/drawing/2014/main" id="{83364F72-7953-AD3F-5A8B-DCFBFBC7870E}"/>
              </a:ext>
            </a:extLst>
          </p:cNvPr>
          <p:cNvPicPr preferRelativeResize="0"/>
          <p:nvPr/>
        </p:nvPicPr>
        <p:blipFill rotWithShape="1">
          <a:blip r:embed="rId4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-5088"/>
            <a:ext cx="963799" cy="965951"/>
          </a:xfrm>
          <a:prstGeom prst="rect">
            <a:avLst/>
          </a:prstGeom>
          <a:noFill/>
          <a:ln>
            <a:noFill/>
          </a:ln>
        </p:spPr>
      </p:pic>
      <p:grpSp>
        <p:nvGrpSpPr>
          <p:cNvPr id="2" name="Grouper 8">
            <a:extLst>
              <a:ext uri="{FF2B5EF4-FFF2-40B4-BE49-F238E27FC236}">
                <a16:creationId xmlns:a16="http://schemas.microsoft.com/office/drawing/2014/main" id="{05AC9F53-B6B2-DEFD-5472-B924FA4068F4}"/>
              </a:ext>
            </a:extLst>
          </p:cNvPr>
          <p:cNvGrpSpPr/>
          <p:nvPr/>
        </p:nvGrpSpPr>
        <p:grpSpPr>
          <a:xfrm>
            <a:off x="588447" y="3196229"/>
            <a:ext cx="2179115" cy="2011810"/>
            <a:chOff x="-116963" y="4051785"/>
            <a:chExt cx="2905486" cy="2682413"/>
          </a:xfrm>
        </p:grpSpPr>
        <p:pic>
          <p:nvPicPr>
            <p:cNvPr id="3" name="Image 2" descr="earth_vertical_trajectory.png">
              <a:extLst>
                <a:ext uri="{FF2B5EF4-FFF2-40B4-BE49-F238E27FC236}">
                  <a16:creationId xmlns:a16="http://schemas.microsoft.com/office/drawing/2014/main" id="{F32CE94C-3A1A-6BD5-602B-E866E1A529B1}"/>
                </a:ext>
              </a:extLst>
            </p:cNvPr>
            <p:cNvPicPr>
              <a:picLocks noChangeAspect="1"/>
            </p:cNvPicPr>
            <p:nvPr/>
          </p:nvPicPr>
          <p:blipFill>
            <a:blip r:embed="rId5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-116963" y="4051785"/>
              <a:ext cx="2905486" cy="2179114"/>
            </a:xfrm>
            <a:prstGeom prst="rect">
              <a:avLst/>
            </a:prstGeom>
          </p:spPr>
        </p:pic>
        <p:sp>
          <p:nvSpPr>
            <p:cNvPr id="7" name="ZoneTexte 31">
              <a:extLst>
                <a:ext uri="{FF2B5EF4-FFF2-40B4-BE49-F238E27FC236}">
                  <a16:creationId xmlns:a16="http://schemas.microsoft.com/office/drawing/2014/main" id="{A7A1CA6A-E581-E7FE-BBF8-0759A550B058}"/>
                </a:ext>
              </a:extLst>
            </p:cNvPr>
            <p:cNvSpPr txBox="1"/>
            <p:nvPr/>
          </p:nvSpPr>
          <p:spPr>
            <a:xfrm>
              <a:off x="-116963" y="6057090"/>
              <a:ext cx="2396595" cy="677108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 defTabSz="336947" eaLnBrk="0" fontAlgn="base" hangingPunct="0">
                <a:spcBef>
                  <a:spcPct val="0"/>
                </a:spcBef>
                <a:spcAft>
                  <a:spcPct val="0"/>
                </a:spcAft>
                <a:buClrTx/>
              </a:pPr>
              <a:r>
                <a:rPr lang="en-US" sz="1350" kern="1200">
                  <a:latin typeface="Arial" pitchFamily="-1" charset="0"/>
                  <a:ea typeface="ＭＳ Ｐゴシック" pitchFamily="-1" charset="-128"/>
                </a:rPr>
                <a:t>Mantle-core-mantle</a:t>
              </a:r>
            </a:p>
            <a:p>
              <a:pPr algn="ctr" defTabSz="336947" eaLnBrk="0" fontAlgn="base" hangingPunct="0">
                <a:spcBef>
                  <a:spcPct val="0"/>
                </a:spcBef>
                <a:spcAft>
                  <a:spcPct val="0"/>
                </a:spcAft>
                <a:buClrTx/>
              </a:pPr>
              <a:endParaRPr lang="en-US" sz="1350" kern="1200">
                <a:latin typeface="Arial" pitchFamily="-1" charset="0"/>
                <a:ea typeface="ＭＳ Ｐゴシック" pitchFamily="-1" charset="-128"/>
              </a:endParaRPr>
            </a:p>
          </p:txBody>
        </p:sp>
      </p:grpSp>
      <p:sp>
        <p:nvSpPr>
          <p:cNvPr id="8" name="Espaço Reservado para Número de Slide 3">
            <a:extLst>
              <a:ext uri="{FF2B5EF4-FFF2-40B4-BE49-F238E27FC236}">
                <a16:creationId xmlns:a16="http://schemas.microsoft.com/office/drawing/2014/main" id="{B2CC7A43-C9C6-0B33-B334-FD4456DF0EAB}"/>
              </a:ext>
            </a:extLst>
          </p:cNvPr>
          <p:cNvSpPr txBox="1">
            <a:spLocks/>
          </p:cNvSpPr>
          <p:nvPr/>
        </p:nvSpPr>
        <p:spPr>
          <a:xfrm>
            <a:off x="5499100" y="4699441"/>
            <a:ext cx="1600200" cy="273844"/>
          </a:xfrm>
          <a:prstGeom prst="rect">
            <a:avLst/>
          </a:prstGeom>
          <a:noFill/>
          <a:ln>
            <a:noFill/>
          </a:ln>
        </p:spPr>
        <p:txBody>
          <a:bodyPr spcFirstLastPara="1" vert="horz" wrap="square" lIns="68580" tIns="34290" rIns="68580" bIns="34290" rtlCol="0" anchor="ctr" anchorCtr="0">
            <a:norm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defRPr lang="fr-FR"/>
            </a:defPPr>
            <a:lvl1pPr marL="0" marR="0" lvl="0" algn="r" defTabSz="3429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buNone/>
              <a:defRPr sz="900" b="0" i="0" u="none" strike="noStrike" kern="1200" cap="none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  <a:sym typeface="Arial"/>
              </a:defRPr>
            </a:lvl1pPr>
            <a:lvl2pPr marL="342900" marR="0" lvl="1" algn="l" defTabSz="3429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buNone/>
              <a:defRPr sz="1350" b="0" i="0" u="none" strike="noStrike" kern="1200" cap="none">
                <a:solidFill>
                  <a:schemeClr val="tx1"/>
                </a:solidFill>
                <a:latin typeface="+mn-lt"/>
                <a:ea typeface="+mn-ea"/>
                <a:cs typeface="+mn-cs"/>
                <a:sym typeface="Arial"/>
              </a:defRPr>
            </a:lvl2pPr>
            <a:lvl3pPr marL="685800" marR="0" lvl="2" algn="l" defTabSz="3429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buNone/>
              <a:defRPr sz="1350" b="0" i="0" u="none" strike="noStrike" kern="1200" cap="none">
                <a:solidFill>
                  <a:schemeClr val="tx1"/>
                </a:solidFill>
                <a:latin typeface="+mn-lt"/>
                <a:ea typeface="+mn-ea"/>
                <a:cs typeface="+mn-cs"/>
                <a:sym typeface="Arial"/>
              </a:defRPr>
            </a:lvl3pPr>
            <a:lvl4pPr marL="1028700" marR="0" lvl="3" algn="l" defTabSz="3429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buNone/>
              <a:defRPr sz="1350" b="0" i="0" u="none" strike="noStrike" kern="1200" cap="none">
                <a:solidFill>
                  <a:schemeClr val="tx1"/>
                </a:solidFill>
                <a:latin typeface="+mn-lt"/>
                <a:ea typeface="+mn-ea"/>
                <a:cs typeface="+mn-cs"/>
                <a:sym typeface="Arial"/>
              </a:defRPr>
            </a:lvl4pPr>
            <a:lvl5pPr marL="1371600" marR="0" lvl="4" algn="l" defTabSz="3429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buNone/>
              <a:defRPr sz="1350" b="0" i="0" u="none" strike="noStrike" kern="1200" cap="none">
                <a:solidFill>
                  <a:schemeClr val="tx1"/>
                </a:solidFill>
                <a:latin typeface="+mn-lt"/>
                <a:ea typeface="+mn-ea"/>
                <a:cs typeface="+mn-cs"/>
                <a:sym typeface="Arial"/>
              </a:defRPr>
            </a:lvl5pPr>
            <a:lvl6pPr marL="1714500" marR="0" lvl="5" algn="l" defTabSz="3429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buNone/>
              <a:defRPr sz="1350" b="0" i="0" u="none" strike="noStrike" kern="1200" cap="none">
                <a:solidFill>
                  <a:schemeClr val="tx1"/>
                </a:solidFill>
                <a:latin typeface="+mn-lt"/>
                <a:ea typeface="+mn-ea"/>
                <a:cs typeface="+mn-cs"/>
                <a:sym typeface="Arial"/>
              </a:defRPr>
            </a:lvl6pPr>
            <a:lvl7pPr marL="2057400" marR="0" lvl="6" algn="l" defTabSz="3429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buNone/>
              <a:defRPr sz="1350" b="0" i="0" u="none" strike="noStrike" kern="1200" cap="none">
                <a:solidFill>
                  <a:schemeClr val="tx1"/>
                </a:solidFill>
                <a:latin typeface="+mn-lt"/>
                <a:ea typeface="+mn-ea"/>
                <a:cs typeface="+mn-cs"/>
                <a:sym typeface="Arial"/>
              </a:defRPr>
            </a:lvl7pPr>
            <a:lvl8pPr marL="2400300" marR="0" lvl="7" algn="l" defTabSz="3429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buNone/>
              <a:defRPr sz="1350" b="0" i="0" u="none" strike="noStrike" kern="1200" cap="none">
                <a:solidFill>
                  <a:schemeClr val="tx1"/>
                </a:solidFill>
                <a:latin typeface="+mn-lt"/>
                <a:ea typeface="+mn-ea"/>
                <a:cs typeface="+mn-cs"/>
                <a:sym typeface="Arial"/>
              </a:defRPr>
            </a:lvl8pPr>
            <a:lvl9pPr marL="2743200" marR="0" lvl="8" algn="l" defTabSz="3429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buNone/>
              <a:defRPr sz="1350" b="0" i="0" u="none" strike="noStrike" kern="1200" cap="none">
                <a:solidFill>
                  <a:schemeClr val="tx1"/>
                </a:solidFill>
                <a:latin typeface="+mn-lt"/>
                <a:ea typeface="+mn-ea"/>
                <a:cs typeface="+mn-cs"/>
                <a:sym typeface="Arial"/>
              </a:defRPr>
            </a:lvl9pPr>
          </a:lstStyle>
          <a:p>
            <a:pPr fontAlgn="base">
              <a:spcBef>
                <a:spcPct val="0"/>
              </a:spcBef>
              <a:spcAft>
                <a:spcPct val="0"/>
              </a:spcAft>
              <a:buClrTx/>
            </a:pPr>
            <a:fld id="{837ECE0E-84BA-494F-8856-660D21527813}" type="slidenum">
              <a:rPr lang="en-US" smtClean="0">
                <a:solidFill>
                  <a:srgbClr val="000000">
                    <a:tint val="75000"/>
                  </a:srgbClr>
                </a:solidFill>
                <a:latin typeface="Arial"/>
              </a:rPr>
              <a:pPr fontAlgn="base">
                <a:spcBef>
                  <a:spcPct val="0"/>
                </a:spcBef>
                <a:spcAft>
                  <a:spcPct val="0"/>
                </a:spcAft>
                <a:buClrTx/>
              </a:pPr>
              <a:t>12</a:t>
            </a:fld>
            <a:endParaRPr lang="en-US">
              <a:solidFill>
                <a:srgbClr val="000000">
                  <a:tint val="75000"/>
                </a:srgbClr>
              </a:solidFill>
              <a:latin typeface="Arial"/>
            </a:endParaRPr>
          </a:p>
        </p:txBody>
      </p:sp>
      <p:grpSp>
        <p:nvGrpSpPr>
          <p:cNvPr id="9" name="Grouper 9">
            <a:extLst>
              <a:ext uri="{FF2B5EF4-FFF2-40B4-BE49-F238E27FC236}">
                <a16:creationId xmlns:a16="http://schemas.microsoft.com/office/drawing/2014/main" id="{186D6A10-2D2D-FE13-EE55-78C14B80BFC1}"/>
              </a:ext>
            </a:extLst>
          </p:cNvPr>
          <p:cNvGrpSpPr/>
          <p:nvPr/>
        </p:nvGrpSpPr>
        <p:grpSpPr>
          <a:xfrm>
            <a:off x="3147797" y="960862"/>
            <a:ext cx="3997292" cy="642001"/>
            <a:chOff x="3418130" y="717186"/>
            <a:chExt cx="5368924" cy="1227166"/>
          </a:xfrm>
        </p:grpSpPr>
        <p:grpSp>
          <p:nvGrpSpPr>
            <p:cNvPr id="10" name="Grouper 29">
              <a:extLst>
                <a:ext uri="{FF2B5EF4-FFF2-40B4-BE49-F238E27FC236}">
                  <a16:creationId xmlns:a16="http://schemas.microsoft.com/office/drawing/2014/main" id="{B0D84901-91A8-643B-1D97-ADD1D46911BC}"/>
                </a:ext>
              </a:extLst>
            </p:cNvPr>
            <p:cNvGrpSpPr/>
            <p:nvPr/>
          </p:nvGrpSpPr>
          <p:grpSpPr>
            <a:xfrm>
              <a:off x="3418130" y="721337"/>
              <a:ext cx="5268670" cy="1223015"/>
              <a:chOff x="3418130" y="519880"/>
              <a:chExt cx="5268670" cy="1223015"/>
            </a:xfrm>
          </p:grpSpPr>
          <p:grpSp>
            <p:nvGrpSpPr>
              <p:cNvPr id="13" name="Grouper 27">
                <a:extLst>
                  <a:ext uri="{FF2B5EF4-FFF2-40B4-BE49-F238E27FC236}">
                    <a16:creationId xmlns:a16="http://schemas.microsoft.com/office/drawing/2014/main" id="{2DB4A3DB-0B2C-3C41-88C7-07BB4253DA18}"/>
                  </a:ext>
                </a:extLst>
              </p:cNvPr>
              <p:cNvGrpSpPr/>
              <p:nvPr/>
            </p:nvGrpSpPr>
            <p:grpSpPr>
              <a:xfrm>
                <a:off x="3498923" y="880778"/>
                <a:ext cx="4899295" cy="862117"/>
                <a:chOff x="3498923" y="758152"/>
                <a:chExt cx="4899295" cy="862117"/>
              </a:xfrm>
            </p:grpSpPr>
            <p:cxnSp>
              <p:nvCxnSpPr>
                <p:cNvPr id="15" name="Connecteur droit 12">
                  <a:extLst>
                    <a:ext uri="{FF2B5EF4-FFF2-40B4-BE49-F238E27FC236}">
                      <a16:creationId xmlns:a16="http://schemas.microsoft.com/office/drawing/2014/main" id="{503E4780-FEE3-D505-265A-24B30E2CA402}"/>
                    </a:ext>
                  </a:extLst>
                </p:cNvPr>
                <p:cNvCxnSpPr/>
                <p:nvPr/>
              </p:nvCxnSpPr>
              <p:spPr>
                <a:xfrm flipV="1">
                  <a:off x="4287797" y="966881"/>
                  <a:ext cx="600838" cy="1"/>
                </a:xfrm>
                <a:prstGeom prst="line">
                  <a:avLst/>
                </a:prstGeom>
                <a:ln>
                  <a:solidFill>
                    <a:srgbClr val="0000FF"/>
                  </a:solidFill>
                  <a:prstDash val="solid"/>
                </a:ln>
                <a:effectLst/>
              </p:spPr>
              <p:style>
                <a:lnRef idx="2">
                  <a:schemeClr val="accent1"/>
                </a:lnRef>
                <a:fillRef idx="0">
                  <a:schemeClr val="accent1"/>
                </a:fillRef>
                <a:effectRef idx="1">
                  <a:schemeClr val="accent1"/>
                </a:effectRef>
                <a:fontRef idx="minor">
                  <a:schemeClr val="tx1"/>
                </a:fontRef>
              </p:style>
            </p:cxnSp>
            <p:cxnSp>
              <p:nvCxnSpPr>
                <p:cNvPr id="16" name="Connecteur droit 17">
                  <a:extLst>
                    <a:ext uri="{FF2B5EF4-FFF2-40B4-BE49-F238E27FC236}">
                      <a16:creationId xmlns:a16="http://schemas.microsoft.com/office/drawing/2014/main" id="{7DADD8DF-F5BC-1DEF-B1A6-F3C71B598E68}"/>
                    </a:ext>
                  </a:extLst>
                </p:cNvPr>
                <p:cNvCxnSpPr/>
                <p:nvPr/>
              </p:nvCxnSpPr>
              <p:spPr>
                <a:xfrm flipV="1">
                  <a:off x="6621541" y="969837"/>
                  <a:ext cx="600838" cy="1"/>
                </a:xfrm>
                <a:prstGeom prst="line">
                  <a:avLst/>
                </a:prstGeom>
                <a:ln>
                  <a:solidFill>
                    <a:srgbClr val="FF0000"/>
                  </a:solidFill>
                  <a:prstDash val="solid"/>
                </a:ln>
                <a:effectLst/>
              </p:spPr>
              <p:style>
                <a:lnRef idx="2">
                  <a:schemeClr val="accent1"/>
                </a:lnRef>
                <a:fillRef idx="0">
                  <a:schemeClr val="accent1"/>
                </a:fillRef>
                <a:effectRef idx="1">
                  <a:schemeClr val="accent1"/>
                </a:effectRef>
                <a:fontRef idx="minor">
                  <a:schemeClr val="tx1"/>
                </a:fontRef>
              </p:style>
            </p:cxnSp>
            <p:cxnSp>
              <p:nvCxnSpPr>
                <p:cNvPr id="17" name="Connecteur droit 18">
                  <a:extLst>
                    <a:ext uri="{FF2B5EF4-FFF2-40B4-BE49-F238E27FC236}">
                      <a16:creationId xmlns:a16="http://schemas.microsoft.com/office/drawing/2014/main" id="{01959D72-DC54-33D8-9433-C898F330D5C5}"/>
                    </a:ext>
                  </a:extLst>
                </p:cNvPr>
                <p:cNvCxnSpPr/>
                <p:nvPr/>
              </p:nvCxnSpPr>
              <p:spPr>
                <a:xfrm flipV="1">
                  <a:off x="4287797" y="1274420"/>
                  <a:ext cx="600838" cy="1"/>
                </a:xfrm>
                <a:prstGeom prst="line">
                  <a:avLst/>
                </a:prstGeom>
                <a:ln>
                  <a:solidFill>
                    <a:srgbClr val="0000FF"/>
                  </a:solidFill>
                  <a:prstDash val="sysDash"/>
                </a:ln>
                <a:effectLst/>
              </p:spPr>
              <p:style>
                <a:lnRef idx="2">
                  <a:schemeClr val="accent1"/>
                </a:lnRef>
                <a:fillRef idx="0">
                  <a:schemeClr val="accent1"/>
                </a:fillRef>
                <a:effectRef idx="1">
                  <a:schemeClr val="accent1"/>
                </a:effectRef>
                <a:fontRef idx="minor">
                  <a:schemeClr val="tx1"/>
                </a:fontRef>
              </p:style>
            </p:cxnSp>
            <p:cxnSp>
              <p:nvCxnSpPr>
                <p:cNvPr id="18" name="Connecteur droit 19">
                  <a:extLst>
                    <a:ext uri="{FF2B5EF4-FFF2-40B4-BE49-F238E27FC236}">
                      <a16:creationId xmlns:a16="http://schemas.microsoft.com/office/drawing/2014/main" id="{9A3E63D4-A30D-D03C-9DAF-396E0EBB2D1E}"/>
                    </a:ext>
                  </a:extLst>
                </p:cNvPr>
                <p:cNvCxnSpPr/>
                <p:nvPr/>
              </p:nvCxnSpPr>
              <p:spPr>
                <a:xfrm flipV="1">
                  <a:off x="6621541" y="1277126"/>
                  <a:ext cx="600838" cy="1"/>
                </a:xfrm>
                <a:prstGeom prst="line">
                  <a:avLst/>
                </a:prstGeom>
                <a:ln>
                  <a:solidFill>
                    <a:srgbClr val="FF0000"/>
                  </a:solidFill>
                  <a:prstDash val="sysDash"/>
                </a:ln>
                <a:effectLst/>
              </p:spPr>
              <p:style>
                <a:lnRef idx="2">
                  <a:schemeClr val="accent1"/>
                </a:lnRef>
                <a:fillRef idx="0">
                  <a:schemeClr val="accent1"/>
                </a:fillRef>
                <a:effectRef idx="1">
                  <a:schemeClr val="accent1"/>
                </a:effectRef>
                <a:fontRef idx="minor">
                  <a:schemeClr val="tx1"/>
                </a:fontRef>
              </p:style>
            </p:cxnSp>
            <p:pic>
              <p:nvPicPr>
                <p:cNvPr id="19" name="Image 21" descr="numu_rightarrow_.pdf">
                  <a:extLst>
                    <a:ext uri="{FF2B5EF4-FFF2-40B4-BE49-F238E27FC236}">
                      <a16:creationId xmlns:a16="http://schemas.microsoft.com/office/drawing/2014/main" id="{B5D57855-8F54-05EE-A2CB-87B5B2F3F11D}"/>
                    </a:ext>
                  </a:extLst>
                </p:cNvPr>
                <p:cNvPicPr>
                  <a:picLocks noChangeAspect="1"/>
                </p:cNvPicPr>
                <p:nvPr/>
              </p:nvPicPr>
              <p:blipFill>
                <a:blip r:embed="rId6">
                  <a:extLst>
                    <a:ext uri="{28A0092B-C50C-407E-A947-70E740481C1C}">
                      <a14:useLocalDpi xmlns:a14="http://schemas.microsoft.com/office/drawing/2010/main" val="0"/>
                    </a:ext>
                  </a:extLst>
                </a:blip>
                <a:stretch>
                  <a:fillRect/>
                </a:stretch>
              </p:blipFill>
              <p:spPr>
                <a:xfrm>
                  <a:off x="5079083" y="836001"/>
                  <a:ext cx="947106" cy="262275"/>
                </a:xfrm>
                <a:prstGeom prst="rect">
                  <a:avLst/>
                </a:prstGeom>
              </p:spPr>
            </p:pic>
            <p:sp>
              <p:nvSpPr>
                <p:cNvPr id="20" name="ZoneTexte 22">
                  <a:extLst>
                    <a:ext uri="{FF2B5EF4-FFF2-40B4-BE49-F238E27FC236}">
                      <a16:creationId xmlns:a16="http://schemas.microsoft.com/office/drawing/2014/main" id="{C1717E65-F154-D730-CD43-BD7CFC306D88}"/>
                    </a:ext>
                  </a:extLst>
                </p:cNvPr>
                <p:cNvSpPr txBox="1"/>
                <p:nvPr/>
              </p:nvSpPr>
              <p:spPr>
                <a:xfrm>
                  <a:off x="3498923" y="758152"/>
                  <a:ext cx="580225" cy="573598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 algn="ctr" defTabSz="336947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buClrTx/>
                  </a:pPr>
                  <a:r>
                    <a:rPr lang="en-US" sz="1350" b="1" kern="1200">
                      <a:latin typeface="Arial" pitchFamily="-1" charset="0"/>
                      <a:ea typeface="ＭＳ Ｐゴシック" pitchFamily="-1" charset="-128"/>
                    </a:rPr>
                    <a:t>NH</a:t>
                  </a:r>
                </a:p>
              </p:txBody>
            </p:sp>
            <p:sp>
              <p:nvSpPr>
                <p:cNvPr id="21" name="ZoneTexte 23">
                  <a:extLst>
                    <a:ext uri="{FF2B5EF4-FFF2-40B4-BE49-F238E27FC236}">
                      <a16:creationId xmlns:a16="http://schemas.microsoft.com/office/drawing/2014/main" id="{8FEE557A-A849-8682-59D2-2AF79E14E627}"/>
                    </a:ext>
                  </a:extLst>
                </p:cNvPr>
                <p:cNvSpPr txBox="1"/>
                <p:nvPr/>
              </p:nvSpPr>
              <p:spPr>
                <a:xfrm>
                  <a:off x="3498923" y="1046671"/>
                  <a:ext cx="580225" cy="573598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 algn="ctr" defTabSz="336947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buClrTx/>
                  </a:pPr>
                  <a:r>
                    <a:rPr lang="en-US" sz="1350" b="1" kern="1200">
                      <a:latin typeface="Arial" pitchFamily="-1" charset="0"/>
                      <a:ea typeface="ＭＳ Ｐゴシック" pitchFamily="-1" charset="-128"/>
                    </a:rPr>
                    <a:t>IH</a:t>
                  </a:r>
                </a:p>
              </p:txBody>
            </p:sp>
            <p:pic>
              <p:nvPicPr>
                <p:cNvPr id="22" name="Image 24" descr="numu_rightarrow_.pdf">
                  <a:extLst>
                    <a:ext uri="{FF2B5EF4-FFF2-40B4-BE49-F238E27FC236}">
                      <a16:creationId xmlns:a16="http://schemas.microsoft.com/office/drawing/2014/main" id="{2D091533-BA9F-8996-9F16-3B13E8043DCF}"/>
                    </a:ext>
                  </a:extLst>
                </p:cNvPr>
                <p:cNvPicPr>
                  <a:picLocks noChangeAspect="1"/>
                </p:cNvPicPr>
                <p:nvPr/>
              </p:nvPicPr>
              <p:blipFill>
                <a:blip r:embed="rId6">
                  <a:extLst>
                    <a:ext uri="{28A0092B-C50C-407E-A947-70E740481C1C}">
                      <a14:useLocalDpi xmlns:a14="http://schemas.microsoft.com/office/drawing/2010/main" val="0"/>
                    </a:ext>
                  </a:extLst>
                </a:blip>
                <a:stretch>
                  <a:fillRect/>
                </a:stretch>
              </p:blipFill>
              <p:spPr>
                <a:xfrm>
                  <a:off x="5079083" y="1143282"/>
                  <a:ext cx="947106" cy="262275"/>
                </a:xfrm>
                <a:prstGeom prst="rect">
                  <a:avLst/>
                </a:prstGeom>
              </p:spPr>
            </p:pic>
            <p:pic>
              <p:nvPicPr>
                <p:cNvPr id="23" name="Image 25" descr="nue_rightarrow_n.pdf">
                  <a:extLst>
                    <a:ext uri="{FF2B5EF4-FFF2-40B4-BE49-F238E27FC236}">
                      <a16:creationId xmlns:a16="http://schemas.microsoft.com/office/drawing/2014/main" id="{92309D24-DB89-ACA5-70B6-1B0BB28D2460}"/>
                    </a:ext>
                  </a:extLst>
                </p:cNvPr>
                <p:cNvPicPr>
                  <a:picLocks noChangeAspect="1"/>
                </p:cNvPicPr>
                <p:nvPr/>
              </p:nvPicPr>
              <p:blipFill>
                <a:blip r:embed="rId7">
                  <a:extLst>
                    <a:ext uri="{28A0092B-C50C-407E-A947-70E740481C1C}">
                      <a14:useLocalDpi xmlns:a14="http://schemas.microsoft.com/office/drawing/2010/main" val="0"/>
                    </a:ext>
                  </a:extLst>
                </a:blip>
                <a:stretch>
                  <a:fillRect/>
                </a:stretch>
              </p:blipFill>
              <p:spPr>
                <a:xfrm>
                  <a:off x="7370784" y="804723"/>
                  <a:ext cx="1027434" cy="293553"/>
                </a:xfrm>
                <a:prstGeom prst="rect">
                  <a:avLst/>
                </a:prstGeom>
              </p:spPr>
            </p:pic>
            <p:pic>
              <p:nvPicPr>
                <p:cNvPr id="24" name="Image 26" descr="nue_rightarrow_n.pdf">
                  <a:extLst>
                    <a:ext uri="{FF2B5EF4-FFF2-40B4-BE49-F238E27FC236}">
                      <a16:creationId xmlns:a16="http://schemas.microsoft.com/office/drawing/2014/main" id="{AAE75485-065D-6F08-CBB2-60D5B72B35CD}"/>
                    </a:ext>
                  </a:extLst>
                </p:cNvPr>
                <p:cNvPicPr>
                  <a:picLocks noChangeAspect="1"/>
                </p:cNvPicPr>
                <p:nvPr/>
              </p:nvPicPr>
              <p:blipFill>
                <a:blip r:embed="rId7">
                  <a:extLst>
                    <a:ext uri="{28A0092B-C50C-407E-A947-70E740481C1C}">
                      <a14:useLocalDpi xmlns:a14="http://schemas.microsoft.com/office/drawing/2010/main" val="0"/>
                    </a:ext>
                  </a:extLst>
                </a:blip>
                <a:stretch>
                  <a:fillRect/>
                </a:stretch>
              </p:blipFill>
              <p:spPr>
                <a:xfrm>
                  <a:off x="7370784" y="1112004"/>
                  <a:ext cx="1027434" cy="293553"/>
                </a:xfrm>
                <a:prstGeom prst="rect">
                  <a:avLst/>
                </a:prstGeom>
              </p:spPr>
            </p:pic>
          </p:grpSp>
          <p:sp>
            <p:nvSpPr>
              <p:cNvPr id="14" name="Rectangle 13">
                <a:extLst>
                  <a:ext uri="{FF2B5EF4-FFF2-40B4-BE49-F238E27FC236}">
                    <a16:creationId xmlns:a16="http://schemas.microsoft.com/office/drawing/2014/main" id="{1B4CB001-E922-3F16-3609-A9F91C18BB86}"/>
                  </a:ext>
                </a:extLst>
              </p:cNvPr>
              <p:cNvSpPr/>
              <p:nvPr/>
            </p:nvSpPr>
            <p:spPr>
              <a:xfrm>
                <a:off x="3418130" y="519880"/>
                <a:ext cx="5268670" cy="1091708"/>
              </a:xfrm>
              <a:prstGeom prst="rect">
                <a:avLst/>
              </a:prstGeom>
              <a:noFill/>
              <a:ln w="12700" cmpd="sng">
                <a:solidFill>
                  <a:schemeClr val="tx1">
                    <a:lumMod val="50000"/>
                    <a:lumOff val="50000"/>
                  </a:schemeClr>
                </a:solidFill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 defTabSz="336947" eaLnBrk="0" fontAlgn="base" hangingPunct="0">
                  <a:spcBef>
                    <a:spcPct val="0"/>
                  </a:spcBef>
                  <a:spcAft>
                    <a:spcPct val="0"/>
                  </a:spcAft>
                  <a:buClrTx/>
                </a:pPr>
                <a:endParaRPr lang="en-US" sz="1350" kern="1200">
                  <a:solidFill>
                    <a:srgbClr val="FFFFFF"/>
                  </a:solidFill>
                  <a:latin typeface="Arial"/>
                </a:endParaRPr>
              </a:p>
            </p:txBody>
          </p:sp>
        </p:grpSp>
        <p:sp>
          <p:nvSpPr>
            <p:cNvPr id="11" name="ZoneTexte 32">
              <a:extLst>
                <a:ext uri="{FF2B5EF4-FFF2-40B4-BE49-F238E27FC236}">
                  <a16:creationId xmlns:a16="http://schemas.microsoft.com/office/drawing/2014/main" id="{5212101E-5A82-746F-F6C3-9857BE473DAC}"/>
                </a:ext>
              </a:extLst>
            </p:cNvPr>
            <p:cNvSpPr txBox="1"/>
            <p:nvPr/>
          </p:nvSpPr>
          <p:spPr>
            <a:xfrm>
              <a:off x="3959299" y="717186"/>
              <a:ext cx="2396595" cy="52947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 defTabSz="336947" eaLnBrk="0" fontAlgn="base" hangingPunct="0">
                <a:spcBef>
                  <a:spcPct val="0"/>
                </a:spcBef>
                <a:spcAft>
                  <a:spcPct val="0"/>
                </a:spcAft>
                <a:buClrTx/>
              </a:pPr>
              <a:r>
                <a:rPr lang="en-US" sz="1200" i="1" kern="1200">
                  <a:latin typeface="Arial" pitchFamily="-1" charset="0"/>
                  <a:ea typeface="ＭＳ Ｐゴシック" pitchFamily="-1" charset="-128"/>
                </a:rPr>
                <a:t>Disappearance</a:t>
              </a:r>
            </a:p>
          </p:txBody>
        </p:sp>
        <p:sp>
          <p:nvSpPr>
            <p:cNvPr id="12" name="ZoneTexte 33">
              <a:extLst>
                <a:ext uri="{FF2B5EF4-FFF2-40B4-BE49-F238E27FC236}">
                  <a16:creationId xmlns:a16="http://schemas.microsoft.com/office/drawing/2014/main" id="{F6C9BB94-DD4F-F4DE-3A66-FA84A2AF5265}"/>
                </a:ext>
              </a:extLst>
            </p:cNvPr>
            <p:cNvSpPr txBox="1"/>
            <p:nvPr/>
          </p:nvSpPr>
          <p:spPr>
            <a:xfrm>
              <a:off x="6390459" y="721338"/>
              <a:ext cx="2396595" cy="52947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 defTabSz="336947" eaLnBrk="0" fontAlgn="base" hangingPunct="0">
                <a:spcBef>
                  <a:spcPct val="0"/>
                </a:spcBef>
                <a:spcAft>
                  <a:spcPct val="0"/>
                </a:spcAft>
                <a:buClrTx/>
              </a:pPr>
              <a:r>
                <a:rPr lang="en-US" sz="1200" i="1" kern="1200">
                  <a:latin typeface="Arial" pitchFamily="-1" charset="0"/>
                  <a:ea typeface="ＭＳ Ｐゴシック" pitchFamily="-1" charset="-128"/>
                </a:rPr>
                <a:t>Appearance</a:t>
              </a:r>
            </a:p>
          </p:txBody>
        </p:sp>
      </p:grpSp>
      <p:grpSp>
        <p:nvGrpSpPr>
          <p:cNvPr id="25" name="Grouper 7">
            <a:extLst>
              <a:ext uri="{FF2B5EF4-FFF2-40B4-BE49-F238E27FC236}">
                <a16:creationId xmlns:a16="http://schemas.microsoft.com/office/drawing/2014/main" id="{39669733-DB64-AA6C-B313-374D70794500}"/>
              </a:ext>
            </a:extLst>
          </p:cNvPr>
          <p:cNvGrpSpPr/>
          <p:nvPr/>
        </p:nvGrpSpPr>
        <p:grpSpPr>
          <a:xfrm>
            <a:off x="569008" y="1332902"/>
            <a:ext cx="6605483" cy="1921980"/>
            <a:chOff x="-20257" y="1690656"/>
            <a:chExt cx="8807311" cy="2562640"/>
          </a:xfrm>
        </p:grpSpPr>
        <p:grpSp>
          <p:nvGrpSpPr>
            <p:cNvPr id="26" name="Grouper 39">
              <a:extLst>
                <a:ext uri="{FF2B5EF4-FFF2-40B4-BE49-F238E27FC236}">
                  <a16:creationId xmlns:a16="http://schemas.microsoft.com/office/drawing/2014/main" id="{DA22083E-B8F4-CC41-EAFA-A1F56E55557E}"/>
                </a:ext>
              </a:extLst>
            </p:cNvPr>
            <p:cNvGrpSpPr/>
            <p:nvPr/>
          </p:nvGrpSpPr>
          <p:grpSpPr>
            <a:xfrm>
              <a:off x="-20257" y="1690656"/>
              <a:ext cx="8807311" cy="2562640"/>
              <a:chOff x="-20257" y="1690656"/>
              <a:chExt cx="8807311" cy="2562640"/>
            </a:xfrm>
          </p:grpSpPr>
          <p:grpSp>
            <p:nvGrpSpPr>
              <p:cNvPr id="28" name="Grouper 6">
                <a:extLst>
                  <a:ext uri="{FF2B5EF4-FFF2-40B4-BE49-F238E27FC236}">
                    <a16:creationId xmlns:a16="http://schemas.microsoft.com/office/drawing/2014/main" id="{F4BE0291-C8D3-D45F-E6E4-07151EDB3974}"/>
                  </a:ext>
                </a:extLst>
              </p:cNvPr>
              <p:cNvGrpSpPr/>
              <p:nvPr/>
            </p:nvGrpSpPr>
            <p:grpSpPr>
              <a:xfrm>
                <a:off x="-20257" y="1690656"/>
                <a:ext cx="2957491" cy="2562640"/>
                <a:chOff x="-142883" y="1290955"/>
                <a:chExt cx="2957491" cy="2562640"/>
              </a:xfrm>
            </p:grpSpPr>
            <p:pic>
              <p:nvPicPr>
                <p:cNvPr id="32" name="Image 1" descr="earth_mantle_trajectory.png">
                  <a:extLst>
                    <a:ext uri="{FF2B5EF4-FFF2-40B4-BE49-F238E27FC236}">
                      <a16:creationId xmlns:a16="http://schemas.microsoft.com/office/drawing/2014/main" id="{D9C206FA-D8EA-3F11-1461-60AAE3A3B48A}"/>
                    </a:ext>
                  </a:extLst>
                </p:cNvPr>
                <p:cNvPicPr>
                  <a:picLocks noChangeAspect="1"/>
                </p:cNvPicPr>
                <p:nvPr/>
              </p:nvPicPr>
              <p:blipFill>
                <a:blip r:embed="rId8" cstate="screen">
                  <a:extLst>
                    <a:ext uri="{28A0092B-C50C-407E-A947-70E740481C1C}">
                      <a14:useLocalDpi xmlns:a14="http://schemas.microsoft.com/office/drawing/2010/main"/>
                    </a:ext>
                  </a:extLst>
                </a:blip>
                <a:stretch>
                  <a:fillRect/>
                </a:stretch>
              </p:blipFill>
              <p:spPr>
                <a:xfrm>
                  <a:off x="-142883" y="1635476"/>
                  <a:ext cx="2957491" cy="2218119"/>
                </a:xfrm>
                <a:prstGeom prst="rect">
                  <a:avLst/>
                </a:prstGeom>
              </p:spPr>
            </p:pic>
            <p:sp>
              <p:nvSpPr>
                <p:cNvPr id="33" name="ZoneTexte 30">
                  <a:extLst>
                    <a:ext uri="{FF2B5EF4-FFF2-40B4-BE49-F238E27FC236}">
                      <a16:creationId xmlns:a16="http://schemas.microsoft.com/office/drawing/2014/main" id="{BAC51BDB-F434-43F0-A9FA-8B919837D9AE}"/>
                    </a:ext>
                  </a:extLst>
                </p:cNvPr>
                <p:cNvSpPr txBox="1"/>
                <p:nvPr/>
              </p:nvSpPr>
              <p:spPr>
                <a:xfrm>
                  <a:off x="-99446" y="1290955"/>
                  <a:ext cx="2396595" cy="400109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 algn="ctr" defTabSz="336947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buClrTx/>
                  </a:pPr>
                  <a:r>
                    <a:rPr lang="en-US" sz="1350" b="1" kern="1200">
                      <a:latin typeface="Arial" pitchFamily="-1" charset="0"/>
                      <a:ea typeface="ＭＳ Ｐゴシック" pitchFamily="-1" charset="-128"/>
                    </a:rPr>
                    <a:t>Mantle</a:t>
                  </a:r>
                </a:p>
              </p:txBody>
            </p:sp>
          </p:grpSp>
          <p:grpSp>
            <p:nvGrpSpPr>
              <p:cNvPr id="29" name="Grouper 37">
                <a:extLst>
                  <a:ext uri="{FF2B5EF4-FFF2-40B4-BE49-F238E27FC236}">
                    <a16:creationId xmlns:a16="http://schemas.microsoft.com/office/drawing/2014/main" id="{4AAE7316-7E56-A370-1877-C898EC7D10C6}"/>
                  </a:ext>
                </a:extLst>
              </p:cNvPr>
              <p:cNvGrpSpPr/>
              <p:nvPr/>
            </p:nvGrpSpPr>
            <p:grpSpPr>
              <a:xfrm>
                <a:off x="2788523" y="2206459"/>
                <a:ext cx="5998531" cy="1867881"/>
                <a:chOff x="2788523" y="1973179"/>
                <a:chExt cx="5998531" cy="1867881"/>
              </a:xfrm>
            </p:grpSpPr>
            <p:pic>
              <p:nvPicPr>
                <p:cNvPr id="30" name="Image 4" descr="mantle.png">
                  <a:extLst>
                    <a:ext uri="{FF2B5EF4-FFF2-40B4-BE49-F238E27FC236}">
                      <a16:creationId xmlns:a16="http://schemas.microsoft.com/office/drawing/2014/main" id="{7CD30753-5784-5BEE-8C66-393EAD2CF2AF}"/>
                    </a:ext>
                  </a:extLst>
                </p:cNvPr>
                <p:cNvPicPr>
                  <a:picLocks noChangeAspect="1"/>
                </p:cNvPicPr>
                <p:nvPr/>
              </p:nvPicPr>
              <p:blipFill>
                <a:blip r:embed="rId9" cstate="screen">
                  <a:extLst>
                    <a:ext uri="{28A0092B-C50C-407E-A947-70E740481C1C}">
                      <a14:useLocalDpi xmlns:a14="http://schemas.microsoft.com/office/drawing/2010/main"/>
                    </a:ext>
                  </a:extLst>
                </a:blip>
                <a:stretch>
                  <a:fillRect/>
                </a:stretch>
              </p:blipFill>
              <p:spPr>
                <a:xfrm>
                  <a:off x="2788523" y="1973179"/>
                  <a:ext cx="5998531" cy="1867881"/>
                </a:xfrm>
                <a:prstGeom prst="rect">
                  <a:avLst/>
                </a:prstGeom>
              </p:spPr>
            </p:pic>
            <p:sp>
              <p:nvSpPr>
                <p:cNvPr id="31" name="Rectangle 30">
                  <a:extLst>
                    <a:ext uri="{FF2B5EF4-FFF2-40B4-BE49-F238E27FC236}">
                      <a16:creationId xmlns:a16="http://schemas.microsoft.com/office/drawing/2014/main" id="{B6B5F84C-026C-E5E2-A9AF-E493D30D9946}"/>
                    </a:ext>
                  </a:extLst>
                </p:cNvPr>
                <p:cNvSpPr/>
                <p:nvPr/>
              </p:nvSpPr>
              <p:spPr>
                <a:xfrm>
                  <a:off x="4414345" y="2049516"/>
                  <a:ext cx="2049517" cy="1664139"/>
                </a:xfrm>
                <a:prstGeom prst="rect">
                  <a:avLst/>
                </a:prstGeom>
                <a:solidFill>
                  <a:srgbClr val="BEB01E">
                    <a:alpha val="40000"/>
                  </a:srgbClr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 defTabSz="336947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buClrTx/>
                  </a:pPr>
                  <a:endParaRPr lang="en-US" sz="1350" kern="1200">
                    <a:solidFill>
                      <a:srgbClr val="FFFFFF"/>
                    </a:solidFill>
                    <a:latin typeface="Arial"/>
                  </a:endParaRPr>
                </a:p>
              </p:txBody>
            </p:sp>
          </p:grpSp>
        </p:grpSp>
        <p:pic>
          <p:nvPicPr>
            <p:cNvPr id="27" name="Image 40" descr="rho_text_max_sim.pdf">
              <a:extLst>
                <a:ext uri="{FF2B5EF4-FFF2-40B4-BE49-F238E27FC236}">
                  <a16:creationId xmlns:a16="http://schemas.microsoft.com/office/drawing/2014/main" id="{5BAC5584-91D0-18D4-AC66-93D45B766D0E}"/>
                </a:ext>
              </a:extLst>
            </p:cNvPr>
            <p:cNvPicPr>
              <a:picLocks noChangeAspect="1"/>
            </p:cNvPicPr>
            <p:nvPr/>
          </p:nvPicPr>
          <p:blipFill>
            <a:blip r:embed="rId10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6738558" y="2794805"/>
              <a:ext cx="1464421" cy="298861"/>
            </a:xfrm>
            <a:prstGeom prst="rect">
              <a:avLst/>
            </a:prstGeom>
            <a:solidFill>
              <a:srgbClr val="BEB01E">
                <a:alpha val="40000"/>
              </a:srgbClr>
            </a:solidFill>
          </p:spPr>
        </p:pic>
      </p:grpSp>
      <p:grpSp>
        <p:nvGrpSpPr>
          <p:cNvPr id="34" name="Grouper 38">
            <a:extLst>
              <a:ext uri="{FF2B5EF4-FFF2-40B4-BE49-F238E27FC236}">
                <a16:creationId xmlns:a16="http://schemas.microsoft.com/office/drawing/2014/main" id="{2AB23248-1631-FC3D-615C-6F9A711376C9}"/>
              </a:ext>
            </a:extLst>
          </p:cNvPr>
          <p:cNvGrpSpPr/>
          <p:nvPr/>
        </p:nvGrpSpPr>
        <p:grpSpPr>
          <a:xfrm>
            <a:off x="2637070" y="3286591"/>
            <a:ext cx="4537421" cy="1771723"/>
            <a:chOff x="2737159" y="4295574"/>
            <a:chExt cx="6049895" cy="2362297"/>
          </a:xfrm>
        </p:grpSpPr>
        <p:grpSp>
          <p:nvGrpSpPr>
            <p:cNvPr id="35" name="Grouper 20">
              <a:extLst>
                <a:ext uri="{FF2B5EF4-FFF2-40B4-BE49-F238E27FC236}">
                  <a16:creationId xmlns:a16="http://schemas.microsoft.com/office/drawing/2014/main" id="{3125F990-CACE-1AEC-A061-F557A1C27EBC}"/>
                </a:ext>
              </a:extLst>
            </p:cNvPr>
            <p:cNvGrpSpPr/>
            <p:nvPr/>
          </p:nvGrpSpPr>
          <p:grpSpPr>
            <a:xfrm>
              <a:off x="2737159" y="4295574"/>
              <a:ext cx="6049895" cy="2362297"/>
              <a:chOff x="2737159" y="4061603"/>
              <a:chExt cx="6049895" cy="2362297"/>
            </a:xfrm>
          </p:grpSpPr>
          <p:pic>
            <p:nvPicPr>
              <p:cNvPr id="38" name="Image 5" descr="vertical.png">
                <a:extLst>
                  <a:ext uri="{FF2B5EF4-FFF2-40B4-BE49-F238E27FC236}">
                    <a16:creationId xmlns:a16="http://schemas.microsoft.com/office/drawing/2014/main" id="{9C825308-0746-E3E8-5F2D-1549CD1EB9B2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11" cstate="screen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tretch>
                <a:fillRect/>
              </a:stretch>
            </p:blipFill>
            <p:spPr>
              <a:xfrm>
                <a:off x="2737159" y="4061603"/>
                <a:ext cx="6049895" cy="1915484"/>
              </a:xfrm>
              <a:prstGeom prst="rect">
                <a:avLst/>
              </a:prstGeom>
            </p:spPr>
          </p:pic>
          <p:pic>
            <p:nvPicPr>
              <p:cNvPr id="39" name="Image 10" descr="axis_labels.png">
                <a:extLst>
                  <a:ext uri="{FF2B5EF4-FFF2-40B4-BE49-F238E27FC236}">
                    <a16:creationId xmlns:a16="http://schemas.microsoft.com/office/drawing/2014/main" id="{654D11A6-34D6-5F95-4F22-12606DCCA347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12" cstate="screen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tretch>
                <a:fillRect/>
              </a:stretch>
            </p:blipFill>
            <p:spPr>
              <a:xfrm>
                <a:off x="3418129" y="5893867"/>
                <a:ext cx="5368925" cy="530033"/>
              </a:xfrm>
              <a:prstGeom prst="rect">
                <a:avLst/>
              </a:prstGeom>
            </p:spPr>
          </p:pic>
        </p:grpSp>
        <p:sp>
          <p:nvSpPr>
            <p:cNvPr id="36" name="Rectangle 35">
              <a:extLst>
                <a:ext uri="{FF2B5EF4-FFF2-40B4-BE49-F238E27FC236}">
                  <a16:creationId xmlns:a16="http://schemas.microsoft.com/office/drawing/2014/main" id="{FA83A512-7B61-E559-7FE3-B7CAF701594D}"/>
                </a:ext>
              </a:extLst>
            </p:cNvPr>
            <p:cNvSpPr/>
            <p:nvPr/>
          </p:nvSpPr>
          <p:spPr>
            <a:xfrm>
              <a:off x="3932625" y="4391571"/>
              <a:ext cx="718203" cy="1664139"/>
            </a:xfrm>
            <a:prstGeom prst="rect">
              <a:avLst/>
            </a:prstGeom>
            <a:solidFill>
              <a:srgbClr val="FC0007">
                <a:alpha val="40000"/>
              </a:srgb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 defTabSz="336947" eaLnBrk="0" fontAlgn="base" hangingPunct="0">
                <a:spcBef>
                  <a:spcPct val="0"/>
                </a:spcBef>
                <a:spcAft>
                  <a:spcPct val="0"/>
                </a:spcAft>
                <a:buClrTx/>
              </a:pPr>
              <a:endParaRPr lang="en-US" sz="1350" kern="1200">
                <a:solidFill>
                  <a:srgbClr val="FFFFFF"/>
                </a:solidFill>
                <a:latin typeface="Arial"/>
              </a:endParaRPr>
            </a:p>
          </p:txBody>
        </p:sp>
        <p:pic>
          <p:nvPicPr>
            <p:cNvPr id="37" name="Image 41" descr="rho_text_max_sim.pdf">
              <a:extLst>
                <a:ext uri="{FF2B5EF4-FFF2-40B4-BE49-F238E27FC236}">
                  <a16:creationId xmlns:a16="http://schemas.microsoft.com/office/drawing/2014/main" id="{4DEC2B59-28A6-4909-F9E6-4354D68FCCEC}"/>
                </a:ext>
              </a:extLst>
            </p:cNvPr>
            <p:cNvPicPr>
              <a:picLocks noChangeAspect="1"/>
            </p:cNvPicPr>
            <p:nvPr/>
          </p:nvPicPr>
          <p:blipFill>
            <a:blip r:embed="rId1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855633" y="5412321"/>
              <a:ext cx="1531815" cy="291220"/>
            </a:xfrm>
            <a:prstGeom prst="rect">
              <a:avLst/>
            </a:prstGeom>
            <a:solidFill>
              <a:srgbClr val="FC0007">
                <a:alpha val="40000"/>
              </a:srgbClr>
            </a:solidFill>
          </p:spPr>
        </p:pic>
      </p:grpSp>
    </p:spTree>
    <p:extLst>
      <p:ext uri="{BB962C8B-B14F-4D97-AF65-F5344CB8AC3E}">
        <p14:creationId xmlns:p14="http://schemas.microsoft.com/office/powerpoint/2010/main" val="805570182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1">
          <a:extLst>
            <a:ext uri="{FF2B5EF4-FFF2-40B4-BE49-F238E27FC236}">
              <a16:creationId xmlns:a16="http://schemas.microsoft.com/office/drawing/2014/main" id="{024F77A1-2315-73E8-A937-1D5A795EE171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4">
            <a:extLst>
              <a:ext uri="{FF2B5EF4-FFF2-40B4-BE49-F238E27FC236}">
                <a16:creationId xmlns:a16="http://schemas.microsoft.com/office/drawing/2014/main" id="{EA9C6197-E123-AD53-CEB8-22B152130D29}"/>
              </a:ext>
            </a:extLst>
          </p:cNvPr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13</a:t>
            </a:fld>
            <a:endParaRPr/>
          </a:p>
        </p:txBody>
      </p:sp>
      <p:pic>
        <p:nvPicPr>
          <p:cNvPr id="4" name="6 Imagen" descr="KM3NeT_logo_web.jpg">
            <a:extLst>
              <a:ext uri="{FF2B5EF4-FFF2-40B4-BE49-F238E27FC236}">
                <a16:creationId xmlns:a16="http://schemas.microsoft.com/office/drawing/2014/main" id="{8C7597D3-5D83-457D-3B30-DC9BB8C3C73C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237158" y="30211"/>
            <a:ext cx="865000" cy="8953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Snip Same Side Corner Rectangle 4">
            <a:extLst>
              <a:ext uri="{FF2B5EF4-FFF2-40B4-BE49-F238E27FC236}">
                <a16:creationId xmlns:a16="http://schemas.microsoft.com/office/drawing/2014/main" id="{44D7FBB1-346D-6665-1124-D809D229302A}"/>
              </a:ext>
            </a:extLst>
          </p:cNvPr>
          <p:cNvSpPr/>
          <p:nvPr/>
        </p:nvSpPr>
        <p:spPr>
          <a:xfrm rot="5400000">
            <a:off x="4164199" y="-3124849"/>
            <a:ext cx="804672" cy="7205472"/>
          </a:xfrm>
          <a:prstGeom prst="snip2SameRect">
            <a:avLst>
              <a:gd name="adj1" fmla="val 50000"/>
              <a:gd name="adj2" fmla="val 0"/>
            </a:avLst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800" b="1" dirty="0"/>
              <a:t>Neutrino Oscillograms</a:t>
            </a:r>
          </a:p>
        </p:txBody>
      </p:sp>
      <p:pic>
        <p:nvPicPr>
          <p:cNvPr id="6" name="Google Shape;64;p14">
            <a:extLst>
              <a:ext uri="{FF2B5EF4-FFF2-40B4-BE49-F238E27FC236}">
                <a16:creationId xmlns:a16="http://schemas.microsoft.com/office/drawing/2014/main" id="{6161B202-3493-DA8B-D560-9835184CB30C}"/>
              </a:ext>
            </a:extLst>
          </p:cNvPr>
          <p:cNvPicPr preferRelativeResize="0"/>
          <p:nvPr/>
        </p:nvPicPr>
        <p:blipFill rotWithShape="1">
          <a:blip r:embed="rId4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-5088"/>
            <a:ext cx="963799" cy="965951"/>
          </a:xfrm>
          <a:prstGeom prst="rect">
            <a:avLst/>
          </a:prstGeom>
          <a:noFill/>
          <a:ln>
            <a:noFill/>
          </a:ln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2B6AB05A-6589-DD46-6200-724B1F89C4F8}"/>
              </a:ext>
            </a:extLst>
          </p:cNvPr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694353" y="1006202"/>
            <a:ext cx="5553111" cy="4029302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9E1EDD9B-4CEF-60EF-264E-E5EB8A310801}"/>
              </a:ext>
            </a:extLst>
          </p:cNvPr>
          <p:cNvSpPr txBox="1"/>
          <p:nvPr/>
        </p:nvSpPr>
        <p:spPr>
          <a:xfrm>
            <a:off x="263879" y="1224382"/>
            <a:ext cx="2049094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b="1" dirty="0">
                <a:solidFill>
                  <a:srgbClr val="0070C0"/>
                </a:solidFill>
              </a:rPr>
              <a:t>Equal probability contours in the energy vs. zenith angle plane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B129CB0C-8136-0BA3-17FC-5087645D20D5}"/>
              </a:ext>
            </a:extLst>
          </p:cNvPr>
          <p:cNvSpPr txBox="1"/>
          <p:nvPr/>
        </p:nvSpPr>
        <p:spPr>
          <a:xfrm>
            <a:off x="263879" y="4331082"/>
            <a:ext cx="2049094" cy="55399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000" i="1" dirty="0"/>
              <a:t>Akhmedov, S.R. &amp; Smirnov </a:t>
            </a:r>
            <a:r>
              <a:rPr lang="en-US" sz="1000" i="1" dirty="0">
                <a:hlinkClick r:id="rId6"/>
              </a:rPr>
              <a:t>JHEP 02 (2013) 082</a:t>
            </a:r>
            <a:endParaRPr lang="en-US" sz="1000" i="1" dirty="0"/>
          </a:p>
          <a:p>
            <a:r>
              <a:rPr lang="en-US" sz="1000" i="1" dirty="0">
                <a:hlinkClick r:id="rId7"/>
              </a:rPr>
              <a:t>JHEP 07 (2013) 026 (erratum)</a:t>
            </a:r>
            <a:endParaRPr lang="en-US" sz="1000" i="1" dirty="0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9" name="TextBox 8">
                <a:extLst>
                  <a:ext uri="{FF2B5EF4-FFF2-40B4-BE49-F238E27FC236}">
                    <a16:creationId xmlns:a16="http://schemas.microsoft.com/office/drawing/2014/main" id="{15DD622A-71AE-A282-8485-C637FC131A0C}"/>
                  </a:ext>
                </a:extLst>
              </p:cNvPr>
              <p:cNvSpPr txBox="1"/>
              <p:nvPr/>
            </p:nvSpPr>
            <p:spPr>
              <a:xfrm>
                <a:off x="263879" y="2756571"/>
                <a:ext cx="2205480" cy="97142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dirty="0">
                    <a:solidFill>
                      <a:schemeClr val="bg2"/>
                    </a:solidFill>
                  </a:rPr>
                  <a:t>Sensitivity to mass-ordering in the few GeV – 10 GeV range in the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i="1" smtClean="0">
                            <a:solidFill>
                              <a:schemeClr val="bg2"/>
                            </a:solidFill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i="1" smtClean="0">
                            <a:solidFill>
                              <a:schemeClr val="bg2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𝜈</m:t>
                        </m:r>
                      </m:e>
                      <m:sub>
                        <m:r>
                          <a:rPr lang="en-US" i="1" smtClean="0">
                            <a:solidFill>
                              <a:schemeClr val="bg2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𝜇</m:t>
                        </m:r>
                      </m:sub>
                    </m:sSub>
                  </m:oMath>
                </a14:m>
                <a:r>
                  <a:rPr lang="en-US" dirty="0">
                    <a:solidFill>
                      <a:schemeClr val="bg2"/>
                    </a:solidFill>
                  </a:rPr>
                  <a:t> disappearance channel </a:t>
                </a:r>
              </a:p>
            </p:txBody>
          </p:sp>
        </mc:Choice>
        <mc:Fallback xmlns="">
          <p:sp>
            <p:nvSpPr>
              <p:cNvPr id="9" name="TextBox 8">
                <a:extLst>
                  <a:ext uri="{FF2B5EF4-FFF2-40B4-BE49-F238E27FC236}">
                    <a16:creationId xmlns:a16="http://schemas.microsoft.com/office/drawing/2014/main" id="{15DD622A-71AE-A282-8485-C637FC131A0C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63879" y="2756571"/>
                <a:ext cx="2205480" cy="971420"/>
              </a:xfrm>
              <a:prstGeom prst="rect">
                <a:avLst/>
              </a:prstGeom>
              <a:blipFill>
                <a:blip r:embed="rId8"/>
                <a:stretch>
                  <a:fillRect l="-571" b="-512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2950050261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1">
          <a:extLst>
            <a:ext uri="{FF2B5EF4-FFF2-40B4-BE49-F238E27FC236}">
              <a16:creationId xmlns:a16="http://schemas.microsoft.com/office/drawing/2014/main" id="{DF71FC46-C7CE-343F-81BF-7D57943D2B23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4">
            <a:extLst>
              <a:ext uri="{FF2B5EF4-FFF2-40B4-BE49-F238E27FC236}">
                <a16:creationId xmlns:a16="http://schemas.microsoft.com/office/drawing/2014/main" id="{3E482BBF-AF22-B1B2-6AC8-DBA3467FDA8C}"/>
              </a:ext>
            </a:extLst>
          </p:cNvPr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14</a:t>
            </a:fld>
            <a:endParaRPr/>
          </a:p>
        </p:txBody>
      </p:sp>
      <p:pic>
        <p:nvPicPr>
          <p:cNvPr id="4" name="6 Imagen" descr="KM3NeT_logo_web.jpg">
            <a:extLst>
              <a:ext uri="{FF2B5EF4-FFF2-40B4-BE49-F238E27FC236}">
                <a16:creationId xmlns:a16="http://schemas.microsoft.com/office/drawing/2014/main" id="{85EEE318-1E3C-3AF8-6A86-C058A3845BCF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237158" y="30211"/>
            <a:ext cx="865000" cy="8953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Snip Same Side Corner Rectangle 4">
            <a:extLst>
              <a:ext uri="{FF2B5EF4-FFF2-40B4-BE49-F238E27FC236}">
                <a16:creationId xmlns:a16="http://schemas.microsoft.com/office/drawing/2014/main" id="{C430E287-C3BD-BBDC-F5E2-60BDD1190B98}"/>
              </a:ext>
            </a:extLst>
          </p:cNvPr>
          <p:cNvSpPr/>
          <p:nvPr/>
        </p:nvSpPr>
        <p:spPr>
          <a:xfrm rot="5400000">
            <a:off x="4164199" y="-3124849"/>
            <a:ext cx="804672" cy="7205472"/>
          </a:xfrm>
          <a:prstGeom prst="snip2SameRect">
            <a:avLst>
              <a:gd name="adj1" fmla="val 50000"/>
              <a:gd name="adj2" fmla="val 0"/>
            </a:avLst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800" b="1" dirty="0"/>
              <a:t>Available Data from ORCA</a:t>
            </a:r>
          </a:p>
        </p:txBody>
      </p:sp>
      <p:pic>
        <p:nvPicPr>
          <p:cNvPr id="6" name="Google Shape;64;p14">
            <a:extLst>
              <a:ext uri="{FF2B5EF4-FFF2-40B4-BE49-F238E27FC236}">
                <a16:creationId xmlns:a16="http://schemas.microsoft.com/office/drawing/2014/main" id="{B1A46D68-07FB-674D-E856-AE966435CC91}"/>
              </a:ext>
            </a:extLst>
          </p:cNvPr>
          <p:cNvPicPr preferRelativeResize="0"/>
          <p:nvPr/>
        </p:nvPicPr>
        <p:blipFill rotWithShape="1">
          <a:blip r:embed="rId4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-5088"/>
            <a:ext cx="963799" cy="965951"/>
          </a:xfrm>
          <a:prstGeom prst="rect">
            <a:avLst/>
          </a:prstGeom>
          <a:noFill/>
          <a:ln>
            <a:noFill/>
          </a:ln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6635FDEC-4754-6FBC-20F8-A5902D5C02D8}"/>
              </a:ext>
            </a:extLst>
          </p:cNvPr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259332" y="2055719"/>
            <a:ext cx="4645655" cy="2930950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BC3CD455-1766-C51C-3575-01A2A92113AB}"/>
              </a:ext>
            </a:extLst>
          </p:cNvPr>
          <p:cNvSpPr txBox="1"/>
          <p:nvPr/>
        </p:nvSpPr>
        <p:spPr>
          <a:xfrm>
            <a:off x="2032000" y="1098639"/>
            <a:ext cx="6781023" cy="73866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Already collected more than 2.7 Mt-y of data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rgbClr val="0070C0"/>
                </a:solidFill>
              </a:rPr>
              <a:t>Presenting results from latest analysis covering 715 kt-y (27% of available data)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Expect to update these results very soon with at least 1.5 Mt-y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76CDA0F1-495C-07F3-E4B5-E8213487FBF8}"/>
              </a:ext>
            </a:extLst>
          </p:cNvPr>
          <p:cNvSpPr txBox="1"/>
          <p:nvPr/>
        </p:nvSpPr>
        <p:spPr>
          <a:xfrm>
            <a:off x="256714" y="1283305"/>
            <a:ext cx="141417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800" dirty="0">
                <a:solidFill>
                  <a:srgbClr val="FF0000"/>
                </a:solidFill>
                <a:latin typeface="Brush Script MT" panose="03060802040406070304" pitchFamily="66" charset="-122"/>
                <a:ea typeface="Brush Script MT" panose="03060802040406070304" pitchFamily="66" charset="-122"/>
                <a:cs typeface="Brush Script MT" panose="03060802040406070304" pitchFamily="66" charset="-122"/>
              </a:rPr>
              <a:t>Rapid progress!</a:t>
            </a:r>
          </a:p>
        </p:txBody>
      </p:sp>
    </p:spTree>
    <p:extLst>
      <p:ext uri="{BB962C8B-B14F-4D97-AF65-F5344CB8AC3E}">
        <p14:creationId xmlns:p14="http://schemas.microsoft.com/office/powerpoint/2010/main" val="291290806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1">
          <a:extLst>
            <a:ext uri="{FF2B5EF4-FFF2-40B4-BE49-F238E27FC236}">
              <a16:creationId xmlns:a16="http://schemas.microsoft.com/office/drawing/2014/main" id="{003DA430-A019-0553-C28B-5A49A9CD0585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4">
            <a:extLst>
              <a:ext uri="{FF2B5EF4-FFF2-40B4-BE49-F238E27FC236}">
                <a16:creationId xmlns:a16="http://schemas.microsoft.com/office/drawing/2014/main" id="{B4BFC199-1B62-FA66-EB0F-92B4CAADA82F}"/>
              </a:ext>
            </a:extLst>
          </p:cNvPr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15</a:t>
            </a:fld>
            <a:endParaRPr/>
          </a:p>
        </p:txBody>
      </p:sp>
      <p:pic>
        <p:nvPicPr>
          <p:cNvPr id="4" name="6 Imagen" descr="KM3NeT_logo_web.jpg">
            <a:extLst>
              <a:ext uri="{FF2B5EF4-FFF2-40B4-BE49-F238E27FC236}">
                <a16:creationId xmlns:a16="http://schemas.microsoft.com/office/drawing/2014/main" id="{80CD8153-BAC9-87E7-A8BB-184E06C40C37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237158" y="30211"/>
            <a:ext cx="865000" cy="8953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Snip Same Side Corner Rectangle 4">
            <a:extLst>
              <a:ext uri="{FF2B5EF4-FFF2-40B4-BE49-F238E27FC236}">
                <a16:creationId xmlns:a16="http://schemas.microsoft.com/office/drawing/2014/main" id="{24F7E287-C261-E8C7-78CE-31708A3993F5}"/>
              </a:ext>
            </a:extLst>
          </p:cNvPr>
          <p:cNvSpPr/>
          <p:nvPr/>
        </p:nvSpPr>
        <p:spPr>
          <a:xfrm rot="5400000">
            <a:off x="4164199" y="-3124849"/>
            <a:ext cx="804672" cy="7205472"/>
          </a:xfrm>
          <a:prstGeom prst="snip2SameRect">
            <a:avLst>
              <a:gd name="adj1" fmla="val 50000"/>
              <a:gd name="adj2" fmla="val 0"/>
            </a:avLst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800" b="1" dirty="0"/>
              <a:t>Oscillation Results with ORCA 6-11</a:t>
            </a:r>
          </a:p>
        </p:txBody>
      </p:sp>
      <p:pic>
        <p:nvPicPr>
          <p:cNvPr id="6" name="Google Shape;64;p14">
            <a:extLst>
              <a:ext uri="{FF2B5EF4-FFF2-40B4-BE49-F238E27FC236}">
                <a16:creationId xmlns:a16="http://schemas.microsoft.com/office/drawing/2014/main" id="{3CB3747D-3C30-05FC-33D3-56701AAC7F52}"/>
              </a:ext>
            </a:extLst>
          </p:cNvPr>
          <p:cNvPicPr preferRelativeResize="0"/>
          <p:nvPr/>
        </p:nvPicPr>
        <p:blipFill rotWithShape="1">
          <a:blip r:embed="rId4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-5088"/>
            <a:ext cx="963799" cy="965951"/>
          </a:xfrm>
          <a:prstGeom prst="rect">
            <a:avLst/>
          </a:prstGeom>
          <a:noFill/>
          <a:ln>
            <a:noFill/>
          </a:ln>
        </p:spPr>
      </p:pic>
      <p:pic>
        <p:nvPicPr>
          <p:cNvPr id="2" name="Image 3">
            <a:extLst>
              <a:ext uri="{FF2B5EF4-FFF2-40B4-BE49-F238E27FC236}">
                <a16:creationId xmlns:a16="http://schemas.microsoft.com/office/drawing/2014/main" id="{98556D0C-87F6-8A88-120B-89282CFA5795}"/>
              </a:ext>
            </a:extLst>
          </p:cNvPr>
          <p:cNvPicPr>
            <a:picLocks noChangeAspect="1"/>
          </p:cNvPicPr>
          <p:nvPr/>
        </p:nvPicPr>
        <p:blipFill rotWithShape="1"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3692459" y="1229360"/>
            <a:ext cx="5095240" cy="2345690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1FF9C171-9C21-CE4B-D577-FC9783502BFF}"/>
              </a:ext>
            </a:extLst>
          </p:cNvPr>
          <p:cNvPicPr>
            <a:picLocks noChangeAspect="1"/>
          </p:cNvPicPr>
          <p:nvPr/>
        </p:nvPicPr>
        <p:blipFill>
          <a:blip r:embed="rId6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356301" y="1229360"/>
            <a:ext cx="3130399" cy="2345690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33DC6B48-C809-2C71-8529-16D59A731CFF}"/>
              </a:ext>
            </a:extLst>
          </p:cNvPr>
          <p:cNvSpPr txBox="1"/>
          <p:nvPr/>
        </p:nvSpPr>
        <p:spPr>
          <a:xfrm>
            <a:off x="558800" y="3843547"/>
            <a:ext cx="3882794" cy="73866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Oscillation pattern is clearly seen in L/E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Slight preference for Inverted Ordering (IO)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Fully consistent with world data</a:t>
            </a:r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3B94EE2B-881E-F813-32A1-7F16CC87FBAD}"/>
              </a:ext>
            </a:extLst>
          </p:cNvPr>
          <p:cNvPicPr>
            <a:picLocks noChangeAspect="1"/>
          </p:cNvPicPr>
          <p:nvPr/>
        </p:nvPicPr>
        <p:blipFill>
          <a:blip r:embed="rId7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5404154" y="3819549"/>
            <a:ext cx="2833004" cy="1169658"/>
          </a:xfrm>
          <a:prstGeom prst="rect">
            <a:avLst/>
          </a:prstGeom>
          <a:ln>
            <a:solidFill>
              <a:srgbClr val="FF0000"/>
            </a:solidFill>
          </a:ln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E4F1A047-E037-AA04-EFF7-5D3333AB9222}"/>
              </a:ext>
            </a:extLst>
          </p:cNvPr>
          <p:cNvSpPr txBox="1"/>
          <p:nvPr/>
        </p:nvSpPr>
        <p:spPr>
          <a:xfrm>
            <a:off x="831183" y="4712208"/>
            <a:ext cx="2842445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200" dirty="0"/>
              <a:t>ORCA6 only results: </a:t>
            </a:r>
            <a:r>
              <a:rPr lang="en-US" sz="1000" i="1" dirty="0">
                <a:hlinkClick r:id="rId8"/>
              </a:rPr>
              <a:t>JHEP 10 (2024) 206</a:t>
            </a:r>
            <a:endParaRPr lang="en-US" sz="1200" i="1" dirty="0"/>
          </a:p>
        </p:txBody>
      </p:sp>
    </p:spTree>
    <p:extLst>
      <p:ext uri="{BB962C8B-B14F-4D97-AF65-F5344CB8AC3E}">
        <p14:creationId xmlns:p14="http://schemas.microsoft.com/office/powerpoint/2010/main" val="3534123902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1">
          <a:extLst>
            <a:ext uri="{FF2B5EF4-FFF2-40B4-BE49-F238E27FC236}">
              <a16:creationId xmlns:a16="http://schemas.microsoft.com/office/drawing/2014/main" id="{8699BB81-AC0C-50DE-78C7-84C22617A9E3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4">
            <a:extLst>
              <a:ext uri="{FF2B5EF4-FFF2-40B4-BE49-F238E27FC236}">
                <a16:creationId xmlns:a16="http://schemas.microsoft.com/office/drawing/2014/main" id="{2010470B-36C4-67ED-B75B-06AD572B8BEB}"/>
              </a:ext>
            </a:extLst>
          </p:cNvPr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16</a:t>
            </a:fld>
            <a:endParaRPr/>
          </a:p>
        </p:txBody>
      </p:sp>
      <p:pic>
        <p:nvPicPr>
          <p:cNvPr id="4" name="6 Imagen" descr="KM3NeT_logo_web.jpg">
            <a:extLst>
              <a:ext uri="{FF2B5EF4-FFF2-40B4-BE49-F238E27FC236}">
                <a16:creationId xmlns:a16="http://schemas.microsoft.com/office/drawing/2014/main" id="{DB69F4E1-FDE5-518F-7445-752A570F8171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237158" y="30211"/>
            <a:ext cx="865000" cy="8953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Snip Same Side Corner Rectangle 4">
            <a:extLst>
              <a:ext uri="{FF2B5EF4-FFF2-40B4-BE49-F238E27FC236}">
                <a16:creationId xmlns:a16="http://schemas.microsoft.com/office/drawing/2014/main" id="{650D31F1-87FD-88B8-1250-73EA778D96C3}"/>
              </a:ext>
            </a:extLst>
          </p:cNvPr>
          <p:cNvSpPr/>
          <p:nvPr/>
        </p:nvSpPr>
        <p:spPr>
          <a:xfrm rot="5400000">
            <a:off x="4164199" y="-3124849"/>
            <a:ext cx="804672" cy="7205472"/>
          </a:xfrm>
          <a:prstGeom prst="snip2SameRect">
            <a:avLst>
              <a:gd name="adj1" fmla="val 50000"/>
              <a:gd name="adj2" fmla="val 0"/>
            </a:avLst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800" b="1" dirty="0"/>
              <a:t>Projected Results for Full ORCA</a:t>
            </a:r>
          </a:p>
        </p:txBody>
      </p:sp>
      <p:pic>
        <p:nvPicPr>
          <p:cNvPr id="6" name="Google Shape;64;p14">
            <a:extLst>
              <a:ext uri="{FF2B5EF4-FFF2-40B4-BE49-F238E27FC236}">
                <a16:creationId xmlns:a16="http://schemas.microsoft.com/office/drawing/2014/main" id="{3A7F7620-AC61-5E9F-A109-A3400A2CD9C6}"/>
              </a:ext>
            </a:extLst>
          </p:cNvPr>
          <p:cNvPicPr preferRelativeResize="0"/>
          <p:nvPr/>
        </p:nvPicPr>
        <p:blipFill rotWithShape="1">
          <a:blip r:embed="rId4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-5088"/>
            <a:ext cx="963799" cy="965951"/>
          </a:xfrm>
          <a:prstGeom prst="rect">
            <a:avLst/>
          </a:prstGeom>
          <a:noFill/>
          <a:ln>
            <a:noFill/>
          </a:ln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424481B0-E301-2AD5-1B96-AE1E23C54809}"/>
              </a:ext>
            </a:extLst>
          </p:cNvPr>
          <p:cNvSpPr txBox="1"/>
          <p:nvPr/>
        </p:nvSpPr>
        <p:spPr>
          <a:xfrm>
            <a:off x="843280" y="4648909"/>
            <a:ext cx="1409360" cy="24622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000" i="1" dirty="0">
                <a:hlinkClick r:id="rId5"/>
              </a:rPr>
              <a:t>EPJC 82 (2022) 1, 26</a:t>
            </a:r>
            <a:endParaRPr lang="en-US" sz="1000" i="1" dirty="0"/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140F5E97-F6D6-505D-B2CC-C98906167C5E}"/>
              </a:ext>
            </a:extLst>
          </p:cNvPr>
          <p:cNvSpPr txBox="1"/>
          <p:nvPr/>
        </p:nvSpPr>
        <p:spPr>
          <a:xfrm>
            <a:off x="2897389" y="1125226"/>
            <a:ext cx="3358612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>
                <a:solidFill>
                  <a:srgbClr val="0070C0"/>
                </a:solidFill>
              </a:rPr>
              <a:t>115 DUs (ORCA 115) and Three years</a:t>
            </a:r>
          </a:p>
        </p:txBody>
      </p:sp>
      <p:pic>
        <p:nvPicPr>
          <p:cNvPr id="11" name="Picture 10">
            <a:extLst>
              <a:ext uri="{FF2B5EF4-FFF2-40B4-BE49-F238E27FC236}">
                <a16:creationId xmlns:a16="http://schemas.microsoft.com/office/drawing/2014/main" id="{9402DEB5-2203-7FF5-3491-75D6C284DE06}"/>
              </a:ext>
            </a:extLst>
          </p:cNvPr>
          <p:cNvPicPr>
            <a:picLocks noChangeAspect="1"/>
          </p:cNvPicPr>
          <p:nvPr/>
        </p:nvPicPr>
        <p:blipFill>
          <a:blip r:embed="rId6"/>
          <a:srcRect b="54545"/>
          <a:stretch>
            <a:fillRect/>
          </a:stretch>
        </p:blipFill>
        <p:spPr>
          <a:xfrm>
            <a:off x="295145" y="1606946"/>
            <a:ext cx="3914990" cy="2917781"/>
          </a:xfrm>
          <a:prstGeom prst="rect">
            <a:avLst/>
          </a:prstGeom>
        </p:spPr>
      </p:pic>
      <p:pic>
        <p:nvPicPr>
          <p:cNvPr id="12" name="Picture 11">
            <a:extLst>
              <a:ext uri="{FF2B5EF4-FFF2-40B4-BE49-F238E27FC236}">
                <a16:creationId xmlns:a16="http://schemas.microsoft.com/office/drawing/2014/main" id="{1896DEA9-662B-7AF9-0A01-F4D625E0A218}"/>
              </a:ext>
            </a:extLst>
          </p:cNvPr>
          <p:cNvPicPr>
            <a:picLocks noChangeAspect="1"/>
          </p:cNvPicPr>
          <p:nvPr/>
        </p:nvPicPr>
        <p:blipFill>
          <a:blip r:embed="rId6"/>
          <a:srcRect t="50359" b="4185"/>
          <a:stretch>
            <a:fillRect/>
          </a:stretch>
        </p:blipFill>
        <p:spPr>
          <a:xfrm>
            <a:off x="4557468" y="1606946"/>
            <a:ext cx="3914990" cy="2917781"/>
          </a:xfrm>
          <a:prstGeom prst="rect">
            <a:avLst/>
          </a:prstGeom>
        </p:spPr>
      </p:pic>
      <p:sp>
        <p:nvSpPr>
          <p:cNvPr id="13" name="TextBox 12">
            <a:extLst>
              <a:ext uri="{FF2B5EF4-FFF2-40B4-BE49-F238E27FC236}">
                <a16:creationId xmlns:a16="http://schemas.microsoft.com/office/drawing/2014/main" id="{7CB83988-2AC5-7613-2BAD-0F06320F9F94}"/>
              </a:ext>
            </a:extLst>
          </p:cNvPr>
          <p:cNvSpPr txBox="1"/>
          <p:nvPr/>
        </p:nvSpPr>
        <p:spPr>
          <a:xfrm>
            <a:off x="963799" y="1552516"/>
            <a:ext cx="453970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>
                <a:solidFill>
                  <a:srgbClr val="0070C0"/>
                </a:solidFill>
              </a:rPr>
              <a:t>NO</a:t>
            </a: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0DBEB8D2-C71C-815A-179D-BD7FBDD6206D}"/>
              </a:ext>
            </a:extLst>
          </p:cNvPr>
          <p:cNvSpPr txBox="1"/>
          <p:nvPr/>
        </p:nvSpPr>
        <p:spPr>
          <a:xfrm>
            <a:off x="5241884" y="1552516"/>
            <a:ext cx="373820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>
                <a:solidFill>
                  <a:srgbClr val="0070C0"/>
                </a:solidFill>
              </a:rPr>
              <a:t>IO</a:t>
            </a:r>
          </a:p>
        </p:txBody>
      </p:sp>
    </p:spTree>
    <p:extLst>
      <p:ext uri="{BB962C8B-B14F-4D97-AF65-F5344CB8AC3E}">
        <p14:creationId xmlns:p14="http://schemas.microsoft.com/office/powerpoint/2010/main" val="1884427091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1">
          <a:extLst>
            <a:ext uri="{FF2B5EF4-FFF2-40B4-BE49-F238E27FC236}">
              <a16:creationId xmlns:a16="http://schemas.microsoft.com/office/drawing/2014/main" id="{C846F855-F171-5B37-6EC3-31089D6E8F65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4">
            <a:extLst>
              <a:ext uri="{FF2B5EF4-FFF2-40B4-BE49-F238E27FC236}">
                <a16:creationId xmlns:a16="http://schemas.microsoft.com/office/drawing/2014/main" id="{237F5DF7-1A53-C254-19A8-021EA96F9400}"/>
              </a:ext>
            </a:extLst>
          </p:cNvPr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17</a:t>
            </a:fld>
            <a:endParaRPr/>
          </a:p>
        </p:txBody>
      </p:sp>
      <p:pic>
        <p:nvPicPr>
          <p:cNvPr id="4" name="6 Imagen" descr="KM3NeT_logo_web.jpg">
            <a:extLst>
              <a:ext uri="{FF2B5EF4-FFF2-40B4-BE49-F238E27FC236}">
                <a16:creationId xmlns:a16="http://schemas.microsoft.com/office/drawing/2014/main" id="{25AB2C02-0D46-F452-1AF9-883303EB3BD3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237158" y="30211"/>
            <a:ext cx="865000" cy="8953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Snip Same Side Corner Rectangle 4">
            <a:extLst>
              <a:ext uri="{FF2B5EF4-FFF2-40B4-BE49-F238E27FC236}">
                <a16:creationId xmlns:a16="http://schemas.microsoft.com/office/drawing/2014/main" id="{F0400AA9-0DC2-BDB7-93AB-C8067D9CF6E5}"/>
              </a:ext>
            </a:extLst>
          </p:cNvPr>
          <p:cNvSpPr/>
          <p:nvPr/>
        </p:nvSpPr>
        <p:spPr>
          <a:xfrm rot="5400000">
            <a:off x="4164199" y="-3124849"/>
            <a:ext cx="804672" cy="7205472"/>
          </a:xfrm>
          <a:prstGeom prst="snip2SameRect">
            <a:avLst>
              <a:gd name="adj1" fmla="val 50000"/>
              <a:gd name="adj2" fmla="val 0"/>
            </a:avLst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800" b="1" dirty="0"/>
              <a:t>Prospect for </a:t>
            </a:r>
            <a:r>
              <a:rPr lang="en-US" sz="2800" b="1" dirty="0">
                <a:latin typeface="Symbol" pitchFamily="2" charset="2"/>
              </a:rPr>
              <a:t>n</a:t>
            </a:r>
            <a:r>
              <a:rPr lang="en-US" sz="2800" b="1" dirty="0"/>
              <a:t> Mass Ordering</a:t>
            </a:r>
          </a:p>
        </p:txBody>
      </p:sp>
      <p:pic>
        <p:nvPicPr>
          <p:cNvPr id="6" name="Google Shape;64;p14">
            <a:extLst>
              <a:ext uri="{FF2B5EF4-FFF2-40B4-BE49-F238E27FC236}">
                <a16:creationId xmlns:a16="http://schemas.microsoft.com/office/drawing/2014/main" id="{CF6A35AB-D6A7-D184-87A9-85F5AE23AF94}"/>
              </a:ext>
            </a:extLst>
          </p:cNvPr>
          <p:cNvPicPr preferRelativeResize="0"/>
          <p:nvPr/>
        </p:nvPicPr>
        <p:blipFill rotWithShape="1">
          <a:blip r:embed="rId4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-5088"/>
            <a:ext cx="963799" cy="965951"/>
          </a:xfrm>
          <a:prstGeom prst="rect">
            <a:avLst/>
          </a:prstGeom>
          <a:noFill/>
          <a:ln>
            <a:noFill/>
          </a:ln>
        </p:spPr>
      </p:pic>
      <p:pic>
        <p:nvPicPr>
          <p:cNvPr id="2" name="Google Shape;460;p19">
            <a:extLst>
              <a:ext uri="{FF2B5EF4-FFF2-40B4-BE49-F238E27FC236}">
                <a16:creationId xmlns:a16="http://schemas.microsoft.com/office/drawing/2014/main" id="{0BB02C84-EB1C-6FBF-FA02-11ABEBE185F2}"/>
              </a:ext>
            </a:extLst>
          </p:cNvPr>
          <p:cNvPicPr preferRelativeResize="0"/>
          <p:nvPr/>
        </p:nvPicPr>
        <p:blipFill rotWithShape="1">
          <a:blip r:embed="rId5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r="2591"/>
          <a:stretch/>
        </p:blipFill>
        <p:spPr>
          <a:xfrm>
            <a:off x="664779" y="1411315"/>
            <a:ext cx="3632901" cy="2784765"/>
          </a:xfrm>
          <a:prstGeom prst="rect">
            <a:avLst/>
          </a:prstGeom>
          <a:noFill/>
          <a:ln>
            <a:noFill/>
          </a:ln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D7363523-7BBF-27AF-34BE-2DFAFA533BCD}"/>
              </a:ext>
            </a:extLst>
          </p:cNvPr>
          <p:cNvSpPr txBox="1"/>
          <p:nvPr/>
        </p:nvSpPr>
        <p:spPr>
          <a:xfrm>
            <a:off x="1485149" y="1044991"/>
            <a:ext cx="2433680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>
                <a:solidFill>
                  <a:srgbClr val="0070C0"/>
                </a:solidFill>
              </a:rPr>
              <a:t>ORCA115 and Three years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4C8B84E0-AC82-3231-7596-683D021A4995}"/>
              </a:ext>
            </a:extLst>
          </p:cNvPr>
          <p:cNvSpPr txBox="1"/>
          <p:nvPr/>
        </p:nvSpPr>
        <p:spPr>
          <a:xfrm>
            <a:off x="1087120" y="4355440"/>
            <a:ext cx="2590774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2.5-5 </a:t>
            </a:r>
            <a:r>
              <a:rPr lang="en-US" dirty="0">
                <a:latin typeface="Symbol" pitchFamily="2" charset="2"/>
              </a:rPr>
              <a:t>s</a:t>
            </a:r>
            <a:r>
              <a:rPr lang="en-US" dirty="0"/>
              <a:t> determination possible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00505EC7-C2E9-8DDA-C4B5-3B0C1347A28E}"/>
              </a:ext>
            </a:extLst>
          </p:cNvPr>
          <p:cNvSpPr txBox="1"/>
          <p:nvPr/>
        </p:nvSpPr>
        <p:spPr>
          <a:xfrm>
            <a:off x="4665641" y="4356267"/>
            <a:ext cx="4081167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l-GR" dirty="0"/>
              <a:t>&gt;</a:t>
            </a:r>
            <a:r>
              <a:rPr lang="en-US" dirty="0"/>
              <a:t> </a:t>
            </a:r>
            <a:r>
              <a:rPr lang="el-GR" dirty="0"/>
              <a:t>4σ</a:t>
            </a:r>
            <a:r>
              <a:rPr lang="en-US" dirty="0"/>
              <a:t> determination within reach by 2030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BC7F4C67-811C-77D9-2169-D2A908C12C9D}"/>
              </a:ext>
            </a:extLst>
          </p:cNvPr>
          <p:cNvSpPr txBox="1"/>
          <p:nvPr/>
        </p:nvSpPr>
        <p:spPr>
          <a:xfrm>
            <a:off x="5665508" y="1044991"/>
            <a:ext cx="1927131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>
                <a:solidFill>
                  <a:srgbClr val="0070C0"/>
                </a:solidFill>
              </a:rPr>
              <a:t>ORCA115 and JUNO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401C8DA5-A99D-033F-B27A-ADA94030E8A3}"/>
              </a:ext>
            </a:extLst>
          </p:cNvPr>
          <p:cNvSpPr txBox="1"/>
          <p:nvPr/>
        </p:nvSpPr>
        <p:spPr>
          <a:xfrm>
            <a:off x="4665641" y="4729212"/>
            <a:ext cx="1462260" cy="2616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sz="1050" i="1" kern="1200" dirty="0">
                <a:latin typeface="Arial" pitchFamily="-1" charset="0"/>
                <a:ea typeface="ＭＳ Ｐゴシック" pitchFamily="-1" charset="-128"/>
                <a:hlinkClick r:id="rId6"/>
              </a:rPr>
              <a:t>JHEP 03 (2022) 055</a:t>
            </a:r>
            <a:endParaRPr lang="en-US" sz="1050" i="1" dirty="0"/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67683F49-4E52-73F8-9E6B-6004C737C898}"/>
              </a:ext>
            </a:extLst>
          </p:cNvPr>
          <p:cNvSpPr txBox="1"/>
          <p:nvPr/>
        </p:nvSpPr>
        <p:spPr>
          <a:xfrm>
            <a:off x="1087120" y="4729212"/>
            <a:ext cx="1539204" cy="2616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050" i="1" dirty="0">
                <a:hlinkClick r:id="rId7"/>
              </a:rPr>
              <a:t>EPJC 82 (2022) 1, 26</a:t>
            </a:r>
            <a:endParaRPr lang="en-US" sz="1050" i="1" dirty="0"/>
          </a:p>
        </p:txBody>
      </p:sp>
      <p:pic>
        <p:nvPicPr>
          <p:cNvPr id="14" name="Picture 13">
            <a:extLst>
              <a:ext uri="{FF2B5EF4-FFF2-40B4-BE49-F238E27FC236}">
                <a16:creationId xmlns:a16="http://schemas.microsoft.com/office/drawing/2014/main" id="{A4E64EEB-83EB-3C87-FEDC-DC6F5AE787FD}"/>
              </a:ext>
            </a:extLst>
          </p:cNvPr>
          <p:cNvPicPr>
            <a:picLocks noChangeAspect="1"/>
          </p:cNvPicPr>
          <p:nvPr/>
        </p:nvPicPr>
        <p:blipFill>
          <a:blip r:embed="rId8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665640" y="1411315"/>
            <a:ext cx="4139000" cy="278476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44551342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5372BBE8-1631-C769-6524-8EC9E7A8C7F8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DEB4741-990D-4BC9-F94E-F59D9E32F3B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>
                <a:solidFill>
                  <a:srgbClr val="0070C0"/>
                </a:solidFill>
              </a:rPr>
              <a:t>Astrophysics with ARCA</a:t>
            </a: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C4B9A801-A81D-A773-9DCD-FD81EA8679EF}"/>
              </a:ext>
            </a:extLst>
          </p:cNvPr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 smtClean="0"/>
              <a:t>18</a:t>
            </a:fld>
            <a:endParaRPr lang="en"/>
          </a:p>
        </p:txBody>
      </p:sp>
    </p:spTree>
    <p:extLst>
      <p:ext uri="{BB962C8B-B14F-4D97-AF65-F5344CB8AC3E}">
        <p14:creationId xmlns:p14="http://schemas.microsoft.com/office/powerpoint/2010/main" val="2662801327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1">
          <a:extLst>
            <a:ext uri="{FF2B5EF4-FFF2-40B4-BE49-F238E27FC236}">
              <a16:creationId xmlns:a16="http://schemas.microsoft.com/office/drawing/2014/main" id="{C117DA17-737F-1941-9F10-6BDF08CBA781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4">
            <a:extLst>
              <a:ext uri="{FF2B5EF4-FFF2-40B4-BE49-F238E27FC236}">
                <a16:creationId xmlns:a16="http://schemas.microsoft.com/office/drawing/2014/main" id="{8C12ADDB-65A0-1CB3-62B3-FCF2384A3AC2}"/>
              </a:ext>
            </a:extLst>
          </p:cNvPr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19</a:t>
            </a:fld>
            <a:endParaRPr/>
          </a:p>
        </p:txBody>
      </p:sp>
      <p:pic>
        <p:nvPicPr>
          <p:cNvPr id="4" name="6 Imagen" descr="KM3NeT_logo_web.jpg">
            <a:extLst>
              <a:ext uri="{FF2B5EF4-FFF2-40B4-BE49-F238E27FC236}">
                <a16:creationId xmlns:a16="http://schemas.microsoft.com/office/drawing/2014/main" id="{D091710B-D311-7A94-CE53-2D8C3666EEAB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237158" y="30211"/>
            <a:ext cx="865000" cy="8953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Snip Same Side Corner Rectangle 4">
            <a:extLst>
              <a:ext uri="{FF2B5EF4-FFF2-40B4-BE49-F238E27FC236}">
                <a16:creationId xmlns:a16="http://schemas.microsoft.com/office/drawing/2014/main" id="{2CA10C59-D26F-5429-29C5-8FD3F228EAE9}"/>
              </a:ext>
            </a:extLst>
          </p:cNvPr>
          <p:cNvSpPr/>
          <p:nvPr/>
        </p:nvSpPr>
        <p:spPr>
          <a:xfrm rot="5400000">
            <a:off x="4164199" y="-3124849"/>
            <a:ext cx="804672" cy="7205472"/>
          </a:xfrm>
          <a:prstGeom prst="snip2SameRect">
            <a:avLst>
              <a:gd name="adj1" fmla="val 50000"/>
              <a:gd name="adj2" fmla="val 0"/>
            </a:avLst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400" b="1" dirty="0"/>
              <a:t>KM3-230213A: The event on 13 February 2023</a:t>
            </a:r>
          </a:p>
        </p:txBody>
      </p:sp>
      <p:pic>
        <p:nvPicPr>
          <p:cNvPr id="6" name="Google Shape;64;p14">
            <a:extLst>
              <a:ext uri="{FF2B5EF4-FFF2-40B4-BE49-F238E27FC236}">
                <a16:creationId xmlns:a16="http://schemas.microsoft.com/office/drawing/2014/main" id="{487B94FE-6D82-0A98-FCE9-C62EE554652C}"/>
              </a:ext>
            </a:extLst>
          </p:cNvPr>
          <p:cNvPicPr preferRelativeResize="0"/>
          <p:nvPr/>
        </p:nvPicPr>
        <p:blipFill rotWithShape="1">
          <a:blip r:embed="rId4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-5088"/>
            <a:ext cx="963799" cy="965951"/>
          </a:xfrm>
          <a:prstGeom prst="rect">
            <a:avLst/>
          </a:prstGeom>
          <a:noFill/>
          <a:ln>
            <a:noFill/>
          </a:ln>
        </p:spPr>
      </p:pic>
      <p:pic>
        <p:nvPicPr>
          <p:cNvPr id="2" name="Picture 2">
            <a:extLst>
              <a:ext uri="{FF2B5EF4-FFF2-40B4-BE49-F238E27FC236}">
                <a16:creationId xmlns:a16="http://schemas.microsoft.com/office/drawing/2014/main" id="{2F457E94-57C7-AFA9-039B-7C0CCB409E6B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4698007" y="1056783"/>
            <a:ext cx="2808311" cy="3779872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</p:pic>
      <p:pic>
        <p:nvPicPr>
          <p:cNvPr id="3" name="Afbeelding 2">
            <a:extLst>
              <a:ext uri="{FF2B5EF4-FFF2-40B4-BE49-F238E27FC236}">
                <a16:creationId xmlns:a16="http://schemas.microsoft.com/office/drawing/2014/main" id="{94BE259C-D6CD-F603-D923-7D43DD308240}"/>
              </a:ext>
            </a:extLst>
          </p:cNvPr>
          <p:cNvPicPr>
            <a:picLocks noChangeAspect="1"/>
          </p:cNvPicPr>
          <p:nvPr/>
        </p:nvPicPr>
        <p:blipFill>
          <a:blip r:embed="rId6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614488" y="1056783"/>
            <a:ext cx="2808311" cy="3729245"/>
          </a:xfrm>
          <a:prstGeom prst="rect">
            <a:avLst/>
          </a:prstGeom>
          <a:ln w="3175">
            <a:solidFill>
              <a:schemeClr val="tx1"/>
            </a:solidFill>
          </a:ln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3E9D3F9E-9B67-D391-81AD-AE8E197259C3}"/>
              </a:ext>
            </a:extLst>
          </p:cNvPr>
          <p:cNvSpPr txBox="1"/>
          <p:nvPr/>
        </p:nvSpPr>
        <p:spPr>
          <a:xfrm>
            <a:off x="4652107" y="4836655"/>
            <a:ext cx="1818126" cy="24622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000" i="1" dirty="0">
                <a:hlinkClick r:id="rId7"/>
              </a:rPr>
              <a:t>Nature 638 (2025) 8050, 376</a:t>
            </a:r>
            <a:endParaRPr lang="en-US" sz="1000" i="1" dirty="0"/>
          </a:p>
        </p:txBody>
      </p:sp>
    </p:spTree>
    <p:extLst>
      <p:ext uri="{BB962C8B-B14F-4D97-AF65-F5344CB8AC3E}">
        <p14:creationId xmlns:p14="http://schemas.microsoft.com/office/powerpoint/2010/main" val="1516790386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1">
          <a:extLst>
            <a:ext uri="{FF2B5EF4-FFF2-40B4-BE49-F238E27FC236}">
              <a16:creationId xmlns:a16="http://schemas.microsoft.com/office/drawing/2014/main" id="{EFC462AC-1B7C-C3D6-03CB-FEA9C5C2ADC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4">
            <a:extLst>
              <a:ext uri="{FF2B5EF4-FFF2-40B4-BE49-F238E27FC236}">
                <a16:creationId xmlns:a16="http://schemas.microsoft.com/office/drawing/2014/main" id="{A7776BFE-1C5B-68B7-89D0-84AD81D006E3}"/>
              </a:ext>
            </a:extLst>
          </p:cNvPr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20</a:t>
            </a:fld>
            <a:endParaRPr/>
          </a:p>
        </p:txBody>
      </p:sp>
      <p:pic>
        <p:nvPicPr>
          <p:cNvPr id="4" name="6 Imagen" descr="KM3NeT_logo_web.jpg">
            <a:extLst>
              <a:ext uri="{FF2B5EF4-FFF2-40B4-BE49-F238E27FC236}">
                <a16:creationId xmlns:a16="http://schemas.microsoft.com/office/drawing/2014/main" id="{881D78C4-8C7C-792A-4454-37CC73179B36}"/>
              </a:ext>
            </a:extLst>
          </p:cNvPr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237158" y="30211"/>
            <a:ext cx="865000" cy="8953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Snip Same Side Corner Rectangle 4">
            <a:extLst>
              <a:ext uri="{FF2B5EF4-FFF2-40B4-BE49-F238E27FC236}">
                <a16:creationId xmlns:a16="http://schemas.microsoft.com/office/drawing/2014/main" id="{CFABC8C8-50FD-7218-1A98-8805FF45F10F}"/>
              </a:ext>
            </a:extLst>
          </p:cNvPr>
          <p:cNvSpPr/>
          <p:nvPr/>
        </p:nvSpPr>
        <p:spPr>
          <a:xfrm rot="5400000">
            <a:off x="4164199" y="-3124849"/>
            <a:ext cx="804672" cy="7205472"/>
          </a:xfrm>
          <a:prstGeom prst="snip2SameRect">
            <a:avLst>
              <a:gd name="adj1" fmla="val 50000"/>
              <a:gd name="adj2" fmla="val 0"/>
            </a:avLst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400" b="1" dirty="0"/>
              <a:t>KM3-230213A Detection by ARCA21</a:t>
            </a:r>
          </a:p>
        </p:txBody>
      </p:sp>
      <p:pic>
        <p:nvPicPr>
          <p:cNvPr id="6" name="Google Shape;64;p14">
            <a:extLst>
              <a:ext uri="{FF2B5EF4-FFF2-40B4-BE49-F238E27FC236}">
                <a16:creationId xmlns:a16="http://schemas.microsoft.com/office/drawing/2014/main" id="{332E9509-6762-7ABA-067E-C7233ED27849}"/>
              </a:ext>
            </a:extLst>
          </p:cNvPr>
          <p:cNvPicPr preferRelativeResize="0"/>
          <p:nvPr/>
        </p:nvPicPr>
        <p:blipFill rotWithShape="1">
          <a:blip r:embed="rId6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-5088"/>
            <a:ext cx="963799" cy="965951"/>
          </a:xfrm>
          <a:prstGeom prst="rect">
            <a:avLst/>
          </a:prstGeom>
          <a:noFill/>
          <a:ln>
            <a:noFill/>
          </a:ln>
        </p:spPr>
      </p:pic>
      <p:pic>
        <p:nvPicPr>
          <p:cNvPr id="2" name="event_display_aa3d_slow_v2">
            <a:hlinkClick r:id="" action="ppaction://media"/>
            <a:extLst>
              <a:ext uri="{FF2B5EF4-FFF2-40B4-BE49-F238E27FC236}">
                <a16:creationId xmlns:a16="http://schemas.microsoft.com/office/drawing/2014/main" id="{186A9828-06E3-08E4-7FFD-D64DFF283E76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7"/>
          <a:stretch>
            <a:fillRect/>
          </a:stretch>
        </p:blipFill>
        <p:spPr>
          <a:xfrm>
            <a:off x="1021163" y="1058906"/>
            <a:ext cx="7101674" cy="399469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6020672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44867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seq concurrent="1" nextAc="seek">
              <p:cTn id="7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8" fill="hold">
                      <p:stCondLst>
                        <p:cond delay="0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1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video>
              <p:cMediaNode vol="80000">
                <p:cTn id="12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</p:childTnLst>
        </p:cTn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1">
          <a:extLst>
            <a:ext uri="{FF2B5EF4-FFF2-40B4-BE49-F238E27FC236}">
              <a16:creationId xmlns:a16="http://schemas.microsoft.com/office/drawing/2014/main" id="{B724E700-E2AF-518C-20F8-FF3277194951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4">
            <a:extLst>
              <a:ext uri="{FF2B5EF4-FFF2-40B4-BE49-F238E27FC236}">
                <a16:creationId xmlns:a16="http://schemas.microsoft.com/office/drawing/2014/main" id="{C05E9635-7524-FB1B-AC1E-686053E5961B}"/>
              </a:ext>
            </a:extLst>
          </p:cNvPr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21</a:t>
            </a:fld>
            <a:endParaRPr/>
          </a:p>
        </p:txBody>
      </p:sp>
      <p:pic>
        <p:nvPicPr>
          <p:cNvPr id="4" name="6 Imagen" descr="KM3NeT_logo_web.jpg">
            <a:extLst>
              <a:ext uri="{FF2B5EF4-FFF2-40B4-BE49-F238E27FC236}">
                <a16:creationId xmlns:a16="http://schemas.microsoft.com/office/drawing/2014/main" id="{80B242E7-96DD-C8A6-2030-12877BD88F4A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237158" y="30211"/>
            <a:ext cx="865000" cy="8953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Snip Same Side Corner Rectangle 4">
            <a:extLst>
              <a:ext uri="{FF2B5EF4-FFF2-40B4-BE49-F238E27FC236}">
                <a16:creationId xmlns:a16="http://schemas.microsoft.com/office/drawing/2014/main" id="{5AC7D774-BF2E-8D6F-F524-03D505EFE449}"/>
              </a:ext>
            </a:extLst>
          </p:cNvPr>
          <p:cNvSpPr/>
          <p:nvPr/>
        </p:nvSpPr>
        <p:spPr>
          <a:xfrm rot="5400000">
            <a:off x="4164199" y="-3124849"/>
            <a:ext cx="804672" cy="7205472"/>
          </a:xfrm>
          <a:prstGeom prst="snip2SameRect">
            <a:avLst>
              <a:gd name="adj1" fmla="val 50000"/>
              <a:gd name="adj2" fmla="val 0"/>
            </a:avLst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800" b="1" dirty="0"/>
              <a:t>KM3-230213A Detection by ARCA21</a:t>
            </a:r>
          </a:p>
        </p:txBody>
      </p:sp>
      <p:pic>
        <p:nvPicPr>
          <p:cNvPr id="6" name="Google Shape;64;p14">
            <a:extLst>
              <a:ext uri="{FF2B5EF4-FFF2-40B4-BE49-F238E27FC236}">
                <a16:creationId xmlns:a16="http://schemas.microsoft.com/office/drawing/2014/main" id="{9267284C-FE92-E3FD-74C5-93913904A7B1}"/>
              </a:ext>
            </a:extLst>
          </p:cNvPr>
          <p:cNvPicPr preferRelativeResize="0"/>
          <p:nvPr/>
        </p:nvPicPr>
        <p:blipFill rotWithShape="1">
          <a:blip r:embed="rId4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-5088"/>
            <a:ext cx="963799" cy="965951"/>
          </a:xfrm>
          <a:prstGeom prst="rect">
            <a:avLst/>
          </a:prstGeom>
          <a:noFill/>
          <a:ln>
            <a:noFill/>
          </a:ln>
        </p:spPr>
      </p:pic>
      <p:pic>
        <p:nvPicPr>
          <p:cNvPr id="2" name="Picture 1">
            <a:extLst>
              <a:ext uri="{FF2B5EF4-FFF2-40B4-BE49-F238E27FC236}">
                <a16:creationId xmlns:a16="http://schemas.microsoft.com/office/drawing/2014/main" id="{4F64AC05-AB9A-9CD9-A4E1-A65F7663AB3D}"/>
              </a:ext>
            </a:extLst>
          </p:cNvPr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>
          <a:xfrm>
            <a:off x="922389" y="2297349"/>
            <a:ext cx="3356100" cy="2539278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3" name="TextBox 2">
                <a:extLst>
                  <a:ext uri="{FF2B5EF4-FFF2-40B4-BE49-F238E27FC236}">
                    <a16:creationId xmlns:a16="http://schemas.microsoft.com/office/drawing/2014/main" id="{4C9BA022-6BB8-CBA8-B71F-35906B5A5B48}"/>
                  </a:ext>
                </a:extLst>
              </p:cNvPr>
              <p:cNvSpPr txBox="1"/>
              <p:nvPr/>
            </p:nvSpPr>
            <p:spPr>
              <a:xfrm>
                <a:off x="593988" y="960862"/>
                <a:ext cx="7956024" cy="1169551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The event was observed with a huge amount of light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3672 PMTs (35%) were triggered in the detector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Based on simulations, muon energy estimated at 120</a:t>
                </a:r>
                <a:r>
                  <a:rPr lang="en-US" baseline="-25000" dirty="0"/>
                  <a:t>−60</a:t>
                </a:r>
                <a:r>
                  <a:rPr lang="en-US" baseline="30000" dirty="0"/>
                  <a:t>+110 </a:t>
                </a:r>
                <a:r>
                  <a:rPr lang="en-US" dirty="0" err="1"/>
                  <a:t>PeV</a:t>
                </a:r>
                <a:endParaRPr lang="en-US" dirty="0"/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Horizontal event (0.6°above horizon) as expected since earth opaque to neutrinos at </a:t>
                </a:r>
                <a:r>
                  <a:rPr lang="en-US" dirty="0" err="1"/>
                  <a:t>PeV</a:t>
                </a:r>
                <a:r>
                  <a:rPr lang="en-US" dirty="0"/>
                  <a:t> scale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14:m>
                  <m:oMath xmlns:m="http://schemas.openxmlformats.org/officeDocument/2006/math">
                    <m:sSup>
                      <m:sSup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&lt;</m:t>
                        </m:r>
                        <m:r>
                          <a:rPr lang="en-US" i="1">
                            <a:latin typeface="Cambria Math" panose="02040503050406030204" pitchFamily="18" charset="0"/>
                          </a:rPr>
                          <m:t>10</m:t>
                        </m:r>
                      </m:e>
                      <m:sup>
                        <m:r>
                          <a:rPr lang="en-US" i="1">
                            <a:latin typeface="Cambria Math" panose="02040503050406030204" pitchFamily="18" charset="0"/>
                          </a:rPr>
                          <m:t>−4</m:t>
                        </m:r>
                      </m:sup>
                    </m:sSup>
                  </m:oMath>
                </a14:m>
                <a:r>
                  <a:rPr lang="en-US" dirty="0">
                    <a:latin typeface="Arial" panose="020B0604020202020204" pitchFamily="34" charset="0"/>
                    <a:cs typeface="Arial" panose="020B0604020202020204" pitchFamily="34" charset="0"/>
                  </a:rPr>
                  <a:t> </a:t>
                </a:r>
                <a:r>
                  <a:rPr lang="en-US" dirty="0"/>
                  <a:t>events per year within </a:t>
                </a:r>
                <a14:m>
                  <m:oMath xmlns:m="http://schemas.openxmlformats.org/officeDocument/2006/math">
                    <m:r>
                      <a:rPr lang="en-US" i="1">
                        <a:latin typeface="Cambria Math" panose="02040503050406030204" pitchFamily="18" charset="0"/>
                      </a:rPr>
                      <m:t>5</m:t>
                    </m:r>
                    <m:r>
                      <a:rPr lang="en-US" i="1">
                        <a:latin typeface="Cambria Math" panose="02040503050406030204" pitchFamily="18" charset="0"/>
                      </a:rPr>
                      <m:t>𝜎</m:t>
                    </m:r>
                  </m:oMath>
                </a14:m>
                <a:r>
                  <a:rPr lang="en-US" dirty="0">
                    <a:latin typeface="Arial" panose="020B0604020202020204" pitchFamily="34" charset="0"/>
                    <a:cs typeface="Arial" panose="020B0604020202020204" pitchFamily="34" charset="0"/>
                  </a:rPr>
                  <a:t> </a:t>
                </a:r>
                <a:r>
                  <a:rPr lang="en-US" dirty="0"/>
                  <a:t>of the reconstructed direction from backgrounds</a:t>
                </a:r>
              </a:p>
            </p:txBody>
          </p:sp>
        </mc:Choice>
        <mc:Fallback xmlns="">
          <p:sp>
            <p:nvSpPr>
              <p:cNvPr id="3" name="TextBox 2">
                <a:extLst>
                  <a:ext uri="{FF2B5EF4-FFF2-40B4-BE49-F238E27FC236}">
                    <a16:creationId xmlns:a16="http://schemas.microsoft.com/office/drawing/2014/main" id="{4C9BA022-6BB8-CBA8-B71F-35906B5A5B4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93988" y="960862"/>
                <a:ext cx="7956024" cy="1169551"/>
              </a:xfrm>
              <a:prstGeom prst="rect">
                <a:avLst/>
              </a:prstGeom>
              <a:blipFill>
                <a:blip r:embed="rId6"/>
                <a:stretch>
                  <a:fillRect l="-159" t="-1075" b="-4301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8" name="Left Arrow 7">
            <a:extLst>
              <a:ext uri="{FF2B5EF4-FFF2-40B4-BE49-F238E27FC236}">
                <a16:creationId xmlns:a16="http://schemas.microsoft.com/office/drawing/2014/main" id="{F6FC4894-633C-DC43-A836-AA209300F2EC}"/>
              </a:ext>
            </a:extLst>
          </p:cNvPr>
          <p:cNvSpPr/>
          <p:nvPr/>
        </p:nvSpPr>
        <p:spPr>
          <a:xfrm rot="18115365">
            <a:off x="3723475" y="2877853"/>
            <a:ext cx="183484" cy="143510"/>
          </a:xfrm>
          <a:prstGeom prst="leftArrow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pic>
        <p:nvPicPr>
          <p:cNvPr id="10" name="pasted-movie.png" descr="pasted-movie.png">
            <a:extLst>
              <a:ext uri="{FF2B5EF4-FFF2-40B4-BE49-F238E27FC236}">
                <a16:creationId xmlns:a16="http://schemas.microsoft.com/office/drawing/2014/main" id="{83DCD2BF-971E-9465-9FE9-4FF83262AFFC}"/>
              </a:ext>
            </a:extLst>
          </p:cNvPr>
          <p:cNvPicPr>
            <a:picLocks noChangeAspect="1"/>
          </p:cNvPicPr>
          <p:nvPr/>
        </p:nvPicPr>
        <p:blipFill>
          <a:blip r:embed="rId7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>
          <a:xfrm>
            <a:off x="4695822" y="2297348"/>
            <a:ext cx="3727192" cy="2539279"/>
          </a:xfrm>
          <a:prstGeom prst="rect">
            <a:avLst/>
          </a:prstGeom>
          <a:ln w="12700">
            <a:miter lim="400000"/>
          </a:ln>
        </p:spPr>
      </p:pic>
      <p:sp>
        <p:nvSpPr>
          <p:cNvPr id="9" name="Left Arrow 8">
            <a:extLst>
              <a:ext uri="{FF2B5EF4-FFF2-40B4-BE49-F238E27FC236}">
                <a16:creationId xmlns:a16="http://schemas.microsoft.com/office/drawing/2014/main" id="{212EFA03-F238-6B6E-FB2F-F3410BEC756E}"/>
              </a:ext>
            </a:extLst>
          </p:cNvPr>
          <p:cNvSpPr/>
          <p:nvPr/>
        </p:nvSpPr>
        <p:spPr>
          <a:xfrm rot="18115365">
            <a:off x="6141148" y="2615804"/>
            <a:ext cx="183484" cy="143510"/>
          </a:xfrm>
          <a:prstGeom prst="leftArrow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12B558C1-EF98-A0B3-DB44-8B1B522CB597}"/>
              </a:ext>
            </a:extLst>
          </p:cNvPr>
          <p:cNvSpPr txBox="1"/>
          <p:nvPr/>
        </p:nvSpPr>
        <p:spPr>
          <a:xfrm>
            <a:off x="5145573" y="2441338"/>
            <a:ext cx="928459" cy="24622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000" dirty="0">
                <a:solidFill>
                  <a:schemeClr val="bg1"/>
                </a:solidFill>
              </a:rPr>
              <a:t>Backgrounds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60AE0EDE-50FB-1F6E-DE90-1882F4CD69FF}"/>
              </a:ext>
            </a:extLst>
          </p:cNvPr>
          <p:cNvSpPr txBox="1"/>
          <p:nvPr/>
        </p:nvSpPr>
        <p:spPr>
          <a:xfrm>
            <a:off x="3891718" y="4836655"/>
            <a:ext cx="1818126" cy="24622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000" i="1" dirty="0">
                <a:hlinkClick r:id="rId8"/>
              </a:rPr>
              <a:t>Nature 638 (2025) 8050, 376</a:t>
            </a:r>
            <a:endParaRPr lang="en-US" sz="1000" i="1" dirty="0"/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134FB8D9-0273-BFA2-A06F-CF188F92739F}"/>
              </a:ext>
            </a:extLst>
          </p:cNvPr>
          <p:cNvSpPr txBox="1"/>
          <p:nvPr/>
        </p:nvSpPr>
        <p:spPr>
          <a:xfrm>
            <a:off x="1395664" y="4254367"/>
            <a:ext cx="1462260" cy="2616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100" dirty="0">
                <a:solidFill>
                  <a:schemeClr val="bg1"/>
                </a:solidFill>
              </a:rPr>
              <a:t>PMT hit distributions</a:t>
            </a:r>
          </a:p>
        </p:txBody>
      </p:sp>
    </p:spTree>
    <p:extLst>
      <p:ext uri="{BB962C8B-B14F-4D97-AF65-F5344CB8AC3E}">
        <p14:creationId xmlns:p14="http://schemas.microsoft.com/office/powerpoint/2010/main" val="2004669872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1">
          <a:extLst>
            <a:ext uri="{FF2B5EF4-FFF2-40B4-BE49-F238E27FC236}">
              <a16:creationId xmlns:a16="http://schemas.microsoft.com/office/drawing/2014/main" id="{20B37983-3964-3D64-9DAB-D702902A3E4D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4">
            <a:extLst>
              <a:ext uri="{FF2B5EF4-FFF2-40B4-BE49-F238E27FC236}">
                <a16:creationId xmlns:a16="http://schemas.microsoft.com/office/drawing/2014/main" id="{ACFB3822-B1F5-761F-3CD2-20B8E04BC753}"/>
              </a:ext>
            </a:extLst>
          </p:cNvPr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22</a:t>
            </a:fld>
            <a:endParaRPr/>
          </a:p>
        </p:txBody>
      </p:sp>
      <p:pic>
        <p:nvPicPr>
          <p:cNvPr id="4" name="6 Imagen" descr="KM3NeT_logo_web.jpg">
            <a:extLst>
              <a:ext uri="{FF2B5EF4-FFF2-40B4-BE49-F238E27FC236}">
                <a16:creationId xmlns:a16="http://schemas.microsoft.com/office/drawing/2014/main" id="{DBEC74A1-9E6C-AC94-8A74-8DF1734A2EA4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237158" y="30211"/>
            <a:ext cx="865000" cy="8953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Snip Same Side Corner Rectangle 4">
            <a:extLst>
              <a:ext uri="{FF2B5EF4-FFF2-40B4-BE49-F238E27FC236}">
                <a16:creationId xmlns:a16="http://schemas.microsoft.com/office/drawing/2014/main" id="{81DCA533-2B02-18FF-12DD-BBFE65949A5A}"/>
              </a:ext>
            </a:extLst>
          </p:cNvPr>
          <p:cNvSpPr/>
          <p:nvPr/>
        </p:nvSpPr>
        <p:spPr>
          <a:xfrm rot="5400000">
            <a:off x="4164199" y="-3124849"/>
            <a:ext cx="804672" cy="7205472"/>
          </a:xfrm>
          <a:prstGeom prst="snip2SameRect">
            <a:avLst>
              <a:gd name="adj1" fmla="val 50000"/>
              <a:gd name="adj2" fmla="val 0"/>
            </a:avLst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800" b="1" dirty="0"/>
              <a:t>KM3-230213A: Direction</a:t>
            </a:r>
          </a:p>
        </p:txBody>
      </p:sp>
      <p:pic>
        <p:nvPicPr>
          <p:cNvPr id="6" name="Google Shape;64;p14">
            <a:extLst>
              <a:ext uri="{FF2B5EF4-FFF2-40B4-BE49-F238E27FC236}">
                <a16:creationId xmlns:a16="http://schemas.microsoft.com/office/drawing/2014/main" id="{7AB1B236-26A9-61AB-7452-683ACEADC122}"/>
              </a:ext>
            </a:extLst>
          </p:cNvPr>
          <p:cNvPicPr preferRelativeResize="0"/>
          <p:nvPr/>
        </p:nvPicPr>
        <p:blipFill rotWithShape="1">
          <a:blip r:embed="rId4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-5088"/>
            <a:ext cx="963799" cy="965951"/>
          </a:xfrm>
          <a:prstGeom prst="rect">
            <a:avLst/>
          </a:prstGeom>
          <a:noFill/>
          <a:ln>
            <a:noFill/>
          </a:ln>
        </p:spPr>
      </p:pic>
      <p:grpSp>
        <p:nvGrpSpPr>
          <p:cNvPr id="2" name="Group 1">
            <a:extLst>
              <a:ext uri="{FF2B5EF4-FFF2-40B4-BE49-F238E27FC236}">
                <a16:creationId xmlns:a16="http://schemas.microsoft.com/office/drawing/2014/main" id="{45EAE9EC-C0C4-65C7-CCBF-4EEF882CB4A5}"/>
              </a:ext>
            </a:extLst>
          </p:cNvPr>
          <p:cNvGrpSpPr/>
          <p:nvPr/>
        </p:nvGrpSpPr>
        <p:grpSpPr>
          <a:xfrm>
            <a:off x="679182" y="1029927"/>
            <a:ext cx="7797855" cy="4015164"/>
            <a:chOff x="-10" y="1350622"/>
            <a:chExt cx="9144916" cy="4697032"/>
          </a:xfrm>
        </p:grpSpPr>
        <p:pic>
          <p:nvPicPr>
            <p:cNvPr id="3" name="Image 4">
              <a:extLst>
                <a:ext uri="{FF2B5EF4-FFF2-40B4-BE49-F238E27FC236}">
                  <a16:creationId xmlns:a16="http://schemas.microsoft.com/office/drawing/2014/main" id="{0D11A519-7D45-9032-3ECA-0FD043AA105F}"/>
                </a:ext>
              </a:extLst>
            </p:cNvPr>
            <p:cNvPicPr>
              <a:picLocks noChangeAspect="1"/>
            </p:cNvPicPr>
            <p:nvPr/>
          </p:nvPicPr>
          <p:blipFill>
            <a:blip r:embed="rId5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-10" y="1350622"/>
              <a:ext cx="9144916" cy="4697032"/>
            </a:xfrm>
            <a:prstGeom prst="rect">
              <a:avLst/>
            </a:prstGeom>
          </p:spPr>
        </p:pic>
        <p:cxnSp>
          <p:nvCxnSpPr>
            <p:cNvPr id="7" name="Connecteur droit 7">
              <a:extLst>
                <a:ext uri="{FF2B5EF4-FFF2-40B4-BE49-F238E27FC236}">
                  <a16:creationId xmlns:a16="http://schemas.microsoft.com/office/drawing/2014/main" id="{88A002A6-D8E7-31BA-EAC6-102BBBDD3D88}"/>
                </a:ext>
              </a:extLst>
            </p:cNvPr>
            <p:cNvCxnSpPr/>
            <p:nvPr/>
          </p:nvCxnSpPr>
          <p:spPr>
            <a:xfrm flipV="1">
              <a:off x="3336154" y="4200160"/>
              <a:ext cx="1749347" cy="283678"/>
            </a:xfrm>
            <a:prstGeom prst="line">
              <a:avLst/>
            </a:prstGeom>
            <a:ln w="19050" cap="flat" cmpd="sng" algn="ctr">
              <a:solidFill>
                <a:schemeClr val="dk1"/>
              </a:solidFill>
              <a:prstDash val="dash"/>
              <a:round/>
              <a:headEnd type="none" w="med" len="med"/>
              <a:tailEnd type="none" w="med" len="med"/>
            </a:ln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tx1"/>
            </a:fontRef>
          </p:style>
        </p:cxnSp>
        <p:cxnSp>
          <p:nvCxnSpPr>
            <p:cNvPr id="8" name="Connecteur droit 10">
              <a:extLst>
                <a:ext uri="{FF2B5EF4-FFF2-40B4-BE49-F238E27FC236}">
                  <a16:creationId xmlns:a16="http://schemas.microsoft.com/office/drawing/2014/main" id="{F12C9F59-AF6C-CE2E-7688-CF4BC45E5234}"/>
                </a:ext>
              </a:extLst>
            </p:cNvPr>
            <p:cNvCxnSpPr>
              <a:cxnSpLocks noChangeAspect="1"/>
            </p:cNvCxnSpPr>
            <p:nvPr/>
          </p:nvCxnSpPr>
          <p:spPr>
            <a:xfrm flipV="1">
              <a:off x="1255849" y="4493294"/>
              <a:ext cx="2040905" cy="330958"/>
            </a:xfrm>
            <a:prstGeom prst="line">
              <a:avLst/>
            </a:prstGeom>
            <a:ln w="19050">
              <a:headEnd type="none" w="med" len="med"/>
              <a:tailEnd type="arrow" w="med" len="med"/>
            </a:ln>
          </p:spPr>
          <p:style>
            <a:lnRef idx="1">
              <a:schemeClr val="dk1"/>
            </a:lnRef>
            <a:fillRef idx="0">
              <a:schemeClr val="dk1"/>
            </a:fillRef>
            <a:effectRef idx="0">
              <a:schemeClr val="dk1"/>
            </a:effectRef>
            <a:fontRef idx="minor">
              <a:schemeClr val="tx1"/>
            </a:fontRef>
          </p:style>
        </p:cxnSp>
        <p:sp>
          <p:nvSpPr>
            <p:cNvPr id="9" name="ZoneTexte 8">
              <a:extLst>
                <a:ext uri="{FF2B5EF4-FFF2-40B4-BE49-F238E27FC236}">
                  <a16:creationId xmlns:a16="http://schemas.microsoft.com/office/drawing/2014/main" id="{624A5C00-1B8D-A179-7901-DD66CD5769BB}"/>
                </a:ext>
              </a:extLst>
            </p:cNvPr>
            <p:cNvSpPr txBox="1"/>
            <p:nvPr/>
          </p:nvSpPr>
          <p:spPr>
            <a:xfrm>
              <a:off x="2254162" y="2118462"/>
              <a:ext cx="987771" cy="46166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>
              <a:defPPr>
                <a:defRPr lang="fr-FR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r>
                <a:rPr lang="fr-FR" sz="2000" b="1" dirty="0"/>
                <a:t>Sicile</a:t>
              </a:r>
            </a:p>
          </p:txBody>
        </p:sp>
        <p:sp>
          <p:nvSpPr>
            <p:cNvPr id="10" name="ZoneTexte 11">
              <a:extLst>
                <a:ext uri="{FF2B5EF4-FFF2-40B4-BE49-F238E27FC236}">
                  <a16:creationId xmlns:a16="http://schemas.microsoft.com/office/drawing/2014/main" id="{E0F566A9-EF34-880C-D4BD-7F22D9D802E7}"/>
                </a:ext>
              </a:extLst>
            </p:cNvPr>
            <p:cNvSpPr txBox="1"/>
            <p:nvPr/>
          </p:nvSpPr>
          <p:spPr>
            <a:xfrm>
              <a:off x="2827310" y="4887203"/>
              <a:ext cx="895484" cy="421700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>
              <a:defPPr>
                <a:defRPr lang="fr-FR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r>
                <a:rPr lang="fr-FR" b="1" dirty="0"/>
                <a:t>Malte</a:t>
              </a:r>
            </a:p>
          </p:txBody>
        </p:sp>
        <p:sp>
          <p:nvSpPr>
            <p:cNvPr id="11" name="ZoneTexte 12">
              <a:extLst>
                <a:ext uri="{FF2B5EF4-FFF2-40B4-BE49-F238E27FC236}">
                  <a16:creationId xmlns:a16="http://schemas.microsoft.com/office/drawing/2014/main" id="{19710384-4B9B-972C-069E-64209FDFEB04}"/>
                </a:ext>
              </a:extLst>
            </p:cNvPr>
            <p:cNvSpPr txBox="1"/>
            <p:nvPr/>
          </p:nvSpPr>
          <p:spPr>
            <a:xfrm>
              <a:off x="4745328" y="3374993"/>
              <a:ext cx="1417376" cy="830997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>
              <a:defPPr>
                <a:defRPr lang="fr-FR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algn="ctr"/>
              <a:r>
                <a:rPr lang="fr-FR" sz="2000" b="1" dirty="0"/>
                <a:t>KM3NeT</a:t>
              </a:r>
            </a:p>
            <a:p>
              <a:pPr algn="ctr"/>
              <a:r>
                <a:rPr lang="fr-FR" sz="2000" b="1" dirty="0"/>
                <a:t>ARCA</a:t>
              </a:r>
            </a:p>
          </p:txBody>
        </p:sp>
        <p:sp>
          <p:nvSpPr>
            <p:cNvPr id="12" name="ZoneTexte 8">
              <a:extLst>
                <a:ext uri="{FF2B5EF4-FFF2-40B4-BE49-F238E27FC236}">
                  <a16:creationId xmlns:a16="http://schemas.microsoft.com/office/drawing/2014/main" id="{557F0E07-8825-0AA4-0781-78E684DC8D4F}"/>
                </a:ext>
              </a:extLst>
            </p:cNvPr>
            <p:cNvSpPr txBox="1"/>
            <p:nvPr/>
          </p:nvSpPr>
          <p:spPr>
            <a:xfrm>
              <a:off x="82461" y="4868805"/>
              <a:ext cx="1815295" cy="571051"/>
            </a:xfrm>
            <a:prstGeom prst="rect">
              <a:avLst/>
            </a:prstGeom>
            <a:noFill/>
          </p:spPr>
          <p:txBody>
            <a:bodyPr wrap="square" lIns="68580" tIns="34290" rIns="68580" bIns="34290" rtlCol="0" anchor="t">
              <a:spAutoFit/>
            </a:bodyPr>
            <a:lstStyle>
              <a:defPPr>
                <a:defRPr lang="fr-FR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r>
                <a:rPr lang="fr-FR" sz="1400" b="1" dirty="0"/>
                <a:t>Azimut : 260° </a:t>
              </a:r>
              <a:endParaRPr lang="en-US" sz="1400" dirty="0"/>
            </a:p>
            <a:p>
              <a:r>
                <a:rPr lang="en-US" sz="1400" b="1" dirty="0" err="1">
                  <a:cs typeface="Arial"/>
                </a:rPr>
                <a:t>Elévation</a:t>
              </a:r>
              <a:r>
                <a:rPr lang="en-US" sz="1400" b="1" dirty="0">
                  <a:cs typeface="Arial"/>
                </a:rPr>
                <a:t> : 0.6° 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2724211265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1">
          <a:extLst>
            <a:ext uri="{FF2B5EF4-FFF2-40B4-BE49-F238E27FC236}">
              <a16:creationId xmlns:a16="http://schemas.microsoft.com/office/drawing/2014/main" id="{927803B0-B03B-F7A3-4E38-FE57E1334749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4">
            <a:extLst>
              <a:ext uri="{FF2B5EF4-FFF2-40B4-BE49-F238E27FC236}">
                <a16:creationId xmlns:a16="http://schemas.microsoft.com/office/drawing/2014/main" id="{4E6A4CD5-FEC9-07DF-EC11-777F3556CC24}"/>
              </a:ext>
            </a:extLst>
          </p:cNvPr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23</a:t>
            </a:fld>
            <a:endParaRPr/>
          </a:p>
        </p:txBody>
      </p:sp>
      <p:pic>
        <p:nvPicPr>
          <p:cNvPr id="4" name="6 Imagen" descr="KM3NeT_logo_web.jpg">
            <a:extLst>
              <a:ext uri="{FF2B5EF4-FFF2-40B4-BE49-F238E27FC236}">
                <a16:creationId xmlns:a16="http://schemas.microsoft.com/office/drawing/2014/main" id="{BDA71965-4928-E618-6B3D-FFECAECA2D73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237158" y="30211"/>
            <a:ext cx="865000" cy="8953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Snip Same Side Corner Rectangle 4">
            <a:extLst>
              <a:ext uri="{FF2B5EF4-FFF2-40B4-BE49-F238E27FC236}">
                <a16:creationId xmlns:a16="http://schemas.microsoft.com/office/drawing/2014/main" id="{E42552D0-6AEB-A72E-7096-CE5580671751}"/>
              </a:ext>
            </a:extLst>
          </p:cNvPr>
          <p:cNvSpPr/>
          <p:nvPr/>
        </p:nvSpPr>
        <p:spPr>
          <a:xfrm rot="5400000">
            <a:off x="4164199" y="-3124849"/>
            <a:ext cx="804672" cy="7205472"/>
          </a:xfrm>
          <a:prstGeom prst="snip2SameRect">
            <a:avLst>
              <a:gd name="adj1" fmla="val 50000"/>
              <a:gd name="adj2" fmla="val 0"/>
            </a:avLst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400" b="1" dirty="0"/>
              <a:t>Diffuse Astrophysical Flux after KM3-230213A</a:t>
            </a:r>
          </a:p>
        </p:txBody>
      </p:sp>
      <p:pic>
        <p:nvPicPr>
          <p:cNvPr id="6" name="Google Shape;64;p14">
            <a:extLst>
              <a:ext uri="{FF2B5EF4-FFF2-40B4-BE49-F238E27FC236}">
                <a16:creationId xmlns:a16="http://schemas.microsoft.com/office/drawing/2014/main" id="{E56E2AC1-F668-541A-EA36-BEDE4008EE8C}"/>
              </a:ext>
            </a:extLst>
          </p:cNvPr>
          <p:cNvPicPr preferRelativeResize="0"/>
          <p:nvPr/>
        </p:nvPicPr>
        <p:blipFill rotWithShape="1">
          <a:blip r:embed="rId4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-5088"/>
            <a:ext cx="963799" cy="965951"/>
          </a:xfrm>
          <a:prstGeom prst="rect">
            <a:avLst/>
          </a:prstGeom>
          <a:noFill/>
          <a:ln>
            <a:noFill/>
          </a:ln>
        </p:spPr>
      </p:pic>
      <mc:AlternateContent xmlns:mc="http://schemas.openxmlformats.org/markup-compatibility/2006">
        <mc:Choice xmlns:a14="http://schemas.microsoft.com/office/drawing/2010/main" Requires="a14">
          <p:sp>
            <p:nvSpPr>
              <p:cNvPr id="2" name="TextBox 1">
                <a:extLst>
                  <a:ext uri="{FF2B5EF4-FFF2-40B4-BE49-F238E27FC236}">
                    <a16:creationId xmlns:a16="http://schemas.microsoft.com/office/drawing/2014/main" id="{FB5D1B52-0614-D4F4-B2A3-AD0301417D9B}"/>
                  </a:ext>
                </a:extLst>
              </p:cNvPr>
              <p:cNvSpPr txBox="1"/>
              <p:nvPr/>
            </p:nvSpPr>
            <p:spPr>
              <a:xfrm>
                <a:off x="1150555" y="846722"/>
                <a:ext cx="6118150" cy="844398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pPr>
                  <a:lnSpc>
                    <a:spcPct val="150000"/>
                  </a:lnSpc>
                </a:pPr>
                <a:r>
                  <a:rPr lang="en-US" dirty="0"/>
                  <a:t>Assuming an </a:t>
                </a:r>
                <a14:m>
                  <m:oMath xmlns:m="http://schemas.openxmlformats.org/officeDocument/2006/math">
                    <m:sSubSup>
                      <m:sSubSupPr>
                        <m:ctrlPr>
                          <a:rPr lang="ar-AE" sz="1600" i="1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ar-AE" sz="1600" i="1">
                            <a:latin typeface="Cambria Math" panose="02040503050406030204" pitchFamily="18" charset="0"/>
                          </a:rPr>
                          <m:t>𝐸</m:t>
                        </m:r>
                      </m:e>
                      <m:sub>
                        <m:r>
                          <a:rPr lang="ar-AE" sz="1600" i="1">
                            <a:latin typeface="Cambria Math" panose="02040503050406030204" pitchFamily="18" charset="0"/>
                          </a:rPr>
                          <m:t>𝜈</m:t>
                        </m:r>
                      </m:sub>
                      <m:sup>
                        <m:r>
                          <a:rPr lang="ar-AE" sz="1600" i="1">
                            <a:latin typeface="Cambria Math" panose="02040503050406030204" pitchFamily="18" charset="0"/>
                          </a:rPr>
                          <m:t>−2</m:t>
                        </m:r>
                      </m:sup>
                    </m:sSubSup>
                  </m:oMath>
                </a14:m>
                <a:r>
                  <a:rPr lang="ar-AE" sz="1100" dirty="0"/>
                  <a:t> </a:t>
                </a:r>
                <a:r>
                  <a:rPr lang="en-US" dirty="0"/>
                  <a:t>flux, we estimate: </a:t>
                </a:r>
              </a:p>
              <a:p>
                <a:pPr>
                  <a:lnSpc>
                    <a:spcPct val="150000"/>
                  </a:lnSpc>
                </a:pPr>
                <a14:m>
                  <m:oMath xmlns:m="http://schemas.openxmlformats.org/officeDocument/2006/math">
                    <m:sSub>
                      <m:sSubPr>
                        <m:ctrlPr>
                          <a:rPr lang="ar-AE" sz="16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ar-AE" sz="1600" i="1">
                            <a:latin typeface="Cambria Math" panose="02040503050406030204" pitchFamily="18" charset="0"/>
                          </a:rPr>
                          <m:t>𝐸</m:t>
                        </m:r>
                      </m:e>
                      <m:sub>
                        <m:r>
                          <a:rPr lang="ar-AE" sz="1600" i="1">
                            <a:latin typeface="Cambria Math" panose="02040503050406030204" pitchFamily="18" charset="0"/>
                          </a:rPr>
                          <m:t>𝜈</m:t>
                        </m:r>
                      </m:sub>
                    </m:sSub>
                    <m:r>
                      <a:rPr lang="ar-AE" sz="1600" i="1">
                        <a:latin typeface="Cambria Math" panose="02040503050406030204" pitchFamily="18" charset="0"/>
                      </a:rPr>
                      <m:t>=</m:t>
                    </m:r>
                    <m:sSubSup>
                      <m:sSubSupPr>
                        <m:ctrlPr>
                          <a:rPr lang="ar-AE" sz="1600" i="1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ar-AE" sz="1600" i="1">
                            <a:latin typeface="Cambria Math" panose="02040503050406030204" pitchFamily="18" charset="0"/>
                          </a:rPr>
                          <m:t>220</m:t>
                        </m:r>
                      </m:e>
                      <m:sub>
                        <m:r>
                          <a:rPr lang="ar-AE" sz="1600" i="1">
                            <a:latin typeface="Cambria Math" panose="02040503050406030204" pitchFamily="18" charset="0"/>
                          </a:rPr>
                          <m:t>−110</m:t>
                        </m:r>
                      </m:sub>
                      <m:sup>
                        <m:r>
                          <a:rPr lang="ar-AE" sz="1600" i="1">
                            <a:latin typeface="Cambria Math" panose="02040503050406030204" pitchFamily="18" charset="0"/>
                          </a:rPr>
                          <m:t>+570</m:t>
                        </m:r>
                      </m:sup>
                    </m:sSubSup>
                    <m:r>
                      <a:rPr lang="en-US" sz="1600" b="0" i="1" smtClean="0">
                        <a:latin typeface="Cambria Math" panose="02040503050406030204" pitchFamily="18" charset="0"/>
                      </a:rPr>
                      <m:t> </m:t>
                    </m:r>
                    <m:r>
                      <m:rPr>
                        <m:sty m:val="p"/>
                      </m:rPr>
                      <a:rPr lang="en-US" sz="1600" i="1">
                        <a:latin typeface="Cambria Math" panose="02040503050406030204" pitchFamily="18" charset="0"/>
                      </a:rPr>
                      <m:t>PeV</m:t>
                    </m:r>
                  </m:oMath>
                </a14:m>
                <a:r>
                  <a:rPr lang="en-US" sz="1100" dirty="0"/>
                  <a:t>   </a:t>
                </a:r>
                <a:r>
                  <a:rPr lang="en-US" dirty="0">
                    <a:solidFill>
                      <a:srgbClr val="FF0000"/>
                    </a:solidFill>
                  </a:rPr>
                  <a:t>and</a:t>
                </a:r>
                <a:r>
                  <a:rPr lang="en-US" dirty="0"/>
                  <a:t>  </a:t>
                </a:r>
                <a:r>
                  <a:rPr lang="en-US" sz="1100" dirty="0"/>
                  <a:t>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ar-AE" sz="1600" i="1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ar-AE" sz="1600" i="1">
                            <a:latin typeface="Cambria Math" panose="02040503050406030204" pitchFamily="18" charset="0"/>
                          </a:rPr>
                          <m:t>𝐸</m:t>
                        </m:r>
                      </m:e>
                      <m:sup>
                        <m:r>
                          <a:rPr lang="ar-AE" sz="1600" i="1">
                            <a:latin typeface="Cambria Math" panose="02040503050406030204" pitchFamily="18" charset="0"/>
                          </a:rPr>
                          <m:t>2</m:t>
                        </m:r>
                      </m:sup>
                    </m:sSup>
                    <m:sSubSup>
                      <m:sSubSupPr>
                        <m:ctrlPr>
                          <a:rPr lang="ar-AE" sz="1600" i="1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m:rPr>
                            <m:sty m:val="p"/>
                          </m:rPr>
                          <a:rPr lang="el-GR" sz="1600" i="1">
                            <a:latin typeface="Cambria Math" panose="02040503050406030204" pitchFamily="18" charset="0"/>
                          </a:rPr>
                          <m:t>Φ</m:t>
                        </m:r>
                      </m:e>
                      <m:sub>
                        <m:r>
                          <a:rPr lang="ar-AE" sz="1600" i="1">
                            <a:latin typeface="Cambria Math" panose="02040503050406030204" pitchFamily="18" charset="0"/>
                          </a:rPr>
                          <m:t>𝜈</m:t>
                        </m:r>
                        <m:r>
                          <a:rPr lang="ar-AE" sz="1600" i="1">
                            <a:latin typeface="Cambria Math" panose="02040503050406030204" pitchFamily="18" charset="0"/>
                          </a:rPr>
                          <m:t>+</m:t>
                        </m:r>
                        <m:bar>
                          <m:barPr>
                            <m:pos m:val="top"/>
                            <m:ctrlPr>
                              <a:rPr lang="ar-AE" sz="1600" i="1">
                                <a:latin typeface="Cambria Math" panose="02040503050406030204" pitchFamily="18" charset="0"/>
                              </a:rPr>
                            </m:ctrlPr>
                          </m:barPr>
                          <m:e>
                            <m:r>
                              <a:rPr lang="ar-AE" sz="1600" i="1">
                                <a:latin typeface="Cambria Math" panose="02040503050406030204" pitchFamily="18" charset="0"/>
                              </a:rPr>
                              <m:t>𝜈</m:t>
                            </m:r>
                          </m:e>
                        </m:bar>
                      </m:sub>
                      <m:sup>
                        <m:r>
                          <a:rPr lang="ar-AE" sz="1600" i="1">
                            <a:latin typeface="Cambria Math" panose="02040503050406030204" pitchFamily="18" charset="0"/>
                          </a:rPr>
                          <m:t>1</m:t>
                        </m:r>
                        <m:r>
                          <m:rPr>
                            <m:sty m:val="p"/>
                          </m:rPr>
                          <a:rPr lang="en-US" sz="1600" i="1">
                            <a:latin typeface="Cambria Math" panose="02040503050406030204" pitchFamily="18" charset="0"/>
                          </a:rPr>
                          <m:t>f</m:t>
                        </m:r>
                      </m:sup>
                    </m:sSubSup>
                    <m:r>
                      <a:rPr lang="ar-AE" sz="1600" i="1">
                        <a:latin typeface="Cambria Math" panose="02040503050406030204" pitchFamily="18" charset="0"/>
                      </a:rPr>
                      <m:t>=</m:t>
                    </m:r>
                    <m:sSubSup>
                      <m:sSubSupPr>
                        <m:ctrlPr>
                          <a:rPr lang="ar-AE" sz="1600" i="1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ar-AE" sz="1600" i="1">
                            <a:latin typeface="Cambria Math" panose="02040503050406030204" pitchFamily="18" charset="0"/>
                          </a:rPr>
                          <m:t>5.8</m:t>
                        </m:r>
                      </m:e>
                      <m:sub>
                        <m:r>
                          <a:rPr lang="ar-AE" sz="1600" i="1">
                            <a:latin typeface="Cambria Math" panose="02040503050406030204" pitchFamily="18" charset="0"/>
                          </a:rPr>
                          <m:t>−3.7</m:t>
                        </m:r>
                      </m:sub>
                      <m:sup>
                        <m:r>
                          <a:rPr lang="ar-AE" sz="1600" i="1">
                            <a:latin typeface="Cambria Math" panose="02040503050406030204" pitchFamily="18" charset="0"/>
                          </a:rPr>
                          <m:t>+10.1</m:t>
                        </m:r>
                      </m:sup>
                    </m:sSubSup>
                    <m:r>
                      <a:rPr lang="ar-AE" sz="1600" i="1">
                        <a:latin typeface="Cambria Math" panose="02040503050406030204" pitchFamily="18" charset="0"/>
                      </a:rPr>
                      <m:t>×</m:t>
                    </m:r>
                    <m:sSup>
                      <m:sSupPr>
                        <m:ctrlPr>
                          <a:rPr lang="ar-AE" sz="1600" i="1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ar-AE" sz="1600" i="1">
                            <a:latin typeface="Cambria Math" panose="02040503050406030204" pitchFamily="18" charset="0"/>
                          </a:rPr>
                          <m:t>10</m:t>
                        </m:r>
                      </m:e>
                      <m:sup>
                        <m:r>
                          <a:rPr lang="ar-AE" sz="1600" i="1">
                            <a:latin typeface="Cambria Math" panose="02040503050406030204" pitchFamily="18" charset="0"/>
                          </a:rPr>
                          <m:t>−8</m:t>
                        </m:r>
                      </m:sup>
                    </m:sSup>
                    <m:r>
                      <a:rPr lang="en-US" sz="1600" b="0" i="1" smtClean="0">
                        <a:latin typeface="Cambria Math" panose="02040503050406030204" pitchFamily="18" charset="0"/>
                      </a:rPr>
                      <m:t> </m:t>
                    </m:r>
                    <m:r>
                      <m:rPr>
                        <m:sty m:val="p"/>
                      </m:rPr>
                      <a:rPr lang="en-US" sz="1600" i="1">
                        <a:latin typeface="Cambria Math" panose="02040503050406030204" pitchFamily="18" charset="0"/>
                      </a:rPr>
                      <m:t>GeV</m:t>
                    </m:r>
                    <m:sSup>
                      <m:sSupPr>
                        <m:ctrlPr>
                          <a:rPr lang="ar-AE" sz="1600" i="1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US" sz="1600" i="1">
                            <a:latin typeface="Cambria Math" panose="02040503050406030204" pitchFamily="18" charset="0"/>
                          </a:rPr>
                          <m:t>cm</m:t>
                        </m:r>
                      </m:e>
                      <m:sup>
                        <m:r>
                          <a:rPr lang="ar-AE" sz="1600" i="1">
                            <a:latin typeface="Cambria Math" panose="02040503050406030204" pitchFamily="18" charset="0"/>
                          </a:rPr>
                          <m:t>−2</m:t>
                        </m:r>
                      </m:sup>
                    </m:sSup>
                    <m:sSup>
                      <m:sSupPr>
                        <m:ctrlPr>
                          <a:rPr lang="ar-AE" sz="1600" i="1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US" sz="1600" i="1">
                            <a:latin typeface="Cambria Math" panose="02040503050406030204" pitchFamily="18" charset="0"/>
                          </a:rPr>
                          <m:t>s</m:t>
                        </m:r>
                      </m:e>
                      <m:sup>
                        <m:r>
                          <a:rPr lang="ar-AE" sz="1600" i="1">
                            <a:latin typeface="Cambria Math" panose="02040503050406030204" pitchFamily="18" charset="0"/>
                          </a:rPr>
                          <m:t>−1</m:t>
                        </m:r>
                      </m:sup>
                    </m:sSup>
                    <m:sSup>
                      <m:sSupPr>
                        <m:ctrlPr>
                          <a:rPr lang="ar-AE" sz="1600" i="1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US" sz="1600" i="1">
                            <a:latin typeface="Cambria Math" panose="02040503050406030204" pitchFamily="18" charset="0"/>
                          </a:rPr>
                          <m:t>sr</m:t>
                        </m:r>
                      </m:e>
                      <m:sup>
                        <m:r>
                          <a:rPr lang="ar-AE" sz="1600" i="1">
                            <a:latin typeface="Cambria Math" panose="02040503050406030204" pitchFamily="18" charset="0"/>
                          </a:rPr>
                          <m:t>−1</m:t>
                        </m:r>
                      </m:sup>
                    </m:sSup>
                  </m:oMath>
                </a14:m>
                <a:r>
                  <a:rPr lang="ar-AE" sz="1100" dirty="0"/>
                  <a:t> </a:t>
                </a:r>
              </a:p>
            </p:txBody>
          </p:sp>
        </mc:Choice>
        <mc:Fallback>
          <p:sp>
            <p:nvSpPr>
              <p:cNvPr id="2" name="TextBox 1">
                <a:extLst>
                  <a:ext uri="{FF2B5EF4-FFF2-40B4-BE49-F238E27FC236}">
                    <a16:creationId xmlns:a16="http://schemas.microsoft.com/office/drawing/2014/main" id="{FB5D1B52-0614-D4F4-B2A3-AD0301417D9B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150555" y="846722"/>
                <a:ext cx="6118150" cy="844398"/>
              </a:xfrm>
              <a:prstGeom prst="rect">
                <a:avLst/>
              </a:prstGeom>
              <a:blipFill>
                <a:blip r:embed="rId5"/>
                <a:stretch>
                  <a:fillRect l="-207" b="-447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3" name="pasted-movie.png" descr="pasted-movie.png">
            <a:extLst>
              <a:ext uri="{FF2B5EF4-FFF2-40B4-BE49-F238E27FC236}">
                <a16:creationId xmlns:a16="http://schemas.microsoft.com/office/drawing/2014/main" id="{60865879-1899-7C62-ECE8-FC021DEA3080}"/>
              </a:ext>
            </a:extLst>
          </p:cNvPr>
          <p:cNvPicPr>
            <a:picLocks noChangeAspect="1"/>
          </p:cNvPicPr>
          <p:nvPr/>
        </p:nvPicPr>
        <p:blipFill>
          <a:blip r:embed="rId6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59910" y="1736460"/>
            <a:ext cx="7812548" cy="3238025"/>
          </a:xfrm>
          <a:prstGeom prst="rect">
            <a:avLst/>
          </a:prstGeom>
          <a:ln w="12700">
            <a:miter lim="400000"/>
          </a:ln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5BA25622-7A97-2FDB-EFD2-52E5A834A384}"/>
              </a:ext>
            </a:extLst>
          </p:cNvPr>
          <p:cNvSpPr txBox="1"/>
          <p:nvPr/>
        </p:nvSpPr>
        <p:spPr>
          <a:xfrm>
            <a:off x="7097183" y="4416996"/>
            <a:ext cx="1818126" cy="24622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000" i="1" dirty="0">
                <a:hlinkClick r:id="rId7"/>
              </a:rPr>
              <a:t>Nature 638 (2025) 8050, 376</a:t>
            </a:r>
            <a:endParaRPr lang="en-US" sz="1000" i="1" dirty="0"/>
          </a:p>
        </p:txBody>
      </p:sp>
      <p:grpSp>
        <p:nvGrpSpPr>
          <p:cNvPr id="8" name="Group 7">
            <a:extLst>
              <a:ext uri="{FF2B5EF4-FFF2-40B4-BE49-F238E27FC236}">
                <a16:creationId xmlns:a16="http://schemas.microsoft.com/office/drawing/2014/main" id="{36A98373-9CF3-85E7-74F9-3E01B8061DA9}"/>
              </a:ext>
            </a:extLst>
          </p:cNvPr>
          <p:cNvGrpSpPr/>
          <p:nvPr/>
        </p:nvGrpSpPr>
        <p:grpSpPr>
          <a:xfrm>
            <a:off x="2796525" y="1812916"/>
            <a:ext cx="1317990" cy="770409"/>
            <a:chOff x="2796525" y="1801341"/>
            <a:chExt cx="1317990" cy="770409"/>
          </a:xfrm>
        </p:grpSpPr>
        <p:sp>
          <p:nvSpPr>
            <p:cNvPr id="9" name="Tekstvak 9">
              <a:extLst>
                <a:ext uri="{FF2B5EF4-FFF2-40B4-BE49-F238E27FC236}">
                  <a16:creationId xmlns:a16="http://schemas.microsoft.com/office/drawing/2014/main" id="{C2F8834B-773E-5C4D-803C-0DCC825F5ECF}"/>
                </a:ext>
              </a:extLst>
            </p:cNvPr>
            <p:cNvSpPr txBox="1"/>
            <p:nvPr/>
          </p:nvSpPr>
          <p:spPr>
            <a:xfrm>
              <a:off x="2796525" y="1801341"/>
              <a:ext cx="1317990" cy="46166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algn="ctr"/>
              <a:r>
                <a:rPr lang="en-US" sz="1200" dirty="0">
                  <a:solidFill>
                    <a:schemeClr val="accent5"/>
                  </a:solidFill>
                </a:rPr>
                <a:t>Previous highest</a:t>
              </a:r>
            </a:p>
            <a:p>
              <a:pPr algn="ctr"/>
              <a:r>
                <a:rPr lang="en-US" sz="1200" dirty="0">
                  <a:solidFill>
                    <a:schemeClr val="accent5"/>
                  </a:solidFill>
                </a:rPr>
                <a:t>energy neutrino</a:t>
              </a:r>
            </a:p>
          </p:txBody>
        </p:sp>
        <p:sp>
          <p:nvSpPr>
            <p:cNvPr id="10" name="Right Arrow 9">
              <a:extLst>
                <a:ext uri="{FF2B5EF4-FFF2-40B4-BE49-F238E27FC236}">
                  <a16:creationId xmlns:a16="http://schemas.microsoft.com/office/drawing/2014/main" id="{D0D81039-B2F7-E307-F70A-2CF71677727C}"/>
                </a:ext>
              </a:extLst>
            </p:cNvPr>
            <p:cNvSpPr/>
            <p:nvPr/>
          </p:nvSpPr>
          <p:spPr>
            <a:xfrm rot="5400000">
              <a:off x="3331926" y="2313771"/>
              <a:ext cx="247188" cy="268769"/>
            </a:xfrm>
            <a:prstGeom prst="rightArrow">
              <a:avLst/>
            </a:prstGeom>
            <a:solidFill>
              <a:schemeClr val="accent5"/>
            </a:solidFill>
            <a:ln>
              <a:solidFill>
                <a:schemeClr val="accent5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nl-NL">
                <a:solidFill>
                  <a:schemeClr val="accent5"/>
                </a:solidFill>
              </a:endParaRPr>
            </a:p>
          </p:txBody>
        </p:sp>
      </p:grpSp>
    </p:spTree>
    <p:extLst>
      <p:ext uri="{BB962C8B-B14F-4D97-AF65-F5344CB8AC3E}">
        <p14:creationId xmlns:p14="http://schemas.microsoft.com/office/powerpoint/2010/main" val="268296685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1">
          <a:extLst>
            <a:ext uri="{FF2B5EF4-FFF2-40B4-BE49-F238E27FC236}">
              <a16:creationId xmlns:a16="http://schemas.microsoft.com/office/drawing/2014/main" id="{91ABF7C0-2B0C-CA4C-2FF6-F9AB4D008C15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4">
            <a:extLst>
              <a:ext uri="{FF2B5EF4-FFF2-40B4-BE49-F238E27FC236}">
                <a16:creationId xmlns:a16="http://schemas.microsoft.com/office/drawing/2014/main" id="{680DE54B-C77A-57A5-5DF1-966B4D57C454}"/>
              </a:ext>
            </a:extLst>
          </p:cNvPr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24</a:t>
            </a:fld>
            <a:endParaRPr/>
          </a:p>
        </p:txBody>
      </p:sp>
      <p:pic>
        <p:nvPicPr>
          <p:cNvPr id="4" name="6 Imagen" descr="KM3NeT_logo_web.jpg">
            <a:extLst>
              <a:ext uri="{FF2B5EF4-FFF2-40B4-BE49-F238E27FC236}">
                <a16:creationId xmlns:a16="http://schemas.microsoft.com/office/drawing/2014/main" id="{8AB35EE0-2782-867B-4247-DF94366243AB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237158" y="30211"/>
            <a:ext cx="865000" cy="8953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Snip Same Side Corner Rectangle 4">
            <a:extLst>
              <a:ext uri="{FF2B5EF4-FFF2-40B4-BE49-F238E27FC236}">
                <a16:creationId xmlns:a16="http://schemas.microsoft.com/office/drawing/2014/main" id="{65736419-3C13-E320-6FC5-100F5D6FCD64}"/>
              </a:ext>
            </a:extLst>
          </p:cNvPr>
          <p:cNvSpPr/>
          <p:nvPr/>
        </p:nvSpPr>
        <p:spPr>
          <a:xfrm rot="5400000">
            <a:off x="4164199" y="-3124849"/>
            <a:ext cx="804672" cy="7205472"/>
          </a:xfrm>
          <a:prstGeom prst="snip2SameRect">
            <a:avLst>
              <a:gd name="adj1" fmla="val 50000"/>
              <a:gd name="adj2" fmla="val 0"/>
            </a:avLst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400" b="1" dirty="0"/>
              <a:t>Diffuse</a:t>
            </a:r>
            <a:r>
              <a:rPr lang="en-US" sz="2800" b="1" dirty="0"/>
              <a:t> Flux within the Global Landscape</a:t>
            </a:r>
          </a:p>
        </p:txBody>
      </p:sp>
      <p:pic>
        <p:nvPicPr>
          <p:cNvPr id="6" name="Google Shape;64;p14">
            <a:extLst>
              <a:ext uri="{FF2B5EF4-FFF2-40B4-BE49-F238E27FC236}">
                <a16:creationId xmlns:a16="http://schemas.microsoft.com/office/drawing/2014/main" id="{AF7C9EF1-B8BC-C48D-84A6-5F28359B67A0}"/>
              </a:ext>
            </a:extLst>
          </p:cNvPr>
          <p:cNvPicPr preferRelativeResize="0"/>
          <p:nvPr/>
        </p:nvPicPr>
        <p:blipFill rotWithShape="1">
          <a:blip r:embed="rId4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-5088"/>
            <a:ext cx="963799" cy="965951"/>
          </a:xfrm>
          <a:prstGeom prst="rect">
            <a:avLst/>
          </a:prstGeom>
          <a:noFill/>
          <a:ln>
            <a:noFill/>
          </a:ln>
        </p:spPr>
      </p:pic>
      <p:pic>
        <p:nvPicPr>
          <p:cNvPr id="2" name="flux_plot.pdf" descr="flux_plot.pdf">
            <a:extLst>
              <a:ext uri="{FF2B5EF4-FFF2-40B4-BE49-F238E27FC236}">
                <a16:creationId xmlns:a16="http://schemas.microsoft.com/office/drawing/2014/main" id="{F6F10897-3822-99D2-A2F7-6E3AD0DA9DA0}"/>
              </a:ext>
            </a:extLst>
          </p:cNvPr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>
          <a:xfrm>
            <a:off x="486356" y="1761098"/>
            <a:ext cx="8171288" cy="3327227"/>
          </a:xfrm>
          <a:prstGeom prst="rect">
            <a:avLst/>
          </a:prstGeom>
          <a:ln w="12700">
            <a:miter lim="400000"/>
          </a:ln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3" name="TextBox 2">
                <a:extLst>
                  <a:ext uri="{FF2B5EF4-FFF2-40B4-BE49-F238E27FC236}">
                    <a16:creationId xmlns:a16="http://schemas.microsoft.com/office/drawing/2014/main" id="{77659EDB-B94A-108F-5654-B3F81039B0DE}"/>
                  </a:ext>
                </a:extLst>
              </p:cNvPr>
              <p:cNvSpPr txBox="1"/>
              <p:nvPr/>
            </p:nvSpPr>
            <p:spPr>
              <a:xfrm>
                <a:off x="363556" y="927688"/>
                <a:ext cx="8422498" cy="811376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We perform a joint fit between KM3NeT, </a:t>
                </a:r>
                <a:r>
                  <a:rPr lang="en-US" dirty="0" err="1"/>
                  <a:t>IceCube</a:t>
                </a:r>
                <a:r>
                  <a:rPr lang="en-US" dirty="0"/>
                  <a:t>, and Auger in the energy window of KM3-230213A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Joint fit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𝐸</m:t>
                        </m:r>
                      </m:e>
                      <m:sup>
                        <m: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−2</m:t>
                        </m:r>
                      </m:sup>
                    </m:sSup>
                  </m:oMath>
                </a14:m>
                <a:r>
                  <a:rPr lang="ar-AE" dirty="0"/>
                  <a:t> </a:t>
                </a:r>
                <a:r>
                  <a:rPr lang="en-US" dirty="0"/>
                  <a:t>flux:                 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𝐸</m:t>
                        </m:r>
                      </m:e>
                      <m:sup>
                        <m: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2</m:t>
                        </m:r>
                      </m:sup>
                    </m:sSup>
                    <m:sSubSup>
                      <m:sSubSupPr>
                        <m:ctrlP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m:rPr>
                            <m:sty m:val="p"/>
                          </m:rPr>
                          <a:rPr lang="el-GR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Φ</m:t>
                        </m:r>
                      </m:e>
                      <m:sub>
                        <m: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𝜈</m:t>
                        </m:r>
                        <m: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+</m:t>
                        </m:r>
                        <m:bar>
                          <m:barPr>
                            <m:pos m:val="top"/>
                            <m:ctrlPr>
                              <a:rPr lang="ar-AE" i="1">
                                <a:solidFill>
                                  <a:srgbClr val="000000"/>
                                </a:solidFill>
                                <a:latin typeface="Cambria Math" panose="02040503050406030204" pitchFamily="18" charset="0"/>
                              </a:rPr>
                            </m:ctrlPr>
                          </m:barPr>
                          <m:e>
                            <m:r>
                              <a:rPr lang="ar-AE" i="1">
                                <a:solidFill>
                                  <a:srgbClr val="000000"/>
                                </a:solidFill>
                                <a:latin typeface="Cambria Math" panose="02040503050406030204" pitchFamily="18" charset="0"/>
                              </a:rPr>
                              <m:t>𝜈</m:t>
                            </m:r>
                          </m:e>
                        </m:bar>
                      </m:sub>
                      <m:sup>
                        <m: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1</m:t>
                        </m:r>
                        <m:r>
                          <m:rPr>
                            <m:sty m:val="p"/>
                          </m:rPr>
                          <a:rPr lang="en-US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f</m:t>
                        </m:r>
                      </m:sup>
                    </m:sSubSup>
                    <m:r>
                      <a:rPr lang="ar-AE" i="1">
                        <a:solidFill>
                          <a:srgbClr val="000000"/>
                        </a:solidFill>
                        <a:latin typeface="Cambria Math" panose="02040503050406030204" pitchFamily="18" charset="0"/>
                      </a:rPr>
                      <m:t>=</m:t>
                    </m:r>
                    <m:sSubSup>
                      <m:sSubSupPr>
                        <m:ctrlP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7.5</m:t>
                        </m:r>
                      </m:e>
                      <m:sub>
                        <m: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−4.7</m:t>
                        </m:r>
                      </m:sub>
                      <m:sup>
                        <m: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+13.1</m:t>
                        </m:r>
                      </m:sup>
                    </m:sSubSup>
                    <m:r>
                      <a:rPr lang="ar-AE" i="1">
                        <a:solidFill>
                          <a:srgbClr val="000000"/>
                        </a:solidFill>
                        <a:latin typeface="Cambria Math" panose="02040503050406030204" pitchFamily="18" charset="0"/>
                      </a:rPr>
                      <m:t>×</m:t>
                    </m:r>
                    <m:sSup>
                      <m:sSupPr>
                        <m:ctrlP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10</m:t>
                        </m:r>
                      </m:e>
                      <m:sup>
                        <m: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−10</m:t>
                        </m:r>
                      </m:sup>
                    </m:sSup>
                    <m:r>
                      <a:rPr lang="en-US" b="0" i="1" smtClean="0">
                        <a:solidFill>
                          <a:srgbClr val="000000"/>
                        </a:solidFill>
                        <a:latin typeface="Cambria Math" panose="02040503050406030204" pitchFamily="18" charset="0"/>
                      </a:rPr>
                      <m:t> </m:t>
                    </m:r>
                    <m:r>
                      <m:rPr>
                        <m:sty m:val="p"/>
                      </m:rPr>
                      <a:rPr lang="en-US" i="1">
                        <a:solidFill>
                          <a:srgbClr val="000000"/>
                        </a:solidFill>
                        <a:latin typeface="Cambria Math" panose="02040503050406030204" pitchFamily="18" charset="0"/>
                      </a:rPr>
                      <m:t>GeV</m:t>
                    </m:r>
                    <m:sSup>
                      <m:sSupPr>
                        <m:ctrlP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b="0" i="1" smtClean="0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 </m:t>
                        </m:r>
                        <m:r>
                          <m:rPr>
                            <m:sty m:val="p"/>
                          </m:rPr>
                          <a:rPr lang="en-US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cm</m:t>
                        </m:r>
                      </m:e>
                      <m:sup>
                        <m: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−2</m:t>
                        </m:r>
                      </m:sup>
                    </m:sSup>
                    <m:sSup>
                      <m:sSupPr>
                        <m:ctrlP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US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s</m:t>
                        </m:r>
                      </m:e>
                      <m:sup>
                        <m: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−1</m:t>
                        </m:r>
                      </m:sup>
                    </m:sSup>
                    <m:sSup>
                      <m:sSupPr>
                        <m:ctrlP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US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sr</m:t>
                        </m:r>
                      </m:e>
                      <m:sup>
                        <m: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−1</m:t>
                        </m:r>
                      </m:sup>
                    </m:sSup>
                  </m:oMath>
                </a14:m>
                <a:endParaRPr lang="ar-AE" dirty="0"/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KM3NeT-only fit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𝐸</m:t>
                        </m:r>
                      </m:e>
                      <m:sup>
                        <m: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−2</m:t>
                        </m:r>
                      </m:sup>
                    </m:sSup>
                  </m:oMath>
                </a14:m>
                <a:r>
                  <a:rPr lang="ar-AE" dirty="0"/>
                  <a:t> </a:t>
                </a:r>
                <a:r>
                  <a:rPr lang="en-US" dirty="0"/>
                  <a:t>flux:   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𝐸</m:t>
                        </m:r>
                      </m:e>
                      <m:sup>
                        <m: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2</m:t>
                        </m:r>
                      </m:sup>
                    </m:sSup>
                    <m:sSubSup>
                      <m:sSubSupPr>
                        <m:ctrlP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m:rPr>
                            <m:sty m:val="p"/>
                          </m:rPr>
                          <a:rPr lang="el-GR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Φ</m:t>
                        </m:r>
                      </m:e>
                      <m:sub>
                        <m: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𝜈</m:t>
                        </m:r>
                        <m: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+</m:t>
                        </m:r>
                        <m:bar>
                          <m:barPr>
                            <m:pos m:val="top"/>
                            <m:ctrlPr>
                              <a:rPr lang="ar-AE" i="1">
                                <a:solidFill>
                                  <a:srgbClr val="000000"/>
                                </a:solidFill>
                                <a:latin typeface="Cambria Math" panose="02040503050406030204" pitchFamily="18" charset="0"/>
                              </a:rPr>
                            </m:ctrlPr>
                          </m:barPr>
                          <m:e>
                            <m:r>
                              <a:rPr lang="ar-AE" i="1">
                                <a:solidFill>
                                  <a:srgbClr val="000000"/>
                                </a:solidFill>
                                <a:latin typeface="Cambria Math" panose="02040503050406030204" pitchFamily="18" charset="0"/>
                              </a:rPr>
                              <m:t>𝜈</m:t>
                            </m:r>
                          </m:e>
                        </m:bar>
                      </m:sub>
                      <m:sup>
                        <m: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1</m:t>
                        </m:r>
                        <m:r>
                          <m:rPr>
                            <m:sty m:val="p"/>
                          </m:rPr>
                          <a:rPr lang="en-US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f</m:t>
                        </m:r>
                      </m:sup>
                    </m:sSubSup>
                    <m:r>
                      <a:rPr lang="ar-AE" i="1">
                        <a:solidFill>
                          <a:srgbClr val="000000"/>
                        </a:solidFill>
                        <a:latin typeface="Cambria Math" panose="02040503050406030204" pitchFamily="18" charset="0"/>
                      </a:rPr>
                      <m:t>=</m:t>
                    </m:r>
                    <m:sSubSup>
                      <m:sSubSupPr>
                        <m:ctrlP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5.8</m:t>
                        </m:r>
                      </m:e>
                      <m:sub>
                        <m: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−3.7</m:t>
                        </m:r>
                      </m:sub>
                      <m:sup>
                        <m: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+10.1</m:t>
                        </m:r>
                      </m:sup>
                    </m:sSubSup>
                    <m:r>
                      <a:rPr lang="ar-AE" i="1">
                        <a:solidFill>
                          <a:srgbClr val="000000"/>
                        </a:solidFill>
                        <a:latin typeface="Cambria Math" panose="02040503050406030204" pitchFamily="18" charset="0"/>
                      </a:rPr>
                      <m:t>×</m:t>
                    </m:r>
                    <m:sSup>
                      <m:sSupPr>
                        <m:ctrlP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10</m:t>
                        </m:r>
                      </m:e>
                      <m:sup>
                        <m: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−8</m:t>
                        </m:r>
                      </m:sup>
                    </m:sSup>
                    <m:r>
                      <a:rPr lang="en-US" b="0" i="1" smtClean="0">
                        <a:solidFill>
                          <a:srgbClr val="000000"/>
                        </a:solidFill>
                        <a:latin typeface="Cambria Math" panose="02040503050406030204" pitchFamily="18" charset="0"/>
                      </a:rPr>
                      <m:t> </m:t>
                    </m:r>
                    <m:r>
                      <m:rPr>
                        <m:sty m:val="p"/>
                      </m:rPr>
                      <a:rPr lang="en-US" i="1">
                        <a:solidFill>
                          <a:srgbClr val="000000"/>
                        </a:solidFill>
                        <a:latin typeface="Cambria Math" panose="02040503050406030204" pitchFamily="18" charset="0"/>
                      </a:rPr>
                      <m:t>GeV</m:t>
                    </m:r>
                    <m:sSup>
                      <m:sSupPr>
                        <m:ctrlP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b="0" i="1" smtClean="0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 </m:t>
                        </m:r>
                        <m:r>
                          <m:rPr>
                            <m:sty m:val="p"/>
                          </m:rPr>
                          <a:rPr lang="en-US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cm</m:t>
                        </m:r>
                      </m:e>
                      <m:sup>
                        <m: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−2</m:t>
                        </m:r>
                      </m:sup>
                    </m:sSup>
                    <m:sSup>
                      <m:sSupPr>
                        <m:ctrlP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US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s</m:t>
                        </m:r>
                      </m:e>
                      <m:sup>
                        <m: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−1</m:t>
                        </m:r>
                      </m:sup>
                    </m:sSup>
                    <m:sSup>
                      <m:sSupPr>
                        <m:ctrlP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US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sr</m:t>
                        </m:r>
                      </m:e>
                      <m:sup>
                        <m: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−1</m:t>
                        </m:r>
                      </m:sup>
                    </m:sSup>
                  </m:oMath>
                </a14:m>
                <a:endParaRPr lang="ar-AE" dirty="0"/>
              </a:p>
            </p:txBody>
          </p:sp>
        </mc:Choice>
        <mc:Fallback xmlns="">
          <p:sp>
            <p:nvSpPr>
              <p:cNvPr id="3" name="TextBox 2">
                <a:extLst>
                  <a:ext uri="{FF2B5EF4-FFF2-40B4-BE49-F238E27FC236}">
                    <a16:creationId xmlns:a16="http://schemas.microsoft.com/office/drawing/2014/main" id="{77659EDB-B94A-108F-5654-B3F81039B0DE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63556" y="927688"/>
                <a:ext cx="8422498" cy="811376"/>
              </a:xfrm>
              <a:prstGeom prst="rect">
                <a:avLst/>
              </a:prstGeom>
              <a:blipFill>
                <a:blip r:embed="rId6"/>
                <a:stretch>
                  <a:fillRect l="-151" b="-615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7" name="KM3NeT 2502.08173">
            <a:extLst>
              <a:ext uri="{FF2B5EF4-FFF2-40B4-BE49-F238E27FC236}">
                <a16:creationId xmlns:a16="http://schemas.microsoft.com/office/drawing/2014/main" id="{0CF1E96E-4F84-BC31-2810-3FC57D7F4477}"/>
              </a:ext>
            </a:extLst>
          </p:cNvPr>
          <p:cNvSpPr txBox="1"/>
          <p:nvPr/>
        </p:nvSpPr>
        <p:spPr>
          <a:xfrm>
            <a:off x="7158653" y="4514138"/>
            <a:ext cx="1120499" cy="298158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:a14="http://schemas.microsoft.com/office/drawing/2010/main" xmlns:m="http://schemas.openxmlformats.org/officeDocument/2006/math" xmlns="" val="1"/>
            </a:ext>
          </a:extLst>
        </p:spPr>
        <p:txBody>
          <a:bodyPr wrap="none" lIns="71437" tIns="71437" rIns="71437" bIns="71437" anchor="ctr">
            <a:spAutoFit/>
          </a:bodyPr>
          <a:lstStyle>
            <a:lvl1pPr>
              <a:defRPr b="0" u="sng">
                <a:hlinkClick r:id="" action="ppaction://noaction"/>
              </a:defRPr>
            </a:lvl1pPr>
          </a:lstStyle>
          <a:p>
            <a:pPr>
              <a:defRPr u="none"/>
            </a:pPr>
            <a:r>
              <a:rPr lang="en-US" sz="1000" i="1" u="sng" dirty="0">
                <a:hlinkClick r:id="rId7"/>
              </a:rPr>
              <a:t>arxiv:</a:t>
            </a:r>
            <a:r>
              <a:rPr sz="1000" i="1" u="sng" dirty="0">
                <a:hlinkClick r:id="rId7"/>
              </a:rPr>
              <a:t>2502.08173</a:t>
            </a:r>
          </a:p>
        </p:txBody>
      </p:sp>
    </p:spTree>
    <p:extLst>
      <p:ext uri="{BB962C8B-B14F-4D97-AF65-F5344CB8AC3E}">
        <p14:creationId xmlns:p14="http://schemas.microsoft.com/office/powerpoint/2010/main" val="2735719620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2" name="Picture 41" descr="A group of stars and planets&#10;&#10;AI-generated content may be incorrect.">
            <a:extLst>
              <a:ext uri="{FF2B5EF4-FFF2-40B4-BE49-F238E27FC236}">
                <a16:creationId xmlns:a16="http://schemas.microsoft.com/office/drawing/2014/main" id="{1A620F89-A71D-6EAE-60B5-1AED6C8D6102}"/>
              </a:ext>
            </a:extLst>
          </p:cNvPr>
          <p:cNvPicPr>
            <a:picLocks noChangeAspect="1"/>
          </p:cNvPicPr>
          <p:nvPr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8936" y="-161871"/>
            <a:ext cx="9065064" cy="5937618"/>
          </a:xfrm>
          <a:prstGeom prst="rect">
            <a:avLst/>
          </a:prstGeom>
          <a:noFill/>
        </p:spPr>
      </p:pic>
      <p:sp>
        <p:nvSpPr>
          <p:cNvPr id="2" name="Slide Number Placeholder 1" hidden="1">
            <a:extLst>
              <a:ext uri="{FF2B5EF4-FFF2-40B4-BE49-F238E27FC236}">
                <a16:creationId xmlns:a16="http://schemas.microsoft.com/office/drawing/2014/main" id="{D46C645F-47A4-4F26-8F5C-7339F2CAAB23}"/>
              </a:ext>
            </a:extLst>
          </p:cNvPr>
          <p:cNvSpPr>
            <a:spLocks noGrp="1"/>
          </p:cNvSpPr>
          <p:nvPr>
            <p:ph type="sldNum" idx="4294967295"/>
          </p:nvPr>
        </p:nvSpPr>
        <p:spPr>
          <a:xfrm>
            <a:off x="8472458" y="4663217"/>
            <a:ext cx="548700" cy="393600"/>
          </a:xfrm>
        </p:spPr>
        <p:txBody>
          <a:bodyPr>
            <a:normAutofit/>
          </a:bodyPr>
          <a:lstStyle/>
          <a:p>
            <a:pPr marL="0" lvl="0" indent="0" algn="r" rtl="0">
              <a:lnSpc>
                <a:spcPct val="90000"/>
              </a:lnSpc>
              <a:spcBef>
                <a:spcPts val="0"/>
              </a:spcBef>
              <a:spcAft>
                <a:spcPts val="600"/>
              </a:spcAft>
              <a:buNone/>
            </a:pPr>
            <a:fld id="{00000000-1234-1234-1234-123412341234}" type="slidenum">
              <a:rPr lang="en" sz="300" smtClean="0"/>
              <a:pPr marL="0" lvl="0" indent="0" algn="r" rtl="0">
                <a:lnSpc>
                  <a:spcPct val="90000"/>
                </a:lnSpc>
                <a:spcBef>
                  <a:spcPts val="0"/>
                </a:spcBef>
                <a:spcAft>
                  <a:spcPts val="600"/>
                </a:spcAft>
                <a:buNone/>
              </a:pPr>
              <a:t>25</a:t>
            </a:fld>
            <a:endParaRPr lang="en" sz="300"/>
          </a:p>
        </p:txBody>
      </p:sp>
      <p:sp>
        <p:nvSpPr>
          <p:cNvPr id="43" name="Google Shape;92;p17">
            <a:extLst>
              <a:ext uri="{FF2B5EF4-FFF2-40B4-BE49-F238E27FC236}">
                <a16:creationId xmlns:a16="http://schemas.microsoft.com/office/drawing/2014/main" id="{ABF323D6-7A85-B455-0E22-BEB3A5FAD096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311700" y="218659"/>
            <a:ext cx="85206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SzPts val="990"/>
              <a:buNone/>
            </a:pPr>
            <a:r>
              <a:rPr lang="en" sz="2420" b="1" dirty="0"/>
              <a:t>What is the origin of KM3-230213A?</a:t>
            </a:r>
            <a:endParaRPr sz="2420" b="1" dirty="0"/>
          </a:p>
        </p:txBody>
      </p:sp>
    </p:spTree>
    <p:extLst>
      <p:ext uri="{BB962C8B-B14F-4D97-AF65-F5344CB8AC3E}">
        <p14:creationId xmlns:p14="http://schemas.microsoft.com/office/powerpoint/2010/main" val="2621228424"/>
      </p:ext>
    </p:extLst>
  </p:cSld>
  <p:clrMapOvr>
    <a:masterClrMapping/>
  </p:clrMapOvr>
  <p:transition advTm="57600"/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1">
          <a:extLst>
            <a:ext uri="{FF2B5EF4-FFF2-40B4-BE49-F238E27FC236}">
              <a16:creationId xmlns:a16="http://schemas.microsoft.com/office/drawing/2014/main" id="{A16FE17D-0B7B-2DBB-4C33-4CAB0715BAFE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4">
            <a:extLst>
              <a:ext uri="{FF2B5EF4-FFF2-40B4-BE49-F238E27FC236}">
                <a16:creationId xmlns:a16="http://schemas.microsoft.com/office/drawing/2014/main" id="{EE4DA3D0-CF53-27EB-918B-742DE5527B75}"/>
              </a:ext>
            </a:extLst>
          </p:cNvPr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26</a:t>
            </a:fld>
            <a:endParaRPr/>
          </a:p>
        </p:txBody>
      </p:sp>
      <p:pic>
        <p:nvPicPr>
          <p:cNvPr id="4" name="6 Imagen" descr="KM3NeT_logo_web.jpg">
            <a:extLst>
              <a:ext uri="{FF2B5EF4-FFF2-40B4-BE49-F238E27FC236}">
                <a16:creationId xmlns:a16="http://schemas.microsoft.com/office/drawing/2014/main" id="{AA5606F7-54AF-F86A-5412-33674F4AA6D1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237158" y="30211"/>
            <a:ext cx="865000" cy="8953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Snip Same Side Corner Rectangle 4">
            <a:extLst>
              <a:ext uri="{FF2B5EF4-FFF2-40B4-BE49-F238E27FC236}">
                <a16:creationId xmlns:a16="http://schemas.microsoft.com/office/drawing/2014/main" id="{C8402EFC-5422-48E4-6440-A9819C728899}"/>
              </a:ext>
            </a:extLst>
          </p:cNvPr>
          <p:cNvSpPr/>
          <p:nvPr/>
        </p:nvSpPr>
        <p:spPr>
          <a:xfrm rot="5400000">
            <a:off x="4164199" y="-3124849"/>
            <a:ext cx="804672" cy="7205472"/>
          </a:xfrm>
          <a:prstGeom prst="snip2SameRect">
            <a:avLst>
              <a:gd name="adj1" fmla="val 50000"/>
              <a:gd name="adj2" fmla="val 0"/>
            </a:avLst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800" b="1" dirty="0"/>
              <a:t>Source hypothesis: Galactic origin</a:t>
            </a:r>
          </a:p>
        </p:txBody>
      </p:sp>
      <p:pic>
        <p:nvPicPr>
          <p:cNvPr id="6" name="Google Shape;64;p14">
            <a:extLst>
              <a:ext uri="{FF2B5EF4-FFF2-40B4-BE49-F238E27FC236}">
                <a16:creationId xmlns:a16="http://schemas.microsoft.com/office/drawing/2014/main" id="{505088F3-4BAB-688F-CA96-2D1F8AF714DB}"/>
              </a:ext>
            </a:extLst>
          </p:cNvPr>
          <p:cNvPicPr preferRelativeResize="0"/>
          <p:nvPr/>
        </p:nvPicPr>
        <p:blipFill rotWithShape="1">
          <a:blip r:embed="rId4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-5088"/>
            <a:ext cx="963799" cy="965951"/>
          </a:xfrm>
          <a:prstGeom prst="rect">
            <a:avLst/>
          </a:prstGeom>
          <a:noFill/>
          <a:ln>
            <a:noFill/>
          </a:ln>
        </p:spPr>
      </p:pic>
      <p:pic>
        <p:nvPicPr>
          <p:cNvPr id="2" name="Screenshot 2025-02-20 at 5.00.40 PM.png" descr="Screenshot 2025-02-20 at 5.00.40 PM.png">
            <a:extLst>
              <a:ext uri="{FF2B5EF4-FFF2-40B4-BE49-F238E27FC236}">
                <a16:creationId xmlns:a16="http://schemas.microsoft.com/office/drawing/2014/main" id="{7871363A-EA09-718A-002F-11BE17878C61}"/>
              </a:ext>
            </a:extLst>
          </p:cNvPr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5502" y="1126721"/>
            <a:ext cx="4316369" cy="3105035"/>
          </a:xfrm>
          <a:prstGeom prst="rect">
            <a:avLst/>
          </a:prstGeom>
          <a:ln w="12700">
            <a:miter lim="400000"/>
          </a:ln>
        </p:spPr>
      </p:pic>
      <p:pic>
        <p:nvPicPr>
          <p:cNvPr id="3" name="Screenshot 2025-02-20 at 5.07.45 PM.png" descr="Screenshot 2025-02-20 at 5.07.45 PM.png">
            <a:extLst>
              <a:ext uri="{FF2B5EF4-FFF2-40B4-BE49-F238E27FC236}">
                <a16:creationId xmlns:a16="http://schemas.microsoft.com/office/drawing/2014/main" id="{69456CE9-C305-0324-8C35-458FACB18D0E}"/>
              </a:ext>
            </a:extLst>
          </p:cNvPr>
          <p:cNvPicPr>
            <a:picLocks noChangeAspect="1"/>
          </p:cNvPicPr>
          <p:nvPr/>
        </p:nvPicPr>
        <p:blipFill>
          <a:blip r:embed="rId6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>
          <a:xfrm>
            <a:off x="4436231" y="1073390"/>
            <a:ext cx="4706320" cy="2805001"/>
          </a:xfrm>
          <a:prstGeom prst="rect">
            <a:avLst/>
          </a:prstGeom>
          <a:ln w="12700">
            <a:miter lim="400000"/>
          </a:ln>
        </p:spPr>
      </p:pic>
      <p:sp>
        <p:nvSpPr>
          <p:cNvPr id="7" name="KM3NeT 2502.08387">
            <a:extLst>
              <a:ext uri="{FF2B5EF4-FFF2-40B4-BE49-F238E27FC236}">
                <a16:creationId xmlns:a16="http://schemas.microsoft.com/office/drawing/2014/main" id="{8DAA55C4-C2D5-F7E4-CF0C-3D04E274B35A}"/>
              </a:ext>
            </a:extLst>
          </p:cNvPr>
          <p:cNvSpPr txBox="1"/>
          <p:nvPr/>
        </p:nvSpPr>
        <p:spPr>
          <a:xfrm>
            <a:off x="7695639" y="4062814"/>
            <a:ext cx="1051169" cy="20799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:a14="http://schemas.microsoft.com/office/drawing/2010/main" xmlns:m="http://schemas.openxmlformats.org/officeDocument/2006/math" xmlns="" val="1"/>
            </a:ext>
          </a:extLst>
        </p:spPr>
        <p:txBody>
          <a:bodyPr wrap="none" lIns="26789" tIns="26789" rIns="26789" bIns="26789" anchor="ctr">
            <a:spAutoFit/>
          </a:bodyPr>
          <a:lstStyle>
            <a:lvl1pPr>
              <a:defRPr b="0" u="sng">
                <a:hlinkClick r:id="" action="ppaction://noaction"/>
              </a:defRPr>
            </a:lvl1pPr>
          </a:lstStyle>
          <a:p>
            <a:pPr>
              <a:defRPr u="none"/>
            </a:pPr>
            <a:r>
              <a:rPr lang="en-US" sz="1000" i="1" dirty="0">
                <a:hlinkClick r:id="rId7"/>
              </a:rPr>
              <a:t>arXiv:</a:t>
            </a:r>
            <a:r>
              <a:rPr sz="1000" i="1" dirty="0">
                <a:hlinkClick r:id="rId7"/>
              </a:rPr>
              <a:t>2502.08387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2E4FC429-3874-6C90-EE9E-31BE57B920A1}"/>
              </a:ext>
            </a:extLst>
          </p:cNvPr>
          <p:cNvSpPr txBox="1"/>
          <p:nvPr/>
        </p:nvSpPr>
        <p:spPr>
          <a:xfrm>
            <a:off x="737590" y="4336797"/>
            <a:ext cx="7388561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Low flux from Galactic diffuse emission and lack of potential cosmic ray accelerators along </a:t>
            </a:r>
          </a:p>
          <a:p>
            <a:r>
              <a:rPr lang="en-US" dirty="0"/>
              <a:t>KM3-230213A direction ⟹ Galactic origin unlikely </a:t>
            </a:r>
          </a:p>
        </p:txBody>
      </p:sp>
    </p:spTree>
    <p:extLst>
      <p:ext uri="{BB962C8B-B14F-4D97-AF65-F5344CB8AC3E}">
        <p14:creationId xmlns:p14="http://schemas.microsoft.com/office/powerpoint/2010/main" val="4288386863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1">
          <a:extLst>
            <a:ext uri="{FF2B5EF4-FFF2-40B4-BE49-F238E27FC236}">
              <a16:creationId xmlns:a16="http://schemas.microsoft.com/office/drawing/2014/main" id="{85C72EC3-5915-0EBA-D73C-5FFE888ABA6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4">
            <a:extLst>
              <a:ext uri="{FF2B5EF4-FFF2-40B4-BE49-F238E27FC236}">
                <a16:creationId xmlns:a16="http://schemas.microsoft.com/office/drawing/2014/main" id="{8D61D06E-2C65-F725-E135-4913E2C72279}"/>
              </a:ext>
            </a:extLst>
          </p:cNvPr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27</a:t>
            </a:fld>
            <a:endParaRPr/>
          </a:p>
        </p:txBody>
      </p:sp>
      <p:pic>
        <p:nvPicPr>
          <p:cNvPr id="4" name="6 Imagen" descr="KM3NeT_logo_web.jpg">
            <a:extLst>
              <a:ext uri="{FF2B5EF4-FFF2-40B4-BE49-F238E27FC236}">
                <a16:creationId xmlns:a16="http://schemas.microsoft.com/office/drawing/2014/main" id="{19BB1B54-7483-A115-B09B-9E027D10588E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237158" y="30211"/>
            <a:ext cx="865000" cy="8953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Snip Same Side Corner Rectangle 4">
            <a:extLst>
              <a:ext uri="{FF2B5EF4-FFF2-40B4-BE49-F238E27FC236}">
                <a16:creationId xmlns:a16="http://schemas.microsoft.com/office/drawing/2014/main" id="{7E217638-15BA-691D-4002-63B9858D9E6C}"/>
              </a:ext>
            </a:extLst>
          </p:cNvPr>
          <p:cNvSpPr/>
          <p:nvPr/>
        </p:nvSpPr>
        <p:spPr>
          <a:xfrm rot="5400000">
            <a:off x="4164199" y="-3124849"/>
            <a:ext cx="804672" cy="7205472"/>
          </a:xfrm>
          <a:prstGeom prst="snip2SameRect">
            <a:avLst>
              <a:gd name="adj1" fmla="val 50000"/>
              <a:gd name="adj2" fmla="val 0"/>
            </a:avLst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800" b="1" dirty="0"/>
              <a:t>Source hypothesis: Blazar origin</a:t>
            </a:r>
          </a:p>
        </p:txBody>
      </p:sp>
      <p:pic>
        <p:nvPicPr>
          <p:cNvPr id="6" name="Google Shape;64;p14">
            <a:extLst>
              <a:ext uri="{FF2B5EF4-FFF2-40B4-BE49-F238E27FC236}">
                <a16:creationId xmlns:a16="http://schemas.microsoft.com/office/drawing/2014/main" id="{8061118E-6C55-FE71-030D-CDD13E192928}"/>
              </a:ext>
            </a:extLst>
          </p:cNvPr>
          <p:cNvPicPr preferRelativeResize="0"/>
          <p:nvPr/>
        </p:nvPicPr>
        <p:blipFill rotWithShape="1">
          <a:blip r:embed="rId4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-5088"/>
            <a:ext cx="963799" cy="965951"/>
          </a:xfrm>
          <a:prstGeom prst="rect">
            <a:avLst/>
          </a:prstGeom>
          <a:noFill/>
          <a:ln>
            <a:noFill/>
          </a:ln>
        </p:spPr>
      </p:pic>
      <p:pic>
        <p:nvPicPr>
          <p:cNvPr id="2" name="Screenshot 2025-02-20 at 5.40.47 PM.png" descr="Screenshot 2025-02-20 at 5.40.47 PM.png">
            <a:extLst>
              <a:ext uri="{FF2B5EF4-FFF2-40B4-BE49-F238E27FC236}">
                <a16:creationId xmlns:a16="http://schemas.microsoft.com/office/drawing/2014/main" id="{E811F179-4301-F3E2-CDAC-9A058B8E5775}"/>
              </a:ext>
            </a:extLst>
          </p:cNvPr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>
          <a:xfrm>
            <a:off x="4215865" y="917859"/>
            <a:ext cx="4594044" cy="2921149"/>
          </a:xfrm>
          <a:prstGeom prst="rect">
            <a:avLst/>
          </a:prstGeom>
          <a:ln w="12700">
            <a:miter lim="400000"/>
          </a:ln>
        </p:spPr>
      </p:pic>
      <mc:AlternateContent xmlns:mc="http://schemas.openxmlformats.org/markup-compatibility/2006">
        <mc:Choice xmlns:a14="http://schemas.microsoft.com/office/drawing/2010/main" Requires="a14">
          <p:sp>
            <p:nvSpPr>
              <p:cNvPr id="3" name="Blazars are a promising extragalactic source of cosmic neutrinos…">
                <a:extLst>
                  <a:ext uri="{FF2B5EF4-FFF2-40B4-BE49-F238E27FC236}">
                    <a16:creationId xmlns:a16="http://schemas.microsoft.com/office/drawing/2014/main" id="{985E4596-BB63-B072-316A-9CD6818DF811}"/>
                  </a:ext>
                </a:extLst>
              </p:cNvPr>
              <p:cNvSpPr txBox="1">
                <a:spLocks noGrp="1"/>
              </p:cNvSpPr>
              <p:nvPr>
                <p:ph type="body" sz="half" idx="1"/>
              </p:nvPr>
            </p:nvSpPr>
            <p:spPr>
              <a:xfrm>
                <a:off x="161622" y="1041502"/>
                <a:ext cx="3761994" cy="2559437"/>
              </a:xfrm>
              <a:prstGeom prst="rect">
                <a:avLst/>
              </a:prstGeom>
            </p:spPr>
            <p:txBody>
              <a:bodyPr>
                <a:normAutofit/>
              </a:bodyPr>
              <a:lstStyle/>
              <a:p>
                <a:pPr marL="195962" indent="-195962" defTabSz="304993">
                  <a:spcBef>
                    <a:spcPts val="1013"/>
                  </a:spcBef>
                  <a:defRPr sz="4653"/>
                </a:pPr>
                <a:r>
                  <a:rPr sz="1400" dirty="0"/>
                  <a:t>Blazars are a promising extragalactic source of cosmic neutrinos</a:t>
                </a:r>
              </a:p>
              <a:p>
                <a:pPr marL="195962" indent="-195962" defTabSz="304993">
                  <a:spcBef>
                    <a:spcPts val="1013"/>
                  </a:spcBef>
                  <a:defRPr sz="4653"/>
                </a:pPr>
                <a:r>
                  <a:rPr sz="1400" dirty="0"/>
                  <a:t>17 candidate blazar sources are identified within the 99% C.L. window in celestial coordinates</a:t>
                </a:r>
              </a:p>
              <a:p>
                <a:pPr marL="195962" indent="-195962" defTabSz="304993">
                  <a:spcBef>
                    <a:spcPts val="1013"/>
                  </a:spcBef>
                  <a:defRPr sz="4653"/>
                </a:pPr>
                <a:r>
                  <a:rPr sz="1400" dirty="0"/>
                  <a:t>A few interesting candidates in temporal coincidence; largest pre-trial significance is </a:t>
                </a:r>
                <a14:m>
                  <m:oMath xmlns:m="http://schemas.openxmlformats.org/officeDocument/2006/math">
                    <m:r>
                      <a:rPr sz="1400" i="1">
                        <a:solidFill>
                          <a:srgbClr val="000000"/>
                        </a:solidFill>
                        <a:latin typeface="Cambria Math" panose="02040503050406030204" pitchFamily="18" charset="0"/>
                      </a:rPr>
                      <m:t>𝑝</m:t>
                    </m:r>
                    <m:r>
                      <a:rPr sz="1400" i="1">
                        <a:solidFill>
                          <a:srgbClr val="000000"/>
                        </a:solidFill>
                        <a:latin typeface="Cambria Math" panose="02040503050406030204" pitchFamily="18" charset="0"/>
                      </a:rPr>
                      <m:t>=0.26%</m:t>
                    </m:r>
                  </m:oMath>
                </a14:m>
                <a:endParaRPr sz="1400" dirty="0"/>
              </a:p>
            </p:txBody>
          </p:sp>
        </mc:Choice>
        <mc:Fallback>
          <p:sp>
            <p:nvSpPr>
              <p:cNvPr id="3" name="Blazars are a promising extragalactic source of cosmic neutrinos…">
                <a:extLst>
                  <a:ext uri="{FF2B5EF4-FFF2-40B4-BE49-F238E27FC236}">
                    <a16:creationId xmlns:a16="http://schemas.microsoft.com/office/drawing/2014/main" id="{985E4596-BB63-B072-316A-9CD6818DF811}"/>
                  </a:ext>
                </a:extLst>
              </p:cNvPr>
              <p:cNvSpPr txBox="1">
                <a:spLocks noGrp="1" noRot="1" noChangeAspect="1" noMove="1" noResize="1" noEditPoints="1" noAdjustHandles="1" noChangeArrowheads="1" noChangeShapeType="1" noTextEdit="1"/>
              </p:cNvSpPr>
              <p:nvPr>
                <p:ph type="body" sz="half" idx="1"/>
              </p:nvPr>
            </p:nvSpPr>
            <p:spPr>
              <a:xfrm>
                <a:off x="161622" y="1041502"/>
                <a:ext cx="3761994" cy="2559437"/>
              </a:xfrm>
              <a:prstGeom prst="rect">
                <a:avLst/>
              </a:prstGeom>
              <a:blipFill>
                <a:blip r:embed="rId6"/>
                <a:stretch>
                  <a:fillRect l="-1007" r="-1342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grpSp>
        <p:nvGrpSpPr>
          <p:cNvPr id="7" name="Group 6">
            <a:extLst>
              <a:ext uri="{FF2B5EF4-FFF2-40B4-BE49-F238E27FC236}">
                <a16:creationId xmlns:a16="http://schemas.microsoft.com/office/drawing/2014/main" id="{7EB9781E-71CB-EAC6-DFA1-D753A103BFAC}"/>
              </a:ext>
            </a:extLst>
          </p:cNvPr>
          <p:cNvGrpSpPr/>
          <p:nvPr/>
        </p:nvGrpSpPr>
        <p:grpSpPr>
          <a:xfrm>
            <a:off x="3968255" y="2396690"/>
            <a:ext cx="4755029" cy="2700721"/>
            <a:chOff x="4054880" y="2367815"/>
            <a:chExt cx="4755029" cy="2700721"/>
          </a:xfrm>
        </p:grpSpPr>
        <p:pic>
          <p:nvPicPr>
            <p:cNvPr id="8" name="Screenshot 2025-02-20 at 5.54.58 PM.png" descr="Screenshot 2025-02-20 at 5.54.58 PM.png">
              <a:extLst>
                <a:ext uri="{FF2B5EF4-FFF2-40B4-BE49-F238E27FC236}">
                  <a16:creationId xmlns:a16="http://schemas.microsoft.com/office/drawing/2014/main" id="{CECEEB14-F947-CFC7-1D03-4339E2538B0D}"/>
                </a:ext>
              </a:extLst>
            </p:cNvPr>
            <p:cNvPicPr>
              <a:picLocks noChangeAspect="1"/>
            </p:cNvPicPr>
            <p:nvPr/>
          </p:nvPicPr>
          <p:blipFill>
            <a:blip r:embed="rId7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>
              <a:fillRect/>
            </a:stretch>
          </p:blipFill>
          <p:spPr>
            <a:xfrm>
              <a:off x="4054880" y="3793668"/>
              <a:ext cx="4755029" cy="1274868"/>
            </a:xfrm>
            <a:prstGeom prst="rect">
              <a:avLst/>
            </a:prstGeom>
            <a:ln w="12700">
              <a:miter lim="400000"/>
            </a:ln>
          </p:spPr>
        </p:pic>
        <p:sp>
          <p:nvSpPr>
            <p:cNvPr id="9" name="Line">
              <a:extLst>
                <a:ext uri="{FF2B5EF4-FFF2-40B4-BE49-F238E27FC236}">
                  <a16:creationId xmlns:a16="http://schemas.microsoft.com/office/drawing/2014/main" id="{58D38121-6C19-58D5-FEE1-B9937DC52365}"/>
                </a:ext>
              </a:extLst>
            </p:cNvPr>
            <p:cNvSpPr/>
            <p:nvPr/>
          </p:nvSpPr>
          <p:spPr>
            <a:xfrm flipV="1">
              <a:off x="6145074" y="2367815"/>
              <a:ext cx="438603" cy="1609322"/>
            </a:xfrm>
            <a:prstGeom prst="line">
              <a:avLst/>
            </a:prstGeom>
            <a:ln w="63500">
              <a:solidFill>
                <a:srgbClr val="000000"/>
              </a:solidFill>
              <a:miter lim="400000"/>
              <a:tailEnd type="triangle"/>
            </a:ln>
          </p:spPr>
          <p:txBody>
            <a:bodyPr lIns="26789" tIns="26789" rIns="26789" bIns="26789" anchor="ctr"/>
            <a:lstStyle/>
            <a:p>
              <a:pPr>
                <a:defRPr sz="3000" b="0">
                  <a:solidFill>
                    <a:srgbClr val="FFFFFF"/>
                  </a:solidFill>
                  <a:latin typeface="+mn-lt"/>
                  <a:ea typeface="+mn-ea"/>
                  <a:cs typeface="+mn-cs"/>
                  <a:sym typeface="Helvetica Neue Medium"/>
                </a:defRPr>
              </a:pPr>
              <a:endParaRPr sz="1125"/>
            </a:p>
          </p:txBody>
        </p:sp>
      </p:grpSp>
      <p:sp>
        <p:nvSpPr>
          <p:cNvPr id="10" name="KM3NeT 2502.08484">
            <a:extLst>
              <a:ext uri="{FF2B5EF4-FFF2-40B4-BE49-F238E27FC236}">
                <a16:creationId xmlns:a16="http://schemas.microsoft.com/office/drawing/2014/main" id="{C864B23A-2EA9-236A-0B9F-13EA3DF02247}"/>
              </a:ext>
            </a:extLst>
          </p:cNvPr>
          <p:cNvSpPr txBox="1"/>
          <p:nvPr/>
        </p:nvSpPr>
        <p:spPr>
          <a:xfrm>
            <a:off x="2348234" y="4756022"/>
            <a:ext cx="1051169" cy="20799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:a14="http://schemas.microsoft.com/office/drawing/2010/main" xmlns:m="http://schemas.openxmlformats.org/officeDocument/2006/math" xmlns="" val="1"/>
            </a:ext>
          </a:extLst>
        </p:spPr>
        <p:txBody>
          <a:bodyPr wrap="none" lIns="26789" tIns="26789" rIns="26789" bIns="26789" anchor="ctr">
            <a:spAutoFit/>
          </a:bodyPr>
          <a:lstStyle>
            <a:lvl1pPr>
              <a:defRPr b="0" u="sng">
                <a:hlinkClick r:id="" action="ppaction://noaction"/>
              </a:defRPr>
            </a:lvl1pPr>
          </a:lstStyle>
          <a:p>
            <a:pPr>
              <a:defRPr u="none"/>
            </a:pPr>
            <a:r>
              <a:rPr lang="en-US" sz="1000" i="1" dirty="0">
                <a:hlinkClick r:id="rId8"/>
              </a:rPr>
              <a:t>arXiv:</a:t>
            </a:r>
            <a:r>
              <a:rPr sz="1000" i="1" dirty="0">
                <a:hlinkClick r:id="rId8"/>
              </a:rPr>
              <a:t>2502.08484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03C53616-10A4-3137-A73E-9FA439F5C30A}"/>
              </a:ext>
            </a:extLst>
          </p:cNvPr>
          <p:cNvSpPr txBox="1"/>
          <p:nvPr/>
        </p:nvSpPr>
        <p:spPr>
          <a:xfrm>
            <a:off x="161622" y="3600939"/>
            <a:ext cx="3967618" cy="1062278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195962" marR="0" lvl="0" indent="-195962" algn="l" defTabSz="304993" rtl="0" eaLnBrk="1" fontAlgn="auto" latinLnBrk="0" hangingPunct="1">
              <a:lnSpc>
                <a:spcPct val="115000"/>
              </a:lnSpc>
              <a:spcBef>
                <a:spcPts val="1013"/>
              </a:spcBef>
              <a:spcAft>
                <a:spcPts val="0"/>
              </a:spcAft>
              <a:buClr>
                <a:srgbClr val="595959"/>
              </a:buClr>
              <a:buSzPts val="1800"/>
              <a:buFont typeface="Arial"/>
              <a:buChar char="●"/>
              <a:tabLst/>
              <a:defRPr sz="4653"/>
            </a:pPr>
            <a:r>
              <a:rPr kumimoji="0" lang="en-US" sz="1400" b="0" i="0" u="none" strike="noStrike" kern="0" cap="none" spc="0" normalizeH="0" baseline="0" noProof="0" dirty="0">
                <a:ln>
                  <a:noFill/>
                </a:ln>
                <a:solidFill>
                  <a:srgbClr val="595959"/>
                </a:solidFill>
                <a:effectLst/>
                <a:uLnTx/>
                <a:uFillTx/>
                <a:latin typeface="Arial"/>
                <a:cs typeface="Arial"/>
                <a:sym typeface="Arial"/>
              </a:rPr>
              <a:t>At this time, however, </a:t>
            </a:r>
            <a:r>
              <a:rPr kumimoji="0" lang="en-US" sz="1400" b="1" i="0" u="none" strike="noStrike" kern="0" cap="none" spc="0" normalizeH="0" baseline="0" noProof="0" dirty="0">
                <a:ln>
                  <a:noFill/>
                </a:ln>
                <a:solidFill>
                  <a:srgbClr val="595959"/>
                </a:solidFill>
                <a:effectLst/>
                <a:uLnTx/>
                <a:uFillTx/>
                <a:latin typeface="Arial"/>
                <a:cs typeface="Arial"/>
                <a:sym typeface="Arial"/>
              </a:rPr>
              <a:t>KM3-230213A cannot be conclusively associated with an episode of enhanced multiwavelength emission from a blazar</a:t>
            </a:r>
          </a:p>
        </p:txBody>
      </p:sp>
    </p:spTree>
    <p:extLst>
      <p:ext uri="{BB962C8B-B14F-4D97-AF65-F5344CB8AC3E}">
        <p14:creationId xmlns:p14="http://schemas.microsoft.com/office/powerpoint/2010/main" val="67692054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2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/>
    </p:bld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1">
          <a:extLst>
            <a:ext uri="{FF2B5EF4-FFF2-40B4-BE49-F238E27FC236}">
              <a16:creationId xmlns:a16="http://schemas.microsoft.com/office/drawing/2014/main" id="{CA80F737-4B06-E65A-C5E0-9361D15804DD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Group">
            <a:extLst>
              <a:ext uri="{FF2B5EF4-FFF2-40B4-BE49-F238E27FC236}">
                <a16:creationId xmlns:a16="http://schemas.microsoft.com/office/drawing/2014/main" id="{983B29AD-1FF3-0B5B-94FD-3BA5E98C737D}"/>
              </a:ext>
            </a:extLst>
          </p:cNvPr>
          <p:cNvGrpSpPr/>
          <p:nvPr/>
        </p:nvGrpSpPr>
        <p:grpSpPr>
          <a:xfrm>
            <a:off x="4256656" y="934832"/>
            <a:ext cx="4572000" cy="1713915"/>
            <a:chOff x="0" y="837525"/>
            <a:chExt cx="12192000" cy="4570440"/>
          </a:xfrm>
        </p:grpSpPr>
        <p:pic>
          <p:nvPicPr>
            <p:cNvPr id="3" name="Google Shape;127;p2" descr="Google Shape;127;p2">
              <a:extLst>
                <a:ext uri="{FF2B5EF4-FFF2-40B4-BE49-F238E27FC236}">
                  <a16:creationId xmlns:a16="http://schemas.microsoft.com/office/drawing/2014/main" id="{5522DEE7-D2AE-4999-B00F-C6E55C8E8DCB}"/>
                </a:ext>
              </a:extLst>
            </p:cNvPr>
            <p:cNvPicPr>
              <a:picLocks noChangeAspect="1"/>
            </p:cNvPicPr>
            <p:nvPr/>
          </p:nvPicPr>
          <p:blipFill>
            <a:blip r:embed="rId3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>
              <a:fillRect/>
            </a:stretch>
          </p:blipFill>
          <p:spPr>
            <a:xfrm>
              <a:off x="0" y="837525"/>
              <a:ext cx="12192000" cy="4570440"/>
            </a:xfrm>
            <a:prstGeom prst="rect">
              <a:avLst/>
            </a:prstGeom>
            <a:ln w="12700" cap="flat">
              <a:noFill/>
              <a:miter lim="400000"/>
            </a:ln>
            <a:effectLst/>
          </p:spPr>
        </p:pic>
        <p:grpSp>
          <p:nvGrpSpPr>
            <p:cNvPr id="7" name="Google Shape;131;p2">
              <a:extLst>
                <a:ext uri="{FF2B5EF4-FFF2-40B4-BE49-F238E27FC236}">
                  <a16:creationId xmlns:a16="http://schemas.microsoft.com/office/drawing/2014/main" id="{F46ED5D0-7EAA-7AEE-57EF-B42160C0E8DE}"/>
                </a:ext>
              </a:extLst>
            </p:cNvPr>
            <p:cNvGrpSpPr/>
            <p:nvPr/>
          </p:nvGrpSpPr>
          <p:grpSpPr>
            <a:xfrm>
              <a:off x="1245723" y="1220046"/>
              <a:ext cx="8570975" cy="3685851"/>
              <a:chOff x="-2" y="0"/>
              <a:chExt cx="8570974" cy="3685850"/>
            </a:xfrm>
          </p:grpSpPr>
          <p:sp>
            <p:nvSpPr>
              <p:cNvPr id="9" name="Google Shape;132;p2">
                <a:extLst>
                  <a:ext uri="{FF2B5EF4-FFF2-40B4-BE49-F238E27FC236}">
                    <a16:creationId xmlns:a16="http://schemas.microsoft.com/office/drawing/2014/main" id="{DF7E152A-0DD8-45CB-5576-FFE71FD0A26D}"/>
                  </a:ext>
                </a:extLst>
              </p:cNvPr>
              <p:cNvSpPr txBox="1"/>
              <p:nvPr/>
            </p:nvSpPr>
            <p:spPr>
              <a:xfrm rot="994026">
                <a:off x="6897028" y="3224229"/>
                <a:ext cx="524133" cy="461621"/>
              </a:xfrm>
              <a:prstGeom prst="rect">
                <a:avLst/>
              </a:prstGeom>
              <a:noFill/>
              <a:ln w="12700" cap="flat">
                <a:noFill/>
                <a:miter lim="400000"/>
              </a:ln>
              <a:effectLst/>
              <a:extLst>
                <a:ext uri="{C572A759-6A51-4108-AA02-DFA0A04FC94B}">
                  <ma14:wrappingTextBoxFlag xmlns:ma14="http://schemas.microsoft.com/office/mac/drawingml/2011/main" xmlns:a14="http://schemas.microsoft.com/office/drawing/2010/main" xmlns:m="http://schemas.openxmlformats.org/officeDocument/2006/math" xmlns="" val="1"/>
                </a:ext>
              </a:extLst>
            </p:spPr>
            <p:txBody>
              <a:bodyPr wrap="square" lIns="17137" tIns="17137" rIns="17137" bIns="17137" numCol="1" anchor="t">
                <a:spAutoFit/>
              </a:bodyPr>
              <a:lstStyle/>
              <a:p>
                <a:pPr defTabSz="342900">
                  <a:defRPr sz="2400" b="0">
                    <a:solidFill>
                      <a:srgbClr val="FFFFFF"/>
                    </a:solidFill>
                    <a:latin typeface="Noto Sans Symbols"/>
                    <a:ea typeface="Noto Sans Symbols"/>
                    <a:cs typeface="Noto Sans Symbols"/>
                    <a:sym typeface="Noto Sans Symbols"/>
                  </a:defRPr>
                </a:pPr>
                <a:r>
                  <a:rPr sz="900"/>
                  <a:t>ν</a:t>
                </a:r>
                <a:r>
                  <a:rPr sz="900" baseline="-25000"/>
                  <a:t>μ</a:t>
                </a:r>
              </a:p>
            </p:txBody>
          </p:sp>
          <p:grpSp>
            <p:nvGrpSpPr>
              <p:cNvPr id="10" name="Google Shape;133;p2">
                <a:extLst>
                  <a:ext uri="{FF2B5EF4-FFF2-40B4-BE49-F238E27FC236}">
                    <a16:creationId xmlns:a16="http://schemas.microsoft.com/office/drawing/2014/main" id="{4DCCEF9E-D2C3-BDFC-AF03-472BA3F1692B}"/>
                  </a:ext>
                </a:extLst>
              </p:cNvPr>
              <p:cNvGrpSpPr/>
              <p:nvPr/>
            </p:nvGrpSpPr>
            <p:grpSpPr>
              <a:xfrm>
                <a:off x="-2" y="0"/>
                <a:ext cx="8570974" cy="3530317"/>
                <a:chOff x="-1" y="0"/>
                <a:chExt cx="8570972" cy="3530316"/>
              </a:xfrm>
            </p:grpSpPr>
            <p:sp>
              <p:nvSpPr>
                <p:cNvPr id="11" name="Google Shape;134;p2">
                  <a:extLst>
                    <a:ext uri="{FF2B5EF4-FFF2-40B4-BE49-F238E27FC236}">
                      <a16:creationId xmlns:a16="http://schemas.microsoft.com/office/drawing/2014/main" id="{450F8DD1-DBD2-23AD-ADFB-8703840AD8A2}"/>
                    </a:ext>
                  </a:extLst>
                </p:cNvPr>
                <p:cNvSpPr/>
                <p:nvPr/>
              </p:nvSpPr>
              <p:spPr>
                <a:xfrm>
                  <a:off x="-1" y="590662"/>
                  <a:ext cx="3102016" cy="1377388"/>
                </a:xfrm>
                <a:custGeom>
                  <a:avLst/>
                  <a:gdLst/>
                  <a:ahLst/>
                  <a:cxnLst>
                    <a:cxn ang="0">
                      <a:pos x="wd2" y="hd2"/>
                    </a:cxn>
                    <a:cxn ang="5400000">
                      <a:pos x="wd2" y="hd2"/>
                    </a:cxn>
                    <a:cxn ang="10800000">
                      <a:pos x="wd2" y="hd2"/>
                    </a:cxn>
                    <a:cxn ang="16200000">
                      <a:pos x="wd2" y="hd2"/>
                    </a:cxn>
                  </a:cxnLst>
                  <a:rect l="0" t="0" r="r" b="b"/>
                  <a:pathLst>
                    <a:path w="21600" h="21600" extrusionOk="0">
                      <a:moveTo>
                        <a:pt x="0" y="0"/>
                      </a:moveTo>
                      <a:cubicBezTo>
                        <a:pt x="5400" y="0"/>
                        <a:pt x="10800" y="5400"/>
                        <a:pt x="10800" y="10800"/>
                      </a:cubicBezTo>
                      <a:cubicBezTo>
                        <a:pt x="10800" y="16200"/>
                        <a:pt x="16200" y="21600"/>
                        <a:pt x="21600" y="21600"/>
                      </a:cubicBezTo>
                    </a:path>
                  </a:pathLst>
                </a:custGeom>
                <a:noFill/>
                <a:ln w="34925" cap="flat">
                  <a:solidFill>
                    <a:srgbClr val="4472C4"/>
                  </a:solidFill>
                  <a:prstDash val="solid"/>
                  <a:miter lim="800000"/>
                  <a:tailEnd type="triangle" w="med" len="med"/>
                </a:ln>
                <a:effectLst/>
              </p:spPr>
              <p:txBody>
                <a:bodyPr wrap="square" lIns="0" tIns="0" rIns="0" bIns="0" numCol="1" anchor="t">
                  <a:noAutofit/>
                </a:bodyPr>
                <a:lstStyle/>
                <a:p>
                  <a:pPr defTabSz="342900">
                    <a:defRPr sz="1400" b="0">
                      <a:latin typeface="Arial"/>
                      <a:ea typeface="Arial"/>
                      <a:cs typeface="Arial"/>
                      <a:sym typeface="Arial"/>
                    </a:defRPr>
                  </a:pPr>
                  <a:endParaRPr sz="525"/>
                </a:p>
              </p:txBody>
            </p:sp>
            <p:pic>
              <p:nvPicPr>
                <p:cNvPr id="12" name="Google Shape;135;p2" descr="Google Shape;135;p2">
                  <a:extLst>
                    <a:ext uri="{FF2B5EF4-FFF2-40B4-BE49-F238E27FC236}">
                      <a16:creationId xmlns:a16="http://schemas.microsoft.com/office/drawing/2014/main" id="{8F1FBC08-11D7-1830-E26A-CF2398D66D16}"/>
                    </a:ext>
                  </a:extLst>
                </p:cNvPr>
                <p:cNvPicPr>
                  <a:picLocks noChangeAspect="1"/>
                </p:cNvPicPr>
                <p:nvPr/>
              </p:nvPicPr>
              <p:blipFill>
                <a:blip r:embed="rId4" cstate="screen">
                  <a:extLst>
                    <a:ext uri="{28A0092B-C50C-407E-A947-70E740481C1C}">
                      <a14:useLocalDpi xmlns:a14="http://schemas.microsoft.com/office/drawing/2010/main"/>
                    </a:ext>
                  </a:extLst>
                </a:blip>
                <a:stretch>
                  <a:fillRect/>
                </a:stretch>
              </p:blipFill>
              <p:spPr>
                <a:xfrm>
                  <a:off x="7818510" y="2854807"/>
                  <a:ext cx="39241" cy="222481"/>
                </a:xfrm>
                <a:prstGeom prst="rect">
                  <a:avLst/>
                </a:prstGeom>
                <a:ln w="12700" cap="flat">
                  <a:noFill/>
                  <a:miter lim="400000"/>
                </a:ln>
                <a:effectLst/>
              </p:spPr>
            </p:pic>
            <p:sp>
              <p:nvSpPr>
                <p:cNvPr id="13" name="Google Shape;136;p2">
                  <a:extLst>
                    <a:ext uri="{FF2B5EF4-FFF2-40B4-BE49-F238E27FC236}">
                      <a16:creationId xmlns:a16="http://schemas.microsoft.com/office/drawing/2014/main" id="{39F89CD1-61FD-56A7-FBD8-85338A13BD58}"/>
                    </a:ext>
                  </a:extLst>
                </p:cNvPr>
                <p:cNvSpPr txBox="1"/>
                <p:nvPr/>
              </p:nvSpPr>
              <p:spPr>
                <a:xfrm>
                  <a:off x="1194705" y="0"/>
                  <a:ext cx="3551452" cy="646288"/>
                </a:xfrm>
                <a:prstGeom prst="rect">
                  <a:avLst/>
                </a:prstGeom>
                <a:noFill/>
                <a:ln w="12700" cap="flat">
                  <a:noFill/>
                  <a:miter lim="400000"/>
                </a:ln>
                <a:effectLst/>
                <a:extLst>
                  <a:ext uri="{C572A759-6A51-4108-AA02-DFA0A04FC94B}">
                    <ma14:wrappingTextBoxFlag xmlns:ma14="http://schemas.microsoft.com/office/mac/drawingml/2011/main" xmlns:a14="http://schemas.microsoft.com/office/drawing/2010/main" xmlns:m="http://schemas.openxmlformats.org/officeDocument/2006/math" xmlns="" val="1"/>
                  </a:ext>
                </a:extLst>
              </p:spPr>
              <p:txBody>
                <a:bodyPr wrap="square" lIns="17137" tIns="17137" rIns="17137" bIns="17137" numCol="1" anchor="t">
                  <a:spAutoFit/>
                </a:bodyPr>
                <a:lstStyle/>
                <a:p>
                  <a:pPr defTabSz="342900">
                    <a:defRPr sz="1800" b="0">
                      <a:solidFill>
                        <a:srgbClr val="FFFFFF"/>
                      </a:solidFill>
                      <a:latin typeface="Calibri"/>
                      <a:ea typeface="Calibri"/>
                      <a:cs typeface="Calibri"/>
                      <a:sym typeface="Calibri"/>
                    </a:defRPr>
                  </a:pPr>
                  <a:r>
                    <a:rPr sz="675"/>
                    <a:t>Photon  </a:t>
                  </a:r>
                </a:p>
                <a:p>
                  <a:pPr defTabSz="342900">
                    <a:defRPr sz="1800" b="0">
                      <a:solidFill>
                        <a:srgbClr val="FFFFFF"/>
                      </a:solidFill>
                      <a:latin typeface="Calibri"/>
                      <a:ea typeface="Calibri"/>
                      <a:cs typeface="Calibri"/>
                      <a:sym typeface="Calibri"/>
                    </a:defRPr>
                  </a:pPr>
                  <a:r>
                    <a:rPr sz="675"/>
                    <a:t>2.5K Cosmic Microwave Background</a:t>
                  </a:r>
                </a:p>
              </p:txBody>
            </p:sp>
            <p:sp>
              <p:nvSpPr>
                <p:cNvPr id="14" name="Google Shape;137;p2">
                  <a:extLst>
                    <a:ext uri="{FF2B5EF4-FFF2-40B4-BE49-F238E27FC236}">
                      <a16:creationId xmlns:a16="http://schemas.microsoft.com/office/drawing/2014/main" id="{3AD43754-9752-C496-AF1B-83E4D1F650D7}"/>
                    </a:ext>
                  </a:extLst>
                </p:cNvPr>
                <p:cNvSpPr/>
                <p:nvPr/>
              </p:nvSpPr>
              <p:spPr>
                <a:xfrm>
                  <a:off x="3139592" y="1885687"/>
                  <a:ext cx="1" cy="82363"/>
                </a:xfrm>
                <a:prstGeom prst="line">
                  <a:avLst/>
                </a:prstGeom>
                <a:noFill/>
                <a:ln w="47625" cap="flat">
                  <a:solidFill>
                    <a:srgbClr val="FF0000"/>
                  </a:solidFill>
                  <a:prstDash val="solid"/>
                  <a:miter lim="800000"/>
                  <a:tailEnd type="triangle" w="med" len="med"/>
                </a:ln>
                <a:effectLst/>
              </p:spPr>
              <p:txBody>
                <a:bodyPr wrap="square" lIns="0" tIns="0" rIns="0" bIns="0" numCol="1" anchor="t">
                  <a:noAutofit/>
                </a:bodyPr>
                <a:lstStyle/>
                <a:p>
                  <a:pPr defTabSz="342900">
                    <a:defRPr sz="1400" b="0">
                      <a:latin typeface="Arial"/>
                      <a:ea typeface="Arial"/>
                      <a:cs typeface="Arial"/>
                      <a:sym typeface="Arial"/>
                    </a:defRPr>
                  </a:pPr>
                  <a:endParaRPr sz="525"/>
                </a:p>
              </p:txBody>
            </p:sp>
            <p:sp>
              <p:nvSpPr>
                <p:cNvPr id="15" name="Google Shape;138;p2">
                  <a:extLst>
                    <a:ext uri="{FF2B5EF4-FFF2-40B4-BE49-F238E27FC236}">
                      <a16:creationId xmlns:a16="http://schemas.microsoft.com/office/drawing/2014/main" id="{8E42506B-CEBA-DC06-4168-9C887759CBB2}"/>
                    </a:ext>
                  </a:extLst>
                </p:cNvPr>
                <p:cNvSpPr/>
                <p:nvPr/>
              </p:nvSpPr>
              <p:spPr>
                <a:xfrm flipV="1">
                  <a:off x="3207560" y="1314259"/>
                  <a:ext cx="1791658" cy="612610"/>
                </a:xfrm>
                <a:prstGeom prst="line">
                  <a:avLst/>
                </a:prstGeom>
                <a:noFill/>
                <a:ln w="34925" cap="flat">
                  <a:solidFill>
                    <a:srgbClr val="4472C4"/>
                  </a:solidFill>
                  <a:prstDash val="solid"/>
                  <a:miter lim="800000"/>
                  <a:tailEnd type="triangle" w="med" len="med"/>
                </a:ln>
                <a:effectLst/>
              </p:spPr>
              <p:txBody>
                <a:bodyPr wrap="square" lIns="0" tIns="0" rIns="0" bIns="0" numCol="1" anchor="t">
                  <a:noAutofit/>
                </a:bodyPr>
                <a:lstStyle/>
                <a:p>
                  <a:pPr defTabSz="342900">
                    <a:defRPr sz="1400" b="0">
                      <a:latin typeface="Arial"/>
                      <a:ea typeface="Arial"/>
                      <a:cs typeface="Arial"/>
                      <a:sym typeface="Arial"/>
                    </a:defRPr>
                  </a:pPr>
                  <a:endParaRPr sz="525"/>
                </a:p>
              </p:txBody>
            </p:sp>
            <p:sp>
              <p:nvSpPr>
                <p:cNvPr id="16" name="Google Shape;139;p2">
                  <a:extLst>
                    <a:ext uri="{FF2B5EF4-FFF2-40B4-BE49-F238E27FC236}">
                      <a16:creationId xmlns:a16="http://schemas.microsoft.com/office/drawing/2014/main" id="{3BE2BDB0-6E91-F430-95EF-BD2A866FEB03}"/>
                    </a:ext>
                  </a:extLst>
                </p:cNvPr>
                <p:cNvSpPr/>
                <p:nvPr/>
              </p:nvSpPr>
              <p:spPr>
                <a:xfrm>
                  <a:off x="3154872" y="1998497"/>
                  <a:ext cx="502109" cy="167246"/>
                </a:xfrm>
                <a:prstGeom prst="line">
                  <a:avLst/>
                </a:prstGeom>
                <a:noFill/>
                <a:ln w="34925" cap="flat">
                  <a:solidFill>
                    <a:srgbClr val="FF0000"/>
                  </a:solidFill>
                  <a:prstDash val="solid"/>
                  <a:miter lim="800000"/>
                  <a:tailEnd type="triangle" w="med" len="med"/>
                </a:ln>
                <a:effectLst/>
              </p:spPr>
              <p:txBody>
                <a:bodyPr wrap="square" lIns="0" tIns="0" rIns="0" bIns="0" numCol="1" anchor="t">
                  <a:noAutofit/>
                </a:bodyPr>
                <a:lstStyle/>
                <a:p>
                  <a:pPr defTabSz="342900">
                    <a:defRPr sz="1400" b="0">
                      <a:latin typeface="Arial"/>
                      <a:ea typeface="Arial"/>
                      <a:cs typeface="Arial"/>
                      <a:sym typeface="Arial"/>
                    </a:defRPr>
                  </a:pPr>
                  <a:endParaRPr sz="525"/>
                </a:p>
              </p:txBody>
            </p:sp>
            <p:sp>
              <p:nvSpPr>
                <p:cNvPr id="17" name="Google Shape;140;p2">
                  <a:extLst>
                    <a:ext uri="{FF2B5EF4-FFF2-40B4-BE49-F238E27FC236}">
                      <a16:creationId xmlns:a16="http://schemas.microsoft.com/office/drawing/2014/main" id="{14E3EC1F-FE7A-D81E-D54F-94D23E4F28D7}"/>
                    </a:ext>
                  </a:extLst>
                </p:cNvPr>
                <p:cNvSpPr/>
                <p:nvPr/>
              </p:nvSpPr>
              <p:spPr>
                <a:xfrm flipV="1">
                  <a:off x="3720440" y="1998497"/>
                  <a:ext cx="796140" cy="167246"/>
                </a:xfrm>
                <a:prstGeom prst="line">
                  <a:avLst/>
                </a:prstGeom>
                <a:noFill/>
                <a:ln w="34925" cap="flat">
                  <a:solidFill>
                    <a:srgbClr val="4472C4"/>
                  </a:solidFill>
                  <a:prstDash val="solid"/>
                  <a:miter lim="800000"/>
                  <a:tailEnd type="triangle" w="med" len="med"/>
                </a:ln>
                <a:effectLst/>
              </p:spPr>
              <p:txBody>
                <a:bodyPr wrap="square" lIns="0" tIns="0" rIns="0" bIns="0" numCol="1" anchor="t">
                  <a:noAutofit/>
                </a:bodyPr>
                <a:lstStyle/>
                <a:p>
                  <a:pPr defTabSz="342900">
                    <a:defRPr sz="1400" b="0">
                      <a:latin typeface="Arial"/>
                      <a:ea typeface="Arial"/>
                      <a:cs typeface="Arial"/>
                      <a:sym typeface="Arial"/>
                    </a:defRPr>
                  </a:pPr>
                  <a:endParaRPr sz="525"/>
                </a:p>
              </p:txBody>
            </p:sp>
            <p:sp>
              <p:nvSpPr>
                <p:cNvPr id="18" name="Google Shape;141;p2">
                  <a:extLst>
                    <a:ext uri="{FF2B5EF4-FFF2-40B4-BE49-F238E27FC236}">
                      <a16:creationId xmlns:a16="http://schemas.microsoft.com/office/drawing/2014/main" id="{2D9AF23E-B60E-6834-AD46-8860412965BB}"/>
                    </a:ext>
                  </a:extLst>
                </p:cNvPr>
                <p:cNvSpPr/>
                <p:nvPr/>
              </p:nvSpPr>
              <p:spPr>
                <a:xfrm>
                  <a:off x="3712864" y="2231223"/>
                  <a:ext cx="4123646" cy="1299093"/>
                </a:xfrm>
                <a:prstGeom prst="line">
                  <a:avLst/>
                </a:prstGeom>
                <a:noFill/>
                <a:ln w="34925" cap="flat">
                  <a:solidFill>
                    <a:srgbClr val="FF0000"/>
                  </a:solidFill>
                  <a:prstDash val="solid"/>
                  <a:miter lim="800000"/>
                  <a:tailEnd type="triangle" w="med" len="med"/>
                </a:ln>
                <a:effectLst/>
              </p:spPr>
              <p:txBody>
                <a:bodyPr wrap="square" lIns="0" tIns="0" rIns="0" bIns="0" numCol="1" anchor="t">
                  <a:noAutofit/>
                </a:bodyPr>
                <a:lstStyle/>
                <a:p>
                  <a:pPr defTabSz="342900">
                    <a:defRPr sz="1400" b="0">
                      <a:latin typeface="Arial"/>
                      <a:ea typeface="Arial"/>
                      <a:cs typeface="Arial"/>
                      <a:sym typeface="Arial"/>
                    </a:defRPr>
                  </a:pPr>
                  <a:endParaRPr sz="525"/>
                </a:p>
              </p:txBody>
            </p:sp>
            <p:sp>
              <p:nvSpPr>
                <p:cNvPr id="19" name="Google Shape;142;p2">
                  <a:extLst>
                    <a:ext uri="{FF2B5EF4-FFF2-40B4-BE49-F238E27FC236}">
                      <a16:creationId xmlns:a16="http://schemas.microsoft.com/office/drawing/2014/main" id="{C06BE486-C1C2-AB5F-8B81-FF3975ABDA71}"/>
                    </a:ext>
                  </a:extLst>
                </p:cNvPr>
                <p:cNvSpPr txBox="1"/>
                <p:nvPr/>
              </p:nvSpPr>
              <p:spPr>
                <a:xfrm rot="1966313">
                  <a:off x="1791747" y="1308613"/>
                  <a:ext cx="728456" cy="369288"/>
                </a:xfrm>
                <a:prstGeom prst="rect">
                  <a:avLst/>
                </a:prstGeom>
                <a:noFill/>
                <a:ln w="12700" cap="flat">
                  <a:noFill/>
                  <a:miter lim="400000"/>
                </a:ln>
                <a:effectLst/>
                <a:extLst>
                  <a:ext uri="{C572A759-6A51-4108-AA02-DFA0A04FC94B}">
                    <ma14:wrappingTextBoxFlag xmlns:ma14="http://schemas.microsoft.com/office/mac/drawingml/2011/main" xmlns:a14="http://schemas.microsoft.com/office/drawing/2010/main" xmlns:m="http://schemas.openxmlformats.org/officeDocument/2006/math" xmlns="" val="1"/>
                  </a:ext>
                </a:extLst>
              </p:spPr>
              <p:txBody>
                <a:bodyPr wrap="square" lIns="17137" tIns="17137" rIns="17137" bIns="17137" numCol="1" anchor="t">
                  <a:spAutoFit/>
                </a:bodyPr>
                <a:lstStyle>
                  <a:lvl1pPr algn="l" defTabSz="914400">
                    <a:defRPr sz="1800" b="0">
                      <a:solidFill>
                        <a:srgbClr val="FFFFFF"/>
                      </a:solidFill>
                      <a:latin typeface="Calibri"/>
                      <a:ea typeface="Calibri"/>
                      <a:cs typeface="Calibri"/>
                      <a:sym typeface="Calibri"/>
                    </a:defRPr>
                  </a:lvl1pPr>
                </a:lstStyle>
                <a:p>
                  <a:r>
                    <a:rPr sz="675"/>
                    <a:t>Proton</a:t>
                  </a:r>
                </a:p>
              </p:txBody>
            </p:sp>
            <p:sp>
              <p:nvSpPr>
                <p:cNvPr id="20" name="Google Shape;143;p2">
                  <a:extLst>
                    <a:ext uri="{FF2B5EF4-FFF2-40B4-BE49-F238E27FC236}">
                      <a16:creationId xmlns:a16="http://schemas.microsoft.com/office/drawing/2014/main" id="{B5E95DE4-2652-4881-DB33-A8095DC9DF45}"/>
                    </a:ext>
                  </a:extLst>
                </p:cNvPr>
                <p:cNvSpPr txBox="1"/>
                <p:nvPr/>
              </p:nvSpPr>
              <p:spPr>
                <a:xfrm rot="1966313">
                  <a:off x="1384465" y="1779863"/>
                  <a:ext cx="1011738" cy="369288"/>
                </a:xfrm>
                <a:prstGeom prst="rect">
                  <a:avLst/>
                </a:prstGeom>
                <a:noFill/>
                <a:ln w="12700" cap="flat">
                  <a:noFill/>
                  <a:miter lim="400000"/>
                </a:ln>
                <a:effectLst/>
                <a:extLst>
                  <a:ext uri="{C572A759-6A51-4108-AA02-DFA0A04FC94B}">
                    <ma14:wrappingTextBoxFlag xmlns:ma14="http://schemas.microsoft.com/office/mac/drawingml/2011/main" xmlns:a14="http://schemas.microsoft.com/office/drawing/2010/main" xmlns:m="http://schemas.openxmlformats.org/officeDocument/2006/math" xmlns="" val="1"/>
                  </a:ext>
                </a:extLst>
              </p:spPr>
              <p:txBody>
                <a:bodyPr wrap="square" lIns="17137" tIns="17137" rIns="17137" bIns="17137" numCol="1" anchor="t">
                  <a:spAutoFit/>
                </a:bodyPr>
                <a:lstStyle/>
                <a:p>
                  <a:pPr defTabSz="342900">
                    <a:defRPr sz="1800" b="0">
                      <a:solidFill>
                        <a:srgbClr val="FFFFFF"/>
                      </a:solidFill>
                      <a:latin typeface="Calibri"/>
                      <a:ea typeface="Calibri"/>
                      <a:cs typeface="Calibri"/>
                      <a:sym typeface="Calibri"/>
                    </a:defRPr>
                  </a:pPr>
                  <a:r>
                    <a:rPr sz="675"/>
                    <a:t>E=10</a:t>
                  </a:r>
                  <a:r>
                    <a:rPr sz="675" baseline="30000"/>
                    <a:t>20</a:t>
                  </a:r>
                  <a:r>
                    <a:rPr sz="675"/>
                    <a:t> eV</a:t>
                  </a:r>
                </a:p>
              </p:txBody>
            </p:sp>
            <p:sp>
              <p:nvSpPr>
                <p:cNvPr id="21" name="Google Shape;144;p2">
                  <a:extLst>
                    <a:ext uri="{FF2B5EF4-FFF2-40B4-BE49-F238E27FC236}">
                      <a16:creationId xmlns:a16="http://schemas.microsoft.com/office/drawing/2014/main" id="{FB455432-9053-3031-C950-D738C085EFB5}"/>
                    </a:ext>
                  </a:extLst>
                </p:cNvPr>
                <p:cNvSpPr txBox="1"/>
                <p:nvPr/>
              </p:nvSpPr>
              <p:spPr>
                <a:xfrm rot="20548237">
                  <a:off x="3460963" y="1344810"/>
                  <a:ext cx="876573" cy="369288"/>
                </a:xfrm>
                <a:prstGeom prst="rect">
                  <a:avLst/>
                </a:prstGeom>
                <a:noFill/>
                <a:ln w="12700" cap="flat">
                  <a:noFill/>
                  <a:miter lim="400000"/>
                </a:ln>
                <a:effectLst/>
                <a:extLst>
                  <a:ext uri="{C572A759-6A51-4108-AA02-DFA0A04FC94B}">
                    <ma14:wrappingTextBoxFlag xmlns:ma14="http://schemas.microsoft.com/office/mac/drawingml/2011/main" xmlns:a14="http://schemas.microsoft.com/office/drawing/2010/main" xmlns:m="http://schemas.openxmlformats.org/officeDocument/2006/math" xmlns="" val="1"/>
                  </a:ext>
                </a:extLst>
              </p:spPr>
              <p:txBody>
                <a:bodyPr wrap="square" lIns="17137" tIns="17137" rIns="17137" bIns="17137" numCol="1" anchor="t">
                  <a:spAutoFit/>
                </a:bodyPr>
                <a:lstStyle>
                  <a:lvl1pPr algn="l" defTabSz="914400">
                    <a:defRPr sz="1800" b="0">
                      <a:solidFill>
                        <a:srgbClr val="FFFFFF"/>
                      </a:solidFill>
                      <a:latin typeface="Calibri"/>
                      <a:ea typeface="Calibri"/>
                      <a:cs typeface="Calibri"/>
                      <a:sym typeface="Calibri"/>
                    </a:defRPr>
                  </a:lvl1pPr>
                </a:lstStyle>
                <a:p>
                  <a:r>
                    <a:rPr sz="675"/>
                    <a:t>Neutron</a:t>
                  </a:r>
                </a:p>
              </p:txBody>
            </p:sp>
            <p:sp>
              <p:nvSpPr>
                <p:cNvPr id="22" name="Google Shape;145;p2">
                  <a:extLst>
                    <a:ext uri="{FF2B5EF4-FFF2-40B4-BE49-F238E27FC236}">
                      <a16:creationId xmlns:a16="http://schemas.microsoft.com/office/drawing/2014/main" id="{0E030F57-C1F8-C19F-4286-87125E6BD542}"/>
                    </a:ext>
                  </a:extLst>
                </p:cNvPr>
                <p:cNvSpPr txBox="1"/>
                <p:nvPr/>
              </p:nvSpPr>
              <p:spPr>
                <a:xfrm rot="1831479">
                  <a:off x="3193624" y="1995423"/>
                  <a:ext cx="364125" cy="461621"/>
                </a:xfrm>
                <a:prstGeom prst="rect">
                  <a:avLst/>
                </a:prstGeom>
                <a:noFill/>
                <a:ln w="12700" cap="flat">
                  <a:noFill/>
                  <a:miter lim="400000"/>
                </a:ln>
                <a:effectLst/>
                <a:extLst>
                  <a:ext uri="{C572A759-6A51-4108-AA02-DFA0A04FC94B}">
                    <ma14:wrappingTextBoxFlag xmlns:ma14="http://schemas.microsoft.com/office/mac/drawingml/2011/main" xmlns:a14="http://schemas.microsoft.com/office/drawing/2010/main" xmlns:m="http://schemas.openxmlformats.org/officeDocument/2006/math" xmlns="" val="1"/>
                  </a:ext>
                </a:extLst>
              </p:spPr>
              <p:txBody>
                <a:bodyPr wrap="square" lIns="17137" tIns="17137" rIns="17137" bIns="17137" numCol="1" anchor="t">
                  <a:spAutoFit/>
                </a:bodyPr>
                <a:lstStyle/>
                <a:p>
                  <a:pPr defTabSz="342900">
                    <a:defRPr sz="2400" b="0">
                      <a:solidFill>
                        <a:srgbClr val="FFFFFF"/>
                      </a:solidFill>
                      <a:latin typeface="Noto Sans Symbols"/>
                      <a:ea typeface="Noto Sans Symbols"/>
                      <a:cs typeface="Noto Sans Symbols"/>
                      <a:sym typeface="Noto Sans Symbols"/>
                    </a:defRPr>
                  </a:pPr>
                  <a:r>
                    <a:rPr sz="900"/>
                    <a:t>π</a:t>
                  </a:r>
                  <a:r>
                    <a:rPr sz="900" baseline="30000">
                      <a:latin typeface="Calibri"/>
                      <a:ea typeface="Calibri"/>
                      <a:cs typeface="Calibri"/>
                      <a:sym typeface="Calibri"/>
                    </a:rPr>
                    <a:t>+</a:t>
                  </a:r>
                </a:p>
              </p:txBody>
            </p:sp>
            <p:sp>
              <p:nvSpPr>
                <p:cNvPr id="23" name="Google Shape;146;p2">
                  <a:extLst>
                    <a:ext uri="{FF2B5EF4-FFF2-40B4-BE49-F238E27FC236}">
                      <a16:creationId xmlns:a16="http://schemas.microsoft.com/office/drawing/2014/main" id="{02AF965C-83DD-C5A1-A3A9-0C49FE6CE9F5}"/>
                    </a:ext>
                  </a:extLst>
                </p:cNvPr>
                <p:cNvSpPr txBox="1"/>
                <p:nvPr/>
              </p:nvSpPr>
              <p:spPr>
                <a:xfrm>
                  <a:off x="3814803" y="1696034"/>
                  <a:ext cx="577176" cy="461621"/>
                </a:xfrm>
                <a:prstGeom prst="rect">
                  <a:avLst/>
                </a:prstGeom>
                <a:noFill/>
                <a:ln w="12700" cap="flat">
                  <a:noFill/>
                  <a:miter lim="400000"/>
                </a:ln>
                <a:effectLst/>
                <a:extLst>
                  <a:ext uri="{C572A759-6A51-4108-AA02-DFA0A04FC94B}">
                    <ma14:wrappingTextBoxFlag xmlns:ma14="http://schemas.microsoft.com/office/mac/drawingml/2011/main" xmlns:a14="http://schemas.microsoft.com/office/drawing/2010/main" xmlns:m="http://schemas.openxmlformats.org/officeDocument/2006/math" xmlns="" val="1"/>
                  </a:ext>
                </a:extLst>
              </p:spPr>
              <p:txBody>
                <a:bodyPr wrap="square" lIns="17137" tIns="17137" rIns="17137" bIns="17137" numCol="1" anchor="t">
                  <a:spAutoFit/>
                </a:bodyPr>
                <a:lstStyle/>
                <a:p>
                  <a:pPr defTabSz="342900">
                    <a:defRPr sz="2400" b="0">
                      <a:solidFill>
                        <a:srgbClr val="FFFFFF"/>
                      </a:solidFill>
                      <a:latin typeface="Noto Sans Symbols"/>
                      <a:ea typeface="Noto Sans Symbols"/>
                      <a:cs typeface="Noto Sans Symbols"/>
                      <a:sym typeface="Noto Sans Symbols"/>
                    </a:defRPr>
                  </a:pPr>
                  <a:r>
                    <a:rPr sz="900"/>
                    <a:t>μ</a:t>
                  </a:r>
                  <a:r>
                    <a:rPr sz="900" baseline="30000"/>
                    <a:t>+</a:t>
                  </a:r>
                </a:p>
              </p:txBody>
            </p:sp>
            <p:sp>
              <p:nvSpPr>
                <p:cNvPr id="24" name="Google Shape;147;p2">
                  <a:extLst>
                    <a:ext uri="{FF2B5EF4-FFF2-40B4-BE49-F238E27FC236}">
                      <a16:creationId xmlns:a16="http://schemas.microsoft.com/office/drawing/2014/main" id="{E1F0E03A-47BC-2209-119C-AF036FC2E7E7}"/>
                    </a:ext>
                  </a:extLst>
                </p:cNvPr>
                <p:cNvSpPr/>
                <p:nvPr/>
              </p:nvSpPr>
              <p:spPr>
                <a:xfrm flipV="1">
                  <a:off x="4584546" y="1726390"/>
                  <a:ext cx="414672" cy="241660"/>
                </a:xfrm>
                <a:prstGeom prst="line">
                  <a:avLst/>
                </a:prstGeom>
                <a:noFill/>
                <a:ln w="34925" cap="flat">
                  <a:solidFill>
                    <a:srgbClr val="4472C4"/>
                  </a:solidFill>
                  <a:prstDash val="solid"/>
                  <a:miter lim="800000"/>
                  <a:tailEnd type="triangle" w="med" len="med"/>
                </a:ln>
                <a:effectLst/>
              </p:spPr>
              <p:txBody>
                <a:bodyPr wrap="square" lIns="0" tIns="0" rIns="0" bIns="0" numCol="1" anchor="t">
                  <a:noAutofit/>
                </a:bodyPr>
                <a:lstStyle/>
                <a:p>
                  <a:pPr defTabSz="342900">
                    <a:defRPr sz="1400" b="0">
                      <a:latin typeface="Arial"/>
                      <a:ea typeface="Arial"/>
                      <a:cs typeface="Arial"/>
                      <a:sym typeface="Arial"/>
                    </a:defRPr>
                  </a:pPr>
                  <a:endParaRPr sz="525"/>
                </a:p>
              </p:txBody>
            </p:sp>
            <p:sp>
              <p:nvSpPr>
                <p:cNvPr id="25" name="Google Shape;148;p2">
                  <a:extLst>
                    <a:ext uri="{FF2B5EF4-FFF2-40B4-BE49-F238E27FC236}">
                      <a16:creationId xmlns:a16="http://schemas.microsoft.com/office/drawing/2014/main" id="{9370FCA7-9D56-DA7A-C0B6-1C32B3777AD0}"/>
                    </a:ext>
                  </a:extLst>
                </p:cNvPr>
                <p:cNvSpPr/>
                <p:nvPr/>
              </p:nvSpPr>
              <p:spPr>
                <a:xfrm>
                  <a:off x="4587370" y="2082118"/>
                  <a:ext cx="3555056" cy="1185151"/>
                </a:xfrm>
                <a:prstGeom prst="line">
                  <a:avLst/>
                </a:prstGeom>
                <a:noFill/>
                <a:ln w="34925" cap="flat">
                  <a:solidFill>
                    <a:srgbClr val="FF0000"/>
                  </a:solidFill>
                  <a:prstDash val="solid"/>
                  <a:miter lim="800000"/>
                  <a:tailEnd type="triangle" w="med" len="med"/>
                </a:ln>
                <a:effectLst/>
              </p:spPr>
              <p:txBody>
                <a:bodyPr wrap="square" lIns="0" tIns="0" rIns="0" bIns="0" numCol="1" anchor="t">
                  <a:noAutofit/>
                </a:bodyPr>
                <a:lstStyle/>
                <a:p>
                  <a:pPr defTabSz="342900">
                    <a:defRPr sz="1400" b="0">
                      <a:latin typeface="Arial"/>
                      <a:ea typeface="Arial"/>
                      <a:cs typeface="Arial"/>
                      <a:sym typeface="Arial"/>
                    </a:defRPr>
                  </a:pPr>
                  <a:endParaRPr sz="525"/>
                </a:p>
              </p:txBody>
            </p:sp>
            <p:sp>
              <p:nvSpPr>
                <p:cNvPr id="26" name="Google Shape;149;p2">
                  <a:extLst>
                    <a:ext uri="{FF2B5EF4-FFF2-40B4-BE49-F238E27FC236}">
                      <a16:creationId xmlns:a16="http://schemas.microsoft.com/office/drawing/2014/main" id="{AFD3F6DD-5E0A-4D42-237B-AF41A0868BD5}"/>
                    </a:ext>
                  </a:extLst>
                </p:cNvPr>
                <p:cNvSpPr txBox="1"/>
                <p:nvPr/>
              </p:nvSpPr>
              <p:spPr>
                <a:xfrm>
                  <a:off x="4516232" y="1406626"/>
                  <a:ext cx="577176" cy="461621"/>
                </a:xfrm>
                <a:prstGeom prst="rect">
                  <a:avLst/>
                </a:prstGeom>
                <a:noFill/>
                <a:ln w="12700" cap="flat">
                  <a:noFill/>
                  <a:miter lim="400000"/>
                </a:ln>
                <a:effectLst/>
                <a:extLst>
                  <a:ext uri="{C572A759-6A51-4108-AA02-DFA0A04FC94B}">
                    <ma14:wrappingTextBoxFlag xmlns:ma14="http://schemas.microsoft.com/office/mac/drawingml/2011/main" xmlns:a14="http://schemas.microsoft.com/office/drawing/2010/main" xmlns:m="http://schemas.openxmlformats.org/officeDocument/2006/math" xmlns="" val="1"/>
                  </a:ext>
                </a:extLst>
              </p:spPr>
              <p:txBody>
                <a:bodyPr wrap="square" lIns="17137" tIns="17137" rIns="17137" bIns="17137" numCol="1" anchor="t">
                  <a:spAutoFit/>
                </a:bodyPr>
                <a:lstStyle/>
                <a:p>
                  <a:pPr defTabSz="342900">
                    <a:defRPr sz="2400" b="0">
                      <a:solidFill>
                        <a:srgbClr val="FFFFFF"/>
                      </a:solidFill>
                      <a:latin typeface="Calibri"/>
                      <a:ea typeface="Calibri"/>
                      <a:cs typeface="Calibri"/>
                      <a:sym typeface="Calibri"/>
                    </a:defRPr>
                  </a:pPr>
                  <a:r>
                    <a:rPr sz="900"/>
                    <a:t>e</a:t>
                  </a:r>
                  <a:r>
                    <a:rPr sz="900" baseline="30000">
                      <a:latin typeface="Noto Sans Symbols"/>
                      <a:ea typeface="Noto Sans Symbols"/>
                      <a:cs typeface="Noto Sans Symbols"/>
                      <a:sym typeface="Noto Sans Symbols"/>
                    </a:rPr>
                    <a:t>+</a:t>
                  </a:r>
                </a:p>
              </p:txBody>
            </p:sp>
            <p:sp>
              <p:nvSpPr>
                <p:cNvPr id="27" name="Google Shape;150;p2">
                  <a:extLst>
                    <a:ext uri="{FF2B5EF4-FFF2-40B4-BE49-F238E27FC236}">
                      <a16:creationId xmlns:a16="http://schemas.microsoft.com/office/drawing/2014/main" id="{BD276335-422F-47B4-C3CB-8B94849A9C51}"/>
                    </a:ext>
                  </a:extLst>
                </p:cNvPr>
                <p:cNvSpPr txBox="1"/>
                <p:nvPr/>
              </p:nvSpPr>
              <p:spPr>
                <a:xfrm rot="994026">
                  <a:off x="7305022" y="2659967"/>
                  <a:ext cx="524133" cy="461621"/>
                </a:xfrm>
                <a:prstGeom prst="rect">
                  <a:avLst/>
                </a:prstGeom>
                <a:noFill/>
                <a:ln w="12700" cap="flat">
                  <a:noFill/>
                  <a:miter lim="400000"/>
                </a:ln>
                <a:effectLst/>
                <a:extLst>
                  <a:ext uri="{C572A759-6A51-4108-AA02-DFA0A04FC94B}">
                    <ma14:wrappingTextBoxFlag xmlns:ma14="http://schemas.microsoft.com/office/mac/drawingml/2011/main" xmlns:a14="http://schemas.microsoft.com/office/drawing/2010/main" xmlns:m="http://schemas.openxmlformats.org/officeDocument/2006/math" xmlns="" val="1"/>
                  </a:ext>
                </a:extLst>
              </p:spPr>
              <p:txBody>
                <a:bodyPr wrap="square" lIns="17137" tIns="17137" rIns="17137" bIns="17137" numCol="1" anchor="t">
                  <a:spAutoFit/>
                </a:bodyPr>
                <a:lstStyle/>
                <a:p>
                  <a:pPr defTabSz="342900">
                    <a:defRPr sz="2400" b="0">
                      <a:solidFill>
                        <a:srgbClr val="FFFFFF"/>
                      </a:solidFill>
                      <a:latin typeface="Noto Sans Symbols"/>
                      <a:ea typeface="Noto Sans Symbols"/>
                      <a:cs typeface="Noto Sans Symbols"/>
                      <a:sym typeface="Noto Sans Symbols"/>
                    </a:defRPr>
                  </a:pPr>
                  <a:r>
                    <a:rPr sz="900"/>
                    <a:t>ν</a:t>
                  </a:r>
                  <a:r>
                    <a:rPr sz="900" baseline="-25000"/>
                    <a:t>μ</a:t>
                  </a:r>
                </a:p>
              </p:txBody>
            </p:sp>
            <p:sp>
              <p:nvSpPr>
                <p:cNvPr id="28" name="Google Shape;151;p2">
                  <a:extLst>
                    <a:ext uri="{FF2B5EF4-FFF2-40B4-BE49-F238E27FC236}">
                      <a16:creationId xmlns:a16="http://schemas.microsoft.com/office/drawing/2014/main" id="{EFA47115-8533-5899-6690-112961CE8D75}"/>
                    </a:ext>
                  </a:extLst>
                </p:cNvPr>
                <p:cNvSpPr/>
                <p:nvPr/>
              </p:nvSpPr>
              <p:spPr>
                <a:xfrm>
                  <a:off x="7351826" y="2739407"/>
                  <a:ext cx="214854" cy="48066"/>
                </a:xfrm>
                <a:prstGeom prst="line">
                  <a:avLst/>
                </a:prstGeom>
                <a:noFill/>
                <a:ln w="19050" cap="flat">
                  <a:solidFill>
                    <a:srgbClr val="FFFFFF"/>
                  </a:solidFill>
                  <a:prstDash val="solid"/>
                  <a:miter lim="800000"/>
                </a:ln>
                <a:effectLst/>
              </p:spPr>
              <p:txBody>
                <a:bodyPr wrap="square" lIns="0" tIns="0" rIns="0" bIns="0" numCol="1" anchor="t">
                  <a:noAutofit/>
                </a:bodyPr>
                <a:lstStyle/>
                <a:p>
                  <a:pPr defTabSz="342900">
                    <a:defRPr sz="1400" b="0">
                      <a:latin typeface="Arial"/>
                      <a:ea typeface="Arial"/>
                      <a:cs typeface="Arial"/>
                      <a:sym typeface="Arial"/>
                    </a:defRPr>
                  </a:pPr>
                  <a:endParaRPr sz="525"/>
                </a:p>
              </p:txBody>
            </p:sp>
            <p:sp>
              <p:nvSpPr>
                <p:cNvPr id="29" name="Google Shape;152;p2">
                  <a:extLst>
                    <a:ext uri="{FF2B5EF4-FFF2-40B4-BE49-F238E27FC236}">
                      <a16:creationId xmlns:a16="http://schemas.microsoft.com/office/drawing/2014/main" id="{E312169D-EEDE-41D5-9AB8-C1FC106066D4}"/>
                    </a:ext>
                  </a:extLst>
                </p:cNvPr>
                <p:cNvSpPr/>
                <p:nvPr/>
              </p:nvSpPr>
              <p:spPr>
                <a:xfrm>
                  <a:off x="4587370" y="2017156"/>
                  <a:ext cx="3555056" cy="768792"/>
                </a:xfrm>
                <a:prstGeom prst="line">
                  <a:avLst/>
                </a:prstGeom>
                <a:noFill/>
                <a:ln w="34925" cap="flat">
                  <a:solidFill>
                    <a:srgbClr val="FF0000"/>
                  </a:solidFill>
                  <a:prstDash val="solid"/>
                  <a:miter lim="800000"/>
                  <a:tailEnd type="triangle" w="med" len="med"/>
                </a:ln>
                <a:effectLst/>
              </p:spPr>
              <p:txBody>
                <a:bodyPr wrap="square" lIns="0" tIns="0" rIns="0" bIns="0" numCol="1" anchor="t">
                  <a:noAutofit/>
                </a:bodyPr>
                <a:lstStyle/>
                <a:p>
                  <a:pPr defTabSz="342900">
                    <a:defRPr sz="1400" b="0">
                      <a:latin typeface="Arial"/>
                      <a:ea typeface="Arial"/>
                      <a:cs typeface="Arial"/>
                      <a:sym typeface="Arial"/>
                    </a:defRPr>
                  </a:pPr>
                  <a:endParaRPr sz="525"/>
                </a:p>
              </p:txBody>
            </p:sp>
            <p:sp>
              <p:nvSpPr>
                <p:cNvPr id="30" name="Google Shape;153;p2">
                  <a:extLst>
                    <a:ext uri="{FF2B5EF4-FFF2-40B4-BE49-F238E27FC236}">
                      <a16:creationId xmlns:a16="http://schemas.microsoft.com/office/drawing/2014/main" id="{854CE61E-6601-A17A-A78F-AA81F30E81F4}"/>
                    </a:ext>
                  </a:extLst>
                </p:cNvPr>
                <p:cNvSpPr txBox="1"/>
                <p:nvPr/>
              </p:nvSpPr>
              <p:spPr>
                <a:xfrm rot="994026">
                  <a:off x="7275556" y="2214932"/>
                  <a:ext cx="524133" cy="461621"/>
                </a:xfrm>
                <a:prstGeom prst="rect">
                  <a:avLst/>
                </a:prstGeom>
                <a:noFill/>
                <a:ln w="12700" cap="flat">
                  <a:noFill/>
                  <a:miter lim="400000"/>
                </a:ln>
                <a:effectLst/>
                <a:extLst>
                  <a:ext uri="{C572A759-6A51-4108-AA02-DFA0A04FC94B}">
                    <ma14:wrappingTextBoxFlag xmlns:ma14="http://schemas.microsoft.com/office/mac/drawingml/2011/main" xmlns:a14="http://schemas.microsoft.com/office/drawing/2010/main" xmlns:m="http://schemas.openxmlformats.org/officeDocument/2006/math" xmlns="" val="1"/>
                  </a:ext>
                </a:extLst>
              </p:spPr>
              <p:txBody>
                <a:bodyPr wrap="square" lIns="17137" tIns="17137" rIns="17137" bIns="17137" numCol="1" anchor="t">
                  <a:spAutoFit/>
                </a:bodyPr>
                <a:lstStyle/>
                <a:p>
                  <a:pPr defTabSz="342900">
                    <a:defRPr sz="2400" b="0">
                      <a:solidFill>
                        <a:srgbClr val="FFFFFF"/>
                      </a:solidFill>
                      <a:latin typeface="Noto Sans Symbols"/>
                      <a:ea typeface="Noto Sans Symbols"/>
                      <a:cs typeface="Noto Sans Symbols"/>
                      <a:sym typeface="Noto Sans Symbols"/>
                    </a:defRPr>
                  </a:pPr>
                  <a:r>
                    <a:rPr sz="900"/>
                    <a:t>ν</a:t>
                  </a:r>
                  <a:r>
                    <a:rPr sz="900" baseline="-25000">
                      <a:latin typeface="Calibri"/>
                      <a:ea typeface="Calibri"/>
                      <a:cs typeface="Calibri"/>
                      <a:sym typeface="Calibri"/>
                    </a:rPr>
                    <a:t>e</a:t>
                  </a:r>
                </a:p>
              </p:txBody>
            </p:sp>
            <p:sp>
              <p:nvSpPr>
                <p:cNvPr id="31" name="Google Shape;154;p2">
                  <a:extLst>
                    <a:ext uri="{FF2B5EF4-FFF2-40B4-BE49-F238E27FC236}">
                      <a16:creationId xmlns:a16="http://schemas.microsoft.com/office/drawing/2014/main" id="{7603A73B-5220-5000-4B5C-0E8423CE8961}"/>
                    </a:ext>
                  </a:extLst>
                </p:cNvPr>
                <p:cNvSpPr/>
                <p:nvPr/>
              </p:nvSpPr>
              <p:spPr>
                <a:xfrm flipV="1">
                  <a:off x="4999218" y="822362"/>
                  <a:ext cx="1365681" cy="442791"/>
                </a:xfrm>
                <a:prstGeom prst="line">
                  <a:avLst/>
                </a:prstGeom>
                <a:noFill/>
                <a:ln w="34925" cap="flat">
                  <a:solidFill>
                    <a:srgbClr val="4472C4"/>
                  </a:solidFill>
                  <a:prstDash val="solid"/>
                  <a:miter lim="800000"/>
                  <a:tailEnd type="triangle" w="med" len="med"/>
                </a:ln>
                <a:effectLst/>
              </p:spPr>
              <p:txBody>
                <a:bodyPr wrap="square" lIns="0" tIns="0" rIns="0" bIns="0" numCol="1" anchor="t">
                  <a:noAutofit/>
                </a:bodyPr>
                <a:lstStyle/>
                <a:p>
                  <a:pPr defTabSz="342900">
                    <a:defRPr sz="1400" b="0">
                      <a:latin typeface="Arial"/>
                      <a:ea typeface="Arial"/>
                      <a:cs typeface="Arial"/>
                      <a:sym typeface="Arial"/>
                    </a:defRPr>
                  </a:pPr>
                  <a:endParaRPr sz="525"/>
                </a:p>
              </p:txBody>
            </p:sp>
            <p:sp>
              <p:nvSpPr>
                <p:cNvPr id="32" name="Google Shape;155;p2">
                  <a:extLst>
                    <a:ext uri="{FF2B5EF4-FFF2-40B4-BE49-F238E27FC236}">
                      <a16:creationId xmlns:a16="http://schemas.microsoft.com/office/drawing/2014/main" id="{8CAB81BC-6FE8-6E5E-1E11-9893E8B1DCA1}"/>
                    </a:ext>
                  </a:extLst>
                </p:cNvPr>
                <p:cNvSpPr txBox="1"/>
                <p:nvPr/>
              </p:nvSpPr>
              <p:spPr>
                <a:xfrm rot="20617158">
                  <a:off x="5180079" y="759002"/>
                  <a:ext cx="728456" cy="369288"/>
                </a:xfrm>
                <a:prstGeom prst="rect">
                  <a:avLst/>
                </a:prstGeom>
                <a:noFill/>
                <a:ln w="12700" cap="flat">
                  <a:noFill/>
                  <a:miter lim="400000"/>
                </a:ln>
                <a:effectLst/>
                <a:extLst>
                  <a:ext uri="{C572A759-6A51-4108-AA02-DFA0A04FC94B}">
                    <ma14:wrappingTextBoxFlag xmlns:ma14="http://schemas.microsoft.com/office/mac/drawingml/2011/main" xmlns:a14="http://schemas.microsoft.com/office/drawing/2010/main" xmlns:m="http://schemas.openxmlformats.org/officeDocument/2006/math" xmlns="" val="1"/>
                  </a:ext>
                </a:extLst>
              </p:spPr>
              <p:txBody>
                <a:bodyPr wrap="square" lIns="17137" tIns="17137" rIns="17137" bIns="17137" numCol="1" anchor="t">
                  <a:spAutoFit/>
                </a:bodyPr>
                <a:lstStyle>
                  <a:lvl1pPr algn="l" defTabSz="914400">
                    <a:defRPr sz="1800" b="0">
                      <a:solidFill>
                        <a:srgbClr val="FFFFFF"/>
                      </a:solidFill>
                      <a:latin typeface="Calibri"/>
                      <a:ea typeface="Calibri"/>
                      <a:cs typeface="Calibri"/>
                      <a:sym typeface="Calibri"/>
                    </a:defRPr>
                  </a:lvl1pPr>
                </a:lstStyle>
                <a:p>
                  <a:r>
                    <a:rPr sz="675"/>
                    <a:t>Proton</a:t>
                  </a:r>
                </a:p>
              </p:txBody>
            </p:sp>
            <p:sp>
              <p:nvSpPr>
                <p:cNvPr id="33" name="Google Shape;156;p2">
                  <a:extLst>
                    <a:ext uri="{FF2B5EF4-FFF2-40B4-BE49-F238E27FC236}">
                      <a16:creationId xmlns:a16="http://schemas.microsoft.com/office/drawing/2014/main" id="{99F7DA4E-D992-94DB-3258-FBE98AAA6121}"/>
                    </a:ext>
                  </a:extLst>
                </p:cNvPr>
                <p:cNvSpPr/>
                <p:nvPr/>
              </p:nvSpPr>
              <p:spPr>
                <a:xfrm flipV="1">
                  <a:off x="4945958" y="452635"/>
                  <a:ext cx="139915" cy="739454"/>
                </a:xfrm>
                <a:prstGeom prst="line">
                  <a:avLst/>
                </a:prstGeom>
                <a:noFill/>
                <a:ln w="34925" cap="flat">
                  <a:solidFill>
                    <a:srgbClr val="4472C4"/>
                  </a:solidFill>
                  <a:prstDash val="solid"/>
                  <a:miter lim="800000"/>
                  <a:tailEnd type="triangle" w="med" len="med"/>
                </a:ln>
                <a:effectLst/>
              </p:spPr>
              <p:txBody>
                <a:bodyPr wrap="square" lIns="0" tIns="0" rIns="0" bIns="0" numCol="1" anchor="t">
                  <a:noAutofit/>
                </a:bodyPr>
                <a:lstStyle/>
                <a:p>
                  <a:pPr defTabSz="342900">
                    <a:defRPr sz="1400" b="0">
                      <a:latin typeface="Arial"/>
                      <a:ea typeface="Arial"/>
                      <a:cs typeface="Arial"/>
                      <a:sym typeface="Arial"/>
                    </a:defRPr>
                  </a:pPr>
                  <a:endParaRPr sz="525"/>
                </a:p>
              </p:txBody>
            </p:sp>
            <p:sp>
              <p:nvSpPr>
                <p:cNvPr id="34" name="Google Shape;157;p2">
                  <a:extLst>
                    <a:ext uri="{FF2B5EF4-FFF2-40B4-BE49-F238E27FC236}">
                      <a16:creationId xmlns:a16="http://schemas.microsoft.com/office/drawing/2014/main" id="{9E9A9A71-AA4C-E7CC-E82E-F9B528E733ED}"/>
                    </a:ext>
                  </a:extLst>
                </p:cNvPr>
                <p:cNvSpPr txBox="1"/>
                <p:nvPr/>
              </p:nvSpPr>
              <p:spPr>
                <a:xfrm>
                  <a:off x="4701538" y="442525"/>
                  <a:ext cx="577176" cy="461621"/>
                </a:xfrm>
                <a:prstGeom prst="rect">
                  <a:avLst/>
                </a:prstGeom>
                <a:noFill/>
                <a:ln w="12700" cap="flat">
                  <a:noFill/>
                  <a:miter lim="400000"/>
                </a:ln>
                <a:effectLst/>
                <a:extLst>
                  <a:ext uri="{C572A759-6A51-4108-AA02-DFA0A04FC94B}">
                    <ma14:wrappingTextBoxFlag xmlns:ma14="http://schemas.microsoft.com/office/mac/drawingml/2011/main" xmlns:a14="http://schemas.microsoft.com/office/drawing/2010/main" xmlns:m="http://schemas.openxmlformats.org/officeDocument/2006/math" xmlns="" val="1"/>
                  </a:ext>
                </a:extLst>
              </p:spPr>
              <p:txBody>
                <a:bodyPr wrap="square" lIns="17137" tIns="17137" rIns="17137" bIns="17137" numCol="1" anchor="t">
                  <a:spAutoFit/>
                </a:bodyPr>
                <a:lstStyle/>
                <a:p>
                  <a:pPr defTabSz="342900">
                    <a:defRPr sz="2400" b="0">
                      <a:solidFill>
                        <a:srgbClr val="FFFFFF"/>
                      </a:solidFill>
                      <a:latin typeface="Calibri"/>
                      <a:ea typeface="Calibri"/>
                      <a:cs typeface="Calibri"/>
                      <a:sym typeface="Calibri"/>
                    </a:defRPr>
                  </a:pPr>
                  <a:r>
                    <a:rPr sz="900"/>
                    <a:t>e</a:t>
                  </a:r>
                  <a:r>
                    <a:rPr sz="900" baseline="30000">
                      <a:latin typeface="Noto Sans Symbols"/>
                      <a:ea typeface="Noto Sans Symbols"/>
                      <a:cs typeface="Noto Sans Symbols"/>
                      <a:sym typeface="Noto Sans Symbols"/>
                    </a:rPr>
                    <a:t>−</a:t>
                  </a:r>
                </a:p>
              </p:txBody>
            </p:sp>
            <p:sp>
              <p:nvSpPr>
                <p:cNvPr id="35" name="Google Shape;158;p2">
                  <a:extLst>
                    <a:ext uri="{FF2B5EF4-FFF2-40B4-BE49-F238E27FC236}">
                      <a16:creationId xmlns:a16="http://schemas.microsoft.com/office/drawing/2014/main" id="{5A47D5C3-3D54-436C-8E50-DD1845AF2987}"/>
                    </a:ext>
                  </a:extLst>
                </p:cNvPr>
                <p:cNvSpPr/>
                <p:nvPr/>
              </p:nvSpPr>
              <p:spPr>
                <a:xfrm>
                  <a:off x="5015914" y="1395990"/>
                  <a:ext cx="3555057" cy="797702"/>
                </a:xfrm>
                <a:prstGeom prst="line">
                  <a:avLst/>
                </a:prstGeom>
                <a:noFill/>
                <a:ln w="34925" cap="flat">
                  <a:solidFill>
                    <a:srgbClr val="FF0000"/>
                  </a:solidFill>
                  <a:prstDash val="solid"/>
                  <a:miter lim="800000"/>
                  <a:tailEnd type="triangle" w="med" len="med"/>
                </a:ln>
                <a:effectLst/>
              </p:spPr>
              <p:txBody>
                <a:bodyPr wrap="square" lIns="0" tIns="0" rIns="0" bIns="0" numCol="1" anchor="t">
                  <a:noAutofit/>
                </a:bodyPr>
                <a:lstStyle/>
                <a:p>
                  <a:pPr defTabSz="342900">
                    <a:defRPr sz="1400" b="0">
                      <a:latin typeface="Arial"/>
                      <a:ea typeface="Arial"/>
                      <a:cs typeface="Arial"/>
                      <a:sym typeface="Arial"/>
                    </a:defRPr>
                  </a:pPr>
                  <a:endParaRPr sz="525"/>
                </a:p>
              </p:txBody>
            </p:sp>
            <p:sp>
              <p:nvSpPr>
                <p:cNvPr id="36" name="Google Shape;159;p2">
                  <a:extLst>
                    <a:ext uri="{FF2B5EF4-FFF2-40B4-BE49-F238E27FC236}">
                      <a16:creationId xmlns:a16="http://schemas.microsoft.com/office/drawing/2014/main" id="{5878C631-2212-983D-F0FE-C8D28A6ED499}"/>
                    </a:ext>
                  </a:extLst>
                </p:cNvPr>
                <p:cNvSpPr txBox="1"/>
                <p:nvPr/>
              </p:nvSpPr>
              <p:spPr>
                <a:xfrm rot="663528">
                  <a:off x="7682593" y="1578693"/>
                  <a:ext cx="524133" cy="461621"/>
                </a:xfrm>
                <a:prstGeom prst="rect">
                  <a:avLst/>
                </a:prstGeom>
                <a:noFill/>
                <a:ln w="12700" cap="flat">
                  <a:noFill/>
                  <a:miter lim="400000"/>
                </a:ln>
                <a:effectLst/>
                <a:extLst>
                  <a:ext uri="{C572A759-6A51-4108-AA02-DFA0A04FC94B}">
                    <ma14:wrappingTextBoxFlag xmlns:ma14="http://schemas.microsoft.com/office/mac/drawingml/2011/main" xmlns:a14="http://schemas.microsoft.com/office/drawing/2010/main" xmlns:m="http://schemas.openxmlformats.org/officeDocument/2006/math" xmlns="" val="1"/>
                  </a:ext>
                </a:extLst>
              </p:spPr>
              <p:txBody>
                <a:bodyPr wrap="square" lIns="17137" tIns="17137" rIns="17137" bIns="17137" numCol="1" anchor="t">
                  <a:spAutoFit/>
                </a:bodyPr>
                <a:lstStyle/>
                <a:p>
                  <a:pPr defTabSz="342900">
                    <a:defRPr sz="2400" b="0">
                      <a:solidFill>
                        <a:srgbClr val="FFFFFF"/>
                      </a:solidFill>
                      <a:latin typeface="Noto Sans Symbols"/>
                      <a:ea typeface="Noto Sans Symbols"/>
                      <a:cs typeface="Noto Sans Symbols"/>
                      <a:sym typeface="Noto Sans Symbols"/>
                    </a:defRPr>
                  </a:pPr>
                  <a:r>
                    <a:rPr sz="900"/>
                    <a:t>ν</a:t>
                  </a:r>
                  <a:r>
                    <a:rPr sz="900" baseline="-25000">
                      <a:latin typeface="Calibri"/>
                      <a:ea typeface="Calibri"/>
                      <a:cs typeface="Calibri"/>
                      <a:sym typeface="Calibri"/>
                    </a:rPr>
                    <a:t>e</a:t>
                  </a:r>
                </a:p>
              </p:txBody>
            </p:sp>
            <p:sp>
              <p:nvSpPr>
                <p:cNvPr id="37" name="Google Shape;160;p2">
                  <a:extLst>
                    <a:ext uri="{FF2B5EF4-FFF2-40B4-BE49-F238E27FC236}">
                      <a16:creationId xmlns:a16="http://schemas.microsoft.com/office/drawing/2014/main" id="{F5014E4D-EB17-7E96-B6D1-C4CCD35327B0}"/>
                    </a:ext>
                  </a:extLst>
                </p:cNvPr>
                <p:cNvSpPr/>
                <p:nvPr/>
              </p:nvSpPr>
              <p:spPr>
                <a:xfrm>
                  <a:off x="7729695" y="1626681"/>
                  <a:ext cx="214854" cy="48066"/>
                </a:xfrm>
                <a:prstGeom prst="line">
                  <a:avLst/>
                </a:prstGeom>
                <a:noFill/>
                <a:ln w="19050" cap="flat">
                  <a:solidFill>
                    <a:srgbClr val="FFFFFF"/>
                  </a:solidFill>
                  <a:prstDash val="solid"/>
                  <a:miter lim="800000"/>
                </a:ln>
                <a:effectLst/>
              </p:spPr>
              <p:txBody>
                <a:bodyPr wrap="square" lIns="0" tIns="0" rIns="0" bIns="0" numCol="1" anchor="t">
                  <a:noAutofit/>
                </a:bodyPr>
                <a:lstStyle/>
                <a:p>
                  <a:pPr defTabSz="342900">
                    <a:defRPr sz="1400" b="0">
                      <a:latin typeface="Arial"/>
                      <a:ea typeface="Arial"/>
                      <a:cs typeface="Arial"/>
                      <a:sym typeface="Arial"/>
                    </a:defRPr>
                  </a:pPr>
                  <a:endParaRPr sz="525"/>
                </a:p>
              </p:txBody>
            </p:sp>
          </p:grpSp>
        </p:grpSp>
        <p:sp>
          <p:nvSpPr>
            <p:cNvPr id="8" name="Google Shape;130;p2">
              <a:extLst>
                <a:ext uri="{FF2B5EF4-FFF2-40B4-BE49-F238E27FC236}">
                  <a16:creationId xmlns:a16="http://schemas.microsoft.com/office/drawing/2014/main" id="{9BD8B95F-189D-F5B0-1DF7-FB653D3E8FF5}"/>
                </a:ext>
              </a:extLst>
            </p:cNvPr>
            <p:cNvSpPr/>
            <p:nvPr/>
          </p:nvSpPr>
          <p:spPr>
            <a:xfrm>
              <a:off x="9637307" y="3211964"/>
              <a:ext cx="2016001" cy="2196001"/>
            </a:xfrm>
            <a:prstGeom prst="ellipse">
              <a:avLst/>
            </a:prstGeom>
            <a:blipFill rotWithShape="1">
              <a:blip r:embed="rId5" cstate="screen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rcRect/>
              <a:stretch>
                <a:fillRect/>
              </a:stretch>
            </a:blip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defTabSz="342900">
                <a:defRPr sz="1400" b="0">
                  <a:solidFill>
                    <a:srgbClr val="FFFFFF"/>
                  </a:solidFill>
                  <a:latin typeface="Calibri"/>
                  <a:ea typeface="Calibri"/>
                  <a:cs typeface="Calibri"/>
                  <a:sym typeface="Calibri"/>
                </a:defRPr>
              </a:pPr>
              <a:endParaRPr sz="525"/>
            </a:p>
          </p:txBody>
        </p:sp>
      </p:grpSp>
      <p:grpSp>
        <p:nvGrpSpPr>
          <p:cNvPr id="38" name="Group">
            <a:extLst>
              <a:ext uri="{FF2B5EF4-FFF2-40B4-BE49-F238E27FC236}">
                <a16:creationId xmlns:a16="http://schemas.microsoft.com/office/drawing/2014/main" id="{423A1A95-1282-848B-3827-D8F9A57FFE6D}"/>
              </a:ext>
            </a:extLst>
          </p:cNvPr>
          <p:cNvGrpSpPr/>
          <p:nvPr/>
        </p:nvGrpSpPr>
        <p:grpSpPr>
          <a:xfrm>
            <a:off x="4208391" y="2787224"/>
            <a:ext cx="4572000" cy="2244996"/>
            <a:chOff x="0" y="0"/>
            <a:chExt cx="12192000" cy="5986656"/>
          </a:xfrm>
        </p:grpSpPr>
        <p:pic>
          <p:nvPicPr>
            <p:cNvPr id="39" name="Screenshot 2025-02-21 at 12.26.04 PM.png" descr="Screenshot 2025-02-21 at 12.26.04 PM.png">
              <a:extLst>
                <a:ext uri="{FF2B5EF4-FFF2-40B4-BE49-F238E27FC236}">
                  <a16:creationId xmlns:a16="http://schemas.microsoft.com/office/drawing/2014/main" id="{9FCA7D1C-D065-2F13-AC75-EAA973E75E7B}"/>
                </a:ext>
              </a:extLst>
            </p:cNvPr>
            <p:cNvPicPr>
              <a:picLocks noChangeAspect="1"/>
            </p:cNvPicPr>
            <p:nvPr/>
          </p:nvPicPr>
          <p:blipFill>
            <a:blip r:embed="rId6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0"/>
              <a:ext cx="12192000" cy="5986656"/>
            </a:xfrm>
            <a:prstGeom prst="rect">
              <a:avLst/>
            </a:prstGeom>
            <a:ln w="12700" cap="flat">
              <a:noFill/>
              <a:miter lim="400000"/>
            </a:ln>
            <a:effectLst/>
          </p:spPr>
        </p:pic>
        <p:sp>
          <p:nvSpPr>
            <p:cNvPr id="40" name="Additional proton component">
              <a:extLst>
                <a:ext uri="{FF2B5EF4-FFF2-40B4-BE49-F238E27FC236}">
                  <a16:creationId xmlns:a16="http://schemas.microsoft.com/office/drawing/2014/main" id="{B3DC8E22-D7BA-9269-25EF-C47461B773C0}"/>
                </a:ext>
              </a:extLst>
            </p:cNvPr>
            <p:cNvSpPr txBox="1"/>
            <p:nvPr/>
          </p:nvSpPr>
          <p:spPr>
            <a:xfrm>
              <a:off x="1559005" y="475317"/>
              <a:ext cx="2409848" cy="359715"/>
            </a:xfrm>
            <a:prstGeom prst="rect">
              <a:avLst/>
            </a:prstGeom>
            <a:noFill/>
            <a:ln w="12700" cap="flat">
              <a:noFill/>
              <a:miter lim="400000"/>
            </a:ln>
            <a:effectLst/>
            <a:extLst>
              <a:ext uri="{C572A759-6A51-4108-AA02-DFA0A04FC94B}">
                <ma14:wrappingTextBoxFlag xmlns:ma14="http://schemas.microsoft.com/office/mac/drawingml/2011/main" xmlns:a14="http://schemas.microsoft.com/office/drawing/2010/main" xmlns:m="http://schemas.openxmlformats.org/officeDocument/2006/math" xmlns="" val="1"/>
              </a:ext>
            </a:extLst>
          </p:spPr>
          <p:txBody>
            <a:bodyPr wrap="none" lIns="26789" tIns="26789" rIns="26789" bIns="26789" numCol="1" anchor="ctr">
              <a:spAutoFit/>
            </a:bodyPr>
            <a:lstStyle>
              <a:lvl1pPr>
                <a:defRPr b="0"/>
              </a:lvl1pPr>
            </a:lstStyle>
            <a:p>
              <a:r>
                <a:rPr sz="525"/>
                <a:t>Additional proton component</a:t>
              </a:r>
            </a:p>
          </p:txBody>
        </p:sp>
      </p:grpSp>
      <p:sp>
        <p:nvSpPr>
          <p:cNvPr id="66" name="Google Shape;66;p14">
            <a:extLst>
              <a:ext uri="{FF2B5EF4-FFF2-40B4-BE49-F238E27FC236}">
                <a16:creationId xmlns:a16="http://schemas.microsoft.com/office/drawing/2014/main" id="{D4C7FE2D-AA8E-FA94-BA88-6F3B3A3D1F67}"/>
              </a:ext>
            </a:extLst>
          </p:cNvPr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28</a:t>
            </a:fld>
            <a:endParaRPr/>
          </a:p>
        </p:txBody>
      </p:sp>
      <p:pic>
        <p:nvPicPr>
          <p:cNvPr id="4" name="6 Imagen" descr="KM3NeT_logo_web.jpg">
            <a:extLst>
              <a:ext uri="{FF2B5EF4-FFF2-40B4-BE49-F238E27FC236}">
                <a16:creationId xmlns:a16="http://schemas.microsoft.com/office/drawing/2014/main" id="{2567360E-7C99-5AA4-AC98-3FF9AD98DF51}"/>
              </a:ext>
            </a:extLst>
          </p:cNvPr>
          <p:cNvPicPr>
            <a:picLocks noChangeAspect="1"/>
          </p:cNvPicPr>
          <p:nvPr/>
        </p:nvPicPr>
        <p:blipFill>
          <a:blip r:embed="rId7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237158" y="30211"/>
            <a:ext cx="865000" cy="8953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Snip Same Side Corner Rectangle 4">
            <a:extLst>
              <a:ext uri="{FF2B5EF4-FFF2-40B4-BE49-F238E27FC236}">
                <a16:creationId xmlns:a16="http://schemas.microsoft.com/office/drawing/2014/main" id="{3079B0F5-F54E-20CB-11C5-8429C329081F}"/>
              </a:ext>
            </a:extLst>
          </p:cNvPr>
          <p:cNvSpPr/>
          <p:nvPr/>
        </p:nvSpPr>
        <p:spPr>
          <a:xfrm rot="5400000">
            <a:off x="4164199" y="-3124849"/>
            <a:ext cx="804672" cy="7205472"/>
          </a:xfrm>
          <a:prstGeom prst="snip2SameRect">
            <a:avLst>
              <a:gd name="adj1" fmla="val 50000"/>
              <a:gd name="adj2" fmla="val 0"/>
            </a:avLst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400" b="1" dirty="0"/>
              <a:t>Source hypothesis: Cosmogenic origin</a:t>
            </a:r>
          </a:p>
        </p:txBody>
      </p:sp>
      <p:pic>
        <p:nvPicPr>
          <p:cNvPr id="6" name="Google Shape;64;p14">
            <a:extLst>
              <a:ext uri="{FF2B5EF4-FFF2-40B4-BE49-F238E27FC236}">
                <a16:creationId xmlns:a16="http://schemas.microsoft.com/office/drawing/2014/main" id="{2798A259-1128-2133-9B7C-5B8A59BF6E13}"/>
              </a:ext>
            </a:extLst>
          </p:cNvPr>
          <p:cNvPicPr preferRelativeResize="0"/>
          <p:nvPr/>
        </p:nvPicPr>
        <p:blipFill rotWithShape="1">
          <a:blip r:embed="rId8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-5088"/>
            <a:ext cx="963799" cy="965951"/>
          </a:xfrm>
          <a:prstGeom prst="rect">
            <a:avLst/>
          </a:prstGeom>
          <a:noFill/>
          <a:ln>
            <a:noFill/>
          </a:ln>
        </p:spPr>
      </p:pic>
      <mc:AlternateContent xmlns:mc="http://schemas.openxmlformats.org/markup-compatibility/2006">
        <mc:Choice xmlns:a14="http://schemas.microsoft.com/office/drawing/2010/main" Requires="a14">
          <p:sp>
            <p:nvSpPr>
              <p:cNvPr id="41" name="Cosmic ray source redshift evolution parameterized by  , where…">
                <a:extLst>
                  <a:ext uri="{FF2B5EF4-FFF2-40B4-BE49-F238E27FC236}">
                    <a16:creationId xmlns:a16="http://schemas.microsoft.com/office/drawing/2014/main" id="{5D3ED629-1B64-6843-463A-432C42EE5010}"/>
                  </a:ext>
                </a:extLst>
              </p:cNvPr>
              <p:cNvSpPr txBox="1">
                <a:spLocks noGrp="1"/>
              </p:cNvSpPr>
              <p:nvPr>
                <p:ph type="body" sz="half" idx="1"/>
              </p:nvPr>
            </p:nvSpPr>
            <p:spPr>
              <a:xfrm>
                <a:off x="58701" y="1135092"/>
                <a:ext cx="4001531" cy="3640865"/>
              </a:xfrm>
              <a:prstGeom prst="rect">
                <a:avLst/>
              </a:prstGeom>
            </p:spPr>
            <p:txBody>
              <a:bodyPr>
                <a:normAutofit/>
              </a:bodyPr>
              <a:lstStyle/>
              <a:p>
                <a:r>
                  <a:rPr sz="1400" dirty="0"/>
                  <a:t>Cosmic ray source redshift evolution parameterized by </a:t>
                </a:r>
                <a14:m>
                  <m:oMath xmlns:m="http://schemas.openxmlformats.org/officeDocument/2006/math">
                    <m:r>
                      <a:rPr sz="1400" i="1">
                        <a:solidFill>
                          <a:srgbClr val="000000"/>
                        </a:solidFill>
                        <a:latin typeface="Cambria Math" panose="02040503050406030204" pitchFamily="18" charset="0"/>
                      </a:rPr>
                      <m:t>𝑆</m:t>
                    </m:r>
                    <m:r>
                      <a:rPr sz="1400" i="1">
                        <a:solidFill>
                          <a:srgbClr val="000000"/>
                        </a:solidFill>
                        <a:latin typeface="Cambria Math" panose="02040503050406030204" pitchFamily="18" charset="0"/>
                      </a:rPr>
                      <m:t>(</m:t>
                    </m:r>
                    <m:r>
                      <a:rPr sz="1400" i="1">
                        <a:solidFill>
                          <a:srgbClr val="000000"/>
                        </a:solidFill>
                        <a:latin typeface="Cambria Math" panose="02040503050406030204" pitchFamily="18" charset="0"/>
                      </a:rPr>
                      <m:t>𝑧</m:t>
                    </m:r>
                    <m:r>
                      <a:rPr sz="1400" i="1">
                        <a:solidFill>
                          <a:srgbClr val="000000"/>
                        </a:solidFill>
                        <a:latin typeface="Cambria Math" panose="02040503050406030204" pitchFamily="18" charset="0"/>
                      </a:rPr>
                      <m:t>)=(1+</m:t>
                    </m:r>
                    <m:r>
                      <a:rPr sz="1400" i="1">
                        <a:solidFill>
                          <a:srgbClr val="000000"/>
                        </a:solidFill>
                        <a:latin typeface="Cambria Math" panose="02040503050406030204" pitchFamily="18" charset="0"/>
                      </a:rPr>
                      <m:t>𝑧</m:t>
                    </m:r>
                    <m:sSup>
                      <m:sSupPr>
                        <m:ctrlPr>
                          <a:rPr sz="1400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sz="1400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)</m:t>
                        </m:r>
                      </m:e>
                      <m:sup>
                        <m:r>
                          <a:rPr sz="1400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𝑚</m:t>
                        </m:r>
                      </m:sup>
                    </m:sSup>
                  </m:oMath>
                </a14:m>
                <a:r>
                  <a:rPr sz="1400" dirty="0"/>
                  <a:t>, where </a:t>
                </a:r>
                <a14:m>
                  <m:oMath xmlns:m="http://schemas.openxmlformats.org/officeDocument/2006/math">
                    <m:r>
                      <a:rPr sz="1400" i="1">
                        <a:solidFill>
                          <a:srgbClr val="000000"/>
                        </a:solidFill>
                        <a:latin typeface="Cambria Math" panose="02040503050406030204" pitchFamily="18" charset="0"/>
                      </a:rPr>
                      <m:t>𝑚</m:t>
                    </m:r>
                    <m:r>
                      <a:rPr sz="1400" i="1">
                        <a:solidFill>
                          <a:srgbClr val="000000"/>
                        </a:solidFill>
                        <a:latin typeface="Cambria Math" panose="02040503050406030204" pitchFamily="18" charset="0"/>
                      </a:rPr>
                      <m:t>∈[−5,5]</m:t>
                    </m:r>
                  </m:oMath>
                </a14:m>
                <a:endParaRPr sz="1400" dirty="0"/>
              </a:p>
              <a:p>
                <a14:m>
                  <m:oMath xmlns:m="http://schemas.openxmlformats.org/officeDocument/2006/math">
                    <m:r>
                      <a:rPr sz="1400" i="1">
                        <a:solidFill>
                          <a:srgbClr val="000000"/>
                        </a:solidFill>
                        <a:latin typeface="Cambria Math" panose="02040503050406030204" pitchFamily="18" charset="0"/>
                      </a:rPr>
                      <m:t>𝑚</m:t>
                    </m:r>
                    <m:r>
                      <a:rPr sz="1400" i="1">
                        <a:solidFill>
                          <a:srgbClr val="000000"/>
                        </a:solidFill>
                        <a:latin typeface="Cambria Math" panose="02040503050406030204" pitchFamily="18" charset="0"/>
                      </a:rPr>
                      <m:t>≪0⟹</m:t>
                    </m:r>
                  </m:oMath>
                </a14:m>
                <a:r>
                  <a:rPr lang="en-US" sz="1400" dirty="0"/>
                  <a:t> </a:t>
                </a:r>
                <a:r>
                  <a:rPr sz="1400" dirty="0"/>
                  <a:t>nearby sources dominate, intermediate-mass CR composition at source,</a:t>
                </a:r>
                <a:br>
                  <a:rPr sz="1400" dirty="0"/>
                </a:br>
                <a:r>
                  <a:rPr sz="1400" b="1" dirty="0"/>
                  <a:t>lower cosmogenic neutrino flux</a:t>
                </a:r>
              </a:p>
              <a:p>
                <a14:m>
                  <m:oMath xmlns:m="http://schemas.openxmlformats.org/officeDocument/2006/math">
                    <m:r>
                      <a:rPr sz="1400" i="1">
                        <a:solidFill>
                          <a:srgbClr val="000000"/>
                        </a:solidFill>
                        <a:latin typeface="Cambria Math" panose="02040503050406030204" pitchFamily="18" charset="0"/>
                      </a:rPr>
                      <m:t>𝑚</m:t>
                    </m:r>
                    <m:r>
                      <a:rPr sz="1400" i="1">
                        <a:solidFill>
                          <a:srgbClr val="000000"/>
                        </a:solidFill>
                        <a:latin typeface="Cambria Math" panose="02040503050406030204" pitchFamily="18" charset="0"/>
                      </a:rPr>
                      <m:t>≫0⟹</m:t>
                    </m:r>
                  </m:oMath>
                </a14:m>
                <a:r>
                  <a:rPr lang="en-US" sz="1400" dirty="0"/>
                  <a:t> </a:t>
                </a:r>
                <a:r>
                  <a:rPr sz="1400" dirty="0"/>
                  <a:t>distant sources dominate, </a:t>
                </a:r>
                <a:br>
                  <a:rPr sz="1400" dirty="0"/>
                </a:br>
                <a:r>
                  <a:rPr sz="1400" dirty="0"/>
                  <a:t>heavier-mass CR composition at source,</a:t>
                </a:r>
                <a:br>
                  <a:rPr sz="1400" dirty="0"/>
                </a:br>
                <a:r>
                  <a:rPr sz="1400" b="1" dirty="0"/>
                  <a:t>higher cosmogenic neutrino flux</a:t>
                </a:r>
              </a:p>
            </p:txBody>
          </p:sp>
        </mc:Choice>
        <mc:Fallback>
          <p:sp>
            <p:nvSpPr>
              <p:cNvPr id="41" name="Cosmic ray source redshift evolution parameterized by  , where…">
                <a:extLst>
                  <a:ext uri="{FF2B5EF4-FFF2-40B4-BE49-F238E27FC236}">
                    <a16:creationId xmlns:a16="http://schemas.microsoft.com/office/drawing/2014/main" id="{5D3ED629-1B64-6843-463A-432C42EE5010}"/>
                  </a:ext>
                </a:extLst>
              </p:cNvPr>
              <p:cNvSpPr txBox="1">
                <a:spLocks noGrp="1" noRot="1" noChangeAspect="1" noMove="1" noResize="1" noEditPoints="1" noAdjustHandles="1" noChangeArrowheads="1" noChangeShapeType="1" noTextEdit="1"/>
              </p:cNvSpPr>
              <p:nvPr>
                <p:ph type="body" sz="half" idx="1"/>
              </p:nvPr>
            </p:nvSpPr>
            <p:spPr>
              <a:xfrm>
                <a:off x="58701" y="1135092"/>
                <a:ext cx="4001531" cy="3640865"/>
              </a:xfrm>
              <a:prstGeom prst="rect">
                <a:avLst/>
              </a:prstGeom>
              <a:blipFill>
                <a:blip r:embed="rId9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42" name="An additional subdominant proton component can enhance the cosmogenic neutrino flux at the highest energies">
            <a:extLst>
              <a:ext uri="{FF2B5EF4-FFF2-40B4-BE49-F238E27FC236}">
                <a16:creationId xmlns:a16="http://schemas.microsoft.com/office/drawing/2014/main" id="{D635EBB5-6B2F-908A-8458-70A103A6FFB3}"/>
              </a:ext>
            </a:extLst>
          </p:cNvPr>
          <p:cNvSpPr txBox="1"/>
          <p:nvPr/>
        </p:nvSpPr>
        <p:spPr>
          <a:xfrm>
            <a:off x="567550" y="3819337"/>
            <a:ext cx="3359557" cy="700432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:a14="http://schemas.microsoft.com/office/drawing/2010/main" xmlns:m="http://schemas.openxmlformats.org/officeDocument/2006/math" xmlns="" val="1"/>
            </a:ext>
          </a:extLst>
        </p:spPr>
        <p:txBody>
          <a:bodyPr wrap="square" lIns="26789" tIns="26789" rIns="26789" bIns="26789" anchor="ctr">
            <a:spAutoFit/>
          </a:bodyPr>
          <a:lstStyle>
            <a:lvl1pPr>
              <a:defRPr sz="4500"/>
            </a:lvl1pPr>
          </a:lstStyle>
          <a:p>
            <a:r>
              <a:rPr sz="1400" dirty="0"/>
              <a:t>An additional subdominant proton component can enhance the cosmogenic neutrino flux at the highest energies</a:t>
            </a:r>
          </a:p>
        </p:txBody>
      </p:sp>
      <p:sp>
        <p:nvSpPr>
          <p:cNvPr id="43" name="KM3NeT 2502.08508">
            <a:extLst>
              <a:ext uri="{FF2B5EF4-FFF2-40B4-BE49-F238E27FC236}">
                <a16:creationId xmlns:a16="http://schemas.microsoft.com/office/drawing/2014/main" id="{1985F42D-1187-249F-AC39-1111952239CC}"/>
              </a:ext>
            </a:extLst>
          </p:cNvPr>
          <p:cNvSpPr txBox="1"/>
          <p:nvPr/>
        </p:nvSpPr>
        <p:spPr>
          <a:xfrm>
            <a:off x="2247328" y="4773941"/>
            <a:ext cx="1418257" cy="20799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:a14="http://schemas.microsoft.com/office/drawing/2010/main" xmlns:m="http://schemas.openxmlformats.org/officeDocument/2006/math" xmlns="" val="1"/>
            </a:ext>
          </a:extLst>
        </p:spPr>
        <p:txBody>
          <a:bodyPr wrap="none" lIns="26789" tIns="26789" rIns="26789" bIns="26789" anchor="ctr">
            <a:spAutoFit/>
          </a:bodyPr>
          <a:lstStyle>
            <a:lvl1pPr>
              <a:defRPr b="0" u="sng">
                <a:hlinkClick r:id="" action="ppaction://noaction"/>
              </a:defRPr>
            </a:lvl1pPr>
          </a:lstStyle>
          <a:p>
            <a:pPr>
              <a:defRPr u="none"/>
            </a:pPr>
            <a:r>
              <a:rPr lang="en-US" sz="1000" i="1" dirty="0">
                <a:hlinkClick r:id="rId10"/>
              </a:rPr>
              <a:t>ApJL 984 (2025) 2, L41</a:t>
            </a:r>
            <a:endParaRPr sz="1000" i="1" dirty="0">
              <a:hlinkClick r:id="rId11"/>
            </a:endParaRPr>
          </a:p>
        </p:txBody>
      </p:sp>
    </p:spTree>
    <p:extLst>
      <p:ext uri="{BB962C8B-B14F-4D97-AF65-F5344CB8AC3E}">
        <p14:creationId xmlns:p14="http://schemas.microsoft.com/office/powerpoint/2010/main" val="314949787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" fill="hold">
                            <p:stCondLst>
                              <p:cond delay="0"/>
                            </p:stCondLst>
                            <p:childTnLst>
                              <p:par>
                                <p:cTn id="8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9" fill="hold"/>
                                        <p:tgtEl>
                                          <p:spTgt spid="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8" grpId="0" animBg="1" advAuto="0"/>
      <p:bldP spid="42" grpId="0" animBg="1" advAuto="0"/>
    </p:bld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1">
          <a:extLst>
            <a:ext uri="{FF2B5EF4-FFF2-40B4-BE49-F238E27FC236}">
              <a16:creationId xmlns:a16="http://schemas.microsoft.com/office/drawing/2014/main" id="{D9680D00-B2E3-DCD0-C614-1959766B151C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4">
            <a:extLst>
              <a:ext uri="{FF2B5EF4-FFF2-40B4-BE49-F238E27FC236}">
                <a16:creationId xmlns:a16="http://schemas.microsoft.com/office/drawing/2014/main" id="{49FC3567-AB1D-D7F4-3C18-610ECB8CDB8A}"/>
              </a:ext>
            </a:extLst>
          </p:cNvPr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29</a:t>
            </a:fld>
            <a:endParaRPr/>
          </a:p>
        </p:txBody>
      </p:sp>
      <p:pic>
        <p:nvPicPr>
          <p:cNvPr id="4" name="6 Imagen" descr="KM3NeT_logo_web.jpg">
            <a:extLst>
              <a:ext uri="{FF2B5EF4-FFF2-40B4-BE49-F238E27FC236}">
                <a16:creationId xmlns:a16="http://schemas.microsoft.com/office/drawing/2014/main" id="{436A40D9-7B60-81F5-1D9B-5F8419D83D5D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237158" y="30211"/>
            <a:ext cx="865000" cy="8953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Snip Same Side Corner Rectangle 4">
            <a:extLst>
              <a:ext uri="{FF2B5EF4-FFF2-40B4-BE49-F238E27FC236}">
                <a16:creationId xmlns:a16="http://schemas.microsoft.com/office/drawing/2014/main" id="{8E6D6811-E174-A2CF-3337-D541150652D1}"/>
              </a:ext>
            </a:extLst>
          </p:cNvPr>
          <p:cNvSpPr/>
          <p:nvPr/>
        </p:nvSpPr>
        <p:spPr>
          <a:xfrm rot="5400000">
            <a:off x="4164199" y="-3124849"/>
            <a:ext cx="804672" cy="7205472"/>
          </a:xfrm>
          <a:prstGeom prst="snip2SameRect">
            <a:avLst>
              <a:gd name="adj1" fmla="val 50000"/>
              <a:gd name="adj2" fmla="val 0"/>
            </a:avLst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400" b="1" dirty="0"/>
              <a:t>Constraints on Lorentz Invariance Violation</a:t>
            </a:r>
          </a:p>
        </p:txBody>
      </p:sp>
      <p:pic>
        <p:nvPicPr>
          <p:cNvPr id="6" name="Google Shape;64;p14">
            <a:extLst>
              <a:ext uri="{FF2B5EF4-FFF2-40B4-BE49-F238E27FC236}">
                <a16:creationId xmlns:a16="http://schemas.microsoft.com/office/drawing/2014/main" id="{5CD01A9B-0450-6B55-2024-4736EFA7AE58}"/>
              </a:ext>
            </a:extLst>
          </p:cNvPr>
          <p:cNvPicPr preferRelativeResize="0"/>
          <p:nvPr/>
        </p:nvPicPr>
        <p:blipFill rotWithShape="1">
          <a:blip r:embed="rId4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-5088"/>
            <a:ext cx="963799" cy="965951"/>
          </a:xfrm>
          <a:prstGeom prst="rect">
            <a:avLst/>
          </a:prstGeom>
          <a:noFill/>
          <a:ln>
            <a:noFill/>
          </a:ln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2" name="TextBox 1">
                <a:extLst>
                  <a:ext uri="{FF2B5EF4-FFF2-40B4-BE49-F238E27FC236}">
                    <a16:creationId xmlns:a16="http://schemas.microsoft.com/office/drawing/2014/main" id="{BC0C413D-06B7-FB4A-B31D-0166E3E60F9E}"/>
                  </a:ext>
                </a:extLst>
              </p:cNvPr>
              <p:cNvSpPr txBox="1"/>
              <p:nvPr/>
            </p:nvSpPr>
            <p:spPr>
              <a:xfrm>
                <a:off x="582464" y="925563"/>
                <a:ext cx="5734647" cy="723275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pPr marL="285750" indent="-285750">
                  <a:lnSpc>
                    <a:spcPct val="150000"/>
                  </a:lnSpc>
                  <a:buFont typeface="Arial" panose="020B0604020202020204" pitchFamily="34" charset="0"/>
                  <a:buChar char="•"/>
                </a:pPr>
                <a:r>
                  <a:rPr lang="en-US" dirty="0"/>
                  <a:t>A superluminal neutrino would quickly loose energy via </a:t>
                </a:r>
                <a14:m>
                  <m:oMath xmlns:m="http://schemas.openxmlformats.org/officeDocument/2006/math">
                    <m:r>
                      <a:rPr lang="en-US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𝜈</m:t>
                    </m:r>
                    <m:r>
                      <a:rPr lang="en-US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→</m:t>
                    </m:r>
                    <m:r>
                      <a:rPr lang="en-US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𝜈</m:t>
                    </m:r>
                    <m:r>
                      <a:rPr lang="en-US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+</m:t>
                    </m:r>
                    <m:sSup>
                      <m:sSupPr>
                        <m:ctrlPr>
                          <a:rPr lang="en-US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𝑒</m:t>
                        </m:r>
                      </m:e>
                      <m:sup>
                        <m:r>
                          <a:rPr lang="en-US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±</m:t>
                        </m:r>
                      </m:sup>
                    </m:sSup>
                  </m:oMath>
                </a14:m>
                <a:endParaRPr lang="en-US" dirty="0"/>
              </a:p>
              <a:p>
                <a:pPr marL="285750" indent="-285750">
                  <a:lnSpc>
                    <a:spcPct val="150000"/>
                  </a:lnSpc>
                  <a:buFont typeface="Arial" panose="020B0604020202020204" pitchFamily="34" charset="0"/>
                  <a:buChar char="•"/>
                </a:pPr>
                <a:r>
                  <a:rPr lang="en-US" dirty="0"/>
                  <a:t>Decay width (lifetime) given by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Γ</m:t>
                    </m:r>
                    <m:r>
                      <a:rPr lang="en-US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∝</m:t>
                    </m:r>
                    <m:sSup>
                      <m:sSupPr>
                        <m:ctrlPr>
                          <a:rPr lang="en-US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𝐸</m:t>
                        </m:r>
                      </m:e>
                      <m:sup>
                        <m: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5</m:t>
                        </m:r>
                      </m:sup>
                    </m:sSup>
                    <m:sSup>
                      <m:sSup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𝛿</m:t>
                        </m:r>
                      </m:e>
                      <m:sup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3</m:t>
                        </m:r>
                      </m:sup>
                    </m:sSup>
                  </m:oMath>
                </a14:m>
                <a:r>
                  <a:rPr lang="en-US" dirty="0"/>
                  <a:t> where </a:t>
                </a:r>
                <a14:m>
                  <m:oMath xmlns:m="http://schemas.openxmlformats.org/officeDocument/2006/math">
                    <m:r>
                      <a:rPr lang="en-US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𝛿</m:t>
                    </m:r>
                    <m:r>
                      <a:rPr lang="en-US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=</m:t>
                    </m:r>
                    <m:sSubSup>
                      <m:sSubSupPr>
                        <m:ctrlPr>
                          <a:rPr lang="en-US" i="1" smtClean="0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𝑐</m:t>
                        </m:r>
                      </m:e>
                      <m:sub>
                        <m:r>
                          <a:rPr lang="en-US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𝜈</m:t>
                        </m:r>
                      </m:sub>
                      <m:sup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2</m:t>
                        </m:r>
                      </m:sup>
                    </m:sSubSup>
                    <m:r>
                      <a:rPr lang="en-US" b="0" i="1" smtClean="0">
                        <a:latin typeface="Cambria Math" panose="02040503050406030204" pitchFamily="18" charset="0"/>
                      </a:rPr>
                      <m:t>−1</m:t>
                    </m:r>
                  </m:oMath>
                </a14:m>
                <a:r>
                  <a:rPr lang="en-US" dirty="0"/>
                  <a:t> </a:t>
                </a:r>
              </a:p>
            </p:txBody>
          </p:sp>
        </mc:Choice>
        <mc:Fallback xmlns="">
          <p:sp>
            <p:nvSpPr>
              <p:cNvPr id="2" name="TextBox 1">
                <a:extLst>
                  <a:ext uri="{FF2B5EF4-FFF2-40B4-BE49-F238E27FC236}">
                    <a16:creationId xmlns:a16="http://schemas.microsoft.com/office/drawing/2014/main" id="{BC0C413D-06B7-FB4A-B31D-0166E3E60F9E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82464" y="925563"/>
                <a:ext cx="5734647" cy="723275"/>
              </a:xfrm>
              <a:prstGeom prst="rect">
                <a:avLst/>
              </a:prstGeom>
              <a:blipFill>
                <a:blip r:embed="rId5"/>
                <a:stretch>
                  <a:fillRect l="-442" b="-6897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7" name="Picture 6">
            <a:extLst>
              <a:ext uri="{FF2B5EF4-FFF2-40B4-BE49-F238E27FC236}">
                <a16:creationId xmlns:a16="http://schemas.microsoft.com/office/drawing/2014/main" id="{8C73DA5A-6936-2E78-809D-5C541908C3F9}"/>
              </a:ext>
            </a:extLst>
          </p:cNvPr>
          <p:cNvPicPr>
            <a:picLocks noChangeAspect="1"/>
          </p:cNvPicPr>
          <p:nvPr/>
        </p:nvPicPr>
        <p:blipFill>
          <a:blip r:embed="rId6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293183" y="1935657"/>
            <a:ext cx="4378606" cy="3121160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EEABD9B7-4B97-7C26-27A7-922A6F3D73B6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387033" y="2929617"/>
            <a:ext cx="3136900" cy="1930400"/>
          </a:xfrm>
          <a:prstGeom prst="rect">
            <a:avLst/>
          </a:prstGeom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23F6CC5B-D028-1230-560E-50687347A823}"/>
              </a:ext>
            </a:extLst>
          </p:cNvPr>
          <p:cNvSpPr txBox="1"/>
          <p:nvPr/>
        </p:nvSpPr>
        <p:spPr>
          <a:xfrm>
            <a:off x="481899" y="1694178"/>
            <a:ext cx="3788544" cy="116955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/>
              <a:t>The distance to KM3-230213A is unknown. </a:t>
            </a:r>
            <a:r>
              <a:rPr lang="en-US" dirty="0"/>
              <a:t>We constrain </a:t>
            </a:r>
            <a:r>
              <a:rPr lang="en-US" i="1" dirty="0">
                <a:latin typeface="Symbol" pitchFamily="2" charset="2"/>
              </a:rPr>
              <a:t>d</a:t>
            </a:r>
            <a:r>
              <a:rPr lang="en-US" dirty="0"/>
              <a:t> based on a conservative (&gt; 12 kpc) and a likely (&gt; 1 Mpc) distance estimate. This already gives the most-stringent constraint to date on </a:t>
            </a:r>
            <a:r>
              <a:rPr lang="en-US" i="1" dirty="0">
                <a:latin typeface="Symbol" pitchFamily="2" charset="2"/>
              </a:rPr>
              <a:t>d</a:t>
            </a:r>
            <a:endParaRPr lang="en-US" dirty="0"/>
          </a:p>
        </p:txBody>
      </p:sp>
      <p:sp>
        <p:nvSpPr>
          <p:cNvPr id="10" name="KM3NeT 2502.08508">
            <a:extLst>
              <a:ext uri="{FF2B5EF4-FFF2-40B4-BE49-F238E27FC236}">
                <a16:creationId xmlns:a16="http://schemas.microsoft.com/office/drawing/2014/main" id="{49D6896A-E9F9-2191-2B94-7F2B7114CF95}"/>
              </a:ext>
            </a:extLst>
          </p:cNvPr>
          <p:cNvSpPr txBox="1"/>
          <p:nvPr/>
        </p:nvSpPr>
        <p:spPr>
          <a:xfrm>
            <a:off x="3550245" y="4832305"/>
            <a:ext cx="1051169" cy="20799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:a14="http://schemas.microsoft.com/office/drawing/2010/main" xmlns:m="http://schemas.openxmlformats.org/officeDocument/2006/math" xmlns="" val="1"/>
            </a:ext>
          </a:extLst>
        </p:spPr>
        <p:txBody>
          <a:bodyPr wrap="none" lIns="26789" tIns="26789" rIns="26789" bIns="26789" anchor="ctr">
            <a:spAutoFit/>
          </a:bodyPr>
          <a:lstStyle>
            <a:lvl1pPr>
              <a:defRPr b="0" u="sng">
                <a:hlinkClick r:id="" action="ppaction://noaction"/>
              </a:defRPr>
            </a:lvl1pPr>
          </a:lstStyle>
          <a:p>
            <a:pPr>
              <a:defRPr u="none"/>
            </a:pPr>
            <a:r>
              <a:rPr lang="en-US" sz="1000" i="1" dirty="0">
                <a:hlinkClick r:id="rId8"/>
              </a:rPr>
              <a:t>arXiv:2502.12070</a:t>
            </a:r>
            <a:endParaRPr sz="1000" i="1" dirty="0">
              <a:hlinkClick r:id="rId9"/>
            </a:endParaRP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F2E73077-2615-67E2-E072-B41BB62FB601}"/>
              </a:ext>
            </a:extLst>
          </p:cNvPr>
          <p:cNvSpPr txBox="1"/>
          <p:nvPr/>
        </p:nvSpPr>
        <p:spPr>
          <a:xfrm>
            <a:off x="6482486" y="1402617"/>
            <a:ext cx="1665841" cy="24622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000" i="1" dirty="0"/>
              <a:t>Coleman &amp; Glashow 2011</a:t>
            </a:r>
          </a:p>
        </p:txBody>
      </p:sp>
      <p:grpSp>
        <p:nvGrpSpPr>
          <p:cNvPr id="3" name="Group 2">
            <a:extLst>
              <a:ext uri="{FF2B5EF4-FFF2-40B4-BE49-F238E27FC236}">
                <a16:creationId xmlns:a16="http://schemas.microsoft.com/office/drawing/2014/main" id="{E4CD2F28-C820-6F35-37F2-592FDF0B20F2}"/>
              </a:ext>
            </a:extLst>
          </p:cNvPr>
          <p:cNvGrpSpPr/>
          <p:nvPr/>
        </p:nvGrpSpPr>
        <p:grpSpPr>
          <a:xfrm>
            <a:off x="481899" y="4280170"/>
            <a:ext cx="3518401" cy="526765"/>
            <a:chOff x="481899" y="4280170"/>
            <a:chExt cx="3518401" cy="526765"/>
          </a:xfrm>
        </p:grpSpPr>
        <p:sp>
          <p:nvSpPr>
            <p:cNvPr id="11" name="Rounded Rectangle 10">
              <a:extLst>
                <a:ext uri="{FF2B5EF4-FFF2-40B4-BE49-F238E27FC236}">
                  <a16:creationId xmlns:a16="http://schemas.microsoft.com/office/drawing/2014/main" id="{CC5FD9D2-299C-4D8B-2102-6870264249C8}"/>
                </a:ext>
              </a:extLst>
            </p:cNvPr>
            <p:cNvSpPr/>
            <p:nvPr/>
          </p:nvSpPr>
          <p:spPr>
            <a:xfrm>
              <a:off x="481899" y="4280170"/>
              <a:ext cx="2967888" cy="526765"/>
            </a:xfrm>
            <a:prstGeom prst="roundRect">
              <a:avLst/>
            </a:prstGeom>
            <a:noFill/>
            <a:ln>
              <a:solidFill>
                <a:srgbClr val="FF0000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" name="Left Arrow 13">
              <a:extLst>
                <a:ext uri="{FF2B5EF4-FFF2-40B4-BE49-F238E27FC236}">
                  <a16:creationId xmlns:a16="http://schemas.microsoft.com/office/drawing/2014/main" id="{BA967AAC-B3F3-61F4-8862-D2CF7A2C2D0A}"/>
                </a:ext>
              </a:extLst>
            </p:cNvPr>
            <p:cNvSpPr/>
            <p:nvPr/>
          </p:nvSpPr>
          <p:spPr>
            <a:xfrm rot="10800000">
              <a:off x="3816816" y="4398383"/>
              <a:ext cx="183484" cy="143510"/>
            </a:xfrm>
            <a:prstGeom prst="leftArrow">
              <a:avLst/>
            </a:prstGeom>
            <a:solidFill>
              <a:srgbClr val="FF0000"/>
            </a:solidFill>
            <a:ln>
              <a:solidFill>
                <a:srgbClr val="FF0000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</p:grpSp>
    </p:spTree>
    <p:extLst>
      <p:ext uri="{BB962C8B-B14F-4D97-AF65-F5344CB8AC3E}">
        <p14:creationId xmlns:p14="http://schemas.microsoft.com/office/powerpoint/2010/main" val="7739794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1">
          <a:extLst>
            <a:ext uri="{FF2B5EF4-FFF2-40B4-BE49-F238E27FC236}">
              <a16:creationId xmlns:a16="http://schemas.microsoft.com/office/drawing/2014/main" id="{9A946928-E711-A670-CAED-C31AFC4134CD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4">
            <a:extLst>
              <a:ext uri="{FF2B5EF4-FFF2-40B4-BE49-F238E27FC236}">
                <a16:creationId xmlns:a16="http://schemas.microsoft.com/office/drawing/2014/main" id="{399A47C9-64A2-204E-D75C-A79E613B0807}"/>
              </a:ext>
            </a:extLst>
          </p:cNvPr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30</a:t>
            </a:fld>
            <a:endParaRPr/>
          </a:p>
        </p:txBody>
      </p:sp>
      <p:pic>
        <p:nvPicPr>
          <p:cNvPr id="2" name="6 Imagen" descr="KM3NeT_logo_web.jpg">
            <a:extLst>
              <a:ext uri="{FF2B5EF4-FFF2-40B4-BE49-F238E27FC236}">
                <a16:creationId xmlns:a16="http://schemas.microsoft.com/office/drawing/2014/main" id="{3694E379-12C5-BC5F-986D-88D0435D4712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237158" y="30211"/>
            <a:ext cx="865000" cy="8953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7" name="Snip Same Side Corner Rectangle 6">
            <a:extLst>
              <a:ext uri="{FF2B5EF4-FFF2-40B4-BE49-F238E27FC236}">
                <a16:creationId xmlns:a16="http://schemas.microsoft.com/office/drawing/2014/main" id="{6D555C51-77D7-5EC6-1731-C023E7B0B919}"/>
              </a:ext>
            </a:extLst>
          </p:cNvPr>
          <p:cNvSpPr/>
          <p:nvPr/>
        </p:nvSpPr>
        <p:spPr>
          <a:xfrm rot="5400000">
            <a:off x="4164199" y="-3124849"/>
            <a:ext cx="804672" cy="7205472"/>
          </a:xfrm>
          <a:prstGeom prst="snip2SameRect">
            <a:avLst>
              <a:gd name="adj1" fmla="val 50000"/>
              <a:gd name="adj2" fmla="val 0"/>
            </a:avLst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800" b="1" dirty="0"/>
              <a:t>Summary</a:t>
            </a:r>
          </a:p>
        </p:txBody>
      </p:sp>
      <p:sp>
        <p:nvSpPr>
          <p:cNvPr id="8" name="Google Shape;63;p14">
            <a:extLst>
              <a:ext uri="{FF2B5EF4-FFF2-40B4-BE49-F238E27FC236}">
                <a16:creationId xmlns:a16="http://schemas.microsoft.com/office/drawing/2014/main" id="{36FE5AF3-C25A-36FA-77E5-4AFFA69686E6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578754" y="1051230"/>
            <a:ext cx="7975562" cy="3915513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>
              <a:lnSpc>
                <a:spcPct val="100000"/>
              </a:lnSpc>
              <a:spcBef>
                <a:spcPts val="400"/>
              </a:spcBef>
            </a:pPr>
            <a:r>
              <a:rPr lang="en-US" sz="1400" b="1" dirty="0">
                <a:solidFill>
                  <a:srgbClr val="0070C0"/>
                </a:solidFill>
              </a:rPr>
              <a:t>KM3NeT has been taking high quality data during construction phase</a:t>
            </a:r>
          </a:p>
          <a:p>
            <a:pPr lvl="1">
              <a:lnSpc>
                <a:spcPct val="100000"/>
              </a:lnSpc>
              <a:spcBef>
                <a:spcPts val="400"/>
              </a:spcBef>
              <a:buFont typeface="Wingdings" pitchFamily="2" charset="2"/>
              <a:buChar char="q"/>
            </a:pPr>
            <a:r>
              <a:rPr lang="en-US" dirty="0">
                <a:solidFill>
                  <a:schemeClr val="bg2"/>
                </a:solidFill>
              </a:rPr>
              <a:t>ARCA/ORCA combination covers a huge energy range (few GeV and above)</a:t>
            </a:r>
          </a:p>
          <a:p>
            <a:pPr lvl="1">
              <a:lnSpc>
                <a:spcPct val="100000"/>
              </a:lnSpc>
              <a:spcBef>
                <a:spcPts val="400"/>
              </a:spcBef>
              <a:buFont typeface="Wingdings" pitchFamily="2" charset="2"/>
              <a:buChar char="q"/>
            </a:pPr>
            <a:r>
              <a:rPr lang="en-US" dirty="0">
                <a:solidFill>
                  <a:schemeClr val="bg2"/>
                </a:solidFill>
              </a:rPr>
              <a:t>Good angular resolution </a:t>
            </a:r>
            <a:r>
              <a:rPr lang="en-US" dirty="0">
                <a:solidFill>
                  <a:schemeClr val="bg2"/>
                </a:solidFill>
                <a:sym typeface="Wingdings" pitchFamily="2" charset="2"/>
              </a:rPr>
              <a:t>holds promise for </a:t>
            </a:r>
            <a:r>
              <a:rPr lang="en-US" dirty="0">
                <a:solidFill>
                  <a:schemeClr val="bg2"/>
                </a:solidFill>
              </a:rPr>
              <a:t>precision astronomy</a:t>
            </a:r>
          </a:p>
          <a:p>
            <a:pPr lvl="1">
              <a:lnSpc>
                <a:spcPct val="100000"/>
              </a:lnSpc>
              <a:spcBef>
                <a:spcPts val="400"/>
              </a:spcBef>
              <a:buFont typeface="Wingdings" pitchFamily="2" charset="2"/>
              <a:buChar char="q"/>
            </a:pPr>
            <a:r>
              <a:rPr lang="en-US" dirty="0">
                <a:solidFill>
                  <a:schemeClr val="bg2"/>
                </a:solidFill>
              </a:rPr>
              <a:t>Also works as a marine observatory for environmental sciences</a:t>
            </a:r>
          </a:p>
          <a:p>
            <a:pPr lvl="1">
              <a:lnSpc>
                <a:spcPct val="100000"/>
              </a:lnSpc>
              <a:spcBef>
                <a:spcPts val="400"/>
              </a:spcBef>
              <a:buFont typeface="Wingdings" pitchFamily="2" charset="2"/>
              <a:buChar char="q"/>
            </a:pPr>
            <a:r>
              <a:rPr lang="en" dirty="0">
                <a:solidFill>
                  <a:srgbClr val="FF0000"/>
                </a:solidFill>
              </a:rPr>
              <a:t>Growing rapidly!</a:t>
            </a:r>
          </a:p>
          <a:p>
            <a:pPr marL="457200" lvl="0" indent="-342900" rtl="0">
              <a:lnSpc>
                <a:spcPct val="100000"/>
              </a:lnSpc>
              <a:spcBef>
                <a:spcPts val="400"/>
              </a:spcBef>
              <a:spcAft>
                <a:spcPts val="0"/>
              </a:spcAft>
              <a:buSzPts val="1800"/>
              <a:buChar char="●"/>
            </a:pPr>
            <a:r>
              <a:rPr lang="en-US" sz="1400" b="1" dirty="0">
                <a:solidFill>
                  <a:srgbClr val="0070C0"/>
                </a:solidFill>
              </a:rPr>
              <a:t>Oscillation physics results are coming along</a:t>
            </a:r>
          </a:p>
          <a:p>
            <a:pPr lvl="1" indent="-342900">
              <a:lnSpc>
                <a:spcPct val="100000"/>
              </a:lnSpc>
              <a:spcBef>
                <a:spcPts val="400"/>
              </a:spcBef>
              <a:buSzPct val="112000"/>
              <a:buFont typeface="Wingdings" pitchFamily="2" charset="2"/>
              <a:buChar char="q"/>
            </a:pPr>
            <a:r>
              <a:rPr lang="en-US" dirty="0">
                <a:solidFill>
                  <a:schemeClr val="bg2"/>
                </a:solidFill>
              </a:rPr>
              <a:t>Competitive measurement of sin</a:t>
            </a:r>
            <a:r>
              <a:rPr lang="en-US" baseline="30000" dirty="0">
                <a:solidFill>
                  <a:schemeClr val="bg2"/>
                </a:solidFill>
              </a:rPr>
              <a:t>2</a:t>
            </a:r>
            <a:r>
              <a:rPr lang="en-US" dirty="0">
                <a:solidFill>
                  <a:schemeClr val="bg2"/>
                </a:solidFill>
                <a:latin typeface="Symbol" pitchFamily="2" charset="2"/>
              </a:rPr>
              <a:t>q</a:t>
            </a:r>
            <a:r>
              <a:rPr lang="en-US" baseline="-25000" dirty="0">
                <a:solidFill>
                  <a:schemeClr val="bg2"/>
                </a:solidFill>
              </a:rPr>
              <a:t>23</a:t>
            </a:r>
            <a:r>
              <a:rPr lang="en-US" dirty="0">
                <a:solidFill>
                  <a:schemeClr val="bg2"/>
                </a:solidFill>
              </a:rPr>
              <a:t> and </a:t>
            </a:r>
            <a:r>
              <a:rPr lang="el-GR" dirty="0">
                <a:solidFill>
                  <a:schemeClr val="bg2"/>
                </a:solidFill>
              </a:rPr>
              <a:t>Δ</a:t>
            </a:r>
            <a:r>
              <a:rPr lang="en-US" dirty="0">
                <a:solidFill>
                  <a:schemeClr val="bg2"/>
                </a:solidFill>
              </a:rPr>
              <a:t>m</a:t>
            </a:r>
            <a:r>
              <a:rPr lang="en-US" baseline="30000" dirty="0">
                <a:solidFill>
                  <a:schemeClr val="bg2"/>
                </a:solidFill>
              </a:rPr>
              <a:t>2</a:t>
            </a:r>
            <a:r>
              <a:rPr lang="en-US" baseline="-25000" dirty="0">
                <a:solidFill>
                  <a:schemeClr val="bg2"/>
                </a:solidFill>
              </a:rPr>
              <a:t>31</a:t>
            </a:r>
            <a:r>
              <a:rPr lang="en-US" dirty="0">
                <a:solidFill>
                  <a:schemeClr val="bg2"/>
                </a:solidFill>
              </a:rPr>
              <a:t> </a:t>
            </a:r>
          </a:p>
          <a:p>
            <a:pPr lvl="1" indent="-342900">
              <a:lnSpc>
                <a:spcPct val="100000"/>
              </a:lnSpc>
              <a:spcBef>
                <a:spcPts val="400"/>
              </a:spcBef>
              <a:buSzPct val="112000"/>
              <a:buFont typeface="Wingdings" pitchFamily="2" charset="2"/>
              <a:buChar char="q"/>
            </a:pPr>
            <a:r>
              <a:rPr lang="en-US" dirty="0">
                <a:solidFill>
                  <a:schemeClr val="bg2"/>
                </a:solidFill>
              </a:rPr>
              <a:t>Determination of neutrino mass ordering towards the end of the decade</a:t>
            </a:r>
          </a:p>
          <a:p>
            <a:pPr lvl="1" indent="-342900">
              <a:lnSpc>
                <a:spcPct val="100000"/>
              </a:lnSpc>
              <a:spcBef>
                <a:spcPts val="400"/>
              </a:spcBef>
              <a:buSzPct val="112000"/>
              <a:buFont typeface="Wingdings" pitchFamily="2" charset="2"/>
              <a:buChar char="q"/>
            </a:pPr>
            <a:r>
              <a:rPr lang="en-US" dirty="0">
                <a:solidFill>
                  <a:schemeClr val="bg2"/>
                </a:solidFill>
              </a:rPr>
              <a:t>Constraints on BSM physics (not covered in this talk)</a:t>
            </a:r>
          </a:p>
          <a:p>
            <a:pPr>
              <a:lnSpc>
                <a:spcPct val="100000"/>
              </a:lnSpc>
              <a:spcBef>
                <a:spcPts val="400"/>
              </a:spcBef>
            </a:pPr>
            <a:r>
              <a:rPr lang="en-US" sz="1400" b="1" dirty="0">
                <a:solidFill>
                  <a:srgbClr val="0070C0"/>
                </a:solidFill>
              </a:rPr>
              <a:t>An exceptional ~ 200 </a:t>
            </a:r>
            <a:r>
              <a:rPr lang="en-US" sz="1400" b="1" dirty="0" err="1">
                <a:solidFill>
                  <a:srgbClr val="0070C0"/>
                </a:solidFill>
              </a:rPr>
              <a:t>PeV</a:t>
            </a:r>
            <a:r>
              <a:rPr lang="en-US" sz="1400" b="1" dirty="0">
                <a:solidFill>
                  <a:srgbClr val="0070C0"/>
                </a:solidFill>
              </a:rPr>
              <a:t> neutrino event detected</a:t>
            </a:r>
          </a:p>
          <a:p>
            <a:pPr lvl="1">
              <a:lnSpc>
                <a:spcPct val="100000"/>
              </a:lnSpc>
              <a:spcBef>
                <a:spcPts val="400"/>
              </a:spcBef>
              <a:buFont typeface="Wingdings" pitchFamily="2" charset="2"/>
              <a:buChar char="q"/>
            </a:pPr>
            <a:r>
              <a:rPr lang="en-US" dirty="0">
                <a:solidFill>
                  <a:schemeClr val="bg2"/>
                </a:solidFill>
              </a:rPr>
              <a:t>Extends the known diffuse astrophysical neutrino spectrum by a factor ~ 30</a:t>
            </a:r>
          </a:p>
          <a:p>
            <a:pPr lvl="1">
              <a:lnSpc>
                <a:spcPct val="100000"/>
              </a:lnSpc>
              <a:spcBef>
                <a:spcPts val="400"/>
              </a:spcBef>
              <a:buFont typeface="Wingdings" pitchFamily="2" charset="2"/>
              <a:buChar char="q"/>
            </a:pPr>
            <a:r>
              <a:rPr lang="en-US" dirty="0">
                <a:solidFill>
                  <a:schemeClr val="bg2"/>
                </a:solidFill>
              </a:rPr>
              <a:t>No obvious astrophysical source but a lot of ongoing theoretical and follow-up activities</a:t>
            </a:r>
          </a:p>
          <a:p>
            <a:pPr lvl="1">
              <a:lnSpc>
                <a:spcPct val="100000"/>
              </a:lnSpc>
              <a:spcBef>
                <a:spcPts val="400"/>
              </a:spcBef>
              <a:buFont typeface="Wingdings" pitchFamily="2" charset="2"/>
              <a:buChar char="q"/>
            </a:pPr>
            <a:r>
              <a:rPr lang="en-US" dirty="0">
                <a:solidFill>
                  <a:schemeClr val="bg2"/>
                </a:solidFill>
              </a:rPr>
              <a:t>Sky localization can be improved retroactively</a:t>
            </a:r>
            <a:endParaRPr lang="en-US" dirty="0">
              <a:solidFill>
                <a:srgbClr val="0070C0"/>
              </a:solidFill>
            </a:endParaRPr>
          </a:p>
          <a:p>
            <a:pPr lvl="0">
              <a:lnSpc>
                <a:spcPct val="100000"/>
              </a:lnSpc>
              <a:spcBef>
                <a:spcPts val="400"/>
              </a:spcBef>
            </a:pPr>
            <a:r>
              <a:rPr lang="en-US" sz="1400" b="1" dirty="0">
                <a:solidFill>
                  <a:srgbClr val="FF0000"/>
                </a:solidFill>
              </a:rPr>
              <a:t>Stay tuned for more results! </a:t>
            </a:r>
          </a:p>
        </p:txBody>
      </p:sp>
      <p:pic>
        <p:nvPicPr>
          <p:cNvPr id="9" name="Google Shape;64;p14">
            <a:extLst>
              <a:ext uri="{FF2B5EF4-FFF2-40B4-BE49-F238E27FC236}">
                <a16:creationId xmlns:a16="http://schemas.microsoft.com/office/drawing/2014/main" id="{D796B517-22CA-0BE0-D19E-A59D56C88518}"/>
              </a:ext>
            </a:extLst>
          </p:cNvPr>
          <p:cNvPicPr preferRelativeResize="0"/>
          <p:nvPr/>
        </p:nvPicPr>
        <p:blipFill rotWithShape="1">
          <a:blip r:embed="rId4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-5088"/>
            <a:ext cx="963799" cy="965951"/>
          </a:xfrm>
          <a:prstGeom prst="rect">
            <a:avLst/>
          </a:prstGeom>
          <a:noFill/>
          <a:ln>
            <a:noFill/>
          </a:ln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990A29D8-9270-7D9A-AAE7-B8EA3D803E43}"/>
              </a:ext>
            </a:extLst>
          </p:cNvPr>
          <p:cNvSpPr txBox="1"/>
          <p:nvPr/>
        </p:nvSpPr>
        <p:spPr>
          <a:xfrm>
            <a:off x="6605081" y="4548549"/>
            <a:ext cx="109196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800" b="1" dirty="0">
                <a:solidFill>
                  <a:srgbClr val="FF0000"/>
                </a:solidFill>
                <a:latin typeface="Brush Script MT" panose="03060802040406070304" pitchFamily="66" charset="-122"/>
                <a:ea typeface="Brush Script MT" panose="03060802040406070304" pitchFamily="66" charset="-122"/>
                <a:cs typeface="Brush Script MT" panose="03060802040406070304" pitchFamily="66" charset="-122"/>
              </a:rPr>
              <a:t>Thank you!</a:t>
            </a:r>
          </a:p>
        </p:txBody>
      </p:sp>
    </p:spTree>
    <p:extLst>
      <p:ext uri="{BB962C8B-B14F-4D97-AF65-F5344CB8AC3E}">
        <p14:creationId xmlns:p14="http://schemas.microsoft.com/office/powerpoint/2010/main" val="52653007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3" fill="hold">
                      <p:stCondLst>
                        <p:cond delay="indefinite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7" fill="hold">
                      <p:stCondLst>
                        <p:cond delay="indefinite"/>
                      </p:stCondLst>
                      <p:childTnLst>
                        <p:par>
                          <p:cTn id="48" fill="hold">
                            <p:stCondLst>
                              <p:cond delay="0"/>
                            </p:stCondLst>
                            <p:childTnLst>
                              <p:par>
                                <p:cTn id="4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1" fill="hold">
                      <p:stCondLst>
                        <p:cond delay="indefinite"/>
                      </p:stCondLst>
                      <p:childTnLst>
                        <p:par>
                          <p:cTn id="52" fill="hold">
                            <p:stCondLst>
                              <p:cond delay="0"/>
                            </p:stCondLst>
                            <p:childTnLst>
                              <p:par>
                                <p:cTn id="5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5" fill="hold">
                      <p:stCondLst>
                        <p:cond delay="indefinite"/>
                      </p:stCondLst>
                      <p:childTnLst>
                        <p:par>
                          <p:cTn id="56" fill="hold">
                            <p:stCondLst>
                              <p:cond delay="0"/>
                            </p:stCondLst>
                            <p:childTnLst>
                              <p:par>
                                <p:cTn id="5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9" fill="hold">
                      <p:stCondLst>
                        <p:cond delay="indefinite"/>
                      </p:stCondLst>
                      <p:childTnLst>
                        <p:par>
                          <p:cTn id="60" fill="hold">
                            <p:stCondLst>
                              <p:cond delay="0"/>
                            </p:stCondLst>
                            <p:childTnLst>
                              <p:par>
                                <p:cTn id="61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63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/>
    </p:bld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E5028643-E728-073A-40C1-69010AB2E909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E3CE36A-8F46-072C-30CE-7BAD8E1794C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>
                <a:solidFill>
                  <a:srgbClr val="0070C0"/>
                </a:solidFill>
                <a:latin typeface="+mn-lt"/>
              </a:rPr>
              <a:t>Backup Slides</a:t>
            </a: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04AE0167-B9B3-ED42-70AB-3B43E90EA781}"/>
              </a:ext>
            </a:extLst>
          </p:cNvPr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 smtClean="0"/>
              <a:t>31</a:t>
            </a:fld>
            <a:endParaRPr lang="en"/>
          </a:p>
        </p:txBody>
      </p:sp>
    </p:spTree>
    <p:extLst>
      <p:ext uri="{BB962C8B-B14F-4D97-AF65-F5344CB8AC3E}">
        <p14:creationId xmlns:p14="http://schemas.microsoft.com/office/powerpoint/2010/main" val="208485553"/>
      </p:ext>
    </p:extLst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1">
          <a:extLst>
            <a:ext uri="{FF2B5EF4-FFF2-40B4-BE49-F238E27FC236}">
              <a16:creationId xmlns:a16="http://schemas.microsoft.com/office/drawing/2014/main" id="{A89A73D4-121F-9869-6A62-348D92B64B80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4">
            <a:extLst>
              <a:ext uri="{FF2B5EF4-FFF2-40B4-BE49-F238E27FC236}">
                <a16:creationId xmlns:a16="http://schemas.microsoft.com/office/drawing/2014/main" id="{A4515A0B-0EE9-2DB0-9FFD-470E0E7FE672}"/>
              </a:ext>
            </a:extLst>
          </p:cNvPr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32</a:t>
            </a:fld>
            <a:endParaRPr/>
          </a:p>
        </p:txBody>
      </p:sp>
      <p:pic>
        <p:nvPicPr>
          <p:cNvPr id="4" name="6 Imagen" descr="KM3NeT_logo_web.jpg">
            <a:extLst>
              <a:ext uri="{FF2B5EF4-FFF2-40B4-BE49-F238E27FC236}">
                <a16:creationId xmlns:a16="http://schemas.microsoft.com/office/drawing/2014/main" id="{7C835630-D613-7539-97F3-5D677E9F9DD8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237158" y="30211"/>
            <a:ext cx="865000" cy="8953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Snip Same Side Corner Rectangle 4">
            <a:extLst>
              <a:ext uri="{FF2B5EF4-FFF2-40B4-BE49-F238E27FC236}">
                <a16:creationId xmlns:a16="http://schemas.microsoft.com/office/drawing/2014/main" id="{0ACE2F9F-BED8-8AFF-CD6D-52236FB19797}"/>
              </a:ext>
            </a:extLst>
          </p:cNvPr>
          <p:cNvSpPr/>
          <p:nvPr/>
        </p:nvSpPr>
        <p:spPr>
          <a:xfrm rot="5400000">
            <a:off x="4164199" y="-3124849"/>
            <a:ext cx="804672" cy="7205472"/>
          </a:xfrm>
          <a:prstGeom prst="snip2SameRect">
            <a:avLst>
              <a:gd name="adj1" fmla="val 50000"/>
              <a:gd name="adj2" fmla="val 0"/>
            </a:avLst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800" b="1" dirty="0"/>
              <a:t>ORCA Event Classification</a:t>
            </a:r>
          </a:p>
        </p:txBody>
      </p:sp>
      <p:pic>
        <p:nvPicPr>
          <p:cNvPr id="6" name="Google Shape;64;p14">
            <a:extLst>
              <a:ext uri="{FF2B5EF4-FFF2-40B4-BE49-F238E27FC236}">
                <a16:creationId xmlns:a16="http://schemas.microsoft.com/office/drawing/2014/main" id="{E82D10CF-1CF9-67D2-60EA-27AE7AAF4C6C}"/>
              </a:ext>
            </a:extLst>
          </p:cNvPr>
          <p:cNvPicPr preferRelativeResize="0"/>
          <p:nvPr/>
        </p:nvPicPr>
        <p:blipFill rotWithShape="1">
          <a:blip r:embed="rId4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-5088"/>
            <a:ext cx="963799" cy="965951"/>
          </a:xfrm>
          <a:prstGeom prst="rect">
            <a:avLst/>
          </a:prstGeom>
          <a:noFill/>
          <a:ln>
            <a:noFill/>
          </a:ln>
        </p:spPr>
      </p:pic>
      <p:pic>
        <p:nvPicPr>
          <p:cNvPr id="2" name="Picture 1">
            <a:extLst>
              <a:ext uri="{FF2B5EF4-FFF2-40B4-BE49-F238E27FC236}">
                <a16:creationId xmlns:a16="http://schemas.microsoft.com/office/drawing/2014/main" id="{0DE52C97-5F26-B922-46A3-16F6828BC749}"/>
              </a:ext>
            </a:extLst>
          </p:cNvPr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512047" y="2035041"/>
            <a:ext cx="3586252" cy="2824976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7143511A-66E5-74C5-6FB3-1FC25923BE9C}"/>
              </a:ext>
            </a:extLst>
          </p:cNvPr>
          <p:cNvPicPr>
            <a:picLocks noChangeAspect="1"/>
          </p:cNvPicPr>
          <p:nvPr/>
        </p:nvPicPr>
        <p:blipFill>
          <a:blip r:embed="rId6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846320" y="2035042"/>
            <a:ext cx="3544888" cy="2824975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1C86EAE1-8CEF-DE5E-9272-6596D20400C6}"/>
              </a:ext>
            </a:extLst>
          </p:cNvPr>
          <p:cNvSpPr txBox="1"/>
          <p:nvPr/>
        </p:nvSpPr>
        <p:spPr>
          <a:xfrm>
            <a:off x="758181" y="1041502"/>
            <a:ext cx="7637027" cy="73866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Boosted Decision Trees to classify events reconstructed quantities into background scores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Three classes – (1) High purity tracks, (2) low purity tracks, and (3) showers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Excellent agreement between data and simulation for neutrinos and atmospheric muons</a:t>
            </a:r>
          </a:p>
        </p:txBody>
      </p:sp>
      <p:cxnSp>
        <p:nvCxnSpPr>
          <p:cNvPr id="10" name="Straight Connector 9">
            <a:extLst>
              <a:ext uri="{FF2B5EF4-FFF2-40B4-BE49-F238E27FC236}">
                <a16:creationId xmlns:a16="http://schemas.microsoft.com/office/drawing/2014/main" id="{4BBA148B-3A24-0FAC-84CB-44FEC5163D69}"/>
              </a:ext>
            </a:extLst>
          </p:cNvPr>
          <p:cNvCxnSpPr/>
          <p:nvPr/>
        </p:nvCxnSpPr>
        <p:spPr>
          <a:xfrm>
            <a:off x="2702560" y="2571750"/>
            <a:ext cx="0" cy="1949450"/>
          </a:xfrm>
          <a:prstGeom prst="line">
            <a:avLst/>
          </a:prstGeom>
          <a:ln w="22225" cap="flat" cmpd="sng" algn="ctr">
            <a:solidFill>
              <a:schemeClr val="accent1"/>
            </a:solidFill>
            <a:prstDash val="sysDash"/>
            <a:round/>
            <a:headEnd type="none" w="med" len="med"/>
            <a:tailEnd type="none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tx1"/>
          </a:fontRef>
        </p:style>
      </p:cxnSp>
      <p:cxnSp>
        <p:nvCxnSpPr>
          <p:cNvPr id="11" name="Straight Connector 10">
            <a:extLst>
              <a:ext uri="{FF2B5EF4-FFF2-40B4-BE49-F238E27FC236}">
                <a16:creationId xmlns:a16="http://schemas.microsoft.com/office/drawing/2014/main" id="{31A9EA27-0173-0EDA-CB52-C187704D8FED}"/>
              </a:ext>
            </a:extLst>
          </p:cNvPr>
          <p:cNvCxnSpPr/>
          <p:nvPr/>
        </p:nvCxnSpPr>
        <p:spPr>
          <a:xfrm>
            <a:off x="3571656" y="2571750"/>
            <a:ext cx="0" cy="1949450"/>
          </a:xfrm>
          <a:prstGeom prst="line">
            <a:avLst/>
          </a:prstGeom>
          <a:ln w="22225" cap="flat" cmpd="sng" algn="ctr">
            <a:solidFill>
              <a:schemeClr val="accent1"/>
            </a:solidFill>
            <a:prstDash val="sysDash"/>
            <a:round/>
            <a:headEnd type="none" w="med" len="med"/>
            <a:tailEnd type="none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tx1"/>
          </a:fontRef>
        </p:style>
      </p:cxnSp>
      <p:sp>
        <p:nvSpPr>
          <p:cNvPr id="12" name="TextBox 11">
            <a:extLst>
              <a:ext uri="{FF2B5EF4-FFF2-40B4-BE49-F238E27FC236}">
                <a16:creationId xmlns:a16="http://schemas.microsoft.com/office/drawing/2014/main" id="{DA65AD5A-C46D-8501-FD56-7F0558FE6526}"/>
              </a:ext>
            </a:extLst>
          </p:cNvPr>
          <p:cNvSpPr txBox="1"/>
          <p:nvPr/>
        </p:nvSpPr>
        <p:spPr>
          <a:xfrm>
            <a:off x="1577979" y="2700455"/>
            <a:ext cx="690034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i="1" dirty="0">
                <a:solidFill>
                  <a:srgbClr val="0070C0"/>
                </a:solidFill>
              </a:rPr>
              <a:t>High purity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A096658B-507F-59D2-AB60-0DD15E7F4EA1}"/>
              </a:ext>
            </a:extLst>
          </p:cNvPr>
          <p:cNvSpPr txBox="1"/>
          <p:nvPr/>
        </p:nvSpPr>
        <p:spPr>
          <a:xfrm>
            <a:off x="2816973" y="2700455"/>
            <a:ext cx="71459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i="1" dirty="0">
                <a:solidFill>
                  <a:srgbClr val="0070C0"/>
                </a:solidFill>
              </a:rPr>
              <a:t>Low purity</a:t>
            </a:r>
          </a:p>
        </p:txBody>
      </p:sp>
      <p:cxnSp>
        <p:nvCxnSpPr>
          <p:cNvPr id="14" name="Straight Connector 13">
            <a:extLst>
              <a:ext uri="{FF2B5EF4-FFF2-40B4-BE49-F238E27FC236}">
                <a16:creationId xmlns:a16="http://schemas.microsoft.com/office/drawing/2014/main" id="{57783B7F-B7F5-ED04-F578-16E1193E66F7}"/>
              </a:ext>
            </a:extLst>
          </p:cNvPr>
          <p:cNvCxnSpPr/>
          <p:nvPr/>
        </p:nvCxnSpPr>
        <p:spPr>
          <a:xfrm>
            <a:off x="6969760" y="2571750"/>
            <a:ext cx="0" cy="1949450"/>
          </a:xfrm>
          <a:prstGeom prst="line">
            <a:avLst/>
          </a:prstGeom>
          <a:ln w="22225" cap="flat" cmpd="sng" algn="ctr">
            <a:solidFill>
              <a:schemeClr val="accent1"/>
            </a:solidFill>
            <a:prstDash val="sysDash"/>
            <a:round/>
            <a:headEnd type="none" w="med" len="med"/>
            <a:tailEnd type="none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tx1"/>
          </a:fontRef>
        </p:style>
      </p:cxnSp>
      <p:sp>
        <p:nvSpPr>
          <p:cNvPr id="15" name="TextBox 14">
            <a:extLst>
              <a:ext uri="{FF2B5EF4-FFF2-40B4-BE49-F238E27FC236}">
                <a16:creationId xmlns:a16="http://schemas.microsoft.com/office/drawing/2014/main" id="{3CC0595E-B954-1961-C12A-E4132DB4BE3C}"/>
              </a:ext>
            </a:extLst>
          </p:cNvPr>
          <p:cNvSpPr txBox="1"/>
          <p:nvPr/>
        </p:nvSpPr>
        <p:spPr>
          <a:xfrm>
            <a:off x="5881136" y="2792787"/>
            <a:ext cx="815351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i="1" dirty="0">
                <a:solidFill>
                  <a:srgbClr val="0070C0"/>
                </a:solidFill>
              </a:rPr>
              <a:t>Showers</a:t>
            </a: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255AC5C2-9724-071B-32FD-03F5FDD5CD12}"/>
              </a:ext>
            </a:extLst>
          </p:cNvPr>
          <p:cNvSpPr txBox="1"/>
          <p:nvPr/>
        </p:nvSpPr>
        <p:spPr>
          <a:xfrm>
            <a:off x="7208807" y="2792787"/>
            <a:ext cx="815351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i="1" dirty="0">
                <a:solidFill>
                  <a:srgbClr val="0070C0"/>
                </a:solidFill>
              </a:rPr>
              <a:t>Tracks</a:t>
            </a:r>
          </a:p>
        </p:txBody>
      </p:sp>
    </p:spTree>
    <p:extLst>
      <p:ext uri="{BB962C8B-B14F-4D97-AF65-F5344CB8AC3E}">
        <p14:creationId xmlns:p14="http://schemas.microsoft.com/office/powerpoint/2010/main" val="3952135852"/>
      </p:ext>
    </p:extLst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1">
          <a:extLst>
            <a:ext uri="{FF2B5EF4-FFF2-40B4-BE49-F238E27FC236}">
              <a16:creationId xmlns:a16="http://schemas.microsoft.com/office/drawing/2014/main" id="{113E9148-230D-9CE9-F0D7-37D5911A4D3B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4">
            <a:extLst>
              <a:ext uri="{FF2B5EF4-FFF2-40B4-BE49-F238E27FC236}">
                <a16:creationId xmlns:a16="http://schemas.microsoft.com/office/drawing/2014/main" id="{172BDEC5-0909-DFC0-72FE-ECDEB43940D7}"/>
              </a:ext>
            </a:extLst>
          </p:cNvPr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33</a:t>
            </a:fld>
            <a:endParaRPr/>
          </a:p>
        </p:txBody>
      </p:sp>
      <p:pic>
        <p:nvPicPr>
          <p:cNvPr id="4" name="6 Imagen" descr="KM3NeT_logo_web.jpg">
            <a:extLst>
              <a:ext uri="{FF2B5EF4-FFF2-40B4-BE49-F238E27FC236}">
                <a16:creationId xmlns:a16="http://schemas.microsoft.com/office/drawing/2014/main" id="{E21596A0-169D-DEAB-5DD2-569036264F31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237158" y="30211"/>
            <a:ext cx="865000" cy="8953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Snip Same Side Corner Rectangle 4">
            <a:extLst>
              <a:ext uri="{FF2B5EF4-FFF2-40B4-BE49-F238E27FC236}">
                <a16:creationId xmlns:a16="http://schemas.microsoft.com/office/drawing/2014/main" id="{B83C8BD5-007F-446F-717A-07A9324B0C96}"/>
              </a:ext>
            </a:extLst>
          </p:cNvPr>
          <p:cNvSpPr/>
          <p:nvPr/>
        </p:nvSpPr>
        <p:spPr>
          <a:xfrm rot="5400000">
            <a:off x="4164199" y="-3124849"/>
            <a:ext cx="804672" cy="7205472"/>
          </a:xfrm>
          <a:prstGeom prst="snip2SameRect">
            <a:avLst>
              <a:gd name="adj1" fmla="val 50000"/>
              <a:gd name="adj2" fmla="val 0"/>
            </a:avLst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800" b="1" dirty="0"/>
              <a:t>ORCA Class Definitions</a:t>
            </a:r>
          </a:p>
        </p:txBody>
      </p:sp>
      <p:pic>
        <p:nvPicPr>
          <p:cNvPr id="6" name="Google Shape;64;p14">
            <a:extLst>
              <a:ext uri="{FF2B5EF4-FFF2-40B4-BE49-F238E27FC236}">
                <a16:creationId xmlns:a16="http://schemas.microsoft.com/office/drawing/2014/main" id="{7CB3BEC1-3EF8-F9E6-2BFF-12F4605FF387}"/>
              </a:ext>
            </a:extLst>
          </p:cNvPr>
          <p:cNvPicPr preferRelativeResize="0"/>
          <p:nvPr/>
        </p:nvPicPr>
        <p:blipFill rotWithShape="1">
          <a:blip r:embed="rId4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-5088"/>
            <a:ext cx="963799" cy="965951"/>
          </a:xfrm>
          <a:prstGeom prst="rect">
            <a:avLst/>
          </a:prstGeom>
          <a:noFill/>
          <a:ln>
            <a:noFill/>
          </a:ln>
        </p:spPr>
      </p:pic>
      <p:pic>
        <p:nvPicPr>
          <p:cNvPr id="2" name="Picture 1">
            <a:extLst>
              <a:ext uri="{FF2B5EF4-FFF2-40B4-BE49-F238E27FC236}">
                <a16:creationId xmlns:a16="http://schemas.microsoft.com/office/drawing/2014/main" id="{68DF8B4C-1D8A-E964-2320-F715042F2AF6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244600" y="1301750"/>
            <a:ext cx="6654800" cy="31496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59203656"/>
      </p:ext>
    </p:extLst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1">
          <a:extLst>
            <a:ext uri="{FF2B5EF4-FFF2-40B4-BE49-F238E27FC236}">
              <a16:creationId xmlns:a16="http://schemas.microsoft.com/office/drawing/2014/main" id="{8233CDA7-0F28-3F27-96FF-352517ECE3FE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4">
            <a:extLst>
              <a:ext uri="{FF2B5EF4-FFF2-40B4-BE49-F238E27FC236}">
                <a16:creationId xmlns:a16="http://schemas.microsoft.com/office/drawing/2014/main" id="{0EE86FF5-02B3-21B6-E6FE-4CD97D848F65}"/>
              </a:ext>
            </a:extLst>
          </p:cNvPr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34</a:t>
            </a:fld>
            <a:endParaRPr/>
          </a:p>
        </p:txBody>
      </p:sp>
      <p:pic>
        <p:nvPicPr>
          <p:cNvPr id="4" name="6 Imagen" descr="KM3NeT_logo_web.jpg">
            <a:extLst>
              <a:ext uri="{FF2B5EF4-FFF2-40B4-BE49-F238E27FC236}">
                <a16:creationId xmlns:a16="http://schemas.microsoft.com/office/drawing/2014/main" id="{C1594D70-01AA-0A1B-7732-3C2D1F80FB48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237158" y="30211"/>
            <a:ext cx="865000" cy="8953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Snip Same Side Corner Rectangle 4">
            <a:extLst>
              <a:ext uri="{FF2B5EF4-FFF2-40B4-BE49-F238E27FC236}">
                <a16:creationId xmlns:a16="http://schemas.microsoft.com/office/drawing/2014/main" id="{5F2957B3-94E8-7D3E-03E9-64D37BDEADDA}"/>
              </a:ext>
            </a:extLst>
          </p:cNvPr>
          <p:cNvSpPr/>
          <p:nvPr/>
        </p:nvSpPr>
        <p:spPr>
          <a:xfrm rot="5400000">
            <a:off x="4164199" y="-3124849"/>
            <a:ext cx="804672" cy="7205472"/>
          </a:xfrm>
          <a:prstGeom prst="snip2SameRect">
            <a:avLst>
              <a:gd name="adj1" fmla="val 50000"/>
              <a:gd name="adj2" fmla="val 0"/>
            </a:avLst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800" b="1" dirty="0"/>
              <a:t>ORCA Event Selection</a:t>
            </a:r>
          </a:p>
        </p:txBody>
      </p:sp>
      <p:pic>
        <p:nvPicPr>
          <p:cNvPr id="6" name="Google Shape;64;p14">
            <a:extLst>
              <a:ext uri="{FF2B5EF4-FFF2-40B4-BE49-F238E27FC236}">
                <a16:creationId xmlns:a16="http://schemas.microsoft.com/office/drawing/2014/main" id="{F1E8A872-372A-3FD9-F031-83A1647A78CF}"/>
              </a:ext>
            </a:extLst>
          </p:cNvPr>
          <p:cNvPicPr preferRelativeResize="0"/>
          <p:nvPr/>
        </p:nvPicPr>
        <p:blipFill rotWithShape="1">
          <a:blip r:embed="rId4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-5088"/>
            <a:ext cx="963799" cy="965951"/>
          </a:xfrm>
          <a:prstGeom prst="rect">
            <a:avLst/>
          </a:prstGeom>
          <a:noFill/>
          <a:ln>
            <a:noFill/>
          </a:ln>
        </p:spPr>
      </p:pic>
      <p:pic>
        <p:nvPicPr>
          <p:cNvPr id="2" name="Picture 1">
            <a:extLst>
              <a:ext uri="{FF2B5EF4-FFF2-40B4-BE49-F238E27FC236}">
                <a16:creationId xmlns:a16="http://schemas.microsoft.com/office/drawing/2014/main" id="{C5D1619F-3FC4-68CD-730F-0796947996B2}"/>
              </a:ext>
            </a:extLst>
          </p:cNvPr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11102" y="2062848"/>
            <a:ext cx="2877537" cy="2919730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DA88AA5F-9062-05BD-66AD-C5AE1400F0A3}"/>
              </a:ext>
            </a:extLst>
          </p:cNvPr>
          <p:cNvPicPr>
            <a:picLocks noChangeAspect="1"/>
          </p:cNvPicPr>
          <p:nvPr/>
        </p:nvPicPr>
        <p:blipFill>
          <a:blip r:embed="rId6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3159759" y="2062847"/>
            <a:ext cx="2928170" cy="2919731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FAE5BF5C-0593-9F89-5C4B-37C5D9CF3ACF}"/>
              </a:ext>
            </a:extLst>
          </p:cNvPr>
          <p:cNvPicPr>
            <a:picLocks noChangeAspect="1"/>
          </p:cNvPicPr>
          <p:nvPr/>
        </p:nvPicPr>
        <p:blipFill>
          <a:blip r:embed="rId7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098089" y="2062847"/>
            <a:ext cx="2928146" cy="2919732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8E600A1B-91F7-B0FB-B257-7B70764B1FBF}"/>
              </a:ext>
            </a:extLst>
          </p:cNvPr>
          <p:cNvSpPr txBox="1"/>
          <p:nvPr/>
        </p:nvSpPr>
        <p:spPr>
          <a:xfrm>
            <a:off x="1747234" y="950702"/>
            <a:ext cx="5658921" cy="95410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9751 neutrino candidates with similar numbers in each class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97% pure </a:t>
            </a:r>
            <a:r>
              <a:rPr lang="en-US" dirty="0">
                <a:latin typeface="Symbol" pitchFamily="2" charset="2"/>
              </a:rPr>
              <a:t>n</a:t>
            </a:r>
            <a:r>
              <a:rPr lang="en-US" baseline="-25000" dirty="0">
                <a:latin typeface="Symbol" pitchFamily="2" charset="2"/>
              </a:rPr>
              <a:t>m</a:t>
            </a:r>
            <a:r>
              <a:rPr lang="en-US" dirty="0"/>
              <a:t>-CC sample in high purity track-like class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91% accuracy in classifying </a:t>
            </a:r>
            <a:r>
              <a:rPr lang="en-US" dirty="0">
                <a:latin typeface="Symbol" pitchFamily="2" charset="2"/>
              </a:rPr>
              <a:t>n</a:t>
            </a:r>
            <a:r>
              <a:rPr lang="en-US" baseline="-25000" dirty="0"/>
              <a:t>e</a:t>
            </a:r>
            <a:r>
              <a:rPr lang="en-US" dirty="0"/>
              <a:t>-CC events as showers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Approximately 1300 </a:t>
            </a:r>
            <a:r>
              <a:rPr lang="en-US" dirty="0">
                <a:latin typeface="Symbol" pitchFamily="2" charset="2"/>
              </a:rPr>
              <a:t>n</a:t>
            </a:r>
            <a:r>
              <a:rPr lang="en-US" baseline="-25000" dirty="0"/>
              <a:t>e</a:t>
            </a:r>
            <a:r>
              <a:rPr lang="en-US" dirty="0"/>
              <a:t>-CC events expected in shower-like sample</a:t>
            </a:r>
          </a:p>
        </p:txBody>
      </p:sp>
    </p:spTree>
    <p:extLst>
      <p:ext uri="{BB962C8B-B14F-4D97-AF65-F5344CB8AC3E}">
        <p14:creationId xmlns:p14="http://schemas.microsoft.com/office/powerpoint/2010/main" val="1517740734"/>
      </p:ext>
    </p:extLst>
  </p:cSld>
  <p:clrMapOvr>
    <a:masterClrMapping/>
  </p:clrMapOvr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1">
          <a:extLst>
            <a:ext uri="{FF2B5EF4-FFF2-40B4-BE49-F238E27FC236}">
              <a16:creationId xmlns:a16="http://schemas.microsoft.com/office/drawing/2014/main" id="{2B82256C-86B7-CFD3-86A9-F6AB02DA047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4">
            <a:extLst>
              <a:ext uri="{FF2B5EF4-FFF2-40B4-BE49-F238E27FC236}">
                <a16:creationId xmlns:a16="http://schemas.microsoft.com/office/drawing/2014/main" id="{98AAB81F-10EE-CA43-5347-E8ACF932B7DC}"/>
              </a:ext>
            </a:extLst>
          </p:cNvPr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35</a:t>
            </a:fld>
            <a:endParaRPr/>
          </a:p>
        </p:txBody>
      </p:sp>
      <p:pic>
        <p:nvPicPr>
          <p:cNvPr id="4" name="6 Imagen" descr="KM3NeT_logo_web.jpg">
            <a:extLst>
              <a:ext uri="{FF2B5EF4-FFF2-40B4-BE49-F238E27FC236}">
                <a16:creationId xmlns:a16="http://schemas.microsoft.com/office/drawing/2014/main" id="{05ECA019-C6EB-3CD7-72A0-788E86215AB3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237158" y="30211"/>
            <a:ext cx="865000" cy="8953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Snip Same Side Corner Rectangle 4">
            <a:extLst>
              <a:ext uri="{FF2B5EF4-FFF2-40B4-BE49-F238E27FC236}">
                <a16:creationId xmlns:a16="http://schemas.microsoft.com/office/drawing/2014/main" id="{1588681D-0B2E-82AD-11C1-D52EFBB92EC8}"/>
              </a:ext>
            </a:extLst>
          </p:cNvPr>
          <p:cNvSpPr/>
          <p:nvPr/>
        </p:nvSpPr>
        <p:spPr>
          <a:xfrm rot="5400000">
            <a:off x="4164199" y="-3124849"/>
            <a:ext cx="804672" cy="7205472"/>
          </a:xfrm>
          <a:prstGeom prst="snip2SameRect">
            <a:avLst>
              <a:gd name="adj1" fmla="val 50000"/>
              <a:gd name="adj2" fmla="val 0"/>
            </a:avLst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800" b="1" dirty="0"/>
              <a:t>ORCA Systematic Uncertainties</a:t>
            </a:r>
          </a:p>
        </p:txBody>
      </p:sp>
      <p:pic>
        <p:nvPicPr>
          <p:cNvPr id="6" name="Google Shape;64;p14">
            <a:extLst>
              <a:ext uri="{FF2B5EF4-FFF2-40B4-BE49-F238E27FC236}">
                <a16:creationId xmlns:a16="http://schemas.microsoft.com/office/drawing/2014/main" id="{5191F23E-2BCE-BD9B-B1E0-770B995A1C48}"/>
              </a:ext>
            </a:extLst>
          </p:cNvPr>
          <p:cNvPicPr preferRelativeResize="0"/>
          <p:nvPr/>
        </p:nvPicPr>
        <p:blipFill rotWithShape="1">
          <a:blip r:embed="rId4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-5088"/>
            <a:ext cx="963799" cy="965951"/>
          </a:xfrm>
          <a:prstGeom prst="rect">
            <a:avLst/>
          </a:prstGeom>
          <a:noFill/>
          <a:ln>
            <a:noFill/>
          </a:ln>
        </p:spPr>
      </p:pic>
      <p:pic>
        <p:nvPicPr>
          <p:cNvPr id="2" name="Picture 1">
            <a:extLst>
              <a:ext uri="{FF2B5EF4-FFF2-40B4-BE49-F238E27FC236}">
                <a16:creationId xmlns:a16="http://schemas.microsoft.com/office/drawing/2014/main" id="{4E47516F-430E-26F7-D7A4-DFC0C0E337E9}"/>
              </a:ext>
            </a:extLst>
          </p:cNvPr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46380" y="1097076"/>
            <a:ext cx="4120056" cy="3338302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9AF64294-6077-D369-E7FA-8B123B07F6E2}"/>
              </a:ext>
            </a:extLst>
          </p:cNvPr>
          <p:cNvPicPr>
            <a:picLocks noChangeAspect="1"/>
          </p:cNvPicPr>
          <p:nvPr/>
        </p:nvPicPr>
        <p:blipFill>
          <a:blip r:embed="rId6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549602" y="1097076"/>
            <a:ext cx="4120056" cy="3238704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7E281F77-D910-7302-C3EE-31516FF45597}"/>
              </a:ext>
            </a:extLst>
          </p:cNvPr>
          <p:cNvSpPr txBox="1"/>
          <p:nvPr/>
        </p:nvSpPr>
        <p:spPr>
          <a:xfrm>
            <a:off x="986175" y="4462111"/>
            <a:ext cx="2640466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sin</a:t>
            </a:r>
            <a:r>
              <a:rPr lang="en-US" baseline="30000" dirty="0"/>
              <a:t>2</a:t>
            </a:r>
            <a:r>
              <a:rPr lang="en-US" dirty="0">
                <a:latin typeface="Symbol" pitchFamily="2" charset="2"/>
              </a:rPr>
              <a:t>q</a:t>
            </a:r>
            <a:r>
              <a:rPr lang="en-US" baseline="-25000" dirty="0"/>
              <a:t>23</a:t>
            </a:r>
            <a:r>
              <a:rPr lang="en-US" dirty="0"/>
              <a:t> dominated by statistics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9DEC7B18-5C46-AE19-E632-EA1643359D16}"/>
              </a:ext>
            </a:extLst>
          </p:cNvPr>
          <p:cNvSpPr txBox="1"/>
          <p:nvPr/>
        </p:nvSpPr>
        <p:spPr>
          <a:xfrm>
            <a:off x="4545253" y="4462111"/>
            <a:ext cx="4475905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l-GR" dirty="0"/>
              <a:t>Δ</a:t>
            </a:r>
            <a:r>
              <a:rPr lang="en-US" dirty="0"/>
              <a:t>m</a:t>
            </a:r>
            <a:r>
              <a:rPr lang="en-US" baseline="30000" dirty="0"/>
              <a:t>2</a:t>
            </a:r>
            <a:r>
              <a:rPr lang="en-US" baseline="-25000" dirty="0"/>
              <a:t>31</a:t>
            </a:r>
            <a:r>
              <a:rPr lang="en-US" dirty="0"/>
              <a:t> impacted mostly by uncertainty on energy scale</a:t>
            </a:r>
          </a:p>
          <a:p>
            <a:r>
              <a:rPr lang="en-US" dirty="0"/>
              <a:t>Uncertainties on water properties dominate</a:t>
            </a:r>
          </a:p>
        </p:txBody>
      </p:sp>
    </p:spTree>
    <p:extLst>
      <p:ext uri="{BB962C8B-B14F-4D97-AF65-F5344CB8AC3E}">
        <p14:creationId xmlns:p14="http://schemas.microsoft.com/office/powerpoint/2010/main" val="890455961"/>
      </p:ext>
    </p:extLst>
  </p:cSld>
  <p:clrMapOvr>
    <a:masterClrMapping/>
  </p:clrMapOvr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1">
          <a:extLst>
            <a:ext uri="{FF2B5EF4-FFF2-40B4-BE49-F238E27FC236}">
              <a16:creationId xmlns:a16="http://schemas.microsoft.com/office/drawing/2014/main" id="{87D3B72E-4847-D2EE-4E3E-82935B22B8E0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4">
            <a:extLst>
              <a:ext uri="{FF2B5EF4-FFF2-40B4-BE49-F238E27FC236}">
                <a16:creationId xmlns:a16="http://schemas.microsoft.com/office/drawing/2014/main" id="{FF1F1B1B-FAB9-883B-7A35-AD9F3C10E9B2}"/>
              </a:ext>
            </a:extLst>
          </p:cNvPr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36</a:t>
            </a:fld>
            <a:endParaRPr/>
          </a:p>
        </p:txBody>
      </p:sp>
      <p:pic>
        <p:nvPicPr>
          <p:cNvPr id="4" name="6 Imagen" descr="KM3NeT_logo_web.jpg">
            <a:extLst>
              <a:ext uri="{FF2B5EF4-FFF2-40B4-BE49-F238E27FC236}">
                <a16:creationId xmlns:a16="http://schemas.microsoft.com/office/drawing/2014/main" id="{229AB840-6ABE-CAD5-2B74-CEE52697A728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237158" y="30211"/>
            <a:ext cx="865000" cy="8953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Snip Same Side Corner Rectangle 4">
            <a:extLst>
              <a:ext uri="{FF2B5EF4-FFF2-40B4-BE49-F238E27FC236}">
                <a16:creationId xmlns:a16="http://schemas.microsoft.com/office/drawing/2014/main" id="{1699839F-3CDF-9046-5FA7-499DD4FE0E3C}"/>
              </a:ext>
            </a:extLst>
          </p:cNvPr>
          <p:cNvSpPr/>
          <p:nvPr/>
        </p:nvSpPr>
        <p:spPr>
          <a:xfrm rot="5400000">
            <a:off x="4164199" y="-3124849"/>
            <a:ext cx="804672" cy="7205472"/>
          </a:xfrm>
          <a:prstGeom prst="snip2SameRect">
            <a:avLst>
              <a:gd name="adj1" fmla="val 50000"/>
              <a:gd name="adj2" fmla="val 0"/>
            </a:avLst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800" b="1" dirty="0"/>
              <a:t>Mass Ordering Significance</a:t>
            </a:r>
          </a:p>
        </p:txBody>
      </p:sp>
      <p:pic>
        <p:nvPicPr>
          <p:cNvPr id="6" name="Google Shape;64;p14">
            <a:extLst>
              <a:ext uri="{FF2B5EF4-FFF2-40B4-BE49-F238E27FC236}">
                <a16:creationId xmlns:a16="http://schemas.microsoft.com/office/drawing/2014/main" id="{E3EACDE4-917F-8645-7B3B-B9ECEFC0290C}"/>
              </a:ext>
            </a:extLst>
          </p:cNvPr>
          <p:cNvPicPr preferRelativeResize="0"/>
          <p:nvPr/>
        </p:nvPicPr>
        <p:blipFill rotWithShape="1">
          <a:blip r:embed="rId4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-5088"/>
            <a:ext cx="963799" cy="965951"/>
          </a:xfrm>
          <a:prstGeom prst="rect">
            <a:avLst/>
          </a:prstGeom>
          <a:noFill/>
          <a:ln>
            <a:noFill/>
          </a:ln>
        </p:spPr>
      </p:pic>
      <p:pic>
        <p:nvPicPr>
          <p:cNvPr id="2" name="Picture 1">
            <a:extLst>
              <a:ext uri="{FF2B5EF4-FFF2-40B4-BE49-F238E27FC236}">
                <a16:creationId xmlns:a16="http://schemas.microsoft.com/office/drawing/2014/main" id="{BC5E9D15-29B3-FB80-5058-F3206F4ECBD0}"/>
              </a:ext>
            </a:extLst>
          </p:cNvPr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00619" y="2221109"/>
            <a:ext cx="3724341" cy="2684279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3221DABB-72F8-5DAC-0A46-F248A2D4AA74}"/>
              </a:ext>
            </a:extLst>
          </p:cNvPr>
          <p:cNvPicPr>
            <a:picLocks noChangeAspect="1"/>
          </p:cNvPicPr>
          <p:nvPr/>
        </p:nvPicPr>
        <p:blipFill>
          <a:blip r:embed="rId6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572000" y="2201624"/>
            <a:ext cx="3724340" cy="2703764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02AC6AF3-C13A-5813-7541-AC2F53E61FEA}"/>
              </a:ext>
            </a:extLst>
          </p:cNvPr>
          <p:cNvSpPr txBox="1"/>
          <p:nvPr/>
        </p:nvSpPr>
        <p:spPr>
          <a:xfrm>
            <a:off x="1257517" y="1033808"/>
            <a:ext cx="6638356" cy="95410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Conversion from -2logL to p-value depends on choice of nuisance parameters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At NuFIT5.0 best fit, NO hypothesis disfavored at 1.7</a:t>
            </a:r>
            <a:r>
              <a:rPr lang="en-US" dirty="0">
                <a:latin typeface="Symbol" pitchFamily="2" charset="2"/>
              </a:rPr>
              <a:t>s</a:t>
            </a:r>
            <a:r>
              <a:rPr lang="en-US" dirty="0"/>
              <a:t>/ 1.5</a:t>
            </a:r>
            <a:r>
              <a:rPr lang="en-US" dirty="0">
                <a:latin typeface="Symbol" pitchFamily="2" charset="2"/>
              </a:rPr>
              <a:t>s</a:t>
            </a:r>
            <a:r>
              <a:rPr lang="en-US" dirty="0"/>
              <a:t> in (UO/LO)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IO preference slightly stronger than expected (18%/21% p-value in UO/LO)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Working towards a more general statement as a function of sin</a:t>
            </a:r>
            <a:r>
              <a:rPr lang="en-US" baseline="30000" dirty="0"/>
              <a:t>2</a:t>
            </a:r>
            <a:r>
              <a:rPr lang="en-US" dirty="0">
                <a:latin typeface="Symbol" pitchFamily="2" charset="2"/>
              </a:rPr>
              <a:t>q</a:t>
            </a:r>
            <a:r>
              <a:rPr lang="en-US" baseline="-25000" dirty="0"/>
              <a:t>23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073909196"/>
      </p:ext>
    </p:extLst>
  </p:cSld>
  <p:clrMapOvr>
    <a:masterClrMapping/>
  </p:clrMapOvr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1">
          <a:extLst>
            <a:ext uri="{FF2B5EF4-FFF2-40B4-BE49-F238E27FC236}">
              <a16:creationId xmlns:a16="http://schemas.microsoft.com/office/drawing/2014/main" id="{5F7925CF-32F1-9644-E8E4-CBF868BC6833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4">
            <a:extLst>
              <a:ext uri="{FF2B5EF4-FFF2-40B4-BE49-F238E27FC236}">
                <a16:creationId xmlns:a16="http://schemas.microsoft.com/office/drawing/2014/main" id="{2285FAC0-B33E-060B-A3E1-04390291ACDD}"/>
              </a:ext>
            </a:extLst>
          </p:cNvPr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37</a:t>
            </a:fld>
            <a:endParaRPr/>
          </a:p>
        </p:txBody>
      </p:sp>
      <p:pic>
        <p:nvPicPr>
          <p:cNvPr id="4" name="6 Imagen" descr="KM3NeT_logo_web.jpg">
            <a:extLst>
              <a:ext uri="{FF2B5EF4-FFF2-40B4-BE49-F238E27FC236}">
                <a16:creationId xmlns:a16="http://schemas.microsoft.com/office/drawing/2014/main" id="{6BD63DEF-3BED-24BF-77CC-619F9A66350C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237158" y="30211"/>
            <a:ext cx="865000" cy="8953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Snip Same Side Corner Rectangle 4">
            <a:extLst>
              <a:ext uri="{FF2B5EF4-FFF2-40B4-BE49-F238E27FC236}">
                <a16:creationId xmlns:a16="http://schemas.microsoft.com/office/drawing/2014/main" id="{54F1528B-4BF7-90CC-262E-F01110773CB0}"/>
              </a:ext>
            </a:extLst>
          </p:cNvPr>
          <p:cNvSpPr/>
          <p:nvPr/>
        </p:nvSpPr>
        <p:spPr>
          <a:xfrm rot="5400000">
            <a:off x="4164199" y="-3124849"/>
            <a:ext cx="804672" cy="7205472"/>
          </a:xfrm>
          <a:prstGeom prst="snip2SameRect">
            <a:avLst>
              <a:gd name="adj1" fmla="val 50000"/>
              <a:gd name="adj2" fmla="val 0"/>
            </a:avLst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800" b="1" dirty="0"/>
              <a:t>Tau Neutrinos in ORCA</a:t>
            </a:r>
          </a:p>
        </p:txBody>
      </p:sp>
      <p:pic>
        <p:nvPicPr>
          <p:cNvPr id="6" name="Google Shape;64;p14">
            <a:extLst>
              <a:ext uri="{FF2B5EF4-FFF2-40B4-BE49-F238E27FC236}">
                <a16:creationId xmlns:a16="http://schemas.microsoft.com/office/drawing/2014/main" id="{30BF3E68-7517-E550-E315-F5FA807954F5}"/>
              </a:ext>
            </a:extLst>
          </p:cNvPr>
          <p:cNvPicPr preferRelativeResize="0"/>
          <p:nvPr/>
        </p:nvPicPr>
        <p:blipFill rotWithShape="1">
          <a:blip r:embed="rId4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-5088"/>
            <a:ext cx="963799" cy="965951"/>
          </a:xfrm>
          <a:prstGeom prst="rect">
            <a:avLst/>
          </a:prstGeom>
          <a:noFill/>
          <a:ln>
            <a:noFill/>
          </a:ln>
        </p:spPr>
      </p:pic>
      <p:pic>
        <p:nvPicPr>
          <p:cNvPr id="2" name="Picture 1">
            <a:extLst>
              <a:ext uri="{FF2B5EF4-FFF2-40B4-BE49-F238E27FC236}">
                <a16:creationId xmlns:a16="http://schemas.microsoft.com/office/drawing/2014/main" id="{27C8691B-538F-D111-3587-8B8E492627EB}"/>
              </a:ext>
            </a:extLst>
          </p:cNvPr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60540" y="2571749"/>
            <a:ext cx="3432029" cy="2560403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A2035938-A2F7-79AC-954A-BF5820447532}"/>
              </a:ext>
            </a:extLst>
          </p:cNvPr>
          <p:cNvPicPr>
            <a:picLocks noChangeAspect="1"/>
          </p:cNvPicPr>
          <p:nvPr/>
        </p:nvPicPr>
        <p:blipFill>
          <a:blip r:embed="rId6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854666" y="905543"/>
            <a:ext cx="2978694" cy="1720896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C527DA8A-6F86-34CD-0A83-038A7FFE5A11}"/>
              </a:ext>
            </a:extLst>
          </p:cNvPr>
          <p:cNvPicPr>
            <a:picLocks noChangeAspect="1"/>
          </p:cNvPicPr>
          <p:nvPr/>
        </p:nvPicPr>
        <p:blipFill>
          <a:blip r:embed="rId7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555581" y="2651759"/>
            <a:ext cx="3303005" cy="2480393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BC047752-766C-8B38-C1E0-8A1D9AB6324C}"/>
              </a:ext>
            </a:extLst>
          </p:cNvPr>
          <p:cNvSpPr txBox="1"/>
          <p:nvPr/>
        </p:nvSpPr>
        <p:spPr>
          <a:xfrm>
            <a:off x="660540" y="1161491"/>
            <a:ext cx="3766942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ORCA will have a significant sample of tau neutrinos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Already competitive with world measurements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6C6AE782-2D46-1AF1-3736-5F06C42C777C}"/>
              </a:ext>
            </a:extLst>
          </p:cNvPr>
          <p:cNvSpPr txBox="1"/>
          <p:nvPr/>
        </p:nvSpPr>
        <p:spPr>
          <a:xfrm>
            <a:off x="3136744" y="2115598"/>
            <a:ext cx="1290738" cy="2616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050" i="1" dirty="0"/>
              <a:t>arXiv:2502.01443</a:t>
            </a:r>
          </a:p>
        </p:txBody>
      </p:sp>
    </p:spTree>
    <p:extLst>
      <p:ext uri="{BB962C8B-B14F-4D97-AF65-F5344CB8AC3E}">
        <p14:creationId xmlns:p14="http://schemas.microsoft.com/office/powerpoint/2010/main" val="1718361609"/>
      </p:ext>
    </p:extLst>
  </p:cSld>
  <p:clrMapOvr>
    <a:masterClrMapping/>
  </p:clrMapOvr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1">
          <a:extLst>
            <a:ext uri="{FF2B5EF4-FFF2-40B4-BE49-F238E27FC236}">
              <a16:creationId xmlns:a16="http://schemas.microsoft.com/office/drawing/2014/main" id="{77E8C999-B7B0-86D2-E8A3-155BC455A3B0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4">
            <a:extLst>
              <a:ext uri="{FF2B5EF4-FFF2-40B4-BE49-F238E27FC236}">
                <a16:creationId xmlns:a16="http://schemas.microsoft.com/office/drawing/2014/main" id="{5199FA95-2171-C20B-8EC8-DE5147180039}"/>
              </a:ext>
            </a:extLst>
          </p:cNvPr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38</a:t>
            </a:fld>
            <a:endParaRPr/>
          </a:p>
        </p:txBody>
      </p:sp>
      <p:pic>
        <p:nvPicPr>
          <p:cNvPr id="4" name="6 Imagen" descr="KM3NeT_logo_web.jpg">
            <a:extLst>
              <a:ext uri="{FF2B5EF4-FFF2-40B4-BE49-F238E27FC236}">
                <a16:creationId xmlns:a16="http://schemas.microsoft.com/office/drawing/2014/main" id="{E6812754-FC3A-BC86-346C-ED073CB2A9A0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237158" y="30211"/>
            <a:ext cx="865000" cy="8953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Snip Same Side Corner Rectangle 4">
            <a:extLst>
              <a:ext uri="{FF2B5EF4-FFF2-40B4-BE49-F238E27FC236}">
                <a16:creationId xmlns:a16="http://schemas.microsoft.com/office/drawing/2014/main" id="{44BC24C5-65CF-2168-5707-CA127977098D}"/>
              </a:ext>
            </a:extLst>
          </p:cNvPr>
          <p:cNvSpPr/>
          <p:nvPr/>
        </p:nvSpPr>
        <p:spPr>
          <a:xfrm rot="5400000">
            <a:off x="4164199" y="-3124849"/>
            <a:ext cx="804672" cy="7205472"/>
          </a:xfrm>
          <a:prstGeom prst="snip2SameRect">
            <a:avLst>
              <a:gd name="adj1" fmla="val 50000"/>
              <a:gd name="adj2" fmla="val 0"/>
            </a:avLst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800" b="1" dirty="0"/>
              <a:t>Constraints on Non-Unitary Mixing</a:t>
            </a:r>
          </a:p>
        </p:txBody>
      </p:sp>
      <p:pic>
        <p:nvPicPr>
          <p:cNvPr id="6" name="Google Shape;64;p14">
            <a:extLst>
              <a:ext uri="{FF2B5EF4-FFF2-40B4-BE49-F238E27FC236}">
                <a16:creationId xmlns:a16="http://schemas.microsoft.com/office/drawing/2014/main" id="{9A47F18D-3BB8-5468-C8E1-AAF1E4F893E9}"/>
              </a:ext>
            </a:extLst>
          </p:cNvPr>
          <p:cNvPicPr preferRelativeResize="0"/>
          <p:nvPr/>
        </p:nvPicPr>
        <p:blipFill rotWithShape="1">
          <a:blip r:embed="rId4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-5088"/>
            <a:ext cx="963799" cy="965951"/>
          </a:xfrm>
          <a:prstGeom prst="rect">
            <a:avLst/>
          </a:prstGeom>
          <a:noFill/>
          <a:ln>
            <a:noFill/>
          </a:ln>
        </p:spPr>
      </p:pic>
      <p:pic>
        <p:nvPicPr>
          <p:cNvPr id="2" name="Picture 1">
            <a:extLst>
              <a:ext uri="{FF2B5EF4-FFF2-40B4-BE49-F238E27FC236}">
                <a16:creationId xmlns:a16="http://schemas.microsoft.com/office/drawing/2014/main" id="{91E57946-A2AE-A76B-3AB7-E2CD65A4DB3F}"/>
              </a:ext>
            </a:extLst>
          </p:cNvPr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98120" y="3098800"/>
            <a:ext cx="5695951" cy="2044700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867699F5-58FB-5023-60F0-4F04EB20E52C}"/>
              </a:ext>
            </a:extLst>
          </p:cNvPr>
          <p:cNvPicPr>
            <a:picLocks noChangeAspect="1"/>
          </p:cNvPicPr>
          <p:nvPr/>
        </p:nvPicPr>
        <p:blipFill>
          <a:blip r:embed="rId6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5718181" y="994410"/>
            <a:ext cx="3425819" cy="3126740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EBE89F87-1596-66B1-23B4-AC0A5E0E482E}"/>
              </a:ext>
            </a:extLst>
          </p:cNvPr>
          <p:cNvPicPr>
            <a:picLocks noChangeAspect="1"/>
          </p:cNvPicPr>
          <p:nvPr/>
        </p:nvPicPr>
        <p:blipFill>
          <a:blip r:embed="rId7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778641" y="1141151"/>
            <a:ext cx="2939540" cy="1696720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4E31EFB1-5EC8-473B-F1B9-B412560A7B20}"/>
              </a:ext>
            </a:extLst>
          </p:cNvPr>
          <p:cNvSpPr txBox="1"/>
          <p:nvPr/>
        </p:nvSpPr>
        <p:spPr>
          <a:xfrm>
            <a:off x="299601" y="1204681"/>
            <a:ext cx="2519680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171450" indent="-171450">
              <a:buFont typeface="Arial" panose="020B0604020202020204" pitchFamily="34" charset="0"/>
              <a:buChar char="•"/>
            </a:pPr>
            <a:r>
              <a:rPr lang="en-US" sz="1200" dirty="0"/>
              <a:t>From tau neutrinos we may also learn more about unitarity of PMNS matrix</a:t>
            </a:r>
          </a:p>
          <a:p>
            <a:pPr marL="171450" indent="-171450">
              <a:buFont typeface="Arial" panose="020B0604020202020204" pitchFamily="34" charset="0"/>
              <a:buChar char="•"/>
            </a:pPr>
            <a:r>
              <a:rPr lang="en-US" sz="1200" dirty="0"/>
              <a:t>Some first constraints compatible with unitarity</a:t>
            </a:r>
          </a:p>
          <a:p>
            <a:pPr marL="171450" indent="-171450">
              <a:buFont typeface="Arial" panose="020B0604020202020204" pitchFamily="34" charset="0"/>
              <a:buChar char="•"/>
            </a:pPr>
            <a:r>
              <a:rPr lang="en-US" sz="1200" dirty="0"/>
              <a:t>Slight preference for non-unitarity in some combinations of parameters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B299970C-79FA-D814-7242-3BAC668E42F3}"/>
              </a:ext>
            </a:extLst>
          </p:cNvPr>
          <p:cNvSpPr txBox="1"/>
          <p:nvPr/>
        </p:nvSpPr>
        <p:spPr>
          <a:xfrm>
            <a:off x="6592397" y="4509214"/>
            <a:ext cx="1181734" cy="24622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000" i="1" dirty="0"/>
              <a:t>arXiv:2502.01443</a:t>
            </a:r>
          </a:p>
        </p:txBody>
      </p:sp>
    </p:spTree>
    <p:extLst>
      <p:ext uri="{BB962C8B-B14F-4D97-AF65-F5344CB8AC3E}">
        <p14:creationId xmlns:p14="http://schemas.microsoft.com/office/powerpoint/2010/main" val="3411799059"/>
      </p:ext>
    </p:extLst>
  </p:cSld>
  <p:clrMapOvr>
    <a:masterClrMapping/>
  </p:clrMapOvr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1">
          <a:extLst>
            <a:ext uri="{FF2B5EF4-FFF2-40B4-BE49-F238E27FC236}">
              <a16:creationId xmlns:a16="http://schemas.microsoft.com/office/drawing/2014/main" id="{54AA82B2-C138-BD3C-432D-6B9BFCED0418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4">
            <a:extLst>
              <a:ext uri="{FF2B5EF4-FFF2-40B4-BE49-F238E27FC236}">
                <a16:creationId xmlns:a16="http://schemas.microsoft.com/office/drawing/2014/main" id="{8AEF5E2B-BC95-3207-BCAF-630D28173D37}"/>
              </a:ext>
            </a:extLst>
          </p:cNvPr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39</a:t>
            </a:fld>
            <a:endParaRPr/>
          </a:p>
        </p:txBody>
      </p:sp>
      <p:pic>
        <p:nvPicPr>
          <p:cNvPr id="4" name="6 Imagen" descr="KM3NeT_logo_web.jpg">
            <a:extLst>
              <a:ext uri="{FF2B5EF4-FFF2-40B4-BE49-F238E27FC236}">
                <a16:creationId xmlns:a16="http://schemas.microsoft.com/office/drawing/2014/main" id="{7F0158EB-CEA6-ADDE-A4BB-299BBB363709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237158" y="30211"/>
            <a:ext cx="865000" cy="8953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Snip Same Side Corner Rectangle 4">
            <a:extLst>
              <a:ext uri="{FF2B5EF4-FFF2-40B4-BE49-F238E27FC236}">
                <a16:creationId xmlns:a16="http://schemas.microsoft.com/office/drawing/2014/main" id="{813ABDBB-3730-509B-45AB-F858A24FC65F}"/>
              </a:ext>
            </a:extLst>
          </p:cNvPr>
          <p:cNvSpPr/>
          <p:nvPr/>
        </p:nvSpPr>
        <p:spPr>
          <a:xfrm rot="5400000">
            <a:off x="4164199" y="-3124849"/>
            <a:ext cx="804672" cy="7205472"/>
          </a:xfrm>
          <a:prstGeom prst="snip2SameRect">
            <a:avLst>
              <a:gd name="adj1" fmla="val 50000"/>
              <a:gd name="adj2" fmla="val 0"/>
            </a:avLst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800" b="1" dirty="0"/>
              <a:t>Constraints on BSM Physics</a:t>
            </a:r>
          </a:p>
        </p:txBody>
      </p:sp>
      <p:pic>
        <p:nvPicPr>
          <p:cNvPr id="6" name="Google Shape;64;p14">
            <a:extLst>
              <a:ext uri="{FF2B5EF4-FFF2-40B4-BE49-F238E27FC236}">
                <a16:creationId xmlns:a16="http://schemas.microsoft.com/office/drawing/2014/main" id="{7B5BA8E3-84A3-37B2-A509-B9D65AD2B674}"/>
              </a:ext>
            </a:extLst>
          </p:cNvPr>
          <p:cNvPicPr preferRelativeResize="0"/>
          <p:nvPr/>
        </p:nvPicPr>
        <p:blipFill rotWithShape="1">
          <a:blip r:embed="rId4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-5088"/>
            <a:ext cx="963799" cy="965951"/>
          </a:xfrm>
          <a:prstGeom prst="rect">
            <a:avLst/>
          </a:prstGeom>
          <a:noFill/>
          <a:ln>
            <a:noFill/>
          </a:ln>
        </p:spPr>
      </p:pic>
      <p:pic>
        <p:nvPicPr>
          <p:cNvPr id="2" name="Picture 1">
            <a:extLst>
              <a:ext uri="{FF2B5EF4-FFF2-40B4-BE49-F238E27FC236}">
                <a16:creationId xmlns:a16="http://schemas.microsoft.com/office/drawing/2014/main" id="{5F93030B-BB05-E642-18A0-458B117DB4F5}"/>
              </a:ext>
            </a:extLst>
          </p:cNvPr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22842" y="2146027"/>
            <a:ext cx="2735644" cy="2713990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36C094C3-BFC4-184A-4345-AB697080D22F}"/>
              </a:ext>
            </a:extLst>
          </p:cNvPr>
          <p:cNvPicPr>
            <a:picLocks noChangeAspect="1"/>
          </p:cNvPicPr>
          <p:nvPr/>
        </p:nvPicPr>
        <p:blipFill>
          <a:blip r:embed="rId6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3067026" y="2266950"/>
            <a:ext cx="2836458" cy="2076450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01BFFE20-3D09-EE79-FB68-5127B18824DC}"/>
              </a:ext>
            </a:extLst>
          </p:cNvPr>
          <p:cNvPicPr>
            <a:picLocks noChangeAspect="1"/>
          </p:cNvPicPr>
          <p:nvPr/>
        </p:nvPicPr>
        <p:blipFill>
          <a:blip r:embed="rId7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5854700" y="2242446"/>
            <a:ext cx="3208020" cy="2070631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2928AF7B-ABDE-69AB-F5EC-2D8BE20D2317}"/>
              </a:ext>
            </a:extLst>
          </p:cNvPr>
          <p:cNvSpPr txBox="1"/>
          <p:nvPr/>
        </p:nvSpPr>
        <p:spPr>
          <a:xfrm>
            <a:off x="481899" y="1245667"/>
            <a:ext cx="2430474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>
                <a:solidFill>
                  <a:srgbClr val="0070C0"/>
                </a:solidFill>
              </a:rPr>
              <a:t>Non-Standard Interactions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77BCB85D-403E-7574-AD0F-542EE401C6D1}"/>
              </a:ext>
            </a:extLst>
          </p:cNvPr>
          <p:cNvSpPr txBox="1"/>
          <p:nvPr/>
        </p:nvSpPr>
        <p:spPr>
          <a:xfrm>
            <a:off x="1538279" y="1603514"/>
            <a:ext cx="1374094" cy="24622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000" i="1" dirty="0"/>
              <a:t>JCAP 02 (2025), 073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ACDCFD15-D8FD-0589-65F0-9041BF6392DB}"/>
              </a:ext>
            </a:extLst>
          </p:cNvPr>
          <p:cNvSpPr txBox="1"/>
          <p:nvPr/>
        </p:nvSpPr>
        <p:spPr>
          <a:xfrm>
            <a:off x="3912349" y="1244631"/>
            <a:ext cx="1308371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>
                <a:solidFill>
                  <a:srgbClr val="0070C0"/>
                </a:solidFill>
              </a:rPr>
              <a:t>Decoherence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C6DE0E89-40C9-A250-3E49-EAAC3476B461}"/>
              </a:ext>
            </a:extLst>
          </p:cNvPr>
          <p:cNvSpPr txBox="1"/>
          <p:nvPr/>
        </p:nvSpPr>
        <p:spPr>
          <a:xfrm>
            <a:off x="3846626" y="1603514"/>
            <a:ext cx="1374094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000" i="1" dirty="0"/>
              <a:t>JCAP 03 (2025), 039</a:t>
            </a:r>
          </a:p>
          <a:p>
            <a:endParaRPr lang="en-US" sz="1000" i="1" dirty="0"/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12E5112A-6A87-6892-82E6-22A103C1AFB9}"/>
              </a:ext>
            </a:extLst>
          </p:cNvPr>
          <p:cNvSpPr txBox="1"/>
          <p:nvPr/>
        </p:nvSpPr>
        <p:spPr>
          <a:xfrm>
            <a:off x="6584429" y="1244630"/>
            <a:ext cx="1497526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>
                <a:solidFill>
                  <a:srgbClr val="0070C0"/>
                </a:solidFill>
              </a:rPr>
              <a:t>Neutrino Decay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4153C9A4-E0B9-8C8C-65C2-0F5E7607EC9F}"/>
              </a:ext>
            </a:extLst>
          </p:cNvPr>
          <p:cNvSpPr txBox="1"/>
          <p:nvPr/>
        </p:nvSpPr>
        <p:spPr>
          <a:xfrm>
            <a:off x="6820071" y="1612061"/>
            <a:ext cx="1261884" cy="2308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900" i="1" dirty="0"/>
              <a:t>JHEP 04 (2025), 105</a:t>
            </a:r>
          </a:p>
        </p:txBody>
      </p:sp>
    </p:spTree>
    <p:extLst>
      <p:ext uri="{BB962C8B-B14F-4D97-AF65-F5344CB8AC3E}">
        <p14:creationId xmlns:p14="http://schemas.microsoft.com/office/powerpoint/2010/main" val="2320866686"/>
      </p:ext>
    </p:extLst>
  </p:cSld>
  <p:clrMapOvr>
    <a:masterClrMapping/>
  </p:clrMapOvr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1">
          <a:extLst>
            <a:ext uri="{FF2B5EF4-FFF2-40B4-BE49-F238E27FC236}">
              <a16:creationId xmlns:a16="http://schemas.microsoft.com/office/drawing/2014/main" id="{2CEE97BD-B394-BA1E-4459-7B56561966AB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4">
            <a:extLst>
              <a:ext uri="{FF2B5EF4-FFF2-40B4-BE49-F238E27FC236}">
                <a16:creationId xmlns:a16="http://schemas.microsoft.com/office/drawing/2014/main" id="{C5C624E1-7887-5315-0925-9BEC3A288FFA}"/>
              </a:ext>
            </a:extLst>
          </p:cNvPr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40</a:t>
            </a:fld>
            <a:endParaRPr/>
          </a:p>
        </p:txBody>
      </p:sp>
      <p:pic>
        <p:nvPicPr>
          <p:cNvPr id="4" name="6 Imagen" descr="KM3NeT_logo_web.jpg">
            <a:extLst>
              <a:ext uri="{FF2B5EF4-FFF2-40B4-BE49-F238E27FC236}">
                <a16:creationId xmlns:a16="http://schemas.microsoft.com/office/drawing/2014/main" id="{1849E180-A560-7393-21AD-811C96B5C36B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237158" y="30211"/>
            <a:ext cx="865000" cy="8953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Snip Same Side Corner Rectangle 4">
            <a:extLst>
              <a:ext uri="{FF2B5EF4-FFF2-40B4-BE49-F238E27FC236}">
                <a16:creationId xmlns:a16="http://schemas.microsoft.com/office/drawing/2014/main" id="{9A4CF671-D8D5-9977-3777-F11FA3A1A07F}"/>
              </a:ext>
            </a:extLst>
          </p:cNvPr>
          <p:cNvSpPr/>
          <p:nvPr/>
        </p:nvSpPr>
        <p:spPr>
          <a:xfrm rot="5400000">
            <a:off x="4164199" y="-3124849"/>
            <a:ext cx="804672" cy="7205472"/>
          </a:xfrm>
          <a:prstGeom prst="snip2SameRect">
            <a:avLst>
              <a:gd name="adj1" fmla="val 50000"/>
              <a:gd name="adj2" fmla="val 0"/>
            </a:avLst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800" b="1" dirty="0"/>
              <a:t>Search for Diffuse Astrophysical Flux</a:t>
            </a:r>
          </a:p>
        </p:txBody>
      </p:sp>
      <p:pic>
        <p:nvPicPr>
          <p:cNvPr id="6" name="Google Shape;64;p14">
            <a:extLst>
              <a:ext uri="{FF2B5EF4-FFF2-40B4-BE49-F238E27FC236}">
                <a16:creationId xmlns:a16="http://schemas.microsoft.com/office/drawing/2014/main" id="{7D165AA5-08E8-633F-11D8-D1036FAA0AB3}"/>
              </a:ext>
            </a:extLst>
          </p:cNvPr>
          <p:cNvPicPr preferRelativeResize="0"/>
          <p:nvPr/>
        </p:nvPicPr>
        <p:blipFill rotWithShape="1">
          <a:blip r:embed="rId4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-5088"/>
            <a:ext cx="963799" cy="965951"/>
          </a:xfrm>
          <a:prstGeom prst="rect">
            <a:avLst/>
          </a:prstGeom>
          <a:noFill/>
          <a:ln>
            <a:noFill/>
          </a:ln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98E6648A-D635-5A24-2606-5B99CF2E0262}"/>
              </a:ext>
            </a:extLst>
          </p:cNvPr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81899" y="1575150"/>
            <a:ext cx="4259651" cy="2934067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A2CE3D8F-4634-0341-1E52-4AC93575C49F}"/>
              </a:ext>
            </a:extLst>
          </p:cNvPr>
          <p:cNvSpPr txBox="1"/>
          <p:nvPr/>
        </p:nvSpPr>
        <p:spPr>
          <a:xfrm>
            <a:off x="1046480" y="2700960"/>
            <a:ext cx="683200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800" b="1" dirty="0" err="1"/>
              <a:t>IceCube</a:t>
            </a:r>
            <a:endParaRPr lang="en-US" sz="800" b="1" dirty="0"/>
          </a:p>
          <a:p>
            <a:r>
              <a:rPr lang="el-GR" sz="800" dirty="0"/>
              <a:t>π</a:t>
            </a:r>
            <a:r>
              <a:rPr lang="el-GR" sz="800" baseline="30000" dirty="0"/>
              <a:t>0</a:t>
            </a:r>
            <a:r>
              <a:rPr lang="en-US" sz="800" dirty="0"/>
              <a:t> model</a:t>
            </a:r>
          </a:p>
          <a:p>
            <a:r>
              <a:rPr lang="en-US" sz="800" dirty="0"/>
              <a:t>best-fit flux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1BD16FB4-522F-6DC6-D46C-343263C28582}"/>
              </a:ext>
            </a:extLst>
          </p:cNvPr>
          <p:cNvSpPr txBox="1"/>
          <p:nvPr/>
        </p:nvSpPr>
        <p:spPr>
          <a:xfrm>
            <a:off x="1046480" y="3239440"/>
            <a:ext cx="69088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800" b="1" dirty="0" err="1"/>
              <a:t>IceCube</a:t>
            </a:r>
            <a:endParaRPr lang="en-US" sz="800" b="1" dirty="0"/>
          </a:p>
          <a:p>
            <a:r>
              <a:rPr lang="en-US" sz="800" dirty="0"/>
              <a:t>KRA</a:t>
            </a:r>
            <a:r>
              <a:rPr lang="el-GR" sz="800" baseline="-25000" dirty="0"/>
              <a:t>γ</a:t>
            </a:r>
            <a:r>
              <a:rPr lang="el-GR" sz="800" baseline="30000" dirty="0"/>
              <a:t>5</a:t>
            </a:r>
            <a:r>
              <a:rPr lang="en-US" sz="800" dirty="0"/>
              <a:t> best-fit flux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3F00A8A8-F73E-FDF5-5CF3-75D8E9294773}"/>
              </a:ext>
            </a:extLst>
          </p:cNvPr>
          <p:cNvSpPr txBox="1"/>
          <p:nvPr/>
        </p:nvSpPr>
        <p:spPr>
          <a:xfrm>
            <a:off x="3810000" y="3531828"/>
            <a:ext cx="683200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800" b="1" dirty="0"/>
              <a:t>ANTARES</a:t>
            </a:r>
          </a:p>
          <a:p>
            <a:r>
              <a:rPr lang="en-US" sz="800" dirty="0"/>
              <a:t>best-fit flux</a:t>
            </a:r>
          </a:p>
        </p:txBody>
      </p:sp>
      <p:pic>
        <p:nvPicPr>
          <p:cNvPr id="10" name="Picture 9">
            <a:extLst>
              <a:ext uri="{FF2B5EF4-FFF2-40B4-BE49-F238E27FC236}">
                <a16:creationId xmlns:a16="http://schemas.microsoft.com/office/drawing/2014/main" id="{B3365659-463D-8E8C-A0D4-2BD972CF9C74}"/>
              </a:ext>
            </a:extLst>
          </p:cNvPr>
          <p:cNvPicPr>
            <a:picLocks noChangeAspect="1"/>
          </p:cNvPicPr>
          <p:nvPr/>
        </p:nvPicPr>
        <p:blipFill>
          <a:blip r:embed="rId6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911077" y="1547395"/>
            <a:ext cx="3561381" cy="2931342"/>
          </a:xfrm>
          <a:prstGeom prst="rect">
            <a:avLst/>
          </a:prstGeom>
        </p:spPr>
      </p:pic>
      <p:sp>
        <p:nvSpPr>
          <p:cNvPr id="11" name="TextBox 10">
            <a:extLst>
              <a:ext uri="{FF2B5EF4-FFF2-40B4-BE49-F238E27FC236}">
                <a16:creationId xmlns:a16="http://schemas.microsoft.com/office/drawing/2014/main" id="{B7A43BD5-6385-10C6-48D1-0EEF18AF0DC0}"/>
              </a:ext>
            </a:extLst>
          </p:cNvPr>
          <p:cNvSpPr txBox="1"/>
          <p:nvPr/>
        </p:nvSpPr>
        <p:spPr>
          <a:xfrm>
            <a:off x="963799" y="1130390"/>
            <a:ext cx="3121367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>
                <a:solidFill>
                  <a:srgbClr val="220E45"/>
                </a:solidFill>
              </a:rPr>
              <a:t>UL from Galactic Plane with ARCA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6294824B-A8E1-C5D4-D459-4C4C5370CECF}"/>
              </a:ext>
            </a:extLst>
          </p:cNvPr>
          <p:cNvSpPr txBox="1"/>
          <p:nvPr/>
        </p:nvSpPr>
        <p:spPr>
          <a:xfrm>
            <a:off x="5384800" y="1130389"/>
            <a:ext cx="2584362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>
                <a:solidFill>
                  <a:srgbClr val="220E45"/>
                </a:solidFill>
              </a:rPr>
              <a:t>UL from Full Sky with ARCA</a:t>
            </a:r>
          </a:p>
        </p:txBody>
      </p:sp>
      <p:grpSp>
        <p:nvGrpSpPr>
          <p:cNvPr id="18" name="Group 17">
            <a:extLst>
              <a:ext uri="{FF2B5EF4-FFF2-40B4-BE49-F238E27FC236}">
                <a16:creationId xmlns:a16="http://schemas.microsoft.com/office/drawing/2014/main" id="{2C358DDC-2F89-0832-0AD0-13BB630A6BD2}"/>
              </a:ext>
            </a:extLst>
          </p:cNvPr>
          <p:cNvGrpSpPr/>
          <p:nvPr/>
        </p:nvGrpSpPr>
        <p:grpSpPr>
          <a:xfrm>
            <a:off x="2452727" y="2102771"/>
            <a:ext cx="1263582" cy="785904"/>
            <a:chOff x="2452727" y="2256771"/>
            <a:chExt cx="1263582" cy="785904"/>
          </a:xfrm>
        </p:grpSpPr>
        <p:sp>
          <p:nvSpPr>
            <p:cNvPr id="13" name="Left Arrow 12">
              <a:extLst>
                <a:ext uri="{FF2B5EF4-FFF2-40B4-BE49-F238E27FC236}">
                  <a16:creationId xmlns:a16="http://schemas.microsoft.com/office/drawing/2014/main" id="{8B118448-1B0B-1CD5-CF56-D0E5CE6F8166}"/>
                </a:ext>
              </a:extLst>
            </p:cNvPr>
            <p:cNvSpPr/>
            <p:nvPr/>
          </p:nvSpPr>
          <p:spPr>
            <a:xfrm rot="18115365">
              <a:off x="2432740" y="2425461"/>
              <a:ext cx="183484" cy="143510"/>
            </a:xfrm>
            <a:prstGeom prst="leftArrow">
              <a:avLst/>
            </a:prstGeom>
            <a:solidFill>
              <a:srgbClr val="FF0000"/>
            </a:solidFill>
            <a:ln>
              <a:solidFill>
                <a:srgbClr val="FF0000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14" name="Left Arrow 13">
              <a:extLst>
                <a:ext uri="{FF2B5EF4-FFF2-40B4-BE49-F238E27FC236}">
                  <a16:creationId xmlns:a16="http://schemas.microsoft.com/office/drawing/2014/main" id="{E5726152-515C-929D-1038-02A0067B9F9D}"/>
                </a:ext>
              </a:extLst>
            </p:cNvPr>
            <p:cNvSpPr/>
            <p:nvPr/>
          </p:nvSpPr>
          <p:spPr>
            <a:xfrm rot="18115365">
              <a:off x="2814320" y="2879178"/>
              <a:ext cx="183484" cy="143510"/>
            </a:xfrm>
            <a:prstGeom prst="leftArrow">
              <a:avLst/>
            </a:prstGeom>
            <a:solidFill>
              <a:srgbClr val="FF0000"/>
            </a:solidFill>
            <a:ln>
              <a:solidFill>
                <a:srgbClr val="FF0000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" name="TextBox 14">
              <a:extLst>
                <a:ext uri="{FF2B5EF4-FFF2-40B4-BE49-F238E27FC236}">
                  <a16:creationId xmlns:a16="http://schemas.microsoft.com/office/drawing/2014/main" id="{E25ED1FC-0281-C0DD-C1E1-C68C5C11F187}"/>
                </a:ext>
              </a:extLst>
            </p:cNvPr>
            <p:cNvSpPr txBox="1"/>
            <p:nvPr/>
          </p:nvSpPr>
          <p:spPr>
            <a:xfrm>
              <a:off x="2611724" y="2256771"/>
              <a:ext cx="700833" cy="246221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1000" dirty="0">
                  <a:solidFill>
                    <a:srgbClr val="FF0000"/>
                  </a:solidFill>
                </a:rPr>
                <a:t>432 days</a:t>
              </a:r>
            </a:p>
          </p:txBody>
        </p:sp>
        <p:sp>
          <p:nvSpPr>
            <p:cNvPr id="17" name="TextBox 16">
              <a:extLst>
                <a:ext uri="{FF2B5EF4-FFF2-40B4-BE49-F238E27FC236}">
                  <a16:creationId xmlns:a16="http://schemas.microsoft.com/office/drawing/2014/main" id="{4399D50C-B7E6-9C85-9443-8C1D0B9F6E03}"/>
                </a:ext>
              </a:extLst>
            </p:cNvPr>
            <p:cNvSpPr txBox="1"/>
            <p:nvPr/>
          </p:nvSpPr>
          <p:spPr>
            <a:xfrm>
              <a:off x="3015476" y="2704712"/>
              <a:ext cx="700833" cy="246221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1000" dirty="0">
                  <a:solidFill>
                    <a:srgbClr val="FF0000"/>
                  </a:solidFill>
                </a:rPr>
                <a:t>641 days</a:t>
              </a:r>
            </a:p>
          </p:txBody>
        </p:sp>
      </p:grpSp>
      <p:sp>
        <p:nvSpPr>
          <p:cNvPr id="19" name="TextBox 18">
            <a:extLst>
              <a:ext uri="{FF2B5EF4-FFF2-40B4-BE49-F238E27FC236}">
                <a16:creationId xmlns:a16="http://schemas.microsoft.com/office/drawing/2014/main" id="{68472FC0-A34C-161D-31E7-7AC99025CD43}"/>
              </a:ext>
            </a:extLst>
          </p:cNvPr>
          <p:cNvSpPr txBox="1"/>
          <p:nvPr/>
        </p:nvSpPr>
        <p:spPr>
          <a:xfrm>
            <a:off x="1664794" y="4740032"/>
            <a:ext cx="5814412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KM3NeT/ARCA is rapidly approaching ANTARES/</a:t>
            </a:r>
            <a:r>
              <a:rPr lang="en-US" dirty="0" err="1"/>
              <a:t>IceCube</a:t>
            </a:r>
            <a:r>
              <a:rPr lang="en-US" dirty="0"/>
              <a:t> sensitivities</a:t>
            </a:r>
          </a:p>
        </p:txBody>
      </p:sp>
    </p:spTree>
    <p:extLst>
      <p:ext uri="{BB962C8B-B14F-4D97-AF65-F5344CB8AC3E}">
        <p14:creationId xmlns:p14="http://schemas.microsoft.com/office/powerpoint/2010/main" val="173576487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#ppt_h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up)">
                                      <p:cBhvr>
                                        <p:cTn id="8" dur="500"/>
                                        <p:tgtEl>
                                          <p:spTgt spid="1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#ppt_h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up)">
                                      <p:cBhvr>
                                        <p:cTn id="14" dur="5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9" grpId="0"/>
    </p:bldLst>
  </p:timing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1">
          <a:extLst>
            <a:ext uri="{FF2B5EF4-FFF2-40B4-BE49-F238E27FC236}">
              <a16:creationId xmlns:a16="http://schemas.microsoft.com/office/drawing/2014/main" id="{5F19317F-C5C7-BA9D-34D4-4CF0B7AAD654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4">
            <a:extLst>
              <a:ext uri="{FF2B5EF4-FFF2-40B4-BE49-F238E27FC236}">
                <a16:creationId xmlns:a16="http://schemas.microsoft.com/office/drawing/2014/main" id="{9DDFA515-0653-3132-BC29-6359AC4E114F}"/>
              </a:ext>
            </a:extLst>
          </p:cNvPr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41</a:t>
            </a:fld>
            <a:endParaRPr/>
          </a:p>
        </p:txBody>
      </p:sp>
      <p:pic>
        <p:nvPicPr>
          <p:cNvPr id="4" name="6 Imagen" descr="KM3NeT_logo_web.jpg">
            <a:extLst>
              <a:ext uri="{FF2B5EF4-FFF2-40B4-BE49-F238E27FC236}">
                <a16:creationId xmlns:a16="http://schemas.microsoft.com/office/drawing/2014/main" id="{714DC51E-AE90-024C-A732-AC4BA1141BAD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237158" y="30211"/>
            <a:ext cx="865000" cy="8953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Snip Same Side Corner Rectangle 4">
            <a:extLst>
              <a:ext uri="{FF2B5EF4-FFF2-40B4-BE49-F238E27FC236}">
                <a16:creationId xmlns:a16="http://schemas.microsoft.com/office/drawing/2014/main" id="{7CC20F27-F6B1-65DB-07CF-57321ABDF2E0}"/>
              </a:ext>
            </a:extLst>
          </p:cNvPr>
          <p:cNvSpPr/>
          <p:nvPr/>
        </p:nvSpPr>
        <p:spPr>
          <a:xfrm rot="5400000">
            <a:off x="4164199" y="-3124849"/>
            <a:ext cx="804672" cy="7205472"/>
          </a:xfrm>
          <a:prstGeom prst="snip2SameRect">
            <a:avLst>
              <a:gd name="adj1" fmla="val 50000"/>
              <a:gd name="adj2" fmla="val 0"/>
            </a:avLst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800" b="1" dirty="0"/>
              <a:t>KM3-230213A Energy Estimate</a:t>
            </a:r>
          </a:p>
        </p:txBody>
      </p:sp>
      <p:pic>
        <p:nvPicPr>
          <p:cNvPr id="6" name="Google Shape;64;p14">
            <a:extLst>
              <a:ext uri="{FF2B5EF4-FFF2-40B4-BE49-F238E27FC236}">
                <a16:creationId xmlns:a16="http://schemas.microsoft.com/office/drawing/2014/main" id="{57BEB999-5447-7C8E-4F6B-FE3CC3A0557F}"/>
              </a:ext>
            </a:extLst>
          </p:cNvPr>
          <p:cNvPicPr preferRelativeResize="0"/>
          <p:nvPr/>
        </p:nvPicPr>
        <p:blipFill rotWithShape="1">
          <a:blip r:embed="rId4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-5088"/>
            <a:ext cx="963799" cy="965951"/>
          </a:xfrm>
          <a:prstGeom prst="rect">
            <a:avLst/>
          </a:prstGeom>
          <a:noFill/>
          <a:ln>
            <a:noFill/>
          </a:ln>
        </p:spPr>
      </p:pic>
      <p:pic>
        <p:nvPicPr>
          <p:cNvPr id="2" name="Picture 1">
            <a:extLst>
              <a:ext uri="{FF2B5EF4-FFF2-40B4-BE49-F238E27FC236}">
                <a16:creationId xmlns:a16="http://schemas.microsoft.com/office/drawing/2014/main" id="{2B32AE23-9470-EA62-D0F9-030B3E395950}"/>
              </a:ext>
            </a:extLst>
          </p:cNvPr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93462" y="2660565"/>
            <a:ext cx="3820594" cy="2002652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9A8429CF-42C8-3BF6-6291-D82B012FD4D6}"/>
              </a:ext>
            </a:extLst>
          </p:cNvPr>
          <p:cNvPicPr>
            <a:picLocks noChangeAspect="1"/>
          </p:cNvPicPr>
          <p:nvPr/>
        </p:nvPicPr>
        <p:blipFill>
          <a:blip r:embed="rId6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566535" y="2660565"/>
            <a:ext cx="3853444" cy="2002652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06F0A7E4-2FD9-FC87-4456-57468065B662}"/>
              </a:ext>
            </a:extLst>
          </p:cNvPr>
          <p:cNvSpPr txBox="1"/>
          <p:nvPr/>
        </p:nvSpPr>
        <p:spPr>
          <a:xfrm>
            <a:off x="963798" y="1041502"/>
            <a:ext cx="7205473" cy="138499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Cherenkov Light profile is consistent with at least 3 large energy depositions along the muon track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Characteristic of stochastic losses from very high energy muons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Space-time distribution of light consistent with shower hypothesis associated with these energy depositions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Low scattering is key to observing this richness of detail</a:t>
            </a:r>
          </a:p>
        </p:txBody>
      </p:sp>
    </p:spTree>
    <p:extLst>
      <p:ext uri="{BB962C8B-B14F-4D97-AF65-F5344CB8AC3E}">
        <p14:creationId xmlns:p14="http://schemas.microsoft.com/office/powerpoint/2010/main" val="12835019"/>
      </p:ext>
    </p:extLst>
  </p:cSld>
  <p:clrMapOvr>
    <a:masterClrMapping/>
  </p:clrMapOvr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1">
          <a:extLst>
            <a:ext uri="{FF2B5EF4-FFF2-40B4-BE49-F238E27FC236}">
              <a16:creationId xmlns:a16="http://schemas.microsoft.com/office/drawing/2014/main" id="{6DE91116-B168-9C7E-4C70-0DBFA8788CEB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4">
            <a:extLst>
              <a:ext uri="{FF2B5EF4-FFF2-40B4-BE49-F238E27FC236}">
                <a16:creationId xmlns:a16="http://schemas.microsoft.com/office/drawing/2014/main" id="{F57B8BD6-BA09-1934-E722-70C3EEDFA9A2}"/>
              </a:ext>
            </a:extLst>
          </p:cNvPr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42</a:t>
            </a:fld>
            <a:endParaRPr/>
          </a:p>
        </p:txBody>
      </p:sp>
      <p:pic>
        <p:nvPicPr>
          <p:cNvPr id="4" name="6 Imagen" descr="KM3NeT_logo_web.jpg">
            <a:extLst>
              <a:ext uri="{FF2B5EF4-FFF2-40B4-BE49-F238E27FC236}">
                <a16:creationId xmlns:a16="http://schemas.microsoft.com/office/drawing/2014/main" id="{10004E70-340F-84D5-5D23-9A4D63390C39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237158" y="30211"/>
            <a:ext cx="865000" cy="8953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Snip Same Side Corner Rectangle 4">
            <a:extLst>
              <a:ext uri="{FF2B5EF4-FFF2-40B4-BE49-F238E27FC236}">
                <a16:creationId xmlns:a16="http://schemas.microsoft.com/office/drawing/2014/main" id="{6EFC4D9D-A088-C1B4-D3E0-7EF7E5F62E6C}"/>
              </a:ext>
            </a:extLst>
          </p:cNvPr>
          <p:cNvSpPr/>
          <p:nvPr/>
        </p:nvSpPr>
        <p:spPr>
          <a:xfrm rot="5400000">
            <a:off x="4164199" y="-3124849"/>
            <a:ext cx="804672" cy="7205472"/>
          </a:xfrm>
          <a:prstGeom prst="snip2SameRect">
            <a:avLst>
              <a:gd name="adj1" fmla="val 50000"/>
              <a:gd name="adj2" fmla="val 0"/>
            </a:avLst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800" b="1" dirty="0"/>
              <a:t>KM3-230213A Energy Estimate</a:t>
            </a:r>
          </a:p>
        </p:txBody>
      </p:sp>
      <p:pic>
        <p:nvPicPr>
          <p:cNvPr id="6" name="Google Shape;64;p14">
            <a:extLst>
              <a:ext uri="{FF2B5EF4-FFF2-40B4-BE49-F238E27FC236}">
                <a16:creationId xmlns:a16="http://schemas.microsoft.com/office/drawing/2014/main" id="{FDD4D390-5A4E-4A6D-0F39-FAB89487E243}"/>
              </a:ext>
            </a:extLst>
          </p:cNvPr>
          <p:cNvPicPr preferRelativeResize="0"/>
          <p:nvPr/>
        </p:nvPicPr>
        <p:blipFill rotWithShape="1">
          <a:blip r:embed="rId4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-5088"/>
            <a:ext cx="963799" cy="965951"/>
          </a:xfrm>
          <a:prstGeom prst="rect">
            <a:avLst/>
          </a:prstGeom>
          <a:noFill/>
          <a:ln>
            <a:noFill/>
          </a:ln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8B5F3C16-D825-3DBC-1D36-91AEF23D7BAB}"/>
              </a:ext>
            </a:extLst>
          </p:cNvPr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963799" y="2219682"/>
            <a:ext cx="7045057" cy="2638646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1B8A4ABD-CEAA-6AAC-FD7B-2AE32EEE2BE7}"/>
              </a:ext>
            </a:extLst>
          </p:cNvPr>
          <p:cNvSpPr txBox="1"/>
          <p:nvPr/>
        </p:nvSpPr>
        <p:spPr>
          <a:xfrm>
            <a:off x="1386038" y="1008987"/>
            <a:ext cx="6054863" cy="95410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Energy of the muon estimated from simulations at fixed energies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Error dominated by intrinsic fluctuations in light yield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Dominant systematic is the uncertainty on the water absorption length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Assuming a E</a:t>
            </a:r>
            <a:r>
              <a:rPr lang="en-US" baseline="30000" dirty="0"/>
              <a:t>-2</a:t>
            </a:r>
            <a:r>
              <a:rPr lang="en-US" dirty="0"/>
              <a:t> flux, neutrino energy is estimated at 220</a:t>
            </a:r>
            <a:r>
              <a:rPr lang="en-US" baseline="-25000" dirty="0"/>
              <a:t>−110</a:t>
            </a:r>
            <a:r>
              <a:rPr lang="en-US" baseline="30000" dirty="0"/>
              <a:t>+570</a:t>
            </a:r>
            <a:r>
              <a:rPr lang="en-US" dirty="0"/>
              <a:t> </a:t>
            </a:r>
            <a:r>
              <a:rPr lang="en-US" dirty="0" err="1"/>
              <a:t>PeV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71629351"/>
      </p:ext>
    </p:extLst>
  </p:cSld>
  <p:clrMapOvr>
    <a:masterClrMapping/>
  </p:clrMapOvr>
</p:sld>
</file>

<file path=ppt/theme/theme1.xml><?xml version="1.0" encoding="utf-8"?>
<a:theme xmlns:a="http://schemas.openxmlformats.org/drawingml/2006/main" name="Simple Light">
  <a:themeElements>
    <a:clrScheme name="Simple Light">
      <a:dk1>
        <a:srgbClr val="000000"/>
      </a:dk1>
      <a:lt1>
        <a:srgbClr val="FFFFFF"/>
      </a:lt1>
      <a:dk2>
        <a:srgbClr val="595959"/>
      </a:dk2>
      <a:lt2>
        <a:srgbClr val="EEEEEE"/>
      </a:lt2>
      <a:accent1>
        <a:srgbClr val="4285F4"/>
      </a:accent1>
      <a:accent2>
        <a:srgbClr val="212121"/>
      </a:accent2>
      <a:accent3>
        <a:srgbClr val="78909C"/>
      </a:accent3>
      <a:accent4>
        <a:srgbClr val="FFAB40"/>
      </a:accent4>
      <a:accent5>
        <a:srgbClr val="0097A7"/>
      </a:accent5>
      <a:accent6>
        <a:srgbClr val="EEFF41"/>
      </a:accent6>
      <a:hlink>
        <a:srgbClr val="0097A7"/>
      </a:hlink>
      <a:folHlink>
        <a:srgbClr val="0097A7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>
  <a:themeElements>
    <a:clrScheme name="Default">
      <a:dk1>
        <a:srgbClr val="000000"/>
      </a:dk1>
      <a:lt1>
        <a:srgbClr val="FFFFFF"/>
      </a:lt1>
      <a:dk2>
        <a:srgbClr val="158158"/>
      </a:dk2>
      <a:lt2>
        <a:srgbClr val="F3F3F3"/>
      </a:lt2>
      <a:accent1>
        <a:srgbClr val="058DC7"/>
      </a:accent1>
      <a:accent2>
        <a:srgbClr val="50B432"/>
      </a:accent2>
      <a:accent3>
        <a:srgbClr val="ED561B"/>
      </a:accent3>
      <a:accent4>
        <a:srgbClr val="EDEF00"/>
      </a:accent4>
      <a:accent5>
        <a:srgbClr val="24CBE5"/>
      </a:accent5>
      <a:accent6>
        <a:srgbClr val="64E572"/>
      </a:accent6>
      <a:hlink>
        <a:srgbClr val="2200CC"/>
      </a:hlink>
      <a:folHlink>
        <a:srgbClr val="551A8B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13824</TotalTime>
  <Words>2254</Words>
  <Application>Microsoft Macintosh PowerPoint</Application>
  <PresentationFormat>On-screen Show (16:9)</PresentationFormat>
  <Paragraphs>337</Paragraphs>
  <Slides>42</Slides>
  <Notes>37</Notes>
  <HiddenSlides>0</HiddenSlides>
  <MMClips>1</MMClips>
  <ScaleCrop>false</ScaleCrop>
  <HeadingPairs>
    <vt:vector size="6" baseType="variant">
      <vt:variant>
        <vt:lpstr>Fonts Used</vt:lpstr>
      </vt:variant>
      <vt:variant>
        <vt:i4>10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42</vt:i4>
      </vt:variant>
    </vt:vector>
  </HeadingPairs>
  <TitlesOfParts>
    <vt:vector size="53" baseType="lpstr">
      <vt:lpstr>Symbol</vt:lpstr>
      <vt:lpstr>Arial</vt:lpstr>
      <vt:lpstr>Helvetica</vt:lpstr>
      <vt:lpstr>Cambria Math</vt:lpstr>
      <vt:lpstr>CMMI10</vt:lpstr>
      <vt:lpstr>Noto Sans Symbols</vt:lpstr>
      <vt:lpstr>Calibri</vt:lpstr>
      <vt:lpstr>Brush Script MT</vt:lpstr>
      <vt:lpstr>CMR10</vt:lpstr>
      <vt:lpstr>Wingdings</vt:lpstr>
      <vt:lpstr>Simple Light</vt:lpstr>
      <vt:lpstr>Recent Results from the  KM3NeT Neutrino Telescope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The KM3NeT Infrastructure </vt:lpstr>
      <vt:lpstr>n Oscillation Physics with ORCA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Astrophysics with ARCA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What is the origin of KM3-230213A?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Backup Slides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cp:lastModifiedBy>Razzaque, Soebur</cp:lastModifiedBy>
  <cp:revision>108</cp:revision>
  <dcterms:modified xsi:type="dcterms:W3CDTF">2025-06-22T23:13:58Z</dcterms:modified>
</cp:coreProperties>
</file>