
<file path=[Content_Types].xml><?xml version="1.0" encoding="utf-8"?>
<Types xmlns="http://schemas.openxmlformats.org/package/2006/content-types">
  <Default Extension="bin" ContentType="application/vnd.openxmlformats-officedocument.oleObject"/>
  <Default Extension="emf" ContentType="image/x-emf"/>
  <Default Extension="gif" ContentType="image/gif"/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svg" ContentType="image/svg+xml"/>
  <Default Extension="wdp" ContentType="image/vnd.ms-photo"/>
  <Default Extension="xlsx" ContentType="application/vnd.openxmlformats-officedocument.spreadsheetml.sheet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ink/ink1.xml" ContentType="application/inkml+xml"/>
  <Override PartName="/ppt/ink/ink2.xml" ContentType="application/inkml+xml"/>
  <Override PartName="/ppt/ink/ink3.xml" ContentType="application/inkml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charts/chart1.xml" ContentType="application/vnd.openxmlformats-officedocument.drawingml.chart+xml"/>
  <Override PartName="/ppt/charts/style1.xml" ContentType="application/vnd.ms-office.chartstyle+xml"/>
  <Override PartName="/ppt/charts/colors1.xml" ContentType="application/vnd.ms-office.chartcolorstyl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 autoCompressPictures="0">
  <p:sldMasterIdLst>
    <p:sldMasterId id="2147483648" r:id="rId1"/>
  </p:sldMasterIdLst>
  <p:notesMasterIdLst>
    <p:notesMasterId r:id="rId48"/>
  </p:notesMasterIdLst>
  <p:handoutMasterIdLst>
    <p:handoutMasterId r:id="rId49"/>
  </p:handoutMasterIdLst>
  <p:sldIdLst>
    <p:sldId id="256" r:id="rId2"/>
    <p:sldId id="304" r:id="rId3"/>
    <p:sldId id="305" r:id="rId4"/>
    <p:sldId id="261" r:id="rId5"/>
    <p:sldId id="264" r:id="rId6"/>
    <p:sldId id="317" r:id="rId7"/>
    <p:sldId id="327" r:id="rId8"/>
    <p:sldId id="322" r:id="rId9"/>
    <p:sldId id="321" r:id="rId10"/>
    <p:sldId id="267" r:id="rId11"/>
    <p:sldId id="310" r:id="rId12"/>
    <p:sldId id="323" r:id="rId13"/>
    <p:sldId id="258" r:id="rId14"/>
    <p:sldId id="270" r:id="rId15"/>
    <p:sldId id="318" r:id="rId16"/>
    <p:sldId id="276" r:id="rId17"/>
    <p:sldId id="278" r:id="rId18"/>
    <p:sldId id="280" r:id="rId19"/>
    <p:sldId id="279" r:id="rId20"/>
    <p:sldId id="324" r:id="rId21"/>
    <p:sldId id="325" r:id="rId22"/>
    <p:sldId id="281" r:id="rId23"/>
    <p:sldId id="284" r:id="rId24"/>
    <p:sldId id="289" r:id="rId25"/>
    <p:sldId id="288" r:id="rId26"/>
    <p:sldId id="290" r:id="rId27"/>
    <p:sldId id="332" r:id="rId28"/>
    <p:sldId id="292" r:id="rId29"/>
    <p:sldId id="286" r:id="rId30"/>
    <p:sldId id="302" r:id="rId31"/>
    <p:sldId id="283" r:id="rId32"/>
    <p:sldId id="296" r:id="rId33"/>
    <p:sldId id="295" r:id="rId34"/>
    <p:sldId id="298" r:id="rId35"/>
    <p:sldId id="331" r:id="rId36"/>
    <p:sldId id="299" r:id="rId37"/>
    <p:sldId id="335" r:id="rId38"/>
    <p:sldId id="301" r:id="rId39"/>
    <p:sldId id="328" r:id="rId40"/>
    <p:sldId id="285" r:id="rId41"/>
    <p:sldId id="272" r:id="rId42"/>
    <p:sldId id="303" r:id="rId43"/>
    <p:sldId id="330" r:id="rId44"/>
    <p:sldId id="329" r:id="rId45"/>
    <p:sldId id="334" r:id="rId46"/>
    <p:sldId id="333" r:id="rId47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  <p:ext uri="{2D200454-40CA-4A62-9FC3-DE9A4176ACB9}">
      <p15:notes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FFD817"/>
    <a:srgbClr val="FFFFFF"/>
    <a:srgbClr val="335899"/>
    <a:srgbClr val="DAE3F3"/>
    <a:srgbClr val="F0F0F0"/>
    <a:srgbClr val="535F84"/>
    <a:srgbClr val="07A9FF"/>
    <a:srgbClr val="FFAC64"/>
    <a:srgbClr val="CCE0F2"/>
    <a:srgbClr val="E2F0D9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940675A-B579-460E-94D1-54222C63F5DA}" styleName="No Style, Table Grid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tx1"/>
              </a:solidFill>
            </a:ln>
          </a:left>
          <a:right>
            <a:ln w="12700" cmpd="sng">
              <a:solidFill>
                <a:schemeClr val="tx1"/>
              </a:solidFill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 w="12700" cmpd="sng">
              <a:solidFill>
                <a:schemeClr val="tx1"/>
              </a:solidFill>
            </a:ln>
          </a:insideH>
          <a:insideV>
            <a:ln w="12700" cmpd="sng">
              <a:solidFill>
                <a:schemeClr val="tx1"/>
              </a:solidFill>
            </a:ln>
          </a:insideV>
        </a:tcBdr>
        <a:fill>
          <a:noFill/>
        </a:fill>
      </a:tcStyle>
    </a:wholeTbl>
  </a:tblStyle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6006" autoAdjust="0"/>
    <p:restoredTop sz="94660"/>
  </p:normalViewPr>
  <p:slideViewPr>
    <p:cSldViewPr snapToGrid="0">
      <p:cViewPr>
        <p:scale>
          <a:sx n="78" d="100"/>
          <a:sy n="78" d="100"/>
        </p:scale>
        <p:origin x="591" y="29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notesViewPr>
    <p:cSldViewPr snapToGrid="0" showGuides="1">
      <p:cViewPr varScale="1">
        <p:scale>
          <a:sx n="67" d="100"/>
          <a:sy n="67" d="100"/>
        </p:scale>
        <p:origin x="2829" y="60"/>
      </p:cViewPr>
      <p:guideLst/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50" Type="http://schemas.openxmlformats.org/officeDocument/2006/relationships/presProps" Target="presProps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3" Type="http://schemas.openxmlformats.org/officeDocument/2006/relationships/tableStyles" Target="tableStyles.xml"/><Relationship Id="rId5" Type="http://schemas.openxmlformats.org/officeDocument/2006/relationships/slide" Target="slides/slide4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notesMaster" Target="notesMasters/notesMaster1.xml"/><Relationship Id="rId8" Type="http://schemas.openxmlformats.org/officeDocument/2006/relationships/slide" Target="slides/slide7.xml"/><Relationship Id="rId51" Type="http://schemas.openxmlformats.org/officeDocument/2006/relationships/viewProps" Target="viewProps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handoutMaster" Target="handoutMasters/handoutMaster1.xml"/></Relationships>
</file>

<file path=ppt/charts/_rels/chart1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Excel_Worksheet.xlsx"/><Relationship Id="rId2" Type="http://schemas.microsoft.com/office/2011/relationships/chartColorStyle" Target="colors1.xml"/><Relationship Id="rId1" Type="http://schemas.microsoft.com/office/2011/relationships/chartStyle" Target="style1.xml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7"/>
    </mc:Choice>
    <mc:Fallback>
      <c:style val="7"/>
    </mc:Fallback>
  </mc:AlternateContent>
  <c:chart>
    <c:autoTitleDeleted val="1"/>
    <c:plotArea>
      <c:layout>
        <c:manualLayout>
          <c:layoutTarget val="inner"/>
          <c:xMode val="edge"/>
          <c:yMode val="edge"/>
          <c:x val="0.20793505368093088"/>
          <c:y val="0"/>
          <c:w val="0.66814898360135211"/>
          <c:h val="1"/>
        </c:manualLayout>
      </c:layout>
      <c:doughnutChart>
        <c:varyColors val="1"/>
        <c:ser>
          <c:idx val="0"/>
          <c:order val="0"/>
          <c:tx>
            <c:strRef>
              <c:f>Sheet1!$B$1</c:f>
              <c:strCache>
                <c:ptCount val="1"/>
                <c:pt idx="0">
                  <c:v>Column1</c:v>
                </c:pt>
              </c:strCache>
            </c:strRef>
          </c:tx>
          <c:dPt>
            <c:idx val="0"/>
            <c:bubble3D val="0"/>
            <c:spPr>
              <a:solidFill>
                <a:schemeClr val="accent5">
                  <a:shade val="58000"/>
                </a:schemeClr>
              </a:solidFill>
              <a:ln w="19050">
                <a:solidFill>
                  <a:schemeClr val="lt1"/>
                </a:solidFill>
              </a:ln>
              <a:effectLst/>
            </c:spPr>
            <c:extLst>
              <c:ext xmlns:c16="http://schemas.microsoft.com/office/drawing/2014/chart" uri="{C3380CC4-5D6E-409C-BE32-E72D297353CC}">
                <c16:uniqueId val="{00000001-F0A2-4B6E-84B5-78D155F21E7B}"/>
              </c:ext>
            </c:extLst>
          </c:dPt>
          <c:dPt>
            <c:idx val="1"/>
            <c:bubble3D val="0"/>
            <c:spPr>
              <a:solidFill>
                <a:srgbClr val="20908D"/>
              </a:solidFill>
              <a:ln w="19050">
                <a:solidFill>
                  <a:schemeClr val="lt1"/>
                </a:solidFill>
              </a:ln>
              <a:effectLst/>
            </c:spPr>
            <c:extLst>
              <c:ext xmlns:c16="http://schemas.microsoft.com/office/drawing/2014/chart" uri="{C3380CC4-5D6E-409C-BE32-E72D297353CC}">
                <c16:uniqueId val="{00000002-C9DB-4A0B-B068-B9C9FA24F0EC}"/>
              </c:ext>
            </c:extLst>
          </c:dPt>
          <c:dPt>
            <c:idx val="2"/>
            <c:bubble3D val="0"/>
            <c:spPr>
              <a:solidFill>
                <a:srgbClr val="85D94D"/>
              </a:solidFill>
              <a:ln w="19050">
                <a:solidFill>
                  <a:schemeClr val="lt1"/>
                </a:solidFill>
              </a:ln>
              <a:effectLst/>
            </c:spPr>
            <c:extLst>
              <c:ext xmlns:c16="http://schemas.microsoft.com/office/drawing/2014/chart" uri="{C3380CC4-5D6E-409C-BE32-E72D297353CC}">
                <c16:uniqueId val="{00000003-C9DB-4A0B-B068-B9C9FA24F0EC}"/>
              </c:ext>
            </c:extLst>
          </c:dPt>
          <c:dPt>
            <c:idx val="3"/>
            <c:bubble3D val="0"/>
            <c:spPr>
              <a:solidFill>
                <a:srgbClr val="7030A0"/>
              </a:solidFill>
              <a:ln w="19050">
                <a:solidFill>
                  <a:schemeClr val="lt1"/>
                </a:solidFill>
              </a:ln>
              <a:effectLst/>
            </c:spPr>
            <c:extLst>
              <c:ext xmlns:c16="http://schemas.microsoft.com/office/drawing/2014/chart" uri="{C3380CC4-5D6E-409C-BE32-E72D297353CC}">
                <c16:uniqueId val="{00000001-C9DB-4A0B-B068-B9C9FA24F0EC}"/>
              </c:ext>
            </c:extLst>
          </c:dPt>
          <c:cat>
            <c:strRef>
              <c:f>Sheet1!$A$2:$A$5</c:f>
              <c:strCache>
                <c:ptCount val="4"/>
                <c:pt idx="0">
                  <c:v>1st Qtr</c:v>
                </c:pt>
                <c:pt idx="1">
                  <c:v>2nd Qtr</c:v>
                </c:pt>
                <c:pt idx="2">
                  <c:v>3rd Qtr</c:v>
                </c:pt>
                <c:pt idx="3">
                  <c:v>4th Qtr</c:v>
                </c:pt>
              </c:strCache>
            </c:strRef>
          </c:cat>
          <c:val>
            <c:numRef>
              <c:f>Sheet1!$B$2:$B$5</c:f>
              <c:numCache>
                <c:formatCode>General</c:formatCode>
                <c:ptCount val="4"/>
                <c:pt idx="0">
                  <c:v>14.7</c:v>
                </c:pt>
                <c:pt idx="1">
                  <c:v>19</c:v>
                </c:pt>
                <c:pt idx="2">
                  <c:v>22.1</c:v>
                </c:pt>
                <c:pt idx="3">
                  <c:v>86.7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C9DB-4A0B-B068-B9C9FA24F0EC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  <c:showLeaderLines val="1"/>
        </c:dLbls>
        <c:firstSliceAng val="0"/>
        <c:holeSize val="75"/>
      </c:doughnutChart>
      <c:spPr>
        <a:noFill/>
        <a:ln>
          <a:noFill/>
        </a:ln>
        <a:effectLst/>
      </c:spPr>
    </c:plotArea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noFill/>
    </a:ln>
    <a:effectLst/>
  </c:spPr>
  <c:txPr>
    <a:bodyPr/>
    <a:lstStyle/>
    <a:p>
      <a:pPr>
        <a:defRPr/>
      </a:pPr>
      <a:endParaRPr lang="en-US"/>
    </a:p>
  </c:txPr>
  <c:externalData r:id="rId3">
    <c:autoUpdate val="0"/>
  </c:externalData>
</c:chartSpace>
</file>

<file path=ppt/charts/colors1.xml><?xml version="1.0" encoding="utf-8"?>
<cs:colorStyle xmlns:cs="http://schemas.microsoft.com/office/drawing/2012/chartStyle" xmlns:a="http://schemas.openxmlformats.org/drawingml/2006/main" meth="withinLinear" id="18">
  <a:schemeClr val="accent5"/>
</cs:colorStyle>
</file>

<file path=ppt/charts/style1.xml><?xml version="1.0" encoding="utf-8"?>
<cs:chartStyle xmlns:cs="http://schemas.microsoft.com/office/drawing/2012/chartStyle" xmlns:a="http://schemas.openxmlformats.org/drawingml/2006/main" id="251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33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1197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1197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  <cs:spPr>
      <a:ln w="19050">
        <a:solidFill>
          <a:schemeClr val="lt1"/>
        </a:solidFill>
      </a:ln>
    </cs:spPr>
  </cs:dataPoint>
  <cs:dataPoint3D>
    <cs:lnRef idx="0"/>
    <cs:fillRef idx="1">
      <cs:styleClr val="auto"/>
    </cs:fillRef>
    <cs:effectRef idx="0"/>
    <cs:fontRef idx="minor">
      <a:schemeClr val="tx1"/>
    </cs:fontRef>
    <cs:spPr>
      <a:ln w="25400">
        <a:solidFill>
          <a:schemeClr val="lt1"/>
        </a:solidFill>
      </a:ln>
    </cs:spPr>
  </cs:dataPoint3D>
  <cs:dataPointLine>
    <cs:lnRef idx="0">
      <cs:styleClr val="auto"/>
    </cs:lnRef>
    <cs:fillRef idx="0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0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dataTable>
  <cs:downBar>
    <cs:lnRef idx="0"/>
    <cs:fillRef idx="0"/>
    <cs:effectRef idx="0"/>
    <cs:fontRef idx="minor">
      <a:schemeClr val="tx1"/>
    </cs:fontRef>
    <cs:spPr>
      <a:solidFill>
        <a:schemeClr val="dk1">
          <a:lumMod val="75000"/>
          <a:lumOff val="25000"/>
        </a:schemeClr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0"/>
            <a:lumOff val="50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862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trendlineLabel>
  <cs:upBar>
    <cs:lnRef idx="0"/>
    <cs:fillRef idx="0"/>
    <cs:effectRef idx="0"/>
    <cs:fontRef idx="minor">
      <a:schemeClr val="tx1"/>
    </cs:fontRef>
    <cs:spPr>
      <a:solidFill>
        <a:schemeClr val="lt1"/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>
            <a:extLst>
              <a:ext uri="{FF2B5EF4-FFF2-40B4-BE49-F238E27FC236}">
                <a16:creationId xmlns:a16="http://schemas.microsoft.com/office/drawing/2014/main" id="{AAEF72D5-3492-EA37-F40E-4DF8C6606C66}"/>
              </a:ext>
            </a:extLst>
          </p:cNvPr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IN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92212287-9E08-BE88-2C18-A8C7B032A80F}"/>
              </a:ext>
            </a:extLst>
          </p:cNvPr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DC467C7B-2376-45F7-85AD-D598B1768DCC}" type="datetimeFigureOut">
              <a:rPr lang="en-IN" smtClean="0"/>
              <a:t>21-06-2025</a:t>
            </a:fld>
            <a:endParaRPr lang="en-IN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BB09AD7B-85AC-EA94-C7AF-3F6563AFF016}"/>
              </a:ext>
            </a:extLst>
          </p:cNvPr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IN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E216A7C2-24A2-1BEC-6815-9CC8793AC69A}"/>
              </a:ext>
            </a:extLst>
          </p:cNvPr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9585D3F5-2011-4D66-A7BB-F3E28EDF3736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261373506"/>
      </p:ext>
    </p:extLst>
  </p:cSld>
  <p:clrMap bg1="lt1" tx1="dk1" bg2="lt2" tx2="dk2" accent1="accent1" accent2="accent2" accent3="accent3" accent4="accent4" accent5="accent5" accent6="accent6" hlink="hlink" folHlink="folHlink"/>
  <p:extLst>
    <p:ext uri="{56416CCD-93CA-4268-BC5B-53C4BB910035}">
      <p15:sldGuideLst xmlns:p15="http://schemas.microsoft.com/office/powerpoint/2012/main">
        <p15:guide id="1" orient="horz" pos="2880" userDrawn="1">
          <p15:clr>
            <a:srgbClr val="F26B43"/>
          </p15:clr>
        </p15:guide>
        <p15:guide id="2" pos="2160" userDrawn="1">
          <p15:clr>
            <a:srgbClr val="F26B43"/>
          </p15:clr>
        </p15:guide>
      </p15:sldGuideLst>
    </p:ext>
  </p:extLst>
</p:handoutMaster>
</file>

<file path=ppt/ink/ink1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</inkml:traceFormat>
        <inkml:channelProperties>
          <inkml:channelProperty channel="X" name="resolution" value="1000" units="1/cm"/>
          <inkml:channelProperty channel="Y" name="resolution" value="1000" units="1/cm"/>
        </inkml:channelProperties>
      </inkml:inkSource>
      <inkml:timestamp xml:id="ts0" timeString="2025-06-10T17:53:12.104"/>
    </inkml:context>
    <inkml:brush xml:id="br0">
      <inkml:brushProperty name="width" value="0.05" units="cm"/>
      <inkml:brushProperty name="height" value="0.3" units="cm"/>
      <inkml:brushProperty name="color" value="#849398"/>
      <inkml:brushProperty name="ignorePressure" value="1"/>
      <inkml:brushProperty name="inkEffects" value="pencil"/>
    </inkml:brush>
  </inkml:definitions>
  <inkml:trace contextRef="#ctx0" brushRef="#br0">0 0,'0'0</inkml:trace>
</inkml:ink>
</file>

<file path=ppt/ink/ink2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</inkml:traceFormat>
        <inkml:channelProperties>
          <inkml:channelProperty channel="X" name="resolution" value="1000" units="1/cm"/>
          <inkml:channelProperty channel="Y" name="resolution" value="1000" units="1/cm"/>
        </inkml:channelProperties>
      </inkml:inkSource>
      <inkml:timestamp xml:id="ts0" timeString="2025-06-10T17:53:12.104"/>
    </inkml:context>
    <inkml:brush xml:id="br0">
      <inkml:brushProperty name="width" value="0.05" units="cm"/>
      <inkml:brushProperty name="height" value="0.3" units="cm"/>
      <inkml:brushProperty name="color" value="#849398"/>
      <inkml:brushProperty name="ignorePressure" value="1"/>
      <inkml:brushProperty name="inkEffects" value="pencil"/>
    </inkml:brush>
  </inkml:definitions>
  <inkml:trace contextRef="#ctx0" brushRef="#br0">0 0,'0'0</inkml:trace>
</inkml:ink>
</file>

<file path=ppt/ink/ink3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</inkml:traceFormat>
        <inkml:channelProperties>
          <inkml:channelProperty channel="X" name="resolution" value="1000" units="1/cm"/>
          <inkml:channelProperty channel="Y" name="resolution" value="1000" units="1/cm"/>
        </inkml:channelProperties>
      </inkml:inkSource>
      <inkml:timestamp xml:id="ts0" timeString="2025-06-10T17:53:12.104"/>
    </inkml:context>
    <inkml:brush xml:id="br0">
      <inkml:brushProperty name="width" value="0.05" units="cm"/>
      <inkml:brushProperty name="height" value="0.3" units="cm"/>
      <inkml:brushProperty name="color" value="#849398"/>
      <inkml:brushProperty name="ignorePressure" value="1"/>
      <inkml:brushProperty name="inkEffects" value="pencil"/>
    </inkml:brush>
  </inkml:definitions>
  <inkml:trace contextRef="#ctx0" brushRef="#br0">0 0,'0'0</inkml:trace>
</inkml:ink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IN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2E894527-A240-4F3F-96F7-7A71742B39F2}" type="datetimeFigureOut">
              <a:rPr lang="en-IN" smtClean="0"/>
              <a:t>21-06-2025</a:t>
            </a:fld>
            <a:endParaRPr lang="en-IN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IN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BE544146-7CEC-4B9E-9283-083B01BA2797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745688341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9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2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3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4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N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BE544146-7CEC-4B9E-9283-083B01BA2797}" type="slidenum">
              <a:rPr lang="en-IN" smtClean="0"/>
              <a:t>1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985504479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N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BE544146-7CEC-4B9E-9283-083B01BA2797}" type="slidenum">
              <a:rPr lang="en-IN" smtClean="0"/>
              <a:t>17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381940844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N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BE544146-7CEC-4B9E-9283-083B01BA2797}" type="slidenum">
              <a:rPr lang="en-IN" smtClean="0"/>
              <a:t>23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57799977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N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BE544146-7CEC-4B9E-9283-083B01BA2797}" type="slidenum">
              <a:rPr lang="en-IN" smtClean="0"/>
              <a:t>29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483595676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F03C9E6C-1587-FCE8-7653-E6CC9FE18871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8DE09448-F983-37D4-5AA6-2458A7665DC0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C7C90325-F97A-D5D4-FFA9-55F4F089EA3F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N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A75DE8BE-17DB-5792-021C-EB0FFAB41AC6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BE544146-7CEC-4B9E-9283-083B01BA2797}" type="slidenum">
              <a:rPr lang="en-IN" smtClean="0"/>
              <a:t>32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996027338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3FE745F5-BB07-8F63-D4D8-DBA094D7A9FC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52995079-BD76-30A9-47E5-04A8A7582D43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E9DBFEC5-44BA-6D59-45DF-12245269443F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N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4DA6F542-2B63-6E4A-4789-88BC3F2854A2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BE544146-7CEC-4B9E-9283-083B01BA2797}" type="slidenum">
              <a:rPr lang="en-IN" smtClean="0"/>
              <a:t>43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855157319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1CDF8F88-3CC5-AD5E-44C3-01095A89991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97193614-F192-379E-0E60-3FCB068903E7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7643D1D3-C14B-39CD-07EE-6B2309A5AF6C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N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1074D472-040D-7514-0D81-5296C03D57C4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BE544146-7CEC-4B9E-9283-083B01BA2797}" type="slidenum">
              <a:rPr lang="en-IN" smtClean="0"/>
              <a:t>44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452841426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sv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sv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sv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sv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sv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sv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sv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sv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sv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bg>
      <p:bgPr>
        <a:gradFill>
          <a:gsLst>
            <a:gs pos="0">
              <a:schemeClr val="accent1">
                <a:lumMod val="5000"/>
                <a:lumOff val="95000"/>
              </a:schemeClr>
            </a:gs>
            <a:gs pos="74000">
              <a:schemeClr val="accent1">
                <a:lumMod val="45000"/>
                <a:lumOff val="55000"/>
              </a:schemeClr>
            </a:gs>
            <a:gs pos="83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>
                <a:latin typeface="Avenir Next LT Pro" panose="020B0504020202020204" pitchFamily="34" charset="0"/>
              </a:defRPr>
            </a:lvl1pPr>
          </a:lstStyle>
          <a:p>
            <a:r>
              <a:rPr lang="en-US" dirty="0"/>
              <a:t>Click to edit Master title style</a:t>
            </a:r>
            <a:endParaRPr lang="en-IN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>
                <a:latin typeface="Avenir Next LT Pro" panose="020B0504020202020204" pitchFamily="34" charset="0"/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dirty="0"/>
              <a:t>Click to edit Master subtitle style</a:t>
            </a:r>
            <a:endParaRPr lang="en-IN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4109357" y="6492875"/>
            <a:ext cx="4114800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1"/>
                </a:solidFill>
                <a:latin typeface="Avenir Next LT Pro" panose="020B0504020202020204" pitchFamily="34" charset="0"/>
              </a:defRPr>
            </a:lvl1pPr>
          </a:lstStyle>
          <a:p>
            <a:r>
              <a:rPr lang="en-IN" dirty="0"/>
              <a:t>Aparajita Mazumdar | PPC 2025, Deadwood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1723914" y="6492875"/>
            <a:ext cx="468086" cy="365125"/>
          </a:xfrm>
          <a:prstGeom prst="rect">
            <a:avLst/>
          </a:prstGeom>
        </p:spPr>
        <p:txBody>
          <a:bodyPr/>
          <a:lstStyle/>
          <a:p>
            <a:fld id="{03AB685E-59F6-4749-A6A4-A22AA6A2CCD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685408491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orient="horz" pos="2160">
          <p15:clr>
            <a:srgbClr val="FBAE40"/>
          </p15:clr>
        </p15:guide>
        <p15:guide id="2" pos="3840">
          <p15:clr>
            <a:srgbClr val="FBAE40"/>
          </p15:clr>
        </p15:guide>
      </p15:sldGuideLst>
    </p:ext>
  </p:extLst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0"/>
            <a:ext cx="10515600" cy="606167"/>
          </a:xfrm>
        </p:spPr>
        <p:txBody>
          <a:bodyPr/>
          <a:lstStyle>
            <a:lvl1pPr>
              <a:defRPr>
                <a:solidFill>
                  <a:srgbClr val="4362A1"/>
                </a:solidFill>
                <a:latin typeface="Avenir Next LT Pro" panose="020B0504020202020204" pitchFamily="34" charset="0"/>
              </a:defRPr>
            </a:lvl1pPr>
          </a:lstStyle>
          <a:p>
            <a:r>
              <a:rPr lang="en-US" dirty="0"/>
              <a:t>Click to edit Master title style</a:t>
            </a:r>
            <a:endParaRPr lang="en-IN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>
            <a:lvl1pPr>
              <a:defRPr>
                <a:solidFill>
                  <a:schemeClr val="tx1"/>
                </a:solidFill>
                <a:latin typeface="Avenir Next LT Pro" panose="020B0504020202020204" pitchFamily="34" charset="0"/>
              </a:defRPr>
            </a:lvl1pPr>
            <a:lvl2pPr>
              <a:defRPr>
                <a:solidFill>
                  <a:schemeClr val="tx1"/>
                </a:solidFill>
                <a:latin typeface="Avenir Next LT Pro" panose="020B0504020202020204" pitchFamily="34" charset="0"/>
              </a:defRPr>
            </a:lvl2pPr>
            <a:lvl3pPr>
              <a:defRPr>
                <a:solidFill>
                  <a:schemeClr val="tx1"/>
                </a:solidFill>
                <a:latin typeface="Avenir Next LT Pro" panose="020B0504020202020204" pitchFamily="34" charset="0"/>
              </a:defRPr>
            </a:lvl3pPr>
            <a:lvl4pPr>
              <a:defRPr>
                <a:solidFill>
                  <a:schemeClr val="tx1"/>
                </a:solidFill>
                <a:latin typeface="Avenir Next LT Pro" panose="020B0504020202020204" pitchFamily="34" charset="0"/>
              </a:defRPr>
            </a:lvl4pPr>
            <a:lvl5pPr>
              <a:defRPr>
                <a:solidFill>
                  <a:schemeClr val="tx1"/>
                </a:solidFill>
                <a:latin typeface="Avenir Next LT Pro" panose="020B0504020202020204" pitchFamily="34" charset="0"/>
              </a:defRPr>
            </a:lvl5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IN" dirty="0"/>
          </a:p>
        </p:txBody>
      </p:sp>
      <p:sp>
        <p:nvSpPr>
          <p:cNvPr id="7" name="Footer Placeholder 4">
            <a:extLst>
              <a:ext uri="{FF2B5EF4-FFF2-40B4-BE49-F238E27FC236}">
                <a16:creationId xmlns:a16="http://schemas.microsoft.com/office/drawing/2014/main" id="{5F5FCF15-9867-FB9C-34CE-0A0969A14DD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109357" y="6492875"/>
            <a:ext cx="4114800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rgbClr val="1A2A5B"/>
                </a:solidFill>
                <a:latin typeface="Avenir Next LT Pro" panose="020B0504020202020204" pitchFamily="34" charset="0"/>
              </a:defRPr>
            </a:lvl1pPr>
          </a:lstStyle>
          <a:p>
            <a:r>
              <a:rPr lang="en-IN" dirty="0"/>
              <a:t>Aparajita Mazumdar | PPC 2025, Deadwood</a:t>
            </a:r>
          </a:p>
        </p:txBody>
      </p:sp>
      <p:sp>
        <p:nvSpPr>
          <p:cNvPr id="8" name="Slide Number Placeholder 5">
            <a:extLst>
              <a:ext uri="{FF2B5EF4-FFF2-40B4-BE49-F238E27FC236}">
                <a16:creationId xmlns:a16="http://schemas.microsoft.com/office/drawing/2014/main" id="{043799B5-48C5-1BA4-1EA1-DC3B11ECEB6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11723914" y="6492875"/>
            <a:ext cx="468086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rgbClr val="1A2A5B"/>
                </a:solidFill>
              </a:defRPr>
            </a:lvl1pPr>
          </a:lstStyle>
          <a:p>
            <a:fld id="{03AB685E-59F6-4749-A6A4-A22AA6A2CCD1}" type="slidenum">
              <a:rPr lang="en-IN" smtClean="0"/>
              <a:pPr/>
              <a:t>‹#›</a:t>
            </a:fld>
            <a:endParaRPr lang="en-IN" dirty="0"/>
          </a:p>
        </p:txBody>
      </p:sp>
      <p:pic>
        <p:nvPicPr>
          <p:cNvPr id="10" name="Graphic 19">
            <a:extLst>
              <a:ext uri="{FF2B5EF4-FFF2-40B4-BE49-F238E27FC236}">
                <a16:creationId xmlns:a16="http://schemas.microsoft.com/office/drawing/2014/main" id="{09D691AF-389C-DDA1-EF24-EE8AA301E3C7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rcRect l="19177" t="30597" r="18863" b="34762"/>
          <a:stretch>
            <a:fillRect/>
          </a:stretch>
        </p:blipFill>
        <p:spPr>
          <a:xfrm>
            <a:off x="-142875" y="5993255"/>
            <a:ext cx="2857500" cy="999240"/>
          </a:xfrm>
          <a:prstGeom prst="rect">
            <a:avLst/>
          </a:prstGeom>
        </p:spPr>
      </p:pic>
      <p:cxnSp>
        <p:nvCxnSpPr>
          <p:cNvPr id="11" name="Straight Connector 10">
            <a:extLst>
              <a:ext uri="{FF2B5EF4-FFF2-40B4-BE49-F238E27FC236}">
                <a16:creationId xmlns:a16="http://schemas.microsoft.com/office/drawing/2014/main" id="{E080309A-10B4-F498-6129-BFDA65D47793}"/>
              </a:ext>
            </a:extLst>
          </p:cNvPr>
          <p:cNvCxnSpPr>
            <a:cxnSpLocks/>
          </p:cNvCxnSpPr>
          <p:nvPr userDrawn="1"/>
        </p:nvCxnSpPr>
        <p:spPr>
          <a:xfrm>
            <a:off x="2491329" y="6400800"/>
            <a:ext cx="9700671" cy="0"/>
          </a:xfrm>
          <a:prstGeom prst="line">
            <a:avLst/>
          </a:prstGeom>
          <a:ln w="19050"/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630978762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7" name="Footer Placeholder 4">
            <a:extLst>
              <a:ext uri="{FF2B5EF4-FFF2-40B4-BE49-F238E27FC236}">
                <a16:creationId xmlns:a16="http://schemas.microsoft.com/office/drawing/2014/main" id="{54937509-39DE-1684-993C-35BE44AF731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109357" y="6492875"/>
            <a:ext cx="4114800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1"/>
                </a:solidFill>
                <a:latin typeface="Avenir Next LT Pro" panose="020B0504020202020204" pitchFamily="34" charset="0"/>
              </a:defRPr>
            </a:lvl1pPr>
          </a:lstStyle>
          <a:p>
            <a:r>
              <a:rPr lang="en-IN" dirty="0"/>
              <a:t>Aparajita Mazumdar | PPC 2025, Deadwood</a:t>
            </a:r>
          </a:p>
        </p:txBody>
      </p:sp>
      <p:sp>
        <p:nvSpPr>
          <p:cNvPr id="8" name="Slide Number Placeholder 5">
            <a:extLst>
              <a:ext uri="{FF2B5EF4-FFF2-40B4-BE49-F238E27FC236}">
                <a16:creationId xmlns:a16="http://schemas.microsoft.com/office/drawing/2014/main" id="{5CB2ACDA-CE71-F074-EB5F-C510F4ACA5B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11723914" y="6492875"/>
            <a:ext cx="468086" cy="365125"/>
          </a:xfrm>
          <a:prstGeom prst="rect">
            <a:avLst/>
          </a:prstGeom>
        </p:spPr>
        <p:txBody>
          <a:bodyPr/>
          <a:lstStyle/>
          <a:p>
            <a:fld id="{03AB685E-59F6-4749-A6A4-A22AA6A2CCD1}" type="slidenum">
              <a:rPr lang="en-IN" smtClean="0"/>
              <a:t>‹#›</a:t>
            </a:fld>
            <a:endParaRPr lang="en-IN"/>
          </a:p>
        </p:txBody>
      </p:sp>
      <p:pic>
        <p:nvPicPr>
          <p:cNvPr id="9" name="Graphic 19">
            <a:extLst>
              <a:ext uri="{FF2B5EF4-FFF2-40B4-BE49-F238E27FC236}">
                <a16:creationId xmlns:a16="http://schemas.microsoft.com/office/drawing/2014/main" id="{0FA51E66-3F7F-60B2-94DC-5AD322CF0010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rcRect l="19177" t="30597" r="18863" b="34762"/>
          <a:stretch>
            <a:fillRect/>
          </a:stretch>
        </p:blipFill>
        <p:spPr>
          <a:xfrm>
            <a:off x="-142875" y="5993255"/>
            <a:ext cx="2857500" cy="999240"/>
          </a:xfrm>
          <a:prstGeom prst="rect">
            <a:avLst/>
          </a:prstGeom>
        </p:spPr>
      </p:pic>
      <p:cxnSp>
        <p:nvCxnSpPr>
          <p:cNvPr id="10" name="Straight Connector 9">
            <a:extLst>
              <a:ext uri="{FF2B5EF4-FFF2-40B4-BE49-F238E27FC236}">
                <a16:creationId xmlns:a16="http://schemas.microsoft.com/office/drawing/2014/main" id="{03662693-B5A6-C002-D182-4F73D009A9EF}"/>
              </a:ext>
            </a:extLst>
          </p:cNvPr>
          <p:cNvCxnSpPr>
            <a:cxnSpLocks/>
          </p:cNvCxnSpPr>
          <p:nvPr userDrawn="1"/>
        </p:nvCxnSpPr>
        <p:spPr>
          <a:xfrm>
            <a:off x="2266950" y="6400800"/>
            <a:ext cx="9925050" cy="0"/>
          </a:xfrm>
          <a:prstGeom prst="line">
            <a:avLst/>
          </a:prstGeom>
          <a:ln w="19050"/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841698508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wo Content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8" name="Footer Placeholder 4">
            <a:extLst>
              <a:ext uri="{FF2B5EF4-FFF2-40B4-BE49-F238E27FC236}">
                <a16:creationId xmlns:a16="http://schemas.microsoft.com/office/drawing/2014/main" id="{B9CC53F7-6D3C-0D00-E915-3BEA6931394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109357" y="6492875"/>
            <a:ext cx="4114800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rgbClr val="1A2A5B"/>
                </a:solidFill>
                <a:latin typeface="Avenir Next LT Pro" panose="020B0504020202020204" pitchFamily="34" charset="0"/>
              </a:defRPr>
            </a:lvl1pPr>
          </a:lstStyle>
          <a:p>
            <a:r>
              <a:rPr lang="en-IN" dirty="0"/>
              <a:t>Aparajita Mazumdar | PPC 2025, Deadwood</a:t>
            </a:r>
          </a:p>
        </p:txBody>
      </p:sp>
      <p:sp>
        <p:nvSpPr>
          <p:cNvPr id="9" name="Slide Number Placeholder 5">
            <a:extLst>
              <a:ext uri="{FF2B5EF4-FFF2-40B4-BE49-F238E27FC236}">
                <a16:creationId xmlns:a16="http://schemas.microsoft.com/office/drawing/2014/main" id="{ED21AFCB-C6BF-62C9-58C4-66E0D8C4CD8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11723914" y="6492875"/>
            <a:ext cx="468086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rgbClr val="1A2A5B"/>
                </a:solidFill>
              </a:defRPr>
            </a:lvl1pPr>
          </a:lstStyle>
          <a:p>
            <a:fld id="{03AB685E-59F6-4749-A6A4-A22AA6A2CCD1}" type="slidenum">
              <a:rPr lang="en-IN" smtClean="0"/>
              <a:pPr/>
              <a:t>‹#›</a:t>
            </a:fld>
            <a:endParaRPr lang="en-IN" dirty="0"/>
          </a:p>
        </p:txBody>
      </p:sp>
      <p:pic>
        <p:nvPicPr>
          <p:cNvPr id="11" name="Graphic 19">
            <a:extLst>
              <a:ext uri="{FF2B5EF4-FFF2-40B4-BE49-F238E27FC236}">
                <a16:creationId xmlns:a16="http://schemas.microsoft.com/office/drawing/2014/main" id="{C73D5D49-007D-7C24-076B-155713773FE8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rcRect l="19177" t="30597" r="18863" b="34762"/>
          <a:stretch>
            <a:fillRect/>
          </a:stretch>
        </p:blipFill>
        <p:spPr>
          <a:xfrm>
            <a:off x="-142875" y="5993255"/>
            <a:ext cx="2857500" cy="999240"/>
          </a:xfrm>
          <a:prstGeom prst="rect">
            <a:avLst/>
          </a:prstGeom>
        </p:spPr>
      </p:pic>
      <p:cxnSp>
        <p:nvCxnSpPr>
          <p:cNvPr id="12" name="Straight Connector 11">
            <a:extLst>
              <a:ext uri="{FF2B5EF4-FFF2-40B4-BE49-F238E27FC236}">
                <a16:creationId xmlns:a16="http://schemas.microsoft.com/office/drawing/2014/main" id="{A053938B-899D-8156-ACFA-4F4B51DFA7B5}"/>
              </a:ext>
            </a:extLst>
          </p:cNvPr>
          <p:cNvCxnSpPr>
            <a:cxnSpLocks/>
          </p:cNvCxnSpPr>
          <p:nvPr userDrawn="1"/>
        </p:nvCxnSpPr>
        <p:spPr>
          <a:xfrm>
            <a:off x="2266950" y="6400800"/>
            <a:ext cx="9925050" cy="0"/>
          </a:xfrm>
          <a:prstGeom prst="line">
            <a:avLst/>
          </a:prstGeom>
          <a:ln w="19050"/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sp>
        <p:nvSpPr>
          <p:cNvPr id="5" name="Title 1">
            <a:extLst>
              <a:ext uri="{FF2B5EF4-FFF2-40B4-BE49-F238E27FC236}">
                <a16:creationId xmlns:a16="http://schemas.microsoft.com/office/drawing/2014/main" id="{9B736381-4C11-5198-7B7D-3DF09E52EC8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-5205"/>
            <a:ext cx="10515600" cy="606167"/>
          </a:xfrm>
        </p:spPr>
        <p:txBody>
          <a:bodyPr/>
          <a:lstStyle>
            <a:lvl1pPr>
              <a:defRPr>
                <a:solidFill>
                  <a:srgbClr val="4362A1"/>
                </a:solidFill>
                <a:latin typeface="Avenir Next LT Pro" panose="020B0504020202020204" pitchFamily="34" charset="0"/>
              </a:defRPr>
            </a:lvl1pPr>
          </a:lstStyle>
          <a:p>
            <a:r>
              <a:rPr lang="en-US" dirty="0"/>
              <a:t>Click to edit Master title style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1526390620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omparison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10" name="Footer Placeholder 4">
            <a:extLst>
              <a:ext uri="{FF2B5EF4-FFF2-40B4-BE49-F238E27FC236}">
                <a16:creationId xmlns:a16="http://schemas.microsoft.com/office/drawing/2014/main" id="{C26BF0E0-B9C4-6A62-2B72-088BBB90085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109357" y="6492875"/>
            <a:ext cx="4114800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rgbClr val="1A2A5B"/>
                </a:solidFill>
                <a:latin typeface="Avenir Next LT Pro" panose="020B0504020202020204" pitchFamily="34" charset="0"/>
              </a:defRPr>
            </a:lvl1pPr>
          </a:lstStyle>
          <a:p>
            <a:r>
              <a:rPr lang="en-IN" dirty="0"/>
              <a:t>Aparajita Mazumdar | PPC 2025, Deadwood</a:t>
            </a:r>
          </a:p>
        </p:txBody>
      </p:sp>
      <p:sp>
        <p:nvSpPr>
          <p:cNvPr id="11" name="Slide Number Placeholder 5">
            <a:extLst>
              <a:ext uri="{FF2B5EF4-FFF2-40B4-BE49-F238E27FC236}">
                <a16:creationId xmlns:a16="http://schemas.microsoft.com/office/drawing/2014/main" id="{E2B2FE8E-ED4D-D5B5-FDD3-8E83DC1AEB6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11723914" y="6492875"/>
            <a:ext cx="468086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rgbClr val="1A2A5B"/>
                </a:solidFill>
              </a:defRPr>
            </a:lvl1pPr>
          </a:lstStyle>
          <a:p>
            <a:fld id="{03AB685E-59F6-4749-A6A4-A22AA6A2CCD1}" type="slidenum">
              <a:rPr lang="en-IN" smtClean="0"/>
              <a:pPr/>
              <a:t>‹#›</a:t>
            </a:fld>
            <a:endParaRPr lang="en-IN" dirty="0"/>
          </a:p>
        </p:txBody>
      </p:sp>
      <p:pic>
        <p:nvPicPr>
          <p:cNvPr id="12" name="Graphic 19">
            <a:extLst>
              <a:ext uri="{FF2B5EF4-FFF2-40B4-BE49-F238E27FC236}">
                <a16:creationId xmlns:a16="http://schemas.microsoft.com/office/drawing/2014/main" id="{AFE3CF29-70C8-248E-1F98-D67CF6F5D43B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rcRect l="19177" t="30597" r="18863" b="34762"/>
          <a:stretch>
            <a:fillRect/>
          </a:stretch>
        </p:blipFill>
        <p:spPr>
          <a:xfrm>
            <a:off x="-142875" y="5993255"/>
            <a:ext cx="2857500" cy="999240"/>
          </a:xfrm>
          <a:prstGeom prst="rect">
            <a:avLst/>
          </a:prstGeom>
        </p:spPr>
      </p:pic>
      <p:cxnSp>
        <p:nvCxnSpPr>
          <p:cNvPr id="13" name="Straight Connector 12">
            <a:extLst>
              <a:ext uri="{FF2B5EF4-FFF2-40B4-BE49-F238E27FC236}">
                <a16:creationId xmlns:a16="http://schemas.microsoft.com/office/drawing/2014/main" id="{80890492-4615-AE57-95DF-0F95FFD52954}"/>
              </a:ext>
            </a:extLst>
          </p:cNvPr>
          <p:cNvCxnSpPr>
            <a:cxnSpLocks/>
          </p:cNvCxnSpPr>
          <p:nvPr userDrawn="1"/>
        </p:nvCxnSpPr>
        <p:spPr>
          <a:xfrm>
            <a:off x="2266950" y="6400800"/>
            <a:ext cx="9925050" cy="0"/>
          </a:xfrm>
          <a:prstGeom prst="line">
            <a:avLst/>
          </a:prstGeom>
          <a:ln w="19050"/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sp>
        <p:nvSpPr>
          <p:cNvPr id="7" name="Title 1">
            <a:extLst>
              <a:ext uri="{FF2B5EF4-FFF2-40B4-BE49-F238E27FC236}">
                <a16:creationId xmlns:a16="http://schemas.microsoft.com/office/drawing/2014/main" id="{DE20560A-6EC8-5534-0A08-CF3701A2848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99977" y="0"/>
            <a:ext cx="10515600" cy="606167"/>
          </a:xfrm>
        </p:spPr>
        <p:txBody>
          <a:bodyPr/>
          <a:lstStyle>
            <a:lvl1pPr>
              <a:defRPr>
                <a:solidFill>
                  <a:srgbClr val="4362A1"/>
                </a:solidFill>
                <a:latin typeface="Avenir Next LT Pro" panose="020B0504020202020204" pitchFamily="34" charset="0"/>
              </a:defRPr>
            </a:lvl1pPr>
          </a:lstStyle>
          <a:p>
            <a:r>
              <a:rPr lang="en-US" dirty="0"/>
              <a:t>Click to edit Master title style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590926502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Only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Footer Placeholder 4">
            <a:extLst>
              <a:ext uri="{FF2B5EF4-FFF2-40B4-BE49-F238E27FC236}">
                <a16:creationId xmlns:a16="http://schemas.microsoft.com/office/drawing/2014/main" id="{6256795A-08C5-570C-AABB-AF8419764D5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109357" y="6492875"/>
            <a:ext cx="4114800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1"/>
                </a:solidFill>
                <a:latin typeface="Avenir Next LT Pro" panose="020B0504020202020204" pitchFamily="34" charset="0"/>
              </a:defRPr>
            </a:lvl1pPr>
          </a:lstStyle>
          <a:p>
            <a:r>
              <a:rPr lang="en-IN" dirty="0"/>
              <a:t>Aparajita </a:t>
            </a:r>
            <a:r>
              <a:rPr lang="en-IN" dirty="0">
                <a:solidFill>
                  <a:srgbClr val="1A2A5B"/>
                </a:solidFill>
              </a:rPr>
              <a:t>Mazumdar | PPC 2025, Deadwood</a:t>
            </a:r>
          </a:p>
        </p:txBody>
      </p:sp>
      <p:sp>
        <p:nvSpPr>
          <p:cNvPr id="7" name="Slide Number Placeholder 5">
            <a:extLst>
              <a:ext uri="{FF2B5EF4-FFF2-40B4-BE49-F238E27FC236}">
                <a16:creationId xmlns:a16="http://schemas.microsoft.com/office/drawing/2014/main" id="{BC1C807B-EAAD-96BA-8230-5E51F79081D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11723914" y="6492875"/>
            <a:ext cx="468086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rgbClr val="1A2A5B"/>
                </a:solidFill>
              </a:defRPr>
            </a:lvl1pPr>
          </a:lstStyle>
          <a:p>
            <a:fld id="{03AB685E-59F6-4749-A6A4-A22AA6A2CCD1}" type="slidenum">
              <a:rPr lang="en-IN" smtClean="0"/>
              <a:pPr/>
              <a:t>‹#›</a:t>
            </a:fld>
            <a:endParaRPr lang="en-IN" dirty="0"/>
          </a:p>
        </p:txBody>
      </p:sp>
      <p:pic>
        <p:nvPicPr>
          <p:cNvPr id="8" name="Graphic 19">
            <a:extLst>
              <a:ext uri="{FF2B5EF4-FFF2-40B4-BE49-F238E27FC236}">
                <a16:creationId xmlns:a16="http://schemas.microsoft.com/office/drawing/2014/main" id="{9476425E-213C-BDFA-8C7A-3C4F6EFEC2EF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rcRect l="19177" t="30597" r="18863" b="34762"/>
          <a:stretch>
            <a:fillRect/>
          </a:stretch>
        </p:blipFill>
        <p:spPr>
          <a:xfrm>
            <a:off x="-142875" y="5993255"/>
            <a:ext cx="2857500" cy="999240"/>
          </a:xfrm>
          <a:prstGeom prst="rect">
            <a:avLst/>
          </a:prstGeom>
        </p:spPr>
      </p:pic>
      <p:cxnSp>
        <p:nvCxnSpPr>
          <p:cNvPr id="9" name="Straight Connector 8">
            <a:extLst>
              <a:ext uri="{FF2B5EF4-FFF2-40B4-BE49-F238E27FC236}">
                <a16:creationId xmlns:a16="http://schemas.microsoft.com/office/drawing/2014/main" id="{A4A03C9C-819F-054B-C916-1C9CE1A3186A}"/>
              </a:ext>
            </a:extLst>
          </p:cNvPr>
          <p:cNvCxnSpPr>
            <a:cxnSpLocks/>
          </p:cNvCxnSpPr>
          <p:nvPr userDrawn="1"/>
        </p:nvCxnSpPr>
        <p:spPr>
          <a:xfrm>
            <a:off x="2266950" y="6400800"/>
            <a:ext cx="9925050" cy="0"/>
          </a:xfrm>
          <a:prstGeom prst="line">
            <a:avLst/>
          </a:prstGeom>
          <a:ln w="19050"/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519301074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lank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2681A70-7668-447D-F5B4-401C2B4B390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109357" y="6492875"/>
            <a:ext cx="4114800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rgbClr val="1A2A5B"/>
                </a:solidFill>
                <a:latin typeface="Avenir Next LT Pro" panose="020B0504020202020204" pitchFamily="34" charset="0"/>
              </a:defRPr>
            </a:lvl1pPr>
          </a:lstStyle>
          <a:p>
            <a:r>
              <a:rPr lang="en-IN" dirty="0"/>
              <a:t>Aparajita Mazumdar | PPC 2025, Deadwood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D079C786-8CDD-B526-7858-396BA487499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11723914" y="6492875"/>
            <a:ext cx="468086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rgbClr val="1A2A5B"/>
                </a:solidFill>
              </a:defRPr>
            </a:lvl1pPr>
          </a:lstStyle>
          <a:p>
            <a:fld id="{03AB685E-59F6-4749-A6A4-A22AA6A2CCD1}" type="slidenum">
              <a:rPr lang="en-IN" smtClean="0"/>
              <a:pPr/>
              <a:t>‹#›</a:t>
            </a:fld>
            <a:endParaRPr lang="en-IN" dirty="0"/>
          </a:p>
        </p:txBody>
      </p:sp>
      <p:pic>
        <p:nvPicPr>
          <p:cNvPr id="7" name="Graphic 19">
            <a:extLst>
              <a:ext uri="{FF2B5EF4-FFF2-40B4-BE49-F238E27FC236}">
                <a16:creationId xmlns:a16="http://schemas.microsoft.com/office/drawing/2014/main" id="{8CE5A333-D5FE-0771-33B0-DC9DA9E29DD7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rcRect l="19177" t="30597" r="18863" b="34762"/>
          <a:stretch>
            <a:fillRect/>
          </a:stretch>
        </p:blipFill>
        <p:spPr>
          <a:xfrm>
            <a:off x="-142875" y="5993255"/>
            <a:ext cx="2857500" cy="999240"/>
          </a:xfrm>
          <a:prstGeom prst="rect">
            <a:avLst/>
          </a:prstGeom>
        </p:spPr>
      </p:pic>
      <p:cxnSp>
        <p:nvCxnSpPr>
          <p:cNvPr id="8" name="Straight Connector 7">
            <a:extLst>
              <a:ext uri="{FF2B5EF4-FFF2-40B4-BE49-F238E27FC236}">
                <a16:creationId xmlns:a16="http://schemas.microsoft.com/office/drawing/2014/main" id="{95035865-259F-B369-6E60-AC54900759F7}"/>
              </a:ext>
            </a:extLst>
          </p:cNvPr>
          <p:cNvCxnSpPr>
            <a:cxnSpLocks/>
          </p:cNvCxnSpPr>
          <p:nvPr userDrawn="1"/>
        </p:nvCxnSpPr>
        <p:spPr>
          <a:xfrm>
            <a:off x="2266950" y="6400800"/>
            <a:ext cx="9925050" cy="0"/>
          </a:xfrm>
          <a:prstGeom prst="line">
            <a:avLst/>
          </a:prstGeom>
          <a:ln w="19050"/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sp>
        <p:nvSpPr>
          <p:cNvPr id="2" name="Title 1">
            <a:extLst>
              <a:ext uri="{FF2B5EF4-FFF2-40B4-BE49-F238E27FC236}">
                <a16:creationId xmlns:a16="http://schemas.microsoft.com/office/drawing/2014/main" id="{202AF262-5EB2-4C1A-EDC3-966E51A6742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0"/>
            <a:ext cx="10515600" cy="606167"/>
          </a:xfrm>
        </p:spPr>
        <p:txBody>
          <a:bodyPr/>
          <a:lstStyle>
            <a:lvl1pPr>
              <a:defRPr>
                <a:solidFill>
                  <a:srgbClr val="4362A1"/>
                </a:solidFill>
                <a:latin typeface="Avenir Next LT Pro" panose="020B0504020202020204" pitchFamily="34" charset="0"/>
              </a:defRPr>
            </a:lvl1pPr>
          </a:lstStyle>
          <a:p>
            <a:r>
              <a:rPr lang="en-US" dirty="0"/>
              <a:t>Click to edit Master title style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1548345850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8" name="Footer Placeholder 4">
            <a:extLst>
              <a:ext uri="{FF2B5EF4-FFF2-40B4-BE49-F238E27FC236}">
                <a16:creationId xmlns:a16="http://schemas.microsoft.com/office/drawing/2014/main" id="{9B36DCCC-E996-12A1-D546-F1010C93E78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109357" y="6492875"/>
            <a:ext cx="4114800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1"/>
                </a:solidFill>
                <a:latin typeface="Avenir Next LT Pro" panose="020B0504020202020204" pitchFamily="34" charset="0"/>
              </a:defRPr>
            </a:lvl1pPr>
          </a:lstStyle>
          <a:p>
            <a:r>
              <a:rPr lang="en-IN" dirty="0">
                <a:solidFill>
                  <a:srgbClr val="1A2A5B"/>
                </a:solidFill>
              </a:rPr>
              <a:t>Aparajita Mazumdar | PPC 2025, Deadwood</a:t>
            </a:r>
          </a:p>
        </p:txBody>
      </p:sp>
      <p:sp>
        <p:nvSpPr>
          <p:cNvPr id="9" name="Slide Number Placeholder 5">
            <a:extLst>
              <a:ext uri="{FF2B5EF4-FFF2-40B4-BE49-F238E27FC236}">
                <a16:creationId xmlns:a16="http://schemas.microsoft.com/office/drawing/2014/main" id="{18A5F2FD-6D71-B0C0-9144-C773F02693F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11723914" y="6492875"/>
            <a:ext cx="468086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rgbClr val="1A2A5B"/>
                </a:solidFill>
              </a:defRPr>
            </a:lvl1pPr>
          </a:lstStyle>
          <a:p>
            <a:fld id="{03AB685E-59F6-4749-A6A4-A22AA6A2CCD1}" type="slidenum">
              <a:rPr lang="en-IN" smtClean="0"/>
              <a:pPr/>
              <a:t>‹#›</a:t>
            </a:fld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3859931977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IN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8" name="Footer Placeholder 4">
            <a:extLst>
              <a:ext uri="{FF2B5EF4-FFF2-40B4-BE49-F238E27FC236}">
                <a16:creationId xmlns:a16="http://schemas.microsoft.com/office/drawing/2014/main" id="{8201D14C-114A-582C-D216-5D200EA4ACE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109357" y="6492875"/>
            <a:ext cx="4114800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1"/>
                </a:solidFill>
                <a:latin typeface="Avenir Next LT Pro" panose="020B0504020202020204" pitchFamily="34" charset="0"/>
              </a:defRPr>
            </a:lvl1pPr>
          </a:lstStyle>
          <a:p>
            <a:r>
              <a:rPr lang="en-IN" dirty="0"/>
              <a:t>Aparajita Mazumdar | PPC 2025, Deadwood</a:t>
            </a:r>
          </a:p>
        </p:txBody>
      </p:sp>
      <p:sp>
        <p:nvSpPr>
          <p:cNvPr id="9" name="Slide Number Placeholder 5">
            <a:extLst>
              <a:ext uri="{FF2B5EF4-FFF2-40B4-BE49-F238E27FC236}">
                <a16:creationId xmlns:a16="http://schemas.microsoft.com/office/drawing/2014/main" id="{0AE28DBB-B054-84D4-7D08-152888CD88A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11723914" y="6492875"/>
            <a:ext cx="468086" cy="365125"/>
          </a:xfrm>
          <a:prstGeom prst="rect">
            <a:avLst/>
          </a:prstGeom>
        </p:spPr>
        <p:txBody>
          <a:bodyPr/>
          <a:lstStyle/>
          <a:p>
            <a:fld id="{03AB685E-59F6-4749-A6A4-A22AA6A2CCD1}" type="slidenum">
              <a:rPr lang="en-IN" smtClean="0"/>
              <a:t>‹#›</a:t>
            </a:fld>
            <a:endParaRPr lang="en-IN"/>
          </a:p>
        </p:txBody>
      </p:sp>
      <p:pic>
        <p:nvPicPr>
          <p:cNvPr id="10" name="Graphic 19">
            <a:extLst>
              <a:ext uri="{FF2B5EF4-FFF2-40B4-BE49-F238E27FC236}">
                <a16:creationId xmlns:a16="http://schemas.microsoft.com/office/drawing/2014/main" id="{1DFC1D9F-BF3C-1563-91B8-993F853B85F4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rcRect l="19177" t="30597" r="18863" b="34762"/>
          <a:stretch>
            <a:fillRect/>
          </a:stretch>
        </p:blipFill>
        <p:spPr>
          <a:xfrm>
            <a:off x="-142875" y="5993255"/>
            <a:ext cx="2857500" cy="999240"/>
          </a:xfrm>
          <a:prstGeom prst="rect">
            <a:avLst/>
          </a:prstGeom>
        </p:spPr>
      </p:pic>
      <p:cxnSp>
        <p:nvCxnSpPr>
          <p:cNvPr id="11" name="Straight Connector 10">
            <a:extLst>
              <a:ext uri="{FF2B5EF4-FFF2-40B4-BE49-F238E27FC236}">
                <a16:creationId xmlns:a16="http://schemas.microsoft.com/office/drawing/2014/main" id="{9B598396-A517-2D96-D94F-FC4CB6FC47B7}"/>
              </a:ext>
            </a:extLst>
          </p:cNvPr>
          <p:cNvCxnSpPr>
            <a:cxnSpLocks/>
          </p:cNvCxnSpPr>
          <p:nvPr userDrawn="1"/>
        </p:nvCxnSpPr>
        <p:spPr>
          <a:xfrm>
            <a:off x="2266950" y="6400800"/>
            <a:ext cx="9925050" cy="0"/>
          </a:xfrm>
          <a:prstGeom prst="line">
            <a:avLst/>
          </a:prstGeom>
          <a:ln w="19050"/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410404621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7" name="Footer Placeholder 4">
            <a:extLst>
              <a:ext uri="{FF2B5EF4-FFF2-40B4-BE49-F238E27FC236}">
                <a16:creationId xmlns:a16="http://schemas.microsoft.com/office/drawing/2014/main" id="{953E31C5-5230-4A4D-8163-28D885C2018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109357" y="6492875"/>
            <a:ext cx="4114800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1"/>
                </a:solidFill>
                <a:latin typeface="Avenir Next LT Pro" panose="020B0504020202020204" pitchFamily="34" charset="0"/>
              </a:defRPr>
            </a:lvl1pPr>
          </a:lstStyle>
          <a:p>
            <a:r>
              <a:rPr lang="en-IN" dirty="0"/>
              <a:t>Aparajita Mazumdar | PPC 2025, Deadwood</a:t>
            </a:r>
          </a:p>
        </p:txBody>
      </p:sp>
      <p:sp>
        <p:nvSpPr>
          <p:cNvPr id="8" name="Slide Number Placeholder 5">
            <a:extLst>
              <a:ext uri="{FF2B5EF4-FFF2-40B4-BE49-F238E27FC236}">
                <a16:creationId xmlns:a16="http://schemas.microsoft.com/office/drawing/2014/main" id="{449AA0E3-7E88-2F29-695D-95EBC1BD8BA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11723914" y="6492875"/>
            <a:ext cx="468086" cy="365125"/>
          </a:xfrm>
          <a:prstGeom prst="rect">
            <a:avLst/>
          </a:prstGeom>
        </p:spPr>
        <p:txBody>
          <a:bodyPr/>
          <a:lstStyle/>
          <a:p>
            <a:fld id="{03AB685E-59F6-4749-A6A4-A22AA6A2CCD1}" type="slidenum">
              <a:rPr lang="en-IN" smtClean="0"/>
              <a:t>‹#›</a:t>
            </a:fld>
            <a:endParaRPr lang="en-IN"/>
          </a:p>
        </p:txBody>
      </p:sp>
      <p:pic>
        <p:nvPicPr>
          <p:cNvPr id="9" name="Graphic 19">
            <a:extLst>
              <a:ext uri="{FF2B5EF4-FFF2-40B4-BE49-F238E27FC236}">
                <a16:creationId xmlns:a16="http://schemas.microsoft.com/office/drawing/2014/main" id="{53CA755D-E574-B248-CC33-62138AAB3269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rcRect l="19177" t="30597" r="18863" b="34762"/>
          <a:stretch>
            <a:fillRect/>
          </a:stretch>
        </p:blipFill>
        <p:spPr>
          <a:xfrm>
            <a:off x="-142875" y="5993255"/>
            <a:ext cx="2857500" cy="999240"/>
          </a:xfrm>
          <a:prstGeom prst="rect">
            <a:avLst/>
          </a:prstGeom>
        </p:spPr>
      </p:pic>
      <p:cxnSp>
        <p:nvCxnSpPr>
          <p:cNvPr id="10" name="Straight Connector 9">
            <a:extLst>
              <a:ext uri="{FF2B5EF4-FFF2-40B4-BE49-F238E27FC236}">
                <a16:creationId xmlns:a16="http://schemas.microsoft.com/office/drawing/2014/main" id="{C988C895-00B3-7A2C-3247-FA26EF76CE9D}"/>
              </a:ext>
            </a:extLst>
          </p:cNvPr>
          <p:cNvCxnSpPr>
            <a:cxnSpLocks/>
          </p:cNvCxnSpPr>
          <p:nvPr userDrawn="1"/>
        </p:nvCxnSpPr>
        <p:spPr>
          <a:xfrm>
            <a:off x="2266950" y="6400800"/>
            <a:ext cx="9925050" cy="0"/>
          </a:xfrm>
          <a:prstGeom prst="line">
            <a:avLst/>
          </a:prstGeom>
          <a:ln w="19050"/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172193142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7" name="Footer Placeholder 4">
            <a:extLst>
              <a:ext uri="{FF2B5EF4-FFF2-40B4-BE49-F238E27FC236}">
                <a16:creationId xmlns:a16="http://schemas.microsoft.com/office/drawing/2014/main" id="{0AF7611B-C8AA-1361-071A-D12A9D7E999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109357" y="6492875"/>
            <a:ext cx="4114800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1"/>
                </a:solidFill>
                <a:latin typeface="Avenir Next LT Pro" panose="020B0504020202020204" pitchFamily="34" charset="0"/>
              </a:defRPr>
            </a:lvl1pPr>
          </a:lstStyle>
          <a:p>
            <a:r>
              <a:rPr lang="en-IN" dirty="0"/>
              <a:t>Aparajita Mazumdar | PPC 2025, Deadwood</a:t>
            </a:r>
          </a:p>
        </p:txBody>
      </p:sp>
      <p:sp>
        <p:nvSpPr>
          <p:cNvPr id="8" name="Slide Number Placeholder 5">
            <a:extLst>
              <a:ext uri="{FF2B5EF4-FFF2-40B4-BE49-F238E27FC236}">
                <a16:creationId xmlns:a16="http://schemas.microsoft.com/office/drawing/2014/main" id="{3F0100B3-ECA0-4DD2-B8B1-8E03D265AA8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11723914" y="6492875"/>
            <a:ext cx="468086" cy="365125"/>
          </a:xfrm>
          <a:prstGeom prst="rect">
            <a:avLst/>
          </a:prstGeom>
        </p:spPr>
        <p:txBody>
          <a:bodyPr/>
          <a:lstStyle/>
          <a:p>
            <a:fld id="{03AB685E-59F6-4749-A6A4-A22AA6A2CCD1}" type="slidenum">
              <a:rPr lang="en-IN" smtClean="0"/>
              <a:t>‹#›</a:t>
            </a:fld>
            <a:endParaRPr lang="en-IN"/>
          </a:p>
        </p:txBody>
      </p:sp>
      <p:pic>
        <p:nvPicPr>
          <p:cNvPr id="9" name="Graphic 19">
            <a:extLst>
              <a:ext uri="{FF2B5EF4-FFF2-40B4-BE49-F238E27FC236}">
                <a16:creationId xmlns:a16="http://schemas.microsoft.com/office/drawing/2014/main" id="{CDD82485-6ADA-C5DD-0204-9D821B09DCB4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rcRect l="19177" t="30597" r="18863" b="34762"/>
          <a:stretch>
            <a:fillRect/>
          </a:stretch>
        </p:blipFill>
        <p:spPr>
          <a:xfrm>
            <a:off x="-142875" y="5993255"/>
            <a:ext cx="2857500" cy="999240"/>
          </a:xfrm>
          <a:prstGeom prst="rect">
            <a:avLst/>
          </a:prstGeom>
        </p:spPr>
      </p:pic>
      <p:cxnSp>
        <p:nvCxnSpPr>
          <p:cNvPr id="10" name="Straight Connector 9">
            <a:extLst>
              <a:ext uri="{FF2B5EF4-FFF2-40B4-BE49-F238E27FC236}">
                <a16:creationId xmlns:a16="http://schemas.microsoft.com/office/drawing/2014/main" id="{26E89AE1-F188-664B-D499-121A8828339F}"/>
              </a:ext>
            </a:extLst>
          </p:cNvPr>
          <p:cNvCxnSpPr>
            <a:cxnSpLocks/>
          </p:cNvCxnSpPr>
          <p:nvPr userDrawn="1"/>
        </p:nvCxnSpPr>
        <p:spPr>
          <a:xfrm>
            <a:off x="2266950" y="6400800"/>
            <a:ext cx="9925050" cy="0"/>
          </a:xfrm>
          <a:prstGeom prst="line">
            <a:avLst/>
          </a:prstGeom>
          <a:ln w="19050"/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54630306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0">
              <a:srgbClr val="344985"/>
            </a:gs>
            <a:gs pos="39000">
              <a:srgbClr val="405C9A"/>
            </a:gs>
            <a:gs pos="95000">
              <a:srgbClr val="4362A1"/>
            </a:gs>
          </a:gsLst>
          <a:lin ang="5400000" scaled="1"/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/>
              <a:t>Click to edit Master title style</a:t>
            </a:r>
            <a:endParaRPr lang="en-IN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IN" dirty="0"/>
          </a:p>
        </p:txBody>
      </p:sp>
      <p:sp>
        <p:nvSpPr>
          <p:cNvPr id="7" name="Footer Placeholder 4">
            <a:extLst>
              <a:ext uri="{FF2B5EF4-FFF2-40B4-BE49-F238E27FC236}">
                <a16:creationId xmlns:a16="http://schemas.microsoft.com/office/drawing/2014/main" id="{26147B97-7462-48D6-2039-5FB01019E69C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109357" y="6492875"/>
            <a:ext cx="4114800" cy="365125"/>
          </a:xfrm>
          <a:prstGeom prst="rect">
            <a:avLst/>
          </a:prstGeom>
        </p:spPr>
        <p:txBody>
          <a:bodyPr/>
          <a:lstStyle>
            <a:lvl1pPr>
              <a:defRPr sz="1400">
                <a:solidFill>
                  <a:schemeClr val="bg1"/>
                </a:solidFill>
                <a:latin typeface="Avenir Next LT Pro" panose="020B0504020202020204" pitchFamily="34" charset="0"/>
              </a:defRPr>
            </a:lvl1pPr>
          </a:lstStyle>
          <a:p>
            <a:r>
              <a:rPr lang="en-IN" dirty="0"/>
              <a:t>Aparajita Mazumdar | PPC 2025, Deadwood</a:t>
            </a:r>
          </a:p>
        </p:txBody>
      </p:sp>
      <p:sp>
        <p:nvSpPr>
          <p:cNvPr id="8" name="Slide Number Placeholder 5">
            <a:extLst>
              <a:ext uri="{FF2B5EF4-FFF2-40B4-BE49-F238E27FC236}">
                <a16:creationId xmlns:a16="http://schemas.microsoft.com/office/drawing/2014/main" id="{04499A12-2579-561C-17D0-02BEBC4A6EE7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11723914" y="6492875"/>
            <a:ext cx="468086" cy="365125"/>
          </a:xfrm>
          <a:prstGeom prst="rect">
            <a:avLst/>
          </a:prstGeom>
        </p:spPr>
        <p:txBody>
          <a:bodyPr/>
          <a:lstStyle>
            <a:lvl1pPr>
              <a:defRPr sz="1400">
                <a:solidFill>
                  <a:schemeClr val="bg1"/>
                </a:solidFill>
                <a:latin typeface="Avenir Next LT Pro" panose="020B0504020202020204" pitchFamily="34" charset="0"/>
              </a:defRPr>
            </a:lvl1pPr>
          </a:lstStyle>
          <a:p>
            <a:fld id="{03AB685E-59F6-4749-A6A4-A22AA6A2CCD1}" type="slidenum">
              <a:rPr lang="en-IN" smtClean="0"/>
              <a:pPr/>
              <a:t>‹#›</a:t>
            </a:fld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259202246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hf hd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bg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bg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bg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bg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bg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1" orient="horz" pos="2160">
          <p15:clr>
            <a:srgbClr val="F26B43"/>
          </p15:clr>
        </p15:guide>
        <p15:guide id="2" pos="3840">
          <p15:clr>
            <a:srgbClr val="F26B43"/>
          </p15:clr>
        </p15:guide>
      </p15:sldGuideLst>
    </p:ext>
  </p:extLst>
</p:sldMaster>
</file>

<file path=ppt/slides/_rels/slide1.xml.rels><?xml version="1.0" encoding="UTF-8" standalone="yes"?>
<Relationships xmlns="http://schemas.openxmlformats.org/package/2006/relationships"><Relationship Id="rId8" Type="http://schemas.openxmlformats.org/officeDocument/2006/relationships/image" Target="../media/image8.png"/><Relationship Id="rId3" Type="http://schemas.openxmlformats.org/officeDocument/2006/relationships/image" Target="../media/image3.jpeg"/><Relationship Id="rId7" Type="http://schemas.openxmlformats.org/officeDocument/2006/relationships/image" Target="../media/image7.sv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6.png"/><Relationship Id="rId5" Type="http://schemas.openxmlformats.org/officeDocument/2006/relationships/image" Target="../media/image5.svg"/><Relationship Id="rId4" Type="http://schemas.openxmlformats.org/officeDocument/2006/relationships/image" Target="../media/image4.png"/><Relationship Id="rId9" Type="http://schemas.microsoft.com/office/2007/relationships/hdphoto" Target="../media/hdphoto1.wdp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Relationship Id="rId5" Type="http://schemas.microsoft.com/office/2007/relationships/hdphoto" Target="../media/hdphoto2.wdp"/><Relationship Id="rId4" Type="http://schemas.openxmlformats.org/officeDocument/2006/relationships/image" Target="../media/image12.png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7.png"/><Relationship Id="rId5" Type="http://schemas.openxmlformats.org/officeDocument/2006/relationships/image" Target="../media/image16.png"/><Relationship Id="rId4" Type="http://schemas.openxmlformats.org/officeDocument/2006/relationships/image" Target="../media/image15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7.png"/><Relationship Id="rId5" Type="http://schemas.openxmlformats.org/officeDocument/2006/relationships/image" Target="../media/image16.png"/><Relationship Id="rId4" Type="http://schemas.openxmlformats.org/officeDocument/2006/relationships/image" Target="../media/image15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customXml" Target="../ink/ink1.xml"/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20.png"/><Relationship Id="rId4" Type="http://schemas.openxmlformats.org/officeDocument/2006/relationships/image" Target="../media/image19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customXml" Target="../ink/ink2.xml"/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0.png"/><Relationship Id="rId5" Type="http://schemas.openxmlformats.org/officeDocument/2006/relationships/image" Target="../media/image19.emf"/><Relationship Id="rId4" Type="http://schemas.openxmlformats.org/officeDocument/2006/relationships/image" Target="../media/image19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customXml" Target="../ink/ink3.xml"/><Relationship Id="rId7" Type="http://schemas.openxmlformats.org/officeDocument/2006/relationships/image" Target="../media/image20.png"/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1.png"/><Relationship Id="rId5" Type="http://schemas.openxmlformats.org/officeDocument/2006/relationships/image" Target="../media/image19.emf"/><Relationship Id="rId4" Type="http://schemas.openxmlformats.org/officeDocument/2006/relationships/image" Target="../media/image19.pn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png"/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2.xml"/><Relationship Id="rId4" Type="http://schemas.microsoft.com/office/2007/relationships/hdphoto" Target="../media/hdphoto3.wdp"/></Relationships>
</file>

<file path=ppt/slides/_rels/slide12.xml.rels><?xml version="1.0" encoding="UTF-8" standalone="yes"?>
<Relationships xmlns="http://schemas.openxmlformats.org/package/2006/relationships"><Relationship Id="rId8" Type="http://schemas.openxmlformats.org/officeDocument/2006/relationships/image" Target="../media/image26.png"/><Relationship Id="rId3" Type="http://schemas.openxmlformats.org/officeDocument/2006/relationships/image" Target="../media/image23.png"/><Relationship Id="rId7" Type="http://schemas.openxmlformats.org/officeDocument/2006/relationships/image" Target="../media/image25.png"/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20.png"/><Relationship Id="rId5" Type="http://schemas.openxmlformats.org/officeDocument/2006/relationships/image" Target="../media/image24.png"/><Relationship Id="rId4" Type="http://schemas.microsoft.com/office/2007/relationships/hdphoto" Target="../media/hdphoto3.wdp"/></Relationships>
</file>

<file path=ppt/slides/_rels/slide13.xml.rels><?xml version="1.0" encoding="UTF-8" standalone="yes"?>
<Relationships xmlns="http://schemas.openxmlformats.org/package/2006/relationships"><Relationship Id="rId8" Type="http://schemas.openxmlformats.org/officeDocument/2006/relationships/image" Target="../media/image26.png"/><Relationship Id="rId13" Type="http://schemas.openxmlformats.org/officeDocument/2006/relationships/image" Target="../media/image31.png"/><Relationship Id="rId3" Type="http://schemas.openxmlformats.org/officeDocument/2006/relationships/image" Target="../media/image23.png"/><Relationship Id="rId7" Type="http://schemas.openxmlformats.org/officeDocument/2006/relationships/image" Target="../media/image25.png"/><Relationship Id="rId12" Type="http://schemas.openxmlformats.org/officeDocument/2006/relationships/image" Target="../media/image30.png"/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20.png"/><Relationship Id="rId11" Type="http://schemas.openxmlformats.org/officeDocument/2006/relationships/image" Target="../media/image29.png"/><Relationship Id="rId5" Type="http://schemas.openxmlformats.org/officeDocument/2006/relationships/image" Target="../media/image24.png"/><Relationship Id="rId10" Type="http://schemas.openxmlformats.org/officeDocument/2006/relationships/image" Target="../media/image28.png"/><Relationship Id="rId4" Type="http://schemas.microsoft.com/office/2007/relationships/hdphoto" Target="../media/hdphoto3.wdp"/><Relationship Id="rId9" Type="http://schemas.openxmlformats.org/officeDocument/2006/relationships/image" Target="../media/image27.png"/></Relationships>
</file>

<file path=ppt/slides/_rels/slide14.xml.rels><?xml version="1.0" encoding="UTF-8" standalone="yes"?>
<Relationships xmlns="http://schemas.openxmlformats.org/package/2006/relationships"><Relationship Id="rId8" Type="http://schemas.openxmlformats.org/officeDocument/2006/relationships/image" Target="../media/image38.png"/><Relationship Id="rId13" Type="http://schemas.openxmlformats.org/officeDocument/2006/relationships/image" Target="../media/image43.png"/><Relationship Id="rId18" Type="http://schemas.openxmlformats.org/officeDocument/2006/relationships/image" Target="../media/image48.png"/><Relationship Id="rId3" Type="http://schemas.openxmlformats.org/officeDocument/2006/relationships/image" Target="../media/image33.jpeg"/><Relationship Id="rId7" Type="http://schemas.openxmlformats.org/officeDocument/2006/relationships/image" Target="../media/image37.png"/><Relationship Id="rId12" Type="http://schemas.openxmlformats.org/officeDocument/2006/relationships/image" Target="../media/image42.png"/><Relationship Id="rId17" Type="http://schemas.openxmlformats.org/officeDocument/2006/relationships/image" Target="../media/image47.png"/><Relationship Id="rId2" Type="http://schemas.openxmlformats.org/officeDocument/2006/relationships/image" Target="../media/image32.png"/><Relationship Id="rId16" Type="http://schemas.openxmlformats.org/officeDocument/2006/relationships/image" Target="../media/image46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36.png"/><Relationship Id="rId11" Type="http://schemas.openxmlformats.org/officeDocument/2006/relationships/image" Target="../media/image41.png"/><Relationship Id="rId5" Type="http://schemas.openxmlformats.org/officeDocument/2006/relationships/image" Target="../media/image35.png"/><Relationship Id="rId15" Type="http://schemas.openxmlformats.org/officeDocument/2006/relationships/image" Target="../media/image45.png"/><Relationship Id="rId10" Type="http://schemas.openxmlformats.org/officeDocument/2006/relationships/image" Target="../media/image40.png"/><Relationship Id="rId4" Type="http://schemas.openxmlformats.org/officeDocument/2006/relationships/image" Target="../media/image34.png"/><Relationship Id="rId9" Type="http://schemas.openxmlformats.org/officeDocument/2006/relationships/image" Target="../media/image39.png"/><Relationship Id="rId14" Type="http://schemas.openxmlformats.org/officeDocument/2006/relationships/image" Target="../media/image44.pn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0.jpeg"/><Relationship Id="rId2" Type="http://schemas.openxmlformats.org/officeDocument/2006/relationships/image" Target="../media/image49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51.png"/></Relationships>
</file>

<file path=ppt/slides/_rels/slide16.xml.rels><?xml version="1.0" encoding="UTF-8" standalone="yes"?>
<Relationships xmlns="http://schemas.openxmlformats.org/package/2006/relationships"><Relationship Id="rId3" Type="http://schemas.microsoft.com/office/2007/relationships/hdphoto" Target="../media/hdphoto4.wdp"/><Relationship Id="rId2" Type="http://schemas.openxmlformats.org/officeDocument/2006/relationships/image" Target="../media/image52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54.png"/><Relationship Id="rId4" Type="http://schemas.openxmlformats.org/officeDocument/2006/relationships/image" Target="../media/image53.png"/></Relationships>
</file>

<file path=ppt/slides/_rels/slide17.xml.rels><?xml version="1.0" encoding="UTF-8" standalone="yes"?>
<Relationships xmlns="http://schemas.openxmlformats.org/package/2006/relationships"><Relationship Id="rId8" Type="http://schemas.openxmlformats.org/officeDocument/2006/relationships/image" Target="../media/image59.emf"/><Relationship Id="rId3" Type="http://schemas.openxmlformats.org/officeDocument/2006/relationships/image" Target="../media/image54.emf"/><Relationship Id="rId7" Type="http://schemas.openxmlformats.org/officeDocument/2006/relationships/image" Target="../media/image58.jp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57.png"/><Relationship Id="rId5" Type="http://schemas.openxmlformats.org/officeDocument/2006/relationships/image" Target="../media/image55.png"/><Relationship Id="rId4" Type="http://schemas.openxmlformats.org/officeDocument/2006/relationships/image" Target="../media/image56.png"/><Relationship Id="rId9" Type="http://schemas.openxmlformats.org/officeDocument/2006/relationships/image" Target="../media/image60.emf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62.png"/><Relationship Id="rId2" Type="http://schemas.openxmlformats.org/officeDocument/2006/relationships/image" Target="../media/image61.png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1.png"/><Relationship Id="rId2" Type="http://schemas.openxmlformats.org/officeDocument/2006/relationships/image" Target="../media/image63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64.png"/><Relationship Id="rId4" Type="http://schemas.openxmlformats.org/officeDocument/2006/relationships/image" Target="../media/image62.png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65.png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67.emf"/><Relationship Id="rId2" Type="http://schemas.openxmlformats.org/officeDocument/2006/relationships/image" Target="../media/image66.emf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69.emf"/><Relationship Id="rId4" Type="http://schemas.openxmlformats.org/officeDocument/2006/relationships/image" Target="../media/image68.png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70.png"/><Relationship Id="rId7" Type="http://schemas.openxmlformats.org/officeDocument/2006/relationships/image" Target="../media/image69.emf"/><Relationship Id="rId2" Type="http://schemas.openxmlformats.org/officeDocument/2006/relationships/image" Target="../media/image66.emf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600.png"/><Relationship Id="rId5" Type="http://schemas.openxmlformats.org/officeDocument/2006/relationships/image" Target="../media/image68.png"/><Relationship Id="rId4" Type="http://schemas.openxmlformats.org/officeDocument/2006/relationships/image" Target="../media/image67.emf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chart" Target="../charts/chart1.xml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71.png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72.gif"/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73.gif"/><Relationship Id="rId2" Type="http://schemas.openxmlformats.org/officeDocument/2006/relationships/image" Target="../media/image72.gif"/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75.png"/><Relationship Id="rId2" Type="http://schemas.openxmlformats.org/officeDocument/2006/relationships/image" Target="../media/image74.png"/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77.jpeg"/><Relationship Id="rId2" Type="http://schemas.openxmlformats.org/officeDocument/2006/relationships/image" Target="../media/image76.jpeg"/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77.jpeg"/><Relationship Id="rId2" Type="http://schemas.openxmlformats.org/officeDocument/2006/relationships/image" Target="../media/image76.jpe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79.png"/><Relationship Id="rId4" Type="http://schemas.openxmlformats.org/officeDocument/2006/relationships/image" Target="../media/image78.png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.bin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80.emf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82.png"/><Relationship Id="rId2" Type="http://schemas.openxmlformats.org/officeDocument/2006/relationships/image" Target="../media/image81.png"/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2" Type="http://schemas.openxmlformats.org/officeDocument/2006/relationships/image" Target="../media/image83.emf"/><Relationship Id="rId1" Type="http://schemas.openxmlformats.org/officeDocument/2006/relationships/slideLayout" Target="../slideLayouts/slideLayout4.xml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84.emf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2" Type="http://schemas.openxmlformats.org/officeDocument/2006/relationships/image" Target="../media/image85.emf"/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2" Type="http://schemas.openxmlformats.org/officeDocument/2006/relationships/image" Target="../media/image86.emf"/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2" Type="http://schemas.openxmlformats.org/officeDocument/2006/relationships/image" Target="../media/image87.emf"/><Relationship Id="rId1" Type="http://schemas.openxmlformats.org/officeDocument/2006/relationships/slideLayout" Target="../slideLayouts/slideLayout2.xml"/></Relationships>
</file>

<file path=ppt/slides/_rels/slide36.xml.rels><?xml version="1.0" encoding="UTF-8" standalone="yes"?>
<Relationships xmlns="http://schemas.openxmlformats.org/package/2006/relationships"><Relationship Id="rId3" Type="http://schemas.openxmlformats.org/officeDocument/2006/relationships/image" Target="../media/image88.emf"/><Relationship Id="rId2" Type="http://schemas.openxmlformats.org/officeDocument/2006/relationships/image" Target="../media/image87.emf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800.png"/><Relationship Id="rId4" Type="http://schemas.openxmlformats.org/officeDocument/2006/relationships/hyperlink" Target="https://agenda.infn.it/event/37867/contributions/233912/" TargetMode="External"/></Relationships>
</file>

<file path=ppt/slides/_rels/slide37.xml.rels><?xml version="1.0" encoding="UTF-8" standalone="yes"?>
<Relationships xmlns="http://schemas.openxmlformats.org/package/2006/relationships"><Relationship Id="rId3" Type="http://schemas.openxmlformats.org/officeDocument/2006/relationships/image" Target="../media/image90.png"/><Relationship Id="rId2" Type="http://schemas.openxmlformats.org/officeDocument/2006/relationships/image" Target="../media/image89.png"/><Relationship Id="rId1" Type="http://schemas.openxmlformats.org/officeDocument/2006/relationships/slideLayout" Target="../slideLayouts/slideLayout2.xml"/></Relationships>
</file>

<file path=ppt/slides/_rels/slide38.xml.rels><?xml version="1.0" encoding="UTF-8" standalone="yes"?>
<Relationships xmlns="http://schemas.openxmlformats.org/package/2006/relationships"><Relationship Id="rId3" Type="http://schemas.openxmlformats.org/officeDocument/2006/relationships/image" Target="../media/image90.png"/><Relationship Id="rId2" Type="http://schemas.openxmlformats.org/officeDocument/2006/relationships/image" Target="../media/image89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91.png"/><Relationship Id="rId5" Type="http://schemas.openxmlformats.org/officeDocument/2006/relationships/hyperlink" Target="https://doi.org/10.48550/arXiv.2505.10440" TargetMode="External"/><Relationship Id="rId4" Type="http://schemas.openxmlformats.org/officeDocument/2006/relationships/hyperlink" Target="https://journals.aps.org/prl/abstract/10.1103/PhysRevLett.132.182502" TargetMode="External"/></Relationships>
</file>

<file path=ppt/slides/_rels/slide39.xml.rels><?xml version="1.0" encoding="UTF-8" standalone="yes"?>
<Relationships xmlns="http://schemas.openxmlformats.org/package/2006/relationships"><Relationship Id="rId3" Type="http://schemas.openxmlformats.org/officeDocument/2006/relationships/image" Target="../media/image93.png"/><Relationship Id="rId2" Type="http://schemas.openxmlformats.org/officeDocument/2006/relationships/image" Target="../media/image92.png"/><Relationship Id="rId1" Type="http://schemas.openxmlformats.org/officeDocument/2006/relationships/slideLayout" Target="../slideLayouts/slideLayout2.xml"/><Relationship Id="rId4" Type="http://schemas.microsoft.com/office/2007/relationships/hdphoto" Target="../media/hdphoto5.wdp"/></Relationships>
</file>

<file path=ppt/slides/_rels/slide40.xml.rels><?xml version="1.0" encoding="UTF-8" standalone="yes"?>
<Relationships xmlns="http://schemas.openxmlformats.org/package/2006/relationships"><Relationship Id="rId3" Type="http://schemas.openxmlformats.org/officeDocument/2006/relationships/image" Target="../media/image85.png"/><Relationship Id="rId2" Type="http://schemas.openxmlformats.org/officeDocument/2006/relationships/image" Target="../media/image94.jpeg"/><Relationship Id="rId1" Type="http://schemas.openxmlformats.org/officeDocument/2006/relationships/slideLayout" Target="../slideLayouts/slideLayout4.xml"/><Relationship Id="rId5" Type="http://schemas.openxmlformats.org/officeDocument/2006/relationships/image" Target="../media/image95.png"/><Relationship Id="rId4" Type="http://schemas.openxmlformats.org/officeDocument/2006/relationships/image" Target="../media/image860.png"/></Relationships>
</file>

<file path=ppt/slides/_rels/slide41.xml.rels><?xml version="1.0" encoding="UTF-8" standalone="yes"?>
<Relationships xmlns="http://schemas.openxmlformats.org/package/2006/relationships"><Relationship Id="rId3" Type="http://schemas.openxmlformats.org/officeDocument/2006/relationships/image" Target="../media/image96.png"/><Relationship Id="rId2" Type="http://schemas.openxmlformats.org/officeDocument/2006/relationships/hyperlink" Target="https://legend-exp.org/" TargetMode="External"/><Relationship Id="rId1" Type="http://schemas.openxmlformats.org/officeDocument/2006/relationships/slideLayout" Target="../slideLayouts/slideLayout2.xml"/></Relationships>
</file>

<file path=ppt/slides/_rels/slide4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image" Target="../media/image97.jpe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94.jpeg"/></Relationships>
</file>

<file path=ppt/slides/_rels/slide4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1.xml"/></Relationships>
</file>

<file path=ppt/slides/_rels/slide44.xml.rels><?xml version="1.0" encoding="UTF-8" standalone="yes"?>
<Relationships xmlns="http://schemas.openxmlformats.org/package/2006/relationships"><Relationship Id="rId3" Type="http://schemas.openxmlformats.org/officeDocument/2006/relationships/image" Target="../media/image98.emf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/Relationships>
</file>

<file path=ppt/slides/_rels/slide45.xml.rels><?xml version="1.0" encoding="UTF-8" standalone="yes"?>
<Relationships xmlns="http://schemas.openxmlformats.org/package/2006/relationships"><Relationship Id="rId2" Type="http://schemas.openxmlformats.org/officeDocument/2006/relationships/image" Target="../media/image99.png"/><Relationship Id="rId1" Type="http://schemas.openxmlformats.org/officeDocument/2006/relationships/slideLayout" Target="../slideLayouts/slideLayout2.xml"/></Relationships>
</file>

<file path=ppt/slides/_rels/slide4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1.png"/><Relationship Id="rId2" Type="http://schemas.openxmlformats.org/officeDocument/2006/relationships/image" Target="../media/image100.png"/><Relationship Id="rId1" Type="http://schemas.openxmlformats.org/officeDocument/2006/relationships/slideLayout" Target="../slideLayouts/slideLayout2.xml"/><Relationship Id="rId4" Type="http://schemas.openxmlformats.org/officeDocument/2006/relationships/hyperlink" Target="https://arxiv.org/pdf/2107.11462" TargetMode="Externa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2" descr="Illustration of neutrino symbols both solid and line art connected in grid pattern">
            <a:extLst>
              <a:ext uri="{FF2B5EF4-FFF2-40B4-BE49-F238E27FC236}">
                <a16:creationId xmlns:a16="http://schemas.microsoft.com/office/drawing/2014/main" id="{10F86450-455C-6DFB-6E72-3B8676421860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3">
            <a:alphaModFix amt="25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049" t="9915" r="21161" b="16295"/>
          <a:stretch>
            <a:fillRect/>
          </a:stretch>
        </p:blipFill>
        <p:spPr bwMode="auto">
          <a:xfrm>
            <a:off x="-1" y="0"/>
            <a:ext cx="12192001" cy="6858000"/>
          </a:xfrm>
          <a:prstGeom prst="rect">
            <a:avLst/>
          </a:prstGeom>
          <a:noFill/>
          <a:effectLst>
            <a:softEdge rad="1270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6" name="Rectangle 5">
            <a:extLst>
              <a:ext uri="{FF2B5EF4-FFF2-40B4-BE49-F238E27FC236}">
                <a16:creationId xmlns:a16="http://schemas.microsoft.com/office/drawing/2014/main" id="{A90441CE-F693-D636-E560-4BB0282B786F}"/>
              </a:ext>
            </a:extLst>
          </p:cNvPr>
          <p:cNvSpPr/>
          <p:nvPr/>
        </p:nvSpPr>
        <p:spPr>
          <a:xfrm>
            <a:off x="-2" y="1467585"/>
            <a:ext cx="12192002" cy="4077761"/>
          </a:xfrm>
          <a:prstGeom prst="rect">
            <a:avLst/>
          </a:prstGeom>
          <a:solidFill>
            <a:srgbClr val="4362A1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 dirty="0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8B4DCEF5-1483-105B-503C-795EDC204B90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0" y="1842323"/>
            <a:ext cx="12192000" cy="1435914"/>
          </a:xfrm>
        </p:spPr>
        <p:txBody>
          <a:bodyPr>
            <a:normAutofit/>
          </a:bodyPr>
          <a:lstStyle/>
          <a:p>
            <a:r>
              <a:rPr lang="en-US" sz="4000" dirty="0">
                <a:solidFill>
                  <a:srgbClr val="CCCCCC"/>
                </a:solidFill>
              </a:rPr>
              <a:t>The search for </a:t>
            </a:r>
            <a:r>
              <a:rPr lang="en-US" sz="4000" dirty="0" err="1">
                <a:solidFill>
                  <a:srgbClr val="CCCCCC"/>
                </a:solidFill>
              </a:rPr>
              <a:t>neutrinoless</a:t>
            </a:r>
            <a:r>
              <a:rPr lang="en-US" sz="4000" dirty="0">
                <a:solidFill>
                  <a:srgbClr val="CCCCCC"/>
                </a:solidFill>
              </a:rPr>
              <a:t> double beta decay by                     -200: First results </a:t>
            </a:r>
            <a:endParaRPr lang="en-IN" sz="4000" dirty="0">
              <a:solidFill>
                <a:srgbClr val="CCCCCC"/>
              </a:solidFill>
            </a:endParaRP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54676217-04BA-DE3A-0F9F-7F721672CB5C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2546898" y="3506466"/>
            <a:ext cx="4961640" cy="1721842"/>
          </a:xfrm>
        </p:spPr>
        <p:txBody>
          <a:bodyPr>
            <a:normAutofit fontScale="92500" lnSpcReduction="10000"/>
          </a:bodyPr>
          <a:lstStyle/>
          <a:p>
            <a:pPr algn="r"/>
            <a:r>
              <a:rPr lang="en-IN" sz="1500" dirty="0"/>
              <a:t>on behalf of the LEGEND collaboration</a:t>
            </a:r>
          </a:p>
          <a:p>
            <a:pPr algn="r"/>
            <a:r>
              <a:rPr lang="en-IN" b="1" dirty="0"/>
              <a:t>Aparajita Mazumdar </a:t>
            </a:r>
            <a:endParaRPr lang="en-IN" b="1" i="1" dirty="0"/>
          </a:p>
          <a:p>
            <a:pPr algn="r"/>
            <a:r>
              <a:rPr lang="en-IN" sz="1800" i="1" dirty="0"/>
              <a:t>jita@unc.edu</a:t>
            </a:r>
          </a:p>
          <a:p>
            <a:pPr algn="r"/>
            <a:r>
              <a:rPr lang="en-IN" sz="1800" dirty="0"/>
              <a:t>June 23 2025, </a:t>
            </a:r>
          </a:p>
          <a:p>
            <a:pPr algn="r"/>
            <a:r>
              <a:rPr lang="en-IN" sz="1800" dirty="0"/>
              <a:t>PPC 2025, Deadwood</a:t>
            </a:r>
            <a:endParaRPr lang="en-IN" sz="1800" i="1" dirty="0"/>
          </a:p>
          <a:p>
            <a:endParaRPr lang="en-IN" sz="1800" i="1" dirty="0"/>
          </a:p>
        </p:txBody>
      </p:sp>
      <p:sp>
        <p:nvSpPr>
          <p:cNvPr id="7" name="Subtitle 2">
            <a:extLst>
              <a:ext uri="{FF2B5EF4-FFF2-40B4-BE49-F238E27FC236}">
                <a16:creationId xmlns:a16="http://schemas.microsoft.com/office/drawing/2014/main" id="{B2ED2C24-596A-8BA7-0984-B9AE96B35A7F}"/>
              </a:ext>
            </a:extLst>
          </p:cNvPr>
          <p:cNvSpPr txBox="1">
            <a:spLocks/>
          </p:cNvSpPr>
          <p:nvPr/>
        </p:nvSpPr>
        <p:spPr>
          <a:xfrm>
            <a:off x="66793" y="4853336"/>
            <a:ext cx="3963595" cy="826105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bg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l"/>
            <a:endParaRPr lang="en-IN" sz="1600" dirty="0">
              <a:solidFill>
                <a:srgbClr val="CCCCCC"/>
              </a:solidFill>
            </a:endParaRPr>
          </a:p>
        </p:txBody>
      </p:sp>
      <p:pic>
        <p:nvPicPr>
          <p:cNvPr id="9" name="Graphic 8">
            <a:extLst>
              <a:ext uri="{FF2B5EF4-FFF2-40B4-BE49-F238E27FC236}">
                <a16:creationId xmlns:a16="http://schemas.microsoft.com/office/drawing/2014/main" id="{CC7319DF-7BC3-ECCF-165C-8F67871C8799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96DAC541-7B7A-43D3-8B79-37D633B846F1}">
                <asvg:svgBlip xmlns:asvg="http://schemas.microsoft.com/office/drawing/2016/SVG/main" r:embed="rId5"/>
              </a:ext>
            </a:extLst>
          </a:blip>
          <a:srcRect l="21763" t="27894" r="19931" b="46037"/>
          <a:stretch>
            <a:fillRect/>
          </a:stretch>
        </p:blipFill>
        <p:spPr>
          <a:xfrm>
            <a:off x="2076156" y="2588022"/>
            <a:ext cx="2075515" cy="580764"/>
          </a:xfrm>
          <a:prstGeom prst="rect">
            <a:avLst/>
          </a:prstGeom>
        </p:spPr>
      </p:pic>
      <p:pic>
        <p:nvPicPr>
          <p:cNvPr id="15" name="Graphic 14">
            <a:extLst>
              <a:ext uri="{FF2B5EF4-FFF2-40B4-BE49-F238E27FC236}">
                <a16:creationId xmlns:a16="http://schemas.microsoft.com/office/drawing/2014/main" id="{052D1DEF-C02A-8A38-AE9B-9B9F3AA72AFD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96DAC541-7B7A-43D3-8B79-37D633B846F1}">
                <asvg:svgBlip xmlns:asvg="http://schemas.microsoft.com/office/drawing/2016/SVG/main" r:embed="rId7"/>
              </a:ext>
            </a:extLst>
          </a:blip>
          <a:srcRect l="26918" t="44189" r="27516" b="43536"/>
          <a:stretch>
            <a:fillRect/>
          </a:stretch>
        </p:blipFill>
        <p:spPr>
          <a:xfrm>
            <a:off x="7666773" y="3952309"/>
            <a:ext cx="1784287" cy="622051"/>
          </a:xfrm>
          <a:prstGeom prst="rect">
            <a:avLst/>
          </a:prstGeom>
        </p:spPr>
      </p:pic>
      <p:grpSp>
        <p:nvGrpSpPr>
          <p:cNvPr id="27" name="Group 26">
            <a:extLst>
              <a:ext uri="{FF2B5EF4-FFF2-40B4-BE49-F238E27FC236}">
                <a16:creationId xmlns:a16="http://schemas.microsoft.com/office/drawing/2014/main" id="{CB181D41-82DB-087A-0C5E-01A9747BA27F}"/>
              </a:ext>
            </a:extLst>
          </p:cNvPr>
          <p:cNvGrpSpPr/>
          <p:nvPr/>
        </p:nvGrpSpPr>
        <p:grpSpPr>
          <a:xfrm>
            <a:off x="7669385" y="4573820"/>
            <a:ext cx="1802546" cy="508891"/>
            <a:chOff x="7669385" y="4573820"/>
            <a:chExt cx="1802546" cy="508891"/>
          </a:xfrm>
        </p:grpSpPr>
        <p:pic>
          <p:nvPicPr>
            <p:cNvPr id="19" name="Picture 18" descr="A black and white logo&#10;&#10;AI-generated content may be incorrect.">
              <a:extLst>
                <a:ext uri="{FF2B5EF4-FFF2-40B4-BE49-F238E27FC236}">
                  <a16:creationId xmlns:a16="http://schemas.microsoft.com/office/drawing/2014/main" id="{1ACC3D6A-F46A-E044-3A2F-44D55EDDE60A}"/>
                </a:ext>
              </a:extLst>
            </p:cNvPr>
            <p:cNvPicPr>
              <a:picLocks noChangeAspect="1"/>
            </p:cNvPicPr>
            <p:nvPr/>
          </p:nvPicPr>
          <p:blipFill>
            <a:blip r:embed="rId8">
              <a:lum bright="70000" contrast="-70000"/>
              <a:extLst>
                <a:ext uri="{BEBA8EAE-BF5A-486C-A8C5-ECC9F3942E4B}">
                  <a14:imgProps xmlns:a14="http://schemas.microsoft.com/office/drawing/2010/main">
                    <a14:imgLayer r:embed="rId9">
                      <a14:imgEffect>
                        <a14:sharpenSoften amount="50000"/>
                      </a14:imgEffect>
                    </a14:imgLayer>
                  </a14:imgProps>
                </a:ex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7671521" y="4574360"/>
              <a:ext cx="1800410" cy="508351"/>
            </a:xfrm>
            <a:prstGeom prst="rect">
              <a:avLst/>
            </a:prstGeom>
          </p:spPr>
        </p:pic>
        <p:pic>
          <p:nvPicPr>
            <p:cNvPr id="25" name="Picture 24" descr="A black and white logo&#10;&#10;AI-generated content may be incorrect.">
              <a:extLst>
                <a:ext uri="{FF2B5EF4-FFF2-40B4-BE49-F238E27FC236}">
                  <a16:creationId xmlns:a16="http://schemas.microsoft.com/office/drawing/2014/main" id="{B2164382-722B-E50D-7203-572013D33A51}"/>
                </a:ext>
              </a:extLst>
            </p:cNvPr>
            <p:cNvPicPr>
              <a:picLocks noChangeAspect="1"/>
            </p:cNvPicPr>
            <p:nvPr/>
          </p:nvPicPr>
          <p:blipFill>
            <a:blip r:embed="rId8">
              <a:extLst>
                <a:ext uri="{BEBA8EAE-BF5A-486C-A8C5-ECC9F3942E4B}">
                  <a14:imgProps xmlns:a14="http://schemas.microsoft.com/office/drawing/2010/main">
                    <a14:imgLayer r:embed="rId9">
                      <a14:imgEffect>
                        <a14:sharpenSoften amount="50000"/>
                      </a14:imgEffect>
                    </a14:imgLayer>
                  </a14:imgProps>
                </a:ext>
                <a:ext uri="{28A0092B-C50C-407E-A947-70E740481C1C}">
                  <a14:useLocalDpi xmlns:a14="http://schemas.microsoft.com/office/drawing/2010/main" val="0"/>
                </a:ext>
              </a:extLst>
            </a:blip>
            <a:srcRect r="76398" b="22289"/>
            <a:stretch>
              <a:fillRect/>
            </a:stretch>
          </p:blipFill>
          <p:spPr>
            <a:xfrm>
              <a:off x="7669385" y="4573820"/>
              <a:ext cx="429879" cy="399647"/>
            </a:xfrm>
            <a:prstGeom prst="rect">
              <a:avLst/>
            </a:prstGeom>
          </p:spPr>
        </p:pic>
      </p:grpSp>
    </p:spTree>
    <p:extLst>
      <p:ext uri="{BB962C8B-B14F-4D97-AF65-F5344CB8AC3E}">
        <p14:creationId xmlns:p14="http://schemas.microsoft.com/office/powerpoint/2010/main" val="3157265557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6E2CD2C9-C415-8AA5-0704-C6CE8123697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>
            <a:extLst>
              <a:ext uri="{FF2B5EF4-FFF2-40B4-BE49-F238E27FC236}">
                <a16:creationId xmlns:a16="http://schemas.microsoft.com/office/drawing/2014/main" id="{8A86B544-EA5C-76A1-3803-275B47FC081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0048" y="1760128"/>
            <a:ext cx="3724623" cy="2883383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CE69675D-8777-6D51-2ECD-9A1951D481A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IN" dirty="0"/>
              <a:t>Neutrinos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B18903A2-2362-43B0-CE99-AC47B53AEF6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IN"/>
              <a:t>Aparajita Mazumdar | PPC 2025, Deadwood</a:t>
            </a:r>
            <a:endParaRPr lang="en-IN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C27724C2-40B2-38DF-67F2-40D5A245070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AB685E-59F6-4749-A6A4-A22AA6A2CCD1}" type="slidenum">
              <a:rPr lang="en-IN" smtClean="0"/>
              <a:t>2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484978577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49837872-60FD-9C07-9372-299E77CDF361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99E8579-453E-2845-CF8B-AF3DF97CE82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IN" dirty="0"/>
              <a:t>Neutrinos have a non-zero mass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12D9E761-8F48-AB80-F98D-AD4AE5A704A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IN"/>
              <a:t>Aparajita Mazumdar | PPC 2025, Deadwood</a:t>
            </a:r>
            <a:endParaRPr lang="en-IN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C4420171-324A-0D6A-4DA3-E8465D88F1B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AB685E-59F6-4749-A6A4-A22AA6A2CCD1}" type="slidenum">
              <a:rPr lang="en-IN" smtClean="0"/>
              <a:t>3</a:t>
            </a:fld>
            <a:endParaRPr lang="en-IN"/>
          </a:p>
        </p:txBody>
      </p:sp>
      <p:pic>
        <p:nvPicPr>
          <p:cNvPr id="13" name="Picture 12">
            <a:extLst>
              <a:ext uri="{FF2B5EF4-FFF2-40B4-BE49-F238E27FC236}">
                <a16:creationId xmlns:a16="http://schemas.microsoft.com/office/drawing/2014/main" id="{85B249A6-BD28-7EDA-9665-783733E5D9B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0048" y="1760128"/>
            <a:ext cx="3721745" cy="2883383"/>
          </a:xfrm>
          <a:prstGeom prst="rect">
            <a:avLst/>
          </a:prstGeom>
        </p:spPr>
      </p:pic>
      <p:pic>
        <p:nvPicPr>
          <p:cNvPr id="17" name="Picture 16">
            <a:extLst>
              <a:ext uri="{FF2B5EF4-FFF2-40B4-BE49-F238E27FC236}">
                <a16:creationId xmlns:a16="http://schemas.microsoft.com/office/drawing/2014/main" id="{90CEBE4A-E0C4-4876-2AD5-426377F70047}"/>
              </a:ext>
            </a:extLst>
          </p:cNvPr>
          <p:cNvPicPr>
            <a:picLocks noChangeAspect="1"/>
          </p:cNvPicPr>
          <p:nvPr/>
        </p:nvPicPr>
        <p:blipFill>
          <a:blip r:embed="rId3"/>
          <a:srcRect r="3202"/>
          <a:stretch>
            <a:fillRect/>
          </a:stretch>
        </p:blipFill>
        <p:spPr>
          <a:xfrm>
            <a:off x="6515609" y="4002628"/>
            <a:ext cx="4452745" cy="1293553"/>
          </a:xfrm>
          <a:prstGeom prst="rect">
            <a:avLst/>
          </a:prstGeom>
        </p:spPr>
      </p:pic>
      <p:sp>
        <p:nvSpPr>
          <p:cNvPr id="18" name="TextBox 17">
            <a:extLst>
              <a:ext uri="{FF2B5EF4-FFF2-40B4-BE49-F238E27FC236}">
                <a16:creationId xmlns:a16="http://schemas.microsoft.com/office/drawing/2014/main" id="{EF110229-3F22-A604-9A80-85B37E48309A}"/>
              </a:ext>
            </a:extLst>
          </p:cNvPr>
          <p:cNvSpPr txBox="1"/>
          <p:nvPr/>
        </p:nvSpPr>
        <p:spPr>
          <a:xfrm>
            <a:off x="8174110" y="3544878"/>
            <a:ext cx="1547701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PMNS Matrix</a:t>
            </a:r>
            <a:endParaRPr lang="en-IN" dirty="0">
              <a:solidFill>
                <a:srgbClr val="405C9A"/>
              </a:solidFill>
              <a:latin typeface="Dreaming Outloud Pro" panose="020F0502020204030204" pitchFamily="66" charset="0"/>
              <a:cs typeface="Dreaming Outloud Pro" panose="020F0502020204030204" pitchFamily="66" charset="0"/>
            </a:endParaRPr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EA4A1C0A-BF66-D556-D1E0-141E4BF65C6C}"/>
              </a:ext>
            </a:extLst>
          </p:cNvPr>
          <p:cNvSpPr txBox="1"/>
          <p:nvPr/>
        </p:nvSpPr>
        <p:spPr>
          <a:xfrm>
            <a:off x="6289726" y="3544878"/>
            <a:ext cx="141436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Flavor states</a:t>
            </a:r>
            <a:endParaRPr lang="en-IN" dirty="0">
              <a:solidFill>
                <a:srgbClr val="405C9A"/>
              </a:solidFill>
              <a:latin typeface="Dreaming Outloud Pro" panose="020F0502020204030204" pitchFamily="66" charset="0"/>
              <a:cs typeface="Dreaming Outloud Pro" panose="020F0502020204030204" pitchFamily="66" charset="0"/>
            </a:endParaRPr>
          </a:p>
        </p:txBody>
      </p:sp>
      <p:sp>
        <p:nvSpPr>
          <p:cNvPr id="20" name="TextBox 19">
            <a:extLst>
              <a:ext uri="{FF2B5EF4-FFF2-40B4-BE49-F238E27FC236}">
                <a16:creationId xmlns:a16="http://schemas.microsoft.com/office/drawing/2014/main" id="{558313BF-AAF8-FEF7-A436-16626FD48287}"/>
              </a:ext>
            </a:extLst>
          </p:cNvPr>
          <p:cNvSpPr txBox="1"/>
          <p:nvPr/>
        </p:nvSpPr>
        <p:spPr>
          <a:xfrm>
            <a:off x="10067407" y="3544878"/>
            <a:ext cx="128932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Mass states</a:t>
            </a:r>
            <a:endParaRPr lang="en-IN" dirty="0">
              <a:solidFill>
                <a:srgbClr val="405C9A"/>
              </a:solidFill>
              <a:latin typeface="Dreaming Outloud Pro" panose="020F0502020204030204" pitchFamily="66" charset="0"/>
              <a:cs typeface="Dreaming Outloud Pro" panose="020F0502020204030204" pitchFamily="66" charset="0"/>
            </a:endParaRPr>
          </a:p>
        </p:txBody>
      </p:sp>
      <p:sp>
        <p:nvSpPr>
          <p:cNvPr id="21" name="Content Placeholder 2">
            <a:extLst>
              <a:ext uri="{FF2B5EF4-FFF2-40B4-BE49-F238E27FC236}">
                <a16:creationId xmlns:a16="http://schemas.microsoft.com/office/drawing/2014/main" id="{ADF347AD-0DAB-3613-A85A-A59BA7C8BC2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576395" y="2151893"/>
            <a:ext cx="8545557" cy="319216"/>
          </a:xfrm>
        </p:spPr>
        <p:txBody>
          <a:bodyPr>
            <a:normAutofit lnSpcReduction="10000"/>
          </a:bodyPr>
          <a:lstStyle/>
          <a:p>
            <a:pPr marL="0" indent="0">
              <a:buNone/>
            </a:pPr>
            <a:r>
              <a:rPr lang="en-US" sz="1800" i="1" dirty="0"/>
              <a:t>“for the discovery of neutrino oscillations, which shows that neutrinos have mass”</a:t>
            </a:r>
            <a:endParaRPr lang="en-IN" sz="1800" dirty="0"/>
          </a:p>
        </p:txBody>
      </p:sp>
      <p:pic>
        <p:nvPicPr>
          <p:cNvPr id="1028" name="Picture 4">
            <a:extLst>
              <a:ext uri="{FF2B5EF4-FFF2-40B4-BE49-F238E27FC236}">
                <a16:creationId xmlns:a16="http://schemas.microsoft.com/office/drawing/2014/main" id="{A3CC06EF-6BEF-1913-0B71-F2833EEF177B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backgroundRemoval t="2800" b="90000" l="10000" r="90000">
                        <a14:foregroundMark x1="26000" y1="5600" x2="10000" y2="13600"/>
                        <a14:foregroundMark x1="10000" y1="13600" x2="28000" y2="24400"/>
                        <a14:foregroundMark x1="28000" y1="24400" x2="27333" y2="3600"/>
                        <a14:foregroundMark x1="27333" y1="3600" x2="26333" y2="2800"/>
                        <a14:backgroundMark x1="6000" y1="47600" x2="37000" y2="47200"/>
                        <a14:backgroundMark x1="37000" y1="47200" x2="79000" y2="49200"/>
                        <a14:backgroundMark x1="79000" y1="49200" x2="95333" y2="71200"/>
                        <a14:backgroundMark x1="95333" y1="71200" x2="61333" y2="79200"/>
                        <a14:backgroundMark x1="61333" y1="79200" x2="7000" y2="65600"/>
                        <a14:backgroundMark x1="7000" y1="65600" x2="13333" y2="46400"/>
                        <a14:backgroundMark x1="31461" y1="36814" x2="33000" y2="36000"/>
                        <a14:backgroundMark x1="13333" y1="46400" x2="31350" y2="36873"/>
                        <a14:backgroundMark x1="71667" y1="40800" x2="49000" y2="40400"/>
                        <a14:backgroundMark x1="49000" y1="40400" x2="26000" y2="62000"/>
                        <a14:backgroundMark x1="26000" y1="62000" x2="58667" y2="86400"/>
                        <a14:backgroundMark x1="58667" y1="86400" x2="78333" y2="57600"/>
                        <a14:backgroundMark x1="78333" y1="57600" x2="63667" y2="42800"/>
                        <a14:backgroundMark x1="63667" y1="42800" x2="61000" y2="42400"/>
                      </a14:backgroundRemoval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l="6787" r="59638" b="63082"/>
          <a:stretch>
            <a:fillRect/>
          </a:stretch>
        </p:blipFill>
        <p:spPr bwMode="auto">
          <a:xfrm>
            <a:off x="3618966" y="1159606"/>
            <a:ext cx="959404" cy="87911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3" name="Content Placeholder 2">
            <a:extLst>
              <a:ext uri="{FF2B5EF4-FFF2-40B4-BE49-F238E27FC236}">
                <a16:creationId xmlns:a16="http://schemas.microsoft.com/office/drawing/2014/main" id="{985E0AC1-BC35-8DBC-BF7E-F2768D4F51C4}"/>
              </a:ext>
            </a:extLst>
          </p:cNvPr>
          <p:cNvSpPr txBox="1">
            <a:spLocks/>
          </p:cNvSpPr>
          <p:nvPr/>
        </p:nvSpPr>
        <p:spPr>
          <a:xfrm>
            <a:off x="4681262" y="1269566"/>
            <a:ext cx="5921290" cy="606167"/>
          </a:xfrm>
          <a:prstGeom prst="rect">
            <a:avLst/>
          </a:prstGeom>
        </p:spPr>
        <p:txBody>
          <a:bodyPr vert="horz" lIns="91440" tIns="45720" rIns="91440" bIns="45720" rtlCol="0">
            <a:normAutofit fontScale="92500" lnSpcReduction="10000"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Font typeface="Arial" panose="020B0604020202020204" pitchFamily="34" charset="0"/>
              <a:buNone/>
            </a:pPr>
            <a:r>
              <a:rPr lang="en-IN" sz="2000" dirty="0"/>
              <a:t>2015 Nobel Prize in Physics </a:t>
            </a:r>
            <a:r>
              <a:rPr lang="en-US" sz="2000" dirty="0"/>
              <a:t>jointly awarded to Takaaki Kajita and Arthur B. McDonald</a:t>
            </a:r>
            <a:endParaRPr lang="en-IN" sz="2000" dirty="0"/>
          </a:p>
        </p:txBody>
      </p:sp>
    </p:spTree>
    <p:extLst>
      <p:ext uri="{BB962C8B-B14F-4D97-AF65-F5344CB8AC3E}">
        <p14:creationId xmlns:p14="http://schemas.microsoft.com/office/powerpoint/2010/main" val="2136784049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E29DB6D6-F0CA-8861-4372-767B621452A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741EB41-C680-6ED4-4873-24262FBDD96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IN" dirty="0"/>
              <a:t>Open questions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B015BEE-D4C8-A3BF-066E-BCE431A170F2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21161" y="888488"/>
            <a:ext cx="2978426" cy="4351338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IN" sz="2000" dirty="0"/>
              <a:t>Mass hierarchy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45E5B9EE-ADC2-3EEE-2B1E-A68A5562F69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IN"/>
              <a:t>Aparajita Mazumdar | PPC 2025, Deadwood</a:t>
            </a:r>
            <a:endParaRPr lang="en-IN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A1078DF5-601F-4EBA-1C9C-A9548E10062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AB685E-59F6-4749-A6A4-A22AA6A2CCD1}" type="slidenum">
              <a:rPr lang="en-IN" smtClean="0"/>
              <a:t>4</a:t>
            </a:fld>
            <a:endParaRPr lang="en-IN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EF4CA872-2276-FCEC-F154-2C30CAEEE0D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85007" y="2471341"/>
            <a:ext cx="3507682" cy="1967271"/>
          </a:xfrm>
          <a:prstGeom prst="rect">
            <a:avLst/>
          </a:prstGeom>
        </p:spPr>
      </p:pic>
      <p:sp>
        <p:nvSpPr>
          <p:cNvPr id="11" name="Content Placeholder 2">
            <a:extLst>
              <a:ext uri="{FF2B5EF4-FFF2-40B4-BE49-F238E27FC236}">
                <a16:creationId xmlns:a16="http://schemas.microsoft.com/office/drawing/2014/main" id="{5E6EC3FE-B8D9-2261-C262-A42FBFB760F9}"/>
              </a:ext>
            </a:extLst>
          </p:cNvPr>
          <p:cNvSpPr txBox="1">
            <a:spLocks/>
          </p:cNvSpPr>
          <p:nvPr/>
        </p:nvSpPr>
        <p:spPr>
          <a:xfrm>
            <a:off x="821161" y="1533465"/>
            <a:ext cx="2978426" cy="407120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Font typeface="Arial" panose="020B0604020202020204" pitchFamily="34" charset="0"/>
              <a:buNone/>
            </a:pPr>
            <a:r>
              <a:rPr lang="en-IN" sz="18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Is m</a:t>
            </a:r>
            <a:r>
              <a:rPr lang="en-IN" sz="1800" baseline="-250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3</a:t>
            </a:r>
            <a:r>
              <a:rPr lang="en-IN" sz="18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 the lightest or the heaviest state?</a:t>
            </a:r>
          </a:p>
        </p:txBody>
      </p:sp>
    </p:spTree>
    <p:extLst>
      <p:ext uri="{BB962C8B-B14F-4D97-AF65-F5344CB8AC3E}">
        <p14:creationId xmlns:p14="http://schemas.microsoft.com/office/powerpoint/2010/main" val="2868976789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A6381BBA-BD5F-D0C5-F9FF-466A01B783D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FEA2B4C-F4CB-650D-6C0C-6B040D15950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IN" dirty="0"/>
              <a:t>Open questions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97B645D-35A0-699C-5F0D-8711CFF37882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21161" y="888488"/>
            <a:ext cx="2978426" cy="4351338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IN" sz="2000" dirty="0"/>
              <a:t>Mass hierarchy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9A262E8B-C7CD-A72C-3034-B79A7B71E73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IN"/>
              <a:t>Aparajita Mazumdar | PPC 2025, Deadwood</a:t>
            </a:r>
            <a:endParaRPr lang="en-IN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456C33A6-B7BB-B1F2-0EA5-E9C41646C2C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AB685E-59F6-4749-A6A4-A22AA6A2CCD1}" type="slidenum">
              <a:rPr lang="en-IN" smtClean="0"/>
              <a:t>5</a:t>
            </a:fld>
            <a:endParaRPr lang="en-IN"/>
          </a:p>
        </p:txBody>
      </p:sp>
      <p:sp>
        <p:nvSpPr>
          <p:cNvPr id="6" name="Content Placeholder 2">
            <a:extLst>
              <a:ext uri="{FF2B5EF4-FFF2-40B4-BE49-F238E27FC236}">
                <a16:creationId xmlns:a16="http://schemas.microsoft.com/office/drawing/2014/main" id="{E252DFBA-198E-98F6-5380-8FF2E14CC46F}"/>
              </a:ext>
            </a:extLst>
          </p:cNvPr>
          <p:cNvSpPr txBox="1">
            <a:spLocks/>
          </p:cNvSpPr>
          <p:nvPr/>
        </p:nvSpPr>
        <p:spPr>
          <a:xfrm>
            <a:off x="4616960" y="888488"/>
            <a:ext cx="2978426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</a:pPr>
            <a:r>
              <a:rPr lang="en-IN" sz="2000" dirty="0"/>
              <a:t>Absolute mass</a:t>
            </a:r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18C7E52B-001A-1D9F-CBF4-4A6FB4039F9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85007" y="2471341"/>
            <a:ext cx="3507682" cy="1967271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5C178F75-25B7-511F-70C1-247FB2EF971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267141" y="2471340"/>
            <a:ext cx="3507682" cy="1967271"/>
          </a:xfrm>
          <a:prstGeom prst="rect">
            <a:avLst/>
          </a:prstGeom>
        </p:spPr>
      </p:pic>
      <p:sp>
        <p:nvSpPr>
          <p:cNvPr id="11" name="Content Placeholder 2">
            <a:extLst>
              <a:ext uri="{FF2B5EF4-FFF2-40B4-BE49-F238E27FC236}">
                <a16:creationId xmlns:a16="http://schemas.microsoft.com/office/drawing/2014/main" id="{A1144CAF-F665-E91D-0704-DA1AF8166265}"/>
              </a:ext>
            </a:extLst>
          </p:cNvPr>
          <p:cNvSpPr txBox="1">
            <a:spLocks/>
          </p:cNvSpPr>
          <p:nvPr/>
        </p:nvSpPr>
        <p:spPr>
          <a:xfrm>
            <a:off x="821161" y="1533465"/>
            <a:ext cx="2978426" cy="407120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Font typeface="Arial" panose="020B0604020202020204" pitchFamily="34" charset="0"/>
              <a:buNone/>
            </a:pPr>
            <a:r>
              <a:rPr lang="en-IN" sz="18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Is m</a:t>
            </a:r>
            <a:r>
              <a:rPr lang="en-IN" sz="1800" baseline="-250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3</a:t>
            </a:r>
            <a:r>
              <a:rPr lang="en-IN" sz="18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 the lightest or the heaviest state?</a:t>
            </a:r>
          </a:p>
        </p:txBody>
      </p:sp>
      <p:sp>
        <p:nvSpPr>
          <p:cNvPr id="12" name="Content Placeholder 2">
            <a:extLst>
              <a:ext uri="{FF2B5EF4-FFF2-40B4-BE49-F238E27FC236}">
                <a16:creationId xmlns:a16="http://schemas.microsoft.com/office/drawing/2014/main" id="{C7664394-806F-786C-9687-0BFA6963D4B7}"/>
              </a:ext>
            </a:extLst>
          </p:cNvPr>
          <p:cNvSpPr txBox="1">
            <a:spLocks/>
          </p:cNvSpPr>
          <p:nvPr/>
        </p:nvSpPr>
        <p:spPr>
          <a:xfrm>
            <a:off x="4633998" y="1533465"/>
            <a:ext cx="2978426" cy="4071204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</a:pPr>
            <a:r>
              <a:rPr lang="en-IN" sz="18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What is the absolute mass scale?</a:t>
            </a:r>
          </a:p>
        </p:txBody>
      </p:sp>
      <p:cxnSp>
        <p:nvCxnSpPr>
          <p:cNvPr id="14" name="Straight Connector 13">
            <a:extLst>
              <a:ext uri="{FF2B5EF4-FFF2-40B4-BE49-F238E27FC236}">
                <a16:creationId xmlns:a16="http://schemas.microsoft.com/office/drawing/2014/main" id="{220D5B0D-B5EC-BFFE-4E86-783642E650BE}"/>
              </a:ext>
            </a:extLst>
          </p:cNvPr>
          <p:cNvCxnSpPr>
            <a:cxnSpLocks/>
          </p:cNvCxnSpPr>
          <p:nvPr/>
        </p:nvCxnSpPr>
        <p:spPr>
          <a:xfrm>
            <a:off x="4537923" y="4438611"/>
            <a:ext cx="0" cy="218582"/>
          </a:xfrm>
          <a:prstGeom prst="line">
            <a:avLst/>
          </a:prstGeom>
          <a:ln w="19050" cap="flat" cmpd="sng" algn="ctr">
            <a:solidFill>
              <a:schemeClr val="dk1"/>
            </a:solidFill>
            <a:prstDash val="dash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  <p:cxnSp>
        <p:nvCxnSpPr>
          <p:cNvPr id="21" name="Straight Connector 20">
            <a:extLst>
              <a:ext uri="{FF2B5EF4-FFF2-40B4-BE49-F238E27FC236}">
                <a16:creationId xmlns:a16="http://schemas.microsoft.com/office/drawing/2014/main" id="{6AB58BCA-3743-2A1D-8B97-40717649FA61}"/>
              </a:ext>
            </a:extLst>
          </p:cNvPr>
          <p:cNvCxnSpPr>
            <a:cxnSpLocks/>
          </p:cNvCxnSpPr>
          <p:nvPr/>
        </p:nvCxnSpPr>
        <p:spPr>
          <a:xfrm>
            <a:off x="4537923" y="4708308"/>
            <a:ext cx="0" cy="647463"/>
          </a:xfrm>
          <a:prstGeom prst="line">
            <a:avLst/>
          </a:prstGeom>
          <a:ln w="19050"/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22" name="Straight Connector 21">
            <a:extLst>
              <a:ext uri="{FF2B5EF4-FFF2-40B4-BE49-F238E27FC236}">
                <a16:creationId xmlns:a16="http://schemas.microsoft.com/office/drawing/2014/main" id="{235D743C-1D53-3E00-A513-AF6E70F7049A}"/>
              </a:ext>
            </a:extLst>
          </p:cNvPr>
          <p:cNvCxnSpPr>
            <a:cxnSpLocks/>
          </p:cNvCxnSpPr>
          <p:nvPr/>
        </p:nvCxnSpPr>
        <p:spPr>
          <a:xfrm flipH="1">
            <a:off x="4471599" y="5290941"/>
            <a:ext cx="3086400" cy="0"/>
          </a:xfrm>
          <a:prstGeom prst="line">
            <a:avLst/>
          </a:prstGeom>
          <a:ln w="19050">
            <a:headEnd type="arrow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27" name="Straight Connector 26">
            <a:extLst>
              <a:ext uri="{FF2B5EF4-FFF2-40B4-BE49-F238E27FC236}">
                <a16:creationId xmlns:a16="http://schemas.microsoft.com/office/drawing/2014/main" id="{2EBBE75B-54D0-7D71-8F72-7604AE38AA6A}"/>
              </a:ext>
            </a:extLst>
          </p:cNvPr>
          <p:cNvCxnSpPr>
            <a:cxnSpLocks/>
          </p:cNvCxnSpPr>
          <p:nvPr/>
        </p:nvCxnSpPr>
        <p:spPr>
          <a:xfrm>
            <a:off x="4769836" y="4191473"/>
            <a:ext cx="0" cy="1099468"/>
          </a:xfrm>
          <a:prstGeom prst="line">
            <a:avLst/>
          </a:prstGeom>
          <a:ln w="19050">
            <a:solidFill>
              <a:srgbClr val="C00000"/>
            </a:solidFill>
            <a:headEnd type="triangle"/>
            <a:tailEnd type="triangle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sp>
        <p:nvSpPr>
          <p:cNvPr id="31" name="TextBox 30">
            <a:extLst>
              <a:ext uri="{FF2B5EF4-FFF2-40B4-BE49-F238E27FC236}">
                <a16:creationId xmlns:a16="http://schemas.microsoft.com/office/drawing/2014/main" id="{D87AB095-605B-6AC5-D950-97F031E5A064}"/>
              </a:ext>
            </a:extLst>
          </p:cNvPr>
          <p:cNvSpPr txBox="1"/>
          <p:nvPr/>
        </p:nvSpPr>
        <p:spPr>
          <a:xfrm>
            <a:off x="4741709" y="4513382"/>
            <a:ext cx="29206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srgbClr val="C00000"/>
                </a:solidFill>
              </a:rPr>
              <a:t>?</a:t>
            </a:r>
            <a:endParaRPr lang="en-IN" dirty="0">
              <a:solidFill>
                <a:srgbClr val="C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885261620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CE69D690-7ABC-FFC1-12E2-3A9C02A4E6E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Arrow: Up 28">
            <a:extLst>
              <a:ext uri="{FF2B5EF4-FFF2-40B4-BE49-F238E27FC236}">
                <a16:creationId xmlns:a16="http://schemas.microsoft.com/office/drawing/2014/main" id="{F24EFDBE-9AC6-5D60-038B-A4ACE0C48C4F}"/>
              </a:ext>
            </a:extLst>
          </p:cNvPr>
          <p:cNvSpPr/>
          <p:nvPr/>
        </p:nvSpPr>
        <p:spPr>
          <a:xfrm>
            <a:off x="8327202" y="4747957"/>
            <a:ext cx="298737" cy="671759"/>
          </a:xfrm>
          <a:custGeom>
            <a:avLst/>
            <a:gdLst>
              <a:gd name="connsiteX0" fmla="*/ 0 w 298737"/>
              <a:gd name="connsiteY0" fmla="*/ 149369 h 671759"/>
              <a:gd name="connsiteX1" fmla="*/ 149369 w 298737"/>
              <a:gd name="connsiteY1" fmla="*/ 0 h 671759"/>
              <a:gd name="connsiteX2" fmla="*/ 298737 w 298737"/>
              <a:gd name="connsiteY2" fmla="*/ 149369 h 671759"/>
              <a:gd name="connsiteX3" fmla="*/ 224053 w 298737"/>
              <a:gd name="connsiteY3" fmla="*/ 149369 h 671759"/>
              <a:gd name="connsiteX4" fmla="*/ 224053 w 298737"/>
              <a:gd name="connsiteY4" fmla="*/ 671759 h 671759"/>
              <a:gd name="connsiteX5" fmla="*/ 74684 w 298737"/>
              <a:gd name="connsiteY5" fmla="*/ 671759 h 671759"/>
              <a:gd name="connsiteX6" fmla="*/ 74684 w 298737"/>
              <a:gd name="connsiteY6" fmla="*/ 149369 h 671759"/>
              <a:gd name="connsiteX7" fmla="*/ 0 w 298737"/>
              <a:gd name="connsiteY7" fmla="*/ 149369 h 67175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</a:cxnLst>
            <a:rect l="l" t="t" r="r" b="b"/>
            <a:pathLst>
              <a:path w="298737" h="671759" fill="none" extrusionOk="0">
                <a:moveTo>
                  <a:pt x="0" y="149369"/>
                </a:moveTo>
                <a:cubicBezTo>
                  <a:pt x="30311" y="111202"/>
                  <a:pt x="110770" y="48436"/>
                  <a:pt x="149369" y="0"/>
                </a:cubicBezTo>
                <a:cubicBezTo>
                  <a:pt x="192183" y="48755"/>
                  <a:pt x="238884" y="88637"/>
                  <a:pt x="298737" y="149369"/>
                </a:cubicBezTo>
                <a:cubicBezTo>
                  <a:pt x="267115" y="148978"/>
                  <a:pt x="256340" y="150511"/>
                  <a:pt x="224053" y="149369"/>
                </a:cubicBezTo>
                <a:cubicBezTo>
                  <a:pt x="203053" y="330192"/>
                  <a:pt x="246881" y="495142"/>
                  <a:pt x="224053" y="671759"/>
                </a:cubicBezTo>
                <a:cubicBezTo>
                  <a:pt x="176403" y="669640"/>
                  <a:pt x="143188" y="667825"/>
                  <a:pt x="74684" y="671759"/>
                </a:cubicBezTo>
                <a:cubicBezTo>
                  <a:pt x="54164" y="548638"/>
                  <a:pt x="73569" y="312886"/>
                  <a:pt x="74684" y="149369"/>
                </a:cubicBezTo>
                <a:cubicBezTo>
                  <a:pt x="55779" y="150671"/>
                  <a:pt x="20328" y="151890"/>
                  <a:pt x="0" y="149369"/>
                </a:cubicBezTo>
                <a:close/>
              </a:path>
              <a:path w="298737" h="671759" stroke="0" extrusionOk="0">
                <a:moveTo>
                  <a:pt x="0" y="149369"/>
                </a:moveTo>
                <a:cubicBezTo>
                  <a:pt x="60278" y="89382"/>
                  <a:pt x="117061" y="37274"/>
                  <a:pt x="149369" y="0"/>
                </a:cubicBezTo>
                <a:cubicBezTo>
                  <a:pt x="219190" y="73827"/>
                  <a:pt x="239352" y="92434"/>
                  <a:pt x="298737" y="149369"/>
                </a:cubicBezTo>
                <a:cubicBezTo>
                  <a:pt x="262429" y="151115"/>
                  <a:pt x="244105" y="149370"/>
                  <a:pt x="224053" y="149369"/>
                </a:cubicBezTo>
                <a:cubicBezTo>
                  <a:pt x="219171" y="313183"/>
                  <a:pt x="248389" y="437777"/>
                  <a:pt x="224053" y="671759"/>
                </a:cubicBezTo>
                <a:cubicBezTo>
                  <a:pt x="187951" y="674125"/>
                  <a:pt x="137899" y="676178"/>
                  <a:pt x="74684" y="671759"/>
                </a:cubicBezTo>
                <a:cubicBezTo>
                  <a:pt x="66564" y="438555"/>
                  <a:pt x="67491" y="272565"/>
                  <a:pt x="74684" y="149369"/>
                </a:cubicBezTo>
                <a:cubicBezTo>
                  <a:pt x="44415" y="147862"/>
                  <a:pt x="33954" y="150374"/>
                  <a:pt x="0" y="149369"/>
                </a:cubicBezTo>
                <a:close/>
              </a:path>
            </a:pathLst>
          </a:custGeom>
          <a:solidFill>
            <a:schemeClr val="accent6"/>
          </a:solidFill>
          <a:ln>
            <a:extLst>
              <a:ext uri="{C807C97D-BFC1-408E-A445-0C87EB9F89A2}">
                <ask:lineSketchStyleProps xmlns:ask="http://schemas.microsoft.com/office/drawing/2018/sketchyshapes" sd="2024704319">
                  <a:prstGeom prst="upArrow">
                    <a:avLst/>
                  </a:prstGeom>
                  <ask:type>
                    <ask:lineSketchFreehand/>
                  </ask:type>
                </ask:lineSketchStyleProps>
              </a:ext>
            </a:extLst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AFBBBC75-1E77-76CB-E536-F2EC5D6B618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IN" dirty="0"/>
              <a:t>Open questions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1A3AA61-489D-E035-0D45-2A120569441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21161" y="888488"/>
            <a:ext cx="2978426" cy="4351338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IN" sz="2000" dirty="0"/>
              <a:t>Mass hierarchy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176C31EF-D251-3520-05B2-4CA88A0124F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IN"/>
              <a:t>Aparajita Mazumdar | PPC 2025, Deadwood</a:t>
            </a:r>
            <a:endParaRPr lang="en-IN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C290BCC5-0578-A81F-5DC7-1CF560AC632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AB685E-59F6-4749-A6A4-A22AA6A2CCD1}" type="slidenum">
              <a:rPr lang="en-IN" smtClean="0"/>
              <a:t>6</a:t>
            </a:fld>
            <a:endParaRPr lang="en-IN"/>
          </a:p>
        </p:txBody>
      </p:sp>
      <p:sp>
        <p:nvSpPr>
          <p:cNvPr id="6" name="Content Placeholder 2">
            <a:extLst>
              <a:ext uri="{FF2B5EF4-FFF2-40B4-BE49-F238E27FC236}">
                <a16:creationId xmlns:a16="http://schemas.microsoft.com/office/drawing/2014/main" id="{BDF6850C-4C7D-268C-312E-E2BF28F941C9}"/>
              </a:ext>
            </a:extLst>
          </p:cNvPr>
          <p:cNvSpPr txBox="1">
            <a:spLocks/>
          </p:cNvSpPr>
          <p:nvPr/>
        </p:nvSpPr>
        <p:spPr>
          <a:xfrm>
            <a:off x="4616960" y="888488"/>
            <a:ext cx="2978426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</a:pPr>
            <a:r>
              <a:rPr lang="en-IN" sz="2000" dirty="0"/>
              <a:t>Absolute mass</a:t>
            </a:r>
          </a:p>
        </p:txBody>
      </p:sp>
      <p:sp>
        <p:nvSpPr>
          <p:cNvPr id="7" name="Content Placeholder 2">
            <a:extLst>
              <a:ext uri="{FF2B5EF4-FFF2-40B4-BE49-F238E27FC236}">
                <a16:creationId xmlns:a16="http://schemas.microsoft.com/office/drawing/2014/main" id="{32036259-99D9-61ED-6AE7-589F93484311}"/>
              </a:ext>
            </a:extLst>
          </p:cNvPr>
          <p:cNvSpPr txBox="1">
            <a:spLocks/>
          </p:cNvSpPr>
          <p:nvPr/>
        </p:nvSpPr>
        <p:spPr>
          <a:xfrm>
            <a:off x="8732069" y="884283"/>
            <a:ext cx="2978426" cy="77007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</a:pPr>
            <a:r>
              <a:rPr lang="en-IN" sz="2000" dirty="0"/>
              <a:t>Is the neutrino its own antiparticle?</a:t>
            </a:r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4C416BF1-75BF-C6E0-B84F-B3818086EBC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85007" y="2471341"/>
            <a:ext cx="3507682" cy="1967271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34A9B407-B234-6CAB-DD37-5EA5CE29A59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267141" y="2471340"/>
            <a:ext cx="3507682" cy="1967271"/>
          </a:xfrm>
          <a:prstGeom prst="rect">
            <a:avLst/>
          </a:prstGeom>
        </p:spPr>
      </p:pic>
      <p:sp>
        <p:nvSpPr>
          <p:cNvPr id="11" name="Content Placeholder 2">
            <a:extLst>
              <a:ext uri="{FF2B5EF4-FFF2-40B4-BE49-F238E27FC236}">
                <a16:creationId xmlns:a16="http://schemas.microsoft.com/office/drawing/2014/main" id="{D3F36258-0483-F224-7504-C244CB249891}"/>
              </a:ext>
            </a:extLst>
          </p:cNvPr>
          <p:cNvSpPr txBox="1">
            <a:spLocks/>
          </p:cNvSpPr>
          <p:nvPr/>
        </p:nvSpPr>
        <p:spPr>
          <a:xfrm>
            <a:off x="821161" y="1533465"/>
            <a:ext cx="2978426" cy="407120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Font typeface="Arial" panose="020B0604020202020204" pitchFamily="34" charset="0"/>
              <a:buNone/>
            </a:pPr>
            <a:r>
              <a:rPr lang="en-IN" sz="18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Is m</a:t>
            </a:r>
            <a:r>
              <a:rPr lang="en-IN" sz="1800" baseline="-250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3</a:t>
            </a:r>
            <a:r>
              <a:rPr lang="en-IN" sz="18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 the lightest or the heaviest state?</a:t>
            </a:r>
          </a:p>
        </p:txBody>
      </p:sp>
      <p:sp>
        <p:nvSpPr>
          <p:cNvPr id="12" name="Content Placeholder 2">
            <a:extLst>
              <a:ext uri="{FF2B5EF4-FFF2-40B4-BE49-F238E27FC236}">
                <a16:creationId xmlns:a16="http://schemas.microsoft.com/office/drawing/2014/main" id="{98DC8A4B-4DD3-BBCF-DAE4-F7AD46DBB1B2}"/>
              </a:ext>
            </a:extLst>
          </p:cNvPr>
          <p:cNvSpPr txBox="1">
            <a:spLocks/>
          </p:cNvSpPr>
          <p:nvPr/>
        </p:nvSpPr>
        <p:spPr>
          <a:xfrm>
            <a:off x="4633998" y="1533465"/>
            <a:ext cx="2978426" cy="4071204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</a:pPr>
            <a:r>
              <a:rPr lang="en-IN" sz="18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What is the absolute mass scale?</a:t>
            </a:r>
          </a:p>
        </p:txBody>
      </p:sp>
      <p:sp>
        <p:nvSpPr>
          <p:cNvPr id="13" name="Content Placeholder 2">
            <a:extLst>
              <a:ext uri="{FF2B5EF4-FFF2-40B4-BE49-F238E27FC236}">
                <a16:creationId xmlns:a16="http://schemas.microsoft.com/office/drawing/2014/main" id="{52145BE9-81F8-3741-24DB-A62428009CDD}"/>
              </a:ext>
            </a:extLst>
          </p:cNvPr>
          <p:cNvSpPr txBox="1">
            <a:spLocks/>
          </p:cNvSpPr>
          <p:nvPr/>
        </p:nvSpPr>
        <p:spPr>
          <a:xfrm>
            <a:off x="8657137" y="1793882"/>
            <a:ext cx="1421756" cy="110330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</a:pPr>
            <a:r>
              <a:rPr lang="en-IN" sz="18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Is the neutrino a Majorana fermion?</a:t>
            </a:r>
          </a:p>
        </p:txBody>
      </p:sp>
      <p:cxnSp>
        <p:nvCxnSpPr>
          <p:cNvPr id="14" name="Straight Connector 13">
            <a:extLst>
              <a:ext uri="{FF2B5EF4-FFF2-40B4-BE49-F238E27FC236}">
                <a16:creationId xmlns:a16="http://schemas.microsoft.com/office/drawing/2014/main" id="{E7085E78-F1FE-E285-F8EE-8E67175BBAF8}"/>
              </a:ext>
            </a:extLst>
          </p:cNvPr>
          <p:cNvCxnSpPr>
            <a:cxnSpLocks/>
          </p:cNvCxnSpPr>
          <p:nvPr/>
        </p:nvCxnSpPr>
        <p:spPr>
          <a:xfrm>
            <a:off x="4537923" y="4438611"/>
            <a:ext cx="0" cy="218582"/>
          </a:xfrm>
          <a:prstGeom prst="line">
            <a:avLst/>
          </a:prstGeom>
          <a:ln w="19050" cap="flat" cmpd="sng" algn="ctr">
            <a:solidFill>
              <a:schemeClr val="dk1"/>
            </a:solidFill>
            <a:prstDash val="dash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  <p:cxnSp>
        <p:nvCxnSpPr>
          <p:cNvPr id="21" name="Straight Connector 20">
            <a:extLst>
              <a:ext uri="{FF2B5EF4-FFF2-40B4-BE49-F238E27FC236}">
                <a16:creationId xmlns:a16="http://schemas.microsoft.com/office/drawing/2014/main" id="{89F85975-0F68-128D-A973-C1FE14BC082D}"/>
              </a:ext>
            </a:extLst>
          </p:cNvPr>
          <p:cNvCxnSpPr>
            <a:cxnSpLocks/>
          </p:cNvCxnSpPr>
          <p:nvPr/>
        </p:nvCxnSpPr>
        <p:spPr>
          <a:xfrm>
            <a:off x="4537923" y="4708308"/>
            <a:ext cx="0" cy="647463"/>
          </a:xfrm>
          <a:prstGeom prst="line">
            <a:avLst/>
          </a:prstGeom>
          <a:ln w="19050"/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22" name="Straight Connector 21">
            <a:extLst>
              <a:ext uri="{FF2B5EF4-FFF2-40B4-BE49-F238E27FC236}">
                <a16:creationId xmlns:a16="http://schemas.microsoft.com/office/drawing/2014/main" id="{D5252FA4-9271-111A-52F4-0AC0BAA8ED48}"/>
              </a:ext>
            </a:extLst>
          </p:cNvPr>
          <p:cNvCxnSpPr>
            <a:cxnSpLocks/>
          </p:cNvCxnSpPr>
          <p:nvPr/>
        </p:nvCxnSpPr>
        <p:spPr>
          <a:xfrm flipH="1">
            <a:off x="4471599" y="5290941"/>
            <a:ext cx="3086400" cy="0"/>
          </a:xfrm>
          <a:prstGeom prst="line">
            <a:avLst/>
          </a:prstGeom>
          <a:ln w="19050">
            <a:headEnd type="arrow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27" name="Straight Connector 26">
            <a:extLst>
              <a:ext uri="{FF2B5EF4-FFF2-40B4-BE49-F238E27FC236}">
                <a16:creationId xmlns:a16="http://schemas.microsoft.com/office/drawing/2014/main" id="{CA292D7D-6E0B-5576-2F8E-4FA3851FDC29}"/>
              </a:ext>
            </a:extLst>
          </p:cNvPr>
          <p:cNvCxnSpPr>
            <a:cxnSpLocks/>
          </p:cNvCxnSpPr>
          <p:nvPr/>
        </p:nvCxnSpPr>
        <p:spPr>
          <a:xfrm>
            <a:off x="4769836" y="4191473"/>
            <a:ext cx="0" cy="1099468"/>
          </a:xfrm>
          <a:prstGeom prst="line">
            <a:avLst/>
          </a:prstGeom>
          <a:ln w="19050">
            <a:solidFill>
              <a:srgbClr val="C00000"/>
            </a:solidFill>
            <a:headEnd type="triangle"/>
            <a:tailEnd type="triangle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sp>
        <p:nvSpPr>
          <p:cNvPr id="31" name="TextBox 30">
            <a:extLst>
              <a:ext uri="{FF2B5EF4-FFF2-40B4-BE49-F238E27FC236}">
                <a16:creationId xmlns:a16="http://schemas.microsoft.com/office/drawing/2014/main" id="{962E602F-21BF-DAC6-844D-850344BDF213}"/>
              </a:ext>
            </a:extLst>
          </p:cNvPr>
          <p:cNvSpPr txBox="1"/>
          <p:nvPr/>
        </p:nvSpPr>
        <p:spPr>
          <a:xfrm>
            <a:off x="4741709" y="4513382"/>
            <a:ext cx="29206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srgbClr val="C00000"/>
                </a:solidFill>
              </a:rPr>
              <a:t>?</a:t>
            </a:r>
            <a:endParaRPr lang="en-IN" dirty="0">
              <a:solidFill>
                <a:srgbClr val="C00000"/>
              </a:solidFill>
            </a:endParaRPr>
          </a:p>
        </p:txBody>
      </p:sp>
      <p:sp>
        <p:nvSpPr>
          <p:cNvPr id="16" name="Oval 15">
            <a:extLst>
              <a:ext uri="{FF2B5EF4-FFF2-40B4-BE49-F238E27FC236}">
                <a16:creationId xmlns:a16="http://schemas.microsoft.com/office/drawing/2014/main" id="{725708EF-605C-9C90-C91C-8390770EF877}"/>
              </a:ext>
            </a:extLst>
          </p:cNvPr>
          <p:cNvSpPr/>
          <p:nvPr/>
        </p:nvSpPr>
        <p:spPr>
          <a:xfrm>
            <a:off x="8140076" y="5172857"/>
            <a:ext cx="707065" cy="691117"/>
          </a:xfrm>
          <a:custGeom>
            <a:avLst/>
            <a:gdLst>
              <a:gd name="connsiteX0" fmla="*/ 0 w 707065"/>
              <a:gd name="connsiteY0" fmla="*/ 345559 h 691117"/>
              <a:gd name="connsiteX1" fmla="*/ 353533 w 707065"/>
              <a:gd name="connsiteY1" fmla="*/ 0 h 691117"/>
              <a:gd name="connsiteX2" fmla="*/ 707066 w 707065"/>
              <a:gd name="connsiteY2" fmla="*/ 345559 h 691117"/>
              <a:gd name="connsiteX3" fmla="*/ 353533 w 707065"/>
              <a:gd name="connsiteY3" fmla="*/ 691118 h 691117"/>
              <a:gd name="connsiteX4" fmla="*/ 0 w 707065"/>
              <a:gd name="connsiteY4" fmla="*/ 345559 h 69111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707065" h="691117" fill="none" extrusionOk="0">
                <a:moveTo>
                  <a:pt x="0" y="345559"/>
                </a:moveTo>
                <a:cubicBezTo>
                  <a:pt x="-33449" y="141008"/>
                  <a:pt x="153252" y="9089"/>
                  <a:pt x="353533" y="0"/>
                </a:cubicBezTo>
                <a:cubicBezTo>
                  <a:pt x="557071" y="9515"/>
                  <a:pt x="719710" y="167637"/>
                  <a:pt x="707066" y="345559"/>
                </a:cubicBezTo>
                <a:cubicBezTo>
                  <a:pt x="661357" y="522399"/>
                  <a:pt x="574117" y="720374"/>
                  <a:pt x="353533" y="691118"/>
                </a:cubicBezTo>
                <a:cubicBezTo>
                  <a:pt x="143936" y="710514"/>
                  <a:pt x="-18696" y="519257"/>
                  <a:pt x="0" y="345559"/>
                </a:cubicBezTo>
                <a:close/>
              </a:path>
              <a:path w="707065" h="691117" stroke="0" extrusionOk="0">
                <a:moveTo>
                  <a:pt x="0" y="345559"/>
                </a:moveTo>
                <a:cubicBezTo>
                  <a:pt x="9897" y="140146"/>
                  <a:pt x="162283" y="6272"/>
                  <a:pt x="353533" y="0"/>
                </a:cubicBezTo>
                <a:cubicBezTo>
                  <a:pt x="531420" y="-48333"/>
                  <a:pt x="714997" y="159456"/>
                  <a:pt x="707066" y="345559"/>
                </a:cubicBezTo>
                <a:cubicBezTo>
                  <a:pt x="704936" y="513163"/>
                  <a:pt x="525183" y="701748"/>
                  <a:pt x="353533" y="691118"/>
                </a:cubicBezTo>
                <a:cubicBezTo>
                  <a:pt x="147822" y="640934"/>
                  <a:pt x="27440" y="575975"/>
                  <a:pt x="0" y="345559"/>
                </a:cubicBezTo>
                <a:close/>
              </a:path>
            </a:pathLst>
          </a:custGeom>
          <a:ln>
            <a:extLst>
              <a:ext uri="{C807C97D-BFC1-408E-A445-0C87EB9F89A2}">
                <ask:lineSketchStyleProps xmlns:ask="http://schemas.microsoft.com/office/drawing/2018/sketchyshapes" sd="1617256088">
                  <a:prstGeom prst="ellipse">
                    <a:avLst/>
                  </a:prstGeom>
                  <ask:type>
                    <ask:lineSketchScribble/>
                  </ask:type>
                </ask:lineSketchStyleProps>
              </a:ext>
            </a:extLst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30" name="Arrow: Up 29">
            <a:extLst>
              <a:ext uri="{FF2B5EF4-FFF2-40B4-BE49-F238E27FC236}">
                <a16:creationId xmlns:a16="http://schemas.microsoft.com/office/drawing/2014/main" id="{591EF6DA-0271-04E5-112B-AA1BE503C252}"/>
              </a:ext>
            </a:extLst>
          </p:cNvPr>
          <p:cNvSpPr/>
          <p:nvPr/>
        </p:nvSpPr>
        <p:spPr>
          <a:xfrm>
            <a:off x="11368444" y="4747957"/>
            <a:ext cx="298737" cy="671759"/>
          </a:xfrm>
          <a:custGeom>
            <a:avLst/>
            <a:gdLst>
              <a:gd name="connsiteX0" fmla="*/ 0 w 298737"/>
              <a:gd name="connsiteY0" fmla="*/ 149369 h 671759"/>
              <a:gd name="connsiteX1" fmla="*/ 149369 w 298737"/>
              <a:gd name="connsiteY1" fmla="*/ 0 h 671759"/>
              <a:gd name="connsiteX2" fmla="*/ 298737 w 298737"/>
              <a:gd name="connsiteY2" fmla="*/ 149369 h 671759"/>
              <a:gd name="connsiteX3" fmla="*/ 224053 w 298737"/>
              <a:gd name="connsiteY3" fmla="*/ 149369 h 671759"/>
              <a:gd name="connsiteX4" fmla="*/ 224053 w 298737"/>
              <a:gd name="connsiteY4" fmla="*/ 671759 h 671759"/>
              <a:gd name="connsiteX5" fmla="*/ 74684 w 298737"/>
              <a:gd name="connsiteY5" fmla="*/ 671759 h 671759"/>
              <a:gd name="connsiteX6" fmla="*/ 74684 w 298737"/>
              <a:gd name="connsiteY6" fmla="*/ 149369 h 671759"/>
              <a:gd name="connsiteX7" fmla="*/ 0 w 298737"/>
              <a:gd name="connsiteY7" fmla="*/ 149369 h 67175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</a:cxnLst>
            <a:rect l="l" t="t" r="r" b="b"/>
            <a:pathLst>
              <a:path w="298737" h="671759" fill="none" extrusionOk="0">
                <a:moveTo>
                  <a:pt x="0" y="149369"/>
                </a:moveTo>
                <a:cubicBezTo>
                  <a:pt x="30311" y="111202"/>
                  <a:pt x="110770" y="48436"/>
                  <a:pt x="149369" y="0"/>
                </a:cubicBezTo>
                <a:cubicBezTo>
                  <a:pt x="192183" y="48755"/>
                  <a:pt x="238884" y="88637"/>
                  <a:pt x="298737" y="149369"/>
                </a:cubicBezTo>
                <a:cubicBezTo>
                  <a:pt x="267115" y="148978"/>
                  <a:pt x="256340" y="150511"/>
                  <a:pt x="224053" y="149369"/>
                </a:cubicBezTo>
                <a:cubicBezTo>
                  <a:pt x="203053" y="330192"/>
                  <a:pt x="246881" y="495142"/>
                  <a:pt x="224053" y="671759"/>
                </a:cubicBezTo>
                <a:cubicBezTo>
                  <a:pt x="176403" y="669640"/>
                  <a:pt x="143188" y="667825"/>
                  <a:pt x="74684" y="671759"/>
                </a:cubicBezTo>
                <a:cubicBezTo>
                  <a:pt x="54164" y="548638"/>
                  <a:pt x="73569" y="312886"/>
                  <a:pt x="74684" y="149369"/>
                </a:cubicBezTo>
                <a:cubicBezTo>
                  <a:pt x="55779" y="150671"/>
                  <a:pt x="20328" y="151890"/>
                  <a:pt x="0" y="149369"/>
                </a:cubicBezTo>
                <a:close/>
              </a:path>
              <a:path w="298737" h="671759" stroke="0" extrusionOk="0">
                <a:moveTo>
                  <a:pt x="0" y="149369"/>
                </a:moveTo>
                <a:cubicBezTo>
                  <a:pt x="60278" y="89382"/>
                  <a:pt x="117061" y="37274"/>
                  <a:pt x="149369" y="0"/>
                </a:cubicBezTo>
                <a:cubicBezTo>
                  <a:pt x="219190" y="73827"/>
                  <a:pt x="239352" y="92434"/>
                  <a:pt x="298737" y="149369"/>
                </a:cubicBezTo>
                <a:cubicBezTo>
                  <a:pt x="262429" y="151115"/>
                  <a:pt x="244105" y="149370"/>
                  <a:pt x="224053" y="149369"/>
                </a:cubicBezTo>
                <a:cubicBezTo>
                  <a:pt x="219171" y="313183"/>
                  <a:pt x="248389" y="437777"/>
                  <a:pt x="224053" y="671759"/>
                </a:cubicBezTo>
                <a:cubicBezTo>
                  <a:pt x="187951" y="674125"/>
                  <a:pt x="137899" y="676178"/>
                  <a:pt x="74684" y="671759"/>
                </a:cubicBezTo>
                <a:cubicBezTo>
                  <a:pt x="66564" y="438555"/>
                  <a:pt x="67491" y="272565"/>
                  <a:pt x="74684" y="149369"/>
                </a:cubicBezTo>
                <a:cubicBezTo>
                  <a:pt x="44415" y="147862"/>
                  <a:pt x="33954" y="150374"/>
                  <a:pt x="0" y="149369"/>
                </a:cubicBezTo>
                <a:close/>
              </a:path>
            </a:pathLst>
          </a:custGeom>
          <a:solidFill>
            <a:schemeClr val="accent6"/>
          </a:solidFill>
          <a:ln>
            <a:extLst>
              <a:ext uri="{C807C97D-BFC1-408E-A445-0C87EB9F89A2}">
                <ask:lineSketchStyleProps xmlns:ask="http://schemas.microsoft.com/office/drawing/2018/sketchyshapes" sd="2024704319">
                  <a:prstGeom prst="upArrow">
                    <a:avLst/>
                  </a:prstGeom>
                  <ask:type>
                    <ask:lineSketchFreehand/>
                  </ask:type>
                </ask:lineSketchStyleProps>
              </a:ext>
            </a:extLst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17" name="Oval 16">
            <a:extLst>
              <a:ext uri="{FF2B5EF4-FFF2-40B4-BE49-F238E27FC236}">
                <a16:creationId xmlns:a16="http://schemas.microsoft.com/office/drawing/2014/main" id="{A1D77E9E-FFE8-4E02-6D68-052BEB41BE1A}"/>
              </a:ext>
            </a:extLst>
          </p:cNvPr>
          <p:cNvSpPr/>
          <p:nvPr/>
        </p:nvSpPr>
        <p:spPr>
          <a:xfrm>
            <a:off x="11182119" y="5172857"/>
            <a:ext cx="707065" cy="691117"/>
          </a:xfrm>
          <a:custGeom>
            <a:avLst/>
            <a:gdLst>
              <a:gd name="connsiteX0" fmla="*/ 0 w 707065"/>
              <a:gd name="connsiteY0" fmla="*/ 345559 h 691117"/>
              <a:gd name="connsiteX1" fmla="*/ 353533 w 707065"/>
              <a:gd name="connsiteY1" fmla="*/ 0 h 691117"/>
              <a:gd name="connsiteX2" fmla="*/ 707066 w 707065"/>
              <a:gd name="connsiteY2" fmla="*/ 345559 h 691117"/>
              <a:gd name="connsiteX3" fmla="*/ 353533 w 707065"/>
              <a:gd name="connsiteY3" fmla="*/ 691118 h 691117"/>
              <a:gd name="connsiteX4" fmla="*/ 0 w 707065"/>
              <a:gd name="connsiteY4" fmla="*/ 345559 h 69111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707065" h="691117" fill="none" extrusionOk="0">
                <a:moveTo>
                  <a:pt x="0" y="345559"/>
                </a:moveTo>
                <a:cubicBezTo>
                  <a:pt x="27215" y="139797"/>
                  <a:pt x="163637" y="-451"/>
                  <a:pt x="353533" y="0"/>
                </a:cubicBezTo>
                <a:cubicBezTo>
                  <a:pt x="511729" y="23476"/>
                  <a:pt x="737350" y="159226"/>
                  <a:pt x="707066" y="345559"/>
                </a:cubicBezTo>
                <a:cubicBezTo>
                  <a:pt x="732810" y="508328"/>
                  <a:pt x="504007" y="676535"/>
                  <a:pt x="353533" y="691118"/>
                </a:cubicBezTo>
                <a:cubicBezTo>
                  <a:pt x="130194" y="708996"/>
                  <a:pt x="8787" y="553332"/>
                  <a:pt x="0" y="345559"/>
                </a:cubicBezTo>
                <a:close/>
              </a:path>
              <a:path w="707065" h="691117" stroke="0" extrusionOk="0">
                <a:moveTo>
                  <a:pt x="0" y="345559"/>
                </a:moveTo>
                <a:cubicBezTo>
                  <a:pt x="25201" y="131775"/>
                  <a:pt x="166260" y="20244"/>
                  <a:pt x="353533" y="0"/>
                </a:cubicBezTo>
                <a:cubicBezTo>
                  <a:pt x="512486" y="-20076"/>
                  <a:pt x="686522" y="161589"/>
                  <a:pt x="707066" y="345559"/>
                </a:cubicBezTo>
                <a:cubicBezTo>
                  <a:pt x="731312" y="545369"/>
                  <a:pt x="532907" y="711234"/>
                  <a:pt x="353533" y="691118"/>
                </a:cubicBezTo>
                <a:cubicBezTo>
                  <a:pt x="190787" y="716714"/>
                  <a:pt x="-3796" y="538601"/>
                  <a:pt x="0" y="345559"/>
                </a:cubicBezTo>
                <a:close/>
              </a:path>
            </a:pathLst>
          </a:custGeom>
          <a:ln>
            <a:extLst>
              <a:ext uri="{C807C97D-BFC1-408E-A445-0C87EB9F89A2}">
                <ask:lineSketchStyleProps xmlns:ask="http://schemas.microsoft.com/office/drawing/2018/sketchyshapes" sd="1808761005">
                  <a:prstGeom prst="ellipse">
                    <a:avLst/>
                  </a:prstGeom>
                  <ask:type>
                    <ask:lineSketchFreehand/>
                  </ask:type>
                </ask:lineSketchStyleProps>
              </a:ext>
            </a:extLst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33" name="Arrow: Up 32">
            <a:extLst>
              <a:ext uri="{FF2B5EF4-FFF2-40B4-BE49-F238E27FC236}">
                <a16:creationId xmlns:a16="http://schemas.microsoft.com/office/drawing/2014/main" id="{DD027BAA-74F0-4496-FC21-8A5A326262E4}"/>
              </a:ext>
            </a:extLst>
          </p:cNvPr>
          <p:cNvSpPr/>
          <p:nvPr/>
        </p:nvSpPr>
        <p:spPr>
          <a:xfrm rot="10800000">
            <a:off x="8947865" y="4884474"/>
            <a:ext cx="298737" cy="671759"/>
          </a:xfrm>
          <a:custGeom>
            <a:avLst/>
            <a:gdLst>
              <a:gd name="connsiteX0" fmla="*/ 0 w 298737"/>
              <a:gd name="connsiteY0" fmla="*/ 149369 h 671759"/>
              <a:gd name="connsiteX1" fmla="*/ 149369 w 298737"/>
              <a:gd name="connsiteY1" fmla="*/ 0 h 671759"/>
              <a:gd name="connsiteX2" fmla="*/ 298737 w 298737"/>
              <a:gd name="connsiteY2" fmla="*/ 149369 h 671759"/>
              <a:gd name="connsiteX3" fmla="*/ 224053 w 298737"/>
              <a:gd name="connsiteY3" fmla="*/ 149369 h 671759"/>
              <a:gd name="connsiteX4" fmla="*/ 224053 w 298737"/>
              <a:gd name="connsiteY4" fmla="*/ 671759 h 671759"/>
              <a:gd name="connsiteX5" fmla="*/ 74684 w 298737"/>
              <a:gd name="connsiteY5" fmla="*/ 671759 h 671759"/>
              <a:gd name="connsiteX6" fmla="*/ 74684 w 298737"/>
              <a:gd name="connsiteY6" fmla="*/ 149369 h 671759"/>
              <a:gd name="connsiteX7" fmla="*/ 0 w 298737"/>
              <a:gd name="connsiteY7" fmla="*/ 149369 h 67175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</a:cxnLst>
            <a:rect l="l" t="t" r="r" b="b"/>
            <a:pathLst>
              <a:path w="298737" h="671759" fill="none" extrusionOk="0">
                <a:moveTo>
                  <a:pt x="0" y="149369"/>
                </a:moveTo>
                <a:cubicBezTo>
                  <a:pt x="30311" y="111202"/>
                  <a:pt x="110770" y="48436"/>
                  <a:pt x="149369" y="0"/>
                </a:cubicBezTo>
                <a:cubicBezTo>
                  <a:pt x="192183" y="48755"/>
                  <a:pt x="238884" y="88637"/>
                  <a:pt x="298737" y="149369"/>
                </a:cubicBezTo>
                <a:cubicBezTo>
                  <a:pt x="267115" y="148978"/>
                  <a:pt x="256340" y="150511"/>
                  <a:pt x="224053" y="149369"/>
                </a:cubicBezTo>
                <a:cubicBezTo>
                  <a:pt x="203053" y="330192"/>
                  <a:pt x="246881" y="495142"/>
                  <a:pt x="224053" y="671759"/>
                </a:cubicBezTo>
                <a:cubicBezTo>
                  <a:pt x="176403" y="669640"/>
                  <a:pt x="143188" y="667825"/>
                  <a:pt x="74684" y="671759"/>
                </a:cubicBezTo>
                <a:cubicBezTo>
                  <a:pt x="54164" y="548638"/>
                  <a:pt x="73569" y="312886"/>
                  <a:pt x="74684" y="149369"/>
                </a:cubicBezTo>
                <a:cubicBezTo>
                  <a:pt x="55779" y="150671"/>
                  <a:pt x="20328" y="151890"/>
                  <a:pt x="0" y="149369"/>
                </a:cubicBezTo>
                <a:close/>
              </a:path>
              <a:path w="298737" h="671759" stroke="0" extrusionOk="0">
                <a:moveTo>
                  <a:pt x="0" y="149369"/>
                </a:moveTo>
                <a:cubicBezTo>
                  <a:pt x="60278" y="89382"/>
                  <a:pt x="117061" y="37274"/>
                  <a:pt x="149369" y="0"/>
                </a:cubicBezTo>
                <a:cubicBezTo>
                  <a:pt x="219190" y="73827"/>
                  <a:pt x="239352" y="92434"/>
                  <a:pt x="298737" y="149369"/>
                </a:cubicBezTo>
                <a:cubicBezTo>
                  <a:pt x="262429" y="151115"/>
                  <a:pt x="244105" y="149370"/>
                  <a:pt x="224053" y="149369"/>
                </a:cubicBezTo>
                <a:cubicBezTo>
                  <a:pt x="219171" y="313183"/>
                  <a:pt x="248389" y="437777"/>
                  <a:pt x="224053" y="671759"/>
                </a:cubicBezTo>
                <a:cubicBezTo>
                  <a:pt x="187951" y="674125"/>
                  <a:pt x="137899" y="676178"/>
                  <a:pt x="74684" y="671759"/>
                </a:cubicBezTo>
                <a:cubicBezTo>
                  <a:pt x="66564" y="438555"/>
                  <a:pt x="67491" y="272565"/>
                  <a:pt x="74684" y="149369"/>
                </a:cubicBezTo>
                <a:cubicBezTo>
                  <a:pt x="44415" y="147862"/>
                  <a:pt x="33954" y="150374"/>
                  <a:pt x="0" y="149369"/>
                </a:cubicBezTo>
                <a:close/>
              </a:path>
            </a:pathLst>
          </a:custGeom>
          <a:solidFill>
            <a:schemeClr val="accent2"/>
          </a:solidFill>
          <a:ln>
            <a:extLst>
              <a:ext uri="{C807C97D-BFC1-408E-A445-0C87EB9F89A2}">
                <ask:lineSketchStyleProps xmlns:ask="http://schemas.microsoft.com/office/drawing/2018/sketchyshapes" sd="2024704319">
                  <a:prstGeom prst="upArrow">
                    <a:avLst/>
                  </a:prstGeom>
                  <ask:type>
                    <ask:lineSketchFreehand/>
                  </ask:type>
                </ask:lineSketchStyleProps>
              </a:ext>
            </a:extLst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34" name="Arrow: Up 33">
            <a:extLst>
              <a:ext uri="{FF2B5EF4-FFF2-40B4-BE49-F238E27FC236}">
                <a16:creationId xmlns:a16="http://schemas.microsoft.com/office/drawing/2014/main" id="{C96A735C-8DDF-A8D6-7866-48B08EA99252}"/>
              </a:ext>
            </a:extLst>
          </p:cNvPr>
          <p:cNvSpPr/>
          <p:nvPr/>
        </p:nvSpPr>
        <p:spPr>
          <a:xfrm>
            <a:off x="10800561" y="4884474"/>
            <a:ext cx="298737" cy="671759"/>
          </a:xfrm>
          <a:custGeom>
            <a:avLst/>
            <a:gdLst>
              <a:gd name="connsiteX0" fmla="*/ 0 w 298737"/>
              <a:gd name="connsiteY0" fmla="*/ 149369 h 671759"/>
              <a:gd name="connsiteX1" fmla="*/ 149369 w 298737"/>
              <a:gd name="connsiteY1" fmla="*/ 0 h 671759"/>
              <a:gd name="connsiteX2" fmla="*/ 298737 w 298737"/>
              <a:gd name="connsiteY2" fmla="*/ 149369 h 671759"/>
              <a:gd name="connsiteX3" fmla="*/ 224053 w 298737"/>
              <a:gd name="connsiteY3" fmla="*/ 149369 h 671759"/>
              <a:gd name="connsiteX4" fmla="*/ 224053 w 298737"/>
              <a:gd name="connsiteY4" fmla="*/ 671759 h 671759"/>
              <a:gd name="connsiteX5" fmla="*/ 74684 w 298737"/>
              <a:gd name="connsiteY5" fmla="*/ 671759 h 671759"/>
              <a:gd name="connsiteX6" fmla="*/ 74684 w 298737"/>
              <a:gd name="connsiteY6" fmla="*/ 149369 h 671759"/>
              <a:gd name="connsiteX7" fmla="*/ 0 w 298737"/>
              <a:gd name="connsiteY7" fmla="*/ 149369 h 67175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</a:cxnLst>
            <a:rect l="l" t="t" r="r" b="b"/>
            <a:pathLst>
              <a:path w="298737" h="671759" fill="none" extrusionOk="0">
                <a:moveTo>
                  <a:pt x="0" y="149369"/>
                </a:moveTo>
                <a:cubicBezTo>
                  <a:pt x="30311" y="111202"/>
                  <a:pt x="110770" y="48436"/>
                  <a:pt x="149369" y="0"/>
                </a:cubicBezTo>
                <a:cubicBezTo>
                  <a:pt x="192183" y="48755"/>
                  <a:pt x="238884" y="88637"/>
                  <a:pt x="298737" y="149369"/>
                </a:cubicBezTo>
                <a:cubicBezTo>
                  <a:pt x="267115" y="148978"/>
                  <a:pt x="256340" y="150511"/>
                  <a:pt x="224053" y="149369"/>
                </a:cubicBezTo>
                <a:cubicBezTo>
                  <a:pt x="203053" y="330192"/>
                  <a:pt x="246881" y="495142"/>
                  <a:pt x="224053" y="671759"/>
                </a:cubicBezTo>
                <a:cubicBezTo>
                  <a:pt x="176403" y="669640"/>
                  <a:pt x="143188" y="667825"/>
                  <a:pt x="74684" y="671759"/>
                </a:cubicBezTo>
                <a:cubicBezTo>
                  <a:pt x="54164" y="548638"/>
                  <a:pt x="73569" y="312886"/>
                  <a:pt x="74684" y="149369"/>
                </a:cubicBezTo>
                <a:cubicBezTo>
                  <a:pt x="55779" y="150671"/>
                  <a:pt x="20328" y="151890"/>
                  <a:pt x="0" y="149369"/>
                </a:cubicBezTo>
                <a:close/>
              </a:path>
              <a:path w="298737" h="671759" stroke="0" extrusionOk="0">
                <a:moveTo>
                  <a:pt x="0" y="149369"/>
                </a:moveTo>
                <a:cubicBezTo>
                  <a:pt x="60278" y="89382"/>
                  <a:pt x="117061" y="37274"/>
                  <a:pt x="149369" y="0"/>
                </a:cubicBezTo>
                <a:cubicBezTo>
                  <a:pt x="219190" y="73827"/>
                  <a:pt x="239352" y="92434"/>
                  <a:pt x="298737" y="149369"/>
                </a:cubicBezTo>
                <a:cubicBezTo>
                  <a:pt x="262429" y="151115"/>
                  <a:pt x="244105" y="149370"/>
                  <a:pt x="224053" y="149369"/>
                </a:cubicBezTo>
                <a:cubicBezTo>
                  <a:pt x="219171" y="313183"/>
                  <a:pt x="248389" y="437777"/>
                  <a:pt x="224053" y="671759"/>
                </a:cubicBezTo>
                <a:cubicBezTo>
                  <a:pt x="187951" y="674125"/>
                  <a:pt x="137899" y="676178"/>
                  <a:pt x="74684" y="671759"/>
                </a:cubicBezTo>
                <a:cubicBezTo>
                  <a:pt x="66564" y="438555"/>
                  <a:pt x="67491" y="272565"/>
                  <a:pt x="74684" y="149369"/>
                </a:cubicBezTo>
                <a:cubicBezTo>
                  <a:pt x="44415" y="147862"/>
                  <a:pt x="33954" y="150374"/>
                  <a:pt x="0" y="149369"/>
                </a:cubicBezTo>
                <a:close/>
              </a:path>
            </a:pathLst>
          </a:custGeom>
          <a:solidFill>
            <a:schemeClr val="accent2"/>
          </a:solidFill>
          <a:ln>
            <a:extLst>
              <a:ext uri="{C807C97D-BFC1-408E-A445-0C87EB9F89A2}">
                <ask:lineSketchStyleProps xmlns:ask="http://schemas.microsoft.com/office/drawing/2018/sketchyshapes" sd="2024704319">
                  <a:prstGeom prst="upArrow">
                    <a:avLst/>
                  </a:prstGeom>
                  <ask:type>
                    <ask:lineSketchFreehand/>
                  </ask:type>
                </ask:lineSketchStyleProps>
              </a:ext>
            </a:extLst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9" name="Content Placeholder 2">
                <a:extLst>
                  <a:ext uri="{FF2B5EF4-FFF2-40B4-BE49-F238E27FC236}">
                    <a16:creationId xmlns:a16="http://schemas.microsoft.com/office/drawing/2014/main" id="{A8126A69-F6A6-29C4-894F-FC86CE6A3BE1}"/>
                  </a:ext>
                </a:extLst>
              </p:cNvPr>
              <p:cNvSpPr txBox="1">
                <a:spLocks/>
              </p:cNvSpPr>
              <p:nvPr/>
            </p:nvSpPr>
            <p:spPr>
              <a:xfrm>
                <a:off x="8863840" y="5542434"/>
                <a:ext cx="468972" cy="407407"/>
              </a:xfrm>
              <a:prstGeom prst="rect">
                <a:avLst/>
              </a:prstGeom>
            </p:spPr>
            <p:txBody>
              <a:bodyPr vert="horz" lIns="91440" tIns="45720" rIns="91440" bIns="45720" rtlCol="0">
                <a:normAutofit/>
              </a:bodyPr>
              <a:lstStyle>
                <a:lvl1pPr marL="228600" indent="-228600" algn="l" defTabSz="914400" rtl="0" eaLnBrk="1" latinLnBrk="0" hangingPunct="1">
                  <a:lnSpc>
                    <a:spcPct val="90000"/>
                  </a:lnSpc>
                  <a:spcBef>
                    <a:spcPts val="1000"/>
                  </a:spcBef>
                  <a:buFont typeface="Arial" panose="020B0604020202020204" pitchFamily="34" charset="0"/>
                  <a:buChar char="•"/>
                  <a:defRPr sz="28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1pPr>
                <a:lvl2pPr marL="6858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24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2pPr>
                <a:lvl3pPr marL="11430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20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3pPr>
                <a:lvl4pPr marL="16002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4pPr>
                <a:lvl5pPr marL="20574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5pPr>
                <a:lvl6pPr marL="25146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29718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34290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38862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marL="0" indent="0">
                  <a:buNone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acc>
                        <m:accPr>
                          <m:chr m:val="̅"/>
                          <m:ctrlPr>
                            <a:rPr lang="en-IN" sz="1400" i="1" dirty="0" smtClean="0">
                              <a:latin typeface="Cambria Math" panose="02040503050406030204" pitchFamily="18" charset="0"/>
                              <a:cs typeface="Dreaming Outloud Pro" panose="020F0502020204030204" pitchFamily="66" charset="0"/>
                            </a:rPr>
                          </m:ctrlPr>
                        </m:accPr>
                        <m:e>
                          <m:r>
                            <a:rPr lang="en-US" sz="1400" b="0" i="1" dirty="0" smtClean="0">
                              <a:latin typeface="Cambria Math" panose="02040503050406030204" pitchFamily="18" charset="0"/>
                              <a:cs typeface="Dreaming Outloud Pro" panose="020F0502020204030204" pitchFamily="66" charset="0"/>
                            </a:rPr>
                            <m:t>𝑝</m:t>
                          </m:r>
                        </m:e>
                      </m:acc>
                    </m:oMath>
                  </m:oMathPara>
                </a14:m>
                <a:endParaRPr lang="en-IN" sz="1400" dirty="0">
                  <a:latin typeface="Dreaming Outloud Pro" panose="020F0502020204030204" pitchFamily="66" charset="0"/>
                  <a:cs typeface="Dreaming Outloud Pro" panose="020F0502020204030204" pitchFamily="66" charset="0"/>
                </a:endParaRPr>
              </a:p>
            </p:txBody>
          </p:sp>
        </mc:Choice>
        <mc:Fallback xmlns="">
          <p:sp>
            <p:nvSpPr>
              <p:cNvPr id="39" name="Content Placeholder 2">
                <a:extLst>
                  <a:ext uri="{FF2B5EF4-FFF2-40B4-BE49-F238E27FC236}">
                    <a16:creationId xmlns:a16="http://schemas.microsoft.com/office/drawing/2014/main" id="{A8126A69-F6A6-29C4-894F-FC86CE6A3BE1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863840" y="5542434"/>
                <a:ext cx="468972" cy="407407"/>
              </a:xfrm>
              <a:prstGeom prst="rect">
                <a:avLst/>
              </a:prstGeom>
              <a:blipFill>
                <a:blip r:embed="rId3"/>
                <a:stretch>
                  <a:fillRect r="-23377"/>
                </a:stretch>
              </a:blipFill>
            </p:spPr>
            <p:txBody>
              <a:bodyPr/>
              <a:lstStyle/>
              <a:p>
                <a:r>
                  <a:rPr lang="en-IN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40" name="Content Placeholder 2">
                <a:extLst>
                  <a:ext uri="{FF2B5EF4-FFF2-40B4-BE49-F238E27FC236}">
                    <a16:creationId xmlns:a16="http://schemas.microsoft.com/office/drawing/2014/main" id="{D3E4B754-719B-FDAD-BDAD-0B586DA9FDE0}"/>
                  </a:ext>
                </a:extLst>
              </p:cNvPr>
              <p:cNvSpPr txBox="1">
                <a:spLocks/>
              </p:cNvSpPr>
              <p:nvPr/>
            </p:nvSpPr>
            <p:spPr>
              <a:xfrm>
                <a:off x="10728863" y="5573726"/>
                <a:ext cx="468972" cy="407407"/>
              </a:xfrm>
              <a:prstGeom prst="rect">
                <a:avLst/>
              </a:prstGeom>
            </p:spPr>
            <p:txBody>
              <a:bodyPr vert="horz" lIns="91440" tIns="45720" rIns="91440" bIns="45720" rtlCol="0">
                <a:normAutofit/>
              </a:bodyPr>
              <a:lstStyle>
                <a:lvl1pPr marL="228600" indent="-228600" algn="l" defTabSz="914400" rtl="0" eaLnBrk="1" latinLnBrk="0" hangingPunct="1">
                  <a:lnSpc>
                    <a:spcPct val="90000"/>
                  </a:lnSpc>
                  <a:spcBef>
                    <a:spcPts val="1000"/>
                  </a:spcBef>
                  <a:buFont typeface="Arial" panose="020B0604020202020204" pitchFamily="34" charset="0"/>
                  <a:buChar char="•"/>
                  <a:defRPr sz="28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1pPr>
                <a:lvl2pPr marL="6858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24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2pPr>
                <a:lvl3pPr marL="11430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20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3pPr>
                <a:lvl4pPr marL="16002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4pPr>
                <a:lvl5pPr marL="20574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5pPr>
                <a:lvl6pPr marL="25146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29718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34290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38862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marL="0" indent="0">
                  <a:buNone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acc>
                        <m:accPr>
                          <m:chr m:val="̅"/>
                          <m:ctrlPr>
                            <a:rPr lang="en-IN" sz="1400" i="1" dirty="0" smtClean="0">
                              <a:latin typeface="Cambria Math" panose="02040503050406030204" pitchFamily="18" charset="0"/>
                              <a:cs typeface="Dreaming Outloud Pro" panose="020F0502020204030204" pitchFamily="66" charset="0"/>
                            </a:rPr>
                          </m:ctrlPr>
                        </m:accPr>
                        <m:e>
                          <m:r>
                            <a:rPr lang="en-US" sz="1400" b="0" i="1" dirty="0" smtClean="0">
                              <a:latin typeface="Cambria Math" panose="02040503050406030204" pitchFamily="18" charset="0"/>
                              <a:cs typeface="Dreaming Outloud Pro" panose="020F0502020204030204" pitchFamily="66" charset="0"/>
                            </a:rPr>
                            <m:t>𝑝</m:t>
                          </m:r>
                        </m:e>
                      </m:acc>
                    </m:oMath>
                  </m:oMathPara>
                </a14:m>
                <a:endParaRPr lang="en-IN" sz="1400" dirty="0">
                  <a:latin typeface="Dreaming Outloud Pro" panose="020F0502020204030204" pitchFamily="66" charset="0"/>
                  <a:cs typeface="Dreaming Outloud Pro" panose="020F0502020204030204" pitchFamily="66" charset="0"/>
                </a:endParaRPr>
              </a:p>
            </p:txBody>
          </p:sp>
        </mc:Choice>
        <mc:Fallback xmlns="">
          <p:sp>
            <p:nvSpPr>
              <p:cNvPr id="40" name="Content Placeholder 2">
                <a:extLst>
                  <a:ext uri="{FF2B5EF4-FFF2-40B4-BE49-F238E27FC236}">
                    <a16:creationId xmlns:a16="http://schemas.microsoft.com/office/drawing/2014/main" id="{D3E4B754-719B-FDAD-BDAD-0B586DA9FDE0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0728863" y="5573726"/>
                <a:ext cx="468972" cy="407407"/>
              </a:xfrm>
              <a:prstGeom prst="rect">
                <a:avLst/>
              </a:prstGeom>
              <a:blipFill>
                <a:blip r:embed="rId4"/>
                <a:stretch>
                  <a:fillRect r="-22078"/>
                </a:stretch>
              </a:blipFill>
            </p:spPr>
            <p:txBody>
              <a:bodyPr/>
              <a:lstStyle/>
              <a:p>
                <a:r>
                  <a:rPr lang="en-IN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41" name="Content Placeholder 2">
                <a:extLst>
                  <a:ext uri="{FF2B5EF4-FFF2-40B4-BE49-F238E27FC236}">
                    <a16:creationId xmlns:a16="http://schemas.microsoft.com/office/drawing/2014/main" id="{B6DFFB16-2561-4FFC-E58E-FD3BD01478EC}"/>
                  </a:ext>
                </a:extLst>
              </p:cNvPr>
              <p:cNvSpPr txBox="1">
                <a:spLocks/>
              </p:cNvSpPr>
              <p:nvPr/>
            </p:nvSpPr>
            <p:spPr>
              <a:xfrm>
                <a:off x="8263097" y="4477067"/>
                <a:ext cx="468972" cy="407407"/>
              </a:xfrm>
              <a:prstGeom prst="rect">
                <a:avLst/>
              </a:prstGeom>
            </p:spPr>
            <p:txBody>
              <a:bodyPr vert="horz" lIns="91440" tIns="45720" rIns="91440" bIns="45720" rtlCol="0">
                <a:normAutofit/>
              </a:bodyPr>
              <a:lstStyle>
                <a:lvl1pPr marL="228600" indent="-228600" algn="l" defTabSz="914400" rtl="0" eaLnBrk="1" latinLnBrk="0" hangingPunct="1">
                  <a:lnSpc>
                    <a:spcPct val="90000"/>
                  </a:lnSpc>
                  <a:spcBef>
                    <a:spcPts val="1000"/>
                  </a:spcBef>
                  <a:buFont typeface="Arial" panose="020B0604020202020204" pitchFamily="34" charset="0"/>
                  <a:buChar char="•"/>
                  <a:defRPr sz="28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1pPr>
                <a:lvl2pPr marL="6858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24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2pPr>
                <a:lvl3pPr marL="11430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20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3pPr>
                <a:lvl4pPr marL="16002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4pPr>
                <a:lvl5pPr marL="20574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5pPr>
                <a:lvl6pPr marL="25146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29718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34290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38862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marL="0" indent="0">
                  <a:buNone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acc>
                        <m:accPr>
                          <m:chr m:val="̅"/>
                          <m:ctrlPr>
                            <a:rPr lang="en-IN" sz="1400" i="1" smtClean="0">
                              <a:latin typeface="Cambria Math" panose="02040503050406030204" pitchFamily="18" charset="0"/>
                              <a:cs typeface="Dreaming Outloud Pro" panose="020F0502020204030204" pitchFamily="66" charset="0"/>
                            </a:rPr>
                          </m:ctrlPr>
                        </m:accPr>
                        <m:e>
                          <m:r>
                            <a:rPr lang="en-IN" sz="14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  <a:cs typeface="Dreaming Outloud Pro" panose="020F0502020204030204" pitchFamily="66" charset="0"/>
                            </a:rPr>
                            <m:t>𝜎</m:t>
                          </m:r>
                        </m:e>
                      </m:acc>
                    </m:oMath>
                  </m:oMathPara>
                </a14:m>
                <a:endParaRPr lang="en-IN" sz="1400" dirty="0">
                  <a:latin typeface="Dreaming Outloud Pro" panose="020F0502020204030204" pitchFamily="66" charset="0"/>
                  <a:cs typeface="Dreaming Outloud Pro" panose="020F0502020204030204" pitchFamily="66" charset="0"/>
                </a:endParaRPr>
              </a:p>
            </p:txBody>
          </p:sp>
        </mc:Choice>
        <mc:Fallback xmlns="">
          <p:sp>
            <p:nvSpPr>
              <p:cNvPr id="41" name="Content Placeholder 2">
                <a:extLst>
                  <a:ext uri="{FF2B5EF4-FFF2-40B4-BE49-F238E27FC236}">
                    <a16:creationId xmlns:a16="http://schemas.microsoft.com/office/drawing/2014/main" id="{B6DFFB16-2561-4FFC-E58E-FD3BD01478EC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263097" y="4477067"/>
                <a:ext cx="468972" cy="407407"/>
              </a:xfrm>
              <a:prstGeom prst="rect">
                <a:avLst/>
              </a:prstGeom>
              <a:blipFill>
                <a:blip r:embed="rId5"/>
                <a:stretch>
                  <a:fillRect r="-9091"/>
                </a:stretch>
              </a:blipFill>
            </p:spPr>
            <p:txBody>
              <a:bodyPr/>
              <a:lstStyle/>
              <a:p>
                <a:r>
                  <a:rPr lang="en-IN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42" name="Content Placeholder 2">
                <a:extLst>
                  <a:ext uri="{FF2B5EF4-FFF2-40B4-BE49-F238E27FC236}">
                    <a16:creationId xmlns:a16="http://schemas.microsoft.com/office/drawing/2014/main" id="{CE2CE03E-AE97-A20C-F0B9-C8F4F7F52338}"/>
                  </a:ext>
                </a:extLst>
              </p:cNvPr>
              <p:cNvSpPr txBox="1">
                <a:spLocks/>
              </p:cNvSpPr>
              <p:nvPr/>
            </p:nvSpPr>
            <p:spPr>
              <a:xfrm>
                <a:off x="11297206" y="4499934"/>
                <a:ext cx="468972" cy="407407"/>
              </a:xfrm>
              <a:prstGeom prst="rect">
                <a:avLst/>
              </a:prstGeom>
            </p:spPr>
            <p:txBody>
              <a:bodyPr vert="horz" lIns="91440" tIns="45720" rIns="91440" bIns="45720" rtlCol="0">
                <a:normAutofit/>
              </a:bodyPr>
              <a:lstStyle>
                <a:lvl1pPr marL="228600" indent="-228600" algn="l" defTabSz="914400" rtl="0" eaLnBrk="1" latinLnBrk="0" hangingPunct="1">
                  <a:lnSpc>
                    <a:spcPct val="90000"/>
                  </a:lnSpc>
                  <a:spcBef>
                    <a:spcPts val="1000"/>
                  </a:spcBef>
                  <a:buFont typeface="Arial" panose="020B0604020202020204" pitchFamily="34" charset="0"/>
                  <a:buChar char="•"/>
                  <a:defRPr sz="28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1pPr>
                <a:lvl2pPr marL="6858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24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2pPr>
                <a:lvl3pPr marL="11430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20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3pPr>
                <a:lvl4pPr marL="16002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4pPr>
                <a:lvl5pPr marL="20574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5pPr>
                <a:lvl6pPr marL="25146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29718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34290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38862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marL="0" indent="0">
                  <a:buNone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acc>
                        <m:accPr>
                          <m:chr m:val="̅"/>
                          <m:ctrlPr>
                            <a:rPr lang="en-IN" sz="1400" i="1" smtClean="0">
                              <a:latin typeface="Cambria Math" panose="02040503050406030204" pitchFamily="18" charset="0"/>
                              <a:cs typeface="Dreaming Outloud Pro" panose="020F0502020204030204" pitchFamily="66" charset="0"/>
                            </a:rPr>
                          </m:ctrlPr>
                        </m:accPr>
                        <m:e>
                          <m:r>
                            <a:rPr lang="en-IN" sz="14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  <a:cs typeface="Dreaming Outloud Pro" panose="020F0502020204030204" pitchFamily="66" charset="0"/>
                            </a:rPr>
                            <m:t>𝜎</m:t>
                          </m:r>
                        </m:e>
                      </m:acc>
                    </m:oMath>
                  </m:oMathPara>
                </a14:m>
                <a:endParaRPr lang="en-IN" sz="1400" dirty="0">
                  <a:latin typeface="Dreaming Outloud Pro" panose="020F0502020204030204" pitchFamily="66" charset="0"/>
                  <a:cs typeface="Dreaming Outloud Pro" panose="020F0502020204030204" pitchFamily="66" charset="0"/>
                </a:endParaRPr>
              </a:p>
            </p:txBody>
          </p:sp>
        </mc:Choice>
        <mc:Fallback xmlns="">
          <p:sp>
            <p:nvSpPr>
              <p:cNvPr id="42" name="Content Placeholder 2">
                <a:extLst>
                  <a:ext uri="{FF2B5EF4-FFF2-40B4-BE49-F238E27FC236}">
                    <a16:creationId xmlns:a16="http://schemas.microsoft.com/office/drawing/2014/main" id="{CE2CE03E-AE97-A20C-F0B9-C8F4F7F5233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1297206" y="4499934"/>
                <a:ext cx="468972" cy="407407"/>
              </a:xfrm>
              <a:prstGeom prst="rect">
                <a:avLst/>
              </a:prstGeom>
              <a:blipFill>
                <a:blip r:embed="rId6"/>
                <a:stretch>
                  <a:fillRect r="-9091"/>
                </a:stretch>
              </a:blipFill>
            </p:spPr>
            <p:txBody>
              <a:bodyPr/>
              <a:lstStyle/>
              <a:p>
                <a:r>
                  <a:rPr lang="en-IN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50" name="Content Placeholder 2">
            <a:extLst>
              <a:ext uri="{FF2B5EF4-FFF2-40B4-BE49-F238E27FC236}">
                <a16:creationId xmlns:a16="http://schemas.microsoft.com/office/drawing/2014/main" id="{1B22B4BC-7641-278E-A94B-A69215173F77}"/>
              </a:ext>
            </a:extLst>
          </p:cNvPr>
          <p:cNvSpPr txBox="1">
            <a:spLocks/>
          </p:cNvSpPr>
          <p:nvPr/>
        </p:nvSpPr>
        <p:spPr>
          <a:xfrm>
            <a:off x="8638321" y="3198204"/>
            <a:ext cx="2851797" cy="891004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buNone/>
            </a:pPr>
            <a:r>
              <a:rPr lang="en-IN" sz="1800" dirty="0">
                <a:latin typeface="Dreaming Outloud Pro" panose="020F0502020204030204" pitchFamily="66" charset="0"/>
                <a:cs typeface="Dreaming Outloud Pro" panose="020F0502020204030204" pitchFamily="66" charset="0"/>
              </a:rPr>
              <a:t>Projections of the Majorana fermion?</a:t>
            </a:r>
          </a:p>
        </p:txBody>
      </p:sp>
      <p:sp>
        <p:nvSpPr>
          <p:cNvPr id="20" name="Arc 19">
            <a:extLst>
              <a:ext uri="{FF2B5EF4-FFF2-40B4-BE49-F238E27FC236}">
                <a16:creationId xmlns:a16="http://schemas.microsoft.com/office/drawing/2014/main" id="{1E316ED9-067A-4E0D-9297-71171A241D87}"/>
              </a:ext>
            </a:extLst>
          </p:cNvPr>
          <p:cNvSpPr/>
          <p:nvPr/>
        </p:nvSpPr>
        <p:spPr>
          <a:xfrm rot="16200000">
            <a:off x="8532461" y="3480154"/>
            <a:ext cx="1874745" cy="1708473"/>
          </a:xfrm>
          <a:custGeom>
            <a:avLst/>
            <a:gdLst>
              <a:gd name="connsiteX0" fmla="*/ 937372 w 1874745"/>
              <a:gd name="connsiteY0" fmla="*/ 0 h 1708473"/>
              <a:gd name="connsiteX1" fmla="*/ 1674466 w 1874745"/>
              <a:gd name="connsiteY1" fmla="*/ 326495 h 1708473"/>
              <a:gd name="connsiteX2" fmla="*/ 1291178 w 1874745"/>
              <a:gd name="connsiteY2" fmla="*/ 600921 h 1708473"/>
              <a:gd name="connsiteX3" fmla="*/ 937373 w 1874745"/>
              <a:gd name="connsiteY3" fmla="*/ 854237 h 1708473"/>
              <a:gd name="connsiteX4" fmla="*/ 937372 w 1874745"/>
              <a:gd name="connsiteY4" fmla="*/ 0 h 1708473"/>
              <a:gd name="connsiteX0" fmla="*/ 937372 w 1874745"/>
              <a:gd name="connsiteY0" fmla="*/ 0 h 1708473"/>
              <a:gd name="connsiteX1" fmla="*/ 1674466 w 1874745"/>
              <a:gd name="connsiteY1" fmla="*/ 326495 h 170847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</a:cxnLst>
            <a:rect l="l" t="t" r="r" b="b"/>
            <a:pathLst>
              <a:path w="1874745" h="1708473" stroke="0" extrusionOk="0">
                <a:moveTo>
                  <a:pt x="937372" y="0"/>
                </a:moveTo>
                <a:cubicBezTo>
                  <a:pt x="1298247" y="21084"/>
                  <a:pt x="1498876" y="107775"/>
                  <a:pt x="1674466" y="326495"/>
                </a:cubicBezTo>
                <a:cubicBezTo>
                  <a:pt x="1531193" y="435761"/>
                  <a:pt x="1361111" y="483432"/>
                  <a:pt x="1291178" y="600921"/>
                </a:cubicBezTo>
                <a:cubicBezTo>
                  <a:pt x="1221245" y="718410"/>
                  <a:pt x="1023224" y="744709"/>
                  <a:pt x="937373" y="854237"/>
                </a:cubicBezTo>
                <a:cubicBezTo>
                  <a:pt x="976391" y="504604"/>
                  <a:pt x="974708" y="339286"/>
                  <a:pt x="937372" y="0"/>
                </a:cubicBezTo>
                <a:close/>
              </a:path>
              <a:path w="1874745" h="1708473" fill="none" extrusionOk="0">
                <a:moveTo>
                  <a:pt x="937372" y="0"/>
                </a:moveTo>
                <a:cubicBezTo>
                  <a:pt x="1214888" y="-15451"/>
                  <a:pt x="1512843" y="169825"/>
                  <a:pt x="1674466" y="326495"/>
                </a:cubicBezTo>
              </a:path>
              <a:path w="1874745" h="1708473" fill="none" stroke="0" extrusionOk="0">
                <a:moveTo>
                  <a:pt x="937372" y="0"/>
                </a:moveTo>
                <a:cubicBezTo>
                  <a:pt x="1240180" y="-15726"/>
                  <a:pt x="1497240" y="50091"/>
                  <a:pt x="1674466" y="326495"/>
                </a:cubicBezTo>
              </a:path>
            </a:pathLst>
          </a:custGeom>
          <a:ln w="19050">
            <a:solidFill>
              <a:schemeClr val="tx1"/>
            </a:solidFill>
            <a:headEnd type="arrow"/>
            <a:extLst>
              <a:ext uri="{C807C97D-BFC1-408E-A445-0C87EB9F89A2}">
                <ask:lineSketchStyleProps xmlns:ask="http://schemas.microsoft.com/office/drawing/2018/sketchyshapes" sd="608469986">
                  <a:prstGeom prst="arc">
                    <a:avLst>
                      <a:gd name="adj1" fmla="val 16200000"/>
                      <a:gd name="adj2" fmla="val 19463895"/>
                    </a:avLst>
                  </a:prstGeom>
                  <ask:type>
                    <ask:lineSketchScribble/>
                  </ask:type>
                </ask:lineSketchStyleProps>
              </a:ext>
            </a:extLst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26" name="Arc 25">
            <a:extLst>
              <a:ext uri="{FF2B5EF4-FFF2-40B4-BE49-F238E27FC236}">
                <a16:creationId xmlns:a16="http://schemas.microsoft.com/office/drawing/2014/main" id="{413C9D14-8FC1-3F61-77B4-87B85E4582A8}"/>
              </a:ext>
            </a:extLst>
          </p:cNvPr>
          <p:cNvSpPr/>
          <p:nvPr/>
        </p:nvSpPr>
        <p:spPr>
          <a:xfrm rot="15611979" flipV="1">
            <a:off x="9829143" y="3599674"/>
            <a:ext cx="1874745" cy="1543122"/>
          </a:xfrm>
          <a:custGeom>
            <a:avLst/>
            <a:gdLst>
              <a:gd name="connsiteX0" fmla="*/ 901797 w 1874745"/>
              <a:gd name="connsiteY0" fmla="*/ 556 h 1543122"/>
              <a:gd name="connsiteX1" fmla="*/ 1644622 w 1874745"/>
              <a:gd name="connsiteY1" fmla="*/ 265187 h 1543122"/>
              <a:gd name="connsiteX2" fmla="*/ 1276853 w 1874745"/>
              <a:gd name="connsiteY2" fmla="*/ 528501 h 1543122"/>
              <a:gd name="connsiteX3" fmla="*/ 937373 w 1874745"/>
              <a:gd name="connsiteY3" fmla="*/ 771561 h 1543122"/>
              <a:gd name="connsiteX4" fmla="*/ 920652 w 1874745"/>
              <a:gd name="connsiteY4" fmla="*/ 409189 h 1543122"/>
              <a:gd name="connsiteX5" fmla="*/ 901797 w 1874745"/>
              <a:gd name="connsiteY5" fmla="*/ 556 h 1543122"/>
              <a:gd name="connsiteX0" fmla="*/ 901797 w 1874745"/>
              <a:gd name="connsiteY0" fmla="*/ 556 h 1543122"/>
              <a:gd name="connsiteX1" fmla="*/ 1644622 w 1874745"/>
              <a:gd name="connsiteY1" fmla="*/ 265187 h 154312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</a:cxnLst>
            <a:rect l="l" t="t" r="r" b="b"/>
            <a:pathLst>
              <a:path w="1874745" h="1543122" stroke="0" extrusionOk="0">
                <a:moveTo>
                  <a:pt x="901797" y="556"/>
                </a:moveTo>
                <a:cubicBezTo>
                  <a:pt x="1195179" y="-5462"/>
                  <a:pt x="1462098" y="67200"/>
                  <a:pt x="1644622" y="265187"/>
                </a:cubicBezTo>
                <a:cubicBezTo>
                  <a:pt x="1492206" y="428668"/>
                  <a:pt x="1409954" y="370911"/>
                  <a:pt x="1276853" y="528501"/>
                </a:cubicBezTo>
                <a:cubicBezTo>
                  <a:pt x="1143752" y="686091"/>
                  <a:pt x="984542" y="690522"/>
                  <a:pt x="937373" y="771561"/>
                </a:cubicBezTo>
                <a:cubicBezTo>
                  <a:pt x="918052" y="661408"/>
                  <a:pt x="943965" y="559958"/>
                  <a:pt x="920652" y="409189"/>
                </a:cubicBezTo>
                <a:cubicBezTo>
                  <a:pt x="897340" y="258419"/>
                  <a:pt x="952387" y="132729"/>
                  <a:pt x="901797" y="556"/>
                </a:cubicBezTo>
                <a:close/>
              </a:path>
              <a:path w="1874745" h="1543122" fill="none" extrusionOk="0">
                <a:moveTo>
                  <a:pt x="901797" y="556"/>
                </a:moveTo>
                <a:cubicBezTo>
                  <a:pt x="1166280" y="-41092"/>
                  <a:pt x="1452517" y="82120"/>
                  <a:pt x="1644622" y="265187"/>
                </a:cubicBezTo>
              </a:path>
              <a:path w="1874745" h="1543122" fill="none" stroke="0" extrusionOk="0">
                <a:moveTo>
                  <a:pt x="901797" y="556"/>
                </a:moveTo>
                <a:cubicBezTo>
                  <a:pt x="1153200" y="-57225"/>
                  <a:pt x="1461925" y="99754"/>
                  <a:pt x="1644622" y="265187"/>
                </a:cubicBezTo>
              </a:path>
            </a:pathLst>
          </a:custGeom>
          <a:ln w="19050">
            <a:solidFill>
              <a:schemeClr val="tx1"/>
            </a:solidFill>
            <a:headEnd type="arrow"/>
            <a:extLst>
              <a:ext uri="{C807C97D-BFC1-408E-A445-0C87EB9F89A2}">
                <ask:lineSketchStyleProps xmlns:ask="http://schemas.microsoft.com/office/drawing/2018/sketchyshapes" sd="608469986">
                  <a:prstGeom prst="arc">
                    <a:avLst>
                      <a:gd name="adj1" fmla="val 16041491"/>
                      <a:gd name="adj2" fmla="val 19463895"/>
                    </a:avLst>
                  </a:prstGeom>
                  <ask:type>
                    <ask:lineSketchScribble/>
                  </ask:type>
                </ask:lineSketchStyleProps>
              </a:ext>
            </a:extLst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28" name="Content Placeholder 2">
            <a:extLst>
              <a:ext uri="{FF2B5EF4-FFF2-40B4-BE49-F238E27FC236}">
                <a16:creationId xmlns:a16="http://schemas.microsoft.com/office/drawing/2014/main" id="{3364EF87-B350-EBF4-0F00-DAE6097EAD8B}"/>
              </a:ext>
            </a:extLst>
          </p:cNvPr>
          <p:cNvSpPr txBox="1">
            <a:spLocks/>
          </p:cNvSpPr>
          <p:nvPr/>
        </p:nvSpPr>
        <p:spPr>
          <a:xfrm>
            <a:off x="9930308" y="1806513"/>
            <a:ext cx="1882254" cy="110330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</a:pPr>
            <a:r>
              <a:rPr lang="en-IN" sz="1800" dirty="0"/>
              <a:t>✓</a:t>
            </a:r>
            <a:r>
              <a:rPr lang="en-IN" sz="1800" dirty="0">
                <a:latin typeface="Dreaming Outloud Pro" panose="020F0502020204030204" pitchFamily="66" charset="0"/>
                <a:cs typeface="Dreaming Outloud Pro" panose="020F0502020204030204" pitchFamily="66" charset="0"/>
              </a:rPr>
              <a:t>Spin 1/2 </a:t>
            </a:r>
          </a:p>
          <a:p>
            <a:pPr marL="0" indent="0">
              <a:buNone/>
            </a:pPr>
            <a:r>
              <a:rPr lang="en-IN" sz="1800" dirty="0"/>
              <a:t>✓</a:t>
            </a:r>
            <a:r>
              <a:rPr lang="en-IN" sz="1800" dirty="0">
                <a:latin typeface="Dreaming Outloud Pro" panose="020F0502020204030204" pitchFamily="66" charset="0"/>
                <a:cs typeface="Dreaming Outloud Pro" panose="020F0502020204030204" pitchFamily="66" charset="0"/>
              </a:rPr>
              <a:t>Neutral</a:t>
            </a:r>
          </a:p>
          <a:p>
            <a:pPr marL="0" indent="0">
              <a:buNone/>
            </a:pPr>
            <a:r>
              <a:rPr lang="en-IN" sz="1800" dirty="0"/>
              <a:t>✓</a:t>
            </a:r>
            <a:r>
              <a:rPr lang="en-IN" sz="1800" dirty="0">
                <a:latin typeface="Dreaming Outloud Pro" panose="020F0502020204030204" pitchFamily="66" charset="0"/>
                <a:cs typeface="Dreaming Outloud Pro" panose="020F0502020204030204" pitchFamily="66" charset="0"/>
              </a:rPr>
              <a:t>Non-zero mass</a:t>
            </a:r>
          </a:p>
          <a:p>
            <a:pPr marL="0" indent="0" algn="ctr">
              <a:buNone/>
            </a:pPr>
            <a:endParaRPr lang="en-IN" sz="1400" dirty="0">
              <a:latin typeface="Dreaming Outloud Pro" panose="020F0502020204030204" pitchFamily="66" charset="0"/>
              <a:cs typeface="Dreaming Outloud Pro" panose="020F0502020204030204" pitchFamily="66" charset="0"/>
            </a:endParaRPr>
          </a:p>
        </p:txBody>
      </p:sp>
      <p:sp>
        <p:nvSpPr>
          <p:cNvPr id="15" name="Content Placeholder 2">
            <a:extLst>
              <a:ext uri="{FF2B5EF4-FFF2-40B4-BE49-F238E27FC236}">
                <a16:creationId xmlns:a16="http://schemas.microsoft.com/office/drawing/2014/main" id="{89ACD406-D997-CE21-C8CB-82BB3A3697CD}"/>
              </a:ext>
            </a:extLst>
          </p:cNvPr>
          <p:cNvSpPr txBox="1">
            <a:spLocks/>
          </p:cNvSpPr>
          <p:nvPr/>
        </p:nvSpPr>
        <p:spPr>
          <a:xfrm>
            <a:off x="7774823" y="6021463"/>
            <a:ext cx="1577265" cy="586006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buNone/>
            </a:pPr>
            <a:r>
              <a:rPr lang="en-IN" sz="1400" dirty="0">
                <a:latin typeface="Dreaming Outloud Pro" panose="020F0502020204030204" pitchFamily="66" charset="0"/>
                <a:cs typeface="Dreaming Outloud Pro" panose="020F0502020204030204" pitchFamily="66" charset="0"/>
              </a:rPr>
              <a:t>SM Neutrino</a:t>
            </a:r>
          </a:p>
        </p:txBody>
      </p:sp>
      <p:sp>
        <p:nvSpPr>
          <p:cNvPr id="19" name="Content Placeholder 2">
            <a:extLst>
              <a:ext uri="{FF2B5EF4-FFF2-40B4-BE49-F238E27FC236}">
                <a16:creationId xmlns:a16="http://schemas.microsoft.com/office/drawing/2014/main" id="{748C8FEC-419E-A132-FF9F-7CBEE5B5C133}"/>
              </a:ext>
            </a:extLst>
          </p:cNvPr>
          <p:cNvSpPr txBox="1">
            <a:spLocks/>
          </p:cNvSpPr>
          <p:nvPr/>
        </p:nvSpPr>
        <p:spPr>
          <a:xfrm>
            <a:off x="10465852" y="6021463"/>
            <a:ext cx="1577265" cy="586006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buNone/>
            </a:pPr>
            <a:r>
              <a:rPr lang="en-IN" sz="1400" dirty="0">
                <a:latin typeface="Dreaming Outloud Pro" panose="020F0502020204030204" pitchFamily="66" charset="0"/>
                <a:cs typeface="Dreaming Outloud Pro" panose="020F0502020204030204" pitchFamily="66" charset="0"/>
              </a:rPr>
              <a:t>SM Anti-neutrino</a:t>
            </a:r>
          </a:p>
        </p:txBody>
      </p:sp>
    </p:spTree>
    <p:extLst>
      <p:ext uri="{BB962C8B-B14F-4D97-AF65-F5344CB8AC3E}">
        <p14:creationId xmlns:p14="http://schemas.microsoft.com/office/powerpoint/2010/main" val="1695906687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5C033AD0-7E69-2BC7-3D56-1C75EB108271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Arrow: Up 28">
            <a:extLst>
              <a:ext uri="{FF2B5EF4-FFF2-40B4-BE49-F238E27FC236}">
                <a16:creationId xmlns:a16="http://schemas.microsoft.com/office/drawing/2014/main" id="{76FCF068-0791-6CC0-01BC-33EB629382CA}"/>
              </a:ext>
            </a:extLst>
          </p:cNvPr>
          <p:cNvSpPr/>
          <p:nvPr/>
        </p:nvSpPr>
        <p:spPr>
          <a:xfrm>
            <a:off x="8327202" y="4747957"/>
            <a:ext cx="298737" cy="671759"/>
          </a:xfrm>
          <a:custGeom>
            <a:avLst/>
            <a:gdLst>
              <a:gd name="connsiteX0" fmla="*/ 0 w 298737"/>
              <a:gd name="connsiteY0" fmla="*/ 149369 h 671759"/>
              <a:gd name="connsiteX1" fmla="*/ 149369 w 298737"/>
              <a:gd name="connsiteY1" fmla="*/ 0 h 671759"/>
              <a:gd name="connsiteX2" fmla="*/ 298737 w 298737"/>
              <a:gd name="connsiteY2" fmla="*/ 149369 h 671759"/>
              <a:gd name="connsiteX3" fmla="*/ 224053 w 298737"/>
              <a:gd name="connsiteY3" fmla="*/ 149369 h 671759"/>
              <a:gd name="connsiteX4" fmla="*/ 224053 w 298737"/>
              <a:gd name="connsiteY4" fmla="*/ 671759 h 671759"/>
              <a:gd name="connsiteX5" fmla="*/ 74684 w 298737"/>
              <a:gd name="connsiteY5" fmla="*/ 671759 h 671759"/>
              <a:gd name="connsiteX6" fmla="*/ 74684 w 298737"/>
              <a:gd name="connsiteY6" fmla="*/ 149369 h 671759"/>
              <a:gd name="connsiteX7" fmla="*/ 0 w 298737"/>
              <a:gd name="connsiteY7" fmla="*/ 149369 h 67175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</a:cxnLst>
            <a:rect l="l" t="t" r="r" b="b"/>
            <a:pathLst>
              <a:path w="298737" h="671759" fill="none" extrusionOk="0">
                <a:moveTo>
                  <a:pt x="0" y="149369"/>
                </a:moveTo>
                <a:cubicBezTo>
                  <a:pt x="30311" y="111202"/>
                  <a:pt x="110770" y="48436"/>
                  <a:pt x="149369" y="0"/>
                </a:cubicBezTo>
                <a:cubicBezTo>
                  <a:pt x="192183" y="48755"/>
                  <a:pt x="238884" y="88637"/>
                  <a:pt x="298737" y="149369"/>
                </a:cubicBezTo>
                <a:cubicBezTo>
                  <a:pt x="267115" y="148978"/>
                  <a:pt x="256340" y="150511"/>
                  <a:pt x="224053" y="149369"/>
                </a:cubicBezTo>
                <a:cubicBezTo>
                  <a:pt x="203053" y="330192"/>
                  <a:pt x="246881" y="495142"/>
                  <a:pt x="224053" y="671759"/>
                </a:cubicBezTo>
                <a:cubicBezTo>
                  <a:pt x="176403" y="669640"/>
                  <a:pt x="143188" y="667825"/>
                  <a:pt x="74684" y="671759"/>
                </a:cubicBezTo>
                <a:cubicBezTo>
                  <a:pt x="54164" y="548638"/>
                  <a:pt x="73569" y="312886"/>
                  <a:pt x="74684" y="149369"/>
                </a:cubicBezTo>
                <a:cubicBezTo>
                  <a:pt x="55779" y="150671"/>
                  <a:pt x="20328" y="151890"/>
                  <a:pt x="0" y="149369"/>
                </a:cubicBezTo>
                <a:close/>
              </a:path>
              <a:path w="298737" h="671759" stroke="0" extrusionOk="0">
                <a:moveTo>
                  <a:pt x="0" y="149369"/>
                </a:moveTo>
                <a:cubicBezTo>
                  <a:pt x="60278" y="89382"/>
                  <a:pt x="117061" y="37274"/>
                  <a:pt x="149369" y="0"/>
                </a:cubicBezTo>
                <a:cubicBezTo>
                  <a:pt x="219190" y="73827"/>
                  <a:pt x="239352" y="92434"/>
                  <a:pt x="298737" y="149369"/>
                </a:cubicBezTo>
                <a:cubicBezTo>
                  <a:pt x="262429" y="151115"/>
                  <a:pt x="244105" y="149370"/>
                  <a:pt x="224053" y="149369"/>
                </a:cubicBezTo>
                <a:cubicBezTo>
                  <a:pt x="219171" y="313183"/>
                  <a:pt x="248389" y="437777"/>
                  <a:pt x="224053" y="671759"/>
                </a:cubicBezTo>
                <a:cubicBezTo>
                  <a:pt x="187951" y="674125"/>
                  <a:pt x="137899" y="676178"/>
                  <a:pt x="74684" y="671759"/>
                </a:cubicBezTo>
                <a:cubicBezTo>
                  <a:pt x="66564" y="438555"/>
                  <a:pt x="67491" y="272565"/>
                  <a:pt x="74684" y="149369"/>
                </a:cubicBezTo>
                <a:cubicBezTo>
                  <a:pt x="44415" y="147862"/>
                  <a:pt x="33954" y="150374"/>
                  <a:pt x="0" y="149369"/>
                </a:cubicBezTo>
                <a:close/>
              </a:path>
            </a:pathLst>
          </a:custGeom>
          <a:solidFill>
            <a:schemeClr val="accent6"/>
          </a:solidFill>
          <a:ln>
            <a:extLst>
              <a:ext uri="{C807C97D-BFC1-408E-A445-0C87EB9F89A2}">
                <ask:lineSketchStyleProps xmlns:ask="http://schemas.microsoft.com/office/drawing/2018/sketchyshapes" sd="2024704319">
                  <a:prstGeom prst="upArrow">
                    <a:avLst/>
                  </a:prstGeom>
                  <ask:type>
                    <ask:lineSketchFreehand/>
                  </ask:type>
                </ask:lineSketchStyleProps>
              </a:ext>
            </a:extLst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23C7428D-6D81-DADB-0512-16E39A67CDA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IN" dirty="0"/>
              <a:t>Open questions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6F79A59-3E29-9A90-CAC7-9FF1604FB5E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21161" y="888488"/>
            <a:ext cx="2978426" cy="4351338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IN" sz="2000" dirty="0"/>
              <a:t>Mass hierarchy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AEE39750-EF74-FE64-E7B1-EFA862528E0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IN"/>
              <a:t>Aparajita Mazumdar | PPC 2025, Deadwood</a:t>
            </a:r>
            <a:endParaRPr lang="en-IN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992B85DE-0AAA-53CE-ED89-8F0B1E774DE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AB685E-59F6-4749-A6A4-A22AA6A2CCD1}" type="slidenum">
              <a:rPr lang="en-IN" smtClean="0"/>
              <a:t>7</a:t>
            </a:fld>
            <a:endParaRPr lang="en-IN"/>
          </a:p>
        </p:txBody>
      </p:sp>
      <p:sp>
        <p:nvSpPr>
          <p:cNvPr id="6" name="Content Placeholder 2">
            <a:extLst>
              <a:ext uri="{FF2B5EF4-FFF2-40B4-BE49-F238E27FC236}">
                <a16:creationId xmlns:a16="http://schemas.microsoft.com/office/drawing/2014/main" id="{CBE2D0DF-9ABF-9314-CD3A-A8CE1AF303AA}"/>
              </a:ext>
            </a:extLst>
          </p:cNvPr>
          <p:cNvSpPr txBox="1">
            <a:spLocks/>
          </p:cNvSpPr>
          <p:nvPr/>
        </p:nvSpPr>
        <p:spPr>
          <a:xfrm>
            <a:off x="4616960" y="888488"/>
            <a:ext cx="2978426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</a:pPr>
            <a:r>
              <a:rPr lang="en-IN" sz="2000" dirty="0"/>
              <a:t>Absolute mass</a:t>
            </a:r>
          </a:p>
        </p:txBody>
      </p:sp>
      <p:sp>
        <p:nvSpPr>
          <p:cNvPr id="7" name="Content Placeholder 2">
            <a:extLst>
              <a:ext uri="{FF2B5EF4-FFF2-40B4-BE49-F238E27FC236}">
                <a16:creationId xmlns:a16="http://schemas.microsoft.com/office/drawing/2014/main" id="{3E8A4615-9921-57C9-7A04-1BEF11DCD4BB}"/>
              </a:ext>
            </a:extLst>
          </p:cNvPr>
          <p:cNvSpPr txBox="1">
            <a:spLocks/>
          </p:cNvSpPr>
          <p:nvPr/>
        </p:nvSpPr>
        <p:spPr>
          <a:xfrm>
            <a:off x="8732069" y="884283"/>
            <a:ext cx="2978426" cy="77007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</a:pPr>
            <a:r>
              <a:rPr lang="en-IN" sz="2000" dirty="0"/>
              <a:t>Is the neutrino its own antiparticle?</a:t>
            </a:r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DCABB77D-AEF0-8D31-4800-663E75DA590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85007" y="2471341"/>
            <a:ext cx="3507682" cy="1967271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7A2EDAF0-2CF7-DAAD-9D79-E1980836413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267141" y="2471340"/>
            <a:ext cx="3507682" cy="1967271"/>
          </a:xfrm>
          <a:prstGeom prst="rect">
            <a:avLst/>
          </a:prstGeom>
        </p:spPr>
      </p:pic>
      <p:sp>
        <p:nvSpPr>
          <p:cNvPr id="11" name="Content Placeholder 2">
            <a:extLst>
              <a:ext uri="{FF2B5EF4-FFF2-40B4-BE49-F238E27FC236}">
                <a16:creationId xmlns:a16="http://schemas.microsoft.com/office/drawing/2014/main" id="{F44B1FEA-0838-CE20-936A-E792840EBD1F}"/>
              </a:ext>
            </a:extLst>
          </p:cNvPr>
          <p:cNvSpPr txBox="1">
            <a:spLocks/>
          </p:cNvSpPr>
          <p:nvPr/>
        </p:nvSpPr>
        <p:spPr>
          <a:xfrm>
            <a:off x="821161" y="1533465"/>
            <a:ext cx="2978426" cy="407120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Font typeface="Arial" panose="020B0604020202020204" pitchFamily="34" charset="0"/>
              <a:buNone/>
            </a:pPr>
            <a:r>
              <a:rPr lang="en-IN" sz="18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Is m</a:t>
            </a:r>
            <a:r>
              <a:rPr lang="en-IN" sz="1800" baseline="-250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3</a:t>
            </a:r>
            <a:r>
              <a:rPr lang="en-IN" sz="18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 the lightest or the heaviest state?</a:t>
            </a:r>
          </a:p>
        </p:txBody>
      </p:sp>
      <p:sp>
        <p:nvSpPr>
          <p:cNvPr id="12" name="Content Placeholder 2">
            <a:extLst>
              <a:ext uri="{FF2B5EF4-FFF2-40B4-BE49-F238E27FC236}">
                <a16:creationId xmlns:a16="http://schemas.microsoft.com/office/drawing/2014/main" id="{C0CEB8D3-3EBF-9846-1732-39A9F9E38DA1}"/>
              </a:ext>
            </a:extLst>
          </p:cNvPr>
          <p:cNvSpPr txBox="1">
            <a:spLocks/>
          </p:cNvSpPr>
          <p:nvPr/>
        </p:nvSpPr>
        <p:spPr>
          <a:xfrm>
            <a:off x="4633998" y="1533465"/>
            <a:ext cx="2978426" cy="4071204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</a:pPr>
            <a:r>
              <a:rPr lang="en-IN" sz="18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What is the absolute mass scale?</a:t>
            </a:r>
          </a:p>
        </p:txBody>
      </p:sp>
      <p:sp>
        <p:nvSpPr>
          <p:cNvPr id="13" name="Content Placeholder 2">
            <a:extLst>
              <a:ext uri="{FF2B5EF4-FFF2-40B4-BE49-F238E27FC236}">
                <a16:creationId xmlns:a16="http://schemas.microsoft.com/office/drawing/2014/main" id="{D5082577-C05E-5608-EDBE-A5A048033A5D}"/>
              </a:ext>
            </a:extLst>
          </p:cNvPr>
          <p:cNvSpPr txBox="1">
            <a:spLocks/>
          </p:cNvSpPr>
          <p:nvPr/>
        </p:nvSpPr>
        <p:spPr>
          <a:xfrm>
            <a:off x="8657137" y="1793882"/>
            <a:ext cx="1421756" cy="110330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</a:pPr>
            <a:r>
              <a:rPr lang="en-IN" sz="18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Is the neutrino a Majorana fermion?</a:t>
            </a:r>
          </a:p>
        </p:txBody>
      </p:sp>
      <p:cxnSp>
        <p:nvCxnSpPr>
          <p:cNvPr id="14" name="Straight Connector 13">
            <a:extLst>
              <a:ext uri="{FF2B5EF4-FFF2-40B4-BE49-F238E27FC236}">
                <a16:creationId xmlns:a16="http://schemas.microsoft.com/office/drawing/2014/main" id="{94A70AD5-CF63-34BA-1581-E8568D1D72FD}"/>
              </a:ext>
            </a:extLst>
          </p:cNvPr>
          <p:cNvCxnSpPr>
            <a:cxnSpLocks/>
          </p:cNvCxnSpPr>
          <p:nvPr/>
        </p:nvCxnSpPr>
        <p:spPr>
          <a:xfrm>
            <a:off x="4537923" y="4438611"/>
            <a:ext cx="0" cy="218582"/>
          </a:xfrm>
          <a:prstGeom prst="line">
            <a:avLst/>
          </a:prstGeom>
          <a:ln w="19050" cap="flat" cmpd="sng" algn="ctr">
            <a:solidFill>
              <a:schemeClr val="dk1"/>
            </a:solidFill>
            <a:prstDash val="dash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  <p:cxnSp>
        <p:nvCxnSpPr>
          <p:cNvPr id="21" name="Straight Connector 20">
            <a:extLst>
              <a:ext uri="{FF2B5EF4-FFF2-40B4-BE49-F238E27FC236}">
                <a16:creationId xmlns:a16="http://schemas.microsoft.com/office/drawing/2014/main" id="{C6110A11-B646-4B30-B7C3-4E3B6E4F2FAA}"/>
              </a:ext>
            </a:extLst>
          </p:cNvPr>
          <p:cNvCxnSpPr>
            <a:cxnSpLocks/>
          </p:cNvCxnSpPr>
          <p:nvPr/>
        </p:nvCxnSpPr>
        <p:spPr>
          <a:xfrm>
            <a:off x="4537923" y="4708308"/>
            <a:ext cx="0" cy="647463"/>
          </a:xfrm>
          <a:prstGeom prst="line">
            <a:avLst/>
          </a:prstGeom>
          <a:ln w="19050"/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22" name="Straight Connector 21">
            <a:extLst>
              <a:ext uri="{FF2B5EF4-FFF2-40B4-BE49-F238E27FC236}">
                <a16:creationId xmlns:a16="http://schemas.microsoft.com/office/drawing/2014/main" id="{D23D7C5D-DB20-2BA6-24B6-BEDB8C11AAA4}"/>
              </a:ext>
            </a:extLst>
          </p:cNvPr>
          <p:cNvCxnSpPr>
            <a:cxnSpLocks/>
          </p:cNvCxnSpPr>
          <p:nvPr/>
        </p:nvCxnSpPr>
        <p:spPr>
          <a:xfrm flipH="1">
            <a:off x="4471599" y="5290941"/>
            <a:ext cx="3086400" cy="0"/>
          </a:xfrm>
          <a:prstGeom prst="line">
            <a:avLst/>
          </a:prstGeom>
          <a:ln w="19050">
            <a:headEnd type="arrow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27" name="Straight Connector 26">
            <a:extLst>
              <a:ext uri="{FF2B5EF4-FFF2-40B4-BE49-F238E27FC236}">
                <a16:creationId xmlns:a16="http://schemas.microsoft.com/office/drawing/2014/main" id="{4E0A5137-DE15-EBF6-B9B4-8692F3A698B0}"/>
              </a:ext>
            </a:extLst>
          </p:cNvPr>
          <p:cNvCxnSpPr>
            <a:cxnSpLocks/>
          </p:cNvCxnSpPr>
          <p:nvPr/>
        </p:nvCxnSpPr>
        <p:spPr>
          <a:xfrm>
            <a:off x="4769836" y="4191473"/>
            <a:ext cx="0" cy="1099468"/>
          </a:xfrm>
          <a:prstGeom prst="line">
            <a:avLst/>
          </a:prstGeom>
          <a:ln w="19050">
            <a:solidFill>
              <a:srgbClr val="C00000"/>
            </a:solidFill>
            <a:headEnd type="triangle"/>
            <a:tailEnd type="triangle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sp>
        <p:nvSpPr>
          <p:cNvPr id="31" name="TextBox 30">
            <a:extLst>
              <a:ext uri="{FF2B5EF4-FFF2-40B4-BE49-F238E27FC236}">
                <a16:creationId xmlns:a16="http://schemas.microsoft.com/office/drawing/2014/main" id="{61D449FA-2A1E-D852-2EF4-DE57F9A2EFCF}"/>
              </a:ext>
            </a:extLst>
          </p:cNvPr>
          <p:cNvSpPr txBox="1"/>
          <p:nvPr/>
        </p:nvSpPr>
        <p:spPr>
          <a:xfrm>
            <a:off x="4741709" y="4513382"/>
            <a:ext cx="29206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srgbClr val="C00000"/>
                </a:solidFill>
              </a:rPr>
              <a:t>?</a:t>
            </a:r>
            <a:endParaRPr lang="en-IN" dirty="0">
              <a:solidFill>
                <a:srgbClr val="C00000"/>
              </a:solidFill>
            </a:endParaRPr>
          </a:p>
        </p:txBody>
      </p:sp>
      <p:sp>
        <p:nvSpPr>
          <p:cNvPr id="16" name="Oval 15">
            <a:extLst>
              <a:ext uri="{FF2B5EF4-FFF2-40B4-BE49-F238E27FC236}">
                <a16:creationId xmlns:a16="http://schemas.microsoft.com/office/drawing/2014/main" id="{DEFBB34E-12B4-BA9B-F4DB-1CB37C936DC4}"/>
              </a:ext>
            </a:extLst>
          </p:cNvPr>
          <p:cNvSpPr/>
          <p:nvPr/>
        </p:nvSpPr>
        <p:spPr>
          <a:xfrm>
            <a:off x="8140076" y="5172857"/>
            <a:ext cx="707065" cy="691117"/>
          </a:xfrm>
          <a:custGeom>
            <a:avLst/>
            <a:gdLst>
              <a:gd name="connsiteX0" fmla="*/ 0 w 707065"/>
              <a:gd name="connsiteY0" fmla="*/ 345559 h 691117"/>
              <a:gd name="connsiteX1" fmla="*/ 353533 w 707065"/>
              <a:gd name="connsiteY1" fmla="*/ 0 h 691117"/>
              <a:gd name="connsiteX2" fmla="*/ 707066 w 707065"/>
              <a:gd name="connsiteY2" fmla="*/ 345559 h 691117"/>
              <a:gd name="connsiteX3" fmla="*/ 353533 w 707065"/>
              <a:gd name="connsiteY3" fmla="*/ 691118 h 691117"/>
              <a:gd name="connsiteX4" fmla="*/ 0 w 707065"/>
              <a:gd name="connsiteY4" fmla="*/ 345559 h 69111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707065" h="691117" fill="none" extrusionOk="0">
                <a:moveTo>
                  <a:pt x="0" y="345559"/>
                </a:moveTo>
                <a:cubicBezTo>
                  <a:pt x="-33449" y="141008"/>
                  <a:pt x="153252" y="9089"/>
                  <a:pt x="353533" y="0"/>
                </a:cubicBezTo>
                <a:cubicBezTo>
                  <a:pt x="557071" y="9515"/>
                  <a:pt x="719710" y="167637"/>
                  <a:pt x="707066" y="345559"/>
                </a:cubicBezTo>
                <a:cubicBezTo>
                  <a:pt x="661357" y="522399"/>
                  <a:pt x="574117" y="720374"/>
                  <a:pt x="353533" y="691118"/>
                </a:cubicBezTo>
                <a:cubicBezTo>
                  <a:pt x="143936" y="710514"/>
                  <a:pt x="-18696" y="519257"/>
                  <a:pt x="0" y="345559"/>
                </a:cubicBezTo>
                <a:close/>
              </a:path>
              <a:path w="707065" h="691117" stroke="0" extrusionOk="0">
                <a:moveTo>
                  <a:pt x="0" y="345559"/>
                </a:moveTo>
                <a:cubicBezTo>
                  <a:pt x="9897" y="140146"/>
                  <a:pt x="162283" y="6272"/>
                  <a:pt x="353533" y="0"/>
                </a:cubicBezTo>
                <a:cubicBezTo>
                  <a:pt x="531420" y="-48333"/>
                  <a:pt x="714997" y="159456"/>
                  <a:pt x="707066" y="345559"/>
                </a:cubicBezTo>
                <a:cubicBezTo>
                  <a:pt x="704936" y="513163"/>
                  <a:pt x="525183" y="701748"/>
                  <a:pt x="353533" y="691118"/>
                </a:cubicBezTo>
                <a:cubicBezTo>
                  <a:pt x="147822" y="640934"/>
                  <a:pt x="27440" y="575975"/>
                  <a:pt x="0" y="345559"/>
                </a:cubicBezTo>
                <a:close/>
              </a:path>
            </a:pathLst>
          </a:custGeom>
          <a:ln>
            <a:extLst>
              <a:ext uri="{C807C97D-BFC1-408E-A445-0C87EB9F89A2}">
                <ask:lineSketchStyleProps xmlns:ask="http://schemas.microsoft.com/office/drawing/2018/sketchyshapes" sd="1617256088">
                  <a:prstGeom prst="ellipse">
                    <a:avLst/>
                  </a:prstGeom>
                  <ask:type>
                    <ask:lineSketchScribble/>
                  </ask:type>
                </ask:lineSketchStyleProps>
              </a:ext>
            </a:extLst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30" name="Arrow: Up 29">
            <a:extLst>
              <a:ext uri="{FF2B5EF4-FFF2-40B4-BE49-F238E27FC236}">
                <a16:creationId xmlns:a16="http://schemas.microsoft.com/office/drawing/2014/main" id="{5BDE5F5B-8830-F4B9-864A-BFF863562F95}"/>
              </a:ext>
            </a:extLst>
          </p:cNvPr>
          <p:cNvSpPr/>
          <p:nvPr/>
        </p:nvSpPr>
        <p:spPr>
          <a:xfrm>
            <a:off x="11368444" y="4747957"/>
            <a:ext cx="298737" cy="671759"/>
          </a:xfrm>
          <a:custGeom>
            <a:avLst/>
            <a:gdLst>
              <a:gd name="connsiteX0" fmla="*/ 0 w 298737"/>
              <a:gd name="connsiteY0" fmla="*/ 149369 h 671759"/>
              <a:gd name="connsiteX1" fmla="*/ 149369 w 298737"/>
              <a:gd name="connsiteY1" fmla="*/ 0 h 671759"/>
              <a:gd name="connsiteX2" fmla="*/ 298737 w 298737"/>
              <a:gd name="connsiteY2" fmla="*/ 149369 h 671759"/>
              <a:gd name="connsiteX3" fmla="*/ 224053 w 298737"/>
              <a:gd name="connsiteY3" fmla="*/ 149369 h 671759"/>
              <a:gd name="connsiteX4" fmla="*/ 224053 w 298737"/>
              <a:gd name="connsiteY4" fmla="*/ 671759 h 671759"/>
              <a:gd name="connsiteX5" fmla="*/ 74684 w 298737"/>
              <a:gd name="connsiteY5" fmla="*/ 671759 h 671759"/>
              <a:gd name="connsiteX6" fmla="*/ 74684 w 298737"/>
              <a:gd name="connsiteY6" fmla="*/ 149369 h 671759"/>
              <a:gd name="connsiteX7" fmla="*/ 0 w 298737"/>
              <a:gd name="connsiteY7" fmla="*/ 149369 h 67175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</a:cxnLst>
            <a:rect l="l" t="t" r="r" b="b"/>
            <a:pathLst>
              <a:path w="298737" h="671759" fill="none" extrusionOk="0">
                <a:moveTo>
                  <a:pt x="0" y="149369"/>
                </a:moveTo>
                <a:cubicBezTo>
                  <a:pt x="30311" y="111202"/>
                  <a:pt x="110770" y="48436"/>
                  <a:pt x="149369" y="0"/>
                </a:cubicBezTo>
                <a:cubicBezTo>
                  <a:pt x="192183" y="48755"/>
                  <a:pt x="238884" y="88637"/>
                  <a:pt x="298737" y="149369"/>
                </a:cubicBezTo>
                <a:cubicBezTo>
                  <a:pt x="267115" y="148978"/>
                  <a:pt x="256340" y="150511"/>
                  <a:pt x="224053" y="149369"/>
                </a:cubicBezTo>
                <a:cubicBezTo>
                  <a:pt x="203053" y="330192"/>
                  <a:pt x="246881" y="495142"/>
                  <a:pt x="224053" y="671759"/>
                </a:cubicBezTo>
                <a:cubicBezTo>
                  <a:pt x="176403" y="669640"/>
                  <a:pt x="143188" y="667825"/>
                  <a:pt x="74684" y="671759"/>
                </a:cubicBezTo>
                <a:cubicBezTo>
                  <a:pt x="54164" y="548638"/>
                  <a:pt x="73569" y="312886"/>
                  <a:pt x="74684" y="149369"/>
                </a:cubicBezTo>
                <a:cubicBezTo>
                  <a:pt x="55779" y="150671"/>
                  <a:pt x="20328" y="151890"/>
                  <a:pt x="0" y="149369"/>
                </a:cubicBezTo>
                <a:close/>
              </a:path>
              <a:path w="298737" h="671759" stroke="0" extrusionOk="0">
                <a:moveTo>
                  <a:pt x="0" y="149369"/>
                </a:moveTo>
                <a:cubicBezTo>
                  <a:pt x="60278" y="89382"/>
                  <a:pt x="117061" y="37274"/>
                  <a:pt x="149369" y="0"/>
                </a:cubicBezTo>
                <a:cubicBezTo>
                  <a:pt x="219190" y="73827"/>
                  <a:pt x="239352" y="92434"/>
                  <a:pt x="298737" y="149369"/>
                </a:cubicBezTo>
                <a:cubicBezTo>
                  <a:pt x="262429" y="151115"/>
                  <a:pt x="244105" y="149370"/>
                  <a:pt x="224053" y="149369"/>
                </a:cubicBezTo>
                <a:cubicBezTo>
                  <a:pt x="219171" y="313183"/>
                  <a:pt x="248389" y="437777"/>
                  <a:pt x="224053" y="671759"/>
                </a:cubicBezTo>
                <a:cubicBezTo>
                  <a:pt x="187951" y="674125"/>
                  <a:pt x="137899" y="676178"/>
                  <a:pt x="74684" y="671759"/>
                </a:cubicBezTo>
                <a:cubicBezTo>
                  <a:pt x="66564" y="438555"/>
                  <a:pt x="67491" y="272565"/>
                  <a:pt x="74684" y="149369"/>
                </a:cubicBezTo>
                <a:cubicBezTo>
                  <a:pt x="44415" y="147862"/>
                  <a:pt x="33954" y="150374"/>
                  <a:pt x="0" y="149369"/>
                </a:cubicBezTo>
                <a:close/>
              </a:path>
            </a:pathLst>
          </a:custGeom>
          <a:solidFill>
            <a:schemeClr val="accent6"/>
          </a:solidFill>
          <a:ln>
            <a:extLst>
              <a:ext uri="{C807C97D-BFC1-408E-A445-0C87EB9F89A2}">
                <ask:lineSketchStyleProps xmlns:ask="http://schemas.microsoft.com/office/drawing/2018/sketchyshapes" sd="2024704319">
                  <a:prstGeom prst="upArrow">
                    <a:avLst/>
                  </a:prstGeom>
                  <ask:type>
                    <ask:lineSketchFreehand/>
                  </ask:type>
                </ask:lineSketchStyleProps>
              </a:ext>
            </a:extLst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17" name="Oval 16">
            <a:extLst>
              <a:ext uri="{FF2B5EF4-FFF2-40B4-BE49-F238E27FC236}">
                <a16:creationId xmlns:a16="http://schemas.microsoft.com/office/drawing/2014/main" id="{24011081-0A27-C519-A631-A8AACA467708}"/>
              </a:ext>
            </a:extLst>
          </p:cNvPr>
          <p:cNvSpPr/>
          <p:nvPr/>
        </p:nvSpPr>
        <p:spPr>
          <a:xfrm>
            <a:off x="11182119" y="5172857"/>
            <a:ext cx="707065" cy="691117"/>
          </a:xfrm>
          <a:custGeom>
            <a:avLst/>
            <a:gdLst>
              <a:gd name="connsiteX0" fmla="*/ 0 w 707065"/>
              <a:gd name="connsiteY0" fmla="*/ 345559 h 691117"/>
              <a:gd name="connsiteX1" fmla="*/ 353533 w 707065"/>
              <a:gd name="connsiteY1" fmla="*/ 0 h 691117"/>
              <a:gd name="connsiteX2" fmla="*/ 707066 w 707065"/>
              <a:gd name="connsiteY2" fmla="*/ 345559 h 691117"/>
              <a:gd name="connsiteX3" fmla="*/ 353533 w 707065"/>
              <a:gd name="connsiteY3" fmla="*/ 691118 h 691117"/>
              <a:gd name="connsiteX4" fmla="*/ 0 w 707065"/>
              <a:gd name="connsiteY4" fmla="*/ 345559 h 69111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707065" h="691117" fill="none" extrusionOk="0">
                <a:moveTo>
                  <a:pt x="0" y="345559"/>
                </a:moveTo>
                <a:cubicBezTo>
                  <a:pt x="27215" y="139797"/>
                  <a:pt x="163637" y="-451"/>
                  <a:pt x="353533" y="0"/>
                </a:cubicBezTo>
                <a:cubicBezTo>
                  <a:pt x="511729" y="23476"/>
                  <a:pt x="737350" y="159226"/>
                  <a:pt x="707066" y="345559"/>
                </a:cubicBezTo>
                <a:cubicBezTo>
                  <a:pt x="732810" y="508328"/>
                  <a:pt x="504007" y="676535"/>
                  <a:pt x="353533" y="691118"/>
                </a:cubicBezTo>
                <a:cubicBezTo>
                  <a:pt x="130194" y="708996"/>
                  <a:pt x="8787" y="553332"/>
                  <a:pt x="0" y="345559"/>
                </a:cubicBezTo>
                <a:close/>
              </a:path>
              <a:path w="707065" h="691117" stroke="0" extrusionOk="0">
                <a:moveTo>
                  <a:pt x="0" y="345559"/>
                </a:moveTo>
                <a:cubicBezTo>
                  <a:pt x="25201" y="131775"/>
                  <a:pt x="166260" y="20244"/>
                  <a:pt x="353533" y="0"/>
                </a:cubicBezTo>
                <a:cubicBezTo>
                  <a:pt x="512486" y="-20076"/>
                  <a:pt x="686522" y="161589"/>
                  <a:pt x="707066" y="345559"/>
                </a:cubicBezTo>
                <a:cubicBezTo>
                  <a:pt x="731312" y="545369"/>
                  <a:pt x="532907" y="711234"/>
                  <a:pt x="353533" y="691118"/>
                </a:cubicBezTo>
                <a:cubicBezTo>
                  <a:pt x="190787" y="716714"/>
                  <a:pt x="-3796" y="538601"/>
                  <a:pt x="0" y="345559"/>
                </a:cubicBezTo>
                <a:close/>
              </a:path>
            </a:pathLst>
          </a:custGeom>
          <a:ln>
            <a:extLst>
              <a:ext uri="{C807C97D-BFC1-408E-A445-0C87EB9F89A2}">
                <ask:lineSketchStyleProps xmlns:ask="http://schemas.microsoft.com/office/drawing/2018/sketchyshapes" sd="1808761005">
                  <a:prstGeom prst="ellipse">
                    <a:avLst/>
                  </a:prstGeom>
                  <ask:type>
                    <ask:lineSketchFreehand/>
                  </ask:type>
                </ask:lineSketchStyleProps>
              </a:ext>
            </a:extLst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33" name="Arrow: Up 32">
            <a:extLst>
              <a:ext uri="{FF2B5EF4-FFF2-40B4-BE49-F238E27FC236}">
                <a16:creationId xmlns:a16="http://schemas.microsoft.com/office/drawing/2014/main" id="{5BF0EF22-E9AC-5999-7B2D-30E39233F38D}"/>
              </a:ext>
            </a:extLst>
          </p:cNvPr>
          <p:cNvSpPr/>
          <p:nvPr/>
        </p:nvSpPr>
        <p:spPr>
          <a:xfrm rot="10800000">
            <a:off x="8947865" y="4884474"/>
            <a:ext cx="298737" cy="671759"/>
          </a:xfrm>
          <a:custGeom>
            <a:avLst/>
            <a:gdLst>
              <a:gd name="connsiteX0" fmla="*/ 0 w 298737"/>
              <a:gd name="connsiteY0" fmla="*/ 149369 h 671759"/>
              <a:gd name="connsiteX1" fmla="*/ 149369 w 298737"/>
              <a:gd name="connsiteY1" fmla="*/ 0 h 671759"/>
              <a:gd name="connsiteX2" fmla="*/ 298737 w 298737"/>
              <a:gd name="connsiteY2" fmla="*/ 149369 h 671759"/>
              <a:gd name="connsiteX3" fmla="*/ 224053 w 298737"/>
              <a:gd name="connsiteY3" fmla="*/ 149369 h 671759"/>
              <a:gd name="connsiteX4" fmla="*/ 224053 w 298737"/>
              <a:gd name="connsiteY4" fmla="*/ 671759 h 671759"/>
              <a:gd name="connsiteX5" fmla="*/ 74684 w 298737"/>
              <a:gd name="connsiteY5" fmla="*/ 671759 h 671759"/>
              <a:gd name="connsiteX6" fmla="*/ 74684 w 298737"/>
              <a:gd name="connsiteY6" fmla="*/ 149369 h 671759"/>
              <a:gd name="connsiteX7" fmla="*/ 0 w 298737"/>
              <a:gd name="connsiteY7" fmla="*/ 149369 h 67175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</a:cxnLst>
            <a:rect l="l" t="t" r="r" b="b"/>
            <a:pathLst>
              <a:path w="298737" h="671759" fill="none" extrusionOk="0">
                <a:moveTo>
                  <a:pt x="0" y="149369"/>
                </a:moveTo>
                <a:cubicBezTo>
                  <a:pt x="30311" y="111202"/>
                  <a:pt x="110770" y="48436"/>
                  <a:pt x="149369" y="0"/>
                </a:cubicBezTo>
                <a:cubicBezTo>
                  <a:pt x="192183" y="48755"/>
                  <a:pt x="238884" y="88637"/>
                  <a:pt x="298737" y="149369"/>
                </a:cubicBezTo>
                <a:cubicBezTo>
                  <a:pt x="267115" y="148978"/>
                  <a:pt x="256340" y="150511"/>
                  <a:pt x="224053" y="149369"/>
                </a:cubicBezTo>
                <a:cubicBezTo>
                  <a:pt x="203053" y="330192"/>
                  <a:pt x="246881" y="495142"/>
                  <a:pt x="224053" y="671759"/>
                </a:cubicBezTo>
                <a:cubicBezTo>
                  <a:pt x="176403" y="669640"/>
                  <a:pt x="143188" y="667825"/>
                  <a:pt x="74684" y="671759"/>
                </a:cubicBezTo>
                <a:cubicBezTo>
                  <a:pt x="54164" y="548638"/>
                  <a:pt x="73569" y="312886"/>
                  <a:pt x="74684" y="149369"/>
                </a:cubicBezTo>
                <a:cubicBezTo>
                  <a:pt x="55779" y="150671"/>
                  <a:pt x="20328" y="151890"/>
                  <a:pt x="0" y="149369"/>
                </a:cubicBezTo>
                <a:close/>
              </a:path>
              <a:path w="298737" h="671759" stroke="0" extrusionOk="0">
                <a:moveTo>
                  <a:pt x="0" y="149369"/>
                </a:moveTo>
                <a:cubicBezTo>
                  <a:pt x="60278" y="89382"/>
                  <a:pt x="117061" y="37274"/>
                  <a:pt x="149369" y="0"/>
                </a:cubicBezTo>
                <a:cubicBezTo>
                  <a:pt x="219190" y="73827"/>
                  <a:pt x="239352" y="92434"/>
                  <a:pt x="298737" y="149369"/>
                </a:cubicBezTo>
                <a:cubicBezTo>
                  <a:pt x="262429" y="151115"/>
                  <a:pt x="244105" y="149370"/>
                  <a:pt x="224053" y="149369"/>
                </a:cubicBezTo>
                <a:cubicBezTo>
                  <a:pt x="219171" y="313183"/>
                  <a:pt x="248389" y="437777"/>
                  <a:pt x="224053" y="671759"/>
                </a:cubicBezTo>
                <a:cubicBezTo>
                  <a:pt x="187951" y="674125"/>
                  <a:pt x="137899" y="676178"/>
                  <a:pt x="74684" y="671759"/>
                </a:cubicBezTo>
                <a:cubicBezTo>
                  <a:pt x="66564" y="438555"/>
                  <a:pt x="67491" y="272565"/>
                  <a:pt x="74684" y="149369"/>
                </a:cubicBezTo>
                <a:cubicBezTo>
                  <a:pt x="44415" y="147862"/>
                  <a:pt x="33954" y="150374"/>
                  <a:pt x="0" y="149369"/>
                </a:cubicBezTo>
                <a:close/>
              </a:path>
            </a:pathLst>
          </a:custGeom>
          <a:solidFill>
            <a:schemeClr val="accent2"/>
          </a:solidFill>
          <a:ln>
            <a:extLst>
              <a:ext uri="{C807C97D-BFC1-408E-A445-0C87EB9F89A2}">
                <ask:lineSketchStyleProps xmlns:ask="http://schemas.microsoft.com/office/drawing/2018/sketchyshapes" sd="2024704319">
                  <a:prstGeom prst="upArrow">
                    <a:avLst/>
                  </a:prstGeom>
                  <ask:type>
                    <ask:lineSketchFreehand/>
                  </ask:type>
                </ask:lineSketchStyleProps>
              </a:ext>
            </a:extLst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34" name="Arrow: Up 33">
            <a:extLst>
              <a:ext uri="{FF2B5EF4-FFF2-40B4-BE49-F238E27FC236}">
                <a16:creationId xmlns:a16="http://schemas.microsoft.com/office/drawing/2014/main" id="{0DBFA9BB-7FB8-274E-F388-2057BB1C2188}"/>
              </a:ext>
            </a:extLst>
          </p:cNvPr>
          <p:cNvSpPr/>
          <p:nvPr/>
        </p:nvSpPr>
        <p:spPr>
          <a:xfrm>
            <a:off x="10800561" y="4884474"/>
            <a:ext cx="298737" cy="671759"/>
          </a:xfrm>
          <a:custGeom>
            <a:avLst/>
            <a:gdLst>
              <a:gd name="connsiteX0" fmla="*/ 0 w 298737"/>
              <a:gd name="connsiteY0" fmla="*/ 149369 h 671759"/>
              <a:gd name="connsiteX1" fmla="*/ 149369 w 298737"/>
              <a:gd name="connsiteY1" fmla="*/ 0 h 671759"/>
              <a:gd name="connsiteX2" fmla="*/ 298737 w 298737"/>
              <a:gd name="connsiteY2" fmla="*/ 149369 h 671759"/>
              <a:gd name="connsiteX3" fmla="*/ 224053 w 298737"/>
              <a:gd name="connsiteY3" fmla="*/ 149369 h 671759"/>
              <a:gd name="connsiteX4" fmla="*/ 224053 w 298737"/>
              <a:gd name="connsiteY4" fmla="*/ 671759 h 671759"/>
              <a:gd name="connsiteX5" fmla="*/ 74684 w 298737"/>
              <a:gd name="connsiteY5" fmla="*/ 671759 h 671759"/>
              <a:gd name="connsiteX6" fmla="*/ 74684 w 298737"/>
              <a:gd name="connsiteY6" fmla="*/ 149369 h 671759"/>
              <a:gd name="connsiteX7" fmla="*/ 0 w 298737"/>
              <a:gd name="connsiteY7" fmla="*/ 149369 h 67175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</a:cxnLst>
            <a:rect l="l" t="t" r="r" b="b"/>
            <a:pathLst>
              <a:path w="298737" h="671759" fill="none" extrusionOk="0">
                <a:moveTo>
                  <a:pt x="0" y="149369"/>
                </a:moveTo>
                <a:cubicBezTo>
                  <a:pt x="30311" y="111202"/>
                  <a:pt x="110770" y="48436"/>
                  <a:pt x="149369" y="0"/>
                </a:cubicBezTo>
                <a:cubicBezTo>
                  <a:pt x="192183" y="48755"/>
                  <a:pt x="238884" y="88637"/>
                  <a:pt x="298737" y="149369"/>
                </a:cubicBezTo>
                <a:cubicBezTo>
                  <a:pt x="267115" y="148978"/>
                  <a:pt x="256340" y="150511"/>
                  <a:pt x="224053" y="149369"/>
                </a:cubicBezTo>
                <a:cubicBezTo>
                  <a:pt x="203053" y="330192"/>
                  <a:pt x="246881" y="495142"/>
                  <a:pt x="224053" y="671759"/>
                </a:cubicBezTo>
                <a:cubicBezTo>
                  <a:pt x="176403" y="669640"/>
                  <a:pt x="143188" y="667825"/>
                  <a:pt x="74684" y="671759"/>
                </a:cubicBezTo>
                <a:cubicBezTo>
                  <a:pt x="54164" y="548638"/>
                  <a:pt x="73569" y="312886"/>
                  <a:pt x="74684" y="149369"/>
                </a:cubicBezTo>
                <a:cubicBezTo>
                  <a:pt x="55779" y="150671"/>
                  <a:pt x="20328" y="151890"/>
                  <a:pt x="0" y="149369"/>
                </a:cubicBezTo>
                <a:close/>
              </a:path>
              <a:path w="298737" h="671759" stroke="0" extrusionOk="0">
                <a:moveTo>
                  <a:pt x="0" y="149369"/>
                </a:moveTo>
                <a:cubicBezTo>
                  <a:pt x="60278" y="89382"/>
                  <a:pt x="117061" y="37274"/>
                  <a:pt x="149369" y="0"/>
                </a:cubicBezTo>
                <a:cubicBezTo>
                  <a:pt x="219190" y="73827"/>
                  <a:pt x="239352" y="92434"/>
                  <a:pt x="298737" y="149369"/>
                </a:cubicBezTo>
                <a:cubicBezTo>
                  <a:pt x="262429" y="151115"/>
                  <a:pt x="244105" y="149370"/>
                  <a:pt x="224053" y="149369"/>
                </a:cubicBezTo>
                <a:cubicBezTo>
                  <a:pt x="219171" y="313183"/>
                  <a:pt x="248389" y="437777"/>
                  <a:pt x="224053" y="671759"/>
                </a:cubicBezTo>
                <a:cubicBezTo>
                  <a:pt x="187951" y="674125"/>
                  <a:pt x="137899" y="676178"/>
                  <a:pt x="74684" y="671759"/>
                </a:cubicBezTo>
                <a:cubicBezTo>
                  <a:pt x="66564" y="438555"/>
                  <a:pt x="67491" y="272565"/>
                  <a:pt x="74684" y="149369"/>
                </a:cubicBezTo>
                <a:cubicBezTo>
                  <a:pt x="44415" y="147862"/>
                  <a:pt x="33954" y="150374"/>
                  <a:pt x="0" y="149369"/>
                </a:cubicBezTo>
                <a:close/>
              </a:path>
            </a:pathLst>
          </a:custGeom>
          <a:solidFill>
            <a:schemeClr val="accent2"/>
          </a:solidFill>
          <a:ln>
            <a:extLst>
              <a:ext uri="{C807C97D-BFC1-408E-A445-0C87EB9F89A2}">
                <ask:lineSketchStyleProps xmlns:ask="http://schemas.microsoft.com/office/drawing/2018/sketchyshapes" sd="2024704319">
                  <a:prstGeom prst="upArrow">
                    <a:avLst/>
                  </a:prstGeom>
                  <ask:type>
                    <ask:lineSketchFreehand/>
                  </ask:type>
                </ask:lineSketchStyleProps>
              </a:ext>
            </a:extLst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9" name="Content Placeholder 2">
                <a:extLst>
                  <a:ext uri="{FF2B5EF4-FFF2-40B4-BE49-F238E27FC236}">
                    <a16:creationId xmlns:a16="http://schemas.microsoft.com/office/drawing/2014/main" id="{D91FB253-3922-B535-3F17-B24093F78481}"/>
                  </a:ext>
                </a:extLst>
              </p:cNvPr>
              <p:cNvSpPr txBox="1">
                <a:spLocks/>
              </p:cNvSpPr>
              <p:nvPr/>
            </p:nvSpPr>
            <p:spPr>
              <a:xfrm>
                <a:off x="8863840" y="5542434"/>
                <a:ext cx="468972" cy="407407"/>
              </a:xfrm>
              <a:prstGeom prst="rect">
                <a:avLst/>
              </a:prstGeom>
            </p:spPr>
            <p:txBody>
              <a:bodyPr vert="horz" lIns="91440" tIns="45720" rIns="91440" bIns="45720" rtlCol="0">
                <a:normAutofit/>
              </a:bodyPr>
              <a:lstStyle>
                <a:lvl1pPr marL="228600" indent="-228600" algn="l" defTabSz="914400" rtl="0" eaLnBrk="1" latinLnBrk="0" hangingPunct="1">
                  <a:lnSpc>
                    <a:spcPct val="90000"/>
                  </a:lnSpc>
                  <a:spcBef>
                    <a:spcPts val="1000"/>
                  </a:spcBef>
                  <a:buFont typeface="Arial" panose="020B0604020202020204" pitchFamily="34" charset="0"/>
                  <a:buChar char="•"/>
                  <a:defRPr sz="28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1pPr>
                <a:lvl2pPr marL="6858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24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2pPr>
                <a:lvl3pPr marL="11430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20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3pPr>
                <a:lvl4pPr marL="16002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4pPr>
                <a:lvl5pPr marL="20574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5pPr>
                <a:lvl6pPr marL="25146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29718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34290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38862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marL="0" indent="0">
                  <a:buNone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acc>
                        <m:accPr>
                          <m:chr m:val="̅"/>
                          <m:ctrlPr>
                            <a:rPr lang="en-IN" sz="1400" i="1" dirty="0" smtClean="0">
                              <a:latin typeface="Cambria Math" panose="02040503050406030204" pitchFamily="18" charset="0"/>
                              <a:cs typeface="Dreaming Outloud Pro" panose="020F0502020204030204" pitchFamily="66" charset="0"/>
                            </a:rPr>
                          </m:ctrlPr>
                        </m:accPr>
                        <m:e>
                          <m:r>
                            <a:rPr lang="en-US" sz="1400" b="0" i="1" dirty="0" smtClean="0">
                              <a:latin typeface="Cambria Math" panose="02040503050406030204" pitchFamily="18" charset="0"/>
                              <a:cs typeface="Dreaming Outloud Pro" panose="020F0502020204030204" pitchFamily="66" charset="0"/>
                            </a:rPr>
                            <m:t>𝑝</m:t>
                          </m:r>
                        </m:e>
                      </m:acc>
                    </m:oMath>
                  </m:oMathPara>
                </a14:m>
                <a:endParaRPr lang="en-IN" sz="1400" dirty="0">
                  <a:latin typeface="Dreaming Outloud Pro" panose="020F0502020204030204" pitchFamily="66" charset="0"/>
                  <a:cs typeface="Dreaming Outloud Pro" panose="020F0502020204030204" pitchFamily="66" charset="0"/>
                </a:endParaRPr>
              </a:p>
            </p:txBody>
          </p:sp>
        </mc:Choice>
        <mc:Fallback xmlns="">
          <p:sp>
            <p:nvSpPr>
              <p:cNvPr id="39" name="Content Placeholder 2">
                <a:extLst>
                  <a:ext uri="{FF2B5EF4-FFF2-40B4-BE49-F238E27FC236}">
                    <a16:creationId xmlns:a16="http://schemas.microsoft.com/office/drawing/2014/main" id="{A8126A69-F6A6-29C4-894F-FC86CE6A3BE1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863840" y="5542434"/>
                <a:ext cx="468972" cy="407407"/>
              </a:xfrm>
              <a:prstGeom prst="rect">
                <a:avLst/>
              </a:prstGeom>
              <a:blipFill>
                <a:blip r:embed="rId3"/>
                <a:stretch>
                  <a:fillRect r="-23377"/>
                </a:stretch>
              </a:blipFill>
            </p:spPr>
            <p:txBody>
              <a:bodyPr/>
              <a:lstStyle/>
              <a:p>
                <a:r>
                  <a:rPr lang="en-IN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40" name="Content Placeholder 2">
                <a:extLst>
                  <a:ext uri="{FF2B5EF4-FFF2-40B4-BE49-F238E27FC236}">
                    <a16:creationId xmlns:a16="http://schemas.microsoft.com/office/drawing/2014/main" id="{F42D05F3-C8BA-7D92-0AE9-2A5C1D57D5C8}"/>
                  </a:ext>
                </a:extLst>
              </p:cNvPr>
              <p:cNvSpPr txBox="1">
                <a:spLocks/>
              </p:cNvSpPr>
              <p:nvPr/>
            </p:nvSpPr>
            <p:spPr>
              <a:xfrm>
                <a:off x="10728863" y="5573726"/>
                <a:ext cx="468972" cy="407407"/>
              </a:xfrm>
              <a:prstGeom prst="rect">
                <a:avLst/>
              </a:prstGeom>
            </p:spPr>
            <p:txBody>
              <a:bodyPr vert="horz" lIns="91440" tIns="45720" rIns="91440" bIns="45720" rtlCol="0">
                <a:normAutofit/>
              </a:bodyPr>
              <a:lstStyle>
                <a:lvl1pPr marL="228600" indent="-228600" algn="l" defTabSz="914400" rtl="0" eaLnBrk="1" latinLnBrk="0" hangingPunct="1">
                  <a:lnSpc>
                    <a:spcPct val="90000"/>
                  </a:lnSpc>
                  <a:spcBef>
                    <a:spcPts val="1000"/>
                  </a:spcBef>
                  <a:buFont typeface="Arial" panose="020B0604020202020204" pitchFamily="34" charset="0"/>
                  <a:buChar char="•"/>
                  <a:defRPr sz="28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1pPr>
                <a:lvl2pPr marL="6858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24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2pPr>
                <a:lvl3pPr marL="11430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20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3pPr>
                <a:lvl4pPr marL="16002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4pPr>
                <a:lvl5pPr marL="20574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5pPr>
                <a:lvl6pPr marL="25146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29718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34290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38862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marL="0" indent="0">
                  <a:buNone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acc>
                        <m:accPr>
                          <m:chr m:val="̅"/>
                          <m:ctrlPr>
                            <a:rPr lang="en-IN" sz="1400" i="1" dirty="0" smtClean="0">
                              <a:latin typeface="Cambria Math" panose="02040503050406030204" pitchFamily="18" charset="0"/>
                              <a:cs typeface="Dreaming Outloud Pro" panose="020F0502020204030204" pitchFamily="66" charset="0"/>
                            </a:rPr>
                          </m:ctrlPr>
                        </m:accPr>
                        <m:e>
                          <m:r>
                            <a:rPr lang="en-US" sz="1400" b="0" i="1" dirty="0" smtClean="0">
                              <a:latin typeface="Cambria Math" panose="02040503050406030204" pitchFamily="18" charset="0"/>
                              <a:cs typeface="Dreaming Outloud Pro" panose="020F0502020204030204" pitchFamily="66" charset="0"/>
                            </a:rPr>
                            <m:t>𝑝</m:t>
                          </m:r>
                        </m:e>
                      </m:acc>
                    </m:oMath>
                  </m:oMathPara>
                </a14:m>
                <a:endParaRPr lang="en-IN" sz="1400" dirty="0">
                  <a:latin typeface="Dreaming Outloud Pro" panose="020F0502020204030204" pitchFamily="66" charset="0"/>
                  <a:cs typeface="Dreaming Outloud Pro" panose="020F0502020204030204" pitchFamily="66" charset="0"/>
                </a:endParaRPr>
              </a:p>
            </p:txBody>
          </p:sp>
        </mc:Choice>
        <mc:Fallback xmlns="">
          <p:sp>
            <p:nvSpPr>
              <p:cNvPr id="40" name="Content Placeholder 2">
                <a:extLst>
                  <a:ext uri="{FF2B5EF4-FFF2-40B4-BE49-F238E27FC236}">
                    <a16:creationId xmlns:a16="http://schemas.microsoft.com/office/drawing/2014/main" id="{D3E4B754-719B-FDAD-BDAD-0B586DA9FDE0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0728863" y="5573726"/>
                <a:ext cx="468972" cy="407407"/>
              </a:xfrm>
              <a:prstGeom prst="rect">
                <a:avLst/>
              </a:prstGeom>
              <a:blipFill>
                <a:blip r:embed="rId4"/>
                <a:stretch>
                  <a:fillRect r="-22078"/>
                </a:stretch>
              </a:blipFill>
            </p:spPr>
            <p:txBody>
              <a:bodyPr/>
              <a:lstStyle/>
              <a:p>
                <a:r>
                  <a:rPr lang="en-IN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41" name="Content Placeholder 2">
                <a:extLst>
                  <a:ext uri="{FF2B5EF4-FFF2-40B4-BE49-F238E27FC236}">
                    <a16:creationId xmlns:a16="http://schemas.microsoft.com/office/drawing/2014/main" id="{DD3FC032-3CC1-E031-3B95-1F149503D291}"/>
                  </a:ext>
                </a:extLst>
              </p:cNvPr>
              <p:cNvSpPr txBox="1">
                <a:spLocks/>
              </p:cNvSpPr>
              <p:nvPr/>
            </p:nvSpPr>
            <p:spPr>
              <a:xfrm>
                <a:off x="8263097" y="4477067"/>
                <a:ext cx="468972" cy="407407"/>
              </a:xfrm>
              <a:prstGeom prst="rect">
                <a:avLst/>
              </a:prstGeom>
            </p:spPr>
            <p:txBody>
              <a:bodyPr vert="horz" lIns="91440" tIns="45720" rIns="91440" bIns="45720" rtlCol="0">
                <a:normAutofit/>
              </a:bodyPr>
              <a:lstStyle>
                <a:lvl1pPr marL="228600" indent="-228600" algn="l" defTabSz="914400" rtl="0" eaLnBrk="1" latinLnBrk="0" hangingPunct="1">
                  <a:lnSpc>
                    <a:spcPct val="90000"/>
                  </a:lnSpc>
                  <a:spcBef>
                    <a:spcPts val="1000"/>
                  </a:spcBef>
                  <a:buFont typeface="Arial" panose="020B0604020202020204" pitchFamily="34" charset="0"/>
                  <a:buChar char="•"/>
                  <a:defRPr sz="28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1pPr>
                <a:lvl2pPr marL="6858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24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2pPr>
                <a:lvl3pPr marL="11430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20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3pPr>
                <a:lvl4pPr marL="16002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4pPr>
                <a:lvl5pPr marL="20574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5pPr>
                <a:lvl6pPr marL="25146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29718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34290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38862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marL="0" indent="0">
                  <a:buNone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acc>
                        <m:accPr>
                          <m:chr m:val="̅"/>
                          <m:ctrlPr>
                            <a:rPr lang="en-IN" sz="1400" i="1" smtClean="0">
                              <a:latin typeface="Cambria Math" panose="02040503050406030204" pitchFamily="18" charset="0"/>
                              <a:cs typeface="Dreaming Outloud Pro" panose="020F0502020204030204" pitchFamily="66" charset="0"/>
                            </a:rPr>
                          </m:ctrlPr>
                        </m:accPr>
                        <m:e>
                          <m:r>
                            <a:rPr lang="en-IN" sz="14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  <a:cs typeface="Dreaming Outloud Pro" panose="020F0502020204030204" pitchFamily="66" charset="0"/>
                            </a:rPr>
                            <m:t>𝜎</m:t>
                          </m:r>
                        </m:e>
                      </m:acc>
                    </m:oMath>
                  </m:oMathPara>
                </a14:m>
                <a:endParaRPr lang="en-IN" sz="1400" dirty="0">
                  <a:latin typeface="Dreaming Outloud Pro" panose="020F0502020204030204" pitchFamily="66" charset="0"/>
                  <a:cs typeface="Dreaming Outloud Pro" panose="020F0502020204030204" pitchFamily="66" charset="0"/>
                </a:endParaRPr>
              </a:p>
            </p:txBody>
          </p:sp>
        </mc:Choice>
        <mc:Fallback xmlns="">
          <p:sp>
            <p:nvSpPr>
              <p:cNvPr id="41" name="Content Placeholder 2">
                <a:extLst>
                  <a:ext uri="{FF2B5EF4-FFF2-40B4-BE49-F238E27FC236}">
                    <a16:creationId xmlns:a16="http://schemas.microsoft.com/office/drawing/2014/main" id="{B6DFFB16-2561-4FFC-E58E-FD3BD01478EC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263097" y="4477067"/>
                <a:ext cx="468972" cy="407407"/>
              </a:xfrm>
              <a:prstGeom prst="rect">
                <a:avLst/>
              </a:prstGeom>
              <a:blipFill>
                <a:blip r:embed="rId5"/>
                <a:stretch>
                  <a:fillRect r="-9091"/>
                </a:stretch>
              </a:blipFill>
            </p:spPr>
            <p:txBody>
              <a:bodyPr/>
              <a:lstStyle/>
              <a:p>
                <a:r>
                  <a:rPr lang="en-IN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42" name="Content Placeholder 2">
                <a:extLst>
                  <a:ext uri="{FF2B5EF4-FFF2-40B4-BE49-F238E27FC236}">
                    <a16:creationId xmlns:a16="http://schemas.microsoft.com/office/drawing/2014/main" id="{7878A9CC-ED6B-97A1-DE4D-02402BF990EE}"/>
                  </a:ext>
                </a:extLst>
              </p:cNvPr>
              <p:cNvSpPr txBox="1">
                <a:spLocks/>
              </p:cNvSpPr>
              <p:nvPr/>
            </p:nvSpPr>
            <p:spPr>
              <a:xfrm>
                <a:off x="11297206" y="4499934"/>
                <a:ext cx="468972" cy="407407"/>
              </a:xfrm>
              <a:prstGeom prst="rect">
                <a:avLst/>
              </a:prstGeom>
            </p:spPr>
            <p:txBody>
              <a:bodyPr vert="horz" lIns="91440" tIns="45720" rIns="91440" bIns="45720" rtlCol="0">
                <a:normAutofit/>
              </a:bodyPr>
              <a:lstStyle>
                <a:lvl1pPr marL="228600" indent="-228600" algn="l" defTabSz="914400" rtl="0" eaLnBrk="1" latinLnBrk="0" hangingPunct="1">
                  <a:lnSpc>
                    <a:spcPct val="90000"/>
                  </a:lnSpc>
                  <a:spcBef>
                    <a:spcPts val="1000"/>
                  </a:spcBef>
                  <a:buFont typeface="Arial" panose="020B0604020202020204" pitchFamily="34" charset="0"/>
                  <a:buChar char="•"/>
                  <a:defRPr sz="28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1pPr>
                <a:lvl2pPr marL="6858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24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2pPr>
                <a:lvl3pPr marL="11430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20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3pPr>
                <a:lvl4pPr marL="16002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4pPr>
                <a:lvl5pPr marL="20574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5pPr>
                <a:lvl6pPr marL="25146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29718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34290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38862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marL="0" indent="0">
                  <a:buNone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acc>
                        <m:accPr>
                          <m:chr m:val="̅"/>
                          <m:ctrlPr>
                            <a:rPr lang="en-IN" sz="1400" i="1" smtClean="0">
                              <a:latin typeface="Cambria Math" panose="02040503050406030204" pitchFamily="18" charset="0"/>
                              <a:cs typeface="Dreaming Outloud Pro" panose="020F0502020204030204" pitchFamily="66" charset="0"/>
                            </a:rPr>
                          </m:ctrlPr>
                        </m:accPr>
                        <m:e>
                          <m:r>
                            <a:rPr lang="en-IN" sz="14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  <a:cs typeface="Dreaming Outloud Pro" panose="020F0502020204030204" pitchFamily="66" charset="0"/>
                            </a:rPr>
                            <m:t>𝜎</m:t>
                          </m:r>
                        </m:e>
                      </m:acc>
                    </m:oMath>
                  </m:oMathPara>
                </a14:m>
                <a:endParaRPr lang="en-IN" sz="1400" dirty="0">
                  <a:latin typeface="Dreaming Outloud Pro" panose="020F0502020204030204" pitchFamily="66" charset="0"/>
                  <a:cs typeface="Dreaming Outloud Pro" panose="020F0502020204030204" pitchFamily="66" charset="0"/>
                </a:endParaRPr>
              </a:p>
            </p:txBody>
          </p:sp>
        </mc:Choice>
        <mc:Fallback xmlns="">
          <p:sp>
            <p:nvSpPr>
              <p:cNvPr id="42" name="Content Placeholder 2">
                <a:extLst>
                  <a:ext uri="{FF2B5EF4-FFF2-40B4-BE49-F238E27FC236}">
                    <a16:creationId xmlns:a16="http://schemas.microsoft.com/office/drawing/2014/main" id="{CE2CE03E-AE97-A20C-F0B9-C8F4F7F5233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1297206" y="4499934"/>
                <a:ext cx="468972" cy="407407"/>
              </a:xfrm>
              <a:prstGeom prst="rect">
                <a:avLst/>
              </a:prstGeom>
              <a:blipFill>
                <a:blip r:embed="rId6"/>
                <a:stretch>
                  <a:fillRect r="-9091"/>
                </a:stretch>
              </a:blipFill>
            </p:spPr>
            <p:txBody>
              <a:bodyPr/>
              <a:lstStyle/>
              <a:p>
                <a:r>
                  <a:rPr lang="en-IN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50" name="Content Placeholder 2">
            <a:extLst>
              <a:ext uri="{FF2B5EF4-FFF2-40B4-BE49-F238E27FC236}">
                <a16:creationId xmlns:a16="http://schemas.microsoft.com/office/drawing/2014/main" id="{1AC02268-D7F2-DBE3-ED97-4204794E8B21}"/>
              </a:ext>
            </a:extLst>
          </p:cNvPr>
          <p:cNvSpPr txBox="1">
            <a:spLocks/>
          </p:cNvSpPr>
          <p:nvPr/>
        </p:nvSpPr>
        <p:spPr>
          <a:xfrm>
            <a:off x="8638321" y="3198204"/>
            <a:ext cx="2851797" cy="891004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buNone/>
            </a:pPr>
            <a:r>
              <a:rPr lang="en-IN" sz="1800" dirty="0">
                <a:latin typeface="Dreaming Outloud Pro" panose="020F0502020204030204" pitchFamily="66" charset="0"/>
                <a:cs typeface="Dreaming Outloud Pro" panose="020F0502020204030204" pitchFamily="66" charset="0"/>
              </a:rPr>
              <a:t>Projections of the Majorana fermion?</a:t>
            </a:r>
          </a:p>
        </p:txBody>
      </p:sp>
      <p:sp>
        <p:nvSpPr>
          <p:cNvPr id="20" name="Arc 19">
            <a:extLst>
              <a:ext uri="{FF2B5EF4-FFF2-40B4-BE49-F238E27FC236}">
                <a16:creationId xmlns:a16="http://schemas.microsoft.com/office/drawing/2014/main" id="{9F81CF97-6EEC-4FCA-27DD-5681F965F796}"/>
              </a:ext>
            </a:extLst>
          </p:cNvPr>
          <p:cNvSpPr/>
          <p:nvPr/>
        </p:nvSpPr>
        <p:spPr>
          <a:xfrm rot="16200000">
            <a:off x="8532461" y="3480154"/>
            <a:ext cx="1874745" cy="1708473"/>
          </a:xfrm>
          <a:custGeom>
            <a:avLst/>
            <a:gdLst>
              <a:gd name="connsiteX0" fmla="*/ 937372 w 1874745"/>
              <a:gd name="connsiteY0" fmla="*/ 0 h 1708473"/>
              <a:gd name="connsiteX1" fmla="*/ 1674466 w 1874745"/>
              <a:gd name="connsiteY1" fmla="*/ 326495 h 1708473"/>
              <a:gd name="connsiteX2" fmla="*/ 1291178 w 1874745"/>
              <a:gd name="connsiteY2" fmla="*/ 600921 h 1708473"/>
              <a:gd name="connsiteX3" fmla="*/ 937373 w 1874745"/>
              <a:gd name="connsiteY3" fmla="*/ 854237 h 1708473"/>
              <a:gd name="connsiteX4" fmla="*/ 937372 w 1874745"/>
              <a:gd name="connsiteY4" fmla="*/ 0 h 1708473"/>
              <a:gd name="connsiteX0" fmla="*/ 937372 w 1874745"/>
              <a:gd name="connsiteY0" fmla="*/ 0 h 1708473"/>
              <a:gd name="connsiteX1" fmla="*/ 1674466 w 1874745"/>
              <a:gd name="connsiteY1" fmla="*/ 326495 h 170847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</a:cxnLst>
            <a:rect l="l" t="t" r="r" b="b"/>
            <a:pathLst>
              <a:path w="1874745" h="1708473" stroke="0" extrusionOk="0">
                <a:moveTo>
                  <a:pt x="937372" y="0"/>
                </a:moveTo>
                <a:cubicBezTo>
                  <a:pt x="1298247" y="21084"/>
                  <a:pt x="1498876" y="107775"/>
                  <a:pt x="1674466" y="326495"/>
                </a:cubicBezTo>
                <a:cubicBezTo>
                  <a:pt x="1531193" y="435761"/>
                  <a:pt x="1361111" y="483432"/>
                  <a:pt x="1291178" y="600921"/>
                </a:cubicBezTo>
                <a:cubicBezTo>
                  <a:pt x="1221245" y="718410"/>
                  <a:pt x="1023224" y="744709"/>
                  <a:pt x="937373" y="854237"/>
                </a:cubicBezTo>
                <a:cubicBezTo>
                  <a:pt x="976391" y="504604"/>
                  <a:pt x="974708" y="339286"/>
                  <a:pt x="937372" y="0"/>
                </a:cubicBezTo>
                <a:close/>
              </a:path>
              <a:path w="1874745" h="1708473" fill="none" extrusionOk="0">
                <a:moveTo>
                  <a:pt x="937372" y="0"/>
                </a:moveTo>
                <a:cubicBezTo>
                  <a:pt x="1214888" y="-15451"/>
                  <a:pt x="1512843" y="169825"/>
                  <a:pt x="1674466" y="326495"/>
                </a:cubicBezTo>
              </a:path>
              <a:path w="1874745" h="1708473" fill="none" stroke="0" extrusionOk="0">
                <a:moveTo>
                  <a:pt x="937372" y="0"/>
                </a:moveTo>
                <a:cubicBezTo>
                  <a:pt x="1240180" y="-15726"/>
                  <a:pt x="1497240" y="50091"/>
                  <a:pt x="1674466" y="326495"/>
                </a:cubicBezTo>
              </a:path>
            </a:pathLst>
          </a:custGeom>
          <a:ln w="19050">
            <a:solidFill>
              <a:schemeClr val="tx1"/>
            </a:solidFill>
            <a:headEnd type="arrow"/>
            <a:extLst>
              <a:ext uri="{C807C97D-BFC1-408E-A445-0C87EB9F89A2}">
                <ask:lineSketchStyleProps xmlns:ask="http://schemas.microsoft.com/office/drawing/2018/sketchyshapes" sd="608469986">
                  <a:prstGeom prst="arc">
                    <a:avLst>
                      <a:gd name="adj1" fmla="val 16200000"/>
                      <a:gd name="adj2" fmla="val 19463895"/>
                    </a:avLst>
                  </a:prstGeom>
                  <ask:type>
                    <ask:lineSketchScribble/>
                  </ask:type>
                </ask:lineSketchStyleProps>
              </a:ext>
            </a:extLst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26" name="Arc 25">
            <a:extLst>
              <a:ext uri="{FF2B5EF4-FFF2-40B4-BE49-F238E27FC236}">
                <a16:creationId xmlns:a16="http://schemas.microsoft.com/office/drawing/2014/main" id="{043BA7AD-12B7-7574-93C5-02CF7012C1C1}"/>
              </a:ext>
            </a:extLst>
          </p:cNvPr>
          <p:cNvSpPr/>
          <p:nvPr/>
        </p:nvSpPr>
        <p:spPr>
          <a:xfrm rot="15611979" flipV="1">
            <a:off x="9829143" y="3599674"/>
            <a:ext cx="1874745" cy="1543122"/>
          </a:xfrm>
          <a:custGeom>
            <a:avLst/>
            <a:gdLst>
              <a:gd name="connsiteX0" fmla="*/ 901797 w 1874745"/>
              <a:gd name="connsiteY0" fmla="*/ 556 h 1543122"/>
              <a:gd name="connsiteX1" fmla="*/ 1644622 w 1874745"/>
              <a:gd name="connsiteY1" fmla="*/ 265187 h 1543122"/>
              <a:gd name="connsiteX2" fmla="*/ 1276853 w 1874745"/>
              <a:gd name="connsiteY2" fmla="*/ 528501 h 1543122"/>
              <a:gd name="connsiteX3" fmla="*/ 937373 w 1874745"/>
              <a:gd name="connsiteY3" fmla="*/ 771561 h 1543122"/>
              <a:gd name="connsiteX4" fmla="*/ 920652 w 1874745"/>
              <a:gd name="connsiteY4" fmla="*/ 409189 h 1543122"/>
              <a:gd name="connsiteX5" fmla="*/ 901797 w 1874745"/>
              <a:gd name="connsiteY5" fmla="*/ 556 h 1543122"/>
              <a:gd name="connsiteX0" fmla="*/ 901797 w 1874745"/>
              <a:gd name="connsiteY0" fmla="*/ 556 h 1543122"/>
              <a:gd name="connsiteX1" fmla="*/ 1644622 w 1874745"/>
              <a:gd name="connsiteY1" fmla="*/ 265187 h 154312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</a:cxnLst>
            <a:rect l="l" t="t" r="r" b="b"/>
            <a:pathLst>
              <a:path w="1874745" h="1543122" stroke="0" extrusionOk="0">
                <a:moveTo>
                  <a:pt x="901797" y="556"/>
                </a:moveTo>
                <a:cubicBezTo>
                  <a:pt x="1195179" y="-5462"/>
                  <a:pt x="1462098" y="67200"/>
                  <a:pt x="1644622" y="265187"/>
                </a:cubicBezTo>
                <a:cubicBezTo>
                  <a:pt x="1492206" y="428668"/>
                  <a:pt x="1409954" y="370911"/>
                  <a:pt x="1276853" y="528501"/>
                </a:cubicBezTo>
                <a:cubicBezTo>
                  <a:pt x="1143752" y="686091"/>
                  <a:pt x="984542" y="690522"/>
                  <a:pt x="937373" y="771561"/>
                </a:cubicBezTo>
                <a:cubicBezTo>
                  <a:pt x="918052" y="661408"/>
                  <a:pt x="943965" y="559958"/>
                  <a:pt x="920652" y="409189"/>
                </a:cubicBezTo>
                <a:cubicBezTo>
                  <a:pt x="897340" y="258419"/>
                  <a:pt x="952387" y="132729"/>
                  <a:pt x="901797" y="556"/>
                </a:cubicBezTo>
                <a:close/>
              </a:path>
              <a:path w="1874745" h="1543122" fill="none" extrusionOk="0">
                <a:moveTo>
                  <a:pt x="901797" y="556"/>
                </a:moveTo>
                <a:cubicBezTo>
                  <a:pt x="1166280" y="-41092"/>
                  <a:pt x="1452517" y="82120"/>
                  <a:pt x="1644622" y="265187"/>
                </a:cubicBezTo>
              </a:path>
              <a:path w="1874745" h="1543122" fill="none" stroke="0" extrusionOk="0">
                <a:moveTo>
                  <a:pt x="901797" y="556"/>
                </a:moveTo>
                <a:cubicBezTo>
                  <a:pt x="1153200" y="-57225"/>
                  <a:pt x="1461925" y="99754"/>
                  <a:pt x="1644622" y="265187"/>
                </a:cubicBezTo>
              </a:path>
            </a:pathLst>
          </a:custGeom>
          <a:ln w="19050">
            <a:solidFill>
              <a:schemeClr val="tx1"/>
            </a:solidFill>
            <a:headEnd type="arrow"/>
            <a:extLst>
              <a:ext uri="{C807C97D-BFC1-408E-A445-0C87EB9F89A2}">
                <ask:lineSketchStyleProps xmlns:ask="http://schemas.microsoft.com/office/drawing/2018/sketchyshapes" sd="608469986">
                  <a:prstGeom prst="arc">
                    <a:avLst>
                      <a:gd name="adj1" fmla="val 16041491"/>
                      <a:gd name="adj2" fmla="val 19463895"/>
                    </a:avLst>
                  </a:prstGeom>
                  <ask:type>
                    <ask:lineSketchScribble/>
                  </ask:type>
                </ask:lineSketchStyleProps>
              </a:ext>
            </a:extLst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28" name="Content Placeholder 2">
            <a:extLst>
              <a:ext uri="{FF2B5EF4-FFF2-40B4-BE49-F238E27FC236}">
                <a16:creationId xmlns:a16="http://schemas.microsoft.com/office/drawing/2014/main" id="{20444B4C-9A55-641F-682D-472CE8643294}"/>
              </a:ext>
            </a:extLst>
          </p:cNvPr>
          <p:cNvSpPr txBox="1">
            <a:spLocks/>
          </p:cNvSpPr>
          <p:nvPr/>
        </p:nvSpPr>
        <p:spPr>
          <a:xfrm>
            <a:off x="9930308" y="1806513"/>
            <a:ext cx="1882254" cy="110330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</a:pPr>
            <a:r>
              <a:rPr lang="en-IN" sz="1800" dirty="0"/>
              <a:t>✓</a:t>
            </a:r>
            <a:r>
              <a:rPr lang="en-IN" sz="1800" dirty="0">
                <a:latin typeface="Dreaming Outloud Pro" panose="020F0502020204030204" pitchFamily="66" charset="0"/>
                <a:cs typeface="Dreaming Outloud Pro" panose="020F0502020204030204" pitchFamily="66" charset="0"/>
              </a:rPr>
              <a:t>Spin 1/2 </a:t>
            </a:r>
          </a:p>
          <a:p>
            <a:pPr marL="0" indent="0">
              <a:buNone/>
            </a:pPr>
            <a:r>
              <a:rPr lang="en-IN" sz="1800" dirty="0"/>
              <a:t>✓</a:t>
            </a:r>
            <a:r>
              <a:rPr lang="en-IN" sz="1800" dirty="0">
                <a:latin typeface="Dreaming Outloud Pro" panose="020F0502020204030204" pitchFamily="66" charset="0"/>
                <a:cs typeface="Dreaming Outloud Pro" panose="020F0502020204030204" pitchFamily="66" charset="0"/>
              </a:rPr>
              <a:t>Neutral</a:t>
            </a:r>
          </a:p>
          <a:p>
            <a:pPr marL="0" indent="0">
              <a:buNone/>
            </a:pPr>
            <a:r>
              <a:rPr lang="en-IN" sz="1800" dirty="0"/>
              <a:t>✓</a:t>
            </a:r>
            <a:r>
              <a:rPr lang="en-IN" sz="1800" dirty="0">
                <a:latin typeface="Dreaming Outloud Pro" panose="020F0502020204030204" pitchFamily="66" charset="0"/>
                <a:cs typeface="Dreaming Outloud Pro" panose="020F0502020204030204" pitchFamily="66" charset="0"/>
              </a:rPr>
              <a:t>Non-zero mass</a:t>
            </a:r>
          </a:p>
          <a:p>
            <a:pPr marL="0" indent="0" algn="ctr">
              <a:buNone/>
            </a:pPr>
            <a:endParaRPr lang="en-IN" sz="1400" dirty="0">
              <a:latin typeface="Dreaming Outloud Pro" panose="020F0502020204030204" pitchFamily="66" charset="0"/>
              <a:cs typeface="Dreaming Outloud Pro" panose="020F0502020204030204" pitchFamily="66" charset="0"/>
            </a:endParaRPr>
          </a:p>
        </p:txBody>
      </p:sp>
      <p:sp>
        <p:nvSpPr>
          <p:cNvPr id="15" name="Content Placeholder 2">
            <a:extLst>
              <a:ext uri="{FF2B5EF4-FFF2-40B4-BE49-F238E27FC236}">
                <a16:creationId xmlns:a16="http://schemas.microsoft.com/office/drawing/2014/main" id="{5EBF1F55-E284-E253-49EE-1E16E2360220}"/>
              </a:ext>
            </a:extLst>
          </p:cNvPr>
          <p:cNvSpPr txBox="1">
            <a:spLocks/>
          </p:cNvSpPr>
          <p:nvPr/>
        </p:nvSpPr>
        <p:spPr>
          <a:xfrm>
            <a:off x="7774823" y="6021463"/>
            <a:ext cx="1577265" cy="586006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buNone/>
            </a:pPr>
            <a:r>
              <a:rPr lang="en-IN" sz="1400" dirty="0">
                <a:latin typeface="Dreaming Outloud Pro" panose="020F0502020204030204" pitchFamily="66" charset="0"/>
                <a:cs typeface="Dreaming Outloud Pro" panose="020F0502020204030204" pitchFamily="66" charset="0"/>
              </a:rPr>
              <a:t>SM Neutrino</a:t>
            </a:r>
          </a:p>
        </p:txBody>
      </p:sp>
      <p:sp>
        <p:nvSpPr>
          <p:cNvPr id="19" name="Content Placeholder 2">
            <a:extLst>
              <a:ext uri="{FF2B5EF4-FFF2-40B4-BE49-F238E27FC236}">
                <a16:creationId xmlns:a16="http://schemas.microsoft.com/office/drawing/2014/main" id="{494955F1-5411-FF76-48F5-1507C1CC9F2F}"/>
              </a:ext>
            </a:extLst>
          </p:cNvPr>
          <p:cNvSpPr txBox="1">
            <a:spLocks/>
          </p:cNvSpPr>
          <p:nvPr/>
        </p:nvSpPr>
        <p:spPr>
          <a:xfrm>
            <a:off x="10465852" y="6021463"/>
            <a:ext cx="1577265" cy="586006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buNone/>
            </a:pPr>
            <a:r>
              <a:rPr lang="en-IN" sz="1400" dirty="0">
                <a:latin typeface="Dreaming Outloud Pro" panose="020F0502020204030204" pitchFamily="66" charset="0"/>
                <a:cs typeface="Dreaming Outloud Pro" panose="020F0502020204030204" pitchFamily="66" charset="0"/>
              </a:rPr>
              <a:t>SM Anti-neutrino</a:t>
            </a:r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FB31E545-AE25-65D5-2C1A-B593E69D0C6D}"/>
              </a:ext>
            </a:extLst>
          </p:cNvPr>
          <p:cNvSpPr/>
          <p:nvPr/>
        </p:nvSpPr>
        <p:spPr>
          <a:xfrm>
            <a:off x="7853859" y="1533465"/>
            <a:ext cx="4286992" cy="4785837"/>
          </a:xfrm>
          <a:prstGeom prst="rect">
            <a:avLst/>
          </a:prstGeom>
          <a:solidFill>
            <a:srgbClr val="5B9BD5">
              <a:alpha val="94902"/>
            </a:srgb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latin typeface="Avenir Next LT Pro" panose="020B0504020202020204" pitchFamily="34" charset="0"/>
              </a:rPr>
              <a:t>The only known feasible experimental probe of the Majorana nature of the neutrino is </a:t>
            </a:r>
            <a:r>
              <a:rPr lang="en-US" dirty="0" err="1">
                <a:latin typeface="Avenir Next LT Pro" panose="020B0504020202020204" pitchFamily="34" charset="0"/>
              </a:rPr>
              <a:t>Neutrinoless</a:t>
            </a:r>
            <a:r>
              <a:rPr lang="en-US" dirty="0">
                <a:latin typeface="Avenir Next LT Pro" panose="020B0504020202020204" pitchFamily="34" charset="0"/>
              </a:rPr>
              <a:t> Double Beta Decay (0</a:t>
            </a:r>
            <a:r>
              <a:rPr lang="en-US" dirty="0">
                <a:latin typeface="Symbol" panose="05050102010706020507" pitchFamily="18" charset="2"/>
              </a:rPr>
              <a:t>nbb</a:t>
            </a:r>
            <a:r>
              <a:rPr lang="en-US" dirty="0">
                <a:latin typeface="Avenir Next LT Pro" panose="020B0504020202020204" pitchFamily="34" charset="0"/>
              </a:rPr>
              <a:t>).</a:t>
            </a:r>
            <a:endParaRPr lang="en-IN" dirty="0">
              <a:latin typeface="Avenir Next LT Pro" panose="020B05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473551856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3B172783-3D6A-876D-58D8-59132E3A4AE6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5780969-A156-F087-2281-B0DA1CED211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Double Beta Decays</a:t>
            </a:r>
            <a:endParaRPr lang="en-IN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E463DDFE-E8D4-B7C5-0934-F9879571DA7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IN"/>
              <a:t>Aparajita Mazumdar | PPC 2025, Deadwood</a:t>
            </a:r>
            <a:endParaRPr lang="en-IN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679DD08B-E313-0B4C-8164-459D0F0EDAC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AB685E-59F6-4749-A6A4-A22AA6A2CCD1}" type="slidenum">
              <a:rPr lang="en-IN" smtClean="0"/>
              <a:pPr/>
              <a:t>8</a:t>
            </a:fld>
            <a:endParaRPr lang="en-IN" dirty="0"/>
          </a:p>
        </p:txBody>
      </p:sp>
      <p:pic>
        <p:nvPicPr>
          <p:cNvPr id="6" name="Picture 3">
            <a:extLst>
              <a:ext uri="{FF2B5EF4-FFF2-40B4-BE49-F238E27FC236}">
                <a16:creationId xmlns:a16="http://schemas.microsoft.com/office/drawing/2014/main" id="{65B0BD24-02BA-B768-A31C-EF6CC5557DA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91950" y="1194260"/>
            <a:ext cx="2141575" cy="2340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mc:AlternateContent xmlns:mc="http://schemas.openxmlformats.org/markup-compatibility/2006" xmlns:p14="http://schemas.microsoft.com/office/powerpoint/2010/main" xmlns:aink="http://schemas.microsoft.com/office/drawing/2016/ink">
        <mc:Choice Requires="p14 aink">
          <p:contentPart p14:bwMode="auto" r:id="rId3">
            <p14:nvContentPartPr>
              <p14:cNvPr id="7" name="Ink 6">
                <a:extLst>
                  <a:ext uri="{FF2B5EF4-FFF2-40B4-BE49-F238E27FC236}">
                    <a16:creationId xmlns:a16="http://schemas.microsoft.com/office/drawing/2014/main" id="{75FF8CC4-3E74-9B66-4E54-12A354840DDA}"/>
                  </a:ext>
                </a:extLst>
              </p14:cNvPr>
              <p14:cNvContentPartPr/>
              <p14:nvPr/>
            </p14:nvContentPartPr>
            <p14:xfrm>
              <a:off x="2741564" y="1685033"/>
              <a:ext cx="360" cy="360"/>
            </p14:xfrm>
          </p:contentPart>
        </mc:Choice>
        <mc:Fallback xmlns="">
          <p:pic>
            <p:nvPicPr>
              <p:cNvPr id="7" name="Ink 6">
                <a:extLst>
                  <a:ext uri="{FF2B5EF4-FFF2-40B4-BE49-F238E27FC236}">
                    <a16:creationId xmlns:a16="http://schemas.microsoft.com/office/drawing/2014/main" id="{75FF8CC4-3E74-9B66-4E54-12A354840DDA}"/>
                  </a:ext>
                </a:extLst>
              </p:cNvPr>
              <p:cNvPicPr/>
              <p:nvPr/>
            </p:nvPicPr>
            <p:blipFill>
              <a:blip r:embed="rId4"/>
              <a:stretch>
                <a:fillRect/>
              </a:stretch>
            </p:blipFill>
            <p:spPr>
              <a:xfrm>
                <a:off x="2732564" y="1631033"/>
                <a:ext cx="18000" cy="108000"/>
              </a:xfrm>
              <a:prstGeom prst="rect">
                <a:avLst/>
              </a:prstGeom>
            </p:spPr>
          </p:pic>
        </mc:Fallback>
      </mc:AlternateContent>
      <p:sp>
        <p:nvSpPr>
          <p:cNvPr id="24" name="TextBox 23">
            <a:extLst>
              <a:ext uri="{FF2B5EF4-FFF2-40B4-BE49-F238E27FC236}">
                <a16:creationId xmlns:a16="http://schemas.microsoft.com/office/drawing/2014/main" id="{785C1FF0-2464-451D-9C39-9E2C2591F5D0}"/>
              </a:ext>
            </a:extLst>
          </p:cNvPr>
          <p:cNvSpPr txBox="1"/>
          <p:nvPr/>
        </p:nvSpPr>
        <p:spPr>
          <a:xfrm>
            <a:off x="557086" y="4196731"/>
            <a:ext cx="1874821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en-IN" sz="1200" i="1" baseline="30000" dirty="0">
                <a:solidFill>
                  <a:srgbClr val="FF0000"/>
                </a:solidFill>
                <a:latin typeface="Avenir Next LT Pro" panose="020B0504020202020204" pitchFamily="34" charset="0"/>
              </a:rPr>
              <a:t> 48</a:t>
            </a:r>
            <a:r>
              <a:rPr lang="en-IN" sz="1200" i="1" dirty="0">
                <a:solidFill>
                  <a:srgbClr val="FF0000"/>
                </a:solidFill>
                <a:latin typeface="Avenir Next LT Pro" panose="020B0504020202020204" pitchFamily="34" charset="0"/>
              </a:rPr>
              <a:t>Ca, </a:t>
            </a:r>
            <a:r>
              <a:rPr lang="en-IN" sz="1200" i="1" baseline="30000" dirty="0">
                <a:solidFill>
                  <a:srgbClr val="FF0000"/>
                </a:solidFill>
                <a:latin typeface="Avenir Next LT Pro" panose="020B0504020202020204" pitchFamily="34" charset="0"/>
              </a:rPr>
              <a:t>76</a:t>
            </a:r>
            <a:r>
              <a:rPr lang="en-IN" sz="1200" i="1" dirty="0">
                <a:solidFill>
                  <a:srgbClr val="FF0000"/>
                </a:solidFill>
                <a:latin typeface="Avenir Next LT Pro" panose="020B0504020202020204" pitchFamily="34" charset="0"/>
              </a:rPr>
              <a:t>Ge, </a:t>
            </a:r>
            <a:r>
              <a:rPr lang="en-IN" sz="1200" i="1" baseline="30000" dirty="0">
                <a:solidFill>
                  <a:srgbClr val="FF0000"/>
                </a:solidFill>
                <a:latin typeface="Avenir Next LT Pro" panose="020B0504020202020204" pitchFamily="34" charset="0"/>
              </a:rPr>
              <a:t>82</a:t>
            </a:r>
            <a:r>
              <a:rPr lang="en-IN" sz="1200" i="1" dirty="0">
                <a:solidFill>
                  <a:srgbClr val="FF0000"/>
                </a:solidFill>
                <a:latin typeface="Avenir Next LT Pro" panose="020B0504020202020204" pitchFamily="34" charset="0"/>
              </a:rPr>
              <a:t>Se , </a:t>
            </a:r>
            <a:r>
              <a:rPr lang="en-IN" sz="1200" i="1" baseline="30000" dirty="0">
                <a:solidFill>
                  <a:srgbClr val="FF0000"/>
                </a:solidFill>
                <a:latin typeface="Avenir Next LT Pro" panose="020B0504020202020204" pitchFamily="34" charset="0"/>
              </a:rPr>
              <a:t>96</a:t>
            </a:r>
            <a:r>
              <a:rPr lang="en-IN" sz="1200" i="1" dirty="0">
                <a:solidFill>
                  <a:srgbClr val="FF0000"/>
                </a:solidFill>
                <a:latin typeface="Avenir Next LT Pro" panose="020B0504020202020204" pitchFamily="34" charset="0"/>
              </a:rPr>
              <a:t>Zr, </a:t>
            </a:r>
            <a:r>
              <a:rPr lang="en-IN" sz="1200" i="1" baseline="30000" dirty="0">
                <a:solidFill>
                  <a:srgbClr val="FF0000"/>
                </a:solidFill>
                <a:latin typeface="Avenir Next LT Pro" panose="020B0504020202020204" pitchFamily="34" charset="0"/>
              </a:rPr>
              <a:t>100</a:t>
            </a:r>
            <a:r>
              <a:rPr lang="en-IN" sz="1200" i="1" dirty="0">
                <a:solidFill>
                  <a:srgbClr val="FF0000"/>
                </a:solidFill>
                <a:latin typeface="Avenir Next LT Pro" panose="020B0504020202020204" pitchFamily="34" charset="0"/>
              </a:rPr>
              <a:t>Mo, </a:t>
            </a:r>
            <a:r>
              <a:rPr lang="en-IN" sz="1200" i="1" baseline="30000" dirty="0">
                <a:solidFill>
                  <a:srgbClr val="FF0000"/>
                </a:solidFill>
                <a:latin typeface="Avenir Next LT Pro" panose="020B0504020202020204" pitchFamily="34" charset="0"/>
              </a:rPr>
              <a:t>116</a:t>
            </a:r>
            <a:r>
              <a:rPr lang="en-IN" sz="1200" i="1" dirty="0">
                <a:solidFill>
                  <a:srgbClr val="FF0000"/>
                </a:solidFill>
                <a:latin typeface="Avenir Next LT Pro" panose="020B0504020202020204" pitchFamily="34" charset="0"/>
              </a:rPr>
              <a:t>Cd, </a:t>
            </a:r>
            <a:r>
              <a:rPr lang="en-IN" sz="1200" i="1" baseline="30000" dirty="0">
                <a:solidFill>
                  <a:srgbClr val="FF0000"/>
                </a:solidFill>
                <a:latin typeface="Avenir Next LT Pro" panose="020B0504020202020204" pitchFamily="34" charset="0"/>
              </a:rPr>
              <a:t>128,130</a:t>
            </a:r>
            <a:r>
              <a:rPr lang="en-IN" sz="1200" i="1" dirty="0">
                <a:solidFill>
                  <a:srgbClr val="FF0000"/>
                </a:solidFill>
                <a:latin typeface="Avenir Next LT Pro" panose="020B0504020202020204" pitchFamily="34" charset="0"/>
              </a:rPr>
              <a:t>Te, </a:t>
            </a:r>
            <a:r>
              <a:rPr lang="en-IN" sz="1200" i="1" baseline="30000" dirty="0">
                <a:solidFill>
                  <a:srgbClr val="FF0000"/>
                </a:solidFill>
                <a:latin typeface="Avenir Next LT Pro" panose="020B0504020202020204" pitchFamily="34" charset="0"/>
              </a:rPr>
              <a:t>136</a:t>
            </a:r>
            <a:r>
              <a:rPr lang="en-IN" sz="1200" i="1" dirty="0">
                <a:solidFill>
                  <a:srgbClr val="FF0000"/>
                </a:solidFill>
                <a:latin typeface="Avenir Next LT Pro" panose="020B0504020202020204" pitchFamily="34" charset="0"/>
              </a:rPr>
              <a:t>Xe, </a:t>
            </a:r>
            <a:r>
              <a:rPr lang="en-IN" sz="1200" i="1" baseline="30000" dirty="0">
                <a:solidFill>
                  <a:srgbClr val="FF0000"/>
                </a:solidFill>
                <a:latin typeface="Avenir Next LT Pro" panose="020B0504020202020204" pitchFamily="34" charset="0"/>
              </a:rPr>
              <a:t>150</a:t>
            </a:r>
            <a:r>
              <a:rPr lang="en-IN" sz="1200" i="1" dirty="0">
                <a:solidFill>
                  <a:srgbClr val="FF0000"/>
                </a:solidFill>
                <a:latin typeface="Avenir Next LT Pro" panose="020B0504020202020204" pitchFamily="34" charset="0"/>
              </a:rPr>
              <a:t>Nd, </a:t>
            </a:r>
            <a:r>
              <a:rPr lang="en-IN" sz="1200" i="1" baseline="30000" dirty="0">
                <a:solidFill>
                  <a:srgbClr val="FF0000"/>
                </a:solidFill>
                <a:latin typeface="Avenir Next LT Pro" panose="020B0504020202020204" pitchFamily="34" charset="0"/>
              </a:rPr>
              <a:t>238</a:t>
            </a:r>
            <a:r>
              <a:rPr lang="en-IN" sz="1200" i="1" dirty="0">
                <a:solidFill>
                  <a:srgbClr val="FF0000"/>
                </a:solidFill>
                <a:latin typeface="Avenir Next LT Pro" panose="020B0504020202020204" pitchFamily="34" charset="0"/>
              </a:rPr>
              <a:t>U</a:t>
            </a:r>
            <a:endParaRPr lang="en-US" sz="1200" dirty="0">
              <a:latin typeface="Avenir Next LT Pro" panose="020B0504020202020204" pitchFamily="34" charset="0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5" name="TextBox 24">
                <a:extLst>
                  <a:ext uri="{FF2B5EF4-FFF2-40B4-BE49-F238E27FC236}">
                    <a16:creationId xmlns:a16="http://schemas.microsoft.com/office/drawing/2014/main" id="{2C72C5C2-B1F3-2393-CD63-7C24908B82EF}"/>
                  </a:ext>
                </a:extLst>
              </p:cNvPr>
              <p:cNvSpPr txBox="1"/>
              <p:nvPr/>
            </p:nvSpPr>
            <p:spPr>
              <a:xfrm>
                <a:off x="557086" y="3509236"/>
                <a:ext cx="2251260" cy="778739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dirty="0">
                    <a:latin typeface="Avenir Next LT Pro" panose="020B0504020202020204" pitchFamily="34" charset="0"/>
                  </a:rPr>
                  <a:t>Rare process</a:t>
                </a:r>
              </a:p>
              <a:p>
                <a14:m>
                  <m:oMath xmlns:m="http://schemas.openxmlformats.org/officeDocument/2006/math">
                    <m:sSubSup>
                      <m:sSubSupPr>
                        <m:ctrlPr>
                          <a:rPr lang="en-US" sz="1400" i="1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en-US" sz="14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400" i="1">
                            <a:latin typeface="Cambria Math" panose="02040503050406030204" pitchFamily="18" charset="0"/>
                          </a:rPr>
                          <m:t>1/2</m:t>
                        </m:r>
                      </m:sub>
                      <m:sup>
                        <m:r>
                          <a:rPr lang="en-US" sz="1400" i="1">
                            <a:latin typeface="Cambria Math" panose="02040503050406030204" pitchFamily="18" charset="0"/>
                          </a:rPr>
                          <m:t>2</m:t>
                        </m:r>
                        <m:r>
                          <a:rPr lang="en-US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𝜈</m:t>
                        </m:r>
                      </m:sup>
                    </m:sSubSup>
                  </m:oMath>
                </a14:m>
                <a:r>
                  <a:rPr lang="en-US" sz="1400" dirty="0">
                    <a:latin typeface="Avenir Next LT Pro" panose="020B0504020202020204" pitchFamily="34" charset="0"/>
                  </a:rPr>
                  <a:t> :10</a:t>
                </a:r>
                <a:r>
                  <a:rPr lang="en-US" sz="1400" baseline="30000" dirty="0">
                    <a:latin typeface="Avenir Next LT Pro" panose="020B0504020202020204" pitchFamily="34" charset="0"/>
                  </a:rPr>
                  <a:t>18</a:t>
                </a:r>
                <a:r>
                  <a:rPr lang="en-US" sz="1400" dirty="0">
                    <a:latin typeface="Avenir Next LT Pro" panose="020B0504020202020204" pitchFamily="34" charset="0"/>
                  </a:rPr>
                  <a:t> – 10</a:t>
                </a:r>
                <a:r>
                  <a:rPr lang="en-US" sz="1400" baseline="30000" dirty="0">
                    <a:latin typeface="Avenir Next LT Pro" panose="020B0504020202020204" pitchFamily="34" charset="0"/>
                  </a:rPr>
                  <a:t>24 </a:t>
                </a:r>
                <a:r>
                  <a:rPr lang="en-US" sz="1400" dirty="0">
                    <a:latin typeface="Avenir Next LT Pro" panose="020B0504020202020204" pitchFamily="34" charset="0"/>
                  </a:rPr>
                  <a:t>yr</a:t>
                </a:r>
                <a:endParaRPr lang="en-US" sz="1400" dirty="0"/>
              </a:p>
              <a:p>
                <a:endParaRPr lang="en-US" sz="1400" dirty="0">
                  <a:latin typeface="Avenir Next LT Pro" panose="020B0504020202020204" pitchFamily="34" charset="0"/>
                </a:endParaRPr>
              </a:p>
            </p:txBody>
          </p:sp>
        </mc:Choice>
        <mc:Fallback xmlns="">
          <p:sp>
            <p:nvSpPr>
              <p:cNvPr id="25" name="TextBox 24">
                <a:extLst>
                  <a:ext uri="{FF2B5EF4-FFF2-40B4-BE49-F238E27FC236}">
                    <a16:creationId xmlns:a16="http://schemas.microsoft.com/office/drawing/2014/main" id="{2C72C5C2-B1F3-2393-CD63-7C24908B82EF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57086" y="3509236"/>
                <a:ext cx="2251260" cy="778739"/>
              </a:xfrm>
              <a:prstGeom prst="rect">
                <a:avLst/>
              </a:prstGeom>
              <a:blipFill>
                <a:blip r:embed="rId5"/>
                <a:stretch>
                  <a:fillRect l="-811" t="-1575"/>
                </a:stretch>
              </a:blipFill>
            </p:spPr>
            <p:txBody>
              <a:bodyPr/>
              <a:lstStyle/>
              <a:p>
                <a:r>
                  <a:rPr lang="en-IN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8" name="TextBox 27">
            <a:extLst>
              <a:ext uri="{FF2B5EF4-FFF2-40B4-BE49-F238E27FC236}">
                <a16:creationId xmlns:a16="http://schemas.microsoft.com/office/drawing/2014/main" id="{DA4F0C33-F330-65C4-3301-EC8ED475B72F}"/>
              </a:ext>
            </a:extLst>
          </p:cNvPr>
          <p:cNvSpPr txBox="1"/>
          <p:nvPr/>
        </p:nvSpPr>
        <p:spPr>
          <a:xfrm>
            <a:off x="1139798" y="739079"/>
            <a:ext cx="72480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latin typeface="Avenir Next LT Pro" panose="020B0504020202020204" pitchFamily="34" charset="0"/>
              </a:rPr>
              <a:t>2</a:t>
            </a:r>
            <a:r>
              <a:rPr lang="en-US" dirty="0">
                <a:latin typeface="Symbol" panose="05050102010706020507" pitchFamily="18" charset="2"/>
              </a:rPr>
              <a:t>nbb</a:t>
            </a:r>
            <a:endParaRPr lang="en-US" dirty="0">
              <a:latin typeface="Avenir Next LT Pro" panose="020B0504020202020204" pitchFamily="34" charset="0"/>
            </a:endParaRPr>
          </a:p>
        </p:txBody>
      </p:sp>
      <p:sp>
        <p:nvSpPr>
          <p:cNvPr id="20" name="TextBox 19">
            <a:extLst>
              <a:ext uri="{FF2B5EF4-FFF2-40B4-BE49-F238E27FC236}">
                <a16:creationId xmlns:a16="http://schemas.microsoft.com/office/drawing/2014/main" id="{7224194B-BBBE-12A2-B5DA-8E8AB630FE81}"/>
              </a:ext>
            </a:extLst>
          </p:cNvPr>
          <p:cNvSpPr txBox="1"/>
          <p:nvPr/>
        </p:nvSpPr>
        <p:spPr>
          <a:xfrm>
            <a:off x="557086" y="4950446"/>
            <a:ext cx="2251260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latin typeface="Avenir Next LT Pro" panose="020B0504020202020204" pitchFamily="34" charset="0"/>
              </a:rPr>
              <a:t>Observed in 11 isotopes for which </a:t>
            </a:r>
            <a:r>
              <a:rPr lang="en-US" sz="1400" dirty="0">
                <a:latin typeface="Symbol" panose="05050102010706020507" pitchFamily="18" charset="2"/>
              </a:rPr>
              <a:t>b</a:t>
            </a:r>
            <a:r>
              <a:rPr lang="en-US" sz="1400" dirty="0">
                <a:latin typeface="Avenir Next LT Pro" panose="020B0504020202020204" pitchFamily="34" charset="0"/>
              </a:rPr>
              <a:t> decay is energy/spin suppressed.</a:t>
            </a:r>
            <a:endParaRPr lang="en-US" sz="1400" dirty="0"/>
          </a:p>
          <a:p>
            <a:endParaRPr lang="en-US" sz="1400" dirty="0">
              <a:latin typeface="Avenir Next LT Pro" panose="020B05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870832968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7C8E48EF-AD47-F5DF-95EA-8EA376D45B1C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6F8C761-5BC5-D638-FC1A-9CAB06A2242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Double Beta Decays</a:t>
            </a:r>
            <a:endParaRPr lang="en-IN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6B47ADBB-B8AE-28F3-C3FF-5804788418E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IN"/>
              <a:t>Aparajita Mazumdar | PPC 2025, Deadwood</a:t>
            </a:r>
            <a:endParaRPr lang="en-IN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EFDBDEC6-5C2C-9B3B-0C37-CED72E99900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AB685E-59F6-4749-A6A4-A22AA6A2CCD1}" type="slidenum">
              <a:rPr lang="en-IN" smtClean="0"/>
              <a:pPr/>
              <a:t>9</a:t>
            </a:fld>
            <a:endParaRPr lang="en-IN" dirty="0"/>
          </a:p>
        </p:txBody>
      </p:sp>
      <p:pic>
        <p:nvPicPr>
          <p:cNvPr id="6" name="Picture 3">
            <a:extLst>
              <a:ext uri="{FF2B5EF4-FFF2-40B4-BE49-F238E27FC236}">
                <a16:creationId xmlns:a16="http://schemas.microsoft.com/office/drawing/2014/main" id="{82AE7923-9A02-ECB4-638E-17D8A6FBFA6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91950" y="1194260"/>
            <a:ext cx="2141575" cy="2340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mc:AlternateContent xmlns:mc="http://schemas.openxmlformats.org/markup-compatibility/2006" xmlns:p14="http://schemas.microsoft.com/office/powerpoint/2010/main" xmlns:aink="http://schemas.microsoft.com/office/drawing/2016/ink">
        <mc:Choice Requires="p14 aink">
          <p:contentPart p14:bwMode="auto" r:id="rId3">
            <p14:nvContentPartPr>
              <p14:cNvPr id="7" name="Ink 6">
                <a:extLst>
                  <a:ext uri="{FF2B5EF4-FFF2-40B4-BE49-F238E27FC236}">
                    <a16:creationId xmlns:a16="http://schemas.microsoft.com/office/drawing/2014/main" id="{840957B8-140A-C413-032C-36BA6894E615}"/>
                  </a:ext>
                </a:extLst>
              </p14:cNvPr>
              <p14:cNvContentPartPr/>
              <p14:nvPr/>
            </p14:nvContentPartPr>
            <p14:xfrm>
              <a:off x="2741564" y="1685033"/>
              <a:ext cx="360" cy="360"/>
            </p14:xfrm>
          </p:contentPart>
        </mc:Choice>
        <mc:Fallback xmlns="">
          <p:pic>
            <p:nvPicPr>
              <p:cNvPr id="7" name="Ink 6">
                <a:extLst>
                  <a:ext uri="{FF2B5EF4-FFF2-40B4-BE49-F238E27FC236}">
                    <a16:creationId xmlns:a16="http://schemas.microsoft.com/office/drawing/2014/main" id="{840957B8-140A-C413-032C-36BA6894E615}"/>
                  </a:ext>
                </a:extLst>
              </p:cNvPr>
              <p:cNvPicPr/>
              <p:nvPr/>
            </p:nvPicPr>
            <p:blipFill>
              <a:blip r:embed="rId4"/>
              <a:stretch>
                <a:fillRect/>
              </a:stretch>
            </p:blipFill>
            <p:spPr>
              <a:xfrm>
                <a:off x="2732564" y="1631033"/>
                <a:ext cx="18000" cy="108000"/>
              </a:xfrm>
              <a:prstGeom prst="rect">
                <a:avLst/>
              </a:prstGeom>
            </p:spPr>
          </p:pic>
        </mc:Fallback>
      </mc:AlternateContent>
      <p:pic>
        <p:nvPicPr>
          <p:cNvPr id="8" name="Picture 2">
            <a:extLst>
              <a:ext uri="{FF2B5EF4-FFF2-40B4-BE49-F238E27FC236}">
                <a16:creationId xmlns:a16="http://schemas.microsoft.com/office/drawing/2014/main" id="{EAA44BED-4179-D934-B528-2BA7D337EAC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33523" y="1194260"/>
            <a:ext cx="2069206" cy="2304488"/>
          </a:xfrm>
          <a:prstGeom prst="rect">
            <a:avLst/>
          </a:prstGeom>
          <a:noFill/>
          <a:ln w="25400"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24" name="TextBox 23">
            <a:extLst>
              <a:ext uri="{FF2B5EF4-FFF2-40B4-BE49-F238E27FC236}">
                <a16:creationId xmlns:a16="http://schemas.microsoft.com/office/drawing/2014/main" id="{BB32FDFB-B6C5-BEB9-84FC-3DC29C4E454C}"/>
              </a:ext>
            </a:extLst>
          </p:cNvPr>
          <p:cNvSpPr txBox="1"/>
          <p:nvPr/>
        </p:nvSpPr>
        <p:spPr>
          <a:xfrm>
            <a:off x="557086" y="4196731"/>
            <a:ext cx="1874821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en-IN" sz="1200" i="1" baseline="30000" dirty="0">
                <a:solidFill>
                  <a:srgbClr val="FF0000"/>
                </a:solidFill>
                <a:latin typeface="Avenir Next LT Pro" panose="020B0504020202020204" pitchFamily="34" charset="0"/>
              </a:rPr>
              <a:t> 48</a:t>
            </a:r>
            <a:r>
              <a:rPr lang="en-IN" sz="1200" i="1" dirty="0">
                <a:solidFill>
                  <a:srgbClr val="FF0000"/>
                </a:solidFill>
                <a:latin typeface="Avenir Next LT Pro" panose="020B0504020202020204" pitchFamily="34" charset="0"/>
              </a:rPr>
              <a:t>Ca, </a:t>
            </a:r>
            <a:r>
              <a:rPr lang="en-IN" sz="1200" i="1" baseline="30000" dirty="0">
                <a:solidFill>
                  <a:srgbClr val="FF0000"/>
                </a:solidFill>
                <a:latin typeface="Avenir Next LT Pro" panose="020B0504020202020204" pitchFamily="34" charset="0"/>
              </a:rPr>
              <a:t>76</a:t>
            </a:r>
            <a:r>
              <a:rPr lang="en-IN" sz="1200" i="1" dirty="0">
                <a:solidFill>
                  <a:srgbClr val="FF0000"/>
                </a:solidFill>
                <a:latin typeface="Avenir Next LT Pro" panose="020B0504020202020204" pitchFamily="34" charset="0"/>
              </a:rPr>
              <a:t>Ge, </a:t>
            </a:r>
            <a:r>
              <a:rPr lang="en-IN" sz="1200" i="1" baseline="30000" dirty="0">
                <a:solidFill>
                  <a:srgbClr val="FF0000"/>
                </a:solidFill>
                <a:latin typeface="Avenir Next LT Pro" panose="020B0504020202020204" pitchFamily="34" charset="0"/>
              </a:rPr>
              <a:t>82</a:t>
            </a:r>
            <a:r>
              <a:rPr lang="en-IN" sz="1200" i="1" dirty="0">
                <a:solidFill>
                  <a:srgbClr val="FF0000"/>
                </a:solidFill>
                <a:latin typeface="Avenir Next LT Pro" panose="020B0504020202020204" pitchFamily="34" charset="0"/>
              </a:rPr>
              <a:t>Se , </a:t>
            </a:r>
            <a:r>
              <a:rPr lang="en-IN" sz="1200" i="1" baseline="30000" dirty="0">
                <a:solidFill>
                  <a:srgbClr val="FF0000"/>
                </a:solidFill>
                <a:latin typeface="Avenir Next LT Pro" panose="020B0504020202020204" pitchFamily="34" charset="0"/>
              </a:rPr>
              <a:t>96</a:t>
            </a:r>
            <a:r>
              <a:rPr lang="en-IN" sz="1200" i="1" dirty="0">
                <a:solidFill>
                  <a:srgbClr val="FF0000"/>
                </a:solidFill>
                <a:latin typeface="Avenir Next LT Pro" panose="020B0504020202020204" pitchFamily="34" charset="0"/>
              </a:rPr>
              <a:t>Zr, </a:t>
            </a:r>
            <a:r>
              <a:rPr lang="en-IN" sz="1200" i="1" baseline="30000" dirty="0">
                <a:solidFill>
                  <a:srgbClr val="FF0000"/>
                </a:solidFill>
                <a:latin typeface="Avenir Next LT Pro" panose="020B0504020202020204" pitchFamily="34" charset="0"/>
              </a:rPr>
              <a:t>100</a:t>
            </a:r>
            <a:r>
              <a:rPr lang="en-IN" sz="1200" i="1" dirty="0">
                <a:solidFill>
                  <a:srgbClr val="FF0000"/>
                </a:solidFill>
                <a:latin typeface="Avenir Next LT Pro" panose="020B0504020202020204" pitchFamily="34" charset="0"/>
              </a:rPr>
              <a:t>Mo, </a:t>
            </a:r>
            <a:r>
              <a:rPr lang="en-IN" sz="1200" i="1" baseline="30000" dirty="0">
                <a:solidFill>
                  <a:srgbClr val="FF0000"/>
                </a:solidFill>
                <a:latin typeface="Avenir Next LT Pro" panose="020B0504020202020204" pitchFamily="34" charset="0"/>
              </a:rPr>
              <a:t>116</a:t>
            </a:r>
            <a:r>
              <a:rPr lang="en-IN" sz="1200" i="1" dirty="0">
                <a:solidFill>
                  <a:srgbClr val="FF0000"/>
                </a:solidFill>
                <a:latin typeface="Avenir Next LT Pro" panose="020B0504020202020204" pitchFamily="34" charset="0"/>
              </a:rPr>
              <a:t>Cd, </a:t>
            </a:r>
            <a:r>
              <a:rPr lang="en-IN" sz="1200" i="1" baseline="30000" dirty="0">
                <a:solidFill>
                  <a:srgbClr val="FF0000"/>
                </a:solidFill>
                <a:latin typeface="Avenir Next LT Pro" panose="020B0504020202020204" pitchFamily="34" charset="0"/>
              </a:rPr>
              <a:t>128,130</a:t>
            </a:r>
            <a:r>
              <a:rPr lang="en-IN" sz="1200" i="1" dirty="0">
                <a:solidFill>
                  <a:srgbClr val="FF0000"/>
                </a:solidFill>
                <a:latin typeface="Avenir Next LT Pro" panose="020B0504020202020204" pitchFamily="34" charset="0"/>
              </a:rPr>
              <a:t>Te, </a:t>
            </a:r>
            <a:r>
              <a:rPr lang="en-IN" sz="1200" i="1" baseline="30000" dirty="0">
                <a:solidFill>
                  <a:srgbClr val="FF0000"/>
                </a:solidFill>
                <a:latin typeface="Avenir Next LT Pro" panose="020B0504020202020204" pitchFamily="34" charset="0"/>
              </a:rPr>
              <a:t>136</a:t>
            </a:r>
            <a:r>
              <a:rPr lang="en-IN" sz="1200" i="1" dirty="0">
                <a:solidFill>
                  <a:srgbClr val="FF0000"/>
                </a:solidFill>
                <a:latin typeface="Avenir Next LT Pro" panose="020B0504020202020204" pitchFamily="34" charset="0"/>
              </a:rPr>
              <a:t>Xe, </a:t>
            </a:r>
            <a:r>
              <a:rPr lang="en-IN" sz="1200" i="1" baseline="30000" dirty="0">
                <a:solidFill>
                  <a:srgbClr val="FF0000"/>
                </a:solidFill>
                <a:latin typeface="Avenir Next LT Pro" panose="020B0504020202020204" pitchFamily="34" charset="0"/>
              </a:rPr>
              <a:t>150</a:t>
            </a:r>
            <a:r>
              <a:rPr lang="en-IN" sz="1200" i="1" dirty="0">
                <a:solidFill>
                  <a:srgbClr val="FF0000"/>
                </a:solidFill>
                <a:latin typeface="Avenir Next LT Pro" panose="020B0504020202020204" pitchFamily="34" charset="0"/>
              </a:rPr>
              <a:t>Nd, </a:t>
            </a:r>
            <a:r>
              <a:rPr lang="en-IN" sz="1200" i="1" baseline="30000" dirty="0">
                <a:solidFill>
                  <a:srgbClr val="FF0000"/>
                </a:solidFill>
                <a:latin typeface="Avenir Next LT Pro" panose="020B0504020202020204" pitchFamily="34" charset="0"/>
              </a:rPr>
              <a:t>238</a:t>
            </a:r>
            <a:r>
              <a:rPr lang="en-IN" sz="1200" i="1" dirty="0">
                <a:solidFill>
                  <a:srgbClr val="FF0000"/>
                </a:solidFill>
                <a:latin typeface="Avenir Next LT Pro" panose="020B0504020202020204" pitchFamily="34" charset="0"/>
              </a:rPr>
              <a:t>U</a:t>
            </a:r>
            <a:endParaRPr lang="en-US" sz="1200" dirty="0">
              <a:latin typeface="Avenir Next LT Pro" panose="020B0504020202020204" pitchFamily="34" charset="0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5" name="TextBox 24">
                <a:extLst>
                  <a:ext uri="{FF2B5EF4-FFF2-40B4-BE49-F238E27FC236}">
                    <a16:creationId xmlns:a16="http://schemas.microsoft.com/office/drawing/2014/main" id="{223BEEC0-1BED-8FA1-9228-C4D42406365A}"/>
                  </a:ext>
                </a:extLst>
              </p:cNvPr>
              <p:cNvSpPr txBox="1"/>
              <p:nvPr/>
            </p:nvSpPr>
            <p:spPr>
              <a:xfrm>
                <a:off x="557086" y="3509236"/>
                <a:ext cx="2251260" cy="778739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dirty="0">
                    <a:latin typeface="Avenir Next LT Pro" panose="020B0504020202020204" pitchFamily="34" charset="0"/>
                  </a:rPr>
                  <a:t>Rare process</a:t>
                </a:r>
              </a:p>
              <a:p>
                <a14:m>
                  <m:oMath xmlns:m="http://schemas.openxmlformats.org/officeDocument/2006/math">
                    <m:sSubSup>
                      <m:sSubSupPr>
                        <m:ctrlPr>
                          <a:rPr lang="en-US" sz="1400" i="1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en-US" sz="14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400" i="1">
                            <a:latin typeface="Cambria Math" panose="02040503050406030204" pitchFamily="18" charset="0"/>
                          </a:rPr>
                          <m:t>1/2</m:t>
                        </m:r>
                      </m:sub>
                      <m:sup>
                        <m:r>
                          <a:rPr lang="en-US" sz="1400" i="1">
                            <a:latin typeface="Cambria Math" panose="02040503050406030204" pitchFamily="18" charset="0"/>
                          </a:rPr>
                          <m:t>2</m:t>
                        </m:r>
                        <m:r>
                          <a:rPr lang="en-US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𝜈</m:t>
                        </m:r>
                      </m:sup>
                    </m:sSubSup>
                  </m:oMath>
                </a14:m>
                <a:r>
                  <a:rPr lang="en-US" sz="1400" dirty="0">
                    <a:latin typeface="Avenir Next LT Pro" panose="020B0504020202020204" pitchFamily="34" charset="0"/>
                  </a:rPr>
                  <a:t> :10</a:t>
                </a:r>
                <a:r>
                  <a:rPr lang="en-US" sz="1400" baseline="30000" dirty="0">
                    <a:latin typeface="Avenir Next LT Pro" panose="020B0504020202020204" pitchFamily="34" charset="0"/>
                  </a:rPr>
                  <a:t>18</a:t>
                </a:r>
                <a:r>
                  <a:rPr lang="en-US" sz="1400" dirty="0">
                    <a:latin typeface="Avenir Next LT Pro" panose="020B0504020202020204" pitchFamily="34" charset="0"/>
                  </a:rPr>
                  <a:t> – 10</a:t>
                </a:r>
                <a:r>
                  <a:rPr lang="en-US" sz="1400" baseline="30000" dirty="0">
                    <a:latin typeface="Avenir Next LT Pro" panose="020B0504020202020204" pitchFamily="34" charset="0"/>
                  </a:rPr>
                  <a:t>24 </a:t>
                </a:r>
                <a:r>
                  <a:rPr lang="en-US" sz="1400" dirty="0">
                    <a:latin typeface="Avenir Next LT Pro" panose="020B0504020202020204" pitchFamily="34" charset="0"/>
                  </a:rPr>
                  <a:t>yr</a:t>
                </a:r>
                <a:endParaRPr lang="en-US" sz="1400" dirty="0"/>
              </a:p>
              <a:p>
                <a:endParaRPr lang="en-US" sz="1400" dirty="0">
                  <a:latin typeface="Avenir Next LT Pro" panose="020B0504020202020204" pitchFamily="34" charset="0"/>
                </a:endParaRPr>
              </a:p>
            </p:txBody>
          </p:sp>
        </mc:Choice>
        <mc:Fallback xmlns="">
          <p:sp>
            <p:nvSpPr>
              <p:cNvPr id="25" name="TextBox 24">
                <a:extLst>
                  <a:ext uri="{FF2B5EF4-FFF2-40B4-BE49-F238E27FC236}">
                    <a16:creationId xmlns:a16="http://schemas.microsoft.com/office/drawing/2014/main" id="{223BEEC0-1BED-8FA1-9228-C4D42406365A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57086" y="3509236"/>
                <a:ext cx="2251260" cy="778739"/>
              </a:xfrm>
              <a:prstGeom prst="rect">
                <a:avLst/>
              </a:prstGeom>
              <a:blipFill>
                <a:blip r:embed="rId6"/>
                <a:stretch>
                  <a:fillRect l="-811" t="-1575"/>
                </a:stretch>
              </a:blipFill>
            </p:spPr>
            <p:txBody>
              <a:bodyPr/>
              <a:lstStyle/>
              <a:p>
                <a:r>
                  <a:rPr lang="en-IN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7" name="TextBox 26">
            <a:extLst>
              <a:ext uri="{FF2B5EF4-FFF2-40B4-BE49-F238E27FC236}">
                <a16:creationId xmlns:a16="http://schemas.microsoft.com/office/drawing/2014/main" id="{89C1B968-5C39-CA82-19A6-76735F34CB45}"/>
              </a:ext>
            </a:extLst>
          </p:cNvPr>
          <p:cNvSpPr txBox="1"/>
          <p:nvPr/>
        </p:nvSpPr>
        <p:spPr>
          <a:xfrm>
            <a:off x="3905724" y="750740"/>
            <a:ext cx="72480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latin typeface="Avenir Next LT Pro" panose="020B0504020202020204" pitchFamily="34" charset="0"/>
              </a:rPr>
              <a:t>0</a:t>
            </a:r>
            <a:r>
              <a:rPr lang="en-US" dirty="0">
                <a:latin typeface="Symbol" panose="05050102010706020507" pitchFamily="18" charset="2"/>
              </a:rPr>
              <a:t>nbb</a:t>
            </a:r>
            <a:endParaRPr lang="en-US" dirty="0">
              <a:latin typeface="Avenir Next LT Pro" panose="020B0504020202020204" pitchFamily="34" charset="0"/>
            </a:endParaRPr>
          </a:p>
        </p:txBody>
      </p:sp>
      <p:sp>
        <p:nvSpPr>
          <p:cNvPr id="28" name="TextBox 27">
            <a:extLst>
              <a:ext uri="{FF2B5EF4-FFF2-40B4-BE49-F238E27FC236}">
                <a16:creationId xmlns:a16="http://schemas.microsoft.com/office/drawing/2014/main" id="{A0505594-DAB8-6E9D-2913-9163F3F159B7}"/>
              </a:ext>
            </a:extLst>
          </p:cNvPr>
          <p:cNvSpPr txBox="1"/>
          <p:nvPr/>
        </p:nvSpPr>
        <p:spPr>
          <a:xfrm>
            <a:off x="1139798" y="739079"/>
            <a:ext cx="72480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latin typeface="Avenir Next LT Pro" panose="020B0504020202020204" pitchFamily="34" charset="0"/>
              </a:rPr>
              <a:t>2</a:t>
            </a:r>
            <a:r>
              <a:rPr lang="en-US" dirty="0">
                <a:latin typeface="Symbol" panose="05050102010706020507" pitchFamily="18" charset="2"/>
              </a:rPr>
              <a:t>nbb</a:t>
            </a:r>
            <a:endParaRPr lang="en-US" dirty="0">
              <a:latin typeface="Avenir Next LT Pro" panose="020B0504020202020204" pitchFamily="34" charset="0"/>
            </a:endParaRPr>
          </a:p>
        </p:txBody>
      </p:sp>
      <p:sp>
        <p:nvSpPr>
          <p:cNvPr id="31" name="TextBox 30">
            <a:extLst>
              <a:ext uri="{FF2B5EF4-FFF2-40B4-BE49-F238E27FC236}">
                <a16:creationId xmlns:a16="http://schemas.microsoft.com/office/drawing/2014/main" id="{91C28E67-5FB2-104C-74FE-E97956C7955C}"/>
              </a:ext>
            </a:extLst>
          </p:cNvPr>
          <p:cNvSpPr txBox="1"/>
          <p:nvPr/>
        </p:nvSpPr>
        <p:spPr>
          <a:xfrm>
            <a:off x="3542983" y="3534260"/>
            <a:ext cx="189624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b="1" dirty="0">
                <a:latin typeface="Avenir Next LT Pro" panose="020B0504020202020204" pitchFamily="34" charset="0"/>
              </a:rPr>
              <a:t>Yet to be observed!</a:t>
            </a:r>
            <a:endParaRPr lang="en-US" sz="1400" b="1" dirty="0"/>
          </a:p>
          <a:p>
            <a:endParaRPr lang="en-US" sz="1400" dirty="0">
              <a:latin typeface="Avenir Next LT Pro" panose="020B0504020202020204" pitchFamily="34" charset="0"/>
            </a:endParaRPr>
          </a:p>
        </p:txBody>
      </p:sp>
      <p:sp>
        <p:nvSpPr>
          <p:cNvPr id="32" name="Star: 16 Points 31">
            <a:extLst>
              <a:ext uri="{FF2B5EF4-FFF2-40B4-BE49-F238E27FC236}">
                <a16:creationId xmlns:a16="http://schemas.microsoft.com/office/drawing/2014/main" id="{2BE0DBB1-5DA5-396D-F00E-7D094720D657}"/>
              </a:ext>
            </a:extLst>
          </p:cNvPr>
          <p:cNvSpPr/>
          <p:nvPr/>
        </p:nvSpPr>
        <p:spPr>
          <a:xfrm>
            <a:off x="3486455" y="3956418"/>
            <a:ext cx="2009301" cy="1901024"/>
          </a:xfrm>
          <a:prstGeom prst="star16">
            <a:avLst/>
          </a:prstGeom>
          <a:solidFill>
            <a:srgbClr val="FFFF00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600" dirty="0">
                <a:solidFill>
                  <a:schemeClr val="tx1"/>
                </a:solidFill>
                <a:latin typeface="Avenir Next LT Pro" panose="020B0504020202020204" pitchFamily="34" charset="0"/>
              </a:rPr>
              <a:t>Beyond Standard Model</a:t>
            </a:r>
            <a:r>
              <a:rPr lang="en-US" sz="1600" dirty="0"/>
              <a:t> </a:t>
            </a:r>
            <a:endParaRPr lang="en-IN" sz="1600" dirty="0"/>
          </a:p>
        </p:txBody>
      </p:sp>
      <p:sp>
        <p:nvSpPr>
          <p:cNvPr id="20" name="TextBox 19">
            <a:extLst>
              <a:ext uri="{FF2B5EF4-FFF2-40B4-BE49-F238E27FC236}">
                <a16:creationId xmlns:a16="http://schemas.microsoft.com/office/drawing/2014/main" id="{D42F51B2-6DBB-4B6E-4B53-F78819FF46C2}"/>
              </a:ext>
            </a:extLst>
          </p:cNvPr>
          <p:cNvSpPr txBox="1"/>
          <p:nvPr/>
        </p:nvSpPr>
        <p:spPr>
          <a:xfrm>
            <a:off x="557086" y="4950446"/>
            <a:ext cx="2251260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latin typeface="Avenir Next LT Pro" panose="020B0504020202020204" pitchFamily="34" charset="0"/>
              </a:rPr>
              <a:t>Observed in 11 isotopes for which </a:t>
            </a:r>
            <a:r>
              <a:rPr lang="en-US" sz="1400" dirty="0">
                <a:latin typeface="Symbol" panose="05050102010706020507" pitchFamily="18" charset="2"/>
              </a:rPr>
              <a:t>b</a:t>
            </a:r>
            <a:r>
              <a:rPr lang="en-US" sz="1400" dirty="0">
                <a:latin typeface="Avenir Next LT Pro" panose="020B0504020202020204" pitchFamily="34" charset="0"/>
              </a:rPr>
              <a:t> decay is energy/spin suppressed.</a:t>
            </a:r>
            <a:endParaRPr lang="en-US" sz="1400" dirty="0"/>
          </a:p>
          <a:p>
            <a:endParaRPr lang="en-US" sz="1400" dirty="0">
              <a:latin typeface="Avenir Next LT Pro" panose="020B05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380793540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75FA87A1-DBB4-37AC-64DF-C5F45B2745C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: Rounded Corners 2">
            <a:extLst>
              <a:ext uri="{FF2B5EF4-FFF2-40B4-BE49-F238E27FC236}">
                <a16:creationId xmlns:a16="http://schemas.microsoft.com/office/drawing/2014/main" id="{DEAE85A4-758B-2A30-40D1-B3881D7136BA}"/>
              </a:ext>
            </a:extLst>
          </p:cNvPr>
          <p:cNvSpPr/>
          <p:nvPr/>
        </p:nvSpPr>
        <p:spPr>
          <a:xfrm>
            <a:off x="6440507" y="3542455"/>
            <a:ext cx="5369215" cy="2447866"/>
          </a:xfrm>
          <a:prstGeom prst="roundRect">
            <a:avLst/>
          </a:prstGeom>
          <a:noFill/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11563908-4519-F165-D654-3E9804DF022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Double Beta Decays</a:t>
            </a:r>
            <a:endParaRPr lang="en-IN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D99A5CC0-7D27-50E1-1EF0-F9342473158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IN"/>
              <a:t>Aparajita Mazumdar | PPC 2025, Deadwood</a:t>
            </a:r>
            <a:endParaRPr lang="en-IN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90DE054B-900E-A990-F3E4-9F94860427F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AB685E-59F6-4749-A6A4-A22AA6A2CCD1}" type="slidenum">
              <a:rPr lang="en-IN" smtClean="0"/>
              <a:pPr/>
              <a:t>10</a:t>
            </a:fld>
            <a:endParaRPr lang="en-IN" dirty="0"/>
          </a:p>
        </p:txBody>
      </p:sp>
      <p:pic>
        <p:nvPicPr>
          <p:cNvPr id="6" name="Picture 3">
            <a:extLst>
              <a:ext uri="{FF2B5EF4-FFF2-40B4-BE49-F238E27FC236}">
                <a16:creationId xmlns:a16="http://schemas.microsoft.com/office/drawing/2014/main" id="{F42E21E8-3B39-5D2D-F5FC-FA7CF2B962C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91950" y="1194260"/>
            <a:ext cx="2141575" cy="2340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mc:AlternateContent xmlns:mc="http://schemas.openxmlformats.org/markup-compatibility/2006" xmlns:p14="http://schemas.microsoft.com/office/powerpoint/2010/main" xmlns:aink="http://schemas.microsoft.com/office/drawing/2016/ink">
        <mc:Choice Requires="p14 aink">
          <p:contentPart p14:bwMode="auto" r:id="rId3">
            <p14:nvContentPartPr>
              <p14:cNvPr id="7" name="Ink 6">
                <a:extLst>
                  <a:ext uri="{FF2B5EF4-FFF2-40B4-BE49-F238E27FC236}">
                    <a16:creationId xmlns:a16="http://schemas.microsoft.com/office/drawing/2014/main" id="{E3AA7929-B990-86A3-D4BC-796E37030AA8}"/>
                  </a:ext>
                </a:extLst>
              </p14:cNvPr>
              <p14:cNvContentPartPr/>
              <p14:nvPr/>
            </p14:nvContentPartPr>
            <p14:xfrm>
              <a:off x="2741564" y="1685033"/>
              <a:ext cx="360" cy="360"/>
            </p14:xfrm>
          </p:contentPart>
        </mc:Choice>
        <mc:Fallback xmlns="">
          <p:pic>
            <p:nvPicPr>
              <p:cNvPr id="7" name="Ink 6">
                <a:extLst>
                  <a:ext uri="{FF2B5EF4-FFF2-40B4-BE49-F238E27FC236}">
                    <a16:creationId xmlns:a16="http://schemas.microsoft.com/office/drawing/2014/main" id="{E3AA7929-B990-86A3-D4BC-796E37030AA8}"/>
                  </a:ext>
                </a:extLst>
              </p:cNvPr>
              <p:cNvPicPr/>
              <p:nvPr/>
            </p:nvPicPr>
            <p:blipFill>
              <a:blip r:embed="rId4"/>
              <a:stretch>
                <a:fillRect/>
              </a:stretch>
            </p:blipFill>
            <p:spPr>
              <a:xfrm>
                <a:off x="2732564" y="1631033"/>
                <a:ext cx="18000" cy="108000"/>
              </a:xfrm>
              <a:prstGeom prst="rect">
                <a:avLst/>
              </a:prstGeom>
            </p:spPr>
          </p:pic>
        </mc:Fallback>
      </mc:AlternateContent>
      <p:pic>
        <p:nvPicPr>
          <p:cNvPr id="8" name="Picture 2">
            <a:extLst>
              <a:ext uri="{FF2B5EF4-FFF2-40B4-BE49-F238E27FC236}">
                <a16:creationId xmlns:a16="http://schemas.microsoft.com/office/drawing/2014/main" id="{C2A06674-23AC-DF2F-3D84-7A2CD347319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33523" y="1194260"/>
            <a:ext cx="2069206" cy="2304488"/>
          </a:xfrm>
          <a:prstGeom prst="rect">
            <a:avLst/>
          </a:prstGeom>
          <a:noFill/>
          <a:ln w="25400"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89429B02-6ECE-4298-437F-29275CFE1D89}"/>
              </a:ext>
            </a:extLst>
          </p:cNvPr>
          <p:cNvSpPr txBox="1"/>
          <p:nvPr/>
        </p:nvSpPr>
        <p:spPr>
          <a:xfrm>
            <a:off x="6707439" y="555072"/>
            <a:ext cx="5102281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solidFill>
                  <a:srgbClr val="C00000"/>
                </a:solidFill>
                <a:latin typeface="Avenir Next LT Pro" panose="020B0504020202020204" pitchFamily="34" charset="0"/>
              </a:rPr>
              <a:t>New physics implications, if 0</a:t>
            </a:r>
            <a:r>
              <a:rPr lang="en-US" dirty="0">
                <a:solidFill>
                  <a:srgbClr val="C00000"/>
                </a:solidFill>
                <a:latin typeface="Symbol" panose="05050102010706020507" pitchFamily="18" charset="2"/>
              </a:rPr>
              <a:t>nbb</a:t>
            </a:r>
            <a:r>
              <a:rPr lang="en-US" dirty="0">
                <a:solidFill>
                  <a:srgbClr val="C00000"/>
                </a:solidFill>
                <a:latin typeface="Avenir Next LT Pro" panose="020B0504020202020204" pitchFamily="34" charset="0"/>
              </a:rPr>
              <a:t> is observed: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0" name="TextBox 9">
                <a:extLst>
                  <a:ext uri="{FF2B5EF4-FFF2-40B4-BE49-F238E27FC236}">
                    <a16:creationId xmlns:a16="http://schemas.microsoft.com/office/drawing/2014/main" id="{2AD2E847-F6A0-F21C-40EE-019F44FFCB1E}"/>
                  </a:ext>
                </a:extLst>
              </p:cNvPr>
              <p:cNvSpPr txBox="1"/>
              <p:nvPr/>
            </p:nvSpPr>
            <p:spPr>
              <a:xfrm>
                <a:off x="6181650" y="4664539"/>
                <a:ext cx="5728410" cy="784382"/>
              </a:xfrm>
              <a:prstGeom prst="rect">
                <a:avLst/>
              </a:prstGeom>
              <a:noFill/>
              <a:ln>
                <a:noFill/>
              </a:ln>
            </p:spPr>
            <p:txBody>
              <a:bodyPr wrap="square" rtlCol="0">
                <a:spAutoFit/>
              </a:bodyPr>
              <a:lstStyle/>
              <a:p>
                <a:pPr marL="0" lvl="2"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p>
                        <m:sSupPr>
                          <m:ctrlPr>
                            <a:rPr lang="en-US" sz="2000" i="1" smtClean="0">
                              <a:latin typeface="Cambria Math" panose="02040503050406030204" pitchFamily="18" charset="0"/>
                              <a:sym typeface="Symbol" pitchFamily="18" charset="2"/>
                            </a:rPr>
                          </m:ctrlPr>
                        </m:sSupPr>
                        <m:e>
                          <m:sSubSup>
                            <m:sSubSupPr>
                              <m:ctrlPr>
                                <a:rPr lang="en-US" sz="2000" i="1">
                                  <a:latin typeface="Cambria Math" panose="02040503050406030204" pitchFamily="18" charset="0"/>
                                  <a:sym typeface="Symbol" pitchFamily="18" charset="2"/>
                                </a:rPr>
                              </m:ctrlPr>
                            </m:sSubSupPr>
                            <m:e>
                              <m:r>
                                <a:rPr lang="en-US" sz="2000" i="1">
                                  <a:latin typeface="Cambria Math"/>
                                  <a:sym typeface="Symbol" pitchFamily="18" charset="2"/>
                                </a:rPr>
                                <m:t>(</m:t>
                              </m:r>
                              <m:r>
                                <a:rPr lang="en-US" sz="2000" i="1">
                                  <a:latin typeface="Cambria Math"/>
                                  <a:sym typeface="Symbol" pitchFamily="18" charset="2"/>
                                </a:rPr>
                                <m:t>𝑇</m:t>
                              </m:r>
                            </m:e>
                            <m:sub>
                              <m:r>
                                <a:rPr lang="en-US" sz="2000" i="1">
                                  <a:latin typeface="Cambria Math"/>
                                  <a:sym typeface="Symbol" pitchFamily="18" charset="2"/>
                                </a:rPr>
                                <m:t>1/2</m:t>
                              </m:r>
                            </m:sub>
                            <m:sup>
                              <m:r>
                                <a:rPr lang="en-US" sz="2000" b="0" i="1" smtClean="0">
                                  <a:latin typeface="Cambria Math"/>
                                  <a:sym typeface="Symbol" pitchFamily="18" charset="2"/>
                                </a:rPr>
                                <m:t>0</m:t>
                              </m:r>
                              <m:r>
                                <m:rPr>
                                  <m:sty m:val="p"/>
                                </m:rPr>
                                <a:rPr lang="el-GR" sz="2000" i="1">
                                  <a:latin typeface="Cambria Math"/>
                                  <a:sym typeface="Symbol" pitchFamily="18" charset="2"/>
                                </a:rPr>
                                <m:t>ν</m:t>
                              </m:r>
                            </m:sup>
                          </m:sSubSup>
                          <m:r>
                            <a:rPr lang="en-US" sz="2000" i="1">
                              <a:latin typeface="Cambria Math"/>
                              <a:sym typeface="Symbol" pitchFamily="18" charset="2"/>
                            </a:rPr>
                            <m:t>)</m:t>
                          </m:r>
                        </m:e>
                        <m:sup>
                          <m:r>
                            <a:rPr lang="en-US" sz="2000" i="1">
                              <a:latin typeface="Cambria Math"/>
                              <a:sym typeface="Symbol" pitchFamily="18" charset="2"/>
                            </a:rPr>
                            <m:t>−1</m:t>
                          </m:r>
                        </m:sup>
                      </m:sSup>
                      <m:r>
                        <a:rPr lang="en-US" sz="2000" i="1">
                          <a:latin typeface="Cambria Math"/>
                          <a:sym typeface="Symbol" pitchFamily="18" charset="2"/>
                        </a:rPr>
                        <m:t>=</m:t>
                      </m:r>
                      <m:sSub>
                        <m:sSubPr>
                          <m:ctrlPr>
                            <a:rPr lang="en-US" sz="2000" i="1" smtClean="0">
                              <a:latin typeface="Cambria Math" panose="02040503050406030204" pitchFamily="18" charset="0"/>
                              <a:sym typeface="Symbol" pitchFamily="18" charset="2"/>
                            </a:rPr>
                          </m:ctrlPr>
                        </m:sSubPr>
                        <m:e>
                          <m:r>
                            <a:rPr lang="en-IN" sz="2000" b="0" i="1" smtClean="0">
                              <a:latin typeface="Cambria Math" panose="02040503050406030204" pitchFamily="18" charset="0"/>
                              <a:sym typeface="Symbol" pitchFamily="18" charset="2"/>
                            </a:rPr>
                            <m:t>𝐺</m:t>
                          </m:r>
                        </m:e>
                        <m:sub>
                          <m:r>
                            <a:rPr lang="en-IN" sz="2000" b="0" i="1" smtClean="0">
                              <a:latin typeface="Cambria Math" panose="02040503050406030204" pitchFamily="18" charset="0"/>
                              <a:sym typeface="Symbol" pitchFamily="18" charset="2"/>
                            </a:rPr>
                            <m:t>0</m:t>
                          </m:r>
                          <m:r>
                            <a:rPr lang="en-IN" sz="20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  <a:sym typeface="Symbol" pitchFamily="18" charset="2"/>
                            </a:rPr>
                            <m:t>𝜈</m:t>
                          </m:r>
                        </m:sub>
                      </m:sSub>
                      <m:d>
                        <m:dPr>
                          <m:ctrlPr>
                            <a:rPr lang="en-US" sz="2000" i="1">
                              <a:latin typeface="Cambria Math" panose="02040503050406030204" pitchFamily="18" charset="0"/>
                              <a:sym typeface="Symbol" pitchFamily="18" charset="2"/>
                            </a:rPr>
                          </m:ctrlPr>
                        </m:dPr>
                        <m:e>
                          <m:r>
                            <a:rPr lang="en-US" sz="2000" i="1">
                              <a:latin typeface="Cambria Math"/>
                              <a:sym typeface="Symbol" pitchFamily="18" charset="2"/>
                            </a:rPr>
                            <m:t>𝑄</m:t>
                          </m:r>
                          <m:r>
                            <a:rPr lang="en-US" sz="2000" i="1">
                              <a:latin typeface="Cambria Math"/>
                              <a:sym typeface="Symbol" pitchFamily="18" charset="2"/>
                            </a:rPr>
                            <m:t>,</m:t>
                          </m:r>
                          <m:r>
                            <a:rPr lang="en-US" sz="2000" i="1">
                              <a:latin typeface="Cambria Math"/>
                              <a:sym typeface="Symbol" pitchFamily="18" charset="2"/>
                            </a:rPr>
                            <m:t>𝑍</m:t>
                          </m:r>
                        </m:e>
                      </m:d>
                      <m:sSup>
                        <m:sSupPr>
                          <m:ctrlPr>
                            <a:rPr lang="en-US" sz="2000" i="1">
                              <a:latin typeface="Cambria Math" panose="02040503050406030204" pitchFamily="18" charset="0"/>
                              <a:sym typeface="Symbol" pitchFamily="18" charset="2"/>
                            </a:rPr>
                          </m:ctrlPr>
                        </m:sSupPr>
                        <m:e>
                          <m:sSubSup>
                            <m:sSubSupPr>
                              <m:ctrlPr>
                                <a:rPr lang="en-US" sz="2000" i="1" smtClean="0">
                                  <a:latin typeface="Cambria Math" panose="02040503050406030204" pitchFamily="18" charset="0"/>
                                  <a:sym typeface="Symbol" pitchFamily="18" charset="2"/>
                                </a:rPr>
                              </m:ctrlPr>
                            </m:sSubSupPr>
                            <m:e>
                              <m:r>
                                <a:rPr lang="en-US" sz="2000" b="0" i="1" smtClean="0">
                                  <a:latin typeface="Cambria Math" panose="02040503050406030204" pitchFamily="18" charset="0"/>
                                  <a:sym typeface="Symbol" pitchFamily="18" charset="2"/>
                                </a:rPr>
                                <m:t>𝑔</m:t>
                              </m:r>
                            </m:e>
                            <m:sub>
                              <m:r>
                                <a:rPr lang="en-US" sz="2000" b="0" i="1" smtClean="0">
                                  <a:latin typeface="Cambria Math" panose="02040503050406030204" pitchFamily="18" charset="0"/>
                                  <a:sym typeface="Symbol" pitchFamily="18" charset="2"/>
                                </a:rPr>
                                <m:t>𝐴</m:t>
                              </m:r>
                            </m:sub>
                            <m:sup>
                              <m:r>
                                <a:rPr lang="en-US" sz="2000" b="0" i="1" smtClean="0">
                                  <a:latin typeface="Cambria Math" panose="02040503050406030204" pitchFamily="18" charset="0"/>
                                  <a:sym typeface="Symbol" pitchFamily="18" charset="2"/>
                                </a:rPr>
                                <m:t>4</m:t>
                              </m:r>
                            </m:sup>
                          </m:sSubSup>
                          <m:r>
                            <a:rPr lang="en-US" sz="2000" i="1">
                              <a:latin typeface="Cambria Math"/>
                              <a:sym typeface="Symbol" pitchFamily="18" charset="2"/>
                            </a:rPr>
                            <m:t>|</m:t>
                          </m:r>
                          <m:sSub>
                            <m:sSubPr>
                              <m:ctrlPr>
                                <a:rPr lang="en-US" sz="2000" i="1">
                                  <a:latin typeface="Cambria Math" panose="02040503050406030204" pitchFamily="18" charset="0"/>
                                  <a:sym typeface="Symbol" pitchFamily="18" charset="2"/>
                                </a:rPr>
                              </m:ctrlPr>
                            </m:sSubPr>
                            <m:e>
                              <m:r>
                                <a:rPr lang="en-US" sz="2000" i="1">
                                  <a:latin typeface="Cambria Math"/>
                                  <a:sym typeface="Symbol" pitchFamily="18" charset="2"/>
                                </a:rPr>
                                <m:t>𝑀</m:t>
                              </m:r>
                            </m:e>
                            <m:sub>
                              <m:r>
                                <a:rPr lang="en-US" sz="2000" b="0" i="1" smtClean="0">
                                  <a:latin typeface="Cambria Math"/>
                                  <a:sym typeface="Symbol" pitchFamily="18" charset="2"/>
                                </a:rPr>
                                <m:t>0</m:t>
                              </m:r>
                              <m:r>
                                <m:rPr>
                                  <m:sty m:val="p"/>
                                </m:rPr>
                                <a:rPr lang="el-GR" sz="2000" i="1">
                                  <a:latin typeface="Cambria Math"/>
                                  <a:sym typeface="Symbol" pitchFamily="18" charset="2"/>
                                </a:rPr>
                                <m:t>ν</m:t>
                              </m:r>
                            </m:sub>
                          </m:sSub>
                          <m:r>
                            <a:rPr lang="en-US" sz="2000" i="1">
                              <a:latin typeface="Cambria Math"/>
                              <a:sym typeface="Symbol" pitchFamily="18" charset="2"/>
                            </a:rPr>
                            <m:t>|</m:t>
                          </m:r>
                        </m:e>
                        <m:sup>
                          <m:r>
                            <a:rPr lang="en-US" sz="2000" i="1">
                              <a:latin typeface="Cambria Math"/>
                              <a:sym typeface="Symbol" pitchFamily="18" charset="2"/>
                            </a:rPr>
                            <m:t>2</m:t>
                          </m:r>
                        </m:sup>
                      </m:sSup>
                      <m:f>
                        <m:fPr>
                          <m:ctrlPr>
                            <a:rPr lang="en-US" sz="2000" b="0" i="1" smtClean="0">
                              <a:latin typeface="Cambria Math" panose="02040503050406030204" pitchFamily="18" charset="0"/>
                              <a:sym typeface="Symbol" pitchFamily="18" charset="2"/>
                            </a:rPr>
                          </m:ctrlPr>
                        </m:fPr>
                        <m:num>
                          <m:r>
                            <a:rPr lang="en-US" sz="2000" i="1">
                              <a:latin typeface="Cambria Math"/>
                              <a:sym typeface="Symbol" pitchFamily="18" charset="2"/>
                            </a:rPr>
                            <m:t>&lt;</m:t>
                          </m:r>
                          <m:sSup>
                            <m:sSupPr>
                              <m:ctrlPr>
                                <a:rPr lang="en-US" sz="2000" i="1">
                                  <a:latin typeface="Cambria Math" panose="02040503050406030204" pitchFamily="18" charset="0"/>
                                  <a:sym typeface="Symbol" pitchFamily="18" charset="2"/>
                                </a:rPr>
                              </m:ctrlPr>
                            </m:sSupPr>
                            <m:e>
                              <m:sSub>
                                <m:sSubPr>
                                  <m:ctrlPr>
                                    <a:rPr lang="en-US" sz="2000" i="1">
                                      <a:latin typeface="Cambria Math" panose="02040503050406030204" pitchFamily="18" charset="0"/>
                                      <a:sym typeface="Symbol" pitchFamily="18" charset="2"/>
                                    </a:rPr>
                                  </m:ctrlPr>
                                </m:sSubPr>
                                <m:e>
                                  <m:r>
                                    <a:rPr lang="en-US" sz="2000" i="1">
                                      <a:latin typeface="Cambria Math"/>
                                      <a:sym typeface="Symbol" pitchFamily="18" charset="2"/>
                                    </a:rPr>
                                    <m:t>𝑚</m:t>
                                  </m:r>
                                </m:e>
                                <m:sub>
                                  <m:r>
                                    <a:rPr lang="en-US" sz="2000" i="1">
                                      <a:latin typeface="Cambria Math"/>
                                      <a:ea typeface="Cambria Math"/>
                                      <a:sym typeface="Symbol" pitchFamily="18" charset="2"/>
                                    </a:rPr>
                                    <m:t>𝛽𝛽</m:t>
                                  </m:r>
                                </m:sub>
                              </m:sSub>
                              <m:r>
                                <a:rPr lang="en-US" sz="2000" i="1">
                                  <a:latin typeface="Cambria Math"/>
                                  <a:ea typeface="Cambria Math"/>
                                  <a:sym typeface="Symbol" pitchFamily="18" charset="2"/>
                                </a:rPr>
                                <m:t>&gt;</m:t>
                              </m:r>
                            </m:e>
                            <m:sup>
                              <m:r>
                                <a:rPr lang="en-US" sz="2000" i="1">
                                  <a:latin typeface="Cambria Math"/>
                                  <a:sym typeface="Symbol" pitchFamily="18" charset="2"/>
                                </a:rPr>
                                <m:t>2</m:t>
                              </m:r>
                            </m:sup>
                          </m:sSup>
                        </m:num>
                        <m:den>
                          <m:sSubSup>
                            <m:sSubSupPr>
                              <m:ctrlPr>
                                <a:rPr lang="en-US" sz="2000" b="0" i="1" smtClean="0">
                                  <a:latin typeface="Cambria Math" panose="02040503050406030204" pitchFamily="18" charset="0"/>
                                  <a:sym typeface="Symbol" pitchFamily="18" charset="2"/>
                                </a:rPr>
                              </m:ctrlPr>
                            </m:sSubSupPr>
                            <m:e>
                              <m:r>
                                <a:rPr lang="en-US" sz="2000" b="0" i="1" smtClean="0">
                                  <a:latin typeface="Cambria Math" panose="02040503050406030204" pitchFamily="18" charset="0"/>
                                  <a:sym typeface="Symbol" pitchFamily="18" charset="2"/>
                                </a:rPr>
                                <m:t>𝑚</m:t>
                              </m:r>
                            </m:e>
                            <m:sub>
                              <m:r>
                                <a:rPr lang="en-US" sz="2000" b="0" i="1" smtClean="0">
                                  <a:latin typeface="Cambria Math" panose="02040503050406030204" pitchFamily="18" charset="0"/>
                                  <a:sym typeface="Symbol" pitchFamily="18" charset="2"/>
                                </a:rPr>
                                <m:t>𝑒</m:t>
                              </m:r>
                            </m:sub>
                            <m:sup>
                              <m:r>
                                <a:rPr lang="en-US" sz="2000" b="0" i="1" smtClean="0">
                                  <a:latin typeface="Cambria Math" panose="02040503050406030204" pitchFamily="18" charset="0"/>
                                  <a:sym typeface="Symbol" pitchFamily="18" charset="2"/>
                                </a:rPr>
                                <m:t>2</m:t>
                              </m:r>
                            </m:sup>
                          </m:sSubSup>
                        </m:den>
                      </m:f>
                      <m:r>
                        <m:rPr>
                          <m:nor/>
                        </m:rPr>
                        <a:rPr lang="en-US" sz="2000" i="1" dirty="0">
                          <a:sym typeface="Symbol" pitchFamily="18" charset="2"/>
                        </a:rPr>
                        <m:t> </m:t>
                      </m:r>
                    </m:oMath>
                  </m:oMathPara>
                </a14:m>
                <a:endParaRPr lang="en-US" sz="2000" i="1" dirty="0"/>
              </a:p>
            </p:txBody>
          </p:sp>
        </mc:Choice>
        <mc:Fallback xmlns="">
          <p:sp>
            <p:nvSpPr>
              <p:cNvPr id="10" name="TextBox 9">
                <a:extLst>
                  <a:ext uri="{FF2B5EF4-FFF2-40B4-BE49-F238E27FC236}">
                    <a16:creationId xmlns:a16="http://schemas.microsoft.com/office/drawing/2014/main" id="{2AD2E847-F6A0-F21C-40EE-019F44FFCB1E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181650" y="4664539"/>
                <a:ext cx="5728410" cy="784382"/>
              </a:xfrm>
              <a:prstGeom prst="rect">
                <a:avLst/>
              </a:prstGeom>
              <a:blipFill>
                <a:blip r:embed="rId6"/>
                <a:stretch>
                  <a:fillRect/>
                </a:stretch>
              </a:blipFill>
              <a:ln>
                <a:noFill/>
              </a:ln>
            </p:spPr>
            <p:txBody>
              <a:bodyPr/>
              <a:lstStyle/>
              <a:p>
                <a:r>
                  <a:rPr lang="en-IN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1" name="Rectangle 10">
            <a:extLst>
              <a:ext uri="{FF2B5EF4-FFF2-40B4-BE49-F238E27FC236}">
                <a16:creationId xmlns:a16="http://schemas.microsoft.com/office/drawing/2014/main" id="{F0DCF207-A4E9-CC81-F650-5BF367C843F6}"/>
              </a:ext>
            </a:extLst>
          </p:cNvPr>
          <p:cNvSpPr/>
          <p:nvPr/>
        </p:nvSpPr>
        <p:spPr>
          <a:xfrm>
            <a:off x="7989467" y="4735772"/>
            <a:ext cx="1056388" cy="639643"/>
          </a:xfrm>
          <a:prstGeom prst="rect">
            <a:avLst/>
          </a:prstGeom>
          <a:solidFill>
            <a:srgbClr val="FFF2CC">
              <a:alpha val="56000"/>
            </a:srgbClr>
          </a:solidFill>
          <a:ln w="28575">
            <a:noFill/>
            <a:prstDash val="sysDash"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D45959DD-2EC5-FB04-A243-4DEAB9935DAC}"/>
              </a:ext>
            </a:extLst>
          </p:cNvPr>
          <p:cNvSpPr/>
          <p:nvPr/>
        </p:nvSpPr>
        <p:spPr>
          <a:xfrm>
            <a:off x="9348647" y="4735772"/>
            <a:ext cx="695064" cy="675637"/>
          </a:xfrm>
          <a:prstGeom prst="rect">
            <a:avLst/>
          </a:prstGeom>
          <a:solidFill>
            <a:schemeClr val="accent6">
              <a:alpha val="31000"/>
            </a:schemeClr>
          </a:solidFill>
          <a:ln w="28575">
            <a:noFill/>
            <a:prstDash val="sysDash"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13" name="Rectangle 12">
            <a:extLst>
              <a:ext uri="{FF2B5EF4-FFF2-40B4-BE49-F238E27FC236}">
                <a16:creationId xmlns:a16="http://schemas.microsoft.com/office/drawing/2014/main" id="{1AF01CDC-850E-9E4C-7CBC-C079D18A1036}"/>
              </a:ext>
            </a:extLst>
          </p:cNvPr>
          <p:cNvSpPr/>
          <p:nvPr/>
        </p:nvSpPr>
        <p:spPr>
          <a:xfrm>
            <a:off x="10097473" y="4735772"/>
            <a:ext cx="1182480" cy="675638"/>
          </a:xfrm>
          <a:prstGeom prst="rect">
            <a:avLst/>
          </a:prstGeom>
          <a:solidFill>
            <a:schemeClr val="accent1">
              <a:alpha val="31000"/>
            </a:schemeClr>
          </a:solidFill>
          <a:ln w="28575">
            <a:noFill/>
            <a:prstDash val="sysDash"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61FD37F1-7FF0-1102-173C-ABCA57AAD86C}"/>
              </a:ext>
            </a:extLst>
          </p:cNvPr>
          <p:cNvSpPr txBox="1"/>
          <p:nvPr/>
        </p:nvSpPr>
        <p:spPr>
          <a:xfrm>
            <a:off x="7867115" y="5495694"/>
            <a:ext cx="138406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solidFill>
                  <a:schemeClr val="accent4">
                    <a:lumMod val="75000"/>
                  </a:schemeClr>
                </a:solidFill>
                <a:latin typeface="Avenir Book" panose="02000503020000020003"/>
              </a:rPr>
              <a:t>Phase Space</a:t>
            </a: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884D24FA-49D0-2BC2-23EF-D8950191D05E}"/>
              </a:ext>
            </a:extLst>
          </p:cNvPr>
          <p:cNvSpPr txBox="1"/>
          <p:nvPr/>
        </p:nvSpPr>
        <p:spPr>
          <a:xfrm>
            <a:off x="8482428" y="4195468"/>
            <a:ext cx="238976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solidFill>
                  <a:schemeClr val="accent6">
                    <a:lumMod val="75000"/>
                  </a:schemeClr>
                </a:solidFill>
                <a:latin typeface="Avenir Book" panose="02000503020000020003"/>
              </a:rPr>
              <a:t>Nuclear Matrix Element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87349077-797B-9C0E-A7DB-EF0C2C672BE6}"/>
              </a:ext>
            </a:extLst>
          </p:cNvPr>
          <p:cNvSpPr txBox="1"/>
          <p:nvPr/>
        </p:nvSpPr>
        <p:spPr>
          <a:xfrm>
            <a:off x="10570832" y="5495694"/>
            <a:ext cx="80104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solidFill>
                  <a:srgbClr val="0070C0"/>
                </a:solidFill>
                <a:latin typeface="Avenir Book" panose="02000503020000020003"/>
              </a:rPr>
              <a:t>Mass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6396FF2E-B414-B9D8-D5B6-EA61DAF1BEA5}"/>
              </a:ext>
            </a:extLst>
          </p:cNvPr>
          <p:cNvSpPr txBox="1"/>
          <p:nvPr/>
        </p:nvSpPr>
        <p:spPr>
          <a:xfrm>
            <a:off x="6674550" y="3600694"/>
            <a:ext cx="5004544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Avenir Next LT Pro" panose="020B0504020202020204" pitchFamily="34" charset="0"/>
              </a:rPr>
              <a:t>Sensitive to the absolute mass of the neutrino.</a:t>
            </a:r>
          </a:p>
        </p:txBody>
      </p:sp>
      <p:sp>
        <p:nvSpPr>
          <p:cNvPr id="18" name="Rectangle: Rounded Corners 17">
            <a:extLst>
              <a:ext uri="{FF2B5EF4-FFF2-40B4-BE49-F238E27FC236}">
                <a16:creationId xmlns:a16="http://schemas.microsoft.com/office/drawing/2014/main" id="{B285F64E-CF25-8007-8A97-AAE98E08175A}"/>
              </a:ext>
            </a:extLst>
          </p:cNvPr>
          <p:cNvSpPr/>
          <p:nvPr/>
        </p:nvSpPr>
        <p:spPr>
          <a:xfrm>
            <a:off x="6440505" y="2327034"/>
            <a:ext cx="5369215" cy="1005120"/>
          </a:xfrm>
          <a:prstGeom prst="roundRect">
            <a:avLst/>
          </a:prstGeom>
          <a:noFill/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59F509D5-41AB-D899-C36B-2C72DEBB1265}"/>
              </a:ext>
            </a:extLst>
          </p:cNvPr>
          <p:cNvSpPr txBox="1"/>
          <p:nvPr/>
        </p:nvSpPr>
        <p:spPr>
          <a:xfrm>
            <a:off x="6622839" y="2449113"/>
            <a:ext cx="5004544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Avenir Next LT Pro" panose="020B0504020202020204" pitchFamily="34" charset="0"/>
              </a:rPr>
              <a:t>Lepton number violated by 2 units. </a:t>
            </a:r>
          </a:p>
          <a:p>
            <a:pPr algn="ctr"/>
            <a:r>
              <a:rPr lang="en-US" sz="1600" dirty="0">
                <a:latin typeface="Avenir Next LT Pro" panose="020B0504020202020204" pitchFamily="34" charset="0"/>
              </a:rPr>
              <a:t>Implications for baryogenesis models.</a:t>
            </a:r>
          </a:p>
        </p:txBody>
      </p:sp>
      <p:sp>
        <p:nvSpPr>
          <p:cNvPr id="22" name="Rectangle: Rounded Corners 21">
            <a:extLst>
              <a:ext uri="{FF2B5EF4-FFF2-40B4-BE49-F238E27FC236}">
                <a16:creationId xmlns:a16="http://schemas.microsoft.com/office/drawing/2014/main" id="{CEB5B2CE-045A-77CE-F1FE-D0A34F04F037}"/>
              </a:ext>
            </a:extLst>
          </p:cNvPr>
          <p:cNvSpPr/>
          <p:nvPr/>
        </p:nvSpPr>
        <p:spPr>
          <a:xfrm>
            <a:off x="6440505" y="1096472"/>
            <a:ext cx="5369215" cy="1005120"/>
          </a:xfrm>
          <a:prstGeom prst="roundRect">
            <a:avLst/>
          </a:prstGeom>
          <a:noFill/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23" name="TextBox 22">
            <a:extLst>
              <a:ext uri="{FF2B5EF4-FFF2-40B4-BE49-F238E27FC236}">
                <a16:creationId xmlns:a16="http://schemas.microsoft.com/office/drawing/2014/main" id="{56E8A0A7-AC04-9A4C-83F2-2BAB3039C977}"/>
              </a:ext>
            </a:extLst>
          </p:cNvPr>
          <p:cNvSpPr txBox="1"/>
          <p:nvPr/>
        </p:nvSpPr>
        <p:spPr>
          <a:xfrm>
            <a:off x="6622839" y="1254472"/>
            <a:ext cx="5004544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Avenir Next LT Pro" panose="020B0504020202020204" pitchFamily="34" charset="0"/>
              </a:rPr>
              <a:t>Definitive evidence that neutrinos are Majorana fermions.</a:t>
            </a:r>
          </a:p>
        </p:txBody>
      </p:sp>
      <p:sp>
        <p:nvSpPr>
          <p:cNvPr id="24" name="TextBox 23">
            <a:extLst>
              <a:ext uri="{FF2B5EF4-FFF2-40B4-BE49-F238E27FC236}">
                <a16:creationId xmlns:a16="http://schemas.microsoft.com/office/drawing/2014/main" id="{68696B58-0792-04A9-40B6-3B8F77BC86B6}"/>
              </a:ext>
            </a:extLst>
          </p:cNvPr>
          <p:cNvSpPr txBox="1"/>
          <p:nvPr/>
        </p:nvSpPr>
        <p:spPr>
          <a:xfrm>
            <a:off x="557086" y="4196731"/>
            <a:ext cx="1874821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en-IN" sz="1200" i="1" baseline="30000" dirty="0">
                <a:solidFill>
                  <a:srgbClr val="FF0000"/>
                </a:solidFill>
                <a:latin typeface="Avenir Next LT Pro" panose="020B0504020202020204" pitchFamily="34" charset="0"/>
              </a:rPr>
              <a:t> 48</a:t>
            </a:r>
            <a:r>
              <a:rPr lang="en-IN" sz="1200" i="1" dirty="0">
                <a:solidFill>
                  <a:srgbClr val="FF0000"/>
                </a:solidFill>
                <a:latin typeface="Avenir Next LT Pro" panose="020B0504020202020204" pitchFamily="34" charset="0"/>
              </a:rPr>
              <a:t>Ca, </a:t>
            </a:r>
            <a:r>
              <a:rPr lang="en-IN" sz="1200" i="1" baseline="30000" dirty="0">
                <a:solidFill>
                  <a:srgbClr val="FF0000"/>
                </a:solidFill>
                <a:latin typeface="Avenir Next LT Pro" panose="020B0504020202020204" pitchFamily="34" charset="0"/>
              </a:rPr>
              <a:t>76</a:t>
            </a:r>
            <a:r>
              <a:rPr lang="en-IN" sz="1200" i="1" dirty="0">
                <a:solidFill>
                  <a:srgbClr val="FF0000"/>
                </a:solidFill>
                <a:latin typeface="Avenir Next LT Pro" panose="020B0504020202020204" pitchFamily="34" charset="0"/>
              </a:rPr>
              <a:t>Ge, </a:t>
            </a:r>
            <a:r>
              <a:rPr lang="en-IN" sz="1200" i="1" baseline="30000" dirty="0">
                <a:solidFill>
                  <a:srgbClr val="FF0000"/>
                </a:solidFill>
                <a:latin typeface="Avenir Next LT Pro" panose="020B0504020202020204" pitchFamily="34" charset="0"/>
              </a:rPr>
              <a:t>82</a:t>
            </a:r>
            <a:r>
              <a:rPr lang="en-IN" sz="1200" i="1" dirty="0">
                <a:solidFill>
                  <a:srgbClr val="FF0000"/>
                </a:solidFill>
                <a:latin typeface="Avenir Next LT Pro" panose="020B0504020202020204" pitchFamily="34" charset="0"/>
              </a:rPr>
              <a:t>Se , </a:t>
            </a:r>
            <a:r>
              <a:rPr lang="en-IN" sz="1200" i="1" baseline="30000" dirty="0">
                <a:solidFill>
                  <a:srgbClr val="FF0000"/>
                </a:solidFill>
                <a:latin typeface="Avenir Next LT Pro" panose="020B0504020202020204" pitchFamily="34" charset="0"/>
              </a:rPr>
              <a:t>96</a:t>
            </a:r>
            <a:r>
              <a:rPr lang="en-IN" sz="1200" i="1" dirty="0">
                <a:solidFill>
                  <a:srgbClr val="FF0000"/>
                </a:solidFill>
                <a:latin typeface="Avenir Next LT Pro" panose="020B0504020202020204" pitchFamily="34" charset="0"/>
              </a:rPr>
              <a:t>Zr, </a:t>
            </a:r>
            <a:r>
              <a:rPr lang="en-IN" sz="1200" i="1" baseline="30000" dirty="0">
                <a:solidFill>
                  <a:srgbClr val="FF0000"/>
                </a:solidFill>
                <a:latin typeface="Avenir Next LT Pro" panose="020B0504020202020204" pitchFamily="34" charset="0"/>
              </a:rPr>
              <a:t>100</a:t>
            </a:r>
            <a:r>
              <a:rPr lang="en-IN" sz="1200" i="1" dirty="0">
                <a:solidFill>
                  <a:srgbClr val="FF0000"/>
                </a:solidFill>
                <a:latin typeface="Avenir Next LT Pro" panose="020B0504020202020204" pitchFamily="34" charset="0"/>
              </a:rPr>
              <a:t>Mo, </a:t>
            </a:r>
            <a:r>
              <a:rPr lang="en-IN" sz="1200" i="1" baseline="30000" dirty="0">
                <a:solidFill>
                  <a:srgbClr val="FF0000"/>
                </a:solidFill>
                <a:latin typeface="Avenir Next LT Pro" panose="020B0504020202020204" pitchFamily="34" charset="0"/>
              </a:rPr>
              <a:t>116</a:t>
            </a:r>
            <a:r>
              <a:rPr lang="en-IN" sz="1200" i="1" dirty="0">
                <a:solidFill>
                  <a:srgbClr val="FF0000"/>
                </a:solidFill>
                <a:latin typeface="Avenir Next LT Pro" panose="020B0504020202020204" pitchFamily="34" charset="0"/>
              </a:rPr>
              <a:t>Cd, </a:t>
            </a:r>
            <a:r>
              <a:rPr lang="en-IN" sz="1200" i="1" baseline="30000" dirty="0">
                <a:solidFill>
                  <a:srgbClr val="FF0000"/>
                </a:solidFill>
                <a:latin typeface="Avenir Next LT Pro" panose="020B0504020202020204" pitchFamily="34" charset="0"/>
              </a:rPr>
              <a:t>128,130</a:t>
            </a:r>
            <a:r>
              <a:rPr lang="en-IN" sz="1200" i="1" dirty="0">
                <a:solidFill>
                  <a:srgbClr val="FF0000"/>
                </a:solidFill>
                <a:latin typeface="Avenir Next LT Pro" panose="020B0504020202020204" pitchFamily="34" charset="0"/>
              </a:rPr>
              <a:t>Te, </a:t>
            </a:r>
            <a:r>
              <a:rPr lang="en-IN" sz="1200" i="1" baseline="30000" dirty="0">
                <a:solidFill>
                  <a:srgbClr val="FF0000"/>
                </a:solidFill>
                <a:latin typeface="Avenir Next LT Pro" panose="020B0504020202020204" pitchFamily="34" charset="0"/>
              </a:rPr>
              <a:t>136</a:t>
            </a:r>
            <a:r>
              <a:rPr lang="en-IN" sz="1200" i="1" dirty="0">
                <a:solidFill>
                  <a:srgbClr val="FF0000"/>
                </a:solidFill>
                <a:latin typeface="Avenir Next LT Pro" panose="020B0504020202020204" pitchFamily="34" charset="0"/>
              </a:rPr>
              <a:t>Xe, </a:t>
            </a:r>
            <a:r>
              <a:rPr lang="en-IN" sz="1200" i="1" baseline="30000" dirty="0">
                <a:solidFill>
                  <a:srgbClr val="FF0000"/>
                </a:solidFill>
                <a:latin typeface="Avenir Next LT Pro" panose="020B0504020202020204" pitchFamily="34" charset="0"/>
              </a:rPr>
              <a:t>150</a:t>
            </a:r>
            <a:r>
              <a:rPr lang="en-IN" sz="1200" i="1" dirty="0">
                <a:solidFill>
                  <a:srgbClr val="FF0000"/>
                </a:solidFill>
                <a:latin typeface="Avenir Next LT Pro" panose="020B0504020202020204" pitchFamily="34" charset="0"/>
              </a:rPr>
              <a:t>Nd, </a:t>
            </a:r>
            <a:r>
              <a:rPr lang="en-IN" sz="1200" i="1" baseline="30000" dirty="0">
                <a:solidFill>
                  <a:srgbClr val="FF0000"/>
                </a:solidFill>
                <a:latin typeface="Avenir Next LT Pro" panose="020B0504020202020204" pitchFamily="34" charset="0"/>
              </a:rPr>
              <a:t>238</a:t>
            </a:r>
            <a:r>
              <a:rPr lang="en-IN" sz="1200" i="1" dirty="0">
                <a:solidFill>
                  <a:srgbClr val="FF0000"/>
                </a:solidFill>
                <a:latin typeface="Avenir Next LT Pro" panose="020B0504020202020204" pitchFamily="34" charset="0"/>
              </a:rPr>
              <a:t>U</a:t>
            </a:r>
            <a:endParaRPr lang="en-US" sz="1200" dirty="0">
              <a:latin typeface="Avenir Next LT Pro" panose="020B0504020202020204" pitchFamily="34" charset="0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5" name="TextBox 24">
                <a:extLst>
                  <a:ext uri="{FF2B5EF4-FFF2-40B4-BE49-F238E27FC236}">
                    <a16:creationId xmlns:a16="http://schemas.microsoft.com/office/drawing/2014/main" id="{1012E6F0-091B-6827-EDE6-8AC5A2AD6C67}"/>
                  </a:ext>
                </a:extLst>
              </p:cNvPr>
              <p:cNvSpPr txBox="1"/>
              <p:nvPr/>
            </p:nvSpPr>
            <p:spPr>
              <a:xfrm>
                <a:off x="557086" y="3509236"/>
                <a:ext cx="2251260" cy="778739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dirty="0">
                    <a:latin typeface="Avenir Next LT Pro" panose="020B0504020202020204" pitchFamily="34" charset="0"/>
                  </a:rPr>
                  <a:t>Rare process</a:t>
                </a:r>
              </a:p>
              <a:p>
                <a14:m>
                  <m:oMath xmlns:m="http://schemas.openxmlformats.org/officeDocument/2006/math">
                    <m:sSubSup>
                      <m:sSubSupPr>
                        <m:ctrlPr>
                          <a:rPr lang="en-US" sz="1400" i="1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en-US" sz="14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400" i="1">
                            <a:latin typeface="Cambria Math" panose="02040503050406030204" pitchFamily="18" charset="0"/>
                          </a:rPr>
                          <m:t>1/2</m:t>
                        </m:r>
                      </m:sub>
                      <m:sup>
                        <m:r>
                          <a:rPr lang="en-US" sz="1400" i="1">
                            <a:latin typeface="Cambria Math" panose="02040503050406030204" pitchFamily="18" charset="0"/>
                          </a:rPr>
                          <m:t>2</m:t>
                        </m:r>
                        <m:r>
                          <a:rPr lang="en-US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𝜈</m:t>
                        </m:r>
                      </m:sup>
                    </m:sSubSup>
                  </m:oMath>
                </a14:m>
                <a:r>
                  <a:rPr lang="en-US" sz="1400" dirty="0">
                    <a:latin typeface="Avenir Next LT Pro" panose="020B0504020202020204" pitchFamily="34" charset="0"/>
                  </a:rPr>
                  <a:t> :10</a:t>
                </a:r>
                <a:r>
                  <a:rPr lang="en-US" sz="1400" baseline="30000" dirty="0">
                    <a:latin typeface="Avenir Next LT Pro" panose="020B0504020202020204" pitchFamily="34" charset="0"/>
                  </a:rPr>
                  <a:t>18</a:t>
                </a:r>
                <a:r>
                  <a:rPr lang="en-US" sz="1400" dirty="0">
                    <a:latin typeface="Avenir Next LT Pro" panose="020B0504020202020204" pitchFamily="34" charset="0"/>
                  </a:rPr>
                  <a:t> – 10</a:t>
                </a:r>
                <a:r>
                  <a:rPr lang="en-US" sz="1400" baseline="30000" dirty="0">
                    <a:latin typeface="Avenir Next LT Pro" panose="020B0504020202020204" pitchFamily="34" charset="0"/>
                  </a:rPr>
                  <a:t>24 </a:t>
                </a:r>
                <a:r>
                  <a:rPr lang="en-US" sz="1400" dirty="0">
                    <a:latin typeface="Avenir Next LT Pro" panose="020B0504020202020204" pitchFamily="34" charset="0"/>
                  </a:rPr>
                  <a:t>yr</a:t>
                </a:r>
                <a:endParaRPr lang="en-US" sz="1400" dirty="0"/>
              </a:p>
              <a:p>
                <a:endParaRPr lang="en-US" sz="1400" dirty="0">
                  <a:latin typeface="Avenir Next LT Pro" panose="020B0504020202020204" pitchFamily="34" charset="0"/>
                </a:endParaRPr>
              </a:p>
            </p:txBody>
          </p:sp>
        </mc:Choice>
        <mc:Fallback xmlns="">
          <p:sp>
            <p:nvSpPr>
              <p:cNvPr id="25" name="TextBox 24">
                <a:extLst>
                  <a:ext uri="{FF2B5EF4-FFF2-40B4-BE49-F238E27FC236}">
                    <a16:creationId xmlns:a16="http://schemas.microsoft.com/office/drawing/2014/main" id="{1012E6F0-091B-6827-EDE6-8AC5A2AD6C67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57086" y="3509236"/>
                <a:ext cx="2251260" cy="778739"/>
              </a:xfrm>
              <a:prstGeom prst="rect">
                <a:avLst/>
              </a:prstGeom>
              <a:blipFill>
                <a:blip r:embed="rId7"/>
                <a:stretch>
                  <a:fillRect l="-811" t="-1575"/>
                </a:stretch>
              </a:blipFill>
            </p:spPr>
            <p:txBody>
              <a:bodyPr/>
              <a:lstStyle/>
              <a:p>
                <a:r>
                  <a:rPr lang="en-IN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7" name="TextBox 26">
            <a:extLst>
              <a:ext uri="{FF2B5EF4-FFF2-40B4-BE49-F238E27FC236}">
                <a16:creationId xmlns:a16="http://schemas.microsoft.com/office/drawing/2014/main" id="{7A1C7818-5C49-8114-FFAC-B4952A380EE8}"/>
              </a:ext>
            </a:extLst>
          </p:cNvPr>
          <p:cNvSpPr txBox="1"/>
          <p:nvPr/>
        </p:nvSpPr>
        <p:spPr>
          <a:xfrm>
            <a:off x="3905724" y="750740"/>
            <a:ext cx="72480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latin typeface="Avenir Next LT Pro" panose="020B0504020202020204" pitchFamily="34" charset="0"/>
              </a:rPr>
              <a:t>0</a:t>
            </a:r>
            <a:r>
              <a:rPr lang="en-US" dirty="0">
                <a:latin typeface="Symbol" panose="05050102010706020507" pitchFamily="18" charset="2"/>
              </a:rPr>
              <a:t>nbb</a:t>
            </a:r>
            <a:endParaRPr lang="en-US" dirty="0">
              <a:latin typeface="Avenir Next LT Pro" panose="020B0504020202020204" pitchFamily="34" charset="0"/>
            </a:endParaRPr>
          </a:p>
        </p:txBody>
      </p:sp>
      <p:sp>
        <p:nvSpPr>
          <p:cNvPr id="28" name="TextBox 27">
            <a:extLst>
              <a:ext uri="{FF2B5EF4-FFF2-40B4-BE49-F238E27FC236}">
                <a16:creationId xmlns:a16="http://schemas.microsoft.com/office/drawing/2014/main" id="{E45B05B6-9FD2-A262-9659-21D878096395}"/>
              </a:ext>
            </a:extLst>
          </p:cNvPr>
          <p:cNvSpPr txBox="1"/>
          <p:nvPr/>
        </p:nvSpPr>
        <p:spPr>
          <a:xfrm>
            <a:off x="1139798" y="739079"/>
            <a:ext cx="72480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latin typeface="Avenir Next LT Pro" panose="020B0504020202020204" pitchFamily="34" charset="0"/>
              </a:rPr>
              <a:t>2</a:t>
            </a:r>
            <a:r>
              <a:rPr lang="en-US" dirty="0">
                <a:latin typeface="Symbol" panose="05050102010706020507" pitchFamily="18" charset="2"/>
              </a:rPr>
              <a:t>nbb</a:t>
            </a:r>
            <a:endParaRPr lang="en-US" dirty="0">
              <a:latin typeface="Avenir Next LT Pro" panose="020B0504020202020204" pitchFamily="34" charset="0"/>
            </a:endParaRPr>
          </a:p>
        </p:txBody>
      </p:sp>
      <p:sp>
        <p:nvSpPr>
          <p:cNvPr id="31" name="TextBox 30">
            <a:extLst>
              <a:ext uri="{FF2B5EF4-FFF2-40B4-BE49-F238E27FC236}">
                <a16:creationId xmlns:a16="http://schemas.microsoft.com/office/drawing/2014/main" id="{58844C2F-C956-381D-3054-ACC9C3395C35}"/>
              </a:ext>
            </a:extLst>
          </p:cNvPr>
          <p:cNvSpPr txBox="1"/>
          <p:nvPr/>
        </p:nvSpPr>
        <p:spPr>
          <a:xfrm>
            <a:off x="3542983" y="3534260"/>
            <a:ext cx="189624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b="1" dirty="0">
                <a:latin typeface="Avenir Next LT Pro" panose="020B0504020202020204" pitchFamily="34" charset="0"/>
              </a:rPr>
              <a:t>Yet to be observed!</a:t>
            </a:r>
            <a:endParaRPr lang="en-US" sz="1400" b="1" dirty="0"/>
          </a:p>
          <a:p>
            <a:endParaRPr lang="en-US" sz="1400" dirty="0">
              <a:latin typeface="Avenir Next LT Pro" panose="020B0504020202020204" pitchFamily="34" charset="0"/>
            </a:endParaRPr>
          </a:p>
        </p:txBody>
      </p:sp>
      <p:sp>
        <p:nvSpPr>
          <p:cNvPr id="32" name="Star: 16 Points 31">
            <a:extLst>
              <a:ext uri="{FF2B5EF4-FFF2-40B4-BE49-F238E27FC236}">
                <a16:creationId xmlns:a16="http://schemas.microsoft.com/office/drawing/2014/main" id="{30DE88A5-C76E-4FAC-9DB2-7853B13B286D}"/>
              </a:ext>
            </a:extLst>
          </p:cNvPr>
          <p:cNvSpPr/>
          <p:nvPr/>
        </p:nvSpPr>
        <p:spPr>
          <a:xfrm>
            <a:off x="3486455" y="3956418"/>
            <a:ext cx="2009301" cy="1901024"/>
          </a:xfrm>
          <a:prstGeom prst="star16">
            <a:avLst/>
          </a:prstGeom>
          <a:solidFill>
            <a:srgbClr val="FFFF00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600" dirty="0">
                <a:solidFill>
                  <a:schemeClr val="tx1"/>
                </a:solidFill>
                <a:latin typeface="Avenir Next LT Pro" panose="020B0504020202020204" pitchFamily="34" charset="0"/>
              </a:rPr>
              <a:t>Beyond Standard Model</a:t>
            </a:r>
            <a:r>
              <a:rPr lang="en-US" sz="1600" dirty="0"/>
              <a:t> </a:t>
            </a:r>
            <a:endParaRPr lang="en-IN" sz="1600" dirty="0"/>
          </a:p>
        </p:txBody>
      </p:sp>
      <p:sp>
        <p:nvSpPr>
          <p:cNvPr id="20" name="TextBox 19">
            <a:extLst>
              <a:ext uri="{FF2B5EF4-FFF2-40B4-BE49-F238E27FC236}">
                <a16:creationId xmlns:a16="http://schemas.microsoft.com/office/drawing/2014/main" id="{D60EF5CC-13F8-36E9-FD40-DD4AADF68C9B}"/>
              </a:ext>
            </a:extLst>
          </p:cNvPr>
          <p:cNvSpPr txBox="1"/>
          <p:nvPr/>
        </p:nvSpPr>
        <p:spPr>
          <a:xfrm>
            <a:off x="557086" y="4950446"/>
            <a:ext cx="2251260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latin typeface="Avenir Next LT Pro" panose="020B0504020202020204" pitchFamily="34" charset="0"/>
              </a:rPr>
              <a:t>Observed in 11 isotopes for which </a:t>
            </a:r>
            <a:r>
              <a:rPr lang="en-US" sz="1400" dirty="0">
                <a:latin typeface="Symbol" panose="05050102010706020507" pitchFamily="18" charset="2"/>
              </a:rPr>
              <a:t>b</a:t>
            </a:r>
            <a:r>
              <a:rPr lang="en-US" sz="1400" dirty="0">
                <a:latin typeface="Avenir Next LT Pro" panose="020B0504020202020204" pitchFamily="34" charset="0"/>
              </a:rPr>
              <a:t> decay is energy/spin suppressed.</a:t>
            </a:r>
            <a:endParaRPr lang="en-US" sz="1400" dirty="0"/>
          </a:p>
          <a:p>
            <a:endParaRPr lang="en-US" sz="1400" dirty="0">
              <a:latin typeface="Avenir Next LT Pro" panose="020B05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029359217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AD28623F-F6F2-40E4-197A-BED82056BB4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C61D118-FEA6-426D-C97C-B2617F401D6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Experimental signature</a:t>
            </a:r>
            <a:endParaRPr lang="en-IN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315DF4D4-2ACF-1A04-5181-34DB64DDB95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IN"/>
              <a:t>Aparajita Mazumdar | PPC 2025, Deadwood</a:t>
            </a:r>
            <a:endParaRPr lang="en-IN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1ADDF285-2902-1506-B924-CAC618BB3C9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AB685E-59F6-4749-A6A4-A22AA6A2CCD1}" type="slidenum">
              <a:rPr lang="en-IN" smtClean="0"/>
              <a:t>11</a:t>
            </a:fld>
            <a:endParaRPr lang="en-IN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0364809B-257D-1ACA-3B0B-08D07BF3E64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58789" y="838743"/>
            <a:ext cx="5240004" cy="2543902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BD80E91D-D923-008B-628B-66676FC2C432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ackgroundRemoval t="1743" b="96515" l="5158" r="95320">
                        <a14:foregroundMark x1="10029" y1="42225" x2="4107" y2="34517"/>
                        <a14:foregroundMark x1="4107" y1="34517" x2="4298" y2="26005"/>
                        <a14:foregroundMark x1="4298" y1="26005" x2="16141" y2="12131"/>
                        <a14:foregroundMark x1="16141" y1="12131" x2="24928" y2="6971"/>
                        <a14:foregroundMark x1="24928" y1="6971" x2="36294" y2="3887"/>
                        <a14:foregroundMark x1="36294" y1="3887" x2="49952" y2="3686"/>
                        <a14:foregroundMark x1="49952" y1="3686" x2="63515" y2="6233"/>
                        <a14:foregroundMark x1="63515" y1="6233" x2="76313" y2="11796"/>
                        <a14:foregroundMark x1="5540" y1="37064" x2="5253" y2="19437"/>
                        <a14:foregroundMark x1="5253" y1="19437" x2="7068" y2="17627"/>
                        <a14:foregroundMark x1="27125" y1="4021" x2="40592" y2="1005"/>
                        <a14:foregroundMark x1="40592" y1="1005" x2="54250" y2="1743"/>
                        <a14:foregroundMark x1="54250" y1="1743" x2="58453" y2="2949"/>
                        <a14:foregroundMark x1="81471" y1="89343" x2="91213" y2="95308"/>
                        <a14:foregroundMark x1="91213" y1="95308" x2="92646" y2="87936"/>
                        <a14:foregroundMark x1="92646" y1="87936" x2="88634" y2="84115"/>
                        <a14:foregroundMark x1="82999" y1="92560" x2="93123" y2="94839"/>
                        <a14:foregroundMark x1="93123" y1="94839" x2="95415" y2="93164"/>
                        <a14:foregroundMark x1="83763" y1="94504" x2="86151" y2="96515"/>
                      </a14:backgroundRemoval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 rot="19302899">
            <a:off x="4364893" y="1477558"/>
            <a:ext cx="2291150" cy="3264943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A2A33C9F-6A44-86D3-91EF-1BA4AB41C80E}"/>
              </a:ext>
            </a:extLst>
          </p:cNvPr>
          <p:cNvSpPr txBox="1"/>
          <p:nvPr/>
        </p:nvSpPr>
        <p:spPr>
          <a:xfrm>
            <a:off x="1253747" y="3529611"/>
            <a:ext cx="292458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Summed energy of electrons</a:t>
            </a:r>
            <a:endParaRPr lang="en-IN" dirty="0">
              <a:solidFill>
                <a:srgbClr val="405C9A"/>
              </a:solidFill>
              <a:latin typeface="Dreaming Outloud Pro" panose="020F0502020204030204" pitchFamily="66" charset="0"/>
              <a:cs typeface="Dreaming Outloud Pro" panose="020F0502020204030204" pitchFamily="66" charset="0"/>
            </a:endParaRPr>
          </a:p>
        </p:txBody>
      </p:sp>
      <p:cxnSp>
        <p:nvCxnSpPr>
          <p:cNvPr id="24" name="Connector: Curved 23">
            <a:extLst>
              <a:ext uri="{FF2B5EF4-FFF2-40B4-BE49-F238E27FC236}">
                <a16:creationId xmlns:a16="http://schemas.microsoft.com/office/drawing/2014/main" id="{F8A2755E-47B4-6182-1AD0-6131CE91B29A}"/>
              </a:ext>
            </a:extLst>
          </p:cNvPr>
          <p:cNvCxnSpPr/>
          <p:nvPr/>
        </p:nvCxnSpPr>
        <p:spPr>
          <a:xfrm rot="5400000" flipH="1" flipV="1">
            <a:off x="2509316" y="3225810"/>
            <a:ext cx="284615" cy="254336"/>
          </a:xfrm>
          <a:prstGeom prst="curvedConnector3">
            <a:avLst/>
          </a:prstGeom>
          <a:ln>
            <a:solidFill>
              <a:srgbClr val="405C9A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668153513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711AE333-B3E8-404D-E688-776AC720691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386B787-74C6-F533-CE87-07C162EB3EB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Experimental signature</a:t>
            </a:r>
            <a:endParaRPr lang="en-IN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1470A01F-8BFE-BF53-19A1-ECC0143F5DA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IN"/>
              <a:t>Aparajita Mazumdar | PPC 2025, Deadwood</a:t>
            </a:r>
            <a:endParaRPr lang="en-IN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74F2C204-E0F8-F9EB-6E1D-A68B111D04B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AB685E-59F6-4749-A6A4-A22AA6A2CCD1}" type="slidenum">
              <a:rPr lang="en-IN" smtClean="0"/>
              <a:t>12</a:t>
            </a:fld>
            <a:endParaRPr lang="en-IN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8B1C921D-E262-0493-11FC-3FFC89E38F2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58789" y="838743"/>
            <a:ext cx="5240004" cy="2543902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EFFF096C-7439-58E5-748D-F879AF76659B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ackgroundRemoval t="1743" b="96515" l="5158" r="95320">
                        <a14:foregroundMark x1="10029" y1="42225" x2="4107" y2="34517"/>
                        <a14:foregroundMark x1="4107" y1="34517" x2="4298" y2="26005"/>
                        <a14:foregroundMark x1="4298" y1="26005" x2="16141" y2="12131"/>
                        <a14:foregroundMark x1="16141" y1="12131" x2="24928" y2="6971"/>
                        <a14:foregroundMark x1="24928" y1="6971" x2="36294" y2="3887"/>
                        <a14:foregroundMark x1="36294" y1="3887" x2="49952" y2="3686"/>
                        <a14:foregroundMark x1="49952" y1="3686" x2="63515" y2="6233"/>
                        <a14:foregroundMark x1="63515" y1="6233" x2="76313" y2="11796"/>
                        <a14:foregroundMark x1="5540" y1="37064" x2="5253" y2="19437"/>
                        <a14:foregroundMark x1="5253" y1="19437" x2="7068" y2="17627"/>
                        <a14:foregroundMark x1="27125" y1="4021" x2="40592" y2="1005"/>
                        <a14:foregroundMark x1="40592" y1="1005" x2="54250" y2="1743"/>
                        <a14:foregroundMark x1="54250" y1="1743" x2="58453" y2="2949"/>
                        <a14:foregroundMark x1="81471" y1="89343" x2="91213" y2="95308"/>
                        <a14:foregroundMark x1="91213" y1="95308" x2="92646" y2="87936"/>
                        <a14:foregroundMark x1="92646" y1="87936" x2="88634" y2="84115"/>
                        <a14:foregroundMark x1="82999" y1="92560" x2="93123" y2="94839"/>
                        <a14:foregroundMark x1="93123" y1="94839" x2="95415" y2="93164"/>
                        <a14:foregroundMark x1="83763" y1="94504" x2="86151" y2="96515"/>
                      </a14:backgroundRemoval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 rot="19302899">
            <a:off x="4364893" y="1477558"/>
            <a:ext cx="2291150" cy="3264943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84496A9F-BB7B-FA28-6FA9-417480FD3354}"/>
              </a:ext>
            </a:extLst>
          </p:cNvPr>
          <p:cNvSpPr txBox="1"/>
          <p:nvPr/>
        </p:nvSpPr>
        <p:spPr>
          <a:xfrm>
            <a:off x="1253747" y="3529611"/>
            <a:ext cx="292458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Summed energy of electrons</a:t>
            </a:r>
            <a:endParaRPr lang="en-IN" dirty="0">
              <a:solidFill>
                <a:srgbClr val="405C9A"/>
              </a:solidFill>
              <a:latin typeface="Dreaming Outloud Pro" panose="020F0502020204030204" pitchFamily="66" charset="0"/>
              <a:cs typeface="Dreaming Outloud Pro" panose="020F0502020204030204" pitchFamily="66" charset="0"/>
            </a:endParaRPr>
          </a:p>
        </p:txBody>
      </p:sp>
      <p:cxnSp>
        <p:nvCxnSpPr>
          <p:cNvPr id="24" name="Connector: Curved 23">
            <a:extLst>
              <a:ext uri="{FF2B5EF4-FFF2-40B4-BE49-F238E27FC236}">
                <a16:creationId xmlns:a16="http://schemas.microsoft.com/office/drawing/2014/main" id="{61673EFE-6403-5A5E-A36A-E3D1ED567C92}"/>
              </a:ext>
            </a:extLst>
          </p:cNvPr>
          <p:cNvCxnSpPr/>
          <p:nvPr/>
        </p:nvCxnSpPr>
        <p:spPr>
          <a:xfrm rot="5400000" flipH="1" flipV="1">
            <a:off x="2509316" y="3225810"/>
            <a:ext cx="284615" cy="254336"/>
          </a:xfrm>
          <a:prstGeom prst="curvedConnector3">
            <a:avLst/>
          </a:prstGeom>
          <a:ln>
            <a:solidFill>
              <a:srgbClr val="405C9A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25" name="TextBox 24">
                <a:extLst>
                  <a:ext uri="{FF2B5EF4-FFF2-40B4-BE49-F238E27FC236}">
                    <a16:creationId xmlns:a16="http://schemas.microsoft.com/office/drawing/2014/main" id="{5D0BDC85-8693-2845-1A29-12774ADD3819}"/>
                  </a:ext>
                </a:extLst>
              </p:cNvPr>
              <p:cNvSpPr txBox="1"/>
              <p:nvPr/>
            </p:nvSpPr>
            <p:spPr>
              <a:xfrm>
                <a:off x="8837864" y="606167"/>
                <a:ext cx="2274277" cy="818366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</a:rPr>
                            <m:t>𝑇</m:t>
                          </m:r>
                        </m:e>
                        <m:sub>
                          <m:f>
                            <m:fPr>
                              <m:type m:val="lin"/>
                              <m:ctrlPr>
                                <a:rPr lang="en-US" b="0" i="1" smtClean="0">
                                  <a:solidFill>
                                    <a:schemeClr val="tx1"/>
                                  </a:solidFill>
                                  <a:latin typeface="Cambria Math" panose="02040503050406030204" pitchFamily="18" charset="0"/>
                                </a:rPr>
                              </m:ctrlPr>
                            </m:fPr>
                            <m:num>
                              <m:r>
                                <a:rPr lang="en-US" b="0" i="1" smtClean="0">
                                  <a:solidFill>
                                    <a:schemeClr val="tx1"/>
                                  </a:solidFill>
                                  <a:latin typeface="Cambria Math" panose="02040503050406030204" pitchFamily="18" charset="0"/>
                                </a:rPr>
                                <m:t>1</m:t>
                              </m:r>
                            </m:num>
                            <m:den>
                              <m:r>
                                <a:rPr lang="en-US" b="0" i="1" smtClean="0">
                                  <a:solidFill>
                                    <a:schemeClr val="tx1"/>
                                  </a:solidFill>
                                  <a:latin typeface="Cambria Math" panose="02040503050406030204" pitchFamily="18" charset="0"/>
                                </a:rPr>
                                <m:t>2</m:t>
                              </m:r>
                            </m:den>
                          </m:f>
                        </m:sub>
                        <m:sup>
                          <m:r>
                            <a:rPr lang="en-US" b="0" i="1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</a:rPr>
                            <m:t>0</m:t>
                          </m:r>
                          <m:r>
                            <a:rPr lang="en-US" b="0" i="1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𝜈</m:t>
                          </m:r>
                        </m:sup>
                      </m:sSubSup>
                      <m:r>
                        <a:rPr lang="en-US" b="0" i="1" smtClean="0">
                          <a:solidFill>
                            <a:schemeClr val="tx1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∝</m:t>
                      </m:r>
                      <m:r>
                        <a:rPr lang="en-US" b="0" i="1" smtClean="0">
                          <a:solidFill>
                            <a:schemeClr val="tx1"/>
                          </a:solidFill>
                          <a:latin typeface="Cambria Math" panose="02040503050406030204" pitchFamily="18" charset="0"/>
                        </a:rPr>
                        <m:t> </m:t>
                      </m:r>
                      <m:r>
                        <a:rPr lang="en-US" b="0" i="1" smtClean="0">
                          <a:solidFill>
                            <a:schemeClr val="tx1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𝜖</m:t>
                      </m:r>
                      <m:r>
                        <a:rPr lang="en-US" b="0" i="1" smtClean="0">
                          <a:solidFill>
                            <a:schemeClr val="tx1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⋅</m:t>
                      </m:r>
                      <m:r>
                        <a:rPr lang="en-US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𝑓</m:t>
                      </m:r>
                      <m:r>
                        <a:rPr lang="en-US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⋅</m:t>
                      </m:r>
                      <m:rad>
                        <m:radPr>
                          <m:degHide m:val="on"/>
                          <m:ctrlPr>
                            <a:rPr lang="en-US" b="0" i="1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</a:rPr>
                          </m:ctrlPr>
                        </m:radPr>
                        <m:deg/>
                        <m:e>
                          <m:f>
                            <m:fPr>
                              <m:ctrlPr>
                                <a:rPr lang="en-US" b="0" i="1" smtClean="0">
                                  <a:solidFill>
                                    <a:schemeClr val="tx1"/>
                                  </a:solidFill>
                                  <a:latin typeface="Cambria Math" panose="02040503050406030204" pitchFamily="18" charset="0"/>
                                </a:rPr>
                              </m:ctrlPr>
                            </m:fPr>
                            <m:num>
                              <m:r>
                                <a:rPr lang="en-US" b="0" i="1" smtClean="0">
                                  <a:solidFill>
                                    <a:schemeClr val="tx1"/>
                                  </a:solidFill>
                                  <a:latin typeface="Cambria Math" panose="02040503050406030204" pitchFamily="18" charset="0"/>
                                </a:rPr>
                                <m:t>𝑀</m:t>
                              </m:r>
                              <m:r>
                                <a:rPr lang="en-US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⋅</m:t>
                              </m:r>
                              <m:r>
                                <a:rPr lang="en-US" b="0" i="1" smtClean="0">
                                  <a:solidFill>
                                    <a:schemeClr val="tx1"/>
                                  </a:solidFill>
                                  <a:latin typeface="Cambria Math" panose="02040503050406030204" pitchFamily="18" charset="0"/>
                                </a:rPr>
                                <m:t>𝑡</m:t>
                              </m:r>
                            </m:num>
                            <m:den>
                              <m:r>
                                <a:rPr lang="en-US" b="0" i="1" smtClean="0">
                                  <a:solidFill>
                                    <a:schemeClr val="tx1"/>
                                  </a:solidFill>
                                  <a:latin typeface="Cambria Math" panose="02040503050406030204" pitchFamily="18" charset="0"/>
                                </a:rPr>
                                <m:t>𝐵𝐼</m:t>
                              </m:r>
                              <m:r>
                                <a:rPr lang="en-US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⋅</m:t>
                              </m:r>
                              <m:r>
                                <m:rPr>
                                  <m:sty m:val="p"/>
                                </m:rPr>
                                <a:rPr lang="el-GR" b="0" i="1" smtClean="0">
                                  <a:solidFill>
                                    <a:schemeClr val="tx1"/>
                                  </a:solidFill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Δ</m:t>
                              </m:r>
                              <m:r>
                                <a:rPr lang="en-US" b="0" i="1" smtClean="0">
                                  <a:solidFill>
                                    <a:schemeClr val="tx1"/>
                                  </a:solidFill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𝐸</m:t>
                              </m:r>
                            </m:den>
                          </m:f>
                        </m:e>
                      </m:rad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25" name="TextBox 24">
                <a:extLst>
                  <a:ext uri="{FF2B5EF4-FFF2-40B4-BE49-F238E27FC236}">
                    <a16:creationId xmlns:a16="http://schemas.microsoft.com/office/drawing/2014/main" id="{AEEE2862-974F-466A-E013-8A469401D31C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837864" y="606167"/>
                <a:ext cx="2274277" cy="818366"/>
              </a:xfrm>
              <a:prstGeom prst="rect">
                <a:avLst/>
              </a:prstGeom>
              <a:blipFill>
                <a:blip r:embed="rId5"/>
                <a:stretch>
                  <a:fillRect b="-741"/>
                </a:stretch>
              </a:blipFill>
            </p:spPr>
            <p:txBody>
              <a:bodyPr/>
              <a:lstStyle/>
              <a:p>
                <a:r>
                  <a:rPr lang="en-IN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6" name="TextBox 25">
                <a:extLst>
                  <a:ext uri="{FF2B5EF4-FFF2-40B4-BE49-F238E27FC236}">
                    <a16:creationId xmlns:a16="http://schemas.microsoft.com/office/drawing/2014/main" id="{242DD1D0-1CC3-570E-C9A3-2B289D1B59BD}"/>
                  </a:ext>
                </a:extLst>
              </p:cNvPr>
              <p:cNvSpPr txBox="1"/>
              <p:nvPr/>
            </p:nvSpPr>
            <p:spPr>
              <a:xfrm>
                <a:off x="8837864" y="1642687"/>
                <a:ext cx="1858650" cy="329001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</a:rPr>
                            <m:t>𝑇</m:t>
                          </m:r>
                        </m:e>
                        <m:sub>
                          <m:f>
                            <m:fPr>
                              <m:type m:val="lin"/>
                              <m:ctrlPr>
                                <a:rPr lang="en-US" b="0" i="1" smtClean="0">
                                  <a:solidFill>
                                    <a:schemeClr val="tx1"/>
                                  </a:solidFill>
                                  <a:latin typeface="Cambria Math" panose="02040503050406030204" pitchFamily="18" charset="0"/>
                                </a:rPr>
                              </m:ctrlPr>
                            </m:fPr>
                            <m:num>
                              <m:r>
                                <a:rPr lang="en-US" b="0" i="1" smtClean="0">
                                  <a:solidFill>
                                    <a:schemeClr val="tx1"/>
                                  </a:solidFill>
                                  <a:latin typeface="Cambria Math" panose="02040503050406030204" pitchFamily="18" charset="0"/>
                                </a:rPr>
                                <m:t>1</m:t>
                              </m:r>
                            </m:num>
                            <m:den>
                              <m:r>
                                <a:rPr lang="en-US" b="0" i="1" smtClean="0">
                                  <a:solidFill>
                                    <a:schemeClr val="tx1"/>
                                  </a:solidFill>
                                  <a:latin typeface="Cambria Math" panose="02040503050406030204" pitchFamily="18" charset="0"/>
                                </a:rPr>
                                <m:t>2</m:t>
                              </m:r>
                            </m:den>
                          </m:f>
                        </m:sub>
                        <m:sup>
                          <m:r>
                            <a:rPr lang="en-US" b="0" i="1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</a:rPr>
                            <m:t>0</m:t>
                          </m:r>
                          <m:r>
                            <a:rPr lang="en-US" b="0" i="1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𝜈</m:t>
                          </m:r>
                        </m:sup>
                      </m:sSubSup>
                      <m:r>
                        <a:rPr lang="en-US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∝ </m:t>
                      </m:r>
                      <m:r>
                        <a:rPr lang="en-US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𝜖</m:t>
                      </m:r>
                      <m:r>
                        <a:rPr lang="en-US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⋅</m:t>
                      </m:r>
                      <m:r>
                        <a:rPr lang="en-US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𝑓</m:t>
                      </m:r>
                      <m:r>
                        <a:rPr lang="en-US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⋅</m:t>
                      </m:r>
                      <m:r>
                        <a:rPr lang="en-US" i="1">
                          <a:latin typeface="Cambria Math" panose="02040503050406030204" pitchFamily="18" charset="0"/>
                        </a:rPr>
                        <m:t>𝑀</m:t>
                      </m:r>
                      <m:r>
                        <a:rPr lang="en-US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⋅</m:t>
                      </m:r>
                      <m:r>
                        <a:rPr lang="en-US" i="1">
                          <a:latin typeface="Cambria Math" panose="02040503050406030204" pitchFamily="18" charset="0"/>
                        </a:rPr>
                        <m:t>𝑡</m:t>
                      </m:r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26" name="TextBox 25">
                <a:extLst>
                  <a:ext uri="{FF2B5EF4-FFF2-40B4-BE49-F238E27FC236}">
                    <a16:creationId xmlns:a16="http://schemas.microsoft.com/office/drawing/2014/main" id="{942372C9-284D-1EA6-937A-801F1F8D90A0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837864" y="1642687"/>
                <a:ext cx="1858650" cy="329001"/>
              </a:xfrm>
              <a:prstGeom prst="rect">
                <a:avLst/>
              </a:prstGeom>
              <a:blipFill>
                <a:blip r:embed="rId6"/>
                <a:stretch>
                  <a:fillRect l="-2623" t="-57407" r="-1639" b="-155556"/>
                </a:stretch>
              </a:blipFill>
            </p:spPr>
            <p:txBody>
              <a:bodyPr/>
              <a:lstStyle/>
              <a:p>
                <a:r>
                  <a:rPr lang="en-IN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7" name="Content Placeholder 2">
            <a:extLst>
              <a:ext uri="{FF2B5EF4-FFF2-40B4-BE49-F238E27FC236}">
                <a16:creationId xmlns:a16="http://schemas.microsoft.com/office/drawing/2014/main" id="{91B4BD8A-F3D3-3CD4-359B-756B5B99E8BC}"/>
              </a:ext>
            </a:extLst>
          </p:cNvPr>
          <p:cNvSpPr txBox="1">
            <a:spLocks/>
          </p:cNvSpPr>
          <p:nvPr/>
        </p:nvSpPr>
        <p:spPr>
          <a:xfrm>
            <a:off x="7268992" y="902502"/>
            <a:ext cx="1568872" cy="477068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Font typeface="Arial" panose="020B0604020202020204" pitchFamily="34" charset="0"/>
              <a:buNone/>
            </a:pPr>
            <a:r>
              <a:rPr lang="en-IN" sz="1400" dirty="0">
                <a:solidFill>
                  <a:srgbClr val="4362A1"/>
                </a:solidFill>
              </a:rPr>
              <a:t>With background</a:t>
            </a:r>
          </a:p>
        </p:txBody>
      </p:sp>
      <p:sp>
        <p:nvSpPr>
          <p:cNvPr id="28" name="Content Placeholder 2">
            <a:extLst>
              <a:ext uri="{FF2B5EF4-FFF2-40B4-BE49-F238E27FC236}">
                <a16:creationId xmlns:a16="http://schemas.microsoft.com/office/drawing/2014/main" id="{4CE4C75D-916F-B232-C091-8B174F6D0700}"/>
              </a:ext>
            </a:extLst>
          </p:cNvPr>
          <p:cNvSpPr txBox="1">
            <a:spLocks/>
          </p:cNvSpPr>
          <p:nvPr/>
        </p:nvSpPr>
        <p:spPr>
          <a:xfrm>
            <a:off x="7268992" y="1691854"/>
            <a:ext cx="1568872" cy="3511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Font typeface="Arial" panose="020B0604020202020204" pitchFamily="34" charset="0"/>
              <a:buNone/>
            </a:pPr>
            <a:r>
              <a:rPr lang="en-IN" sz="1400" dirty="0">
                <a:solidFill>
                  <a:srgbClr val="4362A1"/>
                </a:solidFill>
              </a:rPr>
              <a:t>Background-free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0" name="Content Placeholder 2">
                <a:extLst>
                  <a:ext uri="{FF2B5EF4-FFF2-40B4-BE49-F238E27FC236}">
                    <a16:creationId xmlns:a16="http://schemas.microsoft.com/office/drawing/2014/main" id="{E780EDC4-1377-2EC5-3184-BEC49F82A6AE}"/>
                  </a:ext>
                </a:extLst>
              </p:cNvPr>
              <p:cNvSpPr txBox="1">
                <a:spLocks/>
              </p:cNvSpPr>
              <p:nvPr/>
            </p:nvSpPr>
            <p:spPr>
              <a:xfrm>
                <a:off x="7034005" y="2310313"/>
                <a:ext cx="2344009" cy="995748"/>
              </a:xfrm>
              <a:prstGeom prst="rect">
                <a:avLst/>
              </a:prstGeom>
            </p:spPr>
            <p:txBody>
              <a:bodyPr vert="horz" lIns="91440" tIns="45720" rIns="91440" bIns="45720" rtlCol="0">
                <a:noAutofit/>
              </a:bodyPr>
              <a:lstStyle>
                <a:lvl1pPr marL="228600" indent="-228600" algn="l" defTabSz="914400" rtl="0" eaLnBrk="1" latinLnBrk="0" hangingPunct="1">
                  <a:lnSpc>
                    <a:spcPct val="90000"/>
                  </a:lnSpc>
                  <a:spcBef>
                    <a:spcPts val="1000"/>
                  </a:spcBef>
                  <a:buFont typeface="Arial" panose="020B0604020202020204" pitchFamily="34" charset="0"/>
                  <a:buChar char="•"/>
                  <a:defRPr sz="28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1pPr>
                <a:lvl2pPr marL="6858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24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2pPr>
                <a:lvl3pPr marL="11430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20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3pPr>
                <a:lvl4pPr marL="16002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4pPr>
                <a:lvl5pPr marL="20574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5pPr>
                <a:lvl6pPr marL="25146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29718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34290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38862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marL="0" indent="0">
                  <a:buNone/>
                </a:pPr>
                <a14:m>
                  <m:oMath xmlns:m="http://schemas.openxmlformats.org/officeDocument/2006/math">
                    <m:r>
                      <a:rPr lang="en-US" sz="150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𝜖</m:t>
                    </m:r>
                    <m:r>
                      <a:rPr lang="en-US" sz="150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   </m:t>
                    </m:r>
                  </m:oMath>
                </a14:m>
                <a:r>
                  <a:rPr lang="en-IN" sz="1500" dirty="0"/>
                  <a:t>: Efficiency</a:t>
                </a:r>
              </a:p>
              <a:p>
                <a:pPr marL="0" indent="0">
                  <a:buNone/>
                </a:pPr>
                <a14:m>
                  <m:oMath xmlns:m="http://schemas.openxmlformats.org/officeDocument/2006/math">
                    <m:r>
                      <a:rPr lang="en-US" sz="15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𝑓</m:t>
                    </m:r>
                    <m:r>
                      <a:rPr lang="en-US" sz="15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 </m:t>
                    </m:r>
                  </m:oMath>
                </a14:m>
                <a:r>
                  <a:rPr lang="en-IN" sz="1500" dirty="0"/>
                  <a:t> : Isotopic abundance</a:t>
                </a:r>
              </a:p>
              <a:p>
                <a:pPr marL="0" indent="0">
                  <a:buNone/>
                </a:pPr>
                <a14:m>
                  <m:oMath xmlns:m="http://schemas.openxmlformats.org/officeDocument/2006/math">
                    <m:r>
                      <a:rPr lang="en-US" sz="1500" i="1">
                        <a:latin typeface="Cambria Math" panose="02040503050406030204" pitchFamily="18" charset="0"/>
                      </a:rPr>
                      <m:t>𝑀</m:t>
                    </m:r>
                    <m:r>
                      <a:rPr lang="en-US" sz="1500" i="1">
                        <a:latin typeface="Cambria Math" panose="02040503050406030204" pitchFamily="18" charset="0"/>
                      </a:rPr>
                      <m:t> </m:t>
                    </m:r>
                  </m:oMath>
                </a14:m>
                <a:r>
                  <a:rPr lang="en-IN" sz="1500" dirty="0"/>
                  <a:t>: Mass</a:t>
                </a:r>
              </a:p>
            </p:txBody>
          </p:sp>
        </mc:Choice>
        <mc:Fallback xmlns="">
          <p:sp>
            <p:nvSpPr>
              <p:cNvPr id="30" name="Content Placeholder 2">
                <a:extLst>
                  <a:ext uri="{FF2B5EF4-FFF2-40B4-BE49-F238E27FC236}">
                    <a16:creationId xmlns:a16="http://schemas.microsoft.com/office/drawing/2014/main" id="{E780EDC4-1377-2EC5-3184-BEC49F82A6AE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034005" y="2310313"/>
                <a:ext cx="2344009" cy="995748"/>
              </a:xfrm>
              <a:prstGeom prst="rect">
                <a:avLst/>
              </a:prstGeom>
              <a:blipFill>
                <a:blip r:embed="rId7"/>
                <a:stretch>
                  <a:fillRect t="-3067" b="-3681"/>
                </a:stretch>
              </a:blipFill>
            </p:spPr>
            <p:txBody>
              <a:bodyPr/>
              <a:lstStyle/>
              <a:p>
                <a:r>
                  <a:rPr lang="en-IN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1" name="Content Placeholder 2">
                <a:extLst>
                  <a:ext uri="{FF2B5EF4-FFF2-40B4-BE49-F238E27FC236}">
                    <a16:creationId xmlns:a16="http://schemas.microsoft.com/office/drawing/2014/main" id="{29C323C3-E76B-14D5-198C-5A21BC1A8CEF}"/>
                  </a:ext>
                </a:extLst>
              </p:cNvPr>
              <p:cNvSpPr txBox="1">
                <a:spLocks/>
              </p:cNvSpPr>
              <p:nvPr/>
            </p:nvSpPr>
            <p:spPr>
              <a:xfrm>
                <a:off x="9546079" y="2307697"/>
                <a:ext cx="2796982" cy="1074948"/>
              </a:xfrm>
              <a:prstGeom prst="rect">
                <a:avLst/>
              </a:prstGeom>
            </p:spPr>
            <p:txBody>
              <a:bodyPr vert="horz" lIns="91440" tIns="45720" rIns="91440" bIns="45720" rtlCol="0">
                <a:noAutofit/>
              </a:bodyPr>
              <a:lstStyle>
                <a:lvl1pPr marL="228600" indent="-228600" algn="l" defTabSz="914400" rtl="0" eaLnBrk="1" latinLnBrk="0" hangingPunct="1">
                  <a:lnSpc>
                    <a:spcPct val="90000"/>
                  </a:lnSpc>
                  <a:spcBef>
                    <a:spcPts val="1000"/>
                  </a:spcBef>
                  <a:buFont typeface="Arial" panose="020B0604020202020204" pitchFamily="34" charset="0"/>
                  <a:buChar char="•"/>
                  <a:defRPr sz="28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1pPr>
                <a:lvl2pPr marL="6858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24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2pPr>
                <a:lvl3pPr marL="11430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20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3pPr>
                <a:lvl4pPr marL="16002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4pPr>
                <a:lvl5pPr marL="20574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5pPr>
                <a:lvl6pPr marL="25146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29718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34290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38862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marL="0" indent="0">
                  <a:buNone/>
                </a:pPr>
                <a14:m>
                  <m:oMath xmlns:m="http://schemas.openxmlformats.org/officeDocument/2006/math">
                    <m:r>
                      <a:rPr lang="en-US" sz="1500" i="1" smtClean="0">
                        <a:latin typeface="Cambria Math" panose="02040503050406030204" pitchFamily="18" charset="0"/>
                      </a:rPr>
                      <m:t>𝑡</m:t>
                    </m:r>
                    <m:r>
                      <a:rPr lang="en-US" sz="1500" i="1" smtClean="0">
                        <a:latin typeface="Cambria Math" panose="02040503050406030204" pitchFamily="18" charset="0"/>
                      </a:rPr>
                      <m:t> </m:t>
                    </m:r>
                  </m:oMath>
                </a14:m>
                <a:r>
                  <a:rPr lang="en-IN" sz="1500" dirty="0"/>
                  <a:t>     : Time</a:t>
                </a:r>
              </a:p>
              <a:p>
                <a:pPr marL="0" indent="0">
                  <a:buNone/>
                </a:pPr>
                <a14:m>
                  <m:oMath xmlns:m="http://schemas.openxmlformats.org/officeDocument/2006/math">
                    <m:r>
                      <a:rPr lang="en-US" sz="1500" i="1">
                        <a:latin typeface="Cambria Math" panose="02040503050406030204" pitchFamily="18" charset="0"/>
                      </a:rPr>
                      <m:t>𝐵</m:t>
                    </m:r>
                    <m:r>
                      <a:rPr lang="en-US" sz="1500" b="0" i="1" smtClean="0">
                        <a:latin typeface="Cambria Math" panose="02040503050406030204" pitchFamily="18" charset="0"/>
                      </a:rPr>
                      <m:t>𝐼</m:t>
                    </m:r>
                    <m:r>
                      <a:rPr lang="en-US" sz="1500" i="1">
                        <a:latin typeface="Cambria Math" panose="02040503050406030204" pitchFamily="18" charset="0"/>
                      </a:rPr>
                      <m:t>    </m:t>
                    </m:r>
                  </m:oMath>
                </a14:m>
                <a:r>
                  <a:rPr lang="en-IN" sz="1500" dirty="0"/>
                  <a:t>: Background Index</a:t>
                </a:r>
              </a:p>
              <a:p>
                <a:pPr marL="0" indent="0">
                  <a:buNone/>
                </a:pP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sz="15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Δ</m:t>
                    </m:r>
                    <m:r>
                      <a:rPr lang="en-US" sz="15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𝐸</m:t>
                    </m:r>
                    <m:r>
                      <a:rPr lang="en-US" sz="15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   </m:t>
                    </m:r>
                  </m:oMath>
                </a14:m>
                <a:r>
                  <a:rPr lang="en-IN" sz="1500" dirty="0"/>
                  <a:t>: Energy Resolution</a:t>
                </a:r>
              </a:p>
            </p:txBody>
          </p:sp>
        </mc:Choice>
        <mc:Fallback xmlns="">
          <p:sp>
            <p:nvSpPr>
              <p:cNvPr id="31" name="Content Placeholder 2">
                <a:extLst>
                  <a:ext uri="{FF2B5EF4-FFF2-40B4-BE49-F238E27FC236}">
                    <a16:creationId xmlns:a16="http://schemas.microsoft.com/office/drawing/2014/main" id="{29C323C3-E76B-14D5-198C-5A21BC1A8CEF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9546079" y="2307697"/>
                <a:ext cx="2796982" cy="1074948"/>
              </a:xfrm>
              <a:prstGeom prst="rect">
                <a:avLst/>
              </a:prstGeom>
              <a:blipFill>
                <a:blip r:embed="rId8"/>
                <a:stretch>
                  <a:fillRect t="-3409"/>
                </a:stretch>
              </a:blipFill>
            </p:spPr>
            <p:txBody>
              <a:bodyPr/>
              <a:lstStyle/>
              <a:p>
                <a:r>
                  <a:rPr lang="en-IN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870252488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Oval 10">
            <a:extLst>
              <a:ext uri="{FF2B5EF4-FFF2-40B4-BE49-F238E27FC236}">
                <a16:creationId xmlns:a16="http://schemas.microsoft.com/office/drawing/2014/main" id="{0413CF7A-0C1D-3607-49CA-142BAF740320}"/>
              </a:ext>
            </a:extLst>
          </p:cNvPr>
          <p:cNvSpPr/>
          <p:nvPr/>
        </p:nvSpPr>
        <p:spPr>
          <a:xfrm>
            <a:off x="9546079" y="899556"/>
            <a:ext cx="542801" cy="351138"/>
          </a:xfrm>
          <a:prstGeom prst="ellipse">
            <a:avLst/>
          </a:prstGeom>
          <a:solidFill>
            <a:srgbClr val="FBE5D6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9" name="Oval 8">
            <a:extLst>
              <a:ext uri="{FF2B5EF4-FFF2-40B4-BE49-F238E27FC236}">
                <a16:creationId xmlns:a16="http://schemas.microsoft.com/office/drawing/2014/main" id="{F8FBC2D9-8FCA-B29E-29FA-3E4CBD572AEC}"/>
              </a:ext>
            </a:extLst>
          </p:cNvPr>
          <p:cNvSpPr/>
          <p:nvPr/>
        </p:nvSpPr>
        <p:spPr>
          <a:xfrm>
            <a:off x="10311319" y="1086194"/>
            <a:ext cx="888076" cy="329001"/>
          </a:xfrm>
          <a:prstGeom prst="ellipse">
            <a:avLst/>
          </a:prstGeom>
          <a:solidFill>
            <a:srgbClr val="E2F0D9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8" name="Oval 7">
            <a:extLst>
              <a:ext uri="{FF2B5EF4-FFF2-40B4-BE49-F238E27FC236}">
                <a16:creationId xmlns:a16="http://schemas.microsoft.com/office/drawing/2014/main" id="{698E1584-A2C4-586C-B82E-4BBF1D65E7A6}"/>
              </a:ext>
            </a:extLst>
          </p:cNvPr>
          <p:cNvSpPr/>
          <p:nvPr/>
        </p:nvSpPr>
        <p:spPr>
          <a:xfrm>
            <a:off x="10457543" y="711200"/>
            <a:ext cx="654598" cy="351138"/>
          </a:xfrm>
          <a:prstGeom prst="ellipse">
            <a:avLst/>
          </a:prstGeom>
          <a:solidFill>
            <a:srgbClr val="FBE5D6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DA0A684D-D56E-3E4D-702B-740570B2BE7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Experimental signature</a:t>
            </a:r>
            <a:endParaRPr lang="en-IN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E6879F2B-08E4-C2A0-C29D-B32A73961FD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IN"/>
              <a:t>Aparajita Mazumdar | PPC 2025, Deadwood</a:t>
            </a:r>
            <a:endParaRPr lang="en-IN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DF4035B0-42A1-304F-91AE-D16AB339C57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AB685E-59F6-4749-A6A4-A22AA6A2CCD1}" type="slidenum">
              <a:rPr lang="en-IN" smtClean="0"/>
              <a:t>13</a:t>
            </a:fld>
            <a:endParaRPr lang="en-IN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700EBED4-0245-3E41-7FAE-1A0DBE4055D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58789" y="838743"/>
            <a:ext cx="5240004" cy="2543902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3766C571-8761-03CF-0D1D-9C811DD9317A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ackgroundRemoval t="1743" b="96515" l="5158" r="95320">
                        <a14:foregroundMark x1="10029" y1="42225" x2="4107" y2="34517"/>
                        <a14:foregroundMark x1="4107" y1="34517" x2="4298" y2="26005"/>
                        <a14:foregroundMark x1="4298" y1="26005" x2="16141" y2="12131"/>
                        <a14:foregroundMark x1="16141" y1="12131" x2="24928" y2="6971"/>
                        <a14:foregroundMark x1="24928" y1="6971" x2="36294" y2="3887"/>
                        <a14:foregroundMark x1="36294" y1="3887" x2="49952" y2="3686"/>
                        <a14:foregroundMark x1="49952" y1="3686" x2="63515" y2="6233"/>
                        <a14:foregroundMark x1="63515" y1="6233" x2="76313" y2="11796"/>
                        <a14:foregroundMark x1="5540" y1="37064" x2="5253" y2="19437"/>
                        <a14:foregroundMark x1="5253" y1="19437" x2="7068" y2="17627"/>
                        <a14:foregroundMark x1="27125" y1="4021" x2="40592" y2="1005"/>
                        <a14:foregroundMark x1="40592" y1="1005" x2="54250" y2="1743"/>
                        <a14:foregroundMark x1="54250" y1="1743" x2="58453" y2="2949"/>
                        <a14:foregroundMark x1="81471" y1="89343" x2="91213" y2="95308"/>
                        <a14:foregroundMark x1="91213" y1="95308" x2="92646" y2="87936"/>
                        <a14:foregroundMark x1="92646" y1="87936" x2="88634" y2="84115"/>
                        <a14:foregroundMark x1="82999" y1="92560" x2="93123" y2="94839"/>
                        <a14:foregroundMark x1="93123" y1="94839" x2="95415" y2="93164"/>
                        <a14:foregroundMark x1="83763" y1="94504" x2="86151" y2="96515"/>
                      </a14:backgroundRemoval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 rot="19302899">
            <a:off x="4364893" y="1477558"/>
            <a:ext cx="2291150" cy="3264943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9511E647-5A8B-C966-FE0F-012DE9C310D9}"/>
              </a:ext>
            </a:extLst>
          </p:cNvPr>
          <p:cNvSpPr txBox="1"/>
          <p:nvPr/>
        </p:nvSpPr>
        <p:spPr>
          <a:xfrm>
            <a:off x="1253747" y="3529611"/>
            <a:ext cx="292458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Summed energy of electrons</a:t>
            </a:r>
            <a:endParaRPr lang="en-IN" dirty="0">
              <a:solidFill>
                <a:srgbClr val="405C9A"/>
              </a:solidFill>
              <a:latin typeface="Dreaming Outloud Pro" panose="020F0502020204030204" pitchFamily="66" charset="0"/>
              <a:cs typeface="Dreaming Outloud Pro" panose="020F0502020204030204" pitchFamily="66" charset="0"/>
            </a:endParaRPr>
          </a:p>
        </p:txBody>
      </p:sp>
      <p:cxnSp>
        <p:nvCxnSpPr>
          <p:cNvPr id="24" name="Connector: Curved 23">
            <a:extLst>
              <a:ext uri="{FF2B5EF4-FFF2-40B4-BE49-F238E27FC236}">
                <a16:creationId xmlns:a16="http://schemas.microsoft.com/office/drawing/2014/main" id="{0E299D7A-7761-CBCC-CAC5-4B2CD6076562}"/>
              </a:ext>
            </a:extLst>
          </p:cNvPr>
          <p:cNvCxnSpPr/>
          <p:nvPr/>
        </p:nvCxnSpPr>
        <p:spPr>
          <a:xfrm rot="5400000" flipH="1" flipV="1">
            <a:off x="2509316" y="3225810"/>
            <a:ext cx="284615" cy="254336"/>
          </a:xfrm>
          <a:prstGeom prst="curvedConnector3">
            <a:avLst/>
          </a:prstGeom>
          <a:ln>
            <a:solidFill>
              <a:srgbClr val="405C9A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25" name="TextBox 24">
                <a:extLst>
                  <a:ext uri="{FF2B5EF4-FFF2-40B4-BE49-F238E27FC236}">
                    <a16:creationId xmlns:a16="http://schemas.microsoft.com/office/drawing/2014/main" id="{AEEE2862-974F-466A-E013-8A469401D31C}"/>
                  </a:ext>
                </a:extLst>
              </p:cNvPr>
              <p:cNvSpPr txBox="1"/>
              <p:nvPr/>
            </p:nvSpPr>
            <p:spPr>
              <a:xfrm>
                <a:off x="8837864" y="606167"/>
                <a:ext cx="2274277" cy="818366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</a:rPr>
                            <m:t>𝑇</m:t>
                          </m:r>
                        </m:e>
                        <m:sub>
                          <m:f>
                            <m:fPr>
                              <m:type m:val="lin"/>
                              <m:ctrlPr>
                                <a:rPr lang="en-US" b="0" i="1" smtClean="0">
                                  <a:solidFill>
                                    <a:schemeClr val="tx1"/>
                                  </a:solidFill>
                                  <a:latin typeface="Cambria Math" panose="02040503050406030204" pitchFamily="18" charset="0"/>
                                </a:rPr>
                              </m:ctrlPr>
                            </m:fPr>
                            <m:num>
                              <m:r>
                                <a:rPr lang="en-US" b="0" i="1" smtClean="0">
                                  <a:solidFill>
                                    <a:schemeClr val="tx1"/>
                                  </a:solidFill>
                                  <a:latin typeface="Cambria Math" panose="02040503050406030204" pitchFamily="18" charset="0"/>
                                </a:rPr>
                                <m:t>1</m:t>
                              </m:r>
                            </m:num>
                            <m:den>
                              <m:r>
                                <a:rPr lang="en-US" b="0" i="1" smtClean="0">
                                  <a:solidFill>
                                    <a:schemeClr val="tx1"/>
                                  </a:solidFill>
                                  <a:latin typeface="Cambria Math" panose="02040503050406030204" pitchFamily="18" charset="0"/>
                                </a:rPr>
                                <m:t>2</m:t>
                              </m:r>
                            </m:den>
                          </m:f>
                        </m:sub>
                        <m:sup>
                          <m:r>
                            <a:rPr lang="en-US" b="0" i="1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</a:rPr>
                            <m:t>0</m:t>
                          </m:r>
                          <m:r>
                            <a:rPr lang="en-US" b="0" i="1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𝜈</m:t>
                          </m:r>
                        </m:sup>
                      </m:sSubSup>
                      <m:r>
                        <a:rPr lang="en-US" b="0" i="1" smtClean="0">
                          <a:solidFill>
                            <a:schemeClr val="tx1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∝</m:t>
                      </m:r>
                      <m:r>
                        <a:rPr lang="en-US" b="0" i="1" smtClean="0">
                          <a:solidFill>
                            <a:schemeClr val="tx1"/>
                          </a:solidFill>
                          <a:latin typeface="Cambria Math" panose="02040503050406030204" pitchFamily="18" charset="0"/>
                        </a:rPr>
                        <m:t> </m:t>
                      </m:r>
                      <m:r>
                        <a:rPr lang="en-US" b="0" i="1" smtClean="0">
                          <a:solidFill>
                            <a:schemeClr val="tx1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𝜖</m:t>
                      </m:r>
                      <m:r>
                        <a:rPr lang="en-US" b="0" i="1" smtClean="0">
                          <a:solidFill>
                            <a:schemeClr val="tx1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⋅</m:t>
                      </m:r>
                      <m:r>
                        <a:rPr lang="en-US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𝑓</m:t>
                      </m:r>
                      <m:r>
                        <a:rPr lang="en-US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⋅</m:t>
                      </m:r>
                      <m:rad>
                        <m:radPr>
                          <m:degHide m:val="on"/>
                          <m:ctrlPr>
                            <a:rPr lang="en-US" b="0" i="1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</a:rPr>
                          </m:ctrlPr>
                        </m:radPr>
                        <m:deg/>
                        <m:e>
                          <m:f>
                            <m:fPr>
                              <m:ctrlPr>
                                <a:rPr lang="en-US" b="0" i="1" smtClean="0">
                                  <a:solidFill>
                                    <a:schemeClr val="tx1"/>
                                  </a:solidFill>
                                  <a:latin typeface="Cambria Math" panose="02040503050406030204" pitchFamily="18" charset="0"/>
                                </a:rPr>
                              </m:ctrlPr>
                            </m:fPr>
                            <m:num>
                              <m:r>
                                <a:rPr lang="en-US" b="0" i="1" smtClean="0">
                                  <a:solidFill>
                                    <a:schemeClr val="tx1"/>
                                  </a:solidFill>
                                  <a:latin typeface="Cambria Math" panose="02040503050406030204" pitchFamily="18" charset="0"/>
                                </a:rPr>
                                <m:t>𝑀</m:t>
                              </m:r>
                              <m:r>
                                <a:rPr lang="en-US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⋅</m:t>
                              </m:r>
                              <m:r>
                                <a:rPr lang="en-US" b="0" i="1" smtClean="0">
                                  <a:solidFill>
                                    <a:schemeClr val="tx1"/>
                                  </a:solidFill>
                                  <a:latin typeface="Cambria Math" panose="02040503050406030204" pitchFamily="18" charset="0"/>
                                </a:rPr>
                                <m:t>𝑡</m:t>
                              </m:r>
                            </m:num>
                            <m:den>
                              <m:r>
                                <a:rPr lang="en-US" b="0" i="1" smtClean="0">
                                  <a:solidFill>
                                    <a:schemeClr val="tx1"/>
                                  </a:solidFill>
                                  <a:latin typeface="Cambria Math" panose="02040503050406030204" pitchFamily="18" charset="0"/>
                                </a:rPr>
                                <m:t>𝐵𝐼</m:t>
                              </m:r>
                              <m:r>
                                <a:rPr lang="en-US" i="1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⋅</m:t>
                              </m:r>
                              <m:r>
                                <m:rPr>
                                  <m:sty m:val="p"/>
                                </m:rPr>
                                <a:rPr lang="el-GR" b="0" i="1" smtClean="0">
                                  <a:solidFill>
                                    <a:schemeClr val="tx1"/>
                                  </a:solidFill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Δ</m:t>
                              </m:r>
                              <m:r>
                                <a:rPr lang="en-US" b="0" i="1" smtClean="0">
                                  <a:solidFill>
                                    <a:schemeClr val="tx1"/>
                                  </a:solidFill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𝐸</m:t>
                              </m:r>
                            </m:den>
                          </m:f>
                        </m:e>
                      </m:rad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25" name="TextBox 24">
                <a:extLst>
                  <a:ext uri="{FF2B5EF4-FFF2-40B4-BE49-F238E27FC236}">
                    <a16:creationId xmlns:a16="http://schemas.microsoft.com/office/drawing/2014/main" id="{AEEE2862-974F-466A-E013-8A469401D31C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837864" y="606167"/>
                <a:ext cx="2274277" cy="818366"/>
              </a:xfrm>
              <a:prstGeom prst="rect">
                <a:avLst/>
              </a:prstGeom>
              <a:blipFill>
                <a:blip r:embed="rId5"/>
                <a:stretch>
                  <a:fillRect b="-741"/>
                </a:stretch>
              </a:blipFill>
            </p:spPr>
            <p:txBody>
              <a:bodyPr/>
              <a:lstStyle/>
              <a:p>
                <a:r>
                  <a:rPr lang="en-IN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6" name="TextBox 25">
                <a:extLst>
                  <a:ext uri="{FF2B5EF4-FFF2-40B4-BE49-F238E27FC236}">
                    <a16:creationId xmlns:a16="http://schemas.microsoft.com/office/drawing/2014/main" id="{942372C9-284D-1EA6-937A-801F1F8D90A0}"/>
                  </a:ext>
                </a:extLst>
              </p:cNvPr>
              <p:cNvSpPr txBox="1"/>
              <p:nvPr/>
            </p:nvSpPr>
            <p:spPr>
              <a:xfrm>
                <a:off x="8837864" y="1642687"/>
                <a:ext cx="1858650" cy="329001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</a:rPr>
                            <m:t>𝑇</m:t>
                          </m:r>
                        </m:e>
                        <m:sub>
                          <m:f>
                            <m:fPr>
                              <m:type m:val="lin"/>
                              <m:ctrlPr>
                                <a:rPr lang="en-US" b="0" i="1" smtClean="0">
                                  <a:solidFill>
                                    <a:schemeClr val="tx1"/>
                                  </a:solidFill>
                                  <a:latin typeface="Cambria Math" panose="02040503050406030204" pitchFamily="18" charset="0"/>
                                </a:rPr>
                              </m:ctrlPr>
                            </m:fPr>
                            <m:num>
                              <m:r>
                                <a:rPr lang="en-US" b="0" i="1" smtClean="0">
                                  <a:solidFill>
                                    <a:schemeClr val="tx1"/>
                                  </a:solidFill>
                                  <a:latin typeface="Cambria Math" panose="02040503050406030204" pitchFamily="18" charset="0"/>
                                </a:rPr>
                                <m:t>1</m:t>
                              </m:r>
                            </m:num>
                            <m:den>
                              <m:r>
                                <a:rPr lang="en-US" b="0" i="1" smtClean="0">
                                  <a:solidFill>
                                    <a:schemeClr val="tx1"/>
                                  </a:solidFill>
                                  <a:latin typeface="Cambria Math" panose="02040503050406030204" pitchFamily="18" charset="0"/>
                                </a:rPr>
                                <m:t>2</m:t>
                              </m:r>
                            </m:den>
                          </m:f>
                        </m:sub>
                        <m:sup>
                          <m:r>
                            <a:rPr lang="en-US" b="0" i="1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</a:rPr>
                            <m:t>0</m:t>
                          </m:r>
                          <m:r>
                            <a:rPr lang="en-US" b="0" i="1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𝜈</m:t>
                          </m:r>
                        </m:sup>
                      </m:sSubSup>
                      <m:r>
                        <a:rPr lang="en-US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∝ </m:t>
                      </m:r>
                      <m:r>
                        <a:rPr lang="en-US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𝜖</m:t>
                      </m:r>
                      <m:r>
                        <a:rPr lang="en-US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⋅</m:t>
                      </m:r>
                      <m:r>
                        <a:rPr lang="en-US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𝑓</m:t>
                      </m:r>
                      <m:r>
                        <a:rPr lang="en-US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⋅</m:t>
                      </m:r>
                      <m:r>
                        <a:rPr lang="en-US" i="1">
                          <a:latin typeface="Cambria Math" panose="02040503050406030204" pitchFamily="18" charset="0"/>
                        </a:rPr>
                        <m:t>𝑀</m:t>
                      </m:r>
                      <m:r>
                        <a:rPr lang="en-US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⋅</m:t>
                      </m:r>
                      <m:r>
                        <a:rPr lang="en-US" i="1">
                          <a:latin typeface="Cambria Math" panose="02040503050406030204" pitchFamily="18" charset="0"/>
                        </a:rPr>
                        <m:t>𝑡</m:t>
                      </m:r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26" name="TextBox 25">
                <a:extLst>
                  <a:ext uri="{FF2B5EF4-FFF2-40B4-BE49-F238E27FC236}">
                    <a16:creationId xmlns:a16="http://schemas.microsoft.com/office/drawing/2014/main" id="{942372C9-284D-1EA6-937A-801F1F8D90A0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837864" y="1642687"/>
                <a:ext cx="1858650" cy="329001"/>
              </a:xfrm>
              <a:prstGeom prst="rect">
                <a:avLst/>
              </a:prstGeom>
              <a:blipFill>
                <a:blip r:embed="rId6"/>
                <a:stretch>
                  <a:fillRect l="-2623" t="-57407" r="-1639" b="-155556"/>
                </a:stretch>
              </a:blipFill>
            </p:spPr>
            <p:txBody>
              <a:bodyPr/>
              <a:lstStyle/>
              <a:p>
                <a:r>
                  <a:rPr lang="en-IN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7" name="Content Placeholder 2">
            <a:extLst>
              <a:ext uri="{FF2B5EF4-FFF2-40B4-BE49-F238E27FC236}">
                <a16:creationId xmlns:a16="http://schemas.microsoft.com/office/drawing/2014/main" id="{BA479294-73AD-801A-920E-22C0407C7D91}"/>
              </a:ext>
            </a:extLst>
          </p:cNvPr>
          <p:cNvSpPr txBox="1">
            <a:spLocks/>
          </p:cNvSpPr>
          <p:nvPr/>
        </p:nvSpPr>
        <p:spPr>
          <a:xfrm>
            <a:off x="7268992" y="902502"/>
            <a:ext cx="1568872" cy="477068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Font typeface="Arial" panose="020B0604020202020204" pitchFamily="34" charset="0"/>
              <a:buNone/>
            </a:pPr>
            <a:r>
              <a:rPr lang="en-IN" sz="1400" dirty="0">
                <a:solidFill>
                  <a:srgbClr val="4362A1"/>
                </a:solidFill>
              </a:rPr>
              <a:t>With background</a:t>
            </a:r>
          </a:p>
        </p:txBody>
      </p:sp>
      <p:sp>
        <p:nvSpPr>
          <p:cNvPr id="28" name="Content Placeholder 2">
            <a:extLst>
              <a:ext uri="{FF2B5EF4-FFF2-40B4-BE49-F238E27FC236}">
                <a16:creationId xmlns:a16="http://schemas.microsoft.com/office/drawing/2014/main" id="{625C8398-3A29-87B2-298F-D8C0C013AE00}"/>
              </a:ext>
            </a:extLst>
          </p:cNvPr>
          <p:cNvSpPr txBox="1">
            <a:spLocks/>
          </p:cNvSpPr>
          <p:nvPr/>
        </p:nvSpPr>
        <p:spPr>
          <a:xfrm>
            <a:off x="7268992" y="1691854"/>
            <a:ext cx="1568872" cy="3511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Font typeface="Arial" panose="020B0604020202020204" pitchFamily="34" charset="0"/>
              <a:buNone/>
            </a:pPr>
            <a:r>
              <a:rPr lang="en-IN" sz="1400" dirty="0">
                <a:solidFill>
                  <a:srgbClr val="4362A1"/>
                </a:solidFill>
              </a:rPr>
              <a:t>Background-free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0" name="Content Placeholder 2">
                <a:extLst>
                  <a:ext uri="{FF2B5EF4-FFF2-40B4-BE49-F238E27FC236}">
                    <a16:creationId xmlns:a16="http://schemas.microsoft.com/office/drawing/2014/main" id="{3F0793E8-5013-1D1F-7A24-06DDA9F5A4EF}"/>
                  </a:ext>
                </a:extLst>
              </p:cNvPr>
              <p:cNvSpPr txBox="1">
                <a:spLocks/>
              </p:cNvSpPr>
              <p:nvPr/>
            </p:nvSpPr>
            <p:spPr>
              <a:xfrm>
                <a:off x="7034005" y="2310313"/>
                <a:ext cx="2344009" cy="995748"/>
              </a:xfrm>
              <a:prstGeom prst="rect">
                <a:avLst/>
              </a:prstGeom>
            </p:spPr>
            <p:txBody>
              <a:bodyPr vert="horz" lIns="91440" tIns="45720" rIns="91440" bIns="45720" rtlCol="0">
                <a:noAutofit/>
              </a:bodyPr>
              <a:lstStyle>
                <a:lvl1pPr marL="228600" indent="-228600" algn="l" defTabSz="914400" rtl="0" eaLnBrk="1" latinLnBrk="0" hangingPunct="1">
                  <a:lnSpc>
                    <a:spcPct val="90000"/>
                  </a:lnSpc>
                  <a:spcBef>
                    <a:spcPts val="1000"/>
                  </a:spcBef>
                  <a:buFont typeface="Arial" panose="020B0604020202020204" pitchFamily="34" charset="0"/>
                  <a:buChar char="•"/>
                  <a:defRPr sz="28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1pPr>
                <a:lvl2pPr marL="6858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24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2pPr>
                <a:lvl3pPr marL="11430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20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3pPr>
                <a:lvl4pPr marL="16002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4pPr>
                <a:lvl5pPr marL="20574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5pPr>
                <a:lvl6pPr marL="25146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29718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34290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38862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marL="0" indent="0">
                  <a:buNone/>
                </a:pPr>
                <a14:m>
                  <m:oMath xmlns:m="http://schemas.openxmlformats.org/officeDocument/2006/math">
                    <m:r>
                      <a:rPr lang="en-US" sz="150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𝜖</m:t>
                    </m:r>
                    <m:r>
                      <a:rPr lang="en-US" sz="150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   </m:t>
                    </m:r>
                  </m:oMath>
                </a14:m>
                <a:r>
                  <a:rPr lang="en-IN" sz="1500" dirty="0"/>
                  <a:t>: Efficiency</a:t>
                </a:r>
              </a:p>
              <a:p>
                <a:pPr marL="0" indent="0">
                  <a:buNone/>
                </a:pPr>
                <a14:m>
                  <m:oMath xmlns:m="http://schemas.openxmlformats.org/officeDocument/2006/math">
                    <m:r>
                      <a:rPr lang="en-US" sz="15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𝑓</m:t>
                    </m:r>
                    <m:r>
                      <a:rPr lang="en-US" sz="15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 </m:t>
                    </m:r>
                  </m:oMath>
                </a14:m>
                <a:r>
                  <a:rPr lang="en-IN" sz="1500" dirty="0"/>
                  <a:t> : Isotopic abundance</a:t>
                </a:r>
              </a:p>
              <a:p>
                <a:pPr marL="0" indent="0">
                  <a:buNone/>
                </a:pPr>
                <a14:m>
                  <m:oMath xmlns:m="http://schemas.openxmlformats.org/officeDocument/2006/math">
                    <m:r>
                      <a:rPr lang="en-US" sz="1500" i="1">
                        <a:latin typeface="Cambria Math" panose="02040503050406030204" pitchFamily="18" charset="0"/>
                      </a:rPr>
                      <m:t>𝑀</m:t>
                    </m:r>
                    <m:r>
                      <a:rPr lang="en-US" sz="1500" i="1">
                        <a:latin typeface="Cambria Math" panose="02040503050406030204" pitchFamily="18" charset="0"/>
                      </a:rPr>
                      <m:t> </m:t>
                    </m:r>
                  </m:oMath>
                </a14:m>
                <a:r>
                  <a:rPr lang="en-IN" sz="1500" dirty="0"/>
                  <a:t>: Mass</a:t>
                </a:r>
              </a:p>
            </p:txBody>
          </p:sp>
        </mc:Choice>
        <mc:Fallback xmlns="">
          <p:sp>
            <p:nvSpPr>
              <p:cNvPr id="30" name="Content Placeholder 2">
                <a:extLst>
                  <a:ext uri="{FF2B5EF4-FFF2-40B4-BE49-F238E27FC236}">
                    <a16:creationId xmlns:a16="http://schemas.microsoft.com/office/drawing/2014/main" id="{3F0793E8-5013-1D1F-7A24-06DDA9F5A4EF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034005" y="2310313"/>
                <a:ext cx="2344009" cy="995748"/>
              </a:xfrm>
              <a:prstGeom prst="rect">
                <a:avLst/>
              </a:prstGeom>
              <a:blipFill>
                <a:blip r:embed="rId7"/>
                <a:stretch>
                  <a:fillRect t="-3067" b="-3681"/>
                </a:stretch>
              </a:blipFill>
            </p:spPr>
            <p:txBody>
              <a:bodyPr/>
              <a:lstStyle/>
              <a:p>
                <a:r>
                  <a:rPr lang="en-IN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1" name="Content Placeholder 2">
                <a:extLst>
                  <a:ext uri="{FF2B5EF4-FFF2-40B4-BE49-F238E27FC236}">
                    <a16:creationId xmlns:a16="http://schemas.microsoft.com/office/drawing/2014/main" id="{CE82C31E-D2F6-4581-67D0-E76C8CB50A71}"/>
                  </a:ext>
                </a:extLst>
              </p:cNvPr>
              <p:cNvSpPr txBox="1">
                <a:spLocks/>
              </p:cNvSpPr>
              <p:nvPr/>
            </p:nvSpPr>
            <p:spPr>
              <a:xfrm>
                <a:off x="9546079" y="2307697"/>
                <a:ext cx="2796982" cy="1074948"/>
              </a:xfrm>
              <a:prstGeom prst="rect">
                <a:avLst/>
              </a:prstGeom>
            </p:spPr>
            <p:txBody>
              <a:bodyPr vert="horz" lIns="91440" tIns="45720" rIns="91440" bIns="45720" rtlCol="0">
                <a:noAutofit/>
              </a:bodyPr>
              <a:lstStyle>
                <a:lvl1pPr marL="228600" indent="-228600" algn="l" defTabSz="914400" rtl="0" eaLnBrk="1" latinLnBrk="0" hangingPunct="1">
                  <a:lnSpc>
                    <a:spcPct val="90000"/>
                  </a:lnSpc>
                  <a:spcBef>
                    <a:spcPts val="1000"/>
                  </a:spcBef>
                  <a:buFont typeface="Arial" panose="020B0604020202020204" pitchFamily="34" charset="0"/>
                  <a:buChar char="•"/>
                  <a:defRPr sz="28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1pPr>
                <a:lvl2pPr marL="6858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24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2pPr>
                <a:lvl3pPr marL="11430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20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3pPr>
                <a:lvl4pPr marL="16002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4pPr>
                <a:lvl5pPr marL="20574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5pPr>
                <a:lvl6pPr marL="25146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29718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34290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38862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marL="0" indent="0">
                  <a:buNone/>
                </a:pPr>
                <a14:m>
                  <m:oMath xmlns:m="http://schemas.openxmlformats.org/officeDocument/2006/math">
                    <m:r>
                      <a:rPr lang="en-US" sz="1500" i="1" smtClean="0">
                        <a:latin typeface="Cambria Math" panose="02040503050406030204" pitchFamily="18" charset="0"/>
                      </a:rPr>
                      <m:t>𝑡</m:t>
                    </m:r>
                    <m:r>
                      <a:rPr lang="en-US" sz="1500" i="1" smtClean="0">
                        <a:latin typeface="Cambria Math" panose="02040503050406030204" pitchFamily="18" charset="0"/>
                      </a:rPr>
                      <m:t> </m:t>
                    </m:r>
                  </m:oMath>
                </a14:m>
                <a:r>
                  <a:rPr lang="en-IN" sz="1500" dirty="0"/>
                  <a:t>     : Time</a:t>
                </a:r>
              </a:p>
              <a:p>
                <a:pPr marL="0" indent="0">
                  <a:buNone/>
                </a:pPr>
                <a14:m>
                  <m:oMath xmlns:m="http://schemas.openxmlformats.org/officeDocument/2006/math">
                    <m:r>
                      <a:rPr lang="en-US" sz="1500" i="1">
                        <a:latin typeface="Cambria Math" panose="02040503050406030204" pitchFamily="18" charset="0"/>
                      </a:rPr>
                      <m:t>𝐵</m:t>
                    </m:r>
                    <m:r>
                      <a:rPr lang="en-US" sz="1500" b="0" i="1" smtClean="0">
                        <a:latin typeface="Cambria Math" panose="02040503050406030204" pitchFamily="18" charset="0"/>
                      </a:rPr>
                      <m:t>𝐼</m:t>
                    </m:r>
                    <m:r>
                      <a:rPr lang="en-US" sz="1500" i="1">
                        <a:latin typeface="Cambria Math" panose="02040503050406030204" pitchFamily="18" charset="0"/>
                      </a:rPr>
                      <m:t>    </m:t>
                    </m:r>
                  </m:oMath>
                </a14:m>
                <a:r>
                  <a:rPr lang="en-IN" sz="1500" dirty="0"/>
                  <a:t>: Background Index</a:t>
                </a:r>
              </a:p>
              <a:p>
                <a:pPr marL="0" indent="0">
                  <a:buNone/>
                </a:pP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sz="15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Δ</m:t>
                    </m:r>
                    <m:r>
                      <a:rPr lang="en-US" sz="15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𝐸</m:t>
                    </m:r>
                    <m:r>
                      <a:rPr lang="en-US" sz="15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   </m:t>
                    </m:r>
                  </m:oMath>
                </a14:m>
                <a:r>
                  <a:rPr lang="en-IN" sz="1500" dirty="0"/>
                  <a:t>: Energy Resolution</a:t>
                </a:r>
              </a:p>
            </p:txBody>
          </p:sp>
        </mc:Choice>
        <mc:Fallback xmlns="">
          <p:sp>
            <p:nvSpPr>
              <p:cNvPr id="31" name="Content Placeholder 2">
                <a:extLst>
                  <a:ext uri="{FF2B5EF4-FFF2-40B4-BE49-F238E27FC236}">
                    <a16:creationId xmlns:a16="http://schemas.microsoft.com/office/drawing/2014/main" id="{CE82C31E-D2F6-4581-67D0-E76C8CB50A71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9546079" y="2307697"/>
                <a:ext cx="2796982" cy="1074948"/>
              </a:xfrm>
              <a:prstGeom prst="rect">
                <a:avLst/>
              </a:prstGeom>
              <a:blipFill>
                <a:blip r:embed="rId8"/>
                <a:stretch>
                  <a:fillRect t="-3409"/>
                </a:stretch>
              </a:blipFill>
            </p:spPr>
            <p:txBody>
              <a:bodyPr/>
              <a:lstStyle/>
              <a:p>
                <a:r>
                  <a:rPr lang="en-IN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33" name="Content Placeholder 2">
            <a:extLst>
              <a:ext uri="{FF2B5EF4-FFF2-40B4-BE49-F238E27FC236}">
                <a16:creationId xmlns:a16="http://schemas.microsoft.com/office/drawing/2014/main" id="{DD2E960F-218F-BDF0-88DD-CE3967C5CE98}"/>
              </a:ext>
            </a:extLst>
          </p:cNvPr>
          <p:cNvSpPr txBox="1">
            <a:spLocks/>
          </p:cNvSpPr>
          <p:nvPr/>
        </p:nvSpPr>
        <p:spPr>
          <a:xfrm>
            <a:off x="4654787" y="4125533"/>
            <a:ext cx="3915043" cy="3511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Font typeface="Arial" panose="020B0604020202020204" pitchFamily="34" charset="0"/>
              <a:buNone/>
            </a:pPr>
            <a:r>
              <a:rPr lang="en-US" sz="1800" dirty="0"/>
              <a:t>Ideally 0</a:t>
            </a:r>
            <a:r>
              <a:rPr lang="en-US" sz="1800" dirty="0">
                <a:latin typeface="Symbol" panose="05050102010706020507" pitchFamily="18" charset="2"/>
              </a:rPr>
              <a:t>nbb</a:t>
            </a:r>
            <a:r>
              <a:rPr lang="en-US" sz="1800" dirty="0"/>
              <a:t> experiments aim to: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4" name="Content Placeholder 2">
                <a:extLst>
                  <a:ext uri="{FF2B5EF4-FFF2-40B4-BE49-F238E27FC236}">
                    <a16:creationId xmlns:a16="http://schemas.microsoft.com/office/drawing/2014/main" id="{61854558-68D6-3110-E23A-DFA02DD2B28D}"/>
                  </a:ext>
                </a:extLst>
              </p:cNvPr>
              <p:cNvSpPr txBox="1">
                <a:spLocks/>
              </p:cNvSpPr>
              <p:nvPr/>
            </p:nvSpPr>
            <p:spPr>
              <a:xfrm>
                <a:off x="5106000" y="4641831"/>
                <a:ext cx="1980000" cy="1440000"/>
              </a:xfrm>
              <a:prstGeom prst="rect">
                <a:avLst/>
              </a:prstGeom>
              <a:solidFill>
                <a:schemeClr val="accent2">
                  <a:lumMod val="20000"/>
                  <a:lumOff val="80000"/>
                </a:schemeClr>
              </a:solidFill>
            </p:spPr>
            <p:txBody>
              <a:bodyPr vert="horz" lIns="91440" tIns="45720" rIns="91440" bIns="45720" rtlCol="0" anchor="ctr" anchorCtr="0">
                <a:noAutofit/>
              </a:bodyPr>
              <a:lstStyle>
                <a:lvl1pPr marL="228600" indent="-228600" algn="l" defTabSz="914400" rtl="0" eaLnBrk="1" latinLnBrk="0" hangingPunct="1">
                  <a:lnSpc>
                    <a:spcPct val="90000"/>
                  </a:lnSpc>
                  <a:spcBef>
                    <a:spcPts val="1000"/>
                  </a:spcBef>
                  <a:buFont typeface="Arial" panose="020B0604020202020204" pitchFamily="34" charset="0"/>
                  <a:buChar char="•"/>
                  <a:defRPr sz="28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1pPr>
                <a:lvl2pPr marL="6858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24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2pPr>
                <a:lvl3pPr marL="11430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20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3pPr>
                <a:lvl4pPr marL="16002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4pPr>
                <a:lvl5pPr marL="20574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5pPr>
                <a:lvl6pPr marL="25146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29718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34290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38862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marL="0" indent="0" algn="ctr">
                  <a:buNone/>
                </a:pPr>
                <a:r>
                  <a:rPr lang="en-IN" sz="1800" dirty="0"/>
                  <a:t>Increase </a:t>
                </a:r>
                <a14:m>
                  <m:oMath xmlns:m="http://schemas.openxmlformats.org/officeDocument/2006/math">
                    <m:r>
                      <a:rPr lang="en-US" sz="18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𝜖</m:t>
                    </m:r>
                  </m:oMath>
                </a14:m>
                <a:r>
                  <a:rPr lang="en-IN" sz="1800" dirty="0"/>
                  <a:t> : Embedding source in detector.</a:t>
                </a:r>
              </a:p>
            </p:txBody>
          </p:sp>
        </mc:Choice>
        <mc:Fallback xmlns="">
          <p:sp>
            <p:nvSpPr>
              <p:cNvPr id="34" name="Content Placeholder 2">
                <a:extLst>
                  <a:ext uri="{FF2B5EF4-FFF2-40B4-BE49-F238E27FC236}">
                    <a16:creationId xmlns:a16="http://schemas.microsoft.com/office/drawing/2014/main" id="{61854558-68D6-3110-E23A-DFA02DD2B28D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106000" y="4641831"/>
                <a:ext cx="1980000" cy="1440000"/>
              </a:xfrm>
              <a:prstGeom prst="rect">
                <a:avLst/>
              </a:prstGeom>
              <a:blipFill>
                <a:blip r:embed="rId9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IN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5" name="Content Placeholder 2">
                <a:extLst>
                  <a:ext uri="{FF2B5EF4-FFF2-40B4-BE49-F238E27FC236}">
                    <a16:creationId xmlns:a16="http://schemas.microsoft.com/office/drawing/2014/main" id="{07908EE6-3D8E-80E0-5D6B-44737CBEF704}"/>
                  </a:ext>
                </a:extLst>
              </p:cNvPr>
              <p:cNvSpPr txBox="1">
                <a:spLocks/>
              </p:cNvSpPr>
              <p:nvPr/>
            </p:nvSpPr>
            <p:spPr>
              <a:xfrm>
                <a:off x="2790546" y="4641831"/>
                <a:ext cx="1980000" cy="1440000"/>
              </a:xfrm>
              <a:prstGeom prst="rect">
                <a:avLst/>
              </a:prstGeom>
              <a:solidFill>
                <a:schemeClr val="accent6">
                  <a:lumMod val="20000"/>
                  <a:lumOff val="80000"/>
                </a:schemeClr>
              </a:solidFill>
            </p:spPr>
            <p:txBody>
              <a:bodyPr vert="horz" lIns="91440" tIns="45720" rIns="91440" bIns="45720" rtlCol="0" anchor="ctr" anchorCtr="0">
                <a:noAutofit/>
              </a:bodyPr>
              <a:lstStyle>
                <a:lvl1pPr marL="228600" indent="-228600" algn="l" defTabSz="914400" rtl="0" eaLnBrk="1" latinLnBrk="0" hangingPunct="1">
                  <a:lnSpc>
                    <a:spcPct val="90000"/>
                  </a:lnSpc>
                  <a:spcBef>
                    <a:spcPts val="1000"/>
                  </a:spcBef>
                  <a:buFont typeface="Arial" panose="020B0604020202020204" pitchFamily="34" charset="0"/>
                  <a:buChar char="•"/>
                  <a:defRPr sz="28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1pPr>
                <a:lvl2pPr marL="6858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24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2pPr>
                <a:lvl3pPr marL="11430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20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3pPr>
                <a:lvl4pPr marL="16002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4pPr>
                <a:lvl5pPr marL="20574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5pPr>
                <a:lvl6pPr marL="25146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29718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34290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38862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marL="0" indent="0" algn="ctr">
                  <a:buNone/>
                </a:pPr>
                <a:r>
                  <a:rPr lang="en-US" sz="1600" dirty="0"/>
                  <a:t>Employ background mitigation strategies to reduce </a:t>
                </a:r>
                <a14:m>
                  <m:oMath xmlns:m="http://schemas.openxmlformats.org/officeDocument/2006/math">
                    <m:r>
                      <a:rPr lang="en-US" sz="1600" i="1">
                        <a:latin typeface="Cambria Math" panose="02040503050406030204" pitchFamily="18" charset="0"/>
                      </a:rPr>
                      <m:t>𝐵</m:t>
                    </m:r>
                    <m:r>
                      <a:rPr lang="en-US" sz="1600" b="0" i="1" smtClean="0">
                        <a:latin typeface="Cambria Math" panose="02040503050406030204" pitchFamily="18" charset="0"/>
                      </a:rPr>
                      <m:t>𝐼</m:t>
                    </m:r>
                  </m:oMath>
                </a14:m>
                <a:r>
                  <a:rPr lang="en-IN" sz="1600" dirty="0"/>
                  <a:t>. </a:t>
                </a:r>
              </a:p>
            </p:txBody>
          </p:sp>
        </mc:Choice>
        <mc:Fallback xmlns="">
          <p:sp>
            <p:nvSpPr>
              <p:cNvPr id="35" name="Content Placeholder 2">
                <a:extLst>
                  <a:ext uri="{FF2B5EF4-FFF2-40B4-BE49-F238E27FC236}">
                    <a16:creationId xmlns:a16="http://schemas.microsoft.com/office/drawing/2014/main" id="{07908EE6-3D8E-80E0-5D6B-44737CBEF704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790546" y="4641831"/>
                <a:ext cx="1980000" cy="1440000"/>
              </a:xfrm>
              <a:prstGeom prst="rect">
                <a:avLst/>
              </a:prstGeom>
              <a:blipFill>
                <a:blip r:embed="rId10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IN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36" name="Content Placeholder 2">
                <a:extLst>
                  <a:ext uri="{FF2B5EF4-FFF2-40B4-BE49-F238E27FC236}">
                    <a16:creationId xmlns:a16="http://schemas.microsoft.com/office/drawing/2014/main" id="{D706424E-134C-75E9-71C7-11E90B157FFB}"/>
                  </a:ext>
                </a:extLst>
              </p:cNvPr>
              <p:cNvSpPr txBox="1">
                <a:spLocks/>
              </p:cNvSpPr>
              <p:nvPr/>
            </p:nvSpPr>
            <p:spPr>
              <a:xfrm>
                <a:off x="7421454" y="4641831"/>
                <a:ext cx="1980000" cy="1440000"/>
              </a:xfrm>
              <a:prstGeom prst="rect">
                <a:avLst/>
              </a:prstGeom>
              <a:solidFill>
                <a:schemeClr val="accent6">
                  <a:lumMod val="20000"/>
                  <a:lumOff val="80000"/>
                </a:schemeClr>
              </a:solidFill>
            </p:spPr>
            <p:txBody>
              <a:bodyPr vert="horz" lIns="91440" tIns="45720" rIns="91440" bIns="45720" rtlCol="0" anchor="ctr" anchorCtr="0">
                <a:noAutofit/>
              </a:bodyPr>
              <a:lstStyle>
                <a:lvl1pPr marL="228600" indent="-228600" algn="l" defTabSz="914400" rtl="0" eaLnBrk="1" latinLnBrk="0" hangingPunct="1">
                  <a:lnSpc>
                    <a:spcPct val="90000"/>
                  </a:lnSpc>
                  <a:spcBef>
                    <a:spcPts val="1000"/>
                  </a:spcBef>
                  <a:buFont typeface="Arial" panose="020B0604020202020204" pitchFamily="34" charset="0"/>
                  <a:buChar char="•"/>
                  <a:defRPr sz="28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1pPr>
                <a:lvl2pPr marL="6858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24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2pPr>
                <a:lvl3pPr marL="11430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20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3pPr>
                <a:lvl4pPr marL="16002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4pPr>
                <a:lvl5pPr marL="20574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5pPr>
                <a:lvl6pPr marL="25146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29718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34290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38862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marL="0" indent="0" algn="ctr">
                  <a:buNone/>
                </a:pPr>
                <a:r>
                  <a:rPr lang="en-US" sz="1800" dirty="0"/>
                  <a:t>Reduce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sz="18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Δ</m:t>
                    </m:r>
                    <m:r>
                      <a:rPr lang="en-US" sz="18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𝐸</m:t>
                    </m:r>
                  </m:oMath>
                </a14:m>
                <a:r>
                  <a:rPr lang="en-US" sz="1800" dirty="0"/>
                  <a:t>: Smaller region of interest, reduced background.</a:t>
                </a:r>
                <a:endParaRPr lang="en-IN" sz="1800" dirty="0"/>
              </a:p>
            </p:txBody>
          </p:sp>
        </mc:Choice>
        <mc:Fallback>
          <p:sp>
            <p:nvSpPr>
              <p:cNvPr id="36" name="Content Placeholder 2">
                <a:extLst>
                  <a:ext uri="{FF2B5EF4-FFF2-40B4-BE49-F238E27FC236}">
                    <a16:creationId xmlns:a16="http://schemas.microsoft.com/office/drawing/2014/main" id="{D706424E-134C-75E9-71C7-11E90B157FFB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421454" y="4641831"/>
                <a:ext cx="1980000" cy="1440000"/>
              </a:xfrm>
              <a:prstGeom prst="rect">
                <a:avLst/>
              </a:prstGeom>
              <a:blipFill>
                <a:blip r:embed="rId11"/>
                <a:stretch>
                  <a:fillRect l="-2462" r="-5231"/>
                </a:stretch>
              </a:blipFill>
            </p:spPr>
            <p:txBody>
              <a:bodyPr/>
              <a:lstStyle/>
              <a:p>
                <a:r>
                  <a:rPr lang="en-IN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7" name="Content Placeholder 2">
                <a:extLst>
                  <a:ext uri="{FF2B5EF4-FFF2-40B4-BE49-F238E27FC236}">
                    <a16:creationId xmlns:a16="http://schemas.microsoft.com/office/drawing/2014/main" id="{270C6E8C-BD2E-8467-1209-B018D91E2295}"/>
                  </a:ext>
                </a:extLst>
              </p:cNvPr>
              <p:cNvSpPr txBox="1">
                <a:spLocks/>
              </p:cNvSpPr>
              <p:nvPr/>
            </p:nvSpPr>
            <p:spPr>
              <a:xfrm>
                <a:off x="9765357" y="4641831"/>
                <a:ext cx="1980000" cy="1440000"/>
              </a:xfrm>
              <a:prstGeom prst="rect">
                <a:avLst/>
              </a:prstGeom>
              <a:solidFill>
                <a:schemeClr val="accent2">
                  <a:lumMod val="20000"/>
                  <a:lumOff val="80000"/>
                </a:schemeClr>
              </a:solidFill>
            </p:spPr>
            <p:txBody>
              <a:bodyPr vert="horz" lIns="91440" tIns="45720" rIns="91440" bIns="45720" rtlCol="0" anchor="ctr" anchorCtr="0">
                <a:noAutofit/>
              </a:bodyPr>
              <a:lstStyle>
                <a:lvl1pPr marL="228600" indent="-228600" algn="l" defTabSz="914400" rtl="0" eaLnBrk="1" latinLnBrk="0" hangingPunct="1">
                  <a:lnSpc>
                    <a:spcPct val="90000"/>
                  </a:lnSpc>
                  <a:spcBef>
                    <a:spcPts val="1000"/>
                  </a:spcBef>
                  <a:buFont typeface="Arial" panose="020B0604020202020204" pitchFamily="34" charset="0"/>
                  <a:buChar char="•"/>
                  <a:defRPr sz="28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1pPr>
                <a:lvl2pPr marL="6858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24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2pPr>
                <a:lvl3pPr marL="11430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20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3pPr>
                <a:lvl4pPr marL="16002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4pPr>
                <a:lvl5pPr marL="20574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5pPr>
                <a:lvl6pPr marL="25146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29718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34290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38862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marL="0" indent="0" algn="ctr">
                  <a:buNone/>
                </a:pPr>
                <a:r>
                  <a:rPr lang="en-US" sz="1800" dirty="0"/>
                  <a:t>Maximize </a:t>
                </a:r>
                <a14:m>
                  <m:oMath xmlns:m="http://schemas.openxmlformats.org/officeDocument/2006/math">
                    <m:r>
                      <a:rPr lang="en-US" sz="18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𝑓</m:t>
                    </m:r>
                  </m:oMath>
                </a14:m>
                <a:r>
                  <a:rPr lang="en-US" sz="1800" dirty="0"/>
                  <a:t> : High natural abundance or enrichment.</a:t>
                </a:r>
                <a:endParaRPr lang="en-IN" sz="1800" dirty="0"/>
              </a:p>
            </p:txBody>
          </p:sp>
        </mc:Choice>
        <mc:Fallback xmlns="">
          <p:sp>
            <p:nvSpPr>
              <p:cNvPr id="37" name="Content Placeholder 2">
                <a:extLst>
                  <a:ext uri="{FF2B5EF4-FFF2-40B4-BE49-F238E27FC236}">
                    <a16:creationId xmlns:a16="http://schemas.microsoft.com/office/drawing/2014/main" id="{270C6E8C-BD2E-8467-1209-B018D91E2295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9765357" y="4641831"/>
                <a:ext cx="1980000" cy="1440000"/>
              </a:xfrm>
              <a:prstGeom prst="rect">
                <a:avLst/>
              </a:prstGeom>
              <a:blipFill>
                <a:blip r:embed="rId12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IN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2" name="Content Placeholder 2">
                <a:extLst>
                  <a:ext uri="{FF2B5EF4-FFF2-40B4-BE49-F238E27FC236}">
                    <a16:creationId xmlns:a16="http://schemas.microsoft.com/office/drawing/2014/main" id="{F3577F1D-56E8-EC5A-F666-1226E4314E5F}"/>
                  </a:ext>
                </a:extLst>
              </p:cNvPr>
              <p:cNvSpPr txBox="1">
                <a:spLocks/>
              </p:cNvSpPr>
              <p:nvPr/>
            </p:nvSpPr>
            <p:spPr>
              <a:xfrm>
                <a:off x="471106" y="4641831"/>
                <a:ext cx="1980000" cy="1440000"/>
              </a:xfrm>
              <a:prstGeom prst="rect">
                <a:avLst/>
              </a:prstGeom>
              <a:solidFill>
                <a:schemeClr val="accent2">
                  <a:lumMod val="20000"/>
                  <a:lumOff val="80000"/>
                </a:schemeClr>
              </a:solidFill>
            </p:spPr>
            <p:txBody>
              <a:bodyPr vert="horz" lIns="91440" tIns="45720" rIns="91440" bIns="45720" rtlCol="0" anchor="ctr" anchorCtr="0">
                <a:noAutofit/>
              </a:bodyPr>
              <a:lstStyle>
                <a:lvl1pPr marL="228600" indent="-228600" algn="l" defTabSz="914400" rtl="0" eaLnBrk="1" latinLnBrk="0" hangingPunct="1">
                  <a:lnSpc>
                    <a:spcPct val="90000"/>
                  </a:lnSpc>
                  <a:spcBef>
                    <a:spcPts val="1000"/>
                  </a:spcBef>
                  <a:buFont typeface="Arial" panose="020B0604020202020204" pitchFamily="34" charset="0"/>
                  <a:buChar char="•"/>
                  <a:defRPr sz="28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1pPr>
                <a:lvl2pPr marL="6858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24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2pPr>
                <a:lvl3pPr marL="11430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20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3pPr>
                <a:lvl4pPr marL="16002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4pPr>
                <a:lvl5pPr marL="20574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Avenir Next LT Pro" panose="020B0504020202020204" pitchFamily="34" charset="0"/>
                    <a:ea typeface="+mn-ea"/>
                    <a:cs typeface="+mn-cs"/>
                  </a:defRPr>
                </a:lvl5pPr>
                <a:lvl6pPr marL="25146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29718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34290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3886200" indent="-228600" algn="l" defTabSz="914400" rtl="0" eaLnBrk="1" latinLnBrk="0" hangingPunct="1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18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marL="0" indent="0" algn="ctr">
                  <a:buNone/>
                </a:pPr>
                <a:r>
                  <a:rPr lang="en-IN" sz="1800" dirty="0"/>
                  <a:t>Increase </a:t>
                </a:r>
                <a14:m>
                  <m:oMath xmlns:m="http://schemas.openxmlformats.org/officeDocument/2006/math">
                    <m:r>
                      <a:rPr lang="en-US" sz="1800" i="1">
                        <a:latin typeface="Cambria Math" panose="02040503050406030204" pitchFamily="18" charset="0"/>
                      </a:rPr>
                      <m:t>𝑀</m:t>
                    </m:r>
                    <m:r>
                      <a:rPr lang="en-US" sz="18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⋅</m:t>
                    </m:r>
                    <m:r>
                      <a:rPr lang="en-US" sz="1800" i="1">
                        <a:latin typeface="Cambria Math" panose="02040503050406030204" pitchFamily="18" charset="0"/>
                      </a:rPr>
                      <m:t>𝑡</m:t>
                    </m:r>
                  </m:oMath>
                </a14:m>
                <a:endParaRPr lang="en-IN" sz="1800" dirty="0"/>
              </a:p>
              <a:p>
                <a:pPr marL="0" indent="0" algn="ctr">
                  <a:buNone/>
                </a:pPr>
                <a:r>
                  <a:rPr lang="en-IN" sz="1800" dirty="0"/>
                  <a:t> (i.e., Exposure).</a:t>
                </a:r>
              </a:p>
            </p:txBody>
          </p:sp>
        </mc:Choice>
        <mc:Fallback xmlns="">
          <p:sp>
            <p:nvSpPr>
              <p:cNvPr id="12" name="Content Placeholder 2">
                <a:extLst>
                  <a:ext uri="{FF2B5EF4-FFF2-40B4-BE49-F238E27FC236}">
                    <a16:creationId xmlns:a16="http://schemas.microsoft.com/office/drawing/2014/main" id="{F3577F1D-56E8-EC5A-F666-1226E4314E5F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71106" y="4641831"/>
                <a:ext cx="1980000" cy="1440000"/>
              </a:xfrm>
              <a:prstGeom prst="rect">
                <a:avLst/>
              </a:prstGeom>
              <a:blipFill>
                <a:blip r:embed="rId13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IN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3" name="Star: 5 Points 12">
            <a:extLst>
              <a:ext uri="{FF2B5EF4-FFF2-40B4-BE49-F238E27FC236}">
                <a16:creationId xmlns:a16="http://schemas.microsoft.com/office/drawing/2014/main" id="{100CAA2A-95EB-2F00-88D4-2FBC35165EE2}"/>
              </a:ext>
            </a:extLst>
          </p:cNvPr>
          <p:cNvSpPr/>
          <p:nvPr/>
        </p:nvSpPr>
        <p:spPr>
          <a:xfrm>
            <a:off x="6793209" y="1545828"/>
            <a:ext cx="481593" cy="477069"/>
          </a:xfrm>
          <a:prstGeom prst="star5">
            <a:avLst/>
          </a:prstGeom>
          <a:solidFill>
            <a:srgbClr val="FFFF00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640935027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D535E8B-4433-068B-B7B5-5CB5A3F848E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LEGEND Experimental Program</a:t>
            </a:r>
            <a:endParaRPr lang="en-IN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B019F977-A405-A163-F345-918D96FA25B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IN"/>
              <a:t>Aparajita Mazumdar | PPC 2025, Deadwood</a:t>
            </a:r>
            <a:endParaRPr lang="en-IN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BD904C8F-583A-0872-0673-A045E6FFF50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AB685E-59F6-4749-A6A4-A22AA6A2CCD1}" type="slidenum">
              <a:rPr lang="en-IN" smtClean="0"/>
              <a:pPr/>
              <a:t>14</a:t>
            </a:fld>
            <a:endParaRPr lang="en-IN" dirty="0"/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AD3D4639-9151-9D5A-5927-700B862EDA03}"/>
              </a:ext>
            </a:extLst>
          </p:cNvPr>
          <p:cNvSpPr txBox="1"/>
          <p:nvPr/>
        </p:nvSpPr>
        <p:spPr>
          <a:xfrm>
            <a:off x="7162991" y="3765439"/>
            <a:ext cx="4951485" cy="140038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US" sz="1700" dirty="0">
                <a:latin typeface="Avenir Next LT Pro" panose="020B0504020202020204" pitchFamily="34" charset="0"/>
              </a:rPr>
              <a:t>“The collaboration aims to develop a phased, </a:t>
            </a:r>
            <a:r>
              <a:rPr lang="en-US" sz="1700" b="1" baseline="30000" dirty="0">
                <a:solidFill>
                  <a:srgbClr val="4362A1"/>
                </a:solidFill>
                <a:latin typeface="Avenir Next LT Pro" panose="020B0504020202020204" pitchFamily="34" charset="0"/>
              </a:rPr>
              <a:t>76</a:t>
            </a:r>
            <a:r>
              <a:rPr lang="en-US" sz="1700" b="1" dirty="0">
                <a:solidFill>
                  <a:srgbClr val="4362A1"/>
                </a:solidFill>
                <a:latin typeface="Avenir Next LT Pro" panose="020B0504020202020204" pitchFamily="34" charset="0"/>
              </a:rPr>
              <a:t>Ge</a:t>
            </a:r>
            <a:r>
              <a:rPr lang="en-US" sz="1700" dirty="0">
                <a:latin typeface="Avenir Next LT Pro" panose="020B0504020202020204" pitchFamily="34" charset="0"/>
              </a:rPr>
              <a:t> based double-beta decay experimental program with discovery potential at a half-life </a:t>
            </a:r>
            <a:r>
              <a:rPr lang="en-US" sz="1700" b="1" dirty="0">
                <a:latin typeface="Avenir Next LT Pro" panose="020B0504020202020204" pitchFamily="34" charset="0"/>
              </a:rPr>
              <a:t>beyond 10</a:t>
            </a:r>
            <a:r>
              <a:rPr lang="en-US" sz="1700" b="1" baseline="30000" dirty="0">
                <a:latin typeface="Avenir Next LT Pro" panose="020B0504020202020204" pitchFamily="34" charset="0"/>
              </a:rPr>
              <a:t>28</a:t>
            </a:r>
            <a:r>
              <a:rPr lang="en-US" sz="1700" b="1" dirty="0">
                <a:latin typeface="Avenir Next LT Pro" panose="020B0504020202020204" pitchFamily="34" charset="0"/>
              </a:rPr>
              <a:t> years</a:t>
            </a:r>
            <a:r>
              <a:rPr lang="en-US" sz="1700" dirty="0">
                <a:latin typeface="Avenir Next LT Pro" panose="020B0504020202020204" pitchFamily="34" charset="0"/>
              </a:rPr>
              <a:t>, using existing resources as appropriate to expedite physics results.” </a:t>
            </a:r>
          </a:p>
        </p:txBody>
      </p:sp>
      <p:pic>
        <p:nvPicPr>
          <p:cNvPr id="49" name="Picture 48">
            <a:extLst>
              <a:ext uri="{FF2B5EF4-FFF2-40B4-BE49-F238E27FC236}">
                <a16:creationId xmlns:a16="http://schemas.microsoft.com/office/drawing/2014/main" id="{1FB3B66C-30E6-EC35-4156-845C2DF78F19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104" b="31869"/>
          <a:stretch>
            <a:fillRect/>
          </a:stretch>
        </p:blipFill>
        <p:spPr>
          <a:xfrm>
            <a:off x="119464" y="3273611"/>
            <a:ext cx="6731501" cy="2082800"/>
          </a:xfrm>
          <a:prstGeom prst="rect">
            <a:avLst/>
          </a:prstGeom>
        </p:spPr>
      </p:pic>
      <p:sp>
        <p:nvSpPr>
          <p:cNvPr id="50" name="TextBox 49">
            <a:extLst>
              <a:ext uri="{FF2B5EF4-FFF2-40B4-BE49-F238E27FC236}">
                <a16:creationId xmlns:a16="http://schemas.microsoft.com/office/drawing/2014/main" id="{E6F9EB07-5487-A7DA-B933-055962C06133}"/>
              </a:ext>
            </a:extLst>
          </p:cNvPr>
          <p:cNvSpPr txBox="1"/>
          <p:nvPr/>
        </p:nvSpPr>
        <p:spPr>
          <a:xfrm>
            <a:off x="1344494" y="5448770"/>
            <a:ext cx="350795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59 institutions, ~300 members</a:t>
            </a:r>
            <a:endParaRPr lang="en-IN" dirty="0">
              <a:solidFill>
                <a:srgbClr val="405C9A"/>
              </a:solidFill>
              <a:latin typeface="Dreaming Outloud Pro" panose="020F0502020204030204" pitchFamily="66" charset="0"/>
              <a:cs typeface="Dreaming Outloud Pro" panose="020F0502020204030204" pitchFamily="66" charset="0"/>
            </a:endParaRPr>
          </a:p>
        </p:txBody>
      </p:sp>
      <p:pic>
        <p:nvPicPr>
          <p:cNvPr id="6" name="Picture 5" descr="A blue line with text&#10;&#10;AI-generated content may be incorrect.">
            <a:extLst>
              <a:ext uri="{FF2B5EF4-FFF2-40B4-BE49-F238E27FC236}">
                <a16:creationId xmlns:a16="http://schemas.microsoft.com/office/drawing/2014/main" id="{7C3A3922-6FED-9EE5-9A9B-47218A02783D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2711" b="25799"/>
          <a:stretch>
            <a:fillRect/>
          </a:stretch>
        </p:blipFill>
        <p:spPr>
          <a:xfrm>
            <a:off x="2687953" y="1830322"/>
            <a:ext cx="7505784" cy="1153829"/>
          </a:xfrm>
          <a:prstGeom prst="rect">
            <a:avLst/>
          </a:prstGeom>
        </p:spPr>
      </p:pic>
      <p:pic>
        <p:nvPicPr>
          <p:cNvPr id="11" name="Picture 10" descr="A logo of a company&#10;&#10;AI-generated content may be incorrect.">
            <a:extLst>
              <a:ext uri="{FF2B5EF4-FFF2-40B4-BE49-F238E27FC236}">
                <a16:creationId xmlns:a16="http://schemas.microsoft.com/office/drawing/2014/main" id="{51D1499C-114C-67D8-E92B-C48848720201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51420" y="867854"/>
            <a:ext cx="720000" cy="720000"/>
          </a:xfrm>
          <a:prstGeom prst="rect">
            <a:avLst/>
          </a:prstGeom>
        </p:spPr>
      </p:pic>
      <p:pic>
        <p:nvPicPr>
          <p:cNvPr id="12" name="Picture 11" descr="A logo of a globe with a gold cogwheel&#10;&#10;AI-generated content may be incorrect.">
            <a:extLst>
              <a:ext uri="{FF2B5EF4-FFF2-40B4-BE49-F238E27FC236}">
                <a16:creationId xmlns:a16="http://schemas.microsoft.com/office/drawing/2014/main" id="{95DC20F8-EDE3-079A-8E15-747B82895C07}"/>
              </a:ext>
            </a:extLst>
          </p:cNvPr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356824" y="852097"/>
            <a:ext cx="718751" cy="720000"/>
          </a:xfrm>
          <a:prstGeom prst="rect">
            <a:avLst/>
          </a:prstGeom>
        </p:spPr>
      </p:pic>
      <p:pic>
        <p:nvPicPr>
          <p:cNvPr id="13" name="Picture 12" descr="A logo with orange dots&#10;&#10;AI-generated content may be incorrect.">
            <a:extLst>
              <a:ext uri="{FF2B5EF4-FFF2-40B4-BE49-F238E27FC236}">
                <a16:creationId xmlns:a16="http://schemas.microsoft.com/office/drawing/2014/main" id="{357203A9-7FCE-5361-F0D7-F7C47BF19AD2}"/>
              </a:ext>
            </a:extLst>
          </p:cNvPr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171241" y="867854"/>
            <a:ext cx="776280" cy="720000"/>
          </a:xfrm>
          <a:prstGeom prst="rect">
            <a:avLst/>
          </a:prstGeom>
        </p:spPr>
      </p:pic>
      <p:pic>
        <p:nvPicPr>
          <p:cNvPr id="15" name="Picture 14" descr="A blue and black logo&#10;&#10;AI-generated content may be incorrect.">
            <a:extLst>
              <a:ext uri="{FF2B5EF4-FFF2-40B4-BE49-F238E27FC236}">
                <a16:creationId xmlns:a16="http://schemas.microsoft.com/office/drawing/2014/main" id="{8B8E004C-E91B-D323-BDA2-9245C81B6EC0}"/>
              </a:ext>
            </a:extLst>
          </p:cNvPr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036893" y="1063041"/>
            <a:ext cx="942858" cy="360000"/>
          </a:xfrm>
          <a:prstGeom prst="rect">
            <a:avLst/>
          </a:prstGeom>
        </p:spPr>
      </p:pic>
      <p:pic>
        <p:nvPicPr>
          <p:cNvPr id="16" name="Picture 15" descr="A red and yellow stripe on a black background&#10;&#10;AI-generated content may be incorrect.">
            <a:extLst>
              <a:ext uri="{FF2B5EF4-FFF2-40B4-BE49-F238E27FC236}">
                <a16:creationId xmlns:a16="http://schemas.microsoft.com/office/drawing/2014/main" id="{30A49D22-2D6B-9618-3C49-1C4FA05F2F04}"/>
              </a:ext>
            </a:extLst>
          </p:cNvPr>
          <p:cNvPicPr>
            <a:picLocks noChangeAspect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78757" b="57932"/>
          <a:stretch>
            <a:fillRect/>
          </a:stretch>
        </p:blipFill>
        <p:spPr>
          <a:xfrm>
            <a:off x="4064989" y="914846"/>
            <a:ext cx="704583" cy="720000"/>
          </a:xfrm>
          <a:prstGeom prst="rect">
            <a:avLst/>
          </a:prstGeom>
        </p:spPr>
      </p:pic>
      <p:pic>
        <p:nvPicPr>
          <p:cNvPr id="18" name="Picture 17" descr="A logo with a head and a crown&#10;&#10;AI-generated content may be incorrect.">
            <a:extLst>
              <a:ext uri="{FF2B5EF4-FFF2-40B4-BE49-F238E27FC236}">
                <a16:creationId xmlns:a16="http://schemas.microsoft.com/office/drawing/2014/main" id="{81D7071B-97E3-AE38-1EC5-42D6FBC2DF38}"/>
              </a:ext>
            </a:extLst>
          </p:cNvPr>
          <p:cNvPicPr>
            <a:picLocks noChangeAspect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4548" r="15932" b="13333"/>
          <a:stretch>
            <a:fillRect/>
          </a:stretch>
        </p:blipFill>
        <p:spPr>
          <a:xfrm>
            <a:off x="4852454" y="877319"/>
            <a:ext cx="711559" cy="720000"/>
          </a:xfrm>
          <a:prstGeom prst="rect">
            <a:avLst/>
          </a:prstGeom>
        </p:spPr>
      </p:pic>
      <p:pic>
        <p:nvPicPr>
          <p:cNvPr id="22" name="Picture 21" descr="A logo with a black background&#10;&#10;AI-generated content may be incorrect.">
            <a:extLst>
              <a:ext uri="{FF2B5EF4-FFF2-40B4-BE49-F238E27FC236}">
                <a16:creationId xmlns:a16="http://schemas.microsoft.com/office/drawing/2014/main" id="{BDA88307-3E47-FB99-0C5E-F086DAF0691F}"/>
              </a:ext>
            </a:extLst>
          </p:cNvPr>
          <p:cNvPicPr>
            <a:picLocks noChangeAspect="1"/>
          </p:cNvPicPr>
          <p:nvPr/>
        </p:nvPicPr>
        <p:blipFill>
          <a:blip r:embed="rId10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30255" r="69297" b="28538"/>
          <a:stretch>
            <a:fillRect/>
          </a:stretch>
        </p:blipFill>
        <p:spPr>
          <a:xfrm>
            <a:off x="5651904" y="955834"/>
            <a:ext cx="598617" cy="540000"/>
          </a:xfrm>
          <a:prstGeom prst="rect">
            <a:avLst/>
          </a:prstGeom>
        </p:spPr>
      </p:pic>
      <p:pic>
        <p:nvPicPr>
          <p:cNvPr id="24" name="Picture 23" descr="A red and white line on a black background&#10;&#10;AI-generated content may be incorrect.">
            <a:extLst>
              <a:ext uri="{FF2B5EF4-FFF2-40B4-BE49-F238E27FC236}">
                <a16:creationId xmlns:a16="http://schemas.microsoft.com/office/drawing/2014/main" id="{BADF756A-F551-FE18-606B-EA80F1E151F8}"/>
              </a:ext>
            </a:extLst>
          </p:cNvPr>
          <p:cNvPicPr>
            <a:picLocks noChangeAspect="1"/>
          </p:cNvPicPr>
          <p:nvPr/>
        </p:nvPicPr>
        <p:blipFill>
          <a:blip r:embed="rId1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532" t="11922" r="75186" b="14792"/>
          <a:stretch>
            <a:fillRect/>
          </a:stretch>
        </p:blipFill>
        <p:spPr>
          <a:xfrm>
            <a:off x="6338412" y="849883"/>
            <a:ext cx="672291" cy="720000"/>
          </a:xfrm>
          <a:prstGeom prst="rect">
            <a:avLst/>
          </a:prstGeom>
        </p:spPr>
      </p:pic>
      <p:pic>
        <p:nvPicPr>
          <p:cNvPr id="26" name="Picture 25" descr="A black background with white text&#10;&#10;AI-generated content may be incorrect.">
            <a:extLst>
              <a:ext uri="{FF2B5EF4-FFF2-40B4-BE49-F238E27FC236}">
                <a16:creationId xmlns:a16="http://schemas.microsoft.com/office/drawing/2014/main" id="{F7056D91-55E5-E113-3FED-23082BF64617}"/>
              </a:ext>
            </a:extLst>
          </p:cNvPr>
          <p:cNvPicPr>
            <a:picLocks noChangeAspect="1"/>
          </p:cNvPicPr>
          <p:nvPr/>
        </p:nvPicPr>
        <p:blipFill>
          <a:blip r:embed="rId1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74701"/>
          <a:stretch>
            <a:fillRect/>
          </a:stretch>
        </p:blipFill>
        <p:spPr>
          <a:xfrm>
            <a:off x="7098594" y="955834"/>
            <a:ext cx="689090" cy="540000"/>
          </a:xfrm>
          <a:prstGeom prst="rect">
            <a:avLst/>
          </a:prstGeom>
        </p:spPr>
      </p:pic>
      <p:pic>
        <p:nvPicPr>
          <p:cNvPr id="28" name="Picture 27" descr="A black background with white text&#10;&#10;AI-generated content may be incorrect.">
            <a:extLst>
              <a:ext uri="{FF2B5EF4-FFF2-40B4-BE49-F238E27FC236}">
                <a16:creationId xmlns:a16="http://schemas.microsoft.com/office/drawing/2014/main" id="{3FE7367D-2CDC-C45D-DE14-3315F9313D50}"/>
              </a:ext>
            </a:extLst>
          </p:cNvPr>
          <p:cNvPicPr>
            <a:picLocks noChangeAspect="1"/>
          </p:cNvPicPr>
          <p:nvPr/>
        </p:nvPicPr>
        <p:blipFill>
          <a:blip r:embed="rId1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8512" r="76804" b="22932"/>
          <a:stretch>
            <a:fillRect/>
          </a:stretch>
        </p:blipFill>
        <p:spPr>
          <a:xfrm>
            <a:off x="7878108" y="849883"/>
            <a:ext cx="728959" cy="720000"/>
          </a:xfrm>
          <a:prstGeom prst="rect">
            <a:avLst/>
          </a:prstGeom>
        </p:spPr>
      </p:pic>
      <p:pic>
        <p:nvPicPr>
          <p:cNvPr id="30" name="Picture 29" descr="A black background with blue text&#10;&#10;AI-generated content may be incorrect.">
            <a:extLst>
              <a:ext uri="{FF2B5EF4-FFF2-40B4-BE49-F238E27FC236}">
                <a16:creationId xmlns:a16="http://schemas.microsoft.com/office/drawing/2014/main" id="{A773F7DD-ADF5-A82C-A13B-A0782BB186BB}"/>
              </a:ext>
            </a:extLst>
          </p:cNvPr>
          <p:cNvPicPr>
            <a:picLocks noChangeAspect="1"/>
          </p:cNvPicPr>
          <p:nvPr/>
        </p:nvPicPr>
        <p:blipFill>
          <a:blip r:embed="rId1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77421"/>
          <a:stretch>
            <a:fillRect/>
          </a:stretch>
        </p:blipFill>
        <p:spPr>
          <a:xfrm>
            <a:off x="10839506" y="849883"/>
            <a:ext cx="723775" cy="720000"/>
          </a:xfrm>
          <a:prstGeom prst="rect">
            <a:avLst/>
          </a:prstGeom>
        </p:spPr>
      </p:pic>
      <p:pic>
        <p:nvPicPr>
          <p:cNvPr id="32" name="Picture 31" descr="A blue and black logo&#10;&#10;AI-generated content may be incorrect.">
            <a:extLst>
              <a:ext uri="{FF2B5EF4-FFF2-40B4-BE49-F238E27FC236}">
                <a16:creationId xmlns:a16="http://schemas.microsoft.com/office/drawing/2014/main" id="{C2F04657-3529-40AE-0EC2-76647DC655A7}"/>
              </a:ext>
            </a:extLst>
          </p:cNvPr>
          <p:cNvPicPr>
            <a:picLocks noChangeAspect="1"/>
          </p:cNvPicPr>
          <p:nvPr/>
        </p:nvPicPr>
        <p:blipFill>
          <a:blip r:embed="rId1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94807" y="849883"/>
            <a:ext cx="1286256" cy="720000"/>
          </a:xfrm>
          <a:prstGeom prst="rect">
            <a:avLst/>
          </a:prstGeom>
        </p:spPr>
      </p:pic>
      <p:pic>
        <p:nvPicPr>
          <p:cNvPr id="34" name="Picture 33" descr="A red and black logo&#10;&#10;AI-generated content may be incorrect.">
            <a:extLst>
              <a:ext uri="{FF2B5EF4-FFF2-40B4-BE49-F238E27FC236}">
                <a16:creationId xmlns:a16="http://schemas.microsoft.com/office/drawing/2014/main" id="{068D45F4-E175-1CFC-1456-8D8747629906}"/>
              </a:ext>
            </a:extLst>
          </p:cNvPr>
          <p:cNvPicPr>
            <a:picLocks noChangeAspect="1"/>
          </p:cNvPicPr>
          <p:nvPr/>
        </p:nvPicPr>
        <p:blipFill>
          <a:blip r:embed="rId1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50792" b="-7629"/>
          <a:stretch>
            <a:fillRect/>
          </a:stretch>
        </p:blipFill>
        <p:spPr>
          <a:xfrm>
            <a:off x="10068803" y="896807"/>
            <a:ext cx="682963" cy="720000"/>
          </a:xfrm>
          <a:prstGeom prst="rect">
            <a:avLst/>
          </a:prstGeom>
        </p:spPr>
      </p:pic>
      <p:pic>
        <p:nvPicPr>
          <p:cNvPr id="38" name="Picture 37" descr="A close-up of a logo&#10;&#10;AI-generated content may be incorrect.">
            <a:extLst>
              <a:ext uri="{FF2B5EF4-FFF2-40B4-BE49-F238E27FC236}">
                <a16:creationId xmlns:a16="http://schemas.microsoft.com/office/drawing/2014/main" id="{0D80F5BD-CA4E-5FC5-1DE8-724685260721}"/>
              </a:ext>
            </a:extLst>
          </p:cNvPr>
          <p:cNvPicPr>
            <a:picLocks noChangeAspect="1"/>
          </p:cNvPicPr>
          <p:nvPr/>
        </p:nvPicPr>
        <p:blipFill>
          <a:blip r:embed="rId1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068803" y="61001"/>
            <a:ext cx="1741936" cy="720000"/>
          </a:xfrm>
          <a:prstGeom prst="rect">
            <a:avLst/>
          </a:prstGeom>
        </p:spPr>
      </p:pic>
      <p:pic>
        <p:nvPicPr>
          <p:cNvPr id="40" name="Picture 39" descr="A blue and black logo&#10;&#10;AI-generated content may be incorrect.">
            <a:extLst>
              <a:ext uri="{FF2B5EF4-FFF2-40B4-BE49-F238E27FC236}">
                <a16:creationId xmlns:a16="http://schemas.microsoft.com/office/drawing/2014/main" id="{B99B79D3-1400-65AF-0E7E-7AF68D807A44}"/>
              </a:ext>
            </a:extLst>
          </p:cNvPr>
          <p:cNvPicPr>
            <a:picLocks noChangeAspect="1"/>
          </p:cNvPicPr>
          <p:nvPr/>
        </p:nvPicPr>
        <p:blipFill>
          <a:blip r:embed="rId1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89943" y="42786"/>
            <a:ext cx="1231034" cy="720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65922390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000586EB-8647-45E4-67AF-815BD6FA9F7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>
            <a:extLst>
              <a:ext uri="{FF2B5EF4-FFF2-40B4-BE49-F238E27FC236}">
                <a16:creationId xmlns:a16="http://schemas.microsoft.com/office/drawing/2014/main" id="{02D93581-F099-2DA6-11E5-1718733C7F50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 l="73801" t="29495" r="4861" b="26262"/>
          <a:stretch>
            <a:fillRect/>
          </a:stretch>
        </p:blipFill>
        <p:spPr>
          <a:xfrm>
            <a:off x="9016061" y="1844554"/>
            <a:ext cx="2579055" cy="3342089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8B78040C-B761-8F63-CFC9-48B1DDC5430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Ge detector technology</a:t>
            </a:r>
            <a:endParaRPr lang="en-IN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F7D7FB1A-A4EB-3798-B869-27005D29EFC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IN"/>
              <a:t>Aparajita Mazumdar | PPC 2025, Deadwood</a:t>
            </a:r>
            <a:endParaRPr lang="en-IN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BB9B8ABC-CECA-0883-D6F3-BB78F4C8E7D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AB685E-59F6-4749-A6A4-A22AA6A2CCD1}" type="slidenum">
              <a:rPr lang="en-IN" smtClean="0"/>
              <a:pPr/>
              <a:t>15</a:t>
            </a:fld>
            <a:endParaRPr lang="en-IN" dirty="0"/>
          </a:p>
        </p:txBody>
      </p:sp>
      <p:sp>
        <p:nvSpPr>
          <p:cNvPr id="25" name="TextBox 24">
            <a:extLst>
              <a:ext uri="{FF2B5EF4-FFF2-40B4-BE49-F238E27FC236}">
                <a16:creationId xmlns:a16="http://schemas.microsoft.com/office/drawing/2014/main" id="{653112AC-0E65-42A2-B5C6-EC6E2EC351E2}"/>
              </a:ext>
            </a:extLst>
          </p:cNvPr>
          <p:cNvSpPr txBox="1"/>
          <p:nvPr/>
        </p:nvSpPr>
        <p:spPr>
          <a:xfrm>
            <a:off x="9943510" y="5580107"/>
            <a:ext cx="2155643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solidFill>
                  <a:srgbClr val="C00000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Signal read out from the p+ contact</a:t>
            </a:r>
          </a:p>
        </p:txBody>
      </p:sp>
      <p:sp>
        <p:nvSpPr>
          <p:cNvPr id="26" name="TextBox 25">
            <a:extLst>
              <a:ext uri="{FF2B5EF4-FFF2-40B4-BE49-F238E27FC236}">
                <a16:creationId xmlns:a16="http://schemas.microsoft.com/office/drawing/2014/main" id="{13ADF123-3AE0-E21F-4025-8A750517546D}"/>
              </a:ext>
            </a:extLst>
          </p:cNvPr>
          <p:cNvSpPr txBox="1"/>
          <p:nvPr/>
        </p:nvSpPr>
        <p:spPr>
          <a:xfrm>
            <a:off x="8494481" y="902195"/>
            <a:ext cx="2266179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solidFill>
                  <a:schemeClr val="accent4">
                    <a:lumMod val="75000"/>
                  </a:schemeClr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High voltage applied to the n+ contact</a:t>
            </a:r>
          </a:p>
        </p:txBody>
      </p:sp>
      <p:cxnSp>
        <p:nvCxnSpPr>
          <p:cNvPr id="28" name="Connector: Curved 27">
            <a:extLst>
              <a:ext uri="{FF2B5EF4-FFF2-40B4-BE49-F238E27FC236}">
                <a16:creationId xmlns:a16="http://schemas.microsoft.com/office/drawing/2014/main" id="{5729AD81-BFB2-F8B4-684F-3549E2CA84C5}"/>
              </a:ext>
            </a:extLst>
          </p:cNvPr>
          <p:cNvCxnSpPr>
            <a:cxnSpLocks/>
          </p:cNvCxnSpPr>
          <p:nvPr/>
        </p:nvCxnSpPr>
        <p:spPr>
          <a:xfrm rot="16200000" flipV="1">
            <a:off x="10194079" y="5220923"/>
            <a:ext cx="371449" cy="231602"/>
          </a:xfrm>
          <a:prstGeom prst="curvedConnector3">
            <a:avLst>
              <a:gd name="adj1" fmla="val 42167"/>
            </a:avLst>
          </a:prstGeom>
          <a:ln>
            <a:solidFill>
              <a:srgbClr val="C0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5" name="Straight Arrow Connector 34">
            <a:extLst>
              <a:ext uri="{FF2B5EF4-FFF2-40B4-BE49-F238E27FC236}">
                <a16:creationId xmlns:a16="http://schemas.microsoft.com/office/drawing/2014/main" id="{B6D77753-6CC6-B855-C248-8A5BE8A8375A}"/>
              </a:ext>
            </a:extLst>
          </p:cNvPr>
          <p:cNvCxnSpPr>
            <a:cxnSpLocks/>
          </p:cNvCxnSpPr>
          <p:nvPr/>
        </p:nvCxnSpPr>
        <p:spPr>
          <a:xfrm>
            <a:off x="9439473" y="1545834"/>
            <a:ext cx="118724" cy="316435"/>
          </a:xfrm>
          <a:prstGeom prst="straightConnector1">
            <a:avLst/>
          </a:prstGeom>
          <a:ln>
            <a:solidFill>
              <a:schemeClr val="accent4">
                <a:lumMod val="75000"/>
              </a:schemeClr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" name="Straight Arrow Connector 5">
            <a:extLst>
              <a:ext uri="{FF2B5EF4-FFF2-40B4-BE49-F238E27FC236}">
                <a16:creationId xmlns:a16="http://schemas.microsoft.com/office/drawing/2014/main" id="{D18937ED-3B05-CAE7-7BF7-313C662DB65F}"/>
              </a:ext>
            </a:extLst>
          </p:cNvPr>
          <p:cNvCxnSpPr>
            <a:cxnSpLocks/>
          </p:cNvCxnSpPr>
          <p:nvPr/>
        </p:nvCxnSpPr>
        <p:spPr>
          <a:xfrm flipV="1">
            <a:off x="9627570" y="5052164"/>
            <a:ext cx="203071" cy="430507"/>
          </a:xfrm>
          <a:prstGeom prst="straightConnector1">
            <a:avLst/>
          </a:prstGeom>
          <a:ln>
            <a:solidFill>
              <a:schemeClr val="bg2">
                <a:lumMod val="50000"/>
              </a:schemeClr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7" name="TextBox 16">
            <a:extLst>
              <a:ext uri="{FF2B5EF4-FFF2-40B4-BE49-F238E27FC236}">
                <a16:creationId xmlns:a16="http://schemas.microsoft.com/office/drawing/2014/main" id="{B7F27C89-277A-ADBB-B84B-F655B9C74EAF}"/>
              </a:ext>
            </a:extLst>
          </p:cNvPr>
          <p:cNvSpPr txBox="1"/>
          <p:nvPr/>
        </p:nvSpPr>
        <p:spPr>
          <a:xfrm>
            <a:off x="8654701" y="5529892"/>
            <a:ext cx="124267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solidFill>
                  <a:schemeClr val="accent3">
                    <a:lumMod val="75000"/>
                  </a:schemeClr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Passivated ditch</a:t>
            </a:r>
          </a:p>
        </p:txBody>
      </p:sp>
      <p:pic>
        <p:nvPicPr>
          <p:cNvPr id="19" name="Picture 18" descr="A close-up of a machine&#10;&#10;AI-generated content may be incorrect.">
            <a:extLst>
              <a:ext uri="{FF2B5EF4-FFF2-40B4-BE49-F238E27FC236}">
                <a16:creationId xmlns:a16="http://schemas.microsoft.com/office/drawing/2014/main" id="{A4DDFDB9-16DE-9D50-9080-695073CE772B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1188" t="17243" r="53625" b="48217"/>
          <a:stretch>
            <a:fillRect/>
          </a:stretch>
        </p:blipFill>
        <p:spPr>
          <a:xfrm>
            <a:off x="4454796" y="1898443"/>
            <a:ext cx="3449534" cy="3153721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  <p:cxnSp>
        <p:nvCxnSpPr>
          <p:cNvPr id="122" name="Straight Connector 121">
            <a:extLst>
              <a:ext uri="{FF2B5EF4-FFF2-40B4-BE49-F238E27FC236}">
                <a16:creationId xmlns:a16="http://schemas.microsoft.com/office/drawing/2014/main" id="{3C8F93BD-C5BF-AE14-3CE3-4D575D8CCE10}"/>
              </a:ext>
            </a:extLst>
          </p:cNvPr>
          <p:cNvCxnSpPr>
            <a:cxnSpLocks/>
          </p:cNvCxnSpPr>
          <p:nvPr/>
        </p:nvCxnSpPr>
        <p:spPr>
          <a:xfrm flipV="1">
            <a:off x="7871131" y="1959019"/>
            <a:ext cx="1143466" cy="594400"/>
          </a:xfrm>
          <a:prstGeom prst="line">
            <a:avLst/>
          </a:prstGeom>
          <a:ln w="12700"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4" name="Straight Connector 123">
            <a:extLst>
              <a:ext uri="{FF2B5EF4-FFF2-40B4-BE49-F238E27FC236}">
                <a16:creationId xmlns:a16="http://schemas.microsoft.com/office/drawing/2014/main" id="{A96C99FB-0BEC-4E07-5FE5-5018C3BA3B2D}"/>
              </a:ext>
            </a:extLst>
          </p:cNvPr>
          <p:cNvCxnSpPr>
            <a:cxnSpLocks/>
          </p:cNvCxnSpPr>
          <p:nvPr/>
        </p:nvCxnSpPr>
        <p:spPr>
          <a:xfrm>
            <a:off x="7829927" y="4374793"/>
            <a:ext cx="1152285" cy="631067"/>
          </a:xfrm>
          <a:prstGeom prst="line">
            <a:avLst/>
          </a:prstGeom>
          <a:ln w="12700"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2" name="Picture 131" descr="A silver object with a pointy tip&#10;&#10;AI-generated content may be incorrect.">
            <a:extLst>
              <a:ext uri="{FF2B5EF4-FFF2-40B4-BE49-F238E27FC236}">
                <a16:creationId xmlns:a16="http://schemas.microsoft.com/office/drawing/2014/main" id="{01E463E7-A248-8183-0012-B2E0A5B375C7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82371" y="1574589"/>
            <a:ext cx="2424108" cy="3545711"/>
          </a:xfrm>
          <a:prstGeom prst="rect">
            <a:avLst/>
          </a:prstGeom>
        </p:spPr>
      </p:pic>
      <p:sp>
        <p:nvSpPr>
          <p:cNvPr id="133" name="Arrow: Right 132">
            <a:extLst>
              <a:ext uri="{FF2B5EF4-FFF2-40B4-BE49-F238E27FC236}">
                <a16:creationId xmlns:a16="http://schemas.microsoft.com/office/drawing/2014/main" id="{E280B203-B039-61F9-12A4-19D276CBD419}"/>
              </a:ext>
            </a:extLst>
          </p:cNvPr>
          <p:cNvSpPr/>
          <p:nvPr/>
        </p:nvSpPr>
        <p:spPr>
          <a:xfrm>
            <a:off x="3126996" y="3065458"/>
            <a:ext cx="1177221" cy="563971"/>
          </a:xfrm>
          <a:prstGeom prst="rightArrow">
            <a:avLst/>
          </a:prstGeom>
          <a:gradFill flip="none" rotWithShape="1">
            <a:gsLst>
              <a:gs pos="0">
                <a:schemeClr val="accent1">
                  <a:tint val="66000"/>
                  <a:satMod val="160000"/>
                </a:schemeClr>
              </a:gs>
              <a:gs pos="50000">
                <a:schemeClr val="accent1">
                  <a:tint val="44500"/>
                  <a:satMod val="160000"/>
                </a:schemeClr>
              </a:gs>
              <a:gs pos="100000">
                <a:schemeClr val="accent1">
                  <a:tint val="23500"/>
                  <a:satMod val="160000"/>
                </a:schemeClr>
              </a:gs>
            </a:gsLst>
            <a:lin ang="10800000" scaled="1"/>
            <a:tileRect/>
          </a:gra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135" name="TextBox 134">
            <a:extLst>
              <a:ext uri="{FF2B5EF4-FFF2-40B4-BE49-F238E27FC236}">
                <a16:creationId xmlns:a16="http://schemas.microsoft.com/office/drawing/2014/main" id="{ED762D6D-886E-19D4-C3D1-BB67577F4CB9}"/>
              </a:ext>
            </a:extLst>
          </p:cNvPr>
          <p:cNvSpPr txBox="1"/>
          <p:nvPr/>
        </p:nvSpPr>
        <p:spPr>
          <a:xfrm>
            <a:off x="1165729" y="913261"/>
            <a:ext cx="101652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latin typeface="Dreaming Outloud Pro" panose="020F0502020204030204" pitchFamily="66" charset="0"/>
                <a:cs typeface="Dreaming Outloud Pro" panose="020F0502020204030204" pitchFamily="66" charset="0"/>
              </a:rPr>
              <a:t>Crystal</a:t>
            </a:r>
          </a:p>
        </p:txBody>
      </p:sp>
      <p:sp>
        <p:nvSpPr>
          <p:cNvPr id="136" name="TextBox 135">
            <a:extLst>
              <a:ext uri="{FF2B5EF4-FFF2-40B4-BE49-F238E27FC236}">
                <a16:creationId xmlns:a16="http://schemas.microsoft.com/office/drawing/2014/main" id="{0E1DD600-A4F9-50C6-9620-6AE02829AC3D}"/>
              </a:ext>
            </a:extLst>
          </p:cNvPr>
          <p:cNvSpPr txBox="1"/>
          <p:nvPr/>
        </p:nvSpPr>
        <p:spPr>
          <a:xfrm>
            <a:off x="5658495" y="918001"/>
            <a:ext cx="101652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latin typeface="Dreaming Outloud Pro" panose="020F0502020204030204" pitchFamily="66" charset="0"/>
                <a:cs typeface="Dreaming Outloud Pro" panose="020F0502020204030204" pitchFamily="66" charset="0"/>
              </a:rPr>
              <a:t>Detector</a:t>
            </a:r>
          </a:p>
        </p:txBody>
      </p:sp>
    </p:spTree>
    <p:extLst>
      <p:ext uri="{BB962C8B-B14F-4D97-AF65-F5344CB8AC3E}">
        <p14:creationId xmlns:p14="http://schemas.microsoft.com/office/powerpoint/2010/main" val="3889378350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DF3FAD80-9659-6A1C-90E6-FBB71B511ED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 descr="A close-up of a roll of toilet paper&#10;&#10;AI-generated content may be incorrect.">
            <a:extLst>
              <a:ext uri="{FF2B5EF4-FFF2-40B4-BE49-F238E27FC236}">
                <a16:creationId xmlns:a16="http://schemas.microsoft.com/office/drawing/2014/main" id="{F62BB485-B8DB-E10E-DF41-0098E9C20BFF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ackgroundRemoval t="18455" b="83455" l="55455" r="68386">
                        <a14:foregroundMark x1="60818" y1="73364" x2="66295" y2="76000"/>
                        <a14:foregroundMark x1="66295" y1="76000" x2="67136" y2="43455"/>
                        <a14:foregroundMark x1="67136" y1="43455" x2="66523" y2="28273"/>
                        <a14:foregroundMark x1="65727" y1="83545" x2="66386" y2="80545"/>
                        <a14:foregroundMark x1="59545" y1="75636" x2="59591" y2="76636"/>
                        <a14:foregroundMark x1="68136" y1="27364" x2="68409" y2="73364"/>
                        <a14:foregroundMark x1="68409" y1="73364" x2="67886" y2="77909"/>
                        <a14:foregroundMark x1="67932" y1="76455" x2="67932" y2="76455"/>
                        <a14:foregroundMark x1="65114" y1="24000" x2="61136" y2="20455"/>
                        <a14:foregroundMark x1="61136" y1="20455" x2="63932" y2="21545"/>
                        <a14:foregroundMark x1="64727" y1="20909" x2="59591" y2="22636"/>
                        <a14:foregroundMark x1="63636" y1="19091" x2="59682" y2="18455"/>
                        <a14:foregroundMark x1="58886" y1="76818" x2="61659" y2="74909"/>
                      </a14:backgroundRemoval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l="53915" t="12693" r="30660" b="12691"/>
          <a:stretch>
            <a:fillRect/>
          </a:stretch>
        </p:blipFill>
        <p:spPr>
          <a:xfrm>
            <a:off x="4268809" y="2438740"/>
            <a:ext cx="1695184" cy="2050119"/>
          </a:xfrm>
          <a:prstGeom prst="rect">
            <a:avLst/>
          </a:prstGeom>
        </p:spPr>
      </p:pic>
      <p:sp>
        <p:nvSpPr>
          <p:cNvPr id="19" name="Speech Bubble: Rectangle with Corners Rounded 18">
            <a:extLst>
              <a:ext uri="{FF2B5EF4-FFF2-40B4-BE49-F238E27FC236}">
                <a16:creationId xmlns:a16="http://schemas.microsoft.com/office/drawing/2014/main" id="{4E183A01-FB80-5AFD-608B-B77F0A9050AB}"/>
              </a:ext>
            </a:extLst>
          </p:cNvPr>
          <p:cNvSpPr/>
          <p:nvPr/>
        </p:nvSpPr>
        <p:spPr>
          <a:xfrm>
            <a:off x="5890158" y="2658346"/>
            <a:ext cx="2168332" cy="1637516"/>
          </a:xfrm>
          <a:prstGeom prst="wedgeRoundRectCallout">
            <a:avLst>
              <a:gd name="adj1" fmla="val -73069"/>
              <a:gd name="adj2" fmla="val 25975"/>
              <a:gd name="adj3" fmla="val 16667"/>
            </a:avLst>
          </a:prstGeom>
          <a:solidFill>
            <a:srgbClr val="FFFFFF">
              <a:alpha val="40000"/>
            </a:srgb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8DBFE9F9-3710-DC9A-1693-41B90CAFE17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Ge detector technology</a:t>
            </a:r>
            <a:endParaRPr lang="en-IN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A678C89A-BABB-7AFE-EE56-0C2CDA74923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IN"/>
              <a:t>Aparajita Mazumdar | PPC 2025, Deadwood</a:t>
            </a:r>
            <a:endParaRPr lang="en-IN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8E32E9AD-EFE6-ECE5-9127-7B0823F7171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AB685E-59F6-4749-A6A4-A22AA6A2CCD1}" type="slidenum">
              <a:rPr lang="en-IN" smtClean="0"/>
              <a:pPr/>
              <a:t>16</a:t>
            </a:fld>
            <a:endParaRPr lang="en-IN" dirty="0"/>
          </a:p>
        </p:txBody>
      </p:sp>
      <p:sp>
        <p:nvSpPr>
          <p:cNvPr id="10" name="Content Placeholder 2">
            <a:extLst>
              <a:ext uri="{FF2B5EF4-FFF2-40B4-BE49-F238E27FC236}">
                <a16:creationId xmlns:a16="http://schemas.microsoft.com/office/drawing/2014/main" id="{6A3B6E99-A478-0D22-8D74-CCAF4D984550}"/>
              </a:ext>
            </a:extLst>
          </p:cNvPr>
          <p:cNvSpPr txBox="1">
            <a:spLocks/>
          </p:cNvSpPr>
          <p:nvPr/>
        </p:nvSpPr>
        <p:spPr>
          <a:xfrm>
            <a:off x="717881" y="3831623"/>
            <a:ext cx="3420000" cy="1440000"/>
          </a:xfrm>
          <a:prstGeom prst="ellipse">
            <a:avLst/>
          </a:prstGeom>
          <a:solidFill>
            <a:srgbClr val="DAE3F3"/>
          </a:solidFill>
          <a:ln>
            <a:noFill/>
          </a:ln>
        </p:spPr>
        <p:txBody>
          <a:bodyPr vert="horz" lIns="91440" tIns="45720" rIns="91440" bIns="45720" rtlCol="0" anchor="ctr" anchorCtr="0">
            <a:no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buNone/>
            </a:pPr>
            <a:r>
              <a:rPr lang="en-US" sz="1600" dirty="0"/>
              <a:t>Moderately high </a:t>
            </a:r>
            <a:r>
              <a:rPr lang="en-IN" sz="1600" dirty="0"/>
              <a:t>𝑄</a:t>
            </a:r>
            <a:r>
              <a:rPr lang="en-IN" sz="1600" baseline="-25000" dirty="0"/>
              <a:t>𝛽𝛽</a:t>
            </a:r>
          </a:p>
          <a:p>
            <a:pPr marL="0" indent="0" algn="ctr">
              <a:buNone/>
            </a:pPr>
            <a:r>
              <a:rPr lang="en-US" sz="1600" dirty="0"/>
              <a:t> (2039.061 ± 0.007 keV)</a:t>
            </a:r>
          </a:p>
        </p:txBody>
      </p:sp>
      <p:sp>
        <p:nvSpPr>
          <p:cNvPr id="12" name="Content Placeholder 2">
            <a:extLst>
              <a:ext uri="{FF2B5EF4-FFF2-40B4-BE49-F238E27FC236}">
                <a16:creationId xmlns:a16="http://schemas.microsoft.com/office/drawing/2014/main" id="{4108140A-ED7C-A1F4-0639-79D172B1F381}"/>
              </a:ext>
            </a:extLst>
          </p:cNvPr>
          <p:cNvSpPr txBox="1">
            <a:spLocks/>
          </p:cNvSpPr>
          <p:nvPr/>
        </p:nvSpPr>
        <p:spPr>
          <a:xfrm>
            <a:off x="8510063" y="1673456"/>
            <a:ext cx="3420000" cy="1440000"/>
          </a:xfrm>
          <a:prstGeom prst="ellipse">
            <a:avLst/>
          </a:prstGeom>
          <a:solidFill>
            <a:srgbClr val="F0F0F0"/>
          </a:solidFill>
          <a:ln>
            <a:noFill/>
          </a:ln>
        </p:spPr>
        <p:txBody>
          <a:bodyPr vert="horz" lIns="91440" tIns="45720" rIns="91440" bIns="45720" rtlCol="0" anchor="ctr" anchorCtr="0">
            <a:no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buNone/>
            </a:pPr>
            <a:r>
              <a:rPr lang="en-US" sz="1600" baseline="30000" dirty="0"/>
              <a:t>76</a:t>
            </a:r>
            <a:r>
              <a:rPr lang="en-US" sz="1600" dirty="0"/>
              <a:t>Ge enrichment of more than 90% possible</a:t>
            </a:r>
          </a:p>
        </p:txBody>
      </p:sp>
      <p:sp>
        <p:nvSpPr>
          <p:cNvPr id="13" name="Content Placeholder 2">
            <a:extLst>
              <a:ext uri="{FF2B5EF4-FFF2-40B4-BE49-F238E27FC236}">
                <a16:creationId xmlns:a16="http://schemas.microsoft.com/office/drawing/2014/main" id="{08F7AA39-602C-25D9-26FE-99A174D4D194}"/>
              </a:ext>
            </a:extLst>
          </p:cNvPr>
          <p:cNvSpPr txBox="1">
            <a:spLocks/>
          </p:cNvSpPr>
          <p:nvPr/>
        </p:nvSpPr>
        <p:spPr>
          <a:xfrm>
            <a:off x="8086969" y="3790689"/>
            <a:ext cx="3420000" cy="1440000"/>
          </a:xfrm>
          <a:prstGeom prst="ellipse">
            <a:avLst/>
          </a:prstGeom>
          <a:solidFill>
            <a:schemeClr val="accent5">
              <a:lumMod val="20000"/>
              <a:lumOff val="80000"/>
            </a:schemeClr>
          </a:solidFill>
          <a:ln>
            <a:noFill/>
          </a:ln>
        </p:spPr>
        <p:txBody>
          <a:bodyPr vert="horz" lIns="91440" tIns="45720" rIns="91440" bIns="45720" rtlCol="0" anchor="ctr" anchorCtr="0">
            <a:no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buNone/>
            </a:pPr>
            <a:r>
              <a:rPr lang="en-IN" sz="1600" dirty="0"/>
              <a:t>Highly radiopure material</a:t>
            </a:r>
          </a:p>
        </p:txBody>
      </p:sp>
      <p:sp>
        <p:nvSpPr>
          <p:cNvPr id="14" name="Content Placeholder 2">
            <a:extLst>
              <a:ext uri="{FF2B5EF4-FFF2-40B4-BE49-F238E27FC236}">
                <a16:creationId xmlns:a16="http://schemas.microsoft.com/office/drawing/2014/main" id="{955C56AC-0F33-4996-207E-DCB9587B9D4B}"/>
              </a:ext>
            </a:extLst>
          </p:cNvPr>
          <p:cNvSpPr txBox="1">
            <a:spLocks/>
          </p:cNvSpPr>
          <p:nvPr/>
        </p:nvSpPr>
        <p:spPr>
          <a:xfrm>
            <a:off x="4353962" y="851846"/>
            <a:ext cx="3420000" cy="1440000"/>
          </a:xfrm>
          <a:prstGeom prst="ellipse">
            <a:avLst/>
          </a:prstGeom>
          <a:solidFill>
            <a:schemeClr val="accent5">
              <a:lumMod val="20000"/>
              <a:lumOff val="80000"/>
            </a:schemeClr>
          </a:solidFill>
          <a:ln>
            <a:noFill/>
          </a:ln>
        </p:spPr>
        <p:txBody>
          <a:bodyPr vert="horz" lIns="91440" tIns="45720" rIns="91440" bIns="45720" rtlCol="0" anchor="ctr" anchorCtr="0">
            <a:no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buNone/>
            </a:pPr>
            <a:r>
              <a:rPr lang="en-IN" sz="1600" dirty="0"/>
              <a:t>Detector = Source, high detection efficiency for electrons</a:t>
            </a:r>
          </a:p>
        </p:txBody>
      </p:sp>
      <p:sp>
        <p:nvSpPr>
          <p:cNvPr id="15" name="Content Placeholder 2">
            <a:extLst>
              <a:ext uri="{FF2B5EF4-FFF2-40B4-BE49-F238E27FC236}">
                <a16:creationId xmlns:a16="http://schemas.microsoft.com/office/drawing/2014/main" id="{CDEBE7DA-30F7-D9F7-AB95-8B4860A6BDA1}"/>
              </a:ext>
            </a:extLst>
          </p:cNvPr>
          <p:cNvSpPr txBox="1">
            <a:spLocks/>
          </p:cNvSpPr>
          <p:nvPr/>
        </p:nvSpPr>
        <p:spPr>
          <a:xfrm>
            <a:off x="4351366" y="4830670"/>
            <a:ext cx="3420000" cy="1440000"/>
          </a:xfrm>
          <a:prstGeom prst="ellipse">
            <a:avLst/>
          </a:prstGeom>
          <a:solidFill>
            <a:srgbClr val="F0F0F0"/>
          </a:solidFill>
          <a:ln>
            <a:noFill/>
          </a:ln>
        </p:spPr>
        <p:txBody>
          <a:bodyPr vert="horz" lIns="91440" tIns="45720" rIns="91440" bIns="45720" rtlCol="0" anchor="ctr" anchorCtr="0">
            <a:no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buNone/>
            </a:pPr>
            <a:r>
              <a:rPr lang="en-US" sz="1600" dirty="0"/>
              <a:t>Excellent energy resolution </a:t>
            </a:r>
          </a:p>
          <a:p>
            <a:pPr marL="0" indent="0" algn="ctr">
              <a:buNone/>
            </a:pPr>
            <a:r>
              <a:rPr lang="en-IN" sz="1600" dirty="0"/>
              <a:t>(𝐅𝐖𝐇𝐌 ~ 𝟎.𝟏% @ 𝑄</a:t>
            </a:r>
            <a:r>
              <a:rPr lang="en-IN" sz="1600" baseline="-25000" dirty="0"/>
              <a:t>𝛽𝛽</a:t>
            </a:r>
            <a:r>
              <a:rPr lang="en-IN" sz="1600" dirty="0"/>
              <a:t> )</a:t>
            </a:r>
          </a:p>
        </p:txBody>
      </p:sp>
      <p:pic>
        <p:nvPicPr>
          <p:cNvPr id="20" name="Picture 19" descr="A group of spheres with blue and green spheres&#10;&#10;AI-generated content may be incorrect.">
            <a:extLst>
              <a:ext uri="{FF2B5EF4-FFF2-40B4-BE49-F238E27FC236}">
                <a16:creationId xmlns:a16="http://schemas.microsoft.com/office/drawing/2014/main" id="{448D0107-28F6-A07A-179A-DD2CF4676C46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2700" r="23568" b="51072"/>
          <a:stretch>
            <a:fillRect/>
          </a:stretch>
        </p:blipFill>
        <p:spPr>
          <a:xfrm>
            <a:off x="6383497" y="2792495"/>
            <a:ext cx="1126155" cy="1023358"/>
          </a:xfrm>
          <a:prstGeom prst="rect">
            <a:avLst/>
          </a:prstGeom>
          <a:solidFill>
            <a:schemeClr val="bg1"/>
          </a:solidFill>
        </p:spPr>
      </p:pic>
      <p:sp>
        <p:nvSpPr>
          <p:cNvPr id="140" name="Content Placeholder 2">
            <a:extLst>
              <a:ext uri="{FF2B5EF4-FFF2-40B4-BE49-F238E27FC236}">
                <a16:creationId xmlns:a16="http://schemas.microsoft.com/office/drawing/2014/main" id="{E438DEB2-76BF-F63D-C5AC-5ABB3EDBF38A}"/>
              </a:ext>
            </a:extLst>
          </p:cNvPr>
          <p:cNvSpPr txBox="1">
            <a:spLocks/>
          </p:cNvSpPr>
          <p:nvPr/>
        </p:nvSpPr>
        <p:spPr>
          <a:xfrm>
            <a:off x="199689" y="1673456"/>
            <a:ext cx="3418172" cy="1440000"/>
          </a:xfrm>
          <a:prstGeom prst="ellipse">
            <a:avLst/>
          </a:prstGeom>
          <a:solidFill>
            <a:srgbClr val="F0F0F0"/>
          </a:solidFill>
          <a:ln>
            <a:noFill/>
          </a:ln>
        </p:spPr>
        <p:txBody>
          <a:bodyPr vert="horz" lIns="91440" tIns="45720" rIns="91440" bIns="45720" rtlCol="0" anchor="ctr" anchorCtr="0">
            <a:no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buNone/>
            </a:pPr>
            <a:r>
              <a:rPr lang="en-US" sz="1600" dirty="0"/>
              <a:t>Technology established for decades</a:t>
            </a:r>
            <a:endParaRPr lang="en-IN" sz="1600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TextBox 2">
                <a:extLst>
                  <a:ext uri="{FF2B5EF4-FFF2-40B4-BE49-F238E27FC236}">
                    <a16:creationId xmlns:a16="http://schemas.microsoft.com/office/drawing/2014/main" id="{3E099FE3-FBAC-2EB3-EB76-2F46B075CFBC}"/>
                  </a:ext>
                </a:extLst>
              </p:cNvPr>
              <p:cNvSpPr txBox="1"/>
              <p:nvPr/>
            </p:nvSpPr>
            <p:spPr>
              <a:xfrm>
                <a:off x="6133858" y="3810702"/>
                <a:ext cx="1783245" cy="272895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14:m>
                  <m:oMath xmlns:m="http://schemas.openxmlformats.org/officeDocument/2006/math">
                    <m:sPre>
                      <m:sPrePr>
                        <m:ctrlPr>
                          <a:rPr lang="en-IN" sz="1600" i="1" smtClean="0">
                            <a:latin typeface="Cambria Math" panose="02040503050406030204" pitchFamily="18" charset="0"/>
                          </a:rPr>
                        </m:ctrlPr>
                      </m:sPrePr>
                      <m:sub/>
                      <m:sup>
                        <m:r>
                          <a:rPr lang="en-US" sz="1600" b="0" i="1" smtClean="0">
                            <a:latin typeface="Cambria Math" panose="02040503050406030204" pitchFamily="18" charset="0"/>
                          </a:rPr>
                          <m:t>76</m:t>
                        </m:r>
                      </m:sup>
                      <m:e>
                        <m:r>
                          <a:rPr lang="en-US" sz="1600" b="0" i="1" smtClean="0">
                            <a:latin typeface="Cambria Math" panose="02040503050406030204" pitchFamily="18" charset="0"/>
                          </a:rPr>
                          <m:t>𝐺𝑒</m:t>
                        </m:r>
                        <m:r>
                          <a:rPr lang="en-US" sz="1600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→</m:t>
                        </m:r>
                      </m:e>
                    </m:sPre>
                    <m:r>
                      <a:rPr lang="en-US" sz="1600" b="0" i="1" smtClean="0">
                        <a:latin typeface="Cambria Math" panose="02040503050406030204" pitchFamily="18" charset="0"/>
                      </a:rPr>
                      <m:t> </m:t>
                    </m:r>
                    <m:sPre>
                      <m:sPrePr>
                        <m:ctrlPr>
                          <a:rPr lang="en-US" sz="1600" b="0" i="1" smtClean="0">
                            <a:latin typeface="Cambria Math" panose="02040503050406030204" pitchFamily="18" charset="0"/>
                          </a:rPr>
                        </m:ctrlPr>
                      </m:sPrePr>
                      <m:sub/>
                      <m:sup>
                        <m:r>
                          <a:rPr lang="en-US" sz="1600" b="0" i="1" smtClean="0">
                            <a:latin typeface="Cambria Math" panose="02040503050406030204" pitchFamily="18" charset="0"/>
                          </a:rPr>
                          <m:t>76</m:t>
                        </m:r>
                      </m:sup>
                      <m:e>
                        <m:r>
                          <a:rPr lang="en-US" sz="1600" b="0" i="1" smtClean="0">
                            <a:latin typeface="Cambria Math" panose="02040503050406030204" pitchFamily="18" charset="0"/>
                          </a:rPr>
                          <m:t>𝑆𝑒</m:t>
                        </m:r>
                      </m:e>
                    </m:sPre>
                    <m:r>
                      <a:rPr lang="en-IN" sz="1600" dirty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+</m:t>
                    </m:r>
                    <m:sSup>
                      <m:sSupPr>
                        <m:ctrlPr>
                          <a:rPr lang="en-IN" sz="1600" i="1" dirty="0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sz="1600" b="0" i="1" dirty="0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2</m:t>
                        </m:r>
                        <m:r>
                          <a:rPr lang="en-US" sz="1600" b="0" i="1" dirty="0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𝑒</m:t>
                        </m:r>
                      </m:e>
                      <m:sup>
                        <m:r>
                          <a:rPr lang="en-US" sz="1600" b="0" i="1" dirty="0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−</m:t>
                        </m:r>
                      </m:sup>
                    </m:sSup>
                  </m:oMath>
                </a14:m>
                <a:r>
                  <a:rPr lang="en-IN" sz="1600" dirty="0"/>
                  <a:t> </a:t>
                </a:r>
              </a:p>
            </p:txBody>
          </p:sp>
        </mc:Choice>
        <mc:Fallback xmlns="">
          <p:sp>
            <p:nvSpPr>
              <p:cNvPr id="3" name="TextBox 2">
                <a:extLst>
                  <a:ext uri="{FF2B5EF4-FFF2-40B4-BE49-F238E27FC236}">
                    <a16:creationId xmlns:a16="http://schemas.microsoft.com/office/drawing/2014/main" id="{3E099FE3-FBAC-2EB3-EB76-2F46B075CFBC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133858" y="3810702"/>
                <a:ext cx="1783245" cy="272895"/>
              </a:xfrm>
              <a:prstGeom prst="rect">
                <a:avLst/>
              </a:prstGeom>
              <a:blipFill>
                <a:blip r:embed="rId5"/>
                <a:stretch>
                  <a:fillRect l="-2389" b="-4444"/>
                </a:stretch>
              </a:blipFill>
            </p:spPr>
            <p:txBody>
              <a:bodyPr/>
              <a:lstStyle/>
              <a:p>
                <a:r>
                  <a:rPr lang="en-IN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3684205295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6F27B99-A852-24EA-E778-4789A5E3174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Long history of searches in </a:t>
            </a:r>
            <a:r>
              <a:rPr lang="en-US" baseline="30000" dirty="0"/>
              <a:t>76</a:t>
            </a:r>
            <a:r>
              <a:rPr lang="en-US" dirty="0"/>
              <a:t>Ge</a:t>
            </a:r>
            <a:endParaRPr lang="en-IN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360DE0D8-8BCE-232C-1EB4-492146D3081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IN"/>
              <a:t>Aparajita Mazumdar | PPC 2025, Deadwood</a:t>
            </a:r>
            <a:endParaRPr lang="en-IN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E8ABCF64-DC10-1E84-38ED-92C6A8151F2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AB685E-59F6-4749-A6A4-A22AA6A2CCD1}" type="slidenum">
              <a:rPr lang="en-IN" smtClean="0"/>
              <a:pPr/>
              <a:t>17</a:t>
            </a:fld>
            <a:endParaRPr lang="en-IN" dirty="0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05176A45-FE68-140A-A32F-8561556B730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74827" y="1312172"/>
            <a:ext cx="6010954" cy="4018323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7" name="TextBox 6">
                <a:extLst>
                  <a:ext uri="{FF2B5EF4-FFF2-40B4-BE49-F238E27FC236}">
                    <a16:creationId xmlns:a16="http://schemas.microsoft.com/office/drawing/2014/main" id="{6C09EFE1-16F1-79D1-AD2D-6BC9ECD7E083}"/>
                  </a:ext>
                </a:extLst>
              </p:cNvPr>
              <p:cNvSpPr txBox="1"/>
              <p:nvPr/>
            </p:nvSpPr>
            <p:spPr>
              <a:xfrm>
                <a:off x="8834538" y="3668440"/>
                <a:ext cx="3184933" cy="1200329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i="1" dirty="0">
                    <a:solidFill>
                      <a:srgbClr val="3406FA"/>
                    </a:solidFill>
                    <a:latin typeface="Avenir Next LT Pro" panose="020B0504020202020204" pitchFamily="34" charset="0"/>
                  </a:rPr>
                  <a:t>MAJORANA DEMONSTRATOR (MJD): The best </a:t>
                </a:r>
                <a14:m>
                  <m:oMath xmlns:m="http://schemas.openxmlformats.org/officeDocument/2006/math">
                    <m:r>
                      <a:rPr lang="en-US" i="1" smtClean="0">
                        <a:solidFill>
                          <a:srgbClr val="3406FA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∆</m:t>
                    </m:r>
                  </m:oMath>
                </a14:m>
                <a:r>
                  <a:rPr lang="en-US" i="1" dirty="0">
                    <a:solidFill>
                      <a:srgbClr val="3406FA"/>
                    </a:solidFill>
                    <a:latin typeface="Avenir Next LT Pro" panose="020B0504020202020204" pitchFamily="34" charset="0"/>
                  </a:rPr>
                  <a:t>E,</a:t>
                </a:r>
              </a:p>
              <a:p>
                <a:r>
                  <a:rPr lang="en-US" i="1" dirty="0">
                    <a:solidFill>
                      <a:srgbClr val="3406FA"/>
                    </a:solidFill>
                    <a:latin typeface="Avenir Next LT Pro" panose="020B0504020202020204" pitchFamily="34" charset="0"/>
                  </a:rPr>
                  <a:t>2.52 keV</a:t>
                </a:r>
              </a:p>
            </p:txBody>
          </p:sp>
        </mc:Choice>
        <mc:Fallback xmlns="">
          <p:sp>
            <p:nvSpPr>
              <p:cNvPr id="7" name="TextBox 6">
                <a:extLst>
                  <a:ext uri="{FF2B5EF4-FFF2-40B4-BE49-F238E27FC236}">
                    <a16:creationId xmlns:a16="http://schemas.microsoft.com/office/drawing/2014/main" id="{6C09EFE1-16F1-79D1-AD2D-6BC9ECD7E083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834538" y="3668440"/>
                <a:ext cx="3184933" cy="1200329"/>
              </a:xfrm>
              <a:prstGeom prst="rect">
                <a:avLst/>
              </a:prstGeom>
              <a:blipFill>
                <a:blip r:embed="rId4"/>
                <a:stretch>
                  <a:fillRect l="-1530" t="-2538" b="-7614"/>
                </a:stretch>
              </a:blipFill>
            </p:spPr>
            <p:txBody>
              <a:bodyPr/>
              <a:lstStyle/>
              <a:p>
                <a:r>
                  <a:rPr lang="en-IN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8" name="TextBox 7">
                <a:extLst>
                  <a:ext uri="{FF2B5EF4-FFF2-40B4-BE49-F238E27FC236}">
                    <a16:creationId xmlns:a16="http://schemas.microsoft.com/office/drawing/2014/main" id="{E10362F3-D3AD-32EC-39B2-28E7E5049ED9}"/>
                  </a:ext>
                </a:extLst>
              </p:cNvPr>
              <p:cNvSpPr txBox="1"/>
              <p:nvPr/>
            </p:nvSpPr>
            <p:spPr>
              <a:xfrm>
                <a:off x="8875323" y="1637755"/>
                <a:ext cx="3082634" cy="1200329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i="1" dirty="0">
                    <a:solidFill>
                      <a:srgbClr val="FF0000"/>
                    </a:solidFill>
                    <a:latin typeface="Avenir Next LT Pro" panose="020B0504020202020204" pitchFamily="34" charset="0"/>
                  </a:rPr>
                  <a:t>GERDA:</a:t>
                </a:r>
              </a:p>
              <a:p>
                <a:r>
                  <a:rPr lang="en-US" i="1" dirty="0">
                    <a:solidFill>
                      <a:srgbClr val="FF0000"/>
                    </a:solidFill>
                    <a:latin typeface="Avenir Next LT Pro" panose="020B0504020202020204" pitchFamily="34" charset="0"/>
                  </a:rPr>
                  <a:t>The lowest BI,</a:t>
                </a:r>
              </a:p>
              <a:p>
                <a14:m>
                  <m:oMath xmlns:m="http://schemas.openxmlformats.org/officeDocument/2006/math">
                    <m:r>
                      <a:rPr lang="en-IN" i="1" smtClean="0">
                        <a:solidFill>
                          <a:srgbClr val="FF0000"/>
                        </a:solidFill>
                        <a:latin typeface="Cambria Math" panose="02040503050406030204" pitchFamily="18" charset="0"/>
                      </a:rPr>
                      <m:t>5</m:t>
                    </m:r>
                    <m:r>
                      <a:rPr lang="en-IN" b="0" i="1" smtClean="0">
                        <a:solidFill>
                          <a:srgbClr val="FF0000"/>
                        </a:solidFill>
                        <a:latin typeface="Cambria Math" panose="02040503050406030204" pitchFamily="18" charset="0"/>
                      </a:rPr>
                      <m:t>.2 </m:t>
                    </m:r>
                    <m:r>
                      <a:rPr lang="en-IN" b="0" i="1" smtClean="0">
                        <a:solidFill>
                          <a:srgbClr val="FF000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× </m:t>
                    </m:r>
                    <m:sSup>
                      <m:sSupPr>
                        <m:ctrlPr>
                          <a:rPr lang="en-IN" b="0" i="1" smtClean="0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IN" b="0" i="1" smtClean="0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10</m:t>
                        </m:r>
                      </m:e>
                      <m:sup>
                        <m:r>
                          <a:rPr lang="en-IN" b="0" i="1" smtClean="0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−4</m:t>
                        </m:r>
                      </m:sup>
                    </m:sSup>
                  </m:oMath>
                </a14:m>
                <a:r>
                  <a:rPr lang="sv-SE" b="0" i="0" u="none" strike="noStrike" baseline="0" dirty="0">
                    <a:solidFill>
                      <a:srgbClr val="FF0000"/>
                    </a:solidFill>
                    <a:latin typeface="Avenir Next LT Pro" panose="020B0504020202020204" pitchFamily="34" charset="0"/>
                  </a:rPr>
                  <a:t> </a:t>
                </a:r>
                <a:r>
                  <a:rPr lang="en-IN" dirty="0" err="1">
                    <a:solidFill>
                      <a:srgbClr val="FF0000"/>
                    </a:solidFill>
                    <a:latin typeface="Avenir Next LT Pro" panose="020B0504020202020204" pitchFamily="34" charset="0"/>
                  </a:rPr>
                  <a:t>cts</a:t>
                </a:r>
                <a:r>
                  <a:rPr lang="en-IN" dirty="0">
                    <a:solidFill>
                      <a:srgbClr val="FF0000"/>
                    </a:solidFill>
                    <a:latin typeface="Avenir Next LT Pro" panose="020B0504020202020204" pitchFamily="34" charset="0"/>
                  </a:rPr>
                  <a:t>/(keV . kg . yr)</a:t>
                </a:r>
                <a:r>
                  <a:rPr lang="en-IN" dirty="0"/>
                  <a:t>	</a:t>
                </a:r>
                <a:endParaRPr lang="sv-SE" b="0" i="0" u="none" strike="noStrike" baseline="0" dirty="0">
                  <a:solidFill>
                    <a:srgbClr val="000000"/>
                  </a:solidFill>
                  <a:latin typeface="Carlito"/>
                </a:endParaRPr>
              </a:p>
            </p:txBody>
          </p:sp>
        </mc:Choice>
        <mc:Fallback xmlns="">
          <p:sp>
            <p:nvSpPr>
              <p:cNvPr id="8" name="TextBox 7">
                <a:extLst>
                  <a:ext uri="{FF2B5EF4-FFF2-40B4-BE49-F238E27FC236}">
                    <a16:creationId xmlns:a16="http://schemas.microsoft.com/office/drawing/2014/main" id="{E10362F3-D3AD-32EC-39B2-28E7E5049ED9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875323" y="1637755"/>
                <a:ext cx="3082634" cy="1200329"/>
              </a:xfrm>
              <a:prstGeom prst="rect">
                <a:avLst/>
              </a:prstGeom>
              <a:blipFill>
                <a:blip r:embed="rId5"/>
                <a:stretch>
                  <a:fillRect l="-1779" t="-2538" r="-1186"/>
                </a:stretch>
              </a:blipFill>
            </p:spPr>
            <p:txBody>
              <a:bodyPr/>
              <a:lstStyle/>
              <a:p>
                <a:r>
                  <a:rPr lang="en-IN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9" name="Google Shape;355;p20">
            <a:extLst>
              <a:ext uri="{FF2B5EF4-FFF2-40B4-BE49-F238E27FC236}">
                <a16:creationId xmlns:a16="http://schemas.microsoft.com/office/drawing/2014/main" id="{0416CCAB-B4F3-348D-D63D-B693B9300B94}"/>
              </a:ext>
            </a:extLst>
          </p:cNvPr>
          <p:cNvPicPr preferRelativeResize="0">
            <a:picLocks noChangeAspect="1"/>
          </p:cNvPicPr>
          <p:nvPr/>
        </p:nvPicPr>
        <p:blipFill rotWithShape="1">
          <a:blip r:embed="rId6">
            <a:alphaModFix/>
          </a:blip>
          <a:srcRect l="6729" t="10329" r="4601"/>
          <a:stretch/>
        </p:blipFill>
        <p:spPr>
          <a:xfrm>
            <a:off x="6709863" y="3668440"/>
            <a:ext cx="1903881" cy="1285151"/>
          </a:xfrm>
          <a:prstGeom prst="rect">
            <a:avLst/>
          </a:prstGeom>
          <a:noFill/>
          <a:ln>
            <a:noFill/>
          </a:ln>
        </p:spPr>
      </p:pic>
      <p:pic>
        <p:nvPicPr>
          <p:cNvPr id="10" name="Google Shape;335;p20">
            <a:extLst>
              <a:ext uri="{FF2B5EF4-FFF2-40B4-BE49-F238E27FC236}">
                <a16:creationId xmlns:a16="http://schemas.microsoft.com/office/drawing/2014/main" id="{C2B1BFD0-F775-D022-CF1C-8389E977A7CE}"/>
              </a:ext>
            </a:extLst>
          </p:cNvPr>
          <p:cNvPicPr preferRelativeResize="0">
            <a:picLocks noChangeAspect="1"/>
          </p:cNvPicPr>
          <p:nvPr/>
        </p:nvPicPr>
        <p:blipFill rotWithShape="1">
          <a:blip r:embed="rId7">
            <a:alphaModFix/>
          </a:blip>
          <a:srcRect b="31422"/>
          <a:stretch/>
        </p:blipFill>
        <p:spPr>
          <a:xfrm>
            <a:off x="6738160" y="1637755"/>
            <a:ext cx="1903881" cy="1285123"/>
          </a:xfrm>
          <a:prstGeom prst="rect">
            <a:avLst/>
          </a:prstGeom>
          <a:noFill/>
          <a:ln>
            <a:noFill/>
          </a:ln>
        </p:spPr>
      </p:pic>
      <p:sp>
        <p:nvSpPr>
          <p:cNvPr id="12" name="TextBox 11">
            <a:extLst>
              <a:ext uri="{FF2B5EF4-FFF2-40B4-BE49-F238E27FC236}">
                <a16:creationId xmlns:a16="http://schemas.microsoft.com/office/drawing/2014/main" id="{723CDEA3-E7EB-E8DF-8F7C-A0287EA63339}"/>
              </a:ext>
            </a:extLst>
          </p:cNvPr>
          <p:cNvSpPr txBox="1"/>
          <p:nvPr/>
        </p:nvSpPr>
        <p:spPr>
          <a:xfrm>
            <a:off x="274827" y="5635620"/>
            <a:ext cx="11790310" cy="35394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700" dirty="0">
                <a:latin typeface="Avenir Next LT Pro" panose="020B0504020202020204" pitchFamily="34" charset="0"/>
              </a:rPr>
              <a:t>LEGEND combines the best technologies from MJD and GERDA + new innovations!</a:t>
            </a:r>
          </a:p>
        </p:txBody>
      </p:sp>
      <p:pic>
        <p:nvPicPr>
          <p:cNvPr id="13" name="Picture 12">
            <a:extLst>
              <a:ext uri="{FF2B5EF4-FFF2-40B4-BE49-F238E27FC236}">
                <a16:creationId xmlns:a16="http://schemas.microsoft.com/office/drawing/2014/main" id="{86506463-1F37-D209-5241-C02A72E8AD2C}"/>
              </a:ext>
            </a:extLst>
          </p:cNvPr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6400025" y="1497303"/>
            <a:ext cx="619676" cy="649904"/>
          </a:xfrm>
          <a:prstGeom prst="rect">
            <a:avLst/>
          </a:prstGeom>
        </p:spPr>
      </p:pic>
      <p:pic>
        <p:nvPicPr>
          <p:cNvPr id="17" name="Picture 16">
            <a:extLst>
              <a:ext uri="{FF2B5EF4-FFF2-40B4-BE49-F238E27FC236}">
                <a16:creationId xmlns:a16="http://schemas.microsoft.com/office/drawing/2014/main" id="{A07710CF-7588-C82E-5864-2706F302174A}"/>
              </a:ext>
            </a:extLst>
          </p:cNvPr>
          <p:cNvPicPr>
            <a:picLocks noChangeAspect="1"/>
          </p:cNvPicPr>
          <p:nvPr/>
        </p:nvPicPr>
        <p:blipFill>
          <a:blip r:embed="rId9"/>
          <a:stretch>
            <a:fillRect/>
          </a:stretch>
        </p:blipFill>
        <p:spPr>
          <a:xfrm>
            <a:off x="6400025" y="3404975"/>
            <a:ext cx="619676" cy="615898"/>
          </a:xfrm>
          <a:prstGeom prst="rect">
            <a:avLst/>
          </a:prstGeom>
        </p:spPr>
      </p:pic>
      <p:sp>
        <p:nvSpPr>
          <p:cNvPr id="3" name="Arrow: Right 2">
            <a:extLst>
              <a:ext uri="{FF2B5EF4-FFF2-40B4-BE49-F238E27FC236}">
                <a16:creationId xmlns:a16="http://schemas.microsoft.com/office/drawing/2014/main" id="{4C037359-3BCD-3354-60B8-3A9A78227729}"/>
              </a:ext>
            </a:extLst>
          </p:cNvPr>
          <p:cNvSpPr/>
          <p:nvPr/>
        </p:nvSpPr>
        <p:spPr>
          <a:xfrm rot="19777044">
            <a:off x="1444190" y="2254099"/>
            <a:ext cx="1995577" cy="483374"/>
          </a:xfrm>
          <a:prstGeom prst="rightArrow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7AD12AF3-02FB-8939-E6B6-1857D747C263}"/>
              </a:ext>
            </a:extLst>
          </p:cNvPr>
          <p:cNvSpPr txBox="1"/>
          <p:nvPr/>
        </p:nvSpPr>
        <p:spPr>
          <a:xfrm rot="19833216">
            <a:off x="963414" y="1800290"/>
            <a:ext cx="2155643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solidFill>
                  <a:schemeClr val="accent1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Improved exposure and technology!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17E686CB-3D03-5243-F047-EBFBA0DC99A3}"/>
              </a:ext>
            </a:extLst>
          </p:cNvPr>
          <p:cNvSpPr txBox="1"/>
          <p:nvPr/>
        </p:nvSpPr>
        <p:spPr>
          <a:xfrm>
            <a:off x="1364302" y="958228"/>
            <a:ext cx="3832004" cy="35394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700" dirty="0">
                <a:latin typeface="Avenir Next LT Pro" panose="020B0504020202020204" pitchFamily="34" charset="0"/>
              </a:rPr>
              <a:t>&gt; Half a century of research</a:t>
            </a:r>
          </a:p>
        </p:txBody>
      </p:sp>
    </p:spTree>
    <p:extLst>
      <p:ext uri="{BB962C8B-B14F-4D97-AF65-F5344CB8AC3E}">
        <p14:creationId xmlns:p14="http://schemas.microsoft.com/office/powerpoint/2010/main" val="1954636180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7E03A03E-0F94-FFDD-2174-4CA413EE5366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F206AE4-1FEF-9329-8688-1C91B688756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Phased approach</a:t>
            </a:r>
            <a:endParaRPr lang="en-IN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AB9EA293-4DDF-C660-31AC-5C35072B9C3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IN"/>
              <a:t>Aparajita Mazumdar | PPC 2025, Deadwood</a:t>
            </a:r>
            <a:endParaRPr lang="en-IN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7BDDA4EB-8249-1B97-B985-62C81476626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AB685E-59F6-4749-A6A4-A22AA6A2CCD1}" type="slidenum">
              <a:rPr lang="en-IN" smtClean="0"/>
              <a:pPr/>
              <a:t>18</a:t>
            </a:fld>
            <a:endParaRPr lang="en-IN" dirty="0"/>
          </a:p>
        </p:txBody>
      </p:sp>
      <p:pic>
        <p:nvPicPr>
          <p:cNvPr id="19" name="Picture 18" descr="A machine with a glass tube inside&#10;&#10;AI-generated content may be incorrect.">
            <a:extLst>
              <a:ext uri="{FF2B5EF4-FFF2-40B4-BE49-F238E27FC236}">
                <a16:creationId xmlns:a16="http://schemas.microsoft.com/office/drawing/2014/main" id="{AABC3CB9-0F81-8102-1AF8-C023EE441B01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5677" r="28111" b="4324"/>
          <a:stretch>
            <a:fillRect/>
          </a:stretch>
        </p:blipFill>
        <p:spPr>
          <a:xfrm>
            <a:off x="5122912" y="1243810"/>
            <a:ext cx="2754368" cy="5132400"/>
          </a:xfrm>
          <a:prstGeom prst="rect">
            <a:avLst/>
          </a:prstGeom>
          <a:effectLst>
            <a:glow rad="127000">
              <a:srgbClr val="F0F0F0"/>
            </a:glow>
          </a:effectLst>
        </p:spPr>
      </p:pic>
      <p:sp>
        <p:nvSpPr>
          <p:cNvPr id="20" name="TextBox 19">
            <a:extLst>
              <a:ext uri="{FF2B5EF4-FFF2-40B4-BE49-F238E27FC236}">
                <a16:creationId xmlns:a16="http://schemas.microsoft.com/office/drawing/2014/main" id="{62524571-F082-360D-5F33-4F3D440A6959}"/>
              </a:ext>
            </a:extLst>
          </p:cNvPr>
          <p:cNvSpPr txBox="1"/>
          <p:nvPr/>
        </p:nvSpPr>
        <p:spPr>
          <a:xfrm rot="16200000">
            <a:off x="5248102" y="3869345"/>
            <a:ext cx="1157689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200" b="1" dirty="0">
                <a:solidFill>
                  <a:schemeClr val="bg2"/>
                </a:solidFill>
                <a:latin typeface="Avenir Next LT Pro" panose="020B0504020202020204" pitchFamily="34" charset="0"/>
              </a:rPr>
              <a:t>LEGEND-200</a:t>
            </a:r>
            <a:endParaRPr lang="en-IN" sz="1200" b="1" dirty="0">
              <a:solidFill>
                <a:schemeClr val="bg2"/>
              </a:solidFill>
              <a:latin typeface="Avenir Next LT Pro" panose="020B0504020202020204" pitchFamily="34" charset="0"/>
            </a:endParaRPr>
          </a:p>
        </p:txBody>
      </p:sp>
      <p:sp>
        <p:nvSpPr>
          <p:cNvPr id="25" name="TextBox 24">
            <a:extLst>
              <a:ext uri="{FF2B5EF4-FFF2-40B4-BE49-F238E27FC236}">
                <a16:creationId xmlns:a16="http://schemas.microsoft.com/office/drawing/2014/main" id="{AC085210-83A9-9BE1-D3E5-2E03EFDE1569}"/>
              </a:ext>
            </a:extLst>
          </p:cNvPr>
          <p:cNvSpPr txBox="1"/>
          <p:nvPr/>
        </p:nvSpPr>
        <p:spPr>
          <a:xfrm>
            <a:off x="36540" y="968739"/>
            <a:ext cx="1600578" cy="35394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US" sz="1700" b="1" dirty="0">
                <a:solidFill>
                  <a:srgbClr val="4362A1"/>
                </a:solidFill>
                <a:latin typeface="Avenir Next LT Pro" panose="020B0504020202020204" pitchFamily="34" charset="0"/>
              </a:rPr>
              <a:t>LEGEND-200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7" name="TextBox 26">
                <a:extLst>
                  <a:ext uri="{FF2B5EF4-FFF2-40B4-BE49-F238E27FC236}">
                    <a16:creationId xmlns:a16="http://schemas.microsoft.com/office/drawing/2014/main" id="{203F8F2E-D5D7-DDA1-4FCC-7FB6364FA93D}"/>
                  </a:ext>
                </a:extLst>
              </p:cNvPr>
              <p:cNvSpPr txBox="1"/>
              <p:nvPr/>
            </p:nvSpPr>
            <p:spPr>
              <a:xfrm>
                <a:off x="118368" y="1397941"/>
                <a:ext cx="5004544" cy="1862176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1600" dirty="0">
                    <a:latin typeface="Avenir Next LT Pro" panose="020B0504020202020204" pitchFamily="34" charset="0"/>
                  </a:rPr>
                  <a:t>Up to 200 kg of </a:t>
                </a:r>
                <a:r>
                  <a:rPr lang="en-US" sz="1600" baseline="30000" dirty="0" err="1">
                    <a:latin typeface="Avenir Next LT Pro" panose="020B0504020202020204" pitchFamily="34" charset="0"/>
                  </a:rPr>
                  <a:t>enr</a:t>
                </a:r>
                <a:r>
                  <a:rPr lang="en-US" sz="1600" dirty="0" err="1">
                    <a:latin typeface="Avenir Next LT Pro" panose="020B0504020202020204" pitchFamily="34" charset="0"/>
                  </a:rPr>
                  <a:t>Ge</a:t>
                </a:r>
                <a:r>
                  <a:rPr lang="en-US" sz="1600" dirty="0">
                    <a:latin typeface="Avenir Next LT Pro" panose="020B0504020202020204" pitchFamily="34" charset="0"/>
                  </a:rPr>
                  <a:t> detectors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1600" dirty="0">
                    <a:latin typeface="Avenir Next LT Pro" panose="020B0504020202020204" pitchFamily="34" charset="0"/>
                  </a:rPr>
                  <a:t>Uses GERDA infrastructure in Hall A, LNGS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1600" dirty="0">
                    <a:latin typeface="Avenir Next LT Pro" panose="020B0504020202020204" pitchFamily="34" charset="0"/>
                  </a:rPr>
                  <a:t>Operational since 2023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1600" b="1" dirty="0">
                    <a:latin typeface="Avenir Next LT Pro" panose="020B0504020202020204" pitchFamily="34" charset="0"/>
                  </a:rPr>
                  <a:t>Goals:</a:t>
                </a:r>
              </a:p>
              <a:p>
                <a:pPr marL="742950" lvl="1" indent="-285750">
                  <a:buFont typeface="Wingdings" panose="05000000000000000000" pitchFamily="2" charset="2"/>
                  <a:buChar char="Ø"/>
                </a:pPr>
                <a:r>
                  <a:rPr lang="en-US" sz="1600" dirty="0">
                    <a:latin typeface="Avenir Next LT Pro" panose="020B0504020202020204" pitchFamily="34" charset="0"/>
                  </a:rPr>
                  <a:t>1 </a:t>
                </a:r>
                <a:r>
                  <a:rPr lang="en-US" sz="1600" dirty="0" err="1">
                    <a:latin typeface="Avenir Next LT Pro" panose="020B0504020202020204" pitchFamily="34" charset="0"/>
                  </a:rPr>
                  <a:t>tonne</a:t>
                </a:r>
                <a:r>
                  <a:rPr lang="en-US" sz="1600" dirty="0">
                    <a:latin typeface="Avenir Next LT Pro" panose="020B0504020202020204" pitchFamily="34" charset="0"/>
                  </a:rPr>
                  <a:t> . yr of exposure</a:t>
                </a:r>
              </a:p>
              <a:p>
                <a:pPr marL="742950" lvl="1" indent="-285750">
                  <a:buFont typeface="Wingdings" panose="05000000000000000000" pitchFamily="2" charset="2"/>
                  <a:buChar char="Ø"/>
                </a:pPr>
                <a:r>
                  <a:rPr lang="en-US" sz="1600" dirty="0">
                    <a:latin typeface="Avenir Next LT Pro" panose="020B0504020202020204" pitchFamily="34" charset="0"/>
                  </a:rPr>
                  <a:t>Background ~ 2 x 10</a:t>
                </a:r>
                <a:r>
                  <a:rPr lang="en-US" sz="1600" baseline="30000" dirty="0">
                    <a:latin typeface="Avenir Next LT Pro" panose="020B0504020202020204" pitchFamily="34" charset="0"/>
                  </a:rPr>
                  <a:t>-4</a:t>
                </a:r>
                <a:r>
                  <a:rPr lang="en-US" sz="1600" dirty="0">
                    <a:latin typeface="Avenir Next LT Pro" panose="020B0504020202020204" pitchFamily="34" charset="0"/>
                  </a:rPr>
                  <a:t> </a:t>
                </a:r>
                <a:r>
                  <a:rPr lang="en-US" sz="1600" dirty="0" err="1">
                    <a:latin typeface="Avenir Next LT Pro" panose="020B0504020202020204" pitchFamily="34" charset="0"/>
                  </a:rPr>
                  <a:t>cts</a:t>
                </a:r>
                <a:r>
                  <a:rPr lang="en-US" sz="1600" dirty="0">
                    <a:latin typeface="Avenir Next LT Pro" panose="020B0504020202020204" pitchFamily="34" charset="0"/>
                  </a:rPr>
                  <a:t> / (keV . kg . yr)</a:t>
                </a:r>
              </a:p>
              <a:p>
                <a:pPr marL="742950" lvl="1" indent="-285750">
                  <a:buFont typeface="Wingdings" panose="05000000000000000000" pitchFamily="2" charset="2"/>
                  <a:buChar char="Ø"/>
                </a:pPr>
                <a14:m>
                  <m:oMath xmlns:m="http://schemas.openxmlformats.org/officeDocument/2006/math">
                    <m:sSubSup>
                      <m:sSubSupPr>
                        <m:ctrlPr>
                          <a:rPr lang="en-US" sz="1600" i="1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en-US" sz="16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f>
                          <m:fPr>
                            <m:type m:val="lin"/>
                            <m:ctrlPr>
                              <a:rPr lang="en-US" sz="1600" i="1">
                                <a:latin typeface="Cambria Math" panose="02040503050406030204" pitchFamily="18" charset="0"/>
                              </a:rPr>
                            </m:ctrlPr>
                          </m:fPr>
                          <m:num>
                            <m:r>
                              <a:rPr lang="en-US" sz="1600" i="1">
                                <a:latin typeface="Cambria Math" panose="02040503050406030204" pitchFamily="18" charset="0"/>
                              </a:rPr>
                              <m:t>1</m:t>
                            </m:r>
                          </m:num>
                          <m:den>
                            <m:r>
                              <a:rPr lang="en-US" sz="1600" i="1">
                                <a:latin typeface="Cambria Math" panose="02040503050406030204" pitchFamily="18" charset="0"/>
                              </a:rPr>
                              <m:t>2</m:t>
                            </m:r>
                          </m:den>
                        </m:f>
                      </m:sub>
                      <m:sup>
                        <m:r>
                          <a:rPr lang="en-US" sz="1600" i="1">
                            <a:latin typeface="Cambria Math" panose="02040503050406030204" pitchFamily="18" charset="0"/>
                          </a:rPr>
                          <m:t>0</m:t>
                        </m:r>
                        <m:r>
                          <a:rPr lang="en-US" sz="16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𝜈</m:t>
                        </m:r>
                      </m:sup>
                    </m:sSubSup>
                  </m:oMath>
                </a14:m>
                <a:r>
                  <a:rPr lang="en-US" sz="1600" dirty="0">
                    <a:latin typeface="Avenir Next LT Pro" panose="020B0504020202020204" pitchFamily="34" charset="0"/>
                  </a:rPr>
                  <a:t> &gt; 10</a:t>
                </a:r>
                <a:r>
                  <a:rPr lang="en-US" sz="1600" baseline="30000" dirty="0">
                    <a:latin typeface="Avenir Next LT Pro" panose="020B0504020202020204" pitchFamily="34" charset="0"/>
                  </a:rPr>
                  <a:t>27</a:t>
                </a:r>
                <a:r>
                  <a:rPr lang="en-US" sz="1600" dirty="0">
                    <a:latin typeface="Avenir Next LT Pro" panose="020B0504020202020204" pitchFamily="34" charset="0"/>
                  </a:rPr>
                  <a:t> yr   </a:t>
                </a:r>
                <a14:m>
                  <m:oMath xmlns:m="http://schemas.openxmlformats.org/officeDocument/2006/math">
                    <m:r>
                      <a:rPr lang="en-US" sz="16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↦</m:t>
                    </m:r>
                  </m:oMath>
                </a14:m>
                <a:r>
                  <a:rPr lang="en-US" sz="1600" dirty="0">
                    <a:latin typeface="Avenir Next LT Pro" panose="020B0504020202020204" pitchFamily="34" charset="0"/>
                  </a:rPr>
                  <a:t>  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6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600" i="1">
                            <a:latin typeface="Cambria Math" panose="02040503050406030204" pitchFamily="18" charset="0"/>
                          </a:rPr>
                          <m:t>𝑚</m:t>
                        </m:r>
                      </m:e>
                      <m:sub>
                        <m:r>
                          <a:rPr lang="en-US" sz="16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𝛽𝛽</m:t>
                        </m:r>
                      </m:sub>
                    </m:sSub>
                    <m:r>
                      <a:rPr lang="en-US" sz="1600" b="0" i="1" smtClean="0">
                        <a:latin typeface="Cambria Math" panose="02040503050406030204" pitchFamily="18" charset="0"/>
                      </a:rPr>
                      <m:t> ~</m:t>
                    </m:r>
                  </m:oMath>
                </a14:m>
                <a:r>
                  <a:rPr lang="en-US" sz="1600" dirty="0">
                    <a:latin typeface="Avenir Next LT Pro" panose="020B0504020202020204" pitchFamily="34" charset="0"/>
                  </a:rPr>
                  <a:t> 30 – 70 </a:t>
                </a:r>
                <a:r>
                  <a:rPr lang="en-US" sz="1600" dirty="0" err="1">
                    <a:latin typeface="Avenir Next LT Pro" panose="020B0504020202020204" pitchFamily="34" charset="0"/>
                  </a:rPr>
                  <a:t>meV</a:t>
                </a:r>
                <a:endParaRPr lang="en-US" sz="1600" dirty="0">
                  <a:latin typeface="Avenir Next LT Pro" panose="020B0504020202020204" pitchFamily="34" charset="0"/>
                </a:endParaRPr>
              </a:p>
            </p:txBody>
          </p:sp>
        </mc:Choice>
        <mc:Fallback xmlns="">
          <p:sp>
            <p:nvSpPr>
              <p:cNvPr id="27" name="TextBox 26">
                <a:extLst>
                  <a:ext uri="{FF2B5EF4-FFF2-40B4-BE49-F238E27FC236}">
                    <a16:creationId xmlns:a16="http://schemas.microsoft.com/office/drawing/2014/main" id="{203F8F2E-D5D7-DDA1-4FCC-7FB6364FA93D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18368" y="1397941"/>
                <a:ext cx="5004544" cy="1862176"/>
              </a:xfrm>
              <a:prstGeom prst="rect">
                <a:avLst/>
              </a:prstGeom>
              <a:blipFill>
                <a:blip r:embed="rId3"/>
                <a:stretch>
                  <a:fillRect l="-487" t="-980" b="-20915"/>
                </a:stretch>
              </a:blipFill>
            </p:spPr>
            <p:txBody>
              <a:bodyPr/>
              <a:lstStyle/>
              <a:p>
                <a:r>
                  <a:rPr lang="en-IN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3" name="TextBox 2">
            <a:extLst>
              <a:ext uri="{FF2B5EF4-FFF2-40B4-BE49-F238E27FC236}">
                <a16:creationId xmlns:a16="http://schemas.microsoft.com/office/drawing/2014/main" id="{11C4317B-0CE2-8BB2-3BD5-4DC22852A575}"/>
              </a:ext>
            </a:extLst>
          </p:cNvPr>
          <p:cNvSpPr txBox="1"/>
          <p:nvPr/>
        </p:nvSpPr>
        <p:spPr>
          <a:xfrm>
            <a:off x="36540" y="575632"/>
            <a:ext cx="528308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solidFill>
                  <a:schemeClr val="accent1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Designed to be quasi-background free at every phase</a:t>
            </a:r>
          </a:p>
        </p:txBody>
      </p:sp>
    </p:spTree>
    <p:extLst>
      <p:ext uri="{BB962C8B-B14F-4D97-AF65-F5344CB8AC3E}">
        <p14:creationId xmlns:p14="http://schemas.microsoft.com/office/powerpoint/2010/main" val="2223236161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B058599C-24BB-A780-29E5-6DE2BF47AFF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42EA10D-418E-516B-62B5-D7CC8BCFCF9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Phased approach</a:t>
            </a:r>
            <a:endParaRPr lang="en-IN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C4250139-F7DD-545D-8925-CC3AC3A7943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IN"/>
              <a:t>Aparajita Mazumdar | PPC 2025, Deadwood</a:t>
            </a:r>
            <a:endParaRPr lang="en-IN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368D3091-2E23-D602-5422-309AE44D229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AB685E-59F6-4749-A6A4-A22AA6A2CCD1}" type="slidenum">
              <a:rPr lang="en-IN" smtClean="0"/>
              <a:pPr/>
              <a:t>19</a:t>
            </a:fld>
            <a:endParaRPr lang="en-IN" dirty="0"/>
          </a:p>
        </p:txBody>
      </p:sp>
      <p:pic>
        <p:nvPicPr>
          <p:cNvPr id="15" name="Picture 14" descr="A close-up of a machine&#10;&#10;AI-generated content may be incorrect.">
            <a:extLst>
              <a:ext uri="{FF2B5EF4-FFF2-40B4-BE49-F238E27FC236}">
                <a16:creationId xmlns:a16="http://schemas.microsoft.com/office/drawing/2014/main" id="{64BD4B5E-4D3D-3B07-DCC3-8262E67DDA7E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4844" r="21452" b="4573"/>
          <a:stretch>
            <a:fillRect/>
          </a:stretch>
        </p:blipFill>
        <p:spPr>
          <a:xfrm>
            <a:off x="6777872" y="-272621"/>
            <a:ext cx="5414127" cy="6648831"/>
          </a:xfrm>
          <a:prstGeom prst="rect">
            <a:avLst/>
          </a:prstGeom>
          <a:effectLst>
            <a:glow rad="127000">
              <a:srgbClr val="F0F0F0"/>
            </a:glow>
          </a:effectLst>
        </p:spPr>
      </p:pic>
      <p:pic>
        <p:nvPicPr>
          <p:cNvPr id="19" name="Picture 18" descr="A machine with a glass tube inside&#10;&#10;AI-generated content may be incorrect.">
            <a:extLst>
              <a:ext uri="{FF2B5EF4-FFF2-40B4-BE49-F238E27FC236}">
                <a16:creationId xmlns:a16="http://schemas.microsoft.com/office/drawing/2014/main" id="{D627CFF9-BA32-C704-886C-D087B05EA833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5677" r="28111" b="4324"/>
          <a:stretch>
            <a:fillRect/>
          </a:stretch>
        </p:blipFill>
        <p:spPr>
          <a:xfrm>
            <a:off x="5122912" y="1243810"/>
            <a:ext cx="2754368" cy="5132400"/>
          </a:xfrm>
          <a:prstGeom prst="rect">
            <a:avLst/>
          </a:prstGeom>
          <a:effectLst>
            <a:glow rad="127000">
              <a:srgbClr val="F0F0F0"/>
            </a:glow>
          </a:effectLst>
        </p:spPr>
      </p:pic>
      <p:sp>
        <p:nvSpPr>
          <p:cNvPr id="20" name="TextBox 19">
            <a:extLst>
              <a:ext uri="{FF2B5EF4-FFF2-40B4-BE49-F238E27FC236}">
                <a16:creationId xmlns:a16="http://schemas.microsoft.com/office/drawing/2014/main" id="{2116615A-EC6F-2D92-7662-30B6DFFD31A8}"/>
              </a:ext>
            </a:extLst>
          </p:cNvPr>
          <p:cNvSpPr txBox="1"/>
          <p:nvPr/>
        </p:nvSpPr>
        <p:spPr>
          <a:xfrm rot="16200000">
            <a:off x="5248102" y="3869345"/>
            <a:ext cx="1157689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200" b="1" dirty="0">
                <a:solidFill>
                  <a:schemeClr val="bg2"/>
                </a:solidFill>
                <a:latin typeface="Avenir Next LT Pro" panose="020B0504020202020204" pitchFamily="34" charset="0"/>
              </a:rPr>
              <a:t>LEGEND-200</a:t>
            </a:r>
            <a:endParaRPr lang="en-IN" sz="1200" b="1" dirty="0">
              <a:solidFill>
                <a:schemeClr val="bg2"/>
              </a:solidFill>
              <a:latin typeface="Avenir Next LT Pro" panose="020B0504020202020204" pitchFamily="34" charset="0"/>
            </a:endParaRP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4C43FAD2-B979-D365-FA9C-0FF553DECACF}"/>
              </a:ext>
            </a:extLst>
          </p:cNvPr>
          <p:cNvSpPr txBox="1"/>
          <p:nvPr/>
        </p:nvSpPr>
        <p:spPr>
          <a:xfrm rot="16200000">
            <a:off x="7970384" y="3815883"/>
            <a:ext cx="1257075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200" b="1" dirty="0">
                <a:solidFill>
                  <a:schemeClr val="bg2"/>
                </a:solidFill>
                <a:latin typeface="Avenir Next LT Pro" panose="020B0504020202020204" pitchFamily="34" charset="0"/>
              </a:rPr>
              <a:t>LEGEND-1000</a:t>
            </a:r>
            <a:endParaRPr lang="en-IN" sz="1200" b="1" dirty="0">
              <a:solidFill>
                <a:schemeClr val="bg2"/>
              </a:solidFill>
              <a:latin typeface="Avenir Next LT Pro" panose="020B0504020202020204" pitchFamily="34" charset="0"/>
            </a:endParaRPr>
          </a:p>
        </p:txBody>
      </p:sp>
      <p:sp>
        <p:nvSpPr>
          <p:cNvPr id="25" name="TextBox 24">
            <a:extLst>
              <a:ext uri="{FF2B5EF4-FFF2-40B4-BE49-F238E27FC236}">
                <a16:creationId xmlns:a16="http://schemas.microsoft.com/office/drawing/2014/main" id="{A671F05A-AE60-1DC2-26A7-954E0DDBEA6B}"/>
              </a:ext>
            </a:extLst>
          </p:cNvPr>
          <p:cNvSpPr txBox="1"/>
          <p:nvPr/>
        </p:nvSpPr>
        <p:spPr>
          <a:xfrm>
            <a:off x="36540" y="968739"/>
            <a:ext cx="1600578" cy="35394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US" sz="1700" b="1" dirty="0">
                <a:solidFill>
                  <a:srgbClr val="4362A1"/>
                </a:solidFill>
                <a:latin typeface="Avenir Next LT Pro" panose="020B0504020202020204" pitchFamily="34" charset="0"/>
              </a:rPr>
              <a:t>LEGEND-200</a:t>
            </a:r>
          </a:p>
        </p:txBody>
      </p:sp>
      <p:sp>
        <p:nvSpPr>
          <p:cNvPr id="26" name="TextBox 25">
            <a:extLst>
              <a:ext uri="{FF2B5EF4-FFF2-40B4-BE49-F238E27FC236}">
                <a16:creationId xmlns:a16="http://schemas.microsoft.com/office/drawing/2014/main" id="{9EB44CDE-976D-9204-3AC9-58BC23864BDB}"/>
              </a:ext>
            </a:extLst>
          </p:cNvPr>
          <p:cNvSpPr txBox="1"/>
          <p:nvPr/>
        </p:nvSpPr>
        <p:spPr>
          <a:xfrm>
            <a:off x="36540" y="3600440"/>
            <a:ext cx="1827757" cy="35394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US" sz="1700" b="1" dirty="0">
                <a:solidFill>
                  <a:srgbClr val="4362A1"/>
                </a:solidFill>
                <a:latin typeface="Avenir Next LT Pro" panose="020B0504020202020204" pitchFamily="34" charset="0"/>
              </a:rPr>
              <a:t>LEGEND-1000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7" name="TextBox 26">
                <a:extLst>
                  <a:ext uri="{FF2B5EF4-FFF2-40B4-BE49-F238E27FC236}">
                    <a16:creationId xmlns:a16="http://schemas.microsoft.com/office/drawing/2014/main" id="{B1C4935D-B1F3-DCF3-0C5C-06AAF10441FC}"/>
                  </a:ext>
                </a:extLst>
              </p:cNvPr>
              <p:cNvSpPr txBox="1"/>
              <p:nvPr/>
            </p:nvSpPr>
            <p:spPr>
              <a:xfrm>
                <a:off x="118368" y="1397941"/>
                <a:ext cx="5004544" cy="1862176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1600" dirty="0">
                    <a:latin typeface="Avenir Next LT Pro" panose="020B0504020202020204" pitchFamily="34" charset="0"/>
                  </a:rPr>
                  <a:t>Up to 200 kg of </a:t>
                </a:r>
                <a:r>
                  <a:rPr lang="en-US" sz="1600" baseline="30000" dirty="0" err="1">
                    <a:latin typeface="Avenir Next LT Pro" panose="020B0504020202020204" pitchFamily="34" charset="0"/>
                  </a:rPr>
                  <a:t>enr</a:t>
                </a:r>
                <a:r>
                  <a:rPr lang="en-US" sz="1600" dirty="0" err="1">
                    <a:latin typeface="Avenir Next LT Pro" panose="020B0504020202020204" pitchFamily="34" charset="0"/>
                  </a:rPr>
                  <a:t>Ge</a:t>
                </a:r>
                <a:r>
                  <a:rPr lang="en-US" sz="1600" dirty="0">
                    <a:latin typeface="Avenir Next LT Pro" panose="020B0504020202020204" pitchFamily="34" charset="0"/>
                  </a:rPr>
                  <a:t> detectors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1600" dirty="0">
                    <a:latin typeface="Avenir Next LT Pro" panose="020B0504020202020204" pitchFamily="34" charset="0"/>
                  </a:rPr>
                  <a:t>Uses GERDA infrastructure in Hall A, LNGS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1600" dirty="0">
                    <a:latin typeface="Avenir Next LT Pro" panose="020B0504020202020204" pitchFamily="34" charset="0"/>
                  </a:rPr>
                  <a:t>Operational since 2023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1600" b="1" dirty="0">
                    <a:latin typeface="Avenir Next LT Pro" panose="020B0504020202020204" pitchFamily="34" charset="0"/>
                  </a:rPr>
                  <a:t>Goals:</a:t>
                </a:r>
              </a:p>
              <a:p>
                <a:pPr marL="742950" lvl="1" indent="-285750">
                  <a:buFont typeface="Wingdings" panose="05000000000000000000" pitchFamily="2" charset="2"/>
                  <a:buChar char="Ø"/>
                </a:pPr>
                <a:r>
                  <a:rPr lang="en-US" sz="1600" dirty="0">
                    <a:latin typeface="Avenir Next LT Pro" panose="020B0504020202020204" pitchFamily="34" charset="0"/>
                  </a:rPr>
                  <a:t>1 </a:t>
                </a:r>
                <a:r>
                  <a:rPr lang="en-US" sz="1600" dirty="0" err="1">
                    <a:latin typeface="Avenir Next LT Pro" panose="020B0504020202020204" pitchFamily="34" charset="0"/>
                  </a:rPr>
                  <a:t>tonne</a:t>
                </a:r>
                <a:r>
                  <a:rPr lang="en-US" sz="1600" dirty="0">
                    <a:latin typeface="Avenir Next LT Pro" panose="020B0504020202020204" pitchFamily="34" charset="0"/>
                  </a:rPr>
                  <a:t> . yr of exposure</a:t>
                </a:r>
              </a:p>
              <a:p>
                <a:pPr marL="742950" lvl="1" indent="-285750">
                  <a:buFont typeface="Wingdings" panose="05000000000000000000" pitchFamily="2" charset="2"/>
                  <a:buChar char="Ø"/>
                </a:pPr>
                <a:r>
                  <a:rPr lang="en-US" sz="1600" dirty="0">
                    <a:latin typeface="Avenir Next LT Pro" panose="020B0504020202020204" pitchFamily="34" charset="0"/>
                  </a:rPr>
                  <a:t>Background ~ 2 x 10</a:t>
                </a:r>
                <a:r>
                  <a:rPr lang="en-US" sz="1600" baseline="30000" dirty="0">
                    <a:latin typeface="Avenir Next LT Pro" panose="020B0504020202020204" pitchFamily="34" charset="0"/>
                  </a:rPr>
                  <a:t>-4</a:t>
                </a:r>
                <a:r>
                  <a:rPr lang="en-US" sz="1600" dirty="0">
                    <a:latin typeface="Avenir Next LT Pro" panose="020B0504020202020204" pitchFamily="34" charset="0"/>
                  </a:rPr>
                  <a:t> </a:t>
                </a:r>
                <a:r>
                  <a:rPr lang="en-US" sz="1600" dirty="0" err="1">
                    <a:latin typeface="Avenir Next LT Pro" panose="020B0504020202020204" pitchFamily="34" charset="0"/>
                  </a:rPr>
                  <a:t>cts</a:t>
                </a:r>
                <a:r>
                  <a:rPr lang="en-US" sz="1600" dirty="0">
                    <a:latin typeface="Avenir Next LT Pro" panose="020B0504020202020204" pitchFamily="34" charset="0"/>
                  </a:rPr>
                  <a:t> / (keV . kg . yr)</a:t>
                </a:r>
              </a:p>
              <a:p>
                <a:pPr marL="742950" lvl="1" indent="-285750">
                  <a:buFont typeface="Wingdings" panose="05000000000000000000" pitchFamily="2" charset="2"/>
                  <a:buChar char="Ø"/>
                </a:pPr>
                <a14:m>
                  <m:oMath xmlns:m="http://schemas.openxmlformats.org/officeDocument/2006/math">
                    <m:sSubSup>
                      <m:sSubSupPr>
                        <m:ctrlPr>
                          <a:rPr lang="en-US" sz="1600" i="1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en-US" sz="16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f>
                          <m:fPr>
                            <m:type m:val="lin"/>
                            <m:ctrlPr>
                              <a:rPr lang="en-US" sz="1600" i="1">
                                <a:latin typeface="Cambria Math" panose="02040503050406030204" pitchFamily="18" charset="0"/>
                              </a:rPr>
                            </m:ctrlPr>
                          </m:fPr>
                          <m:num>
                            <m:r>
                              <a:rPr lang="en-US" sz="1600" i="1">
                                <a:latin typeface="Cambria Math" panose="02040503050406030204" pitchFamily="18" charset="0"/>
                              </a:rPr>
                              <m:t>1</m:t>
                            </m:r>
                          </m:num>
                          <m:den>
                            <m:r>
                              <a:rPr lang="en-US" sz="1600" i="1">
                                <a:latin typeface="Cambria Math" panose="02040503050406030204" pitchFamily="18" charset="0"/>
                              </a:rPr>
                              <m:t>2</m:t>
                            </m:r>
                          </m:den>
                        </m:f>
                      </m:sub>
                      <m:sup>
                        <m:r>
                          <a:rPr lang="en-US" sz="1600" i="1">
                            <a:latin typeface="Cambria Math" panose="02040503050406030204" pitchFamily="18" charset="0"/>
                          </a:rPr>
                          <m:t>0</m:t>
                        </m:r>
                        <m:r>
                          <a:rPr lang="en-US" sz="16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𝜈</m:t>
                        </m:r>
                      </m:sup>
                    </m:sSubSup>
                  </m:oMath>
                </a14:m>
                <a:r>
                  <a:rPr lang="en-US" sz="1600" dirty="0">
                    <a:latin typeface="Avenir Next LT Pro" panose="020B0504020202020204" pitchFamily="34" charset="0"/>
                  </a:rPr>
                  <a:t> &gt; 10</a:t>
                </a:r>
                <a:r>
                  <a:rPr lang="en-US" sz="1600" baseline="30000" dirty="0">
                    <a:latin typeface="Avenir Next LT Pro" panose="020B0504020202020204" pitchFamily="34" charset="0"/>
                  </a:rPr>
                  <a:t>27</a:t>
                </a:r>
                <a:r>
                  <a:rPr lang="en-US" sz="1600" dirty="0">
                    <a:latin typeface="Avenir Next LT Pro" panose="020B0504020202020204" pitchFamily="34" charset="0"/>
                  </a:rPr>
                  <a:t> yr   </a:t>
                </a:r>
                <a14:m>
                  <m:oMath xmlns:m="http://schemas.openxmlformats.org/officeDocument/2006/math">
                    <m:r>
                      <a:rPr lang="en-US" sz="16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↦</m:t>
                    </m:r>
                  </m:oMath>
                </a14:m>
                <a:r>
                  <a:rPr lang="en-US" sz="1600" dirty="0">
                    <a:latin typeface="Avenir Next LT Pro" panose="020B0504020202020204" pitchFamily="34" charset="0"/>
                  </a:rPr>
                  <a:t>  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6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600" i="1">
                            <a:latin typeface="Cambria Math" panose="02040503050406030204" pitchFamily="18" charset="0"/>
                          </a:rPr>
                          <m:t>𝑚</m:t>
                        </m:r>
                      </m:e>
                      <m:sub>
                        <m:r>
                          <a:rPr lang="en-US" sz="16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𝛽𝛽</m:t>
                        </m:r>
                      </m:sub>
                    </m:sSub>
                    <m:r>
                      <a:rPr lang="en-US" sz="1600" b="0" i="1" smtClean="0">
                        <a:latin typeface="Cambria Math" panose="02040503050406030204" pitchFamily="18" charset="0"/>
                      </a:rPr>
                      <m:t> ~</m:t>
                    </m:r>
                  </m:oMath>
                </a14:m>
                <a:r>
                  <a:rPr lang="en-US" sz="1600" dirty="0">
                    <a:latin typeface="Avenir Next LT Pro" panose="020B0504020202020204" pitchFamily="34" charset="0"/>
                  </a:rPr>
                  <a:t> 30 – 70 </a:t>
                </a:r>
                <a:r>
                  <a:rPr lang="en-US" sz="1600" dirty="0" err="1">
                    <a:latin typeface="Avenir Next LT Pro" panose="020B0504020202020204" pitchFamily="34" charset="0"/>
                  </a:rPr>
                  <a:t>meV</a:t>
                </a:r>
                <a:endParaRPr lang="en-US" sz="1600" dirty="0">
                  <a:latin typeface="Avenir Next LT Pro" panose="020B0504020202020204" pitchFamily="34" charset="0"/>
                </a:endParaRPr>
              </a:p>
            </p:txBody>
          </p:sp>
        </mc:Choice>
        <mc:Fallback xmlns="">
          <p:sp>
            <p:nvSpPr>
              <p:cNvPr id="27" name="TextBox 26">
                <a:extLst>
                  <a:ext uri="{FF2B5EF4-FFF2-40B4-BE49-F238E27FC236}">
                    <a16:creationId xmlns:a16="http://schemas.microsoft.com/office/drawing/2014/main" id="{B1C4935D-B1F3-DCF3-0C5C-06AAF10441FC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18368" y="1397941"/>
                <a:ext cx="5004544" cy="1862176"/>
              </a:xfrm>
              <a:prstGeom prst="rect">
                <a:avLst/>
              </a:prstGeom>
              <a:blipFill>
                <a:blip r:embed="rId4"/>
                <a:stretch>
                  <a:fillRect l="-487" t="-980" b="-20915"/>
                </a:stretch>
              </a:blipFill>
            </p:spPr>
            <p:txBody>
              <a:bodyPr/>
              <a:lstStyle/>
              <a:p>
                <a:r>
                  <a:rPr lang="en-IN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9" name="TextBox 28">
                <a:extLst>
                  <a:ext uri="{FF2B5EF4-FFF2-40B4-BE49-F238E27FC236}">
                    <a16:creationId xmlns:a16="http://schemas.microsoft.com/office/drawing/2014/main" id="{FA41A587-C373-BB54-509F-1091C8815064}"/>
                  </a:ext>
                </a:extLst>
              </p:cNvPr>
              <p:cNvSpPr txBox="1"/>
              <p:nvPr/>
            </p:nvSpPr>
            <p:spPr>
              <a:xfrm>
                <a:off x="118368" y="3910962"/>
                <a:ext cx="5004544" cy="1615955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1600" dirty="0">
                    <a:latin typeface="Avenir Next LT Pro" panose="020B0504020202020204" pitchFamily="34" charset="0"/>
                  </a:rPr>
                  <a:t>1000 kg of </a:t>
                </a:r>
                <a:r>
                  <a:rPr lang="en-US" sz="1600" baseline="30000" dirty="0" err="1">
                    <a:latin typeface="Avenir Next LT Pro" panose="020B0504020202020204" pitchFamily="34" charset="0"/>
                  </a:rPr>
                  <a:t>enr</a:t>
                </a:r>
                <a:r>
                  <a:rPr lang="en-US" sz="1600" dirty="0" err="1">
                    <a:latin typeface="Avenir Next LT Pro" panose="020B0504020202020204" pitchFamily="34" charset="0"/>
                  </a:rPr>
                  <a:t>Ge</a:t>
                </a:r>
                <a:r>
                  <a:rPr lang="en-US" sz="1600" dirty="0">
                    <a:latin typeface="Avenir Next LT Pro" panose="020B0504020202020204" pitchFamily="34" charset="0"/>
                  </a:rPr>
                  <a:t> detectors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1600" dirty="0">
                    <a:latin typeface="Avenir Next LT Pro" panose="020B0504020202020204" pitchFamily="34" charset="0"/>
                  </a:rPr>
                  <a:t>Uses new  infrastructure in Hall C, LNGS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1600" b="1" dirty="0">
                    <a:latin typeface="Avenir Next LT Pro" panose="020B0504020202020204" pitchFamily="34" charset="0"/>
                  </a:rPr>
                  <a:t>Goals</a:t>
                </a:r>
                <a:r>
                  <a:rPr lang="en-US" sz="1600" dirty="0">
                    <a:latin typeface="Avenir Next LT Pro" panose="020B0504020202020204" pitchFamily="34" charset="0"/>
                  </a:rPr>
                  <a:t>:</a:t>
                </a:r>
              </a:p>
              <a:p>
                <a:pPr marL="742950" lvl="1" indent="-285750">
                  <a:buFont typeface="Wingdings" panose="05000000000000000000" pitchFamily="2" charset="2"/>
                  <a:buChar char="Ø"/>
                </a:pPr>
                <a:r>
                  <a:rPr lang="en-US" sz="1600" dirty="0">
                    <a:latin typeface="Avenir Next LT Pro" panose="020B0504020202020204" pitchFamily="34" charset="0"/>
                  </a:rPr>
                  <a:t>10 </a:t>
                </a:r>
                <a:r>
                  <a:rPr lang="en-US" sz="1600" dirty="0" err="1">
                    <a:latin typeface="Avenir Next LT Pro" panose="020B0504020202020204" pitchFamily="34" charset="0"/>
                  </a:rPr>
                  <a:t>tonne</a:t>
                </a:r>
                <a:r>
                  <a:rPr lang="en-US" sz="1600" dirty="0">
                    <a:latin typeface="Avenir Next LT Pro" panose="020B0504020202020204" pitchFamily="34" charset="0"/>
                  </a:rPr>
                  <a:t> . yr of exposure</a:t>
                </a:r>
              </a:p>
              <a:p>
                <a:pPr marL="742950" lvl="1" indent="-285750">
                  <a:buFont typeface="Wingdings" panose="05000000000000000000" pitchFamily="2" charset="2"/>
                  <a:buChar char="Ø"/>
                </a:pPr>
                <a:r>
                  <a:rPr lang="en-US" sz="1600" dirty="0">
                    <a:latin typeface="Avenir Next LT Pro" panose="020B0504020202020204" pitchFamily="34" charset="0"/>
                  </a:rPr>
                  <a:t>Background ~ 10</a:t>
                </a:r>
                <a:r>
                  <a:rPr lang="en-US" sz="1600" baseline="30000" dirty="0">
                    <a:latin typeface="Avenir Next LT Pro" panose="020B0504020202020204" pitchFamily="34" charset="0"/>
                  </a:rPr>
                  <a:t>-5</a:t>
                </a:r>
                <a:r>
                  <a:rPr lang="en-US" sz="1600" dirty="0">
                    <a:latin typeface="Avenir Next LT Pro" panose="020B0504020202020204" pitchFamily="34" charset="0"/>
                  </a:rPr>
                  <a:t> </a:t>
                </a:r>
                <a:r>
                  <a:rPr lang="en-US" sz="1600" dirty="0" err="1">
                    <a:latin typeface="Avenir Next LT Pro" panose="020B0504020202020204" pitchFamily="34" charset="0"/>
                  </a:rPr>
                  <a:t>cts</a:t>
                </a:r>
                <a:r>
                  <a:rPr lang="en-US" sz="1600" dirty="0">
                    <a:latin typeface="Avenir Next LT Pro" panose="020B0504020202020204" pitchFamily="34" charset="0"/>
                  </a:rPr>
                  <a:t> / (keV . kg . yr)</a:t>
                </a:r>
              </a:p>
              <a:p>
                <a:pPr marL="742950" lvl="1" indent="-285750">
                  <a:buFont typeface="Wingdings" panose="05000000000000000000" pitchFamily="2" charset="2"/>
                  <a:buChar char="Ø"/>
                </a:pPr>
                <a14:m>
                  <m:oMath xmlns:m="http://schemas.openxmlformats.org/officeDocument/2006/math">
                    <m:sSubSup>
                      <m:sSubSupPr>
                        <m:ctrlPr>
                          <a:rPr lang="en-US" sz="1600" i="1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en-US" sz="16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f>
                          <m:fPr>
                            <m:type m:val="lin"/>
                            <m:ctrlPr>
                              <a:rPr lang="en-US" sz="1600" i="1">
                                <a:latin typeface="Cambria Math" panose="02040503050406030204" pitchFamily="18" charset="0"/>
                              </a:rPr>
                            </m:ctrlPr>
                          </m:fPr>
                          <m:num>
                            <m:r>
                              <a:rPr lang="en-US" sz="1600" i="1">
                                <a:latin typeface="Cambria Math" panose="02040503050406030204" pitchFamily="18" charset="0"/>
                              </a:rPr>
                              <m:t>1</m:t>
                            </m:r>
                          </m:num>
                          <m:den>
                            <m:r>
                              <a:rPr lang="en-US" sz="1600" i="1">
                                <a:latin typeface="Cambria Math" panose="02040503050406030204" pitchFamily="18" charset="0"/>
                              </a:rPr>
                              <m:t>2</m:t>
                            </m:r>
                          </m:den>
                        </m:f>
                      </m:sub>
                      <m:sup>
                        <m:r>
                          <a:rPr lang="en-US" sz="1600" i="1">
                            <a:latin typeface="Cambria Math" panose="02040503050406030204" pitchFamily="18" charset="0"/>
                          </a:rPr>
                          <m:t>0</m:t>
                        </m:r>
                        <m:r>
                          <a:rPr lang="en-US" sz="16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𝜈</m:t>
                        </m:r>
                      </m:sup>
                    </m:sSubSup>
                  </m:oMath>
                </a14:m>
                <a:r>
                  <a:rPr lang="en-US" sz="1600" dirty="0">
                    <a:latin typeface="Avenir Next LT Pro" panose="020B0504020202020204" pitchFamily="34" charset="0"/>
                  </a:rPr>
                  <a:t> &gt; 10</a:t>
                </a:r>
                <a:r>
                  <a:rPr lang="en-US" sz="1600" baseline="30000" dirty="0">
                    <a:latin typeface="Avenir Next LT Pro" panose="020B0504020202020204" pitchFamily="34" charset="0"/>
                  </a:rPr>
                  <a:t>28</a:t>
                </a:r>
                <a:r>
                  <a:rPr lang="en-US" sz="1600" dirty="0">
                    <a:latin typeface="Avenir Next LT Pro" panose="020B0504020202020204" pitchFamily="34" charset="0"/>
                  </a:rPr>
                  <a:t> yr   </a:t>
                </a:r>
                <a14:m>
                  <m:oMath xmlns:m="http://schemas.openxmlformats.org/officeDocument/2006/math">
                    <m:r>
                      <a:rPr lang="en-US" sz="16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↦</m:t>
                    </m:r>
                  </m:oMath>
                </a14:m>
                <a:r>
                  <a:rPr lang="en-US" sz="1600" dirty="0">
                    <a:latin typeface="Avenir Next LT Pro" panose="020B0504020202020204" pitchFamily="34" charset="0"/>
                  </a:rPr>
                  <a:t>  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6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600" i="1">
                            <a:latin typeface="Cambria Math" panose="02040503050406030204" pitchFamily="18" charset="0"/>
                          </a:rPr>
                          <m:t>𝑚</m:t>
                        </m:r>
                      </m:e>
                      <m:sub>
                        <m:r>
                          <a:rPr lang="en-US" sz="16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𝛽𝛽</m:t>
                        </m:r>
                      </m:sub>
                    </m:sSub>
                    <m:r>
                      <a:rPr lang="en-US" sz="1600" i="1">
                        <a:latin typeface="Cambria Math" panose="02040503050406030204" pitchFamily="18" charset="0"/>
                      </a:rPr>
                      <m:t> ~</m:t>
                    </m:r>
                  </m:oMath>
                </a14:m>
                <a:r>
                  <a:rPr lang="en-US" sz="1600" dirty="0">
                    <a:latin typeface="Avenir Next LT Pro" panose="020B0504020202020204" pitchFamily="34" charset="0"/>
                  </a:rPr>
                  <a:t> 10 – 20 </a:t>
                </a:r>
                <a:r>
                  <a:rPr lang="en-US" sz="1600" dirty="0" err="1">
                    <a:latin typeface="Avenir Next LT Pro" panose="020B0504020202020204" pitchFamily="34" charset="0"/>
                  </a:rPr>
                  <a:t>meV</a:t>
                </a:r>
                <a:endParaRPr lang="en-US" sz="1600" dirty="0">
                  <a:latin typeface="Avenir Next LT Pro" panose="020B0504020202020204" pitchFamily="34" charset="0"/>
                </a:endParaRPr>
              </a:p>
            </p:txBody>
          </p:sp>
        </mc:Choice>
        <mc:Fallback xmlns="">
          <p:sp>
            <p:nvSpPr>
              <p:cNvPr id="29" name="TextBox 28">
                <a:extLst>
                  <a:ext uri="{FF2B5EF4-FFF2-40B4-BE49-F238E27FC236}">
                    <a16:creationId xmlns:a16="http://schemas.microsoft.com/office/drawing/2014/main" id="{FA41A587-C373-BB54-509F-1091C8815064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18368" y="3910962"/>
                <a:ext cx="5004544" cy="1615955"/>
              </a:xfrm>
              <a:prstGeom prst="rect">
                <a:avLst/>
              </a:prstGeom>
              <a:blipFill>
                <a:blip r:embed="rId5"/>
                <a:stretch>
                  <a:fillRect l="-487" t="-1132" b="-24528"/>
                </a:stretch>
              </a:blipFill>
            </p:spPr>
            <p:txBody>
              <a:bodyPr/>
              <a:lstStyle/>
              <a:p>
                <a:r>
                  <a:rPr lang="en-IN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3" name="TextBox 2">
            <a:extLst>
              <a:ext uri="{FF2B5EF4-FFF2-40B4-BE49-F238E27FC236}">
                <a16:creationId xmlns:a16="http://schemas.microsoft.com/office/drawing/2014/main" id="{7259D91F-FF61-1921-B38A-FCAF740EEB8E}"/>
              </a:ext>
            </a:extLst>
          </p:cNvPr>
          <p:cNvSpPr txBox="1"/>
          <p:nvPr/>
        </p:nvSpPr>
        <p:spPr>
          <a:xfrm>
            <a:off x="36540" y="575632"/>
            <a:ext cx="528308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solidFill>
                  <a:schemeClr val="accent1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Designed to be quasi-background free at every phase</a:t>
            </a:r>
          </a:p>
        </p:txBody>
      </p:sp>
    </p:spTree>
    <p:extLst>
      <p:ext uri="{BB962C8B-B14F-4D97-AF65-F5344CB8AC3E}">
        <p14:creationId xmlns:p14="http://schemas.microsoft.com/office/powerpoint/2010/main" val="4176538191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53C426C-2273-1B85-6EA8-0C96DB3F16E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0"/>
            <a:ext cx="12192000" cy="606167"/>
          </a:xfrm>
        </p:spPr>
        <p:txBody>
          <a:bodyPr>
            <a:normAutofit fontScale="90000"/>
          </a:bodyPr>
          <a:lstStyle/>
          <a:p>
            <a:r>
              <a:rPr lang="en-US" dirty="0"/>
              <a:t>Background topologies expected in LEGEND-200</a:t>
            </a:r>
            <a:endParaRPr lang="en-IN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5D74A16C-1264-D390-E312-3C4BF2E97FD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IN"/>
              <a:t>Aparajita Mazumdar | PPC 2025, Deadwood</a:t>
            </a:r>
            <a:endParaRPr lang="en-IN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203992A5-8015-CCD0-01AE-36CF2D2603A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AB685E-59F6-4749-A6A4-A22AA6A2CCD1}" type="slidenum">
              <a:rPr lang="en-IN" smtClean="0"/>
              <a:pPr/>
              <a:t>20</a:t>
            </a:fld>
            <a:endParaRPr lang="en-IN" dirty="0"/>
          </a:p>
        </p:txBody>
      </p:sp>
      <p:grpSp>
        <p:nvGrpSpPr>
          <p:cNvPr id="25" name="Group 24">
            <a:extLst>
              <a:ext uri="{FF2B5EF4-FFF2-40B4-BE49-F238E27FC236}">
                <a16:creationId xmlns:a16="http://schemas.microsoft.com/office/drawing/2014/main" id="{A269D46B-3097-8AE6-F444-DC09A7159305}"/>
              </a:ext>
            </a:extLst>
          </p:cNvPr>
          <p:cNvGrpSpPr/>
          <p:nvPr/>
        </p:nvGrpSpPr>
        <p:grpSpPr>
          <a:xfrm>
            <a:off x="1594330" y="606167"/>
            <a:ext cx="10200341" cy="5553541"/>
            <a:chOff x="5752246" y="507027"/>
            <a:chExt cx="10200341" cy="5553541"/>
          </a:xfrm>
        </p:grpSpPr>
        <p:pic>
          <p:nvPicPr>
            <p:cNvPr id="12" name="Picture 11">
              <a:extLst>
                <a:ext uri="{FF2B5EF4-FFF2-40B4-BE49-F238E27FC236}">
                  <a16:creationId xmlns:a16="http://schemas.microsoft.com/office/drawing/2014/main" id="{C9EF90D1-F9C4-DF1F-E775-0AC7B8BCB860}"/>
                </a:ext>
              </a:extLst>
            </p:cNvPr>
            <p:cNvPicPr>
              <a:picLocks noChangeAspect="1"/>
            </p:cNvPicPr>
            <p:nvPr/>
          </p:nvPicPr>
          <p:blipFill>
            <a:blip r:embed="rId2"/>
            <a:stretch>
              <a:fillRect/>
            </a:stretch>
          </p:blipFill>
          <p:spPr>
            <a:xfrm>
              <a:off x="5752246" y="507027"/>
              <a:ext cx="4114800" cy="5553541"/>
            </a:xfrm>
            <a:prstGeom prst="rect">
              <a:avLst/>
            </a:prstGeom>
          </p:spPr>
        </p:pic>
        <p:pic>
          <p:nvPicPr>
            <p:cNvPr id="14" name="Picture 13">
              <a:extLst>
                <a:ext uri="{FF2B5EF4-FFF2-40B4-BE49-F238E27FC236}">
                  <a16:creationId xmlns:a16="http://schemas.microsoft.com/office/drawing/2014/main" id="{EBCABDA5-0025-D7FF-A3B8-A2A1A0F7E091}"/>
                </a:ext>
              </a:extLst>
            </p:cNvPr>
            <p:cNvPicPr>
              <a:picLocks/>
            </p:cNvPicPr>
            <p:nvPr/>
          </p:nvPicPr>
          <p:blipFill>
            <a:blip r:embed="rId2"/>
            <a:srcRect l="64174" t="66332" r="33766" b="32293"/>
            <a:stretch>
              <a:fillRect/>
            </a:stretch>
          </p:blipFill>
          <p:spPr>
            <a:xfrm>
              <a:off x="7724827" y="5071709"/>
              <a:ext cx="84819" cy="76319"/>
            </a:xfrm>
            <a:prstGeom prst="ellipse">
              <a:avLst/>
            </a:prstGeom>
          </p:spPr>
        </p:pic>
        <p:sp>
          <p:nvSpPr>
            <p:cNvPr id="15" name="Arc 14">
              <a:extLst>
                <a:ext uri="{FF2B5EF4-FFF2-40B4-BE49-F238E27FC236}">
                  <a16:creationId xmlns:a16="http://schemas.microsoft.com/office/drawing/2014/main" id="{33D2DD9F-87D1-637A-8DE5-79B7583ABA7C}"/>
                </a:ext>
              </a:extLst>
            </p:cNvPr>
            <p:cNvSpPr/>
            <p:nvPr/>
          </p:nvSpPr>
          <p:spPr>
            <a:xfrm>
              <a:off x="7716515" y="5112328"/>
              <a:ext cx="391656" cy="153292"/>
            </a:xfrm>
            <a:prstGeom prst="arc">
              <a:avLst>
                <a:gd name="adj1" fmla="val 16200000"/>
                <a:gd name="adj2" fmla="val 21422358"/>
              </a:avLst>
            </a:prstGeom>
            <a:ln w="6350">
              <a:solidFill>
                <a:schemeClr val="tx1"/>
              </a:solidFill>
              <a:prstDash val="dash"/>
              <a:tailEnd type="triangle" w="sm" len="sm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IN"/>
            </a:p>
          </p:txBody>
        </p:sp>
        <p:sp>
          <p:nvSpPr>
            <p:cNvPr id="17" name="TextBox 16">
              <a:extLst>
                <a:ext uri="{FF2B5EF4-FFF2-40B4-BE49-F238E27FC236}">
                  <a16:creationId xmlns:a16="http://schemas.microsoft.com/office/drawing/2014/main" id="{DA975030-F034-4B1F-79B2-06CC4219CA5B}"/>
                </a:ext>
              </a:extLst>
            </p:cNvPr>
            <p:cNvSpPr txBox="1"/>
            <p:nvPr/>
          </p:nvSpPr>
          <p:spPr>
            <a:xfrm>
              <a:off x="8284890" y="3224856"/>
              <a:ext cx="378630" cy="46166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2400" dirty="0">
                  <a:solidFill>
                    <a:srgbClr val="FFD817"/>
                  </a:solidFill>
                  <a:latin typeface="Symbol" panose="05050102010706020507" pitchFamily="18" charset="2"/>
                </a:rPr>
                <a:t>a</a:t>
              </a:r>
              <a:endParaRPr lang="en-IN" sz="2400" dirty="0">
                <a:solidFill>
                  <a:srgbClr val="FFD817"/>
                </a:solidFill>
                <a:latin typeface="Symbol" panose="05050102010706020507" pitchFamily="18" charset="2"/>
              </a:endParaRPr>
            </a:p>
          </p:txBody>
        </p:sp>
        <p:sp>
          <p:nvSpPr>
            <p:cNvPr id="18" name="TextBox 17">
              <a:extLst>
                <a:ext uri="{FF2B5EF4-FFF2-40B4-BE49-F238E27FC236}">
                  <a16:creationId xmlns:a16="http://schemas.microsoft.com/office/drawing/2014/main" id="{EF2CB795-0886-9D38-DE5B-9ED9816E4CA4}"/>
                </a:ext>
              </a:extLst>
            </p:cNvPr>
            <p:cNvSpPr txBox="1"/>
            <p:nvPr/>
          </p:nvSpPr>
          <p:spPr>
            <a:xfrm>
              <a:off x="8310538" y="4803955"/>
              <a:ext cx="352982" cy="46166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2400" dirty="0">
                  <a:solidFill>
                    <a:srgbClr val="FFD817"/>
                  </a:solidFill>
                  <a:latin typeface="Symbol" panose="05050102010706020507" pitchFamily="18" charset="2"/>
                </a:rPr>
                <a:t>b</a:t>
              </a:r>
              <a:endParaRPr lang="en-IN" sz="2400" dirty="0">
                <a:solidFill>
                  <a:srgbClr val="FFD817"/>
                </a:solidFill>
                <a:latin typeface="Symbol" panose="05050102010706020507" pitchFamily="18" charset="2"/>
              </a:endParaRPr>
            </a:p>
          </p:txBody>
        </p:sp>
        <p:sp>
          <p:nvSpPr>
            <p:cNvPr id="19" name="TextBox 18">
              <a:extLst>
                <a:ext uri="{FF2B5EF4-FFF2-40B4-BE49-F238E27FC236}">
                  <a16:creationId xmlns:a16="http://schemas.microsoft.com/office/drawing/2014/main" id="{6AE493F5-7C9E-CF1C-95EA-B5BE8AEC1E0D}"/>
                </a:ext>
              </a:extLst>
            </p:cNvPr>
            <p:cNvSpPr txBox="1"/>
            <p:nvPr/>
          </p:nvSpPr>
          <p:spPr>
            <a:xfrm>
              <a:off x="9338951" y="1730845"/>
              <a:ext cx="5710122" cy="64633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b="1" dirty="0">
                  <a:solidFill>
                    <a:schemeClr val="accent6">
                      <a:lumMod val="75000"/>
                    </a:schemeClr>
                  </a:solidFill>
                  <a:latin typeface="Avenir Next LT Pro" panose="020B0504020202020204" pitchFamily="34" charset="0"/>
                </a:rPr>
                <a:t>Signal (</a:t>
              </a:r>
              <a:r>
                <a:rPr lang="en-US" b="1" dirty="0">
                  <a:solidFill>
                    <a:schemeClr val="accent6">
                      <a:lumMod val="75000"/>
                    </a:schemeClr>
                  </a:solidFill>
                  <a:latin typeface="Symbol" panose="05050102010706020507" pitchFamily="18" charset="2"/>
                </a:rPr>
                <a:t>0nbb</a:t>
              </a:r>
              <a:r>
                <a:rPr lang="en-US" b="1" dirty="0">
                  <a:solidFill>
                    <a:schemeClr val="accent6">
                      <a:lumMod val="75000"/>
                    </a:schemeClr>
                  </a:solidFill>
                  <a:latin typeface="Avenir Next LT Pro" panose="020B0504020202020204" pitchFamily="34" charset="0"/>
                </a:rPr>
                <a:t>): </a:t>
              </a:r>
              <a:r>
                <a:rPr lang="en-US" dirty="0">
                  <a:solidFill>
                    <a:schemeClr val="accent6">
                      <a:lumMod val="75000"/>
                    </a:schemeClr>
                  </a:solidFill>
                  <a:latin typeface="Avenir Next LT Pro" panose="020B0504020202020204" pitchFamily="34" charset="0"/>
                </a:rPr>
                <a:t>Electrons lose energy within ~1 mm</a:t>
              </a:r>
              <a:r>
                <a:rPr lang="en-US" baseline="30000" dirty="0">
                  <a:solidFill>
                    <a:schemeClr val="accent6">
                      <a:lumMod val="75000"/>
                    </a:schemeClr>
                  </a:solidFill>
                  <a:latin typeface="Avenir Next LT Pro" panose="020B0504020202020204" pitchFamily="34" charset="0"/>
                </a:rPr>
                <a:t>3</a:t>
              </a:r>
              <a:r>
                <a:rPr lang="en-US" dirty="0">
                  <a:solidFill>
                    <a:schemeClr val="accent6">
                      <a:lumMod val="75000"/>
                    </a:schemeClr>
                  </a:solidFill>
                  <a:latin typeface="Avenir Next LT Pro" panose="020B0504020202020204" pitchFamily="34" charset="0"/>
                </a:rPr>
                <a:t> in the bulk of a single detector</a:t>
              </a:r>
            </a:p>
          </p:txBody>
        </p:sp>
        <p:sp>
          <p:nvSpPr>
            <p:cNvPr id="20" name="TextBox 19">
              <a:extLst>
                <a:ext uri="{FF2B5EF4-FFF2-40B4-BE49-F238E27FC236}">
                  <a16:creationId xmlns:a16="http://schemas.microsoft.com/office/drawing/2014/main" id="{0E858122-3045-C509-D74C-CE851EAF6588}"/>
                </a:ext>
              </a:extLst>
            </p:cNvPr>
            <p:cNvSpPr txBox="1"/>
            <p:nvPr/>
          </p:nvSpPr>
          <p:spPr>
            <a:xfrm>
              <a:off x="9338952" y="2469606"/>
              <a:ext cx="5818977" cy="64633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b="1" dirty="0">
                  <a:solidFill>
                    <a:srgbClr val="C00000"/>
                  </a:solidFill>
                  <a:latin typeface="Symbol" panose="05050102010706020507" pitchFamily="18" charset="2"/>
                  <a:cs typeface="Dreaming Outloud Pro" panose="020F0502020204030204" pitchFamily="66" charset="0"/>
                </a:rPr>
                <a:t>g</a:t>
              </a:r>
              <a:r>
                <a:rPr lang="en-US" b="1" dirty="0">
                  <a:solidFill>
                    <a:srgbClr val="C00000"/>
                  </a:solidFill>
                  <a:latin typeface="Avenir Next LT Pro" panose="020B0504020202020204" pitchFamily="34" charset="0"/>
                  <a:cs typeface="Dreaming Outloud Pro" panose="020F0502020204030204" pitchFamily="66" charset="0"/>
                </a:rPr>
                <a:t> background: </a:t>
              </a:r>
              <a:r>
                <a:rPr lang="en-US" dirty="0">
                  <a:solidFill>
                    <a:srgbClr val="C00000"/>
                  </a:solidFill>
                  <a:latin typeface="Avenir Next LT Pro" panose="020B0504020202020204" pitchFamily="34" charset="0"/>
                  <a:cs typeface="Dreaming Outloud Pro" panose="020F0502020204030204" pitchFamily="66" charset="0"/>
                </a:rPr>
                <a:t>Compton scatters and deposits energy at multiple sites within a single detector </a:t>
              </a:r>
            </a:p>
          </p:txBody>
        </p:sp>
        <p:sp>
          <p:nvSpPr>
            <p:cNvPr id="21" name="TextBox 20">
              <a:extLst>
                <a:ext uri="{FF2B5EF4-FFF2-40B4-BE49-F238E27FC236}">
                  <a16:creationId xmlns:a16="http://schemas.microsoft.com/office/drawing/2014/main" id="{5E08133B-3C54-4031-A4E9-493C31D5E83A}"/>
                </a:ext>
              </a:extLst>
            </p:cNvPr>
            <p:cNvSpPr txBox="1"/>
            <p:nvPr/>
          </p:nvSpPr>
          <p:spPr>
            <a:xfrm>
              <a:off x="9338952" y="3251479"/>
              <a:ext cx="4986647" cy="64633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b="1" dirty="0">
                  <a:solidFill>
                    <a:srgbClr val="C00000"/>
                  </a:solidFill>
                  <a:latin typeface="Symbol" panose="05050102010706020507" pitchFamily="18" charset="2"/>
                  <a:cs typeface="Dreaming Outloud Pro" panose="020F0502020204030204" pitchFamily="66" charset="0"/>
                </a:rPr>
                <a:t>a</a:t>
              </a:r>
              <a:r>
                <a:rPr lang="en-US" b="1" dirty="0">
                  <a:solidFill>
                    <a:srgbClr val="C00000"/>
                  </a:solidFill>
                  <a:latin typeface="Avenir Next LT Pro" panose="020B0504020202020204" pitchFamily="34" charset="0"/>
                  <a:cs typeface="Dreaming Outloud Pro" panose="020F0502020204030204" pitchFamily="66" charset="0"/>
                </a:rPr>
                <a:t> background: </a:t>
              </a:r>
              <a:r>
                <a:rPr lang="en-US" dirty="0">
                  <a:solidFill>
                    <a:srgbClr val="C00000"/>
                  </a:solidFill>
                  <a:latin typeface="Avenir Next LT Pro" panose="020B0504020202020204" pitchFamily="34" charset="0"/>
                  <a:cs typeface="Dreaming Outloud Pro" panose="020F0502020204030204" pitchFamily="66" charset="0"/>
                </a:rPr>
                <a:t>Deposits energy in the p+ contact</a:t>
              </a:r>
            </a:p>
          </p:txBody>
        </p:sp>
        <p:sp>
          <p:nvSpPr>
            <p:cNvPr id="23" name="TextBox 22">
              <a:extLst>
                <a:ext uri="{FF2B5EF4-FFF2-40B4-BE49-F238E27FC236}">
                  <a16:creationId xmlns:a16="http://schemas.microsoft.com/office/drawing/2014/main" id="{8303AF77-7A0B-F7E7-86CA-3456F3E28A28}"/>
                </a:ext>
              </a:extLst>
            </p:cNvPr>
            <p:cNvSpPr txBox="1"/>
            <p:nvPr/>
          </p:nvSpPr>
          <p:spPr>
            <a:xfrm>
              <a:off x="9338952" y="4033352"/>
              <a:ext cx="5416633" cy="64633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b="1" dirty="0">
                  <a:solidFill>
                    <a:srgbClr val="C00000"/>
                  </a:solidFill>
                  <a:latin typeface="Symbol" panose="05050102010706020507" pitchFamily="18" charset="2"/>
                  <a:cs typeface="Dreaming Outloud Pro" panose="020F0502020204030204" pitchFamily="66" charset="0"/>
                </a:rPr>
                <a:t>g</a:t>
              </a:r>
              <a:r>
                <a:rPr lang="en-US" b="1" dirty="0">
                  <a:solidFill>
                    <a:srgbClr val="C00000"/>
                  </a:solidFill>
                  <a:latin typeface="Avenir Next LT Pro" panose="020B0504020202020204" pitchFamily="34" charset="0"/>
                  <a:cs typeface="Dreaming Outloud Pro" panose="020F0502020204030204" pitchFamily="66" charset="0"/>
                </a:rPr>
                <a:t> background: </a:t>
              </a:r>
              <a:r>
                <a:rPr lang="en-US" dirty="0">
                  <a:solidFill>
                    <a:srgbClr val="C00000"/>
                  </a:solidFill>
                  <a:latin typeface="Avenir Next LT Pro" panose="020B0504020202020204" pitchFamily="34" charset="0"/>
                  <a:cs typeface="Dreaming Outloud Pro" panose="020F0502020204030204" pitchFamily="66" charset="0"/>
                </a:rPr>
                <a:t>Compton scatters and deposits energy in multiple Ge detectors and/or </a:t>
              </a:r>
              <a:r>
                <a:rPr lang="en-US" dirty="0" err="1">
                  <a:solidFill>
                    <a:srgbClr val="C00000"/>
                  </a:solidFill>
                  <a:latin typeface="Avenir Next LT Pro" panose="020B0504020202020204" pitchFamily="34" charset="0"/>
                  <a:cs typeface="Dreaming Outloud Pro" panose="020F0502020204030204" pitchFamily="66" charset="0"/>
                </a:rPr>
                <a:t>LAr</a:t>
              </a:r>
              <a:endParaRPr lang="en-US" dirty="0">
                <a:solidFill>
                  <a:srgbClr val="C00000"/>
                </a:solidFill>
                <a:latin typeface="Avenir Next LT Pro" panose="020B0504020202020204" pitchFamily="34" charset="0"/>
                <a:cs typeface="Dreaming Outloud Pro" panose="020F0502020204030204" pitchFamily="66" charset="0"/>
              </a:endParaRPr>
            </a:p>
          </p:txBody>
        </p:sp>
        <p:sp>
          <p:nvSpPr>
            <p:cNvPr id="24" name="TextBox 23">
              <a:extLst>
                <a:ext uri="{FF2B5EF4-FFF2-40B4-BE49-F238E27FC236}">
                  <a16:creationId xmlns:a16="http://schemas.microsoft.com/office/drawing/2014/main" id="{C583176A-88DE-71E7-FFCD-93A35A6FEA34}"/>
                </a:ext>
              </a:extLst>
            </p:cNvPr>
            <p:cNvSpPr txBox="1"/>
            <p:nvPr/>
          </p:nvSpPr>
          <p:spPr>
            <a:xfrm>
              <a:off x="9338951" y="4825125"/>
              <a:ext cx="6613636" cy="64633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b="1" dirty="0">
                  <a:solidFill>
                    <a:srgbClr val="C00000"/>
                  </a:solidFill>
                  <a:latin typeface="Symbol" panose="05050102010706020507" pitchFamily="18" charset="2"/>
                  <a:cs typeface="Dreaming Outloud Pro" panose="020F0502020204030204" pitchFamily="66" charset="0"/>
                </a:rPr>
                <a:t>b</a:t>
              </a:r>
              <a:r>
                <a:rPr lang="en-US" b="1" dirty="0">
                  <a:solidFill>
                    <a:srgbClr val="C00000"/>
                  </a:solidFill>
                  <a:latin typeface="Avenir Next LT Pro" panose="020B0504020202020204" pitchFamily="34" charset="0"/>
                  <a:cs typeface="Dreaming Outloud Pro" panose="020F0502020204030204" pitchFamily="66" charset="0"/>
                </a:rPr>
                <a:t> background: </a:t>
              </a:r>
              <a:r>
                <a:rPr lang="en-US" dirty="0">
                  <a:solidFill>
                    <a:srgbClr val="C00000"/>
                  </a:solidFill>
                  <a:latin typeface="Avenir Next LT Pro" panose="020B0504020202020204" pitchFamily="34" charset="0"/>
                  <a:cs typeface="Dreaming Outloud Pro" panose="020F0502020204030204" pitchFamily="66" charset="0"/>
                </a:rPr>
                <a:t>Deposits energy in the surface of a Ge detector </a:t>
              </a:r>
            </a:p>
          </p:txBody>
        </p:sp>
      </p:grpSp>
      <p:sp>
        <p:nvSpPr>
          <p:cNvPr id="26" name="TextBox 25">
            <a:extLst>
              <a:ext uri="{FF2B5EF4-FFF2-40B4-BE49-F238E27FC236}">
                <a16:creationId xmlns:a16="http://schemas.microsoft.com/office/drawing/2014/main" id="{D1CDF2EF-C7F2-6F77-7EC5-029F2317E926}"/>
              </a:ext>
            </a:extLst>
          </p:cNvPr>
          <p:cNvSpPr txBox="1"/>
          <p:nvPr/>
        </p:nvSpPr>
        <p:spPr>
          <a:xfrm>
            <a:off x="2359839" y="1829985"/>
            <a:ext cx="1027844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000" dirty="0" err="1">
                <a:latin typeface="Dreaming Outloud Pro" panose="020F0502020204030204" pitchFamily="66" charset="0"/>
                <a:cs typeface="Dreaming Outloud Pro" panose="020F0502020204030204" pitchFamily="66" charset="0"/>
              </a:rPr>
              <a:t>LAr</a:t>
            </a:r>
            <a:endParaRPr lang="en-US" sz="2000" dirty="0">
              <a:latin typeface="Dreaming Outloud Pro" panose="020F0502020204030204" pitchFamily="66" charset="0"/>
              <a:cs typeface="Dreaming Outloud Pro" panose="020F0502020204030204" pitchFamily="66" charset="0"/>
            </a:endParaRPr>
          </a:p>
        </p:txBody>
      </p:sp>
      <p:sp>
        <p:nvSpPr>
          <p:cNvPr id="27" name="TextBox 26">
            <a:extLst>
              <a:ext uri="{FF2B5EF4-FFF2-40B4-BE49-F238E27FC236}">
                <a16:creationId xmlns:a16="http://schemas.microsoft.com/office/drawing/2014/main" id="{BEC3E3E1-3EE1-B39A-1C43-900E1CA85366}"/>
              </a:ext>
            </a:extLst>
          </p:cNvPr>
          <p:cNvSpPr txBox="1"/>
          <p:nvPr/>
        </p:nvSpPr>
        <p:spPr>
          <a:xfrm>
            <a:off x="3856625" y="1765027"/>
            <a:ext cx="1027844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000" dirty="0">
                <a:solidFill>
                  <a:schemeClr val="bg2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Ge</a:t>
            </a:r>
          </a:p>
        </p:txBody>
      </p:sp>
      <p:sp>
        <p:nvSpPr>
          <p:cNvPr id="35" name="TextBox 34">
            <a:extLst>
              <a:ext uri="{FF2B5EF4-FFF2-40B4-BE49-F238E27FC236}">
                <a16:creationId xmlns:a16="http://schemas.microsoft.com/office/drawing/2014/main" id="{89750238-45AA-040A-37BB-E6502D6C826B}"/>
              </a:ext>
            </a:extLst>
          </p:cNvPr>
          <p:cNvSpPr txBox="1"/>
          <p:nvPr/>
        </p:nvSpPr>
        <p:spPr>
          <a:xfrm>
            <a:off x="5181035" y="5882501"/>
            <a:ext cx="673337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C00000"/>
                </a:solidFill>
                <a:latin typeface="Avenir Next LT Pro" panose="020B0504020202020204" pitchFamily="34" charset="0"/>
                <a:cs typeface="Dreaming Outloud Pro" panose="020F0502020204030204" pitchFamily="66" charset="0"/>
              </a:rPr>
              <a:t>+ Cosmogenic background: </a:t>
            </a:r>
            <a:r>
              <a:rPr lang="en-US" dirty="0">
                <a:solidFill>
                  <a:srgbClr val="C00000"/>
                </a:solidFill>
                <a:latin typeface="Avenir Next LT Pro" panose="020B0504020202020204" pitchFamily="34" charset="0"/>
                <a:cs typeface="Dreaming Outloud Pro" panose="020F0502020204030204" pitchFamily="66" charset="0"/>
              </a:rPr>
              <a:t>Deposits energy in muon veto</a:t>
            </a:r>
          </a:p>
        </p:txBody>
      </p:sp>
    </p:spTree>
    <p:extLst>
      <p:ext uri="{BB962C8B-B14F-4D97-AF65-F5344CB8AC3E}">
        <p14:creationId xmlns:p14="http://schemas.microsoft.com/office/powerpoint/2010/main" val="295805028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23CEC74B-A5CB-0CD2-B458-68169DBE0B6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>
            <a:extLst>
              <a:ext uri="{FF2B5EF4-FFF2-40B4-BE49-F238E27FC236}">
                <a16:creationId xmlns:a16="http://schemas.microsoft.com/office/drawing/2014/main" id="{9FD4A584-7EFE-972F-AE97-D5E384B6DD91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59462"/>
          <a:stretch/>
        </p:blipFill>
        <p:spPr>
          <a:xfrm>
            <a:off x="2844789" y="4822338"/>
            <a:ext cx="1386835" cy="1575339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2381AEA9-C2FC-DE5D-008D-93A7A3E7785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-1" y="0"/>
            <a:ext cx="12477136" cy="606167"/>
          </a:xfrm>
        </p:spPr>
        <p:txBody>
          <a:bodyPr>
            <a:normAutofit fontScale="90000"/>
          </a:bodyPr>
          <a:lstStyle/>
          <a:p>
            <a:r>
              <a:rPr lang="en-US" dirty="0"/>
              <a:t>LEGEND-200: Optimized for background reduction</a:t>
            </a:r>
            <a:endParaRPr lang="en-IN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7DB202B0-970D-D2D5-C457-EBCDB6881B9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IN"/>
              <a:t>Aparajita Mazumdar | PPC 2025, Deadwood</a:t>
            </a:r>
            <a:endParaRPr lang="en-IN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EE82F5D8-595F-1A70-E6DD-7ADE27F0FD5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AB685E-59F6-4749-A6A4-A22AA6A2CCD1}" type="slidenum">
              <a:rPr lang="en-IN" smtClean="0"/>
              <a:pPr/>
              <a:t>21</a:t>
            </a:fld>
            <a:endParaRPr lang="en-IN" dirty="0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5AD354E2-68E8-9900-9CA0-8ACCBECC67D3}"/>
              </a:ext>
            </a:extLst>
          </p:cNvPr>
          <p:cNvPicPr>
            <a:picLocks noChangeAspect="1"/>
          </p:cNvPicPr>
          <p:nvPr/>
        </p:nvPicPr>
        <p:blipFill>
          <a:blip r:embed="rId3"/>
          <a:srcRect l="25370" r="26526"/>
          <a:stretch>
            <a:fillRect/>
          </a:stretch>
        </p:blipFill>
        <p:spPr>
          <a:xfrm>
            <a:off x="1138200" y="1602259"/>
            <a:ext cx="1472252" cy="2446174"/>
          </a:xfrm>
          <a:prstGeom prst="rect">
            <a:avLst/>
          </a:prstGeom>
        </p:spPr>
      </p:pic>
      <p:pic>
        <p:nvPicPr>
          <p:cNvPr id="11" name="Picture 10" descr="A green and white cylindrical object with wires&#10;&#10;AI-generated content may be incorrect.">
            <a:extLst>
              <a:ext uri="{FF2B5EF4-FFF2-40B4-BE49-F238E27FC236}">
                <a16:creationId xmlns:a16="http://schemas.microsoft.com/office/drawing/2014/main" id="{9B5880EF-867D-C409-9812-2BEF91E83953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364179" y="818535"/>
            <a:ext cx="2026725" cy="3603067"/>
          </a:xfrm>
          <a:prstGeom prst="rect">
            <a:avLst/>
          </a:prstGeom>
        </p:spPr>
      </p:pic>
      <p:sp>
        <p:nvSpPr>
          <p:cNvPr id="42" name="Arc 41">
            <a:extLst>
              <a:ext uri="{FF2B5EF4-FFF2-40B4-BE49-F238E27FC236}">
                <a16:creationId xmlns:a16="http://schemas.microsoft.com/office/drawing/2014/main" id="{CB1E5BA3-B9F2-5F43-8E01-20099731FE6B}"/>
              </a:ext>
            </a:extLst>
          </p:cNvPr>
          <p:cNvSpPr/>
          <p:nvPr/>
        </p:nvSpPr>
        <p:spPr>
          <a:xfrm>
            <a:off x="846248" y="3127688"/>
            <a:ext cx="3318387" cy="2299894"/>
          </a:xfrm>
          <a:custGeom>
            <a:avLst/>
            <a:gdLst>
              <a:gd name="connsiteX0" fmla="*/ 1659193 w 3318387"/>
              <a:gd name="connsiteY0" fmla="*/ 0 h 2299894"/>
              <a:gd name="connsiteX1" fmla="*/ 3080936 w 3318387"/>
              <a:gd name="connsiteY1" fmla="*/ 557146 h 2299894"/>
              <a:gd name="connsiteX2" fmla="*/ 2607022 w 3318387"/>
              <a:gd name="connsiteY2" fmla="*/ 754746 h 2299894"/>
              <a:gd name="connsiteX3" fmla="*/ 2161543 w 3318387"/>
              <a:gd name="connsiteY3" fmla="*/ 940491 h 2299894"/>
              <a:gd name="connsiteX4" fmla="*/ 1659194 w 3318387"/>
              <a:gd name="connsiteY4" fmla="*/ 1149947 h 2299894"/>
              <a:gd name="connsiteX5" fmla="*/ 1659193 w 3318387"/>
              <a:gd name="connsiteY5" fmla="*/ 0 h 2299894"/>
              <a:gd name="connsiteX0" fmla="*/ 1659193 w 3318387"/>
              <a:gd name="connsiteY0" fmla="*/ 0 h 2299894"/>
              <a:gd name="connsiteX1" fmla="*/ 3080936 w 3318387"/>
              <a:gd name="connsiteY1" fmla="*/ 557146 h 229989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</a:cxnLst>
            <a:rect l="l" t="t" r="r" b="b"/>
            <a:pathLst>
              <a:path w="3318387" h="2299894" stroke="0" extrusionOk="0">
                <a:moveTo>
                  <a:pt x="1659193" y="0"/>
                </a:moveTo>
                <a:cubicBezTo>
                  <a:pt x="2258683" y="-110266"/>
                  <a:pt x="2724311" y="232934"/>
                  <a:pt x="3080936" y="557146"/>
                </a:cubicBezTo>
                <a:cubicBezTo>
                  <a:pt x="2844878" y="638402"/>
                  <a:pt x="2775165" y="666555"/>
                  <a:pt x="2607022" y="754746"/>
                </a:cubicBezTo>
                <a:cubicBezTo>
                  <a:pt x="2438879" y="842937"/>
                  <a:pt x="2261199" y="912090"/>
                  <a:pt x="2161543" y="940491"/>
                </a:cubicBezTo>
                <a:cubicBezTo>
                  <a:pt x="2061887" y="968891"/>
                  <a:pt x="1886262" y="1062411"/>
                  <a:pt x="1659194" y="1149947"/>
                </a:cubicBezTo>
                <a:cubicBezTo>
                  <a:pt x="1728214" y="773155"/>
                  <a:pt x="1615140" y="380172"/>
                  <a:pt x="1659193" y="0"/>
                </a:cubicBezTo>
                <a:close/>
              </a:path>
              <a:path w="3318387" h="2299894" fill="none" extrusionOk="0">
                <a:moveTo>
                  <a:pt x="1659193" y="0"/>
                </a:moveTo>
                <a:cubicBezTo>
                  <a:pt x="2316152" y="19408"/>
                  <a:pt x="2815887" y="137120"/>
                  <a:pt x="3080936" y="557146"/>
                </a:cubicBezTo>
              </a:path>
              <a:path w="3318387" h="2299894" fill="none" stroke="0" extrusionOk="0">
                <a:moveTo>
                  <a:pt x="1659193" y="0"/>
                </a:moveTo>
                <a:cubicBezTo>
                  <a:pt x="2140209" y="1848"/>
                  <a:pt x="2885555" y="173246"/>
                  <a:pt x="3080936" y="557146"/>
                </a:cubicBezTo>
              </a:path>
            </a:pathLst>
          </a:custGeom>
          <a:ln w="28575">
            <a:solidFill>
              <a:schemeClr val="tx1"/>
            </a:solidFill>
            <a:prstDash val="dash"/>
            <a:tailEnd type="arrow"/>
            <a:extLst>
              <a:ext uri="{C807C97D-BFC1-408E-A445-0C87EB9F89A2}">
                <ask:lineSketchStyleProps xmlns:ask="http://schemas.microsoft.com/office/drawing/2018/sketchyshapes" sd="944799925">
                  <a:prstGeom prst="arc">
                    <a:avLst>
                      <a:gd name="adj1" fmla="val 16200000"/>
                      <a:gd name="adj2" fmla="val 20241967"/>
                    </a:avLst>
                  </a:prstGeom>
                  <ask:type>
                    <ask:lineSketchFreehand/>
                  </ask:type>
                </ask:lineSketchStyleProps>
              </a:ext>
            </a:extLst>
          </a:ln>
          <a:effectLst>
            <a:glow rad="63500">
              <a:schemeClr val="accent4">
                <a:satMod val="175000"/>
                <a:alpha val="40000"/>
              </a:schemeClr>
            </a:glow>
          </a:effec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44" name="TextBox 43">
            <a:extLst>
              <a:ext uri="{FF2B5EF4-FFF2-40B4-BE49-F238E27FC236}">
                <a16:creationId xmlns:a16="http://schemas.microsoft.com/office/drawing/2014/main" id="{428C2558-546C-BCD2-99BA-4FDC50591E52}"/>
              </a:ext>
            </a:extLst>
          </p:cNvPr>
          <p:cNvSpPr txBox="1"/>
          <p:nvPr/>
        </p:nvSpPr>
        <p:spPr>
          <a:xfrm>
            <a:off x="177419" y="3845041"/>
            <a:ext cx="1953998" cy="523220"/>
          </a:xfrm>
          <a:prstGeom prst="rect">
            <a:avLst/>
          </a:prstGeom>
          <a:solidFill>
            <a:schemeClr val="accent6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Avenir Next LT Pro" panose="020B0504020202020204" pitchFamily="34" charset="0"/>
              </a:rPr>
              <a:t>Detector strings: </a:t>
            </a:r>
          </a:p>
          <a:p>
            <a:pPr algn="ctr"/>
            <a:r>
              <a:rPr lang="en-US" sz="1400" dirty="0">
                <a:solidFill>
                  <a:srgbClr val="C00000"/>
                </a:solidFill>
                <a:latin typeface="Avenir Next LT Pro" panose="020B0504020202020204" pitchFamily="34" charset="0"/>
              </a:rPr>
              <a:t>Ge anticoincidence</a:t>
            </a:r>
          </a:p>
        </p:txBody>
      </p:sp>
      <p:sp>
        <p:nvSpPr>
          <p:cNvPr id="45" name="TextBox 44">
            <a:extLst>
              <a:ext uri="{FF2B5EF4-FFF2-40B4-BE49-F238E27FC236}">
                <a16:creationId xmlns:a16="http://schemas.microsoft.com/office/drawing/2014/main" id="{E0939860-5F61-42EC-A449-629D4F68958C}"/>
              </a:ext>
            </a:extLst>
          </p:cNvPr>
          <p:cNvSpPr txBox="1"/>
          <p:nvPr/>
        </p:nvSpPr>
        <p:spPr>
          <a:xfrm>
            <a:off x="2404737" y="4422306"/>
            <a:ext cx="2172969" cy="523220"/>
          </a:xfrm>
          <a:prstGeom prst="rect">
            <a:avLst/>
          </a:prstGeom>
          <a:solidFill>
            <a:schemeClr val="accent6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Avenir Next LT Pro" panose="020B0504020202020204" pitchFamily="34" charset="0"/>
              </a:rPr>
              <a:t>64 m</a:t>
            </a:r>
            <a:r>
              <a:rPr lang="en-US" sz="1400" baseline="30000" dirty="0">
                <a:latin typeface="Avenir Next LT Pro" panose="020B0504020202020204" pitchFamily="34" charset="0"/>
              </a:rPr>
              <a:t>3</a:t>
            </a:r>
            <a:r>
              <a:rPr lang="en-US" sz="1400" dirty="0">
                <a:latin typeface="Avenir Next LT Pro" panose="020B0504020202020204" pitchFamily="34" charset="0"/>
              </a:rPr>
              <a:t> </a:t>
            </a:r>
            <a:r>
              <a:rPr lang="en-US" sz="1400" dirty="0" err="1">
                <a:latin typeface="Avenir Next LT Pro" panose="020B0504020202020204" pitchFamily="34" charset="0"/>
              </a:rPr>
              <a:t>LAr</a:t>
            </a:r>
            <a:r>
              <a:rPr lang="en-US" sz="1400" dirty="0">
                <a:latin typeface="Avenir Next LT Pro" panose="020B0504020202020204" pitchFamily="34" charset="0"/>
              </a:rPr>
              <a:t> instrumented: </a:t>
            </a:r>
            <a:r>
              <a:rPr lang="en-US" sz="1400" dirty="0" err="1">
                <a:solidFill>
                  <a:srgbClr val="C00000"/>
                </a:solidFill>
                <a:latin typeface="Avenir Next LT Pro" panose="020B0504020202020204" pitchFamily="34" charset="0"/>
              </a:rPr>
              <a:t>LAr</a:t>
            </a:r>
            <a:r>
              <a:rPr lang="en-US" sz="1400" dirty="0">
                <a:solidFill>
                  <a:srgbClr val="C00000"/>
                </a:solidFill>
                <a:latin typeface="Avenir Next LT Pro" panose="020B0504020202020204" pitchFamily="34" charset="0"/>
              </a:rPr>
              <a:t> anticoincidence </a:t>
            </a:r>
          </a:p>
        </p:txBody>
      </p:sp>
      <p:sp>
        <p:nvSpPr>
          <p:cNvPr id="47" name="TextBox 46">
            <a:extLst>
              <a:ext uri="{FF2B5EF4-FFF2-40B4-BE49-F238E27FC236}">
                <a16:creationId xmlns:a16="http://schemas.microsoft.com/office/drawing/2014/main" id="{AAA8D46E-141D-192E-AC81-012D5E1FABF2}"/>
              </a:ext>
            </a:extLst>
          </p:cNvPr>
          <p:cNvSpPr txBox="1"/>
          <p:nvPr/>
        </p:nvSpPr>
        <p:spPr>
          <a:xfrm>
            <a:off x="237939" y="1631505"/>
            <a:ext cx="2026726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Scintillating PEN</a:t>
            </a:r>
          </a:p>
        </p:txBody>
      </p:sp>
      <p:sp>
        <p:nvSpPr>
          <p:cNvPr id="48" name="TextBox 47">
            <a:extLst>
              <a:ext uri="{FF2B5EF4-FFF2-40B4-BE49-F238E27FC236}">
                <a16:creationId xmlns:a16="http://schemas.microsoft.com/office/drawing/2014/main" id="{FEDF4386-4396-D1BB-A908-370E25E608AB}"/>
              </a:ext>
            </a:extLst>
          </p:cNvPr>
          <p:cNvSpPr txBox="1"/>
          <p:nvPr/>
        </p:nvSpPr>
        <p:spPr>
          <a:xfrm>
            <a:off x="2257171" y="1539175"/>
            <a:ext cx="1244031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Readout electronics</a:t>
            </a:r>
          </a:p>
        </p:txBody>
      </p:sp>
      <p:sp>
        <p:nvSpPr>
          <p:cNvPr id="49" name="TextBox 48">
            <a:extLst>
              <a:ext uri="{FF2B5EF4-FFF2-40B4-BE49-F238E27FC236}">
                <a16:creationId xmlns:a16="http://schemas.microsoft.com/office/drawing/2014/main" id="{AFF8247F-B064-8793-58E9-520226CD429F}"/>
              </a:ext>
            </a:extLst>
          </p:cNvPr>
          <p:cNvSpPr txBox="1"/>
          <p:nvPr/>
        </p:nvSpPr>
        <p:spPr>
          <a:xfrm>
            <a:off x="725461" y="868481"/>
            <a:ext cx="2153725" cy="523220"/>
          </a:xfrm>
          <a:prstGeom prst="rect">
            <a:avLst/>
          </a:prstGeom>
          <a:solidFill>
            <a:schemeClr val="accent6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solidFill>
                  <a:srgbClr val="C00000"/>
                </a:solidFill>
                <a:latin typeface="Avenir Next LT Pro" panose="020B0504020202020204" pitchFamily="34" charset="0"/>
              </a:rPr>
              <a:t>Active shielding </a:t>
            </a:r>
            <a:r>
              <a:rPr lang="en-US" sz="1400" dirty="0">
                <a:latin typeface="Avenir Next LT Pro" panose="020B0504020202020204" pitchFamily="34" charset="0"/>
              </a:rPr>
              <a:t>from proximal backgrounds</a:t>
            </a:r>
            <a:endParaRPr lang="en-US" sz="1400" dirty="0">
              <a:solidFill>
                <a:srgbClr val="C00000"/>
              </a:solidFill>
              <a:latin typeface="Avenir Next LT Pro" panose="020B0504020202020204" pitchFamily="34" charset="0"/>
            </a:endParaRPr>
          </a:p>
        </p:txBody>
      </p:sp>
      <p:sp>
        <p:nvSpPr>
          <p:cNvPr id="50" name="TextBox 49">
            <a:extLst>
              <a:ext uri="{FF2B5EF4-FFF2-40B4-BE49-F238E27FC236}">
                <a16:creationId xmlns:a16="http://schemas.microsoft.com/office/drawing/2014/main" id="{152C5071-BFA3-1D41-B0B1-270D7A8D9BE2}"/>
              </a:ext>
            </a:extLst>
          </p:cNvPr>
          <p:cNvSpPr txBox="1"/>
          <p:nvPr/>
        </p:nvSpPr>
        <p:spPr>
          <a:xfrm>
            <a:off x="224232" y="2410827"/>
            <a:ext cx="1244031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Ge detector</a:t>
            </a:r>
          </a:p>
        </p:txBody>
      </p:sp>
      <p:sp>
        <p:nvSpPr>
          <p:cNvPr id="54" name="TextBox 53">
            <a:extLst>
              <a:ext uri="{FF2B5EF4-FFF2-40B4-BE49-F238E27FC236}">
                <a16:creationId xmlns:a16="http://schemas.microsoft.com/office/drawing/2014/main" id="{B8AD0A48-B905-4AFE-ABDC-B69FBE93107A}"/>
              </a:ext>
            </a:extLst>
          </p:cNvPr>
          <p:cNvSpPr txBox="1"/>
          <p:nvPr/>
        </p:nvSpPr>
        <p:spPr>
          <a:xfrm>
            <a:off x="5147417" y="1200617"/>
            <a:ext cx="1759379" cy="116955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58 read-out modules of </a:t>
            </a:r>
            <a:r>
              <a:rPr lang="en-US" sz="1400" dirty="0" err="1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SiPMs</a:t>
            </a:r>
            <a:r>
              <a:rPr lang="en-US" sz="14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 coupled to WLS fibers, divided across an inner &amp; outer barrel</a:t>
            </a:r>
          </a:p>
        </p:txBody>
      </p:sp>
      <p:cxnSp>
        <p:nvCxnSpPr>
          <p:cNvPr id="57" name="Straight Arrow Connector 56">
            <a:extLst>
              <a:ext uri="{FF2B5EF4-FFF2-40B4-BE49-F238E27FC236}">
                <a16:creationId xmlns:a16="http://schemas.microsoft.com/office/drawing/2014/main" id="{9D0DBAE4-24F9-CEF7-9F75-1FA235E5A4EA}"/>
              </a:ext>
            </a:extLst>
          </p:cNvPr>
          <p:cNvCxnSpPr>
            <a:cxnSpLocks/>
          </p:cNvCxnSpPr>
          <p:nvPr/>
        </p:nvCxnSpPr>
        <p:spPr>
          <a:xfrm>
            <a:off x="1199829" y="1898623"/>
            <a:ext cx="216961" cy="471545"/>
          </a:xfrm>
          <a:prstGeom prst="straightConnector1">
            <a:avLst/>
          </a:prstGeom>
          <a:ln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8" name="Straight Arrow Connector 57">
            <a:extLst>
              <a:ext uri="{FF2B5EF4-FFF2-40B4-BE49-F238E27FC236}">
                <a16:creationId xmlns:a16="http://schemas.microsoft.com/office/drawing/2014/main" id="{4F82E036-85DC-8401-1BBD-6036F28083D2}"/>
              </a:ext>
            </a:extLst>
          </p:cNvPr>
          <p:cNvCxnSpPr>
            <a:cxnSpLocks/>
          </p:cNvCxnSpPr>
          <p:nvPr/>
        </p:nvCxnSpPr>
        <p:spPr>
          <a:xfrm flipH="1">
            <a:off x="2131417" y="1974096"/>
            <a:ext cx="591105" cy="435419"/>
          </a:xfrm>
          <a:prstGeom prst="straightConnector1">
            <a:avLst/>
          </a:prstGeom>
          <a:ln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0" name="Straight Arrow Connector 59">
            <a:extLst>
              <a:ext uri="{FF2B5EF4-FFF2-40B4-BE49-F238E27FC236}">
                <a16:creationId xmlns:a16="http://schemas.microsoft.com/office/drawing/2014/main" id="{14C40A26-A936-0D90-B2D5-C1F879A0C823}"/>
              </a:ext>
            </a:extLst>
          </p:cNvPr>
          <p:cNvCxnSpPr>
            <a:cxnSpLocks/>
          </p:cNvCxnSpPr>
          <p:nvPr/>
        </p:nvCxnSpPr>
        <p:spPr>
          <a:xfrm>
            <a:off x="969314" y="2663566"/>
            <a:ext cx="456048" cy="341009"/>
          </a:xfrm>
          <a:prstGeom prst="straightConnector1">
            <a:avLst/>
          </a:prstGeom>
          <a:ln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3" name="Straight Arrow Connector 62">
            <a:extLst>
              <a:ext uri="{FF2B5EF4-FFF2-40B4-BE49-F238E27FC236}">
                <a16:creationId xmlns:a16="http://schemas.microsoft.com/office/drawing/2014/main" id="{D3F3AA80-4846-3A87-C742-A3555C2B1230}"/>
              </a:ext>
            </a:extLst>
          </p:cNvPr>
          <p:cNvCxnSpPr>
            <a:cxnSpLocks/>
          </p:cNvCxnSpPr>
          <p:nvPr/>
        </p:nvCxnSpPr>
        <p:spPr>
          <a:xfrm flipH="1">
            <a:off x="4406490" y="2316831"/>
            <a:ext cx="871494" cy="734124"/>
          </a:xfrm>
          <a:prstGeom prst="straightConnector1">
            <a:avLst/>
          </a:prstGeom>
          <a:ln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" name="TextBox 5">
            <a:extLst>
              <a:ext uri="{FF2B5EF4-FFF2-40B4-BE49-F238E27FC236}">
                <a16:creationId xmlns:a16="http://schemas.microsoft.com/office/drawing/2014/main" id="{D351C394-0EA4-0B61-0F31-305057BBB68F}"/>
              </a:ext>
            </a:extLst>
          </p:cNvPr>
          <p:cNvSpPr txBox="1"/>
          <p:nvPr/>
        </p:nvSpPr>
        <p:spPr>
          <a:xfrm>
            <a:off x="11022046" y="5669898"/>
            <a:ext cx="114346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Water Tank</a:t>
            </a:r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9C965AE0-1E7A-A8BD-7A9E-4C7FD0E227E2}"/>
              </a:ext>
            </a:extLst>
          </p:cNvPr>
          <p:cNvPicPr>
            <a:picLocks noChangeAspect="1"/>
          </p:cNvPicPr>
          <p:nvPr/>
        </p:nvPicPr>
        <p:blipFill rotWithShape="1">
          <a:blip r:embed="rId5"/>
          <a:srcRect l="57657"/>
          <a:stretch/>
        </p:blipFill>
        <p:spPr>
          <a:xfrm>
            <a:off x="535369" y="4472023"/>
            <a:ext cx="1293718" cy="137914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44903980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>
            <a:extLst>
              <a:ext uri="{FF2B5EF4-FFF2-40B4-BE49-F238E27FC236}">
                <a16:creationId xmlns:a16="http://schemas.microsoft.com/office/drawing/2014/main" id="{D8F7D1DB-1974-1CF9-3DF0-CDA47304D059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59462"/>
          <a:stretch/>
        </p:blipFill>
        <p:spPr>
          <a:xfrm>
            <a:off x="2844789" y="4822338"/>
            <a:ext cx="1386835" cy="1575339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A17629F3-145F-C636-E04C-38A1CAB88E2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-1" y="0"/>
            <a:ext cx="12477136" cy="606167"/>
          </a:xfrm>
        </p:spPr>
        <p:txBody>
          <a:bodyPr>
            <a:normAutofit fontScale="90000"/>
          </a:bodyPr>
          <a:lstStyle/>
          <a:p>
            <a:r>
              <a:rPr lang="en-US" dirty="0"/>
              <a:t>LEGEND-200: Optimized for background reduction</a:t>
            </a:r>
            <a:endParaRPr lang="en-IN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E6B510F3-5DF6-0445-65A7-A17DA2F7F27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IN"/>
              <a:t>Aparajita Mazumdar | PPC 2025, Deadwood</a:t>
            </a:r>
            <a:endParaRPr lang="en-IN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3133488D-4ACD-F326-2B9A-3D051FA5815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AB685E-59F6-4749-A6A4-A22AA6A2CCD1}" type="slidenum">
              <a:rPr lang="en-IN" smtClean="0"/>
              <a:pPr/>
              <a:t>22</a:t>
            </a:fld>
            <a:endParaRPr lang="en-IN" dirty="0"/>
          </a:p>
        </p:txBody>
      </p:sp>
      <p:pic>
        <p:nvPicPr>
          <p:cNvPr id="23" name="Picture 22" descr="A machine with a glass tube inside&#10;&#10;AI-generated content may be incorrect.">
            <a:extLst>
              <a:ext uri="{FF2B5EF4-FFF2-40B4-BE49-F238E27FC236}">
                <a16:creationId xmlns:a16="http://schemas.microsoft.com/office/drawing/2014/main" id="{9EE0624C-5CA4-6650-7D27-066DA1B8C2B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460" r="4347"/>
          <a:stretch>
            <a:fillRect/>
          </a:stretch>
        </p:blipFill>
        <p:spPr>
          <a:xfrm>
            <a:off x="6880757" y="1185204"/>
            <a:ext cx="5311243" cy="5241807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D9811B52-324B-1C1E-DF0A-BEF6EEB7EA8C}"/>
              </a:ext>
            </a:extLst>
          </p:cNvPr>
          <p:cNvPicPr>
            <a:picLocks noChangeAspect="1"/>
          </p:cNvPicPr>
          <p:nvPr/>
        </p:nvPicPr>
        <p:blipFill>
          <a:blip r:embed="rId4"/>
          <a:srcRect l="25370" r="26526"/>
          <a:stretch>
            <a:fillRect/>
          </a:stretch>
        </p:blipFill>
        <p:spPr>
          <a:xfrm>
            <a:off x="1138200" y="1602259"/>
            <a:ext cx="1472252" cy="2446174"/>
          </a:xfrm>
          <a:prstGeom prst="rect">
            <a:avLst/>
          </a:prstGeom>
        </p:spPr>
      </p:pic>
      <p:pic>
        <p:nvPicPr>
          <p:cNvPr id="11" name="Picture 10" descr="A green and white cylindrical object with wires&#10;&#10;AI-generated content may be incorrect.">
            <a:extLst>
              <a:ext uri="{FF2B5EF4-FFF2-40B4-BE49-F238E27FC236}">
                <a16:creationId xmlns:a16="http://schemas.microsoft.com/office/drawing/2014/main" id="{8BCFBB67-8964-2E99-31E2-21BC2910B118}"/>
              </a:ext>
            </a:extLst>
          </p:cNvPr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364179" y="818535"/>
            <a:ext cx="2026725" cy="3603067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36" name="TextBox 35">
                <a:extLst>
                  <a:ext uri="{FF2B5EF4-FFF2-40B4-BE49-F238E27FC236}">
                    <a16:creationId xmlns:a16="http://schemas.microsoft.com/office/drawing/2014/main" id="{21610290-7C6E-004B-D16E-BDF8078D4A94}"/>
                  </a:ext>
                </a:extLst>
              </p:cNvPr>
              <p:cNvSpPr txBox="1"/>
              <p:nvPr/>
            </p:nvSpPr>
            <p:spPr>
              <a:xfrm>
                <a:off x="7478979" y="747553"/>
                <a:ext cx="4114800" cy="307777"/>
              </a:xfrm>
              <a:prstGeom prst="rect">
                <a:avLst/>
              </a:prstGeom>
              <a:solidFill>
                <a:schemeClr val="accent6">
                  <a:lumMod val="20000"/>
                  <a:lumOff val="80000"/>
                </a:schemeClr>
              </a:solidFill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1400" dirty="0">
                    <a:latin typeface="Symbol" panose="05050102010706020507" pitchFamily="18" charset="2"/>
                  </a:rPr>
                  <a:t>m</a:t>
                </a:r>
                <a:r>
                  <a:rPr lang="en-US" sz="1400" dirty="0">
                    <a:latin typeface="Avenir Next LT Pro" panose="020B0504020202020204" pitchFamily="34" charset="0"/>
                  </a:rPr>
                  <a:t> flux attenuated by </a:t>
                </a:r>
                <a14:m>
                  <m:oMath xmlns:m="http://schemas.openxmlformats.org/officeDocument/2006/math">
                    <m:r>
                      <a:rPr lang="en-US" sz="1400">
                        <a:latin typeface="Cambria Math" panose="02040503050406030204" pitchFamily="18" charset="0"/>
                      </a:rPr>
                      <m:t>𝒪</m:t>
                    </m:r>
                  </m:oMath>
                </a14:m>
                <a:r>
                  <a:rPr lang="en-US" sz="1400" dirty="0">
                    <a:latin typeface="Avenir Next LT Pro" panose="020B0504020202020204" pitchFamily="34" charset="0"/>
                  </a:rPr>
                  <a:t>(10</a:t>
                </a:r>
                <a:r>
                  <a:rPr lang="en-US" sz="1400" baseline="30000" dirty="0">
                    <a:latin typeface="Avenir Next LT Pro" panose="020B0504020202020204" pitchFamily="34" charset="0"/>
                  </a:rPr>
                  <a:t>6</a:t>
                </a:r>
                <a:r>
                  <a:rPr lang="en-US" sz="1400" dirty="0">
                    <a:latin typeface="Avenir Next LT Pro" panose="020B0504020202020204" pitchFamily="34" charset="0"/>
                  </a:rPr>
                  <a:t>) </a:t>
                </a:r>
                <a:r>
                  <a:rPr lang="en-US" sz="1400" dirty="0">
                    <a:solidFill>
                      <a:srgbClr val="C00000"/>
                    </a:solidFill>
                    <a:latin typeface="Avenir Next LT Pro" panose="020B0504020202020204" pitchFamily="34" charset="0"/>
                  </a:rPr>
                  <a:t>underground</a:t>
                </a:r>
              </a:p>
            </p:txBody>
          </p:sp>
        </mc:Choice>
        <mc:Fallback xmlns="">
          <p:sp>
            <p:nvSpPr>
              <p:cNvPr id="36" name="TextBox 35">
                <a:extLst>
                  <a:ext uri="{FF2B5EF4-FFF2-40B4-BE49-F238E27FC236}">
                    <a16:creationId xmlns:a16="http://schemas.microsoft.com/office/drawing/2014/main" id="{21610290-7C6E-004B-D16E-BDF8078D4A94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478979" y="747553"/>
                <a:ext cx="4114800" cy="307777"/>
              </a:xfrm>
              <a:prstGeom prst="rect">
                <a:avLst/>
              </a:prstGeom>
              <a:blipFill>
                <a:blip r:embed="rId6"/>
                <a:stretch>
                  <a:fillRect t="-6000" b="-20000"/>
                </a:stretch>
              </a:blipFill>
            </p:spPr>
            <p:txBody>
              <a:bodyPr/>
              <a:lstStyle/>
              <a:p>
                <a:r>
                  <a:rPr lang="en-IN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2" name="Arc 41">
            <a:extLst>
              <a:ext uri="{FF2B5EF4-FFF2-40B4-BE49-F238E27FC236}">
                <a16:creationId xmlns:a16="http://schemas.microsoft.com/office/drawing/2014/main" id="{FE63E35B-B569-B8A9-8BCC-F6208D6BCBC4}"/>
              </a:ext>
            </a:extLst>
          </p:cNvPr>
          <p:cNvSpPr/>
          <p:nvPr/>
        </p:nvSpPr>
        <p:spPr>
          <a:xfrm>
            <a:off x="846248" y="3127688"/>
            <a:ext cx="3318387" cy="2299894"/>
          </a:xfrm>
          <a:custGeom>
            <a:avLst/>
            <a:gdLst>
              <a:gd name="connsiteX0" fmla="*/ 1659193 w 3318387"/>
              <a:gd name="connsiteY0" fmla="*/ 0 h 2299894"/>
              <a:gd name="connsiteX1" fmla="*/ 3080936 w 3318387"/>
              <a:gd name="connsiteY1" fmla="*/ 557146 h 2299894"/>
              <a:gd name="connsiteX2" fmla="*/ 2607022 w 3318387"/>
              <a:gd name="connsiteY2" fmla="*/ 754746 h 2299894"/>
              <a:gd name="connsiteX3" fmla="*/ 2161543 w 3318387"/>
              <a:gd name="connsiteY3" fmla="*/ 940491 h 2299894"/>
              <a:gd name="connsiteX4" fmla="*/ 1659194 w 3318387"/>
              <a:gd name="connsiteY4" fmla="*/ 1149947 h 2299894"/>
              <a:gd name="connsiteX5" fmla="*/ 1659193 w 3318387"/>
              <a:gd name="connsiteY5" fmla="*/ 0 h 2299894"/>
              <a:gd name="connsiteX0" fmla="*/ 1659193 w 3318387"/>
              <a:gd name="connsiteY0" fmla="*/ 0 h 2299894"/>
              <a:gd name="connsiteX1" fmla="*/ 3080936 w 3318387"/>
              <a:gd name="connsiteY1" fmla="*/ 557146 h 229989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</a:cxnLst>
            <a:rect l="l" t="t" r="r" b="b"/>
            <a:pathLst>
              <a:path w="3318387" h="2299894" stroke="0" extrusionOk="0">
                <a:moveTo>
                  <a:pt x="1659193" y="0"/>
                </a:moveTo>
                <a:cubicBezTo>
                  <a:pt x="2258683" y="-110266"/>
                  <a:pt x="2724311" y="232934"/>
                  <a:pt x="3080936" y="557146"/>
                </a:cubicBezTo>
                <a:cubicBezTo>
                  <a:pt x="2844878" y="638402"/>
                  <a:pt x="2775165" y="666555"/>
                  <a:pt x="2607022" y="754746"/>
                </a:cubicBezTo>
                <a:cubicBezTo>
                  <a:pt x="2438879" y="842937"/>
                  <a:pt x="2261199" y="912090"/>
                  <a:pt x="2161543" y="940491"/>
                </a:cubicBezTo>
                <a:cubicBezTo>
                  <a:pt x="2061887" y="968891"/>
                  <a:pt x="1886262" y="1062411"/>
                  <a:pt x="1659194" y="1149947"/>
                </a:cubicBezTo>
                <a:cubicBezTo>
                  <a:pt x="1728214" y="773155"/>
                  <a:pt x="1615140" y="380172"/>
                  <a:pt x="1659193" y="0"/>
                </a:cubicBezTo>
                <a:close/>
              </a:path>
              <a:path w="3318387" h="2299894" fill="none" extrusionOk="0">
                <a:moveTo>
                  <a:pt x="1659193" y="0"/>
                </a:moveTo>
                <a:cubicBezTo>
                  <a:pt x="2316152" y="19408"/>
                  <a:pt x="2815887" y="137120"/>
                  <a:pt x="3080936" y="557146"/>
                </a:cubicBezTo>
              </a:path>
              <a:path w="3318387" h="2299894" fill="none" stroke="0" extrusionOk="0">
                <a:moveTo>
                  <a:pt x="1659193" y="0"/>
                </a:moveTo>
                <a:cubicBezTo>
                  <a:pt x="2140209" y="1848"/>
                  <a:pt x="2885555" y="173246"/>
                  <a:pt x="3080936" y="557146"/>
                </a:cubicBezTo>
              </a:path>
            </a:pathLst>
          </a:custGeom>
          <a:ln w="28575">
            <a:solidFill>
              <a:schemeClr val="tx1"/>
            </a:solidFill>
            <a:prstDash val="dash"/>
            <a:tailEnd type="arrow"/>
            <a:extLst>
              <a:ext uri="{C807C97D-BFC1-408E-A445-0C87EB9F89A2}">
                <ask:lineSketchStyleProps xmlns:ask="http://schemas.microsoft.com/office/drawing/2018/sketchyshapes" sd="944799925">
                  <a:prstGeom prst="arc">
                    <a:avLst>
                      <a:gd name="adj1" fmla="val 16200000"/>
                      <a:gd name="adj2" fmla="val 20241967"/>
                    </a:avLst>
                  </a:prstGeom>
                  <ask:type>
                    <ask:lineSketchFreehand/>
                  </ask:type>
                </ask:lineSketchStyleProps>
              </a:ext>
            </a:extLst>
          </a:ln>
          <a:effectLst>
            <a:glow rad="63500">
              <a:schemeClr val="accent4">
                <a:satMod val="175000"/>
                <a:alpha val="40000"/>
              </a:schemeClr>
            </a:glow>
          </a:effec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43" name="Arc 42">
            <a:extLst>
              <a:ext uri="{FF2B5EF4-FFF2-40B4-BE49-F238E27FC236}">
                <a16:creationId xmlns:a16="http://schemas.microsoft.com/office/drawing/2014/main" id="{8A59F712-C8EE-766D-E7ED-0E5320F24116}"/>
              </a:ext>
            </a:extLst>
          </p:cNvPr>
          <p:cNvSpPr/>
          <p:nvPr/>
        </p:nvSpPr>
        <p:spPr>
          <a:xfrm rot="10225899">
            <a:off x="3384293" y="698696"/>
            <a:ext cx="8705678" cy="3572642"/>
          </a:xfrm>
          <a:custGeom>
            <a:avLst/>
            <a:gdLst>
              <a:gd name="connsiteX0" fmla="*/ 2909134 w 8705678"/>
              <a:gd name="connsiteY0" fmla="*/ 101114 h 3572642"/>
              <a:gd name="connsiteX1" fmla="*/ 4776051 w 8705678"/>
              <a:gd name="connsiteY1" fmla="*/ 8464 h 3572642"/>
              <a:gd name="connsiteX2" fmla="*/ 7406210 w 8705678"/>
              <a:gd name="connsiteY2" fmla="*/ 513207 h 3572642"/>
              <a:gd name="connsiteX3" fmla="*/ 6887137 w 8705678"/>
              <a:gd name="connsiteY3" fmla="*/ 729636 h 3572642"/>
              <a:gd name="connsiteX4" fmla="*/ 6215395 w 8705678"/>
              <a:gd name="connsiteY4" fmla="*/ 1009721 h 3572642"/>
              <a:gd name="connsiteX5" fmla="*/ 5574187 w 8705678"/>
              <a:gd name="connsiteY5" fmla="*/ 1277075 h 3572642"/>
              <a:gd name="connsiteX6" fmla="*/ 4963513 w 8705678"/>
              <a:gd name="connsiteY6" fmla="*/ 1531698 h 3572642"/>
              <a:gd name="connsiteX7" fmla="*/ 4352839 w 8705678"/>
              <a:gd name="connsiteY7" fmla="*/ 1786321 h 3572642"/>
              <a:gd name="connsiteX8" fmla="*/ 3963039 w 8705678"/>
              <a:gd name="connsiteY8" fmla="*/ 1331315 h 3572642"/>
              <a:gd name="connsiteX9" fmla="*/ 3602112 w 8705678"/>
              <a:gd name="connsiteY9" fmla="*/ 910013 h 3572642"/>
              <a:gd name="connsiteX10" fmla="*/ 3270060 w 8705678"/>
              <a:gd name="connsiteY10" fmla="*/ 522416 h 3572642"/>
              <a:gd name="connsiteX11" fmla="*/ 2909134 w 8705678"/>
              <a:gd name="connsiteY11" fmla="*/ 101114 h 3572642"/>
              <a:gd name="connsiteX0" fmla="*/ 2909134 w 8705678"/>
              <a:gd name="connsiteY0" fmla="*/ 101114 h 3572642"/>
              <a:gd name="connsiteX1" fmla="*/ 4776051 w 8705678"/>
              <a:gd name="connsiteY1" fmla="*/ 8464 h 3572642"/>
              <a:gd name="connsiteX2" fmla="*/ 7406210 w 8705678"/>
              <a:gd name="connsiteY2" fmla="*/ 513207 h 357264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8705678" h="3572642" stroke="0" extrusionOk="0">
                <a:moveTo>
                  <a:pt x="2909134" y="101114"/>
                </a:moveTo>
                <a:cubicBezTo>
                  <a:pt x="3531798" y="-139096"/>
                  <a:pt x="4023745" y="29162"/>
                  <a:pt x="4776051" y="8464"/>
                </a:cubicBezTo>
                <a:cubicBezTo>
                  <a:pt x="5718021" y="90050"/>
                  <a:pt x="6756884" y="139714"/>
                  <a:pt x="7406210" y="513207"/>
                </a:cubicBezTo>
                <a:cubicBezTo>
                  <a:pt x="7273364" y="562274"/>
                  <a:pt x="7047520" y="652460"/>
                  <a:pt x="6887137" y="729636"/>
                </a:cubicBezTo>
                <a:cubicBezTo>
                  <a:pt x="6726754" y="806812"/>
                  <a:pt x="6427222" y="943275"/>
                  <a:pt x="6215395" y="1009721"/>
                </a:cubicBezTo>
                <a:cubicBezTo>
                  <a:pt x="6003568" y="1076167"/>
                  <a:pt x="5838256" y="1167325"/>
                  <a:pt x="5574187" y="1277075"/>
                </a:cubicBezTo>
                <a:cubicBezTo>
                  <a:pt x="5310118" y="1386825"/>
                  <a:pt x="5168266" y="1431275"/>
                  <a:pt x="4963513" y="1531698"/>
                </a:cubicBezTo>
                <a:cubicBezTo>
                  <a:pt x="4758760" y="1632121"/>
                  <a:pt x="4483958" y="1723644"/>
                  <a:pt x="4352839" y="1786321"/>
                </a:cubicBezTo>
                <a:cubicBezTo>
                  <a:pt x="4249874" y="1668751"/>
                  <a:pt x="4106762" y="1514851"/>
                  <a:pt x="3963039" y="1331315"/>
                </a:cubicBezTo>
                <a:cubicBezTo>
                  <a:pt x="3819316" y="1147779"/>
                  <a:pt x="3665990" y="1005019"/>
                  <a:pt x="3602112" y="910013"/>
                </a:cubicBezTo>
                <a:cubicBezTo>
                  <a:pt x="3538235" y="815007"/>
                  <a:pt x="3378009" y="647851"/>
                  <a:pt x="3270060" y="522416"/>
                </a:cubicBezTo>
                <a:cubicBezTo>
                  <a:pt x="3162111" y="396981"/>
                  <a:pt x="3019426" y="250672"/>
                  <a:pt x="2909134" y="101114"/>
                </a:cubicBezTo>
                <a:close/>
              </a:path>
              <a:path w="8705678" h="3572642" fill="none" extrusionOk="0">
                <a:moveTo>
                  <a:pt x="2909134" y="101114"/>
                </a:moveTo>
                <a:cubicBezTo>
                  <a:pt x="3552391" y="-66466"/>
                  <a:pt x="4222551" y="-112667"/>
                  <a:pt x="4776051" y="8464"/>
                </a:cubicBezTo>
                <a:cubicBezTo>
                  <a:pt x="5762838" y="64898"/>
                  <a:pt x="6779723" y="182836"/>
                  <a:pt x="7406210" y="513207"/>
                </a:cubicBezTo>
              </a:path>
              <a:path w="8705678" h="3572642" fill="none" stroke="0" extrusionOk="0">
                <a:moveTo>
                  <a:pt x="2909134" y="101114"/>
                </a:moveTo>
                <a:cubicBezTo>
                  <a:pt x="3591127" y="66988"/>
                  <a:pt x="4085882" y="3234"/>
                  <a:pt x="4776051" y="8464"/>
                </a:cubicBezTo>
                <a:cubicBezTo>
                  <a:pt x="5717193" y="-4286"/>
                  <a:pt x="6684502" y="258280"/>
                  <a:pt x="7406210" y="513207"/>
                </a:cubicBezTo>
              </a:path>
            </a:pathLst>
          </a:custGeom>
          <a:ln w="28575">
            <a:solidFill>
              <a:schemeClr val="tx1"/>
            </a:solidFill>
            <a:prstDash val="dash"/>
            <a:headEnd type="arrow"/>
            <a:tailEnd type="none"/>
            <a:extLst>
              <a:ext uri="{C807C97D-BFC1-408E-A445-0C87EB9F89A2}">
                <ask:lineSketchStyleProps xmlns:ask="http://schemas.microsoft.com/office/drawing/2018/sketchyshapes" sd="944799925">
                  <a:prstGeom prst="arc">
                    <a:avLst>
                      <a:gd name="adj1" fmla="val 13764815"/>
                      <a:gd name="adj2" fmla="val 20241967"/>
                    </a:avLst>
                  </a:prstGeom>
                  <ask:type>
                    <ask:lineSketchFreehand/>
                  </ask:type>
                </ask:lineSketchStyleProps>
              </a:ext>
            </a:extLst>
          </a:ln>
          <a:effectLst>
            <a:glow rad="63500">
              <a:schemeClr val="accent4">
                <a:satMod val="175000"/>
                <a:alpha val="40000"/>
              </a:schemeClr>
            </a:glow>
          </a:effec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44" name="TextBox 43">
            <a:extLst>
              <a:ext uri="{FF2B5EF4-FFF2-40B4-BE49-F238E27FC236}">
                <a16:creationId xmlns:a16="http://schemas.microsoft.com/office/drawing/2014/main" id="{C8B4AE60-5428-0EB8-95B0-9C7A13E55D1E}"/>
              </a:ext>
            </a:extLst>
          </p:cNvPr>
          <p:cNvSpPr txBox="1"/>
          <p:nvPr/>
        </p:nvSpPr>
        <p:spPr>
          <a:xfrm>
            <a:off x="177419" y="3845041"/>
            <a:ext cx="1953998" cy="523220"/>
          </a:xfrm>
          <a:prstGeom prst="rect">
            <a:avLst/>
          </a:prstGeom>
          <a:solidFill>
            <a:schemeClr val="accent6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Avenir Next LT Pro" panose="020B0504020202020204" pitchFamily="34" charset="0"/>
              </a:rPr>
              <a:t>Detector strings: </a:t>
            </a:r>
          </a:p>
          <a:p>
            <a:pPr algn="ctr"/>
            <a:r>
              <a:rPr lang="en-US" sz="1400" dirty="0">
                <a:solidFill>
                  <a:srgbClr val="C00000"/>
                </a:solidFill>
                <a:latin typeface="Avenir Next LT Pro" panose="020B0504020202020204" pitchFamily="34" charset="0"/>
              </a:rPr>
              <a:t>Ge anticoincidence</a:t>
            </a:r>
          </a:p>
        </p:txBody>
      </p:sp>
      <p:sp>
        <p:nvSpPr>
          <p:cNvPr id="45" name="TextBox 44">
            <a:extLst>
              <a:ext uri="{FF2B5EF4-FFF2-40B4-BE49-F238E27FC236}">
                <a16:creationId xmlns:a16="http://schemas.microsoft.com/office/drawing/2014/main" id="{8C6F46A6-6ECE-2999-FF6C-BDCE48F35EF6}"/>
              </a:ext>
            </a:extLst>
          </p:cNvPr>
          <p:cNvSpPr txBox="1"/>
          <p:nvPr/>
        </p:nvSpPr>
        <p:spPr>
          <a:xfrm>
            <a:off x="2404737" y="4422306"/>
            <a:ext cx="2172969" cy="523220"/>
          </a:xfrm>
          <a:prstGeom prst="rect">
            <a:avLst/>
          </a:prstGeom>
          <a:solidFill>
            <a:schemeClr val="accent6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Avenir Next LT Pro" panose="020B0504020202020204" pitchFamily="34" charset="0"/>
              </a:rPr>
              <a:t>64 m</a:t>
            </a:r>
            <a:r>
              <a:rPr lang="en-US" sz="1400" baseline="30000" dirty="0">
                <a:latin typeface="Avenir Next LT Pro" panose="020B0504020202020204" pitchFamily="34" charset="0"/>
              </a:rPr>
              <a:t>3</a:t>
            </a:r>
            <a:r>
              <a:rPr lang="en-US" sz="1400" dirty="0">
                <a:latin typeface="Avenir Next LT Pro" panose="020B0504020202020204" pitchFamily="34" charset="0"/>
              </a:rPr>
              <a:t> </a:t>
            </a:r>
            <a:r>
              <a:rPr lang="en-US" sz="1400" dirty="0" err="1">
                <a:latin typeface="Avenir Next LT Pro" panose="020B0504020202020204" pitchFamily="34" charset="0"/>
              </a:rPr>
              <a:t>LAr</a:t>
            </a:r>
            <a:r>
              <a:rPr lang="en-US" sz="1400" dirty="0">
                <a:latin typeface="Avenir Next LT Pro" panose="020B0504020202020204" pitchFamily="34" charset="0"/>
              </a:rPr>
              <a:t> instrumented: </a:t>
            </a:r>
            <a:r>
              <a:rPr lang="en-US" sz="1400" dirty="0" err="1">
                <a:solidFill>
                  <a:srgbClr val="C00000"/>
                </a:solidFill>
                <a:latin typeface="Avenir Next LT Pro" panose="020B0504020202020204" pitchFamily="34" charset="0"/>
              </a:rPr>
              <a:t>LAr</a:t>
            </a:r>
            <a:r>
              <a:rPr lang="en-US" sz="1400" dirty="0">
                <a:solidFill>
                  <a:srgbClr val="C00000"/>
                </a:solidFill>
                <a:latin typeface="Avenir Next LT Pro" panose="020B0504020202020204" pitchFamily="34" charset="0"/>
              </a:rPr>
              <a:t> anticoincidence </a:t>
            </a:r>
          </a:p>
        </p:txBody>
      </p:sp>
      <p:sp>
        <p:nvSpPr>
          <p:cNvPr id="46" name="TextBox 45">
            <a:extLst>
              <a:ext uri="{FF2B5EF4-FFF2-40B4-BE49-F238E27FC236}">
                <a16:creationId xmlns:a16="http://schemas.microsoft.com/office/drawing/2014/main" id="{BBCE257F-3EF5-6F9F-1826-0BA2E4824358}"/>
              </a:ext>
            </a:extLst>
          </p:cNvPr>
          <p:cNvSpPr txBox="1"/>
          <p:nvPr/>
        </p:nvSpPr>
        <p:spPr>
          <a:xfrm>
            <a:off x="4542503" y="5192845"/>
            <a:ext cx="2193133" cy="954107"/>
          </a:xfrm>
          <a:prstGeom prst="rect">
            <a:avLst/>
          </a:prstGeom>
          <a:solidFill>
            <a:schemeClr val="accent6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Avenir Next LT Pro" panose="020B0504020202020204" pitchFamily="34" charset="0"/>
              </a:rPr>
              <a:t>590 m</a:t>
            </a:r>
            <a:r>
              <a:rPr lang="en-US" sz="1400" baseline="30000" dirty="0">
                <a:latin typeface="Avenir Next LT Pro" panose="020B0504020202020204" pitchFamily="34" charset="0"/>
              </a:rPr>
              <a:t>3</a:t>
            </a:r>
            <a:r>
              <a:rPr lang="en-US" sz="1400" dirty="0">
                <a:latin typeface="Avenir Next LT Pro" panose="020B0504020202020204" pitchFamily="34" charset="0"/>
              </a:rPr>
              <a:t> Water tank: shield from external radiation (n and </a:t>
            </a:r>
            <a:r>
              <a:rPr lang="en-US" sz="1400" dirty="0">
                <a:latin typeface="Symbol" panose="05050102010706020507" pitchFamily="18" charset="2"/>
              </a:rPr>
              <a:t>g</a:t>
            </a:r>
            <a:r>
              <a:rPr lang="en-US" sz="1400" dirty="0">
                <a:latin typeface="Avenir Next LT Pro" panose="020B0504020202020204" pitchFamily="34" charset="0"/>
              </a:rPr>
              <a:t>) and as a Cherenkov </a:t>
            </a:r>
            <a:r>
              <a:rPr lang="en-US" sz="1400" dirty="0">
                <a:solidFill>
                  <a:srgbClr val="C00000"/>
                </a:solidFill>
                <a:latin typeface="Symbol" panose="05050102010706020507" pitchFamily="18" charset="2"/>
              </a:rPr>
              <a:t>m</a:t>
            </a:r>
            <a:r>
              <a:rPr lang="en-US" sz="1400" dirty="0">
                <a:solidFill>
                  <a:srgbClr val="C00000"/>
                </a:solidFill>
                <a:latin typeface="Avenir Next LT Pro" panose="020B0504020202020204" pitchFamily="34" charset="0"/>
              </a:rPr>
              <a:t> veto </a:t>
            </a:r>
          </a:p>
        </p:txBody>
      </p:sp>
      <p:sp>
        <p:nvSpPr>
          <p:cNvPr id="47" name="TextBox 46">
            <a:extLst>
              <a:ext uri="{FF2B5EF4-FFF2-40B4-BE49-F238E27FC236}">
                <a16:creationId xmlns:a16="http://schemas.microsoft.com/office/drawing/2014/main" id="{200A1664-6E43-F4A4-66A5-75749A59C1D5}"/>
              </a:ext>
            </a:extLst>
          </p:cNvPr>
          <p:cNvSpPr txBox="1"/>
          <p:nvPr/>
        </p:nvSpPr>
        <p:spPr>
          <a:xfrm>
            <a:off x="237939" y="1631505"/>
            <a:ext cx="2026726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Scintillating PEN</a:t>
            </a:r>
          </a:p>
        </p:txBody>
      </p:sp>
      <p:sp>
        <p:nvSpPr>
          <p:cNvPr id="48" name="TextBox 47">
            <a:extLst>
              <a:ext uri="{FF2B5EF4-FFF2-40B4-BE49-F238E27FC236}">
                <a16:creationId xmlns:a16="http://schemas.microsoft.com/office/drawing/2014/main" id="{92C9BBC3-9792-A89C-D339-C7E832DAE46B}"/>
              </a:ext>
            </a:extLst>
          </p:cNvPr>
          <p:cNvSpPr txBox="1"/>
          <p:nvPr/>
        </p:nvSpPr>
        <p:spPr>
          <a:xfrm>
            <a:off x="2257171" y="1539175"/>
            <a:ext cx="1244031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Readout electronics</a:t>
            </a:r>
          </a:p>
        </p:txBody>
      </p:sp>
      <p:sp>
        <p:nvSpPr>
          <p:cNvPr id="49" name="TextBox 48">
            <a:extLst>
              <a:ext uri="{FF2B5EF4-FFF2-40B4-BE49-F238E27FC236}">
                <a16:creationId xmlns:a16="http://schemas.microsoft.com/office/drawing/2014/main" id="{F1CE6D08-73C3-AF99-8762-C8DC1BEF12A9}"/>
              </a:ext>
            </a:extLst>
          </p:cNvPr>
          <p:cNvSpPr txBox="1"/>
          <p:nvPr/>
        </p:nvSpPr>
        <p:spPr>
          <a:xfrm>
            <a:off x="725461" y="868481"/>
            <a:ext cx="2153725" cy="523220"/>
          </a:xfrm>
          <a:prstGeom prst="rect">
            <a:avLst/>
          </a:prstGeom>
          <a:solidFill>
            <a:schemeClr val="accent6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solidFill>
                  <a:srgbClr val="C00000"/>
                </a:solidFill>
                <a:latin typeface="Avenir Next LT Pro" panose="020B0504020202020204" pitchFamily="34" charset="0"/>
              </a:rPr>
              <a:t>Active shielding </a:t>
            </a:r>
            <a:r>
              <a:rPr lang="en-US" sz="1400" dirty="0">
                <a:latin typeface="Avenir Next LT Pro" panose="020B0504020202020204" pitchFamily="34" charset="0"/>
              </a:rPr>
              <a:t>from proximal backgrounds</a:t>
            </a:r>
            <a:endParaRPr lang="en-US" sz="1400" dirty="0">
              <a:solidFill>
                <a:srgbClr val="C00000"/>
              </a:solidFill>
              <a:latin typeface="Avenir Next LT Pro" panose="020B0504020202020204" pitchFamily="34" charset="0"/>
            </a:endParaRPr>
          </a:p>
        </p:txBody>
      </p:sp>
      <p:sp>
        <p:nvSpPr>
          <p:cNvPr id="50" name="TextBox 49">
            <a:extLst>
              <a:ext uri="{FF2B5EF4-FFF2-40B4-BE49-F238E27FC236}">
                <a16:creationId xmlns:a16="http://schemas.microsoft.com/office/drawing/2014/main" id="{7A399253-7DD8-0095-8DEE-BE6137D85088}"/>
              </a:ext>
            </a:extLst>
          </p:cNvPr>
          <p:cNvSpPr txBox="1"/>
          <p:nvPr/>
        </p:nvSpPr>
        <p:spPr>
          <a:xfrm>
            <a:off x="224232" y="2410827"/>
            <a:ext cx="1244031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Ge detector</a:t>
            </a:r>
          </a:p>
        </p:txBody>
      </p:sp>
      <p:sp>
        <p:nvSpPr>
          <p:cNvPr id="54" name="TextBox 53">
            <a:extLst>
              <a:ext uri="{FF2B5EF4-FFF2-40B4-BE49-F238E27FC236}">
                <a16:creationId xmlns:a16="http://schemas.microsoft.com/office/drawing/2014/main" id="{A14E0261-8F17-C2E8-C8B7-0CC4196BF04E}"/>
              </a:ext>
            </a:extLst>
          </p:cNvPr>
          <p:cNvSpPr txBox="1"/>
          <p:nvPr/>
        </p:nvSpPr>
        <p:spPr>
          <a:xfrm>
            <a:off x="5147417" y="1200617"/>
            <a:ext cx="1759379" cy="116955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58 read-out modules of </a:t>
            </a:r>
            <a:r>
              <a:rPr lang="en-US" sz="1400" dirty="0" err="1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SiPMs</a:t>
            </a:r>
            <a:r>
              <a:rPr lang="en-US" sz="14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 coupled to WLS fibers, divided across an inner &amp; outer barrel</a:t>
            </a:r>
          </a:p>
        </p:txBody>
      </p:sp>
      <p:sp>
        <p:nvSpPr>
          <p:cNvPr id="55" name="TextBox 54">
            <a:extLst>
              <a:ext uri="{FF2B5EF4-FFF2-40B4-BE49-F238E27FC236}">
                <a16:creationId xmlns:a16="http://schemas.microsoft.com/office/drawing/2014/main" id="{3C96E18D-0220-5FB2-0F4E-BACADA2EFD39}"/>
              </a:ext>
            </a:extLst>
          </p:cNvPr>
          <p:cNvSpPr txBox="1"/>
          <p:nvPr/>
        </p:nvSpPr>
        <p:spPr>
          <a:xfrm>
            <a:off x="5018600" y="4583705"/>
            <a:ext cx="1551278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66 PMTs + plastic scintillators</a:t>
            </a:r>
          </a:p>
        </p:txBody>
      </p:sp>
      <p:cxnSp>
        <p:nvCxnSpPr>
          <p:cNvPr id="57" name="Straight Arrow Connector 56">
            <a:extLst>
              <a:ext uri="{FF2B5EF4-FFF2-40B4-BE49-F238E27FC236}">
                <a16:creationId xmlns:a16="http://schemas.microsoft.com/office/drawing/2014/main" id="{CF8F7635-7203-370E-79A0-DA0E56318F33}"/>
              </a:ext>
            </a:extLst>
          </p:cNvPr>
          <p:cNvCxnSpPr>
            <a:cxnSpLocks/>
          </p:cNvCxnSpPr>
          <p:nvPr/>
        </p:nvCxnSpPr>
        <p:spPr>
          <a:xfrm>
            <a:off x="1199829" y="1898623"/>
            <a:ext cx="216961" cy="471545"/>
          </a:xfrm>
          <a:prstGeom prst="straightConnector1">
            <a:avLst/>
          </a:prstGeom>
          <a:ln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8" name="Straight Arrow Connector 57">
            <a:extLst>
              <a:ext uri="{FF2B5EF4-FFF2-40B4-BE49-F238E27FC236}">
                <a16:creationId xmlns:a16="http://schemas.microsoft.com/office/drawing/2014/main" id="{8F1DD5D4-42EA-BC0A-AA85-E63A50C2782E}"/>
              </a:ext>
            </a:extLst>
          </p:cNvPr>
          <p:cNvCxnSpPr>
            <a:cxnSpLocks/>
          </p:cNvCxnSpPr>
          <p:nvPr/>
        </p:nvCxnSpPr>
        <p:spPr>
          <a:xfrm flipH="1">
            <a:off x="2131417" y="1974096"/>
            <a:ext cx="591105" cy="435419"/>
          </a:xfrm>
          <a:prstGeom prst="straightConnector1">
            <a:avLst/>
          </a:prstGeom>
          <a:ln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0" name="Straight Arrow Connector 59">
            <a:extLst>
              <a:ext uri="{FF2B5EF4-FFF2-40B4-BE49-F238E27FC236}">
                <a16:creationId xmlns:a16="http://schemas.microsoft.com/office/drawing/2014/main" id="{879F38A4-6569-41DD-4AB9-B43603545009}"/>
              </a:ext>
            </a:extLst>
          </p:cNvPr>
          <p:cNvCxnSpPr>
            <a:cxnSpLocks/>
          </p:cNvCxnSpPr>
          <p:nvPr/>
        </p:nvCxnSpPr>
        <p:spPr>
          <a:xfrm>
            <a:off x="969314" y="2663566"/>
            <a:ext cx="456048" cy="341009"/>
          </a:xfrm>
          <a:prstGeom prst="straightConnector1">
            <a:avLst/>
          </a:prstGeom>
          <a:ln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3" name="Straight Arrow Connector 62">
            <a:extLst>
              <a:ext uri="{FF2B5EF4-FFF2-40B4-BE49-F238E27FC236}">
                <a16:creationId xmlns:a16="http://schemas.microsoft.com/office/drawing/2014/main" id="{AB266C3F-661C-940E-3F83-F8FC598DC53A}"/>
              </a:ext>
            </a:extLst>
          </p:cNvPr>
          <p:cNvCxnSpPr>
            <a:cxnSpLocks/>
          </p:cNvCxnSpPr>
          <p:nvPr/>
        </p:nvCxnSpPr>
        <p:spPr>
          <a:xfrm flipH="1">
            <a:off x="4406490" y="2316831"/>
            <a:ext cx="871494" cy="734124"/>
          </a:xfrm>
          <a:prstGeom prst="straightConnector1">
            <a:avLst/>
          </a:prstGeom>
          <a:ln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5" name="Straight Arrow Connector 64">
            <a:extLst>
              <a:ext uri="{FF2B5EF4-FFF2-40B4-BE49-F238E27FC236}">
                <a16:creationId xmlns:a16="http://schemas.microsoft.com/office/drawing/2014/main" id="{91EABBD0-A278-4949-5133-7C497EF40754}"/>
              </a:ext>
            </a:extLst>
          </p:cNvPr>
          <p:cNvCxnSpPr>
            <a:cxnSpLocks/>
          </p:cNvCxnSpPr>
          <p:nvPr/>
        </p:nvCxnSpPr>
        <p:spPr>
          <a:xfrm>
            <a:off x="6492045" y="4835981"/>
            <a:ext cx="1059129" cy="959539"/>
          </a:xfrm>
          <a:prstGeom prst="straightConnector1">
            <a:avLst/>
          </a:prstGeom>
          <a:ln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8" name="TextBox 67">
            <a:extLst>
              <a:ext uri="{FF2B5EF4-FFF2-40B4-BE49-F238E27FC236}">
                <a16:creationId xmlns:a16="http://schemas.microsoft.com/office/drawing/2014/main" id="{3208A49E-7541-FEC3-C6B3-95FB87B78098}"/>
              </a:ext>
            </a:extLst>
          </p:cNvPr>
          <p:cNvSpPr txBox="1"/>
          <p:nvPr/>
        </p:nvSpPr>
        <p:spPr>
          <a:xfrm rot="16200000">
            <a:off x="9279370" y="3484798"/>
            <a:ext cx="1584494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2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WLS Reflector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61F4BCBD-119B-360E-D910-3753AA6EEA96}"/>
              </a:ext>
            </a:extLst>
          </p:cNvPr>
          <p:cNvSpPr txBox="1"/>
          <p:nvPr/>
        </p:nvSpPr>
        <p:spPr>
          <a:xfrm>
            <a:off x="8452886" y="4773662"/>
            <a:ext cx="114346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b="1" dirty="0" err="1">
                <a:solidFill>
                  <a:schemeClr val="bg2">
                    <a:lumMod val="50000"/>
                  </a:schemeClr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LAr</a:t>
            </a:r>
            <a:r>
              <a:rPr lang="en-US" sz="1400" b="1" dirty="0">
                <a:solidFill>
                  <a:schemeClr val="bg2">
                    <a:lumMod val="50000"/>
                  </a:schemeClr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 cryostat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A7A9075C-CEC2-1381-7B47-A1CBAF0BAED2}"/>
              </a:ext>
            </a:extLst>
          </p:cNvPr>
          <p:cNvSpPr txBox="1"/>
          <p:nvPr/>
        </p:nvSpPr>
        <p:spPr>
          <a:xfrm>
            <a:off x="11022046" y="5669898"/>
            <a:ext cx="114346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b="1" dirty="0">
                <a:solidFill>
                  <a:schemeClr val="bg1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Water Tank</a:t>
            </a:r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6B21DE89-22E4-26BE-E89C-832371BD9827}"/>
              </a:ext>
            </a:extLst>
          </p:cNvPr>
          <p:cNvPicPr>
            <a:picLocks noChangeAspect="1"/>
          </p:cNvPicPr>
          <p:nvPr/>
        </p:nvPicPr>
        <p:blipFill rotWithShape="1">
          <a:blip r:embed="rId7"/>
          <a:srcRect l="57657"/>
          <a:stretch/>
        </p:blipFill>
        <p:spPr>
          <a:xfrm>
            <a:off x="535369" y="4472023"/>
            <a:ext cx="1293718" cy="137914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65474099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D0F3638-DE26-1EDC-21F1-D169617D43D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LEGEND-200 Germanium detectors</a:t>
            </a:r>
            <a:endParaRPr lang="en-IN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CC1FE0C3-4AD0-1F36-B2B0-145968E047F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IN"/>
              <a:t>Aparajita Mazumdar | PPC 2025, Deadwood</a:t>
            </a:r>
            <a:endParaRPr lang="en-IN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4B20CCF5-A977-F60F-52C1-267D43C4BB0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AB685E-59F6-4749-A6A4-A22AA6A2CCD1}" type="slidenum">
              <a:rPr lang="en-IN" smtClean="0"/>
              <a:pPr/>
              <a:t>23</a:t>
            </a:fld>
            <a:endParaRPr lang="en-IN" dirty="0"/>
          </a:p>
        </p:txBody>
      </p:sp>
      <p:graphicFrame>
        <p:nvGraphicFramePr>
          <p:cNvPr id="29" name="Chart 28">
            <a:extLst>
              <a:ext uri="{FF2B5EF4-FFF2-40B4-BE49-F238E27FC236}">
                <a16:creationId xmlns:a16="http://schemas.microsoft.com/office/drawing/2014/main" id="{FD51F6B5-88EF-CEF7-ED3F-CB3D0A3BF8AB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3782767997"/>
              </p:ext>
            </p:extLst>
          </p:nvPr>
        </p:nvGraphicFramePr>
        <p:xfrm>
          <a:off x="5619133" y="2123767"/>
          <a:ext cx="6046840" cy="3811540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  <p:pic>
        <p:nvPicPr>
          <p:cNvPr id="31" name="Picture 30" descr="A screenshot of a computer&#10;&#10;AI-generated content may be incorrect.">
            <a:extLst>
              <a:ext uri="{FF2B5EF4-FFF2-40B4-BE49-F238E27FC236}">
                <a16:creationId xmlns:a16="http://schemas.microsoft.com/office/drawing/2014/main" id="{B11657D1-F8B3-68A0-BEA4-374C4C7C4E65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9672" t="28003" r="25950" b="15927"/>
          <a:stretch>
            <a:fillRect/>
          </a:stretch>
        </p:blipFill>
        <p:spPr>
          <a:xfrm>
            <a:off x="10650264" y="4029537"/>
            <a:ext cx="1179872" cy="1526458"/>
          </a:xfrm>
          <a:prstGeom prst="rect">
            <a:avLst/>
          </a:prstGeom>
        </p:spPr>
      </p:pic>
      <p:pic>
        <p:nvPicPr>
          <p:cNvPr id="32" name="Picture 31" descr="A screenshot of a computer&#10;&#10;AI-generated content may be incorrect.">
            <a:extLst>
              <a:ext uri="{FF2B5EF4-FFF2-40B4-BE49-F238E27FC236}">
                <a16:creationId xmlns:a16="http://schemas.microsoft.com/office/drawing/2014/main" id="{1F14B5DC-FD7A-CB93-5565-C0A95BF60932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74768" b="15559"/>
          <a:stretch>
            <a:fillRect/>
          </a:stretch>
        </p:blipFill>
        <p:spPr>
          <a:xfrm>
            <a:off x="5924693" y="3989223"/>
            <a:ext cx="1221198" cy="2298818"/>
          </a:xfrm>
          <a:prstGeom prst="rect">
            <a:avLst/>
          </a:prstGeom>
        </p:spPr>
      </p:pic>
      <p:pic>
        <p:nvPicPr>
          <p:cNvPr id="33" name="Picture 32" descr="A screenshot of a computer&#10;&#10;AI-generated content may be incorrect.">
            <a:extLst>
              <a:ext uri="{FF2B5EF4-FFF2-40B4-BE49-F238E27FC236}">
                <a16:creationId xmlns:a16="http://schemas.microsoft.com/office/drawing/2014/main" id="{BC7BA7B2-FF3F-FC48-D02A-27999AADE840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6966" r="50179"/>
          <a:stretch>
            <a:fillRect/>
          </a:stretch>
        </p:blipFill>
        <p:spPr>
          <a:xfrm>
            <a:off x="10724007" y="1114421"/>
            <a:ext cx="1106129" cy="2722402"/>
          </a:xfrm>
          <a:prstGeom prst="rect">
            <a:avLst/>
          </a:prstGeom>
        </p:spPr>
      </p:pic>
      <p:pic>
        <p:nvPicPr>
          <p:cNvPr id="34" name="Picture 33" descr="A screenshot of a computer&#10;&#10;AI-generated content may be incorrect.">
            <a:extLst>
              <a:ext uri="{FF2B5EF4-FFF2-40B4-BE49-F238E27FC236}">
                <a16:creationId xmlns:a16="http://schemas.microsoft.com/office/drawing/2014/main" id="{F057C281-924D-71FF-161D-5E29AA6D637D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73609"/>
          <a:stretch>
            <a:fillRect/>
          </a:stretch>
        </p:blipFill>
        <p:spPr>
          <a:xfrm>
            <a:off x="8937522" y="-55051"/>
            <a:ext cx="1277270" cy="2722402"/>
          </a:xfrm>
          <a:prstGeom prst="rect">
            <a:avLst/>
          </a:prstGeom>
        </p:spPr>
      </p:pic>
      <p:sp>
        <p:nvSpPr>
          <p:cNvPr id="35" name="TextBox 34">
            <a:extLst>
              <a:ext uri="{FF2B5EF4-FFF2-40B4-BE49-F238E27FC236}">
                <a16:creationId xmlns:a16="http://schemas.microsoft.com/office/drawing/2014/main" id="{D0638D1B-E689-09E0-09ED-E82008591C77}"/>
              </a:ext>
            </a:extLst>
          </p:cNvPr>
          <p:cNvSpPr txBox="1"/>
          <p:nvPr/>
        </p:nvSpPr>
        <p:spPr>
          <a:xfrm>
            <a:off x="7675281" y="3257133"/>
            <a:ext cx="2371851" cy="181588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8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IC detectors largest contribution by mass</a:t>
            </a:r>
          </a:p>
        </p:txBody>
      </p:sp>
      <p:sp>
        <p:nvSpPr>
          <p:cNvPr id="36" name="TextBox 35">
            <a:extLst>
              <a:ext uri="{FF2B5EF4-FFF2-40B4-BE49-F238E27FC236}">
                <a16:creationId xmlns:a16="http://schemas.microsoft.com/office/drawing/2014/main" id="{8CE521BC-0770-3A40-7C8E-848CB21FDD91}"/>
              </a:ext>
            </a:extLst>
          </p:cNvPr>
          <p:cNvSpPr txBox="1"/>
          <p:nvPr/>
        </p:nvSpPr>
        <p:spPr>
          <a:xfrm>
            <a:off x="9335102" y="-17439"/>
            <a:ext cx="1759379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14.7 kg</a:t>
            </a:r>
          </a:p>
        </p:txBody>
      </p:sp>
      <p:sp>
        <p:nvSpPr>
          <p:cNvPr id="37" name="TextBox 36">
            <a:extLst>
              <a:ext uri="{FF2B5EF4-FFF2-40B4-BE49-F238E27FC236}">
                <a16:creationId xmlns:a16="http://schemas.microsoft.com/office/drawing/2014/main" id="{C84107DF-9319-0E52-7EA1-CC871DC9E68D}"/>
              </a:ext>
            </a:extLst>
          </p:cNvPr>
          <p:cNvSpPr txBox="1"/>
          <p:nvPr/>
        </p:nvSpPr>
        <p:spPr>
          <a:xfrm>
            <a:off x="10950446" y="1969878"/>
            <a:ext cx="1759379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19.0 kg</a:t>
            </a:r>
          </a:p>
        </p:txBody>
      </p:sp>
      <p:sp>
        <p:nvSpPr>
          <p:cNvPr id="38" name="TextBox 37">
            <a:extLst>
              <a:ext uri="{FF2B5EF4-FFF2-40B4-BE49-F238E27FC236}">
                <a16:creationId xmlns:a16="http://schemas.microsoft.com/office/drawing/2014/main" id="{B9584638-76DF-91C5-1C9C-BDBE12B81094}"/>
              </a:ext>
            </a:extLst>
          </p:cNvPr>
          <p:cNvSpPr txBox="1"/>
          <p:nvPr/>
        </p:nvSpPr>
        <p:spPr>
          <a:xfrm>
            <a:off x="10868399" y="3872590"/>
            <a:ext cx="1759379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22.1 kg</a:t>
            </a:r>
          </a:p>
        </p:txBody>
      </p:sp>
      <p:sp>
        <p:nvSpPr>
          <p:cNvPr id="39" name="TextBox 38">
            <a:extLst>
              <a:ext uri="{FF2B5EF4-FFF2-40B4-BE49-F238E27FC236}">
                <a16:creationId xmlns:a16="http://schemas.microsoft.com/office/drawing/2014/main" id="{D99006A9-BCBF-83C5-E3A8-A48676C1F62B}"/>
              </a:ext>
            </a:extLst>
          </p:cNvPr>
          <p:cNvSpPr txBox="1"/>
          <p:nvPr/>
        </p:nvSpPr>
        <p:spPr>
          <a:xfrm>
            <a:off x="6088856" y="3989223"/>
            <a:ext cx="1759379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86.7 kg</a:t>
            </a:r>
          </a:p>
        </p:txBody>
      </p:sp>
      <p:sp>
        <p:nvSpPr>
          <p:cNvPr id="41" name="TextBox 40">
            <a:extLst>
              <a:ext uri="{FF2B5EF4-FFF2-40B4-BE49-F238E27FC236}">
                <a16:creationId xmlns:a16="http://schemas.microsoft.com/office/drawing/2014/main" id="{AAD813F9-33C0-6924-2AE9-8C6A7BE1B397}"/>
              </a:ext>
            </a:extLst>
          </p:cNvPr>
          <p:cNvSpPr txBox="1"/>
          <p:nvPr/>
        </p:nvSpPr>
        <p:spPr>
          <a:xfrm>
            <a:off x="102811" y="2718838"/>
            <a:ext cx="6202081" cy="181588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IN" sz="1600" dirty="0">
                <a:latin typeface="Avenir Next LT Pro" panose="020B0504020202020204" pitchFamily="34" charset="0"/>
              </a:rPr>
              <a:t>L-200 uses the GERDA infrastructure at LNGS.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IN" sz="1600" dirty="0">
                <a:latin typeface="Avenir Next LT Pro" panose="020B0504020202020204" pitchFamily="34" charset="0"/>
              </a:rPr>
              <a:t>New elements: part of the enriched Ge detectors, </a:t>
            </a:r>
            <a:r>
              <a:rPr lang="en-IN" sz="1600" dirty="0" err="1">
                <a:latin typeface="Avenir Next LT Pro" panose="020B0504020202020204" pitchFamily="34" charset="0"/>
              </a:rPr>
              <a:t>LAr</a:t>
            </a:r>
            <a:r>
              <a:rPr lang="en-IN" sz="1600" dirty="0">
                <a:latin typeface="Avenir Next LT Pro" panose="020B0504020202020204" pitchFamily="34" charset="0"/>
              </a:rPr>
              <a:t> veto, electronics, cables, DAQ…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IN" sz="1600" dirty="0">
                <a:latin typeface="Avenir Next LT Pro" panose="020B0504020202020204" pitchFamily="34" charset="0"/>
              </a:rPr>
              <a:t>Configuration (Oct ‘22 – Mar ‘24):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IN" sz="1600" dirty="0">
                <a:latin typeface="Avenir Next LT Pro" panose="020B0504020202020204" pitchFamily="34" charset="0"/>
              </a:rPr>
              <a:t>142 kg of </a:t>
            </a:r>
            <a:r>
              <a:rPr lang="en-IN" sz="1600" dirty="0" err="1">
                <a:latin typeface="Avenir Next LT Pro" panose="020B0504020202020204" pitchFamily="34" charset="0"/>
              </a:rPr>
              <a:t>HPGe</a:t>
            </a:r>
            <a:r>
              <a:rPr lang="en-IN" sz="1600" dirty="0">
                <a:latin typeface="Avenir Next LT Pro" panose="020B0504020202020204" pitchFamily="34" charset="0"/>
              </a:rPr>
              <a:t> were installed in October 2022.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IN" sz="1600" dirty="0">
                <a:latin typeface="Avenir Next LT Pro" panose="020B0504020202020204" pitchFamily="34" charset="0"/>
              </a:rPr>
              <a:t>101 detectors in 10 strings. 4 different detector types.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IN" sz="1600" dirty="0">
                <a:latin typeface="Avenir Next LT Pro" panose="020B0504020202020204" pitchFamily="34" charset="0"/>
              </a:rPr>
              <a:t>130 kg operational.</a:t>
            </a:r>
          </a:p>
        </p:txBody>
      </p:sp>
      <p:sp>
        <p:nvSpPr>
          <p:cNvPr id="45" name="TextBox 44">
            <a:extLst>
              <a:ext uri="{FF2B5EF4-FFF2-40B4-BE49-F238E27FC236}">
                <a16:creationId xmlns:a16="http://schemas.microsoft.com/office/drawing/2014/main" id="{1B4EE5DB-D9AB-FF73-8D75-80041C085516}"/>
              </a:ext>
            </a:extLst>
          </p:cNvPr>
          <p:cNvSpPr txBox="1"/>
          <p:nvPr/>
        </p:nvSpPr>
        <p:spPr>
          <a:xfrm>
            <a:off x="748440" y="5039393"/>
            <a:ext cx="3554842" cy="89255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New Design for LEGEND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Large detectors up to 4 kg.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Improved background rejection.</a:t>
            </a:r>
          </a:p>
        </p:txBody>
      </p:sp>
      <p:sp>
        <p:nvSpPr>
          <p:cNvPr id="46" name="Arc 45">
            <a:extLst>
              <a:ext uri="{FF2B5EF4-FFF2-40B4-BE49-F238E27FC236}">
                <a16:creationId xmlns:a16="http://schemas.microsoft.com/office/drawing/2014/main" id="{807E6B9E-142E-163F-EF9F-FFAA1EC53765}"/>
              </a:ext>
            </a:extLst>
          </p:cNvPr>
          <p:cNvSpPr/>
          <p:nvPr/>
        </p:nvSpPr>
        <p:spPr>
          <a:xfrm rot="20891927">
            <a:off x="2832650" y="5449461"/>
            <a:ext cx="3318387" cy="1881993"/>
          </a:xfrm>
          <a:custGeom>
            <a:avLst/>
            <a:gdLst>
              <a:gd name="connsiteX0" fmla="*/ 1659193 w 3318387"/>
              <a:gd name="connsiteY0" fmla="*/ 0 h 1881993"/>
              <a:gd name="connsiteX1" fmla="*/ 2995994 w 3318387"/>
              <a:gd name="connsiteY1" fmla="*/ 383613 h 1881993"/>
              <a:gd name="connsiteX2" fmla="*/ 2550394 w 3318387"/>
              <a:gd name="connsiteY2" fmla="*/ 569408 h 1881993"/>
              <a:gd name="connsiteX3" fmla="*/ 2131530 w 3318387"/>
              <a:gd name="connsiteY3" fmla="*/ 744055 h 1881993"/>
              <a:gd name="connsiteX4" fmla="*/ 1659194 w 3318387"/>
              <a:gd name="connsiteY4" fmla="*/ 940997 h 1881993"/>
              <a:gd name="connsiteX5" fmla="*/ 1659193 w 3318387"/>
              <a:gd name="connsiteY5" fmla="*/ 0 h 1881993"/>
              <a:gd name="connsiteX0" fmla="*/ 1659193 w 3318387"/>
              <a:gd name="connsiteY0" fmla="*/ 0 h 1881993"/>
              <a:gd name="connsiteX1" fmla="*/ 2995994 w 3318387"/>
              <a:gd name="connsiteY1" fmla="*/ 383613 h 188199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</a:cxnLst>
            <a:rect l="l" t="t" r="r" b="b"/>
            <a:pathLst>
              <a:path w="3318387" h="1881993" stroke="0" extrusionOk="0">
                <a:moveTo>
                  <a:pt x="1659193" y="0"/>
                </a:moveTo>
                <a:cubicBezTo>
                  <a:pt x="2201837" y="-94080"/>
                  <a:pt x="2604811" y="172294"/>
                  <a:pt x="2995994" y="383613"/>
                </a:cubicBezTo>
                <a:cubicBezTo>
                  <a:pt x="2862338" y="439665"/>
                  <a:pt x="2748647" y="505215"/>
                  <a:pt x="2550394" y="569408"/>
                </a:cubicBezTo>
                <a:cubicBezTo>
                  <a:pt x="2352141" y="633601"/>
                  <a:pt x="2244047" y="698202"/>
                  <a:pt x="2131530" y="744055"/>
                </a:cubicBezTo>
                <a:cubicBezTo>
                  <a:pt x="2019013" y="789908"/>
                  <a:pt x="1795067" y="897128"/>
                  <a:pt x="1659194" y="940997"/>
                </a:cubicBezTo>
                <a:cubicBezTo>
                  <a:pt x="1708827" y="632023"/>
                  <a:pt x="1593590" y="308983"/>
                  <a:pt x="1659193" y="0"/>
                </a:cubicBezTo>
                <a:close/>
              </a:path>
              <a:path w="3318387" h="1881993" fill="none" extrusionOk="0">
                <a:moveTo>
                  <a:pt x="1659193" y="0"/>
                </a:moveTo>
                <a:cubicBezTo>
                  <a:pt x="2227938" y="10612"/>
                  <a:pt x="2702637" y="101513"/>
                  <a:pt x="2995994" y="383613"/>
                </a:cubicBezTo>
              </a:path>
              <a:path w="3318387" h="1881993" fill="none" stroke="0" extrusionOk="0">
                <a:moveTo>
                  <a:pt x="1659193" y="0"/>
                </a:moveTo>
                <a:cubicBezTo>
                  <a:pt x="2150479" y="668"/>
                  <a:pt x="2695912" y="137846"/>
                  <a:pt x="2995994" y="383613"/>
                </a:cubicBezTo>
              </a:path>
            </a:pathLst>
          </a:custGeom>
          <a:ln w="28575">
            <a:solidFill>
              <a:schemeClr val="tx1"/>
            </a:solidFill>
            <a:prstDash val="dash"/>
            <a:tailEnd type="arrow"/>
            <a:extLst>
              <a:ext uri="{C807C97D-BFC1-408E-A445-0C87EB9F89A2}">
                <ask:lineSketchStyleProps xmlns:ask="http://schemas.microsoft.com/office/drawing/2018/sketchyshapes" sd="944799925">
                  <a:prstGeom prst="arc">
                    <a:avLst>
                      <a:gd name="adj1" fmla="val 16200000"/>
                      <a:gd name="adj2" fmla="val 20241967"/>
                    </a:avLst>
                  </a:prstGeom>
                  <ask:type>
                    <ask:lineSketchFreehand/>
                  </ask:type>
                </ask:lineSketchStyleProps>
              </a:ext>
            </a:extLst>
          </a:ln>
          <a:effectLst>
            <a:glow rad="63500">
              <a:schemeClr val="accent4">
                <a:satMod val="175000"/>
                <a:alpha val="40000"/>
              </a:schemeClr>
            </a:glow>
          </a:effec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cxnSp>
        <p:nvCxnSpPr>
          <p:cNvPr id="6" name="Straight Connector 5">
            <a:extLst>
              <a:ext uri="{FF2B5EF4-FFF2-40B4-BE49-F238E27FC236}">
                <a16:creationId xmlns:a16="http://schemas.microsoft.com/office/drawing/2014/main" id="{67066E39-E985-84B7-8439-175A43A4AC8C}"/>
              </a:ext>
            </a:extLst>
          </p:cNvPr>
          <p:cNvCxnSpPr>
            <a:cxnSpLocks/>
          </p:cNvCxnSpPr>
          <p:nvPr/>
        </p:nvCxnSpPr>
        <p:spPr>
          <a:xfrm>
            <a:off x="330897" y="963495"/>
            <a:ext cx="7344384" cy="0"/>
          </a:xfrm>
          <a:prstGeom prst="line">
            <a:avLst/>
          </a:prstGeom>
          <a:ln w="28575">
            <a:solidFill>
              <a:srgbClr val="33589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" name="Straight Arrow Connector 7">
            <a:extLst>
              <a:ext uri="{FF2B5EF4-FFF2-40B4-BE49-F238E27FC236}">
                <a16:creationId xmlns:a16="http://schemas.microsoft.com/office/drawing/2014/main" id="{C1E41906-3FC6-61C6-2E85-36A24D99AEE1}"/>
              </a:ext>
            </a:extLst>
          </p:cNvPr>
          <p:cNvCxnSpPr>
            <a:cxnSpLocks/>
          </p:cNvCxnSpPr>
          <p:nvPr/>
        </p:nvCxnSpPr>
        <p:spPr>
          <a:xfrm>
            <a:off x="336538" y="963495"/>
            <a:ext cx="0" cy="342655"/>
          </a:xfrm>
          <a:prstGeom prst="straightConnector1">
            <a:avLst/>
          </a:prstGeom>
          <a:ln w="28575">
            <a:solidFill>
              <a:srgbClr val="335899"/>
            </a:solidFill>
            <a:headEnd type="oval" w="med" len="med"/>
            <a:tailEnd type="triangle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" name="TextBox 9">
            <a:extLst>
              <a:ext uri="{FF2B5EF4-FFF2-40B4-BE49-F238E27FC236}">
                <a16:creationId xmlns:a16="http://schemas.microsoft.com/office/drawing/2014/main" id="{1F5B1EC8-8D1E-360B-C6C8-17D06B204300}"/>
              </a:ext>
            </a:extLst>
          </p:cNvPr>
          <p:cNvSpPr txBox="1"/>
          <p:nvPr/>
        </p:nvSpPr>
        <p:spPr>
          <a:xfrm>
            <a:off x="-32720" y="1343315"/>
            <a:ext cx="1953429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Oct ’22 – Feb ’23:</a:t>
            </a:r>
          </a:p>
          <a:p>
            <a:r>
              <a:rPr lang="en-US" sz="16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Installed and commissioned 142 kg</a:t>
            </a:r>
          </a:p>
        </p:txBody>
      </p:sp>
      <p:cxnSp>
        <p:nvCxnSpPr>
          <p:cNvPr id="12" name="Straight Arrow Connector 11">
            <a:extLst>
              <a:ext uri="{FF2B5EF4-FFF2-40B4-BE49-F238E27FC236}">
                <a16:creationId xmlns:a16="http://schemas.microsoft.com/office/drawing/2014/main" id="{0C4824A5-A84A-2B6C-DC85-E24463902BE9}"/>
              </a:ext>
            </a:extLst>
          </p:cNvPr>
          <p:cNvCxnSpPr>
            <a:cxnSpLocks/>
          </p:cNvCxnSpPr>
          <p:nvPr/>
        </p:nvCxnSpPr>
        <p:spPr>
          <a:xfrm>
            <a:off x="4706534" y="963495"/>
            <a:ext cx="0" cy="342655"/>
          </a:xfrm>
          <a:prstGeom prst="straightConnector1">
            <a:avLst/>
          </a:prstGeom>
          <a:ln w="28575">
            <a:solidFill>
              <a:srgbClr val="335899"/>
            </a:solidFill>
            <a:headEnd type="oval" w="med" len="med"/>
            <a:tailEnd type="triangle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3" name="TextBox 12">
            <a:extLst>
              <a:ext uri="{FF2B5EF4-FFF2-40B4-BE49-F238E27FC236}">
                <a16:creationId xmlns:a16="http://schemas.microsoft.com/office/drawing/2014/main" id="{FAB2F7B3-1FA2-4074-6FBA-068214F4E938}"/>
              </a:ext>
            </a:extLst>
          </p:cNvPr>
          <p:cNvSpPr txBox="1"/>
          <p:nvPr/>
        </p:nvSpPr>
        <p:spPr>
          <a:xfrm>
            <a:off x="4142029" y="1320824"/>
            <a:ext cx="2373377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Mar ’24 – </a:t>
            </a:r>
          </a:p>
          <a:p>
            <a:r>
              <a:rPr lang="en-US" sz="16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Spring-summer ’25:</a:t>
            </a:r>
          </a:p>
          <a:p>
            <a:r>
              <a:rPr lang="en-US" sz="16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Maintenance, Background</a:t>
            </a:r>
          </a:p>
          <a:p>
            <a:r>
              <a:rPr lang="en-US" sz="16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characterization runs, …</a:t>
            </a:r>
          </a:p>
        </p:txBody>
      </p:sp>
      <p:cxnSp>
        <p:nvCxnSpPr>
          <p:cNvPr id="14" name="Straight Arrow Connector 13">
            <a:extLst>
              <a:ext uri="{FF2B5EF4-FFF2-40B4-BE49-F238E27FC236}">
                <a16:creationId xmlns:a16="http://schemas.microsoft.com/office/drawing/2014/main" id="{397B6ED5-150C-9242-8102-291748124135}"/>
              </a:ext>
            </a:extLst>
          </p:cNvPr>
          <p:cNvCxnSpPr>
            <a:cxnSpLocks/>
          </p:cNvCxnSpPr>
          <p:nvPr/>
        </p:nvCxnSpPr>
        <p:spPr>
          <a:xfrm>
            <a:off x="7255041" y="963495"/>
            <a:ext cx="0" cy="342655"/>
          </a:xfrm>
          <a:prstGeom prst="straightConnector1">
            <a:avLst/>
          </a:prstGeom>
          <a:ln w="28575">
            <a:solidFill>
              <a:srgbClr val="335899"/>
            </a:solidFill>
            <a:headEnd type="oval" w="med" len="med"/>
            <a:tailEnd type="triangle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6" name="TextBox 15">
            <a:extLst>
              <a:ext uri="{FF2B5EF4-FFF2-40B4-BE49-F238E27FC236}">
                <a16:creationId xmlns:a16="http://schemas.microsoft.com/office/drawing/2014/main" id="{999A230B-1554-7938-74C9-DAF9E42D2E77}"/>
              </a:ext>
            </a:extLst>
          </p:cNvPr>
          <p:cNvSpPr txBox="1"/>
          <p:nvPr/>
        </p:nvSpPr>
        <p:spPr>
          <a:xfrm>
            <a:off x="6411751" y="1337943"/>
            <a:ext cx="2422115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Spring-summer ‘25:</a:t>
            </a:r>
          </a:p>
          <a:p>
            <a:r>
              <a:rPr lang="en-US" sz="16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Reassembly of detectors,</a:t>
            </a:r>
          </a:p>
          <a:p>
            <a:r>
              <a:rPr lang="en-US" sz="16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Additional IC,</a:t>
            </a:r>
          </a:p>
          <a:p>
            <a:r>
              <a:rPr lang="en-US" sz="16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Restarted Data</a:t>
            </a:r>
          </a:p>
          <a:p>
            <a:r>
              <a:rPr lang="en-US" sz="16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taking</a:t>
            </a:r>
          </a:p>
        </p:txBody>
      </p:sp>
      <p:cxnSp>
        <p:nvCxnSpPr>
          <p:cNvPr id="17" name="Straight Arrow Connector 16">
            <a:extLst>
              <a:ext uri="{FF2B5EF4-FFF2-40B4-BE49-F238E27FC236}">
                <a16:creationId xmlns:a16="http://schemas.microsoft.com/office/drawing/2014/main" id="{970F71A9-0799-CCC8-7DBC-02A4571C1E16}"/>
              </a:ext>
            </a:extLst>
          </p:cNvPr>
          <p:cNvCxnSpPr>
            <a:cxnSpLocks/>
          </p:cNvCxnSpPr>
          <p:nvPr/>
        </p:nvCxnSpPr>
        <p:spPr>
          <a:xfrm>
            <a:off x="2220274" y="963495"/>
            <a:ext cx="0" cy="342655"/>
          </a:xfrm>
          <a:prstGeom prst="straightConnector1">
            <a:avLst/>
          </a:prstGeom>
          <a:ln w="28575">
            <a:solidFill>
              <a:srgbClr val="335899"/>
            </a:solidFill>
            <a:headEnd type="oval" w="med" len="med"/>
            <a:tailEnd type="triangle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9" name="TextBox 18">
            <a:extLst>
              <a:ext uri="{FF2B5EF4-FFF2-40B4-BE49-F238E27FC236}">
                <a16:creationId xmlns:a16="http://schemas.microsoft.com/office/drawing/2014/main" id="{A49EE38B-0B52-2A76-7D6D-C1D88B1F1D53}"/>
              </a:ext>
            </a:extLst>
          </p:cNvPr>
          <p:cNvSpPr txBox="1"/>
          <p:nvPr/>
        </p:nvSpPr>
        <p:spPr>
          <a:xfrm>
            <a:off x="2084941" y="1330840"/>
            <a:ext cx="1953432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Mar ’23 – Feb ’24:</a:t>
            </a:r>
          </a:p>
          <a:p>
            <a:r>
              <a:rPr lang="en-US" sz="16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Physics Data taking</a:t>
            </a:r>
          </a:p>
        </p:txBody>
      </p:sp>
      <p:cxnSp>
        <p:nvCxnSpPr>
          <p:cNvPr id="20" name="Straight Connector 19">
            <a:extLst>
              <a:ext uri="{FF2B5EF4-FFF2-40B4-BE49-F238E27FC236}">
                <a16:creationId xmlns:a16="http://schemas.microsoft.com/office/drawing/2014/main" id="{ED8941FC-3932-7031-F995-744C1D9A08C1}"/>
              </a:ext>
            </a:extLst>
          </p:cNvPr>
          <p:cNvCxnSpPr>
            <a:cxnSpLocks/>
          </p:cNvCxnSpPr>
          <p:nvPr/>
        </p:nvCxnSpPr>
        <p:spPr>
          <a:xfrm>
            <a:off x="7723490" y="963495"/>
            <a:ext cx="364276" cy="0"/>
          </a:xfrm>
          <a:prstGeom prst="line">
            <a:avLst/>
          </a:prstGeom>
          <a:ln w="28575">
            <a:solidFill>
              <a:srgbClr val="335899"/>
            </a:solidFill>
            <a:prstDash val="sys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863994364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46674713-C867-BEC4-501B-58D61C43AEC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E60E14A-000E-0E0C-C599-3C590CB86D8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Pulse Shape Discrimination (PSD)</a:t>
            </a:r>
            <a:endParaRPr lang="en-IN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B0243412-3332-3C08-D2CD-3EC42E9E654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IN"/>
              <a:t>Aparajita Mazumdar | PPC 2025, Deadwood</a:t>
            </a:r>
            <a:endParaRPr lang="en-IN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23C3F7D0-F7E7-3FCD-7B6B-3E6754C16E2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AB685E-59F6-4749-A6A4-A22AA6A2CCD1}" type="slidenum">
              <a:rPr lang="en-IN" smtClean="0"/>
              <a:pPr/>
              <a:t>24</a:t>
            </a:fld>
            <a:endParaRPr lang="en-IN" dirty="0"/>
          </a:p>
        </p:txBody>
      </p:sp>
      <p:pic>
        <p:nvPicPr>
          <p:cNvPr id="3" name="Grafik 16">
            <a:extLst>
              <a:ext uri="{FF2B5EF4-FFF2-40B4-BE49-F238E27FC236}">
                <a16:creationId xmlns:a16="http://schemas.microsoft.com/office/drawing/2014/main" id="{A9F577BA-336A-6747-1F90-D4F609AB348D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8139" r="8669"/>
          <a:stretch/>
        </p:blipFill>
        <p:spPr>
          <a:xfrm>
            <a:off x="746978" y="2339574"/>
            <a:ext cx="4830532" cy="2419361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E3314552-B670-2E32-23D4-A4AE4A56E3CC}"/>
              </a:ext>
            </a:extLst>
          </p:cNvPr>
          <p:cNvSpPr txBox="1"/>
          <p:nvPr/>
        </p:nvSpPr>
        <p:spPr>
          <a:xfrm>
            <a:off x="527100" y="878818"/>
            <a:ext cx="1113779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latin typeface="Avenir Next LT Pro" panose="020B0504020202020204" pitchFamily="34" charset="0"/>
              </a:rPr>
              <a:t>In point contact style detectors, the pulse shape depends on the event topology within the Ge detector  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A902DDF5-AF3C-4D51-9239-DE1E8A7D8F8F}"/>
              </a:ext>
            </a:extLst>
          </p:cNvPr>
          <p:cNvSpPr txBox="1"/>
          <p:nvPr/>
        </p:nvSpPr>
        <p:spPr>
          <a:xfrm>
            <a:off x="1139569" y="2077964"/>
            <a:ext cx="4523134" cy="523220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In the 0</a:t>
            </a:r>
            <a:r>
              <a:rPr lang="en-US" sz="1400" dirty="0">
                <a:solidFill>
                  <a:srgbClr val="405C9A"/>
                </a:solidFill>
                <a:latin typeface="Symbol" panose="05050102010706020507" pitchFamily="18" charset="2"/>
                <a:cs typeface="Dreaming Outloud Pro" panose="020F0502020204030204" pitchFamily="66" charset="0"/>
              </a:rPr>
              <a:t>nbb</a:t>
            </a:r>
            <a:r>
              <a:rPr lang="en-US" sz="14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, 2</a:t>
            </a:r>
            <a:r>
              <a:rPr lang="en-US" sz="1400" dirty="0">
                <a:solidFill>
                  <a:srgbClr val="405C9A"/>
                </a:solidFill>
                <a:latin typeface="Symbol" panose="05050102010706020507" pitchFamily="18" charset="2"/>
                <a:cs typeface="Dreaming Outloud Pro" panose="020F0502020204030204" pitchFamily="66" charset="0"/>
              </a:rPr>
              <a:t>b</a:t>
            </a:r>
            <a:r>
              <a:rPr lang="en-US" sz="14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 deposit their energy at a “single site” (within a volume of 1mm</a:t>
            </a:r>
            <a:r>
              <a:rPr lang="en-US" sz="1400" baseline="300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3</a:t>
            </a:r>
            <a:r>
              <a:rPr lang="en-US" sz="14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 )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717F1F5E-CEF9-B9CD-6ACF-EAA7544E2D5C}"/>
              </a:ext>
            </a:extLst>
          </p:cNvPr>
          <p:cNvSpPr txBox="1"/>
          <p:nvPr/>
        </p:nvSpPr>
        <p:spPr>
          <a:xfrm>
            <a:off x="4028956" y="4928516"/>
            <a:ext cx="5021865" cy="584775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marL="285750" indent="-285750">
              <a:buFontTx/>
              <a:buChar char="-"/>
            </a:pPr>
            <a:r>
              <a:rPr lang="en-US" sz="1600" dirty="0">
                <a:solidFill>
                  <a:srgbClr val="7BAED2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Charge waveform</a:t>
            </a:r>
          </a:p>
          <a:p>
            <a:pPr marL="285750" indent="-285750">
              <a:buFontTx/>
              <a:buChar char="-"/>
            </a:pPr>
            <a:r>
              <a:rPr lang="en-US" sz="1600" dirty="0">
                <a:solidFill>
                  <a:srgbClr val="FFAC64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Current (Smoothed derivative of charge waveform)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048A5C31-E36A-7D38-FF23-F566909D6095}"/>
              </a:ext>
            </a:extLst>
          </p:cNvPr>
          <p:cNvSpPr txBox="1"/>
          <p:nvPr/>
        </p:nvSpPr>
        <p:spPr>
          <a:xfrm>
            <a:off x="3162244" y="3197970"/>
            <a:ext cx="1733424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>
                <a:latin typeface="Avenir Next LT Pro" panose="020B0504020202020204" pitchFamily="34" charset="0"/>
              </a:rPr>
              <a:t>Acceptance window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2FB0E217-CA2B-8135-7CB5-039B64F88DA6}"/>
              </a:ext>
            </a:extLst>
          </p:cNvPr>
          <p:cNvSpPr txBox="1"/>
          <p:nvPr/>
        </p:nvSpPr>
        <p:spPr>
          <a:xfrm>
            <a:off x="1040949" y="1488898"/>
            <a:ext cx="10428629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latin typeface="Avenir Next LT Pro" panose="020B0504020202020204" pitchFamily="34" charset="0"/>
              </a:rPr>
              <a:t>For example</a:t>
            </a:r>
            <a:r>
              <a:rPr lang="en-US" sz="2000" dirty="0">
                <a:latin typeface="Avenir Next LT Pro" panose="020B0504020202020204" pitchFamily="34" charset="0"/>
              </a:rPr>
              <a:t>,</a:t>
            </a:r>
          </a:p>
        </p:txBody>
      </p:sp>
    </p:spTree>
    <p:extLst>
      <p:ext uri="{BB962C8B-B14F-4D97-AF65-F5344CB8AC3E}">
        <p14:creationId xmlns:p14="http://schemas.microsoft.com/office/powerpoint/2010/main" val="1743732652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C02BAD5D-76BF-D152-F268-0474BEA67DE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A5BDFFC-FFDE-2D8A-6E07-37165ECA8B4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Pulse Shape Discrimination (PSD)</a:t>
            </a:r>
            <a:endParaRPr lang="en-IN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535E5047-EEEE-636F-45EF-C06BDC38ED1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IN"/>
              <a:t>Aparajita Mazumdar | PPC 2025, Deadwood</a:t>
            </a:r>
            <a:endParaRPr lang="en-IN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BED7A186-1B77-C2D0-9C21-C319C6E4108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AB685E-59F6-4749-A6A4-A22AA6A2CCD1}" type="slidenum">
              <a:rPr lang="en-IN" smtClean="0"/>
              <a:pPr/>
              <a:t>25</a:t>
            </a:fld>
            <a:endParaRPr lang="en-IN" dirty="0"/>
          </a:p>
        </p:txBody>
      </p:sp>
      <p:pic>
        <p:nvPicPr>
          <p:cNvPr id="3" name="Grafik 16">
            <a:extLst>
              <a:ext uri="{FF2B5EF4-FFF2-40B4-BE49-F238E27FC236}">
                <a16:creationId xmlns:a16="http://schemas.microsoft.com/office/drawing/2014/main" id="{17B18F97-399C-CDA5-83B3-9642CE78B59E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8139" r="8669"/>
          <a:stretch/>
        </p:blipFill>
        <p:spPr>
          <a:xfrm>
            <a:off x="746978" y="2339574"/>
            <a:ext cx="4830532" cy="2419361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3010202B-0DAB-FE6C-D000-6AC0E9B4FBD7}"/>
              </a:ext>
            </a:extLst>
          </p:cNvPr>
          <p:cNvSpPr txBox="1"/>
          <p:nvPr/>
        </p:nvSpPr>
        <p:spPr>
          <a:xfrm>
            <a:off x="1139569" y="2077964"/>
            <a:ext cx="4523134" cy="523220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In the 0</a:t>
            </a:r>
            <a:r>
              <a:rPr lang="en-US" sz="1400" dirty="0">
                <a:solidFill>
                  <a:srgbClr val="405C9A"/>
                </a:solidFill>
                <a:latin typeface="Symbol" panose="05050102010706020507" pitchFamily="18" charset="2"/>
                <a:cs typeface="Dreaming Outloud Pro" panose="020F0502020204030204" pitchFamily="66" charset="0"/>
              </a:rPr>
              <a:t>nbb</a:t>
            </a:r>
            <a:r>
              <a:rPr lang="en-US" sz="14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, 2</a:t>
            </a:r>
            <a:r>
              <a:rPr lang="en-US" sz="1400" dirty="0">
                <a:solidFill>
                  <a:srgbClr val="405C9A"/>
                </a:solidFill>
                <a:latin typeface="Symbol" panose="05050102010706020507" pitchFamily="18" charset="2"/>
                <a:cs typeface="Dreaming Outloud Pro" panose="020F0502020204030204" pitchFamily="66" charset="0"/>
              </a:rPr>
              <a:t>b</a:t>
            </a:r>
            <a:r>
              <a:rPr lang="en-US" sz="14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 deposit their energy at a “single site” (within a volume of 1mm</a:t>
            </a:r>
            <a:r>
              <a:rPr lang="en-US" sz="1400" baseline="300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3</a:t>
            </a:r>
            <a:r>
              <a:rPr lang="en-US" sz="14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 )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0A26ADD7-613C-048E-743C-951F73AD1F9F}"/>
              </a:ext>
            </a:extLst>
          </p:cNvPr>
          <p:cNvSpPr txBox="1"/>
          <p:nvPr/>
        </p:nvSpPr>
        <p:spPr>
          <a:xfrm>
            <a:off x="4028956" y="4928516"/>
            <a:ext cx="5021865" cy="584775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marL="285750" indent="-285750">
              <a:buFontTx/>
              <a:buChar char="-"/>
            </a:pPr>
            <a:r>
              <a:rPr lang="en-US" sz="1600" dirty="0">
                <a:solidFill>
                  <a:srgbClr val="7BAED2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Charge waveform</a:t>
            </a:r>
          </a:p>
          <a:p>
            <a:pPr marL="285750" indent="-285750">
              <a:buFontTx/>
              <a:buChar char="-"/>
            </a:pPr>
            <a:r>
              <a:rPr lang="en-US" sz="1600" dirty="0">
                <a:solidFill>
                  <a:srgbClr val="FFAC64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Current (Smoothed derivative of charge waveform)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B339A138-9118-D2AB-C4E6-4B5FA78D8678}"/>
              </a:ext>
            </a:extLst>
          </p:cNvPr>
          <p:cNvSpPr txBox="1"/>
          <p:nvPr/>
        </p:nvSpPr>
        <p:spPr>
          <a:xfrm>
            <a:off x="3162244" y="3197970"/>
            <a:ext cx="1733424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>
                <a:latin typeface="Avenir Next LT Pro" panose="020B0504020202020204" pitchFamily="34" charset="0"/>
              </a:rPr>
              <a:t>Acceptance window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0A57C1D3-EFD9-B04B-B3F6-F56425E0097B}"/>
              </a:ext>
            </a:extLst>
          </p:cNvPr>
          <p:cNvPicPr>
            <a:picLocks noChangeAspect="1"/>
          </p:cNvPicPr>
          <p:nvPr/>
        </p:nvPicPr>
        <p:blipFill>
          <a:blip r:embed="rId3"/>
          <a:srcRect/>
          <a:stretch/>
        </p:blipFill>
        <p:spPr>
          <a:xfrm>
            <a:off x="6055294" y="2339574"/>
            <a:ext cx="5690247" cy="2370936"/>
          </a:xfrm>
          <a:prstGeom prst="rect">
            <a:avLst/>
          </a:prstGeom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BA5B791D-DE43-665A-6AB6-A9E060F7AA66}"/>
              </a:ext>
            </a:extLst>
          </p:cNvPr>
          <p:cNvSpPr txBox="1"/>
          <p:nvPr/>
        </p:nvSpPr>
        <p:spPr>
          <a:xfrm>
            <a:off x="6661882" y="2062125"/>
            <a:ext cx="4523134" cy="523220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In contrast, backgrounds deposit their energy at “multiple sites”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AEDFDFD4-155D-EEC9-FF52-AD1F2DCAFCF6}"/>
              </a:ext>
            </a:extLst>
          </p:cNvPr>
          <p:cNvSpPr txBox="1"/>
          <p:nvPr/>
        </p:nvSpPr>
        <p:spPr>
          <a:xfrm>
            <a:off x="8900417" y="3186536"/>
            <a:ext cx="1733424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>
                <a:latin typeface="Avenir Next LT Pro" panose="020B0504020202020204" pitchFamily="34" charset="0"/>
              </a:rPr>
              <a:t>Acceptance window</a:t>
            </a: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DB3BCA80-E360-321D-CA4A-F3F29010C7E2}"/>
              </a:ext>
            </a:extLst>
          </p:cNvPr>
          <p:cNvSpPr txBox="1"/>
          <p:nvPr/>
        </p:nvSpPr>
        <p:spPr>
          <a:xfrm>
            <a:off x="3681917" y="5731297"/>
            <a:ext cx="5564314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>
                <a:latin typeface="Avenir Next LT Pro" panose="020B0504020202020204" pitchFamily="34" charset="0"/>
              </a:rPr>
              <a:t>Different values for A/E = max(current)/energy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8E5B4F86-A594-487C-60B5-34F2864ABBA5}"/>
              </a:ext>
            </a:extLst>
          </p:cNvPr>
          <p:cNvSpPr txBox="1"/>
          <p:nvPr/>
        </p:nvSpPr>
        <p:spPr>
          <a:xfrm>
            <a:off x="527100" y="878818"/>
            <a:ext cx="1113779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latin typeface="Avenir Next LT Pro" panose="020B0504020202020204" pitchFamily="34" charset="0"/>
              </a:rPr>
              <a:t>In point contact style detectors, the pulse shape depends on the event topology within the Ge detector  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D73AB0DE-F79A-CEF8-DCBA-6603CFA1EE3D}"/>
              </a:ext>
            </a:extLst>
          </p:cNvPr>
          <p:cNvSpPr txBox="1"/>
          <p:nvPr/>
        </p:nvSpPr>
        <p:spPr>
          <a:xfrm>
            <a:off x="1040949" y="1488898"/>
            <a:ext cx="10428629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latin typeface="Avenir Next LT Pro" panose="020B0504020202020204" pitchFamily="34" charset="0"/>
              </a:rPr>
              <a:t>For example</a:t>
            </a:r>
            <a:r>
              <a:rPr lang="en-US" sz="2000" dirty="0">
                <a:latin typeface="Avenir Next LT Pro" panose="020B0504020202020204" pitchFamily="34" charset="0"/>
              </a:rPr>
              <a:t>,</a:t>
            </a:r>
          </a:p>
        </p:txBody>
      </p:sp>
    </p:spTree>
    <p:extLst>
      <p:ext uri="{BB962C8B-B14F-4D97-AF65-F5344CB8AC3E}">
        <p14:creationId xmlns:p14="http://schemas.microsoft.com/office/powerpoint/2010/main" val="4137167824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17E9F4F-E888-CE6B-528E-504E5C1EC71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Pulse Shape Discrimination (PSD)</a:t>
            </a:r>
            <a:endParaRPr lang="en-IN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8362AB81-5709-417A-5599-3163F601F01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IN"/>
              <a:t>Aparajita Mazumdar | PPC 2025, Deadwood</a:t>
            </a:r>
            <a:endParaRPr lang="en-IN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4B521C45-9B11-0386-5D10-89E8EB7171B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AB685E-59F6-4749-A6A4-A22AA6A2CCD1}" type="slidenum">
              <a:rPr lang="en-IN" smtClean="0"/>
              <a:pPr/>
              <a:t>26</a:t>
            </a:fld>
            <a:endParaRPr lang="en-IN" dirty="0"/>
          </a:p>
        </p:txBody>
      </p:sp>
      <p:pic>
        <p:nvPicPr>
          <p:cNvPr id="7" name="Picture 6" descr="A graph of energy and energy&#10;&#10;AI-generated content may be incorrect.">
            <a:extLst>
              <a:ext uri="{FF2B5EF4-FFF2-40B4-BE49-F238E27FC236}">
                <a16:creationId xmlns:a16="http://schemas.microsoft.com/office/drawing/2014/main" id="{558DE4BD-588F-98F2-688B-A048763C7D2D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045312" y="611338"/>
            <a:ext cx="4140313" cy="3017859"/>
          </a:xfrm>
          <a:prstGeom prst="rect">
            <a:avLst/>
          </a:prstGeom>
        </p:spPr>
      </p:pic>
      <p:pic>
        <p:nvPicPr>
          <p:cNvPr id="9" name="Picture 8" descr="A graph of a graph of a graph&#10;&#10;AI-generated content may be incorrect.">
            <a:extLst>
              <a:ext uri="{FF2B5EF4-FFF2-40B4-BE49-F238E27FC236}">
                <a16:creationId xmlns:a16="http://schemas.microsoft.com/office/drawing/2014/main" id="{987DB187-8D80-E909-F02D-5AE9CFA52E64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34916" y="611338"/>
            <a:ext cx="5753174" cy="2145251"/>
          </a:xfrm>
          <a:prstGeom prst="rect">
            <a:avLst/>
          </a:prstGeom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E86EBD5C-280A-9393-1F02-F0B7C22452D9}"/>
              </a:ext>
            </a:extLst>
          </p:cNvPr>
          <p:cNvSpPr txBox="1"/>
          <p:nvPr/>
        </p:nvSpPr>
        <p:spPr>
          <a:xfrm>
            <a:off x="4657198" y="2825878"/>
            <a:ext cx="1438802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Single site event</a:t>
            </a:r>
          </a:p>
          <a:p>
            <a:pPr algn="ctr"/>
            <a:r>
              <a:rPr lang="en-US" sz="14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(0</a:t>
            </a:r>
            <a:r>
              <a:rPr lang="en-US" sz="1400" dirty="0">
                <a:solidFill>
                  <a:srgbClr val="405C9A"/>
                </a:solidFill>
                <a:latin typeface="Symbol" panose="05050102010706020507" pitchFamily="18" charset="2"/>
                <a:cs typeface="Dreaming Outloud Pro" panose="020F0502020204030204" pitchFamily="66" charset="0"/>
              </a:rPr>
              <a:t>nbb</a:t>
            </a:r>
            <a:r>
              <a:rPr lang="en-US" sz="14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/2</a:t>
            </a:r>
            <a:r>
              <a:rPr lang="en-US" sz="1400" dirty="0">
                <a:solidFill>
                  <a:srgbClr val="405C9A"/>
                </a:solidFill>
                <a:latin typeface="Symbol" panose="05050102010706020507" pitchFamily="18" charset="2"/>
                <a:cs typeface="Dreaming Outloud Pro" panose="020F0502020204030204" pitchFamily="66" charset="0"/>
              </a:rPr>
              <a:t>nbb</a:t>
            </a:r>
            <a:r>
              <a:rPr lang="en-US" sz="14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)</a:t>
            </a:r>
          </a:p>
          <a:p>
            <a:pPr algn="ctr"/>
            <a:r>
              <a:rPr lang="en-US" sz="1400" dirty="0">
                <a:solidFill>
                  <a:schemeClr val="accent6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ACCEPTED</a:t>
            </a:r>
          </a:p>
          <a:p>
            <a:endParaRPr lang="en-US" sz="1400" dirty="0">
              <a:solidFill>
                <a:srgbClr val="405C9A"/>
              </a:solidFill>
              <a:latin typeface="Dreaming Outloud Pro" panose="020F0502020204030204" pitchFamily="66" charset="0"/>
              <a:cs typeface="Dreaming Outloud Pro" panose="020F0502020204030204" pitchFamily="66" charset="0"/>
            </a:endParaRP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2EA5D0F7-083A-97B3-216B-4442CA50154E}"/>
              </a:ext>
            </a:extLst>
          </p:cNvPr>
          <p:cNvSpPr txBox="1"/>
          <p:nvPr/>
        </p:nvSpPr>
        <p:spPr>
          <a:xfrm>
            <a:off x="3250962" y="2832812"/>
            <a:ext cx="1356063" cy="116955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Multi site event</a:t>
            </a:r>
          </a:p>
          <a:p>
            <a:pPr algn="ctr"/>
            <a:r>
              <a:rPr lang="en-US" sz="14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(</a:t>
            </a:r>
            <a:r>
              <a:rPr lang="en-US" sz="1400" dirty="0">
                <a:solidFill>
                  <a:srgbClr val="405C9A"/>
                </a:solidFill>
                <a:latin typeface="Symbol" panose="05050102010706020507" pitchFamily="18" charset="2"/>
                <a:cs typeface="Dreaming Outloud Pro" panose="020F0502020204030204" pitchFamily="66" charset="0"/>
              </a:rPr>
              <a:t>g</a:t>
            </a:r>
            <a:r>
              <a:rPr lang="en-US" sz="14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)</a:t>
            </a:r>
          </a:p>
          <a:p>
            <a:pPr algn="ctr"/>
            <a:r>
              <a:rPr lang="en-US" sz="1400" dirty="0">
                <a:solidFill>
                  <a:srgbClr val="FF0000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REJECTED</a:t>
            </a:r>
          </a:p>
          <a:p>
            <a:pPr algn="ctr"/>
            <a:r>
              <a:rPr lang="en-US" sz="14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Low A/E</a:t>
            </a:r>
          </a:p>
          <a:p>
            <a:endParaRPr lang="en-US" sz="1400" dirty="0">
              <a:solidFill>
                <a:srgbClr val="405C9A"/>
              </a:solidFill>
              <a:latin typeface="Dreaming Outloud Pro" panose="020F0502020204030204" pitchFamily="66" charset="0"/>
              <a:cs typeface="Dreaming Outloud Pro" panose="020F0502020204030204" pitchFamily="66" charset="0"/>
            </a:endParaRP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DE9DD405-9381-9D04-3D92-12C909443F07}"/>
              </a:ext>
            </a:extLst>
          </p:cNvPr>
          <p:cNvSpPr txBox="1"/>
          <p:nvPr/>
        </p:nvSpPr>
        <p:spPr>
          <a:xfrm>
            <a:off x="1800600" y="2825878"/>
            <a:ext cx="1601422" cy="138499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p+ surface event</a:t>
            </a:r>
          </a:p>
          <a:p>
            <a:pPr algn="ctr"/>
            <a:r>
              <a:rPr lang="en-US" sz="14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(</a:t>
            </a:r>
            <a:r>
              <a:rPr lang="en-US" sz="1400" dirty="0">
                <a:solidFill>
                  <a:srgbClr val="405C9A"/>
                </a:solidFill>
                <a:latin typeface="Symbol" panose="05050102010706020507" pitchFamily="18" charset="2"/>
                <a:cs typeface="Dreaming Outloud Pro" panose="020F0502020204030204" pitchFamily="66" charset="0"/>
              </a:rPr>
              <a:t>a</a:t>
            </a:r>
            <a:r>
              <a:rPr lang="en-US" sz="14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)</a:t>
            </a:r>
          </a:p>
          <a:p>
            <a:pPr algn="ctr"/>
            <a:r>
              <a:rPr lang="en-US" sz="1400" dirty="0">
                <a:solidFill>
                  <a:srgbClr val="FF0000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REJECTED</a:t>
            </a:r>
          </a:p>
          <a:p>
            <a:pPr algn="ctr"/>
            <a:r>
              <a:rPr lang="en-US" sz="14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High A/E</a:t>
            </a:r>
          </a:p>
          <a:p>
            <a:endParaRPr lang="en-US" sz="1400" dirty="0">
              <a:solidFill>
                <a:srgbClr val="405C9A"/>
              </a:solidFill>
              <a:latin typeface="Dreaming Outloud Pro" panose="020F0502020204030204" pitchFamily="66" charset="0"/>
              <a:cs typeface="Dreaming Outloud Pro" panose="020F0502020204030204" pitchFamily="66" charset="0"/>
            </a:endParaRPr>
          </a:p>
          <a:p>
            <a:endParaRPr lang="en-US" sz="1400" dirty="0">
              <a:solidFill>
                <a:srgbClr val="405C9A"/>
              </a:solidFill>
              <a:latin typeface="Dreaming Outloud Pro" panose="020F0502020204030204" pitchFamily="66" charset="0"/>
              <a:cs typeface="Dreaming Outloud Pro" panose="020F0502020204030204" pitchFamily="66" charset="0"/>
            </a:endParaRP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18EBEBF5-46F9-2352-B7BC-B001E6AA77EF}"/>
              </a:ext>
            </a:extLst>
          </p:cNvPr>
          <p:cNvSpPr txBox="1"/>
          <p:nvPr/>
        </p:nvSpPr>
        <p:spPr>
          <a:xfrm>
            <a:off x="28595" y="2825878"/>
            <a:ext cx="1955441" cy="160043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n+ surface event</a:t>
            </a:r>
          </a:p>
          <a:p>
            <a:pPr algn="ctr"/>
            <a:r>
              <a:rPr lang="en-US" sz="14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(</a:t>
            </a:r>
            <a:r>
              <a:rPr lang="en-US" sz="1400" baseline="300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42</a:t>
            </a:r>
            <a:r>
              <a:rPr lang="en-US" sz="14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K/</a:t>
            </a:r>
            <a:r>
              <a:rPr lang="en-US" sz="1400" baseline="300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42</a:t>
            </a:r>
            <a:r>
              <a:rPr lang="en-US" sz="14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Ar)</a:t>
            </a:r>
          </a:p>
          <a:p>
            <a:pPr algn="ctr"/>
            <a:r>
              <a:rPr lang="en-US" sz="1400" dirty="0">
                <a:solidFill>
                  <a:srgbClr val="FF0000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REJECTED</a:t>
            </a:r>
          </a:p>
          <a:p>
            <a:pPr algn="ctr"/>
            <a:r>
              <a:rPr lang="en-US" sz="14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Incomplete charge collection due to slow release of charges</a:t>
            </a:r>
          </a:p>
          <a:p>
            <a:pPr algn="ctr"/>
            <a:r>
              <a:rPr lang="en-US" sz="14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Low A/E</a:t>
            </a:r>
          </a:p>
        </p:txBody>
      </p:sp>
      <p:sp>
        <p:nvSpPr>
          <p:cNvPr id="15" name="Oval 14">
            <a:extLst>
              <a:ext uri="{FF2B5EF4-FFF2-40B4-BE49-F238E27FC236}">
                <a16:creationId xmlns:a16="http://schemas.microsoft.com/office/drawing/2014/main" id="{B575771D-1B14-E9CD-12C2-4FC676E591FF}"/>
              </a:ext>
            </a:extLst>
          </p:cNvPr>
          <p:cNvSpPr/>
          <p:nvPr/>
        </p:nvSpPr>
        <p:spPr>
          <a:xfrm>
            <a:off x="8224157" y="1896018"/>
            <a:ext cx="448444" cy="283975"/>
          </a:xfrm>
          <a:prstGeom prst="ellipse">
            <a:avLst/>
          </a:prstGeom>
          <a:noFill/>
          <a:ln>
            <a:solidFill>
              <a:schemeClr val="bg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16" name="Oval 15">
            <a:extLst>
              <a:ext uri="{FF2B5EF4-FFF2-40B4-BE49-F238E27FC236}">
                <a16:creationId xmlns:a16="http://schemas.microsoft.com/office/drawing/2014/main" id="{EDC57066-1B13-B4E7-882E-0547D3506518}"/>
              </a:ext>
            </a:extLst>
          </p:cNvPr>
          <p:cNvSpPr/>
          <p:nvPr/>
        </p:nvSpPr>
        <p:spPr>
          <a:xfrm>
            <a:off x="9336393" y="1942389"/>
            <a:ext cx="448444" cy="1175657"/>
          </a:xfrm>
          <a:prstGeom prst="ellipse">
            <a:avLst/>
          </a:prstGeom>
          <a:noFill/>
          <a:ln>
            <a:solidFill>
              <a:schemeClr val="bg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cxnSp>
        <p:nvCxnSpPr>
          <p:cNvPr id="18" name="Straight Arrow Connector 17">
            <a:extLst>
              <a:ext uri="{FF2B5EF4-FFF2-40B4-BE49-F238E27FC236}">
                <a16:creationId xmlns:a16="http://schemas.microsoft.com/office/drawing/2014/main" id="{694A1A77-C39B-9AAC-4790-3F9C94F27C96}"/>
              </a:ext>
            </a:extLst>
          </p:cNvPr>
          <p:cNvCxnSpPr/>
          <p:nvPr/>
        </p:nvCxnSpPr>
        <p:spPr>
          <a:xfrm>
            <a:off x="5565913" y="1453953"/>
            <a:ext cx="2578494" cy="607707"/>
          </a:xfrm>
          <a:prstGeom prst="straightConnector1">
            <a:avLst/>
          </a:prstGeom>
          <a:ln w="28575">
            <a:tailEnd type="triangle"/>
          </a:ln>
        </p:spPr>
        <p:style>
          <a:lnRef idx="1">
            <a:schemeClr val="accent2"/>
          </a:lnRef>
          <a:fillRef idx="0">
            <a:schemeClr val="accent2"/>
          </a:fillRef>
          <a:effectRef idx="0">
            <a:schemeClr val="accent2"/>
          </a:effectRef>
          <a:fontRef idx="minor">
            <a:schemeClr val="tx1"/>
          </a:fontRef>
        </p:style>
      </p:cxnSp>
      <p:sp>
        <p:nvSpPr>
          <p:cNvPr id="24" name="Freeform: Shape 23">
            <a:extLst>
              <a:ext uri="{FF2B5EF4-FFF2-40B4-BE49-F238E27FC236}">
                <a16:creationId xmlns:a16="http://schemas.microsoft.com/office/drawing/2014/main" id="{F1DBB853-CCEE-C80E-A1DD-63FAF6E53BC4}"/>
              </a:ext>
            </a:extLst>
          </p:cNvPr>
          <p:cNvSpPr/>
          <p:nvPr/>
        </p:nvSpPr>
        <p:spPr>
          <a:xfrm>
            <a:off x="4412973" y="3124478"/>
            <a:ext cx="4884373" cy="954108"/>
          </a:xfrm>
          <a:custGeom>
            <a:avLst/>
            <a:gdLst>
              <a:gd name="connsiteX0" fmla="*/ 0 w 4884373"/>
              <a:gd name="connsiteY0" fmla="*/ 528194 h 1088357"/>
              <a:gd name="connsiteX1" fmla="*/ 3220278 w 4884373"/>
              <a:gd name="connsiteY1" fmla="*/ 1073426 h 1088357"/>
              <a:gd name="connsiteX2" fmla="*/ 4884373 w 4884373"/>
              <a:gd name="connsiteY2" fmla="*/ 0 h 108835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4884373" h="1088357">
                <a:moveTo>
                  <a:pt x="0" y="528194"/>
                </a:moveTo>
                <a:cubicBezTo>
                  <a:pt x="1203108" y="844826"/>
                  <a:pt x="2406216" y="1161458"/>
                  <a:pt x="3220278" y="1073426"/>
                </a:cubicBezTo>
                <a:cubicBezTo>
                  <a:pt x="4034340" y="985394"/>
                  <a:pt x="4459356" y="492697"/>
                  <a:pt x="4884373" y="0"/>
                </a:cubicBezTo>
              </a:path>
            </a:pathLst>
          </a:custGeom>
          <a:ln w="28575">
            <a:tailEnd type="triangle"/>
          </a:ln>
        </p:spPr>
        <p:style>
          <a:lnRef idx="1">
            <a:schemeClr val="accent2"/>
          </a:lnRef>
          <a:fillRef idx="0">
            <a:schemeClr val="accent2"/>
          </a:fillRef>
          <a:effectRef idx="0">
            <a:schemeClr val="accent2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26" name="TextBox 25">
            <a:extLst>
              <a:ext uri="{FF2B5EF4-FFF2-40B4-BE49-F238E27FC236}">
                <a16:creationId xmlns:a16="http://schemas.microsoft.com/office/drawing/2014/main" id="{F175AF35-214E-CC70-9106-8A1EBC418C96}"/>
              </a:ext>
            </a:extLst>
          </p:cNvPr>
          <p:cNvSpPr txBox="1"/>
          <p:nvPr/>
        </p:nvSpPr>
        <p:spPr>
          <a:xfrm>
            <a:off x="303070" y="4946848"/>
            <a:ext cx="6053207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dirty="0">
                <a:latin typeface="Avenir Next LT Pro" panose="020B0504020202020204" pitchFamily="34" charset="0"/>
              </a:rPr>
              <a:t>Late Charge (LQ) replaces the high A/E cut as a surface event cut in detectors with a large passivated surface.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dirty="0">
                <a:latin typeface="Avenir Next LT Pro" panose="020B0504020202020204" pitchFamily="34" charset="0"/>
              </a:rPr>
              <a:t>Artificial Neural Network method developed for Coax detectors, which do not have a point contact style geometry. </a:t>
            </a:r>
          </a:p>
        </p:txBody>
      </p:sp>
      <p:sp>
        <p:nvSpPr>
          <p:cNvPr id="27" name="TextBox 26">
            <a:extLst>
              <a:ext uri="{FF2B5EF4-FFF2-40B4-BE49-F238E27FC236}">
                <a16:creationId xmlns:a16="http://schemas.microsoft.com/office/drawing/2014/main" id="{19F4EB5F-F446-9234-BF09-271B1B25B580}"/>
              </a:ext>
            </a:extLst>
          </p:cNvPr>
          <p:cNvSpPr txBox="1"/>
          <p:nvPr/>
        </p:nvSpPr>
        <p:spPr>
          <a:xfrm>
            <a:off x="7286293" y="4870232"/>
            <a:ext cx="4504356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b="1" dirty="0">
                <a:latin typeface="Avenir Next LT Pro" panose="020B0504020202020204" pitchFamily="34" charset="0"/>
              </a:rPr>
              <a:t>Stable PSD observables</a:t>
            </a:r>
            <a:r>
              <a:rPr lang="en-US" sz="1600" dirty="0">
                <a:latin typeface="Avenir Next LT Pro" panose="020B0504020202020204" pitchFamily="34" charset="0"/>
              </a:rPr>
              <a:t>: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dirty="0">
                <a:latin typeface="Avenir Next LT Pro" panose="020B0504020202020204" pitchFamily="34" charset="0"/>
              </a:rPr>
              <a:t>Monitored with weekly </a:t>
            </a:r>
            <a:r>
              <a:rPr lang="en-US" sz="1600" baseline="30000" dirty="0">
                <a:latin typeface="Avenir Next LT Pro" panose="020B0504020202020204" pitchFamily="34" charset="0"/>
              </a:rPr>
              <a:t>228</a:t>
            </a:r>
            <a:r>
              <a:rPr lang="en-US" sz="1600" dirty="0">
                <a:latin typeface="Avenir Next LT Pro" panose="020B0504020202020204" pitchFamily="34" charset="0"/>
              </a:rPr>
              <a:t>Th calibrations.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dirty="0">
                <a:latin typeface="Avenir Next LT Pro" panose="020B0504020202020204" pitchFamily="34" charset="0"/>
              </a:rPr>
              <a:t>Data set partitioned according to stability. </a:t>
            </a:r>
          </a:p>
        </p:txBody>
      </p:sp>
      <p:sp>
        <p:nvSpPr>
          <p:cNvPr id="30" name="TextBox 29">
            <a:extLst>
              <a:ext uri="{FF2B5EF4-FFF2-40B4-BE49-F238E27FC236}">
                <a16:creationId xmlns:a16="http://schemas.microsoft.com/office/drawing/2014/main" id="{CE5D6842-5EFE-3131-E9AC-E198982AEE29}"/>
              </a:ext>
            </a:extLst>
          </p:cNvPr>
          <p:cNvSpPr txBox="1"/>
          <p:nvPr/>
        </p:nvSpPr>
        <p:spPr>
          <a:xfrm>
            <a:off x="310389" y="4578762"/>
            <a:ext cx="2432812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latin typeface="Avenir Next LT Pro" panose="020B0504020202020204" pitchFamily="34" charset="0"/>
              </a:rPr>
              <a:t>Other PSD observables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B6ACD69A-285A-7D8A-EFC0-1EE1029A3E7C}"/>
              </a:ext>
            </a:extLst>
          </p:cNvPr>
          <p:cNvSpPr txBox="1"/>
          <p:nvPr/>
        </p:nvSpPr>
        <p:spPr>
          <a:xfrm>
            <a:off x="7858544" y="2201075"/>
            <a:ext cx="1438802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solidFill>
                  <a:schemeClr val="bg1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Single site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9AE8D8DC-D569-539A-01A4-54818E544C91}"/>
              </a:ext>
            </a:extLst>
          </p:cNvPr>
          <p:cNvSpPr txBox="1"/>
          <p:nvPr/>
        </p:nvSpPr>
        <p:spPr>
          <a:xfrm>
            <a:off x="9527257" y="2316261"/>
            <a:ext cx="1438802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solidFill>
                  <a:schemeClr val="bg1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Multi site</a:t>
            </a:r>
          </a:p>
        </p:txBody>
      </p:sp>
    </p:spTree>
    <p:extLst>
      <p:ext uri="{BB962C8B-B14F-4D97-AF65-F5344CB8AC3E}">
        <p14:creationId xmlns:p14="http://schemas.microsoft.com/office/powerpoint/2010/main" val="526763479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03EC8E8E-C751-61D0-B4AA-4019AD8CD8B6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2E8336E-177A-BEE9-8A69-5A689D38C23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Liquid Argon Instrumentation</a:t>
            </a:r>
            <a:endParaRPr lang="en-IN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35AE3113-07DE-81B6-5F65-ABB1B7D0272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IN"/>
              <a:t>Aparajita Mazumdar | PPC 2025, Deadwood</a:t>
            </a:r>
            <a:endParaRPr lang="en-IN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6B905235-BDE0-44DD-ECC3-9AF8D3D6602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AB685E-59F6-4749-A6A4-A22AA6A2CCD1}" type="slidenum">
              <a:rPr lang="en-IN" smtClean="0"/>
              <a:pPr/>
              <a:t>27</a:t>
            </a:fld>
            <a:endParaRPr lang="en-IN" dirty="0"/>
          </a:p>
        </p:txBody>
      </p:sp>
      <p:pic>
        <p:nvPicPr>
          <p:cNvPr id="6" name="Picture 4">
            <a:extLst>
              <a:ext uri="{FF2B5EF4-FFF2-40B4-BE49-F238E27FC236}">
                <a16:creationId xmlns:a16="http://schemas.microsoft.com/office/drawing/2014/main" id="{A16F5D01-C1DC-3BBE-71E7-17C86454309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6136" y="955354"/>
            <a:ext cx="2205589" cy="2940785"/>
          </a:xfrm>
          <a:prstGeom prst="rect">
            <a:avLst/>
          </a:prstGeom>
          <a:noFill/>
          <a:effectLst>
            <a:softEdge rad="12700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712EB28A-9122-8FD0-5089-08EE8002BD3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382976" y="955353"/>
            <a:ext cx="1960523" cy="2940785"/>
          </a:xfrm>
          <a:prstGeom prst="rect">
            <a:avLst/>
          </a:prstGeom>
          <a:noFill/>
          <a:effectLst>
            <a:softEdge rad="12700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DE779E65-53C2-45F6-2DD4-73144C2BCCA6}"/>
              </a:ext>
            </a:extLst>
          </p:cNvPr>
          <p:cNvSpPr txBox="1"/>
          <p:nvPr/>
        </p:nvSpPr>
        <p:spPr>
          <a:xfrm>
            <a:off x="936901" y="2314723"/>
            <a:ext cx="1209012" cy="523220"/>
          </a:xfrm>
          <a:prstGeom prst="rect">
            <a:avLst/>
          </a:prstGeom>
          <a:solidFill>
            <a:srgbClr val="FFFFFF">
              <a:alpha val="74902"/>
            </a:srgb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solidFill>
                  <a:srgbClr val="C00000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Inner barrel</a:t>
            </a:r>
          </a:p>
          <a:p>
            <a:pPr algn="ctr"/>
            <a:r>
              <a:rPr lang="en-US" sz="1400" dirty="0">
                <a:solidFill>
                  <a:srgbClr val="C00000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18 channels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4ACCD758-CF44-9A7A-03C1-483FCE893D87}"/>
              </a:ext>
            </a:extLst>
          </p:cNvPr>
          <p:cNvSpPr txBox="1"/>
          <p:nvPr/>
        </p:nvSpPr>
        <p:spPr>
          <a:xfrm>
            <a:off x="107545" y="4197312"/>
            <a:ext cx="7042949" cy="187743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dirty="0" err="1">
                <a:latin typeface="Avenir Next LT Pro" panose="020B0504020202020204" pitchFamily="34" charset="0"/>
              </a:rPr>
              <a:t>LAr</a:t>
            </a:r>
            <a:r>
              <a:rPr lang="en-US" sz="1600" dirty="0">
                <a:latin typeface="Avenir Next LT Pro" panose="020B0504020202020204" pitchFamily="34" charset="0"/>
              </a:rPr>
              <a:t> cools Ge detectors to ~87 K.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dirty="0">
                <a:latin typeface="Avenir Next LT Pro" panose="020B0504020202020204" pitchFamily="34" charset="0"/>
              </a:rPr>
              <a:t>Instrumented to collect light from background events depositing energy in </a:t>
            </a:r>
            <a:r>
              <a:rPr lang="en-US" sz="1600" dirty="0" err="1">
                <a:latin typeface="Avenir Next LT Pro" panose="020B0504020202020204" pitchFamily="34" charset="0"/>
              </a:rPr>
              <a:t>LAr</a:t>
            </a:r>
            <a:r>
              <a:rPr lang="en-US" sz="1600" dirty="0">
                <a:latin typeface="Avenir Next LT Pro" panose="020B0504020202020204" pitchFamily="34" charset="0"/>
              </a:rPr>
              <a:t>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dirty="0">
                <a:latin typeface="Avenir Next LT Pro" panose="020B0504020202020204" pitchFamily="34" charset="0"/>
              </a:rPr>
              <a:t>High light yield configuration (more fibers, less shadowing and higher purity Lar compared to GERDA).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dirty="0">
                <a:latin typeface="Avenir Next LT Pro" panose="020B0504020202020204" pitchFamily="34" charset="0"/>
              </a:rPr>
              <a:t>Stability of argon properties monitored through the Liquid Argon Monitoring Apparatus. </a:t>
            </a: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76F23CFF-2316-1588-C756-AD6182802F20}"/>
              </a:ext>
            </a:extLst>
          </p:cNvPr>
          <p:cNvSpPr txBox="1"/>
          <p:nvPr/>
        </p:nvSpPr>
        <p:spPr>
          <a:xfrm>
            <a:off x="2571810" y="2314723"/>
            <a:ext cx="1601422" cy="523220"/>
          </a:xfrm>
          <a:prstGeom prst="rect">
            <a:avLst/>
          </a:prstGeom>
          <a:solidFill>
            <a:srgbClr val="FFFFFF">
              <a:alpha val="74902"/>
            </a:srgb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solidFill>
                  <a:srgbClr val="C00000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Outer barrel</a:t>
            </a:r>
          </a:p>
          <a:p>
            <a:pPr algn="ctr"/>
            <a:r>
              <a:rPr lang="en-US" sz="1400" dirty="0">
                <a:solidFill>
                  <a:srgbClr val="C00000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40 channels</a:t>
            </a:r>
          </a:p>
        </p:txBody>
      </p:sp>
    </p:spTree>
    <p:extLst>
      <p:ext uri="{BB962C8B-B14F-4D97-AF65-F5344CB8AC3E}">
        <p14:creationId xmlns:p14="http://schemas.microsoft.com/office/powerpoint/2010/main" val="1325264023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F2A45565-8805-A4F5-7A74-DF6E14352F25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020C72A-FF72-68E7-C6AE-C588DB024F4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Liquid Argon Instrumentation</a:t>
            </a:r>
            <a:endParaRPr lang="en-IN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E0D0ACF2-8D29-1918-478B-5C1CA5FBAC7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IN"/>
              <a:t>Aparajita Mazumdar | PPC 2025, Deadwood</a:t>
            </a:r>
            <a:endParaRPr lang="en-IN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37AD943B-5717-6850-AFAF-8AAD200D4C5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AB685E-59F6-4749-A6A4-A22AA6A2CCD1}" type="slidenum">
              <a:rPr lang="en-IN" smtClean="0"/>
              <a:pPr/>
              <a:t>28</a:t>
            </a:fld>
            <a:endParaRPr lang="en-IN" dirty="0"/>
          </a:p>
        </p:txBody>
      </p:sp>
      <p:pic>
        <p:nvPicPr>
          <p:cNvPr id="6" name="Picture 4">
            <a:extLst>
              <a:ext uri="{FF2B5EF4-FFF2-40B4-BE49-F238E27FC236}">
                <a16:creationId xmlns:a16="http://schemas.microsoft.com/office/drawing/2014/main" id="{D99C8C9B-F09F-1FC7-CBFF-4B302FE6C25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6136" y="955354"/>
            <a:ext cx="2205589" cy="2940785"/>
          </a:xfrm>
          <a:prstGeom prst="rect">
            <a:avLst/>
          </a:prstGeom>
          <a:noFill/>
          <a:effectLst>
            <a:softEdge rad="12700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B6EFFE3A-F1C2-1653-B3BD-877E571C882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382976" y="955353"/>
            <a:ext cx="1960523" cy="2940785"/>
          </a:xfrm>
          <a:prstGeom prst="rect">
            <a:avLst/>
          </a:prstGeom>
          <a:noFill/>
          <a:effectLst>
            <a:softEdge rad="12700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D8DE0673-7199-B577-2784-7E64638F642E}"/>
              </a:ext>
            </a:extLst>
          </p:cNvPr>
          <p:cNvSpPr txBox="1"/>
          <p:nvPr/>
        </p:nvSpPr>
        <p:spPr>
          <a:xfrm>
            <a:off x="936901" y="2314723"/>
            <a:ext cx="1209012" cy="523220"/>
          </a:xfrm>
          <a:prstGeom prst="rect">
            <a:avLst/>
          </a:prstGeom>
          <a:solidFill>
            <a:srgbClr val="FFFFFF">
              <a:alpha val="74902"/>
            </a:srgb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solidFill>
                  <a:srgbClr val="C00000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Inner barrel</a:t>
            </a:r>
          </a:p>
          <a:p>
            <a:pPr algn="ctr"/>
            <a:r>
              <a:rPr lang="en-US" sz="1400" dirty="0">
                <a:solidFill>
                  <a:srgbClr val="C00000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18 channels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A3738261-F76F-0BEA-FBC9-52C7DA46F87B}"/>
              </a:ext>
            </a:extLst>
          </p:cNvPr>
          <p:cNvSpPr txBox="1"/>
          <p:nvPr/>
        </p:nvSpPr>
        <p:spPr>
          <a:xfrm>
            <a:off x="107545" y="4197312"/>
            <a:ext cx="7042949" cy="187743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dirty="0" err="1">
                <a:latin typeface="Avenir Next LT Pro" panose="020B0504020202020204" pitchFamily="34" charset="0"/>
              </a:rPr>
              <a:t>LAr</a:t>
            </a:r>
            <a:r>
              <a:rPr lang="en-US" sz="1600" dirty="0">
                <a:latin typeface="Avenir Next LT Pro" panose="020B0504020202020204" pitchFamily="34" charset="0"/>
              </a:rPr>
              <a:t> cools Ge detectors to ~87 K.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dirty="0">
                <a:latin typeface="Avenir Next LT Pro" panose="020B0504020202020204" pitchFamily="34" charset="0"/>
              </a:rPr>
              <a:t>Instrumented to collect light from background events depositing energy in </a:t>
            </a:r>
            <a:r>
              <a:rPr lang="en-US" sz="1600" dirty="0" err="1">
                <a:latin typeface="Avenir Next LT Pro" panose="020B0504020202020204" pitchFamily="34" charset="0"/>
              </a:rPr>
              <a:t>LAr</a:t>
            </a:r>
            <a:r>
              <a:rPr lang="en-US" sz="1600" dirty="0">
                <a:latin typeface="Avenir Next LT Pro" panose="020B0504020202020204" pitchFamily="34" charset="0"/>
              </a:rPr>
              <a:t>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dirty="0">
                <a:latin typeface="Avenir Next LT Pro" panose="020B0504020202020204" pitchFamily="34" charset="0"/>
              </a:rPr>
              <a:t>High light yield configuration (more fibers, less shadowing and higher purity Lar compared to GERDA).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dirty="0">
                <a:latin typeface="Avenir Next LT Pro" panose="020B0504020202020204" pitchFamily="34" charset="0"/>
              </a:rPr>
              <a:t>Stability of argon properties monitored through the Liquid Argon Monitoring Apparatus. </a:t>
            </a:r>
          </a:p>
        </p:txBody>
      </p:sp>
      <p:pic>
        <p:nvPicPr>
          <p:cNvPr id="14" name="Picture 13" descr="A screenshot of a graph&#10;&#10;AI-generated content may be incorrect.">
            <a:extLst>
              <a:ext uri="{FF2B5EF4-FFF2-40B4-BE49-F238E27FC236}">
                <a16:creationId xmlns:a16="http://schemas.microsoft.com/office/drawing/2014/main" id="{11364E6E-FAC7-2D9E-A70F-9BD4D7699F23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339328" y="694438"/>
            <a:ext cx="4661278" cy="5469124"/>
          </a:xfrm>
          <a:prstGeom prst="rect">
            <a:avLst/>
          </a:prstGeom>
        </p:spPr>
      </p:pic>
      <p:sp>
        <p:nvSpPr>
          <p:cNvPr id="15" name="TextBox 14">
            <a:extLst>
              <a:ext uri="{FF2B5EF4-FFF2-40B4-BE49-F238E27FC236}">
                <a16:creationId xmlns:a16="http://schemas.microsoft.com/office/drawing/2014/main" id="{E2836ECF-8F93-E9DE-C24B-3AE858A16503}"/>
              </a:ext>
            </a:extLst>
          </p:cNvPr>
          <p:cNvSpPr txBox="1"/>
          <p:nvPr/>
        </p:nvSpPr>
        <p:spPr>
          <a:xfrm>
            <a:off x="2571810" y="2314723"/>
            <a:ext cx="1601422" cy="523220"/>
          </a:xfrm>
          <a:prstGeom prst="rect">
            <a:avLst/>
          </a:prstGeom>
          <a:solidFill>
            <a:srgbClr val="FFFFFF">
              <a:alpha val="74902"/>
            </a:srgb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solidFill>
                  <a:srgbClr val="C00000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Outer barrel</a:t>
            </a:r>
          </a:p>
          <a:p>
            <a:pPr algn="ctr"/>
            <a:r>
              <a:rPr lang="en-US" sz="1400" dirty="0">
                <a:solidFill>
                  <a:srgbClr val="C00000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40 channels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FBBB8D63-691D-1071-B3AF-435F21712129}"/>
              </a:ext>
            </a:extLst>
          </p:cNvPr>
          <p:cNvSpPr txBox="1"/>
          <p:nvPr/>
        </p:nvSpPr>
        <p:spPr>
          <a:xfrm>
            <a:off x="4594021" y="1118189"/>
            <a:ext cx="2745307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Avenir Next LT Pro" panose="020B0504020202020204" pitchFamily="34" charset="0"/>
              </a:rPr>
              <a:t>High light yield for </a:t>
            </a:r>
            <a:r>
              <a:rPr lang="en-US" sz="1600" baseline="30000" dirty="0">
                <a:latin typeface="Avenir Next LT Pro" panose="020B0504020202020204" pitchFamily="34" charset="0"/>
              </a:rPr>
              <a:t>42</a:t>
            </a:r>
            <a:r>
              <a:rPr lang="en-US" sz="1600" dirty="0">
                <a:latin typeface="Avenir Next LT Pro" panose="020B0504020202020204" pitchFamily="34" charset="0"/>
              </a:rPr>
              <a:t>K,</a:t>
            </a:r>
          </a:p>
          <a:p>
            <a:pPr algn="ctr"/>
            <a:r>
              <a:rPr lang="en-US" sz="1600" dirty="0">
                <a:latin typeface="Avenir Next LT Pro" panose="020B0504020202020204" pitchFamily="34" charset="0"/>
              </a:rPr>
              <a:t>Strong suppression in photopeak and Compton continuum.</a:t>
            </a:r>
          </a:p>
        </p:txBody>
      </p:sp>
      <p:pic>
        <p:nvPicPr>
          <p:cNvPr id="13" name="Picture 12">
            <a:extLst>
              <a:ext uri="{FF2B5EF4-FFF2-40B4-BE49-F238E27FC236}">
                <a16:creationId xmlns:a16="http://schemas.microsoft.com/office/drawing/2014/main" id="{22E2F00A-4DC3-9B6A-C679-D339774BFFD7}"/>
              </a:ext>
            </a:extLst>
          </p:cNvPr>
          <p:cNvPicPr>
            <a:picLocks noChangeAspect="1"/>
          </p:cNvPicPr>
          <p:nvPr/>
        </p:nvPicPr>
        <p:blipFill>
          <a:blip r:embed="rId5"/>
          <a:srcRect l="51999"/>
          <a:stretch>
            <a:fillRect/>
          </a:stretch>
        </p:blipFill>
        <p:spPr>
          <a:xfrm>
            <a:off x="5534397" y="2396468"/>
            <a:ext cx="1123206" cy="1382718"/>
          </a:xfrm>
          <a:prstGeom prst="rect">
            <a:avLst/>
          </a:prstGeom>
        </p:spPr>
      </p:pic>
      <p:cxnSp>
        <p:nvCxnSpPr>
          <p:cNvPr id="17" name="Straight Arrow Connector 16">
            <a:extLst>
              <a:ext uri="{FF2B5EF4-FFF2-40B4-BE49-F238E27FC236}">
                <a16:creationId xmlns:a16="http://schemas.microsoft.com/office/drawing/2014/main" id="{932F2F8C-ACE2-F236-CBAD-ED0016A49254}"/>
              </a:ext>
            </a:extLst>
          </p:cNvPr>
          <p:cNvCxnSpPr>
            <a:cxnSpLocks/>
          </p:cNvCxnSpPr>
          <p:nvPr/>
        </p:nvCxnSpPr>
        <p:spPr>
          <a:xfrm>
            <a:off x="7088806" y="1301026"/>
            <a:ext cx="3110743" cy="736429"/>
          </a:xfrm>
          <a:prstGeom prst="straightConnector1">
            <a:avLst/>
          </a:prstGeom>
          <a:ln w="12700">
            <a:solidFill>
              <a:schemeClr val="accent6"/>
            </a:solidFill>
            <a:prstDash val="dash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729218148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D0B2E59-459D-0F5D-BCA2-0A026B36F00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LEGEND-200 Exposure</a:t>
            </a:r>
            <a:endParaRPr lang="en-IN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CB046B0F-7202-A396-E8E7-E2BE137E8DF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IN"/>
              <a:t>Aparajita Mazumdar | PPC 2025, Deadwood</a:t>
            </a:r>
            <a:endParaRPr lang="en-IN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B583C757-CE05-9A6F-0804-D13DD6029C6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AB685E-59F6-4749-A6A4-A22AA6A2CCD1}" type="slidenum">
              <a:rPr lang="en-IN" smtClean="0"/>
              <a:pPr/>
              <a:t>29</a:t>
            </a:fld>
            <a:endParaRPr lang="en-IN" dirty="0"/>
          </a:p>
        </p:txBody>
      </p:sp>
      <p:graphicFrame>
        <p:nvGraphicFramePr>
          <p:cNvPr id="6" name="Object 5">
            <a:extLst>
              <a:ext uri="{FF2B5EF4-FFF2-40B4-BE49-F238E27FC236}">
                <a16:creationId xmlns:a16="http://schemas.microsoft.com/office/drawing/2014/main" id="{8390BB7D-5BF6-D6AD-FD47-7A84408F34F2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177672532"/>
              </p:ext>
            </p:extLst>
          </p:nvPr>
        </p:nvGraphicFramePr>
        <p:xfrm>
          <a:off x="2032000" y="719138"/>
          <a:ext cx="8128000" cy="541813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Acrobat Document" r:id="rId3" imgW="0" imgH="0" progId="Acrobat.Document.DC">
                  <p:embed/>
                </p:oleObj>
              </mc:Choice>
              <mc:Fallback>
                <p:oleObj name="Acrobat Document" r:id="rId3" imgW="0" imgH="0" progId="Acrobat.Document.DC">
                  <p:embed/>
                  <p:pic>
                    <p:nvPicPr>
                      <p:cNvPr id="0" name=""/>
                      <p:cNvPicPr/>
                      <p:nvPr/>
                    </p:nvPicPr>
                    <p:blipFill/>
                    <p:spPr>
                      <a:xfrm>
                        <a:off x="2032000" y="719138"/>
                        <a:ext cx="8128000" cy="541813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pic>
        <p:nvPicPr>
          <p:cNvPr id="9" name="Picture 8">
            <a:extLst>
              <a:ext uri="{FF2B5EF4-FFF2-40B4-BE49-F238E27FC236}">
                <a16:creationId xmlns:a16="http://schemas.microsoft.com/office/drawing/2014/main" id="{36953738-BCF0-E456-ADB0-D25B1EFF3059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414911" y="825977"/>
            <a:ext cx="9627650" cy="2675187"/>
          </a:xfrm>
          <a:prstGeom prst="rect">
            <a:avLst/>
          </a:prstGeom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D74B70FD-5D1B-B3D6-C4F9-BD4270E2A562}"/>
              </a:ext>
            </a:extLst>
          </p:cNvPr>
          <p:cNvSpPr txBox="1"/>
          <p:nvPr/>
        </p:nvSpPr>
        <p:spPr>
          <a:xfrm>
            <a:off x="1913992" y="3551697"/>
            <a:ext cx="8601608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Avenir Next LT Pro" panose="020B0504020202020204" pitchFamily="34" charset="0"/>
              </a:rPr>
              <a:t>Physics data acquired from March 2023 to Feb 2024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632F08C9-EDAF-12DC-92B2-D43155ACA4FF}"/>
              </a:ext>
            </a:extLst>
          </p:cNvPr>
          <p:cNvSpPr txBox="1"/>
          <p:nvPr/>
        </p:nvSpPr>
        <p:spPr>
          <a:xfrm>
            <a:off x="562270" y="4245851"/>
            <a:ext cx="8764303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b="1" dirty="0">
                <a:solidFill>
                  <a:srgbClr val="00B0F0"/>
                </a:solidFill>
                <a:latin typeface="Avenir Next LT Pro" panose="020B0504020202020204" pitchFamily="34" charset="0"/>
              </a:rPr>
              <a:t>Background characterization dataset</a:t>
            </a:r>
            <a:r>
              <a:rPr lang="en-US" sz="1600" dirty="0">
                <a:latin typeface="Avenir Next LT Pro" panose="020B0504020202020204" pitchFamily="34" charset="0"/>
              </a:rPr>
              <a:t>: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latin typeface="Avenir Next LT Pro" panose="020B0504020202020204" pitchFamily="34" charset="0"/>
              </a:rPr>
              <a:t>76.2 kg . yr exposure for all active detectors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latin typeface="Avenir Next LT Pro" panose="020B0504020202020204" pitchFamily="34" charset="0"/>
              </a:rPr>
              <a:t>Additional 16.1 kg . yr of special runs without outer barrel and nylon mini-shrouds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b="1" dirty="0">
                <a:solidFill>
                  <a:srgbClr val="1A2A5B"/>
                </a:solidFill>
                <a:latin typeface="Avenir Next LT Pro" panose="020B0504020202020204" pitchFamily="34" charset="0"/>
              </a:rPr>
              <a:t>0</a:t>
            </a:r>
            <a:r>
              <a:rPr lang="en-US" sz="1600" b="1" dirty="0">
                <a:solidFill>
                  <a:srgbClr val="1A2A5B"/>
                </a:solidFill>
                <a:latin typeface="Symbol" panose="05050102010706020507" pitchFamily="18" charset="2"/>
              </a:rPr>
              <a:t>nbb</a:t>
            </a:r>
            <a:r>
              <a:rPr lang="en-US" sz="1600" b="1" dirty="0">
                <a:solidFill>
                  <a:srgbClr val="1A2A5B"/>
                </a:solidFill>
                <a:latin typeface="Avenir Next LT Pro" panose="020B0504020202020204" pitchFamily="34" charset="0"/>
              </a:rPr>
              <a:t> dataset</a:t>
            </a:r>
            <a:r>
              <a:rPr lang="en-US" sz="1600" dirty="0">
                <a:latin typeface="Avenir Next LT Pro" panose="020B0504020202020204" pitchFamily="34" charset="0"/>
              </a:rPr>
              <a:t>: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latin typeface="Avenir Next LT Pro" panose="020B0504020202020204" pitchFamily="34" charset="0"/>
              </a:rPr>
              <a:t>61.0 kg . yr of exposure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latin typeface="Avenir Next LT Pro" panose="020B0504020202020204" pitchFamily="34" charset="0"/>
              </a:rPr>
              <a:t>Includes only data for which the PSD performance has been validated</a:t>
            </a:r>
          </a:p>
        </p:txBody>
      </p:sp>
    </p:spTree>
    <p:extLst>
      <p:ext uri="{BB962C8B-B14F-4D97-AF65-F5344CB8AC3E}">
        <p14:creationId xmlns:p14="http://schemas.microsoft.com/office/powerpoint/2010/main" val="2822893248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3F89B5B-8705-92D3-78F0-E94E3AD181A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Energy Resolution</a:t>
            </a:r>
            <a:endParaRPr lang="en-IN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619E3FD5-CA7F-E6AC-68AA-671C1FADECB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IN"/>
              <a:t>Aparajita Mazumdar | PPC 2025, Deadwood</a:t>
            </a:r>
            <a:endParaRPr lang="en-IN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536328A4-26A3-64DA-58E1-3E9D247D209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AB685E-59F6-4749-A6A4-A22AA6A2CCD1}" type="slidenum">
              <a:rPr lang="en-IN" smtClean="0"/>
              <a:pPr/>
              <a:t>30</a:t>
            </a:fld>
            <a:endParaRPr lang="en-IN" dirty="0"/>
          </a:p>
        </p:txBody>
      </p:sp>
      <p:pic>
        <p:nvPicPr>
          <p:cNvPr id="7" name="Picture 6" descr="A graph of energy and energy&#10;&#10;AI-generated content may be incorrect.">
            <a:extLst>
              <a:ext uri="{FF2B5EF4-FFF2-40B4-BE49-F238E27FC236}">
                <a16:creationId xmlns:a16="http://schemas.microsoft.com/office/drawing/2014/main" id="{29AD8FF9-3A69-CAB4-6725-8FF000B00ACD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919328" y="1025901"/>
            <a:ext cx="6203512" cy="3549351"/>
          </a:xfrm>
          <a:prstGeom prst="rect">
            <a:avLst/>
          </a:prstGeom>
        </p:spPr>
      </p:pic>
      <p:pic>
        <p:nvPicPr>
          <p:cNvPr id="9" name="Picture 8" descr="A graph of energy and energy&#10;&#10;AI-generated content may be incorrect.">
            <a:extLst>
              <a:ext uri="{FF2B5EF4-FFF2-40B4-BE49-F238E27FC236}">
                <a16:creationId xmlns:a16="http://schemas.microsoft.com/office/drawing/2014/main" id="{A5290C49-4BFB-C67F-8971-D90665E681BF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1073823"/>
            <a:ext cx="6026840" cy="3448268"/>
          </a:xfrm>
          <a:prstGeom prst="rect">
            <a:avLst/>
          </a:prstGeom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903FC845-FAF3-CBB8-9140-2B9C3CE5F50B}"/>
              </a:ext>
            </a:extLst>
          </p:cNvPr>
          <p:cNvSpPr txBox="1"/>
          <p:nvPr/>
        </p:nvSpPr>
        <p:spPr>
          <a:xfrm>
            <a:off x="2925084" y="4768819"/>
            <a:ext cx="6203512" cy="147732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rgbClr val="1A2A5B"/>
                </a:solidFill>
                <a:latin typeface="Avenir Next LT Pro" panose="020B0504020202020204" pitchFamily="34" charset="0"/>
              </a:rPr>
              <a:t>~0.1% FWHM at Q</a:t>
            </a:r>
            <a:r>
              <a:rPr lang="en-US" baseline="-25000" dirty="0">
                <a:solidFill>
                  <a:srgbClr val="1A2A5B"/>
                </a:solidFill>
                <a:latin typeface="Avenir Next LT Pro" panose="020B0504020202020204" pitchFamily="34" charset="0"/>
              </a:rPr>
              <a:t>ββ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b="1" dirty="0">
                <a:solidFill>
                  <a:srgbClr val="1A2A5B"/>
                </a:solidFill>
                <a:latin typeface="Avenir Next LT Pro" panose="020B0504020202020204" pitchFamily="34" charset="0"/>
              </a:rPr>
              <a:t>Stable</a:t>
            </a:r>
            <a:r>
              <a:rPr lang="en-US" dirty="0">
                <a:solidFill>
                  <a:srgbClr val="1A2A5B"/>
                </a:solidFill>
                <a:latin typeface="Avenir Next LT Pro" panose="020B0504020202020204" pitchFamily="34" charset="0"/>
              </a:rPr>
              <a:t> energy observables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rgbClr val="1A2A5B"/>
                </a:solidFill>
                <a:latin typeface="Avenir Next LT Pro" panose="020B0504020202020204" pitchFamily="34" charset="0"/>
              </a:rPr>
              <a:t>Monitored Weekly calibrations performed using </a:t>
            </a:r>
            <a:r>
              <a:rPr lang="en-US" baseline="30000" dirty="0">
                <a:solidFill>
                  <a:srgbClr val="1A2A5B"/>
                </a:solidFill>
                <a:latin typeface="Avenir Next LT Pro" panose="020B0504020202020204" pitchFamily="34" charset="0"/>
              </a:rPr>
              <a:t>228</a:t>
            </a:r>
            <a:r>
              <a:rPr lang="en-US" dirty="0">
                <a:solidFill>
                  <a:srgbClr val="1A2A5B"/>
                </a:solidFill>
                <a:latin typeface="Avenir Next LT Pro" panose="020B0504020202020204" pitchFamily="34" charset="0"/>
              </a:rPr>
              <a:t>Th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rgbClr val="1A2A5B"/>
                </a:solidFill>
                <a:latin typeface="Avenir Next LT Pro" panose="020B0504020202020204" pitchFamily="34" charset="0"/>
              </a:rPr>
              <a:t>Second order variations tracked in time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rgbClr val="1A2A5B"/>
                </a:solidFill>
                <a:latin typeface="Avenir Next LT Pro" panose="020B0504020202020204" pitchFamily="34" charset="0"/>
              </a:rPr>
              <a:t>Data set partitioned according to stability</a:t>
            </a:r>
            <a:endParaRPr lang="en-IN" dirty="0">
              <a:solidFill>
                <a:srgbClr val="1A2A5B"/>
              </a:solidFill>
              <a:latin typeface="Avenir Next LT Pro" panose="020B0504020202020204" pitchFamily="34" charset="0"/>
            </a:endParaRPr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DB563997-81F6-6D1A-F1F4-88F93793959E}"/>
              </a:ext>
            </a:extLst>
          </p:cNvPr>
          <p:cNvSpPr txBox="1"/>
          <p:nvPr/>
        </p:nvSpPr>
        <p:spPr>
          <a:xfrm>
            <a:off x="7989095" y="815220"/>
            <a:ext cx="2526505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b="1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Excellent energy resolution </a:t>
            </a:r>
            <a:endParaRPr lang="en-US" sz="1600" b="1" baseline="-25000" dirty="0">
              <a:solidFill>
                <a:srgbClr val="405C9A"/>
              </a:solidFill>
              <a:latin typeface="Symbol" panose="05050102010706020507" pitchFamily="18" charset="2"/>
              <a:cs typeface="Dreaming Outloud Pro" panose="020F0502020204030204" pitchFamily="66" charset="0"/>
            </a:endParaRP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F6AFC1AA-0411-D1DF-14A8-5BD6A8E082C7}"/>
              </a:ext>
            </a:extLst>
          </p:cNvPr>
          <p:cNvSpPr txBox="1"/>
          <p:nvPr/>
        </p:nvSpPr>
        <p:spPr>
          <a:xfrm>
            <a:off x="1844158" y="819090"/>
            <a:ext cx="2526505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b="1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Calibration</a:t>
            </a:r>
            <a:endParaRPr lang="en-US" sz="1600" b="1" baseline="-25000" dirty="0">
              <a:solidFill>
                <a:srgbClr val="405C9A"/>
              </a:solidFill>
              <a:latin typeface="Symbol" panose="05050102010706020507" pitchFamily="18" charset="2"/>
              <a:cs typeface="Dreaming Outloud Pro" panose="020F0502020204030204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740468342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3C4869D3-AFB7-1B47-AB97-F756FADDB79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109357" y="6492875"/>
            <a:ext cx="4114800" cy="365125"/>
          </a:xfrm>
        </p:spPr>
        <p:txBody>
          <a:bodyPr>
            <a:normAutofit/>
          </a:bodyPr>
          <a:lstStyle/>
          <a:p>
            <a:pPr>
              <a:spcAft>
                <a:spcPts val="600"/>
              </a:spcAft>
            </a:pPr>
            <a:r>
              <a:rPr lang="en-IN"/>
              <a:t>Aparajita Mazumdar | PPC 2025, Deadwood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1CF6609B-930D-5774-0F9A-CED3EFE8566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11723914" y="6492875"/>
            <a:ext cx="468086" cy="365125"/>
          </a:xfrm>
        </p:spPr>
        <p:txBody>
          <a:bodyPr>
            <a:normAutofit/>
          </a:bodyPr>
          <a:lstStyle/>
          <a:p>
            <a:pPr>
              <a:spcAft>
                <a:spcPts val="600"/>
              </a:spcAft>
            </a:pPr>
            <a:fld id="{03AB685E-59F6-4749-A6A4-A22AA6A2CCD1}" type="slidenum">
              <a:rPr lang="en-IN" smtClean="0"/>
              <a:pPr>
                <a:spcAft>
                  <a:spcPts val="600"/>
                </a:spcAft>
              </a:pPr>
              <a:t>31</a:t>
            </a:fld>
            <a:endParaRPr lang="en-IN"/>
          </a:p>
        </p:txBody>
      </p:sp>
      <p:sp>
        <p:nvSpPr>
          <p:cNvPr id="14" name="Title 5">
            <a:extLst>
              <a:ext uri="{FF2B5EF4-FFF2-40B4-BE49-F238E27FC236}">
                <a16:creationId xmlns:a16="http://schemas.microsoft.com/office/drawing/2014/main" id="{54AB173F-0349-31F7-61F0-98DB5A0E643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-5205"/>
            <a:ext cx="12192000" cy="606167"/>
          </a:xfrm>
        </p:spPr>
        <p:txBody>
          <a:bodyPr>
            <a:normAutofit fontScale="90000"/>
          </a:bodyPr>
          <a:lstStyle/>
          <a:p>
            <a:r>
              <a:rPr lang="en-US" dirty="0"/>
              <a:t>Energy spectrum after muon and multiplicity cuts</a:t>
            </a:r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F47118DD-2D4D-5537-3BD6-ACD01F75B26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63672" y="720000"/>
            <a:ext cx="11520000" cy="3449101"/>
          </a:xfrm>
          <a:prstGeom prst="rect">
            <a:avLst/>
          </a:prstGeom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BEDECF0B-28E5-E87A-D4DF-FE8F58B9931B}"/>
              </a:ext>
            </a:extLst>
          </p:cNvPr>
          <p:cNvSpPr txBox="1"/>
          <p:nvPr/>
        </p:nvSpPr>
        <p:spPr>
          <a:xfrm>
            <a:off x="2320298" y="4660672"/>
            <a:ext cx="7692917" cy="147732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IN" b="1" dirty="0">
                <a:solidFill>
                  <a:srgbClr val="1A2A5B"/>
                </a:solidFill>
                <a:latin typeface="Avenir Next LT Pro" panose="020B0504020202020204" pitchFamily="34" charset="0"/>
              </a:rPr>
              <a:t>Blinded analysis in Q</a:t>
            </a:r>
            <a:r>
              <a:rPr lang="el-GR" b="1" baseline="-25000" dirty="0">
                <a:solidFill>
                  <a:srgbClr val="1A2A5B"/>
                </a:solidFill>
                <a:latin typeface="Avenir Next LT Pro" panose="020B0504020202020204" pitchFamily="34" charset="0"/>
              </a:rPr>
              <a:t>ββ</a:t>
            </a:r>
            <a:r>
              <a:rPr lang="el-GR" b="1" dirty="0">
                <a:solidFill>
                  <a:srgbClr val="1A2A5B"/>
                </a:solidFill>
                <a:latin typeface="Avenir Next LT Pro" panose="020B0504020202020204" pitchFamily="34" charset="0"/>
              </a:rPr>
              <a:t>±25 </a:t>
            </a:r>
            <a:r>
              <a:rPr lang="en-IN" b="1" dirty="0">
                <a:solidFill>
                  <a:srgbClr val="1A2A5B"/>
                </a:solidFill>
                <a:latin typeface="Avenir Next LT Pro" panose="020B0504020202020204" pitchFamily="34" charset="0"/>
              </a:rPr>
              <a:t>keV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IN" dirty="0">
                <a:solidFill>
                  <a:srgbClr val="1A2A5B"/>
                </a:solidFill>
                <a:latin typeface="Avenir Next LT Pro" panose="020B0504020202020204" pitchFamily="34" charset="0"/>
              </a:rPr>
              <a:t>Cuts applied on spectrum: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i="1" dirty="0">
                <a:solidFill>
                  <a:srgbClr val="1A2A5B"/>
                </a:solidFill>
                <a:latin typeface="Avenir Next LT Pro" panose="020B0504020202020204" pitchFamily="34" charset="0"/>
              </a:rPr>
              <a:t>data cleaning</a:t>
            </a:r>
            <a:r>
              <a:rPr lang="en-US" dirty="0">
                <a:solidFill>
                  <a:srgbClr val="1A2A5B"/>
                </a:solidFill>
                <a:latin typeface="Avenir Next LT Pro" panose="020B0504020202020204" pitchFamily="34" charset="0"/>
              </a:rPr>
              <a:t>: 95-99% survival after removal of unphysical events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i="1" dirty="0">
                <a:solidFill>
                  <a:srgbClr val="1A2A5B"/>
                </a:solidFill>
                <a:latin typeface="Avenir Next LT Pro" panose="020B0504020202020204" pitchFamily="34" charset="0"/>
              </a:rPr>
              <a:t>muon veto</a:t>
            </a:r>
            <a:r>
              <a:rPr lang="en-US" dirty="0">
                <a:solidFill>
                  <a:srgbClr val="1A2A5B"/>
                </a:solidFill>
                <a:latin typeface="Avenir Next LT Pro" panose="020B0504020202020204" pitchFamily="34" charset="0"/>
              </a:rPr>
              <a:t>: 2 events removed at Q</a:t>
            </a:r>
            <a:r>
              <a:rPr lang="en-US" baseline="-25000" dirty="0">
                <a:solidFill>
                  <a:srgbClr val="1A2A5B"/>
                </a:solidFill>
                <a:latin typeface="Avenir Next LT Pro" panose="020B0504020202020204" pitchFamily="34" charset="0"/>
              </a:rPr>
              <a:t>ββ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i="1" dirty="0">
                <a:solidFill>
                  <a:srgbClr val="1A2A5B"/>
                </a:solidFill>
                <a:latin typeface="Avenir Next LT Pro" panose="020B0504020202020204" pitchFamily="34" charset="0"/>
              </a:rPr>
              <a:t>Multiplicity cut</a:t>
            </a:r>
            <a:r>
              <a:rPr lang="en-US" dirty="0">
                <a:solidFill>
                  <a:srgbClr val="1A2A5B"/>
                </a:solidFill>
                <a:latin typeface="Avenir Next LT Pro" panose="020B0504020202020204" pitchFamily="34" charset="0"/>
              </a:rPr>
              <a:t>: 26% events removed at Q</a:t>
            </a:r>
            <a:r>
              <a:rPr lang="en-US" baseline="-25000" dirty="0">
                <a:solidFill>
                  <a:srgbClr val="1A2A5B"/>
                </a:solidFill>
                <a:latin typeface="Avenir Next LT Pro" panose="020B0504020202020204" pitchFamily="34" charset="0"/>
              </a:rPr>
              <a:t>ββ</a:t>
            </a:r>
            <a:endParaRPr lang="en-IN" dirty="0">
              <a:solidFill>
                <a:srgbClr val="1A2A5B"/>
              </a:solidFill>
              <a:latin typeface="Avenir Next LT Pro" panose="020B0504020202020204" pitchFamily="34" charset="0"/>
            </a:endParaRP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08831F4A-9445-8BD9-CF78-A087C8E4B1DB}"/>
              </a:ext>
            </a:extLst>
          </p:cNvPr>
          <p:cNvSpPr txBox="1"/>
          <p:nvPr/>
        </p:nvSpPr>
        <p:spPr>
          <a:xfrm>
            <a:off x="3648206" y="1117899"/>
            <a:ext cx="1071386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solidFill>
                  <a:schemeClr val="bg2">
                    <a:lumMod val="50000"/>
                  </a:schemeClr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Blinded region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5CBC110E-A0CA-2ABB-A48A-5E831D61F642}"/>
              </a:ext>
            </a:extLst>
          </p:cNvPr>
          <p:cNvSpPr txBox="1"/>
          <p:nvPr/>
        </p:nvSpPr>
        <p:spPr>
          <a:xfrm>
            <a:off x="2105734" y="1071732"/>
            <a:ext cx="1071386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baseline="300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40</a:t>
            </a:r>
            <a:r>
              <a:rPr lang="en-US" sz="14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K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699182A0-1334-E9BD-3B2A-32A442AFC0C3}"/>
              </a:ext>
            </a:extLst>
          </p:cNvPr>
          <p:cNvSpPr txBox="1"/>
          <p:nvPr/>
        </p:nvSpPr>
        <p:spPr>
          <a:xfrm>
            <a:off x="2691285" y="917843"/>
            <a:ext cx="1071386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baseline="300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42</a:t>
            </a:r>
            <a:r>
              <a:rPr lang="en-US" sz="14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K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7D9DE49A-BE0F-4537-48BA-F523D0F21A03}"/>
              </a:ext>
            </a:extLst>
          </p:cNvPr>
          <p:cNvSpPr txBox="1"/>
          <p:nvPr/>
        </p:nvSpPr>
        <p:spPr>
          <a:xfrm>
            <a:off x="3112513" y="1662400"/>
            <a:ext cx="1071386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baseline="300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212</a:t>
            </a:r>
            <a:r>
              <a:rPr lang="en-US" sz="14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Bi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7D510E30-AF49-37E2-B291-7DAFD2F8BEBF}"/>
              </a:ext>
            </a:extLst>
          </p:cNvPr>
          <p:cNvSpPr txBox="1"/>
          <p:nvPr/>
        </p:nvSpPr>
        <p:spPr>
          <a:xfrm>
            <a:off x="5095371" y="1708567"/>
            <a:ext cx="1071386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baseline="300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208</a:t>
            </a:r>
            <a:r>
              <a:rPr lang="en-US" sz="14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Tl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1B03293C-1815-C21D-B6F5-A8FF4B4D8C85}"/>
              </a:ext>
            </a:extLst>
          </p:cNvPr>
          <p:cNvSpPr txBox="1"/>
          <p:nvPr/>
        </p:nvSpPr>
        <p:spPr>
          <a:xfrm>
            <a:off x="9798651" y="2213584"/>
            <a:ext cx="1071386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solidFill>
                  <a:srgbClr val="405C9A"/>
                </a:solidFill>
                <a:latin typeface="Symbol" panose="05050102010706020507" pitchFamily="18" charset="2"/>
                <a:cs typeface="Dreaming Outloud Pro" panose="020F0502020204030204" pitchFamily="66" charset="0"/>
              </a:rPr>
              <a:t>a</a:t>
            </a:r>
            <a:r>
              <a:rPr lang="en-US" sz="14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 events</a:t>
            </a:r>
          </a:p>
        </p:txBody>
      </p:sp>
    </p:spTree>
    <p:extLst>
      <p:ext uri="{BB962C8B-B14F-4D97-AF65-F5344CB8AC3E}">
        <p14:creationId xmlns:p14="http://schemas.microsoft.com/office/powerpoint/2010/main" val="736724146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C1EC1C70-FDFE-3198-0C33-69BD0AF07B66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0C55476-5A0E-4C5B-5F47-AE1E4083BF2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Background Model </a:t>
            </a:r>
            <a:endParaRPr lang="en-IN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A26F7F6C-C9C5-AF49-6BEC-7F02C0B3776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IN"/>
              <a:t>Aparajita Mazumdar | PPC 2025, Deadwood</a:t>
            </a:r>
            <a:endParaRPr lang="en-IN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500DB675-1E94-032D-8327-0B9A6B96A0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AB685E-59F6-4749-A6A4-A22AA6A2CCD1}" type="slidenum">
              <a:rPr lang="en-IN" smtClean="0"/>
              <a:pPr/>
              <a:t>32</a:t>
            </a:fld>
            <a:endParaRPr lang="en-IN" dirty="0"/>
          </a:p>
        </p:txBody>
      </p:sp>
      <p:pic>
        <p:nvPicPr>
          <p:cNvPr id="11" name="Picture 10">
            <a:extLst>
              <a:ext uri="{FF2B5EF4-FFF2-40B4-BE49-F238E27FC236}">
                <a16:creationId xmlns:a16="http://schemas.microsoft.com/office/drawing/2014/main" id="{F4C482D4-FC01-51ED-AE38-AE0C4634616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21835" y="984932"/>
            <a:ext cx="11548329" cy="3323831"/>
          </a:xfrm>
          <a:prstGeom prst="rect">
            <a:avLst/>
          </a:prstGeom>
        </p:spPr>
      </p:pic>
      <p:sp>
        <p:nvSpPr>
          <p:cNvPr id="12" name="TextBox 11">
            <a:extLst>
              <a:ext uri="{FF2B5EF4-FFF2-40B4-BE49-F238E27FC236}">
                <a16:creationId xmlns:a16="http://schemas.microsoft.com/office/drawing/2014/main" id="{3B2C49B2-BA39-276D-FB58-FB6D1AF2ED8F}"/>
              </a:ext>
            </a:extLst>
          </p:cNvPr>
          <p:cNvSpPr txBox="1"/>
          <p:nvPr/>
        </p:nvSpPr>
        <p:spPr>
          <a:xfrm>
            <a:off x="7688464" y="1129257"/>
            <a:ext cx="1071386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Flat at </a:t>
            </a:r>
            <a:r>
              <a:rPr lang="en-US" sz="1400" b="1" dirty="0" err="1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Q</a:t>
            </a:r>
            <a:r>
              <a:rPr lang="en-US" sz="1400" b="1" baseline="-25000" dirty="0" err="1">
                <a:solidFill>
                  <a:srgbClr val="405C9A"/>
                </a:solidFill>
                <a:latin typeface="Symbol" panose="05050102010706020507" pitchFamily="18" charset="2"/>
                <a:cs typeface="Dreaming Outloud Pro" panose="020F0502020204030204" pitchFamily="66" charset="0"/>
              </a:rPr>
              <a:t>bb</a:t>
            </a:r>
            <a:endParaRPr lang="en-US" sz="1400" b="1" baseline="-25000" dirty="0">
              <a:solidFill>
                <a:srgbClr val="405C9A"/>
              </a:solidFill>
              <a:latin typeface="Symbol" panose="05050102010706020507" pitchFamily="18" charset="2"/>
              <a:cs typeface="Dreaming Outloud Pro" panose="020F0502020204030204" pitchFamily="66" charset="0"/>
            </a:endParaRP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A98BD159-ACE2-596E-7EDE-0AB4123BC6C4}"/>
              </a:ext>
            </a:extLst>
          </p:cNvPr>
          <p:cNvSpPr txBox="1"/>
          <p:nvPr/>
        </p:nvSpPr>
        <p:spPr>
          <a:xfrm>
            <a:off x="4626266" y="1931151"/>
            <a:ext cx="1071386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 err="1">
                <a:latin typeface="Dreaming Outloud Pro" panose="020F0502020204030204" pitchFamily="66" charset="0"/>
                <a:cs typeface="Dreaming Outloud Pro" panose="020F0502020204030204" pitchFamily="66" charset="0"/>
              </a:rPr>
              <a:t>Q</a:t>
            </a:r>
            <a:r>
              <a:rPr lang="en-US" sz="1400" b="1" baseline="-25000" dirty="0" err="1">
                <a:latin typeface="Symbol" panose="05050102010706020507" pitchFamily="18" charset="2"/>
                <a:cs typeface="Dreaming Outloud Pro" panose="020F0502020204030204" pitchFamily="66" charset="0"/>
              </a:rPr>
              <a:t>bb</a:t>
            </a:r>
            <a:endParaRPr lang="en-US" sz="1400" b="1" baseline="-25000" dirty="0">
              <a:latin typeface="Symbol" panose="05050102010706020507" pitchFamily="18" charset="2"/>
              <a:cs typeface="Dreaming Outloud Pro" panose="020F0502020204030204" pitchFamily="66" charset="0"/>
            </a:endParaRPr>
          </a:p>
        </p:txBody>
      </p:sp>
      <p:cxnSp>
        <p:nvCxnSpPr>
          <p:cNvPr id="14" name="Straight Arrow Connector 13">
            <a:extLst>
              <a:ext uri="{FF2B5EF4-FFF2-40B4-BE49-F238E27FC236}">
                <a16:creationId xmlns:a16="http://schemas.microsoft.com/office/drawing/2014/main" id="{2B010BDC-9B1B-B263-BF8C-888D6A366A84}"/>
              </a:ext>
            </a:extLst>
          </p:cNvPr>
          <p:cNvCxnSpPr>
            <a:cxnSpLocks/>
          </p:cNvCxnSpPr>
          <p:nvPr/>
        </p:nvCxnSpPr>
        <p:spPr>
          <a:xfrm>
            <a:off x="5162667" y="2238928"/>
            <a:ext cx="0" cy="749694"/>
          </a:xfrm>
          <a:prstGeom prst="straightConnector1">
            <a:avLst/>
          </a:prstGeom>
          <a:ln w="28575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6" name="TextBox 15">
            <a:extLst>
              <a:ext uri="{FF2B5EF4-FFF2-40B4-BE49-F238E27FC236}">
                <a16:creationId xmlns:a16="http://schemas.microsoft.com/office/drawing/2014/main" id="{03D031E1-0132-C8B9-7E7A-2E777FB8DC05}"/>
              </a:ext>
            </a:extLst>
          </p:cNvPr>
          <p:cNvSpPr txBox="1"/>
          <p:nvPr/>
        </p:nvSpPr>
        <p:spPr>
          <a:xfrm>
            <a:off x="1405721" y="4423040"/>
            <a:ext cx="9380557" cy="172354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rgbClr val="1A2A5B"/>
                </a:solidFill>
                <a:latin typeface="Avenir Next LT Pro" panose="020B0504020202020204" pitchFamily="34" charset="0"/>
              </a:rPr>
              <a:t>Bayesian background model using the full dataset + extra 10.2 </a:t>
            </a:r>
            <a:r>
              <a:rPr lang="en-US" dirty="0" err="1">
                <a:solidFill>
                  <a:srgbClr val="1A2A5B"/>
                </a:solidFill>
                <a:latin typeface="Avenir Next LT Pro" panose="020B0504020202020204" pitchFamily="34" charset="0"/>
              </a:rPr>
              <a:t>kg⋅yr</a:t>
            </a:r>
            <a:r>
              <a:rPr lang="en-US" dirty="0">
                <a:solidFill>
                  <a:srgbClr val="1A2A5B"/>
                </a:solidFill>
                <a:latin typeface="Avenir Next LT Pro" panose="020B0504020202020204" pitchFamily="34" charset="0"/>
              </a:rPr>
              <a:t> of special runs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rgbClr val="1A2A5B"/>
                </a:solidFill>
                <a:latin typeface="Avenir Next LT Pro" panose="020B0504020202020204" pitchFamily="34" charset="0"/>
              </a:rPr>
              <a:t>No unexpected background components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rgbClr val="1A2A5B"/>
                </a:solidFill>
                <a:latin typeface="Avenir Next LT Pro" panose="020B0504020202020204" pitchFamily="34" charset="0"/>
              </a:rPr>
              <a:t>Assays (ICPMS, </a:t>
            </a:r>
            <a:r>
              <a:rPr lang="en-US" dirty="0" err="1">
                <a:solidFill>
                  <a:srgbClr val="1A2A5B"/>
                </a:solidFill>
                <a:latin typeface="Avenir Next LT Pro" panose="020B0504020202020204" pitchFamily="34" charset="0"/>
              </a:rPr>
              <a:t>Radioassay</a:t>
            </a:r>
            <a:r>
              <a:rPr lang="en-US" dirty="0">
                <a:solidFill>
                  <a:srgbClr val="1A2A5B"/>
                </a:solidFill>
                <a:latin typeface="Avenir Next LT Pro" panose="020B0504020202020204" pitchFamily="34" charset="0"/>
              </a:rPr>
              <a:t>) underpredict Th and U contributions before cuts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rgbClr val="1A2A5B"/>
                </a:solidFill>
                <a:latin typeface="Avenir Next LT Pro" panose="020B0504020202020204" pitchFamily="34" charset="0"/>
              </a:rPr>
              <a:t>Excess </a:t>
            </a:r>
            <a:r>
              <a:rPr lang="en-US" b="1" dirty="0">
                <a:solidFill>
                  <a:srgbClr val="1A2A5B"/>
                </a:solidFill>
                <a:latin typeface="Avenir Next LT Pro" panose="020B0504020202020204" pitchFamily="34" charset="0"/>
              </a:rPr>
              <a:t>strongly suppressed </a:t>
            </a:r>
            <a:r>
              <a:rPr lang="en-US" dirty="0">
                <a:solidFill>
                  <a:srgbClr val="1A2A5B"/>
                </a:solidFill>
                <a:latin typeface="Avenir Next LT Pro" panose="020B0504020202020204" pitchFamily="34" charset="0"/>
              </a:rPr>
              <a:t>after cuts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rgbClr val="1A2A5B"/>
                </a:solidFill>
                <a:latin typeface="Avenir Next LT Pro" panose="020B0504020202020204" pitchFamily="34" charset="0"/>
              </a:rPr>
              <a:t>Ongoing screening campaign &amp; re-evaluation of cleaning techniques</a:t>
            </a:r>
            <a:endParaRPr lang="en-US" sz="1600" dirty="0">
              <a:solidFill>
                <a:srgbClr val="1A2A5B"/>
              </a:solidFill>
              <a:latin typeface="Avenir Next LT Pro" panose="020B050402020202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1600" dirty="0">
              <a:solidFill>
                <a:srgbClr val="1A2A5B"/>
              </a:solidFill>
              <a:latin typeface="Avenir Next LT Pro" panose="020B0504020202020204" pitchFamily="34" charset="0"/>
            </a:endParaRP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92072E15-592F-27D9-7961-6731DF3F51EC}"/>
              </a:ext>
            </a:extLst>
          </p:cNvPr>
          <p:cNvSpPr txBox="1"/>
          <p:nvPr/>
        </p:nvSpPr>
        <p:spPr>
          <a:xfrm>
            <a:off x="4503135" y="760055"/>
            <a:ext cx="252650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This is a fit to data</a:t>
            </a:r>
            <a:endParaRPr lang="en-US" sz="1400" b="1" baseline="-25000" dirty="0">
              <a:solidFill>
                <a:srgbClr val="405C9A"/>
              </a:solidFill>
              <a:latin typeface="Symbol" panose="05050102010706020507" pitchFamily="18" charset="2"/>
              <a:cs typeface="Dreaming Outloud Pro" panose="020F0502020204030204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670656108"/>
      </p:ext>
    </p:extLst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3BDA358-2646-BBC1-7308-8C5E95EECA5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After PSD</a:t>
            </a:r>
            <a:endParaRPr lang="en-IN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1ABC2C49-2279-F405-59CD-C5E812FF520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IN"/>
              <a:t>Aparajita Mazumdar | PPC 2025, Deadwood</a:t>
            </a:r>
            <a:endParaRPr lang="en-IN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64821D86-B1DB-515C-8849-4334110BF46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AB685E-59F6-4749-A6A4-A22AA6A2CCD1}" type="slidenum">
              <a:rPr lang="en-IN" smtClean="0"/>
              <a:pPr/>
              <a:t>33</a:t>
            </a:fld>
            <a:endParaRPr lang="en-IN" dirty="0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141EC85B-BAB9-F9D2-60FC-58D60A6A2BC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80000" y="720000"/>
            <a:ext cx="11520000" cy="3433412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5814BFAD-9798-206C-6900-1B866C717616}"/>
              </a:ext>
            </a:extLst>
          </p:cNvPr>
          <p:cNvSpPr txBox="1"/>
          <p:nvPr/>
        </p:nvSpPr>
        <p:spPr>
          <a:xfrm>
            <a:off x="2734708" y="4584479"/>
            <a:ext cx="6722583" cy="147732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IN" dirty="0">
                <a:solidFill>
                  <a:srgbClr val="1A2A5B"/>
                </a:solidFill>
                <a:latin typeface="Avenir Next LT Pro" panose="020B0504020202020204" pitchFamily="34" charset="0"/>
              </a:rPr>
              <a:t>Cuts applied on spectrum: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i="1" dirty="0">
                <a:solidFill>
                  <a:schemeClr val="bg2">
                    <a:lumMod val="50000"/>
                  </a:schemeClr>
                </a:solidFill>
                <a:latin typeface="Avenir Next LT Pro" panose="020B0504020202020204" pitchFamily="34" charset="0"/>
              </a:rPr>
              <a:t>data cleaning + muon veto + multiplicity cut</a:t>
            </a:r>
            <a:endParaRPr lang="en-US" dirty="0">
              <a:solidFill>
                <a:schemeClr val="bg2">
                  <a:lumMod val="50000"/>
                </a:schemeClr>
              </a:solidFill>
              <a:latin typeface="Avenir Next LT Pro" panose="020B0504020202020204" pitchFamily="34" charset="0"/>
            </a:endParaRP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i="1" dirty="0">
                <a:solidFill>
                  <a:srgbClr val="1A2A5B"/>
                </a:solidFill>
                <a:latin typeface="Avenir Next LT Pro" panose="020B0504020202020204" pitchFamily="34" charset="0"/>
              </a:rPr>
              <a:t>Pulse Shape Discrimination</a:t>
            </a:r>
            <a:r>
              <a:rPr lang="en-US" dirty="0">
                <a:solidFill>
                  <a:srgbClr val="1A2A5B"/>
                </a:solidFill>
                <a:latin typeface="Avenir Next LT Pro" panose="020B0504020202020204" pitchFamily="34" charset="0"/>
              </a:rPr>
              <a:t>: </a:t>
            </a:r>
          </a:p>
          <a:p>
            <a:pPr marL="1200150" lvl="2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rgbClr val="1A2A5B"/>
                </a:solidFill>
                <a:latin typeface="Avenir Next LT Pro" panose="020B0504020202020204" pitchFamily="34" charset="0"/>
              </a:rPr>
              <a:t>Surface </a:t>
            </a:r>
            <a:r>
              <a:rPr lang="en-US" dirty="0">
                <a:solidFill>
                  <a:srgbClr val="1A2A5B"/>
                </a:solidFill>
                <a:latin typeface="Symbol" panose="05050102010706020507" pitchFamily="18" charset="2"/>
              </a:rPr>
              <a:t>a </a:t>
            </a:r>
            <a:r>
              <a:rPr lang="en-US" dirty="0">
                <a:solidFill>
                  <a:srgbClr val="1A2A5B"/>
                </a:solidFill>
                <a:latin typeface="Avenir Next LT Pro" panose="020B0504020202020204" pitchFamily="34" charset="0"/>
              </a:rPr>
              <a:t>and </a:t>
            </a:r>
            <a:r>
              <a:rPr lang="en-US" dirty="0">
                <a:solidFill>
                  <a:srgbClr val="1A2A5B"/>
                </a:solidFill>
                <a:latin typeface="Symbol" panose="05050102010706020507" pitchFamily="18" charset="2"/>
              </a:rPr>
              <a:t>b  </a:t>
            </a:r>
            <a:r>
              <a:rPr lang="en-US" dirty="0">
                <a:solidFill>
                  <a:srgbClr val="1A2A5B"/>
                </a:solidFill>
                <a:latin typeface="Avenir Next LT Pro" panose="020B0504020202020204" pitchFamily="34" charset="0"/>
              </a:rPr>
              <a:t>backgrounds highly suppressed</a:t>
            </a:r>
          </a:p>
          <a:p>
            <a:pPr marL="1200150" lvl="2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rgbClr val="1A2A5B"/>
                </a:solidFill>
                <a:latin typeface="Avenir Next LT Pro" panose="020B0504020202020204" pitchFamily="34" charset="0"/>
              </a:rPr>
              <a:t>~60% suppression of Compton background at Q</a:t>
            </a:r>
            <a:r>
              <a:rPr lang="en-US" baseline="-25000" dirty="0">
                <a:solidFill>
                  <a:srgbClr val="1A2A5B"/>
                </a:solidFill>
                <a:latin typeface="Avenir Next LT Pro" panose="020B0504020202020204" pitchFamily="34" charset="0"/>
              </a:rPr>
              <a:t>ββ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0ACD1D2B-739C-8AA0-58CD-B67D9FEC3953}"/>
              </a:ext>
            </a:extLst>
          </p:cNvPr>
          <p:cNvSpPr txBox="1"/>
          <p:nvPr/>
        </p:nvSpPr>
        <p:spPr>
          <a:xfrm>
            <a:off x="4282345" y="1157196"/>
            <a:ext cx="1113183" cy="73866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Surviving Compton background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17425BDE-8B57-8C07-6CE8-152C650D7166}"/>
              </a:ext>
            </a:extLst>
          </p:cNvPr>
          <p:cNvSpPr txBox="1"/>
          <p:nvPr/>
        </p:nvSpPr>
        <p:spPr>
          <a:xfrm>
            <a:off x="9205529" y="2035080"/>
            <a:ext cx="1584049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solidFill>
                  <a:srgbClr val="405C9A"/>
                </a:solidFill>
                <a:latin typeface="Symbol" panose="05050102010706020507" pitchFamily="18" charset="2"/>
                <a:cs typeface="Dreaming Outloud Pro" panose="020F0502020204030204" pitchFamily="66" charset="0"/>
              </a:rPr>
              <a:t>a</a:t>
            </a:r>
            <a:r>
              <a:rPr lang="en-US" sz="14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 background suppressed </a:t>
            </a:r>
          </a:p>
        </p:txBody>
      </p:sp>
      <p:cxnSp>
        <p:nvCxnSpPr>
          <p:cNvPr id="12" name="Straight Arrow Connector 11">
            <a:extLst>
              <a:ext uri="{FF2B5EF4-FFF2-40B4-BE49-F238E27FC236}">
                <a16:creationId xmlns:a16="http://schemas.microsoft.com/office/drawing/2014/main" id="{CD3C93AC-0F77-2709-BB72-B0FFD6052392}"/>
              </a:ext>
            </a:extLst>
          </p:cNvPr>
          <p:cNvCxnSpPr>
            <a:cxnSpLocks/>
          </p:cNvCxnSpPr>
          <p:nvPr/>
        </p:nvCxnSpPr>
        <p:spPr>
          <a:xfrm flipV="1">
            <a:off x="4838936" y="1810668"/>
            <a:ext cx="0" cy="671275"/>
          </a:xfrm>
          <a:prstGeom prst="straightConnector1">
            <a:avLst/>
          </a:prstGeom>
          <a:ln w="28575"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6" name="TextBox 15">
            <a:extLst>
              <a:ext uri="{FF2B5EF4-FFF2-40B4-BE49-F238E27FC236}">
                <a16:creationId xmlns:a16="http://schemas.microsoft.com/office/drawing/2014/main" id="{8289CE18-D663-D49C-3475-6292334A2AAB}"/>
              </a:ext>
            </a:extLst>
          </p:cNvPr>
          <p:cNvSpPr txBox="1"/>
          <p:nvPr/>
        </p:nvSpPr>
        <p:spPr>
          <a:xfrm>
            <a:off x="2691285" y="917843"/>
            <a:ext cx="1071386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baseline="300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42</a:t>
            </a:r>
            <a:r>
              <a:rPr lang="en-US" sz="14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K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23F326CC-6A73-7187-DBFB-F0376FC8F12F}"/>
              </a:ext>
            </a:extLst>
          </p:cNvPr>
          <p:cNvSpPr txBox="1"/>
          <p:nvPr/>
        </p:nvSpPr>
        <p:spPr>
          <a:xfrm>
            <a:off x="2042876" y="1071731"/>
            <a:ext cx="1071386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baseline="300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40</a:t>
            </a:r>
            <a:r>
              <a:rPr lang="en-US" sz="14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K</a:t>
            </a:r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1E28F0F9-600D-4AB9-7914-F2CB02E313BC}"/>
              </a:ext>
            </a:extLst>
          </p:cNvPr>
          <p:cNvSpPr txBox="1"/>
          <p:nvPr/>
        </p:nvSpPr>
        <p:spPr>
          <a:xfrm>
            <a:off x="5095371" y="1708567"/>
            <a:ext cx="1071386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baseline="300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208</a:t>
            </a:r>
            <a:r>
              <a:rPr lang="en-US" sz="14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Tl</a:t>
            </a:r>
          </a:p>
        </p:txBody>
      </p:sp>
      <p:sp>
        <p:nvSpPr>
          <p:cNvPr id="20" name="TextBox 19">
            <a:extLst>
              <a:ext uri="{FF2B5EF4-FFF2-40B4-BE49-F238E27FC236}">
                <a16:creationId xmlns:a16="http://schemas.microsoft.com/office/drawing/2014/main" id="{177CB426-7532-1807-F6C5-0426A973C931}"/>
              </a:ext>
            </a:extLst>
          </p:cNvPr>
          <p:cNvSpPr txBox="1"/>
          <p:nvPr/>
        </p:nvSpPr>
        <p:spPr>
          <a:xfrm>
            <a:off x="3112513" y="1662400"/>
            <a:ext cx="1071386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baseline="300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212</a:t>
            </a:r>
            <a:r>
              <a:rPr lang="en-US" sz="14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Bi</a:t>
            </a:r>
          </a:p>
        </p:txBody>
      </p:sp>
    </p:spTree>
    <p:extLst>
      <p:ext uri="{BB962C8B-B14F-4D97-AF65-F5344CB8AC3E}">
        <p14:creationId xmlns:p14="http://schemas.microsoft.com/office/powerpoint/2010/main" val="3988209237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>
            <a:extLst>
              <a:ext uri="{FF2B5EF4-FFF2-40B4-BE49-F238E27FC236}">
                <a16:creationId xmlns:a16="http://schemas.microsoft.com/office/drawing/2014/main" id="{CEFCC073-39C3-17C6-6792-42471E75244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80000" y="720000"/>
            <a:ext cx="11470898" cy="3434400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87AEB184-27AF-818E-2A48-BD0D9497A13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After PSD + </a:t>
            </a:r>
            <a:r>
              <a:rPr lang="en-US" dirty="0" err="1"/>
              <a:t>LAr</a:t>
            </a:r>
            <a:endParaRPr lang="en-IN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5DA051DF-F567-96CC-F8BB-956B72E14E8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IN"/>
              <a:t>Aparajita Mazumdar | PPC 2025, Deadwood</a:t>
            </a:r>
            <a:endParaRPr lang="en-IN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161EFFE3-53C3-B0E2-40F0-FB9A819A34B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AB685E-59F6-4749-A6A4-A22AA6A2CCD1}" type="slidenum">
              <a:rPr lang="en-IN" smtClean="0"/>
              <a:pPr/>
              <a:t>34</a:t>
            </a:fld>
            <a:endParaRPr lang="en-IN" dirty="0"/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17DB6334-91BB-A656-B0AD-9BAC44E95679}"/>
              </a:ext>
            </a:extLst>
          </p:cNvPr>
          <p:cNvSpPr txBox="1"/>
          <p:nvPr/>
        </p:nvSpPr>
        <p:spPr>
          <a:xfrm>
            <a:off x="2632407" y="4215328"/>
            <a:ext cx="6927185" cy="227754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IN" dirty="0">
                <a:solidFill>
                  <a:srgbClr val="1A2A5B"/>
                </a:solidFill>
                <a:latin typeface="Avenir Next LT Pro" panose="020B0504020202020204" pitchFamily="34" charset="0"/>
              </a:rPr>
              <a:t>Cuts applied on spectrum: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i="1" dirty="0">
                <a:solidFill>
                  <a:schemeClr val="bg2">
                    <a:lumMod val="50000"/>
                  </a:schemeClr>
                </a:solidFill>
                <a:latin typeface="Avenir Next LT Pro" panose="020B0504020202020204" pitchFamily="34" charset="0"/>
              </a:rPr>
              <a:t>data cleaning + muon veto + multiplicity cut</a:t>
            </a:r>
            <a:endParaRPr lang="en-US" dirty="0">
              <a:solidFill>
                <a:schemeClr val="bg2">
                  <a:lumMod val="50000"/>
                </a:schemeClr>
              </a:solidFill>
              <a:latin typeface="Avenir Next LT Pro" panose="020B0504020202020204" pitchFamily="34" charset="0"/>
            </a:endParaRP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i="1" dirty="0">
                <a:solidFill>
                  <a:schemeClr val="bg2">
                    <a:lumMod val="50000"/>
                  </a:schemeClr>
                </a:solidFill>
                <a:latin typeface="Avenir Next LT Pro" panose="020B0504020202020204" pitchFamily="34" charset="0"/>
              </a:rPr>
              <a:t>Pulse Shape Discrimination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dirty="0" err="1">
                <a:solidFill>
                  <a:srgbClr val="1A2A5B"/>
                </a:solidFill>
                <a:latin typeface="Avenir Next LT Pro" panose="020B0504020202020204" pitchFamily="34" charset="0"/>
              </a:rPr>
              <a:t>LAr</a:t>
            </a:r>
            <a:r>
              <a:rPr lang="en-US" dirty="0">
                <a:solidFill>
                  <a:srgbClr val="1A2A5B"/>
                </a:solidFill>
                <a:latin typeface="Avenir Next LT Pro" panose="020B0504020202020204" pitchFamily="34" charset="0"/>
              </a:rPr>
              <a:t> anti-coincidence:</a:t>
            </a:r>
          </a:p>
          <a:p>
            <a:pPr marL="1200150" lvl="2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rgbClr val="1A2A5B"/>
                </a:solidFill>
                <a:latin typeface="Avenir Next LT Pro" panose="020B0504020202020204" pitchFamily="34" charset="0"/>
              </a:rPr>
              <a:t>Anti-correlation of </a:t>
            </a:r>
            <a:r>
              <a:rPr lang="en-US" dirty="0" err="1">
                <a:solidFill>
                  <a:srgbClr val="1A2A5B"/>
                </a:solidFill>
                <a:latin typeface="Avenir Next LT Pro" panose="020B0504020202020204" pitchFamily="34" charset="0"/>
              </a:rPr>
              <a:t>LAr</a:t>
            </a:r>
            <a:r>
              <a:rPr lang="en-US" dirty="0">
                <a:solidFill>
                  <a:srgbClr val="1A2A5B"/>
                </a:solidFill>
                <a:latin typeface="Avenir Next LT Pro" panose="020B0504020202020204" pitchFamily="34" charset="0"/>
              </a:rPr>
              <a:t> and PSD cuts</a:t>
            </a:r>
          </a:p>
          <a:p>
            <a:pPr marL="1200150" lvl="2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rgbClr val="1A2A5B"/>
                </a:solidFill>
                <a:latin typeface="Avenir Next LT Pro" panose="020B0504020202020204" pitchFamily="34" charset="0"/>
              </a:rPr>
              <a:t>Strongly suppresses remnant Compton background</a:t>
            </a:r>
          </a:p>
          <a:p>
            <a:pPr marL="1200150" lvl="2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rgbClr val="1A2A5B"/>
                </a:solidFill>
                <a:latin typeface="Avenir Next LT Pro" panose="020B0504020202020204" pitchFamily="34" charset="0"/>
              </a:rPr>
              <a:t>Pure “2</a:t>
            </a:r>
            <a:r>
              <a:rPr lang="en-US" dirty="0">
                <a:solidFill>
                  <a:srgbClr val="1A2A5B"/>
                </a:solidFill>
                <a:latin typeface="Symbol" panose="05050102010706020507" pitchFamily="18" charset="2"/>
              </a:rPr>
              <a:t>nbb</a:t>
            </a:r>
            <a:r>
              <a:rPr lang="en-US" dirty="0">
                <a:solidFill>
                  <a:srgbClr val="1A2A5B"/>
                </a:solidFill>
                <a:latin typeface="Avenir Next LT Pro" panose="020B0504020202020204" pitchFamily="34" charset="0"/>
              </a:rPr>
              <a:t>” behavior observed at lower energies</a:t>
            </a:r>
          </a:p>
          <a:p>
            <a:pPr marL="1200150" lvl="2" indent="-285750">
              <a:buFont typeface="Arial" panose="020B0604020202020204" pitchFamily="34" charset="0"/>
              <a:buChar char="•"/>
            </a:pPr>
            <a:endParaRPr lang="en-US" sz="1600" i="1" dirty="0">
              <a:solidFill>
                <a:schemeClr val="bg2">
                  <a:lumMod val="50000"/>
                </a:schemeClr>
              </a:solidFill>
              <a:latin typeface="Avenir Next LT Pro" panose="020B0504020202020204" pitchFamily="34" charset="0"/>
            </a:endParaRP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2FB548EE-23BF-5A5F-8190-62F41C8442A0}"/>
              </a:ext>
            </a:extLst>
          </p:cNvPr>
          <p:cNvSpPr txBox="1"/>
          <p:nvPr/>
        </p:nvSpPr>
        <p:spPr>
          <a:xfrm>
            <a:off x="2691285" y="917843"/>
            <a:ext cx="1071386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baseline="300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42</a:t>
            </a:r>
            <a:r>
              <a:rPr lang="en-US" sz="14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K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3CA10213-BCD8-AAC2-D98B-3376BE3CE261}"/>
              </a:ext>
            </a:extLst>
          </p:cNvPr>
          <p:cNvSpPr txBox="1"/>
          <p:nvPr/>
        </p:nvSpPr>
        <p:spPr>
          <a:xfrm>
            <a:off x="4011437" y="1116859"/>
            <a:ext cx="1569092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Strong suppression of remnant Compton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8402C373-8554-40BE-EFCE-F38209FDD55B}"/>
              </a:ext>
            </a:extLst>
          </p:cNvPr>
          <p:cNvSpPr txBox="1"/>
          <p:nvPr/>
        </p:nvSpPr>
        <p:spPr>
          <a:xfrm>
            <a:off x="1310220" y="2688901"/>
            <a:ext cx="1071386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solidFill>
                  <a:schemeClr val="bg1"/>
                </a:solidFill>
                <a:latin typeface="Symbol" panose="05050102010706020507" pitchFamily="18" charset="2"/>
                <a:cs typeface="Dreaming Outloud Pro" panose="020F0502020204030204" pitchFamily="66" charset="0"/>
              </a:rPr>
              <a:t>2nbb</a:t>
            </a:r>
          </a:p>
        </p:txBody>
      </p:sp>
      <p:cxnSp>
        <p:nvCxnSpPr>
          <p:cNvPr id="9" name="Straight Arrow Connector 8">
            <a:extLst>
              <a:ext uri="{FF2B5EF4-FFF2-40B4-BE49-F238E27FC236}">
                <a16:creationId xmlns:a16="http://schemas.microsoft.com/office/drawing/2014/main" id="{DBCB665C-6900-99AB-212A-F361FDD9501B}"/>
              </a:ext>
            </a:extLst>
          </p:cNvPr>
          <p:cNvCxnSpPr>
            <a:cxnSpLocks/>
            <a:endCxn id="11" idx="2"/>
          </p:cNvCxnSpPr>
          <p:nvPr/>
        </p:nvCxnSpPr>
        <p:spPr>
          <a:xfrm flipV="1">
            <a:off x="4795983" y="2070966"/>
            <a:ext cx="0" cy="376399"/>
          </a:xfrm>
          <a:prstGeom prst="straightConnector1">
            <a:avLst/>
          </a:prstGeom>
          <a:ln w="28575"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626970321"/>
      </p:ext>
    </p:extLst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59F0F534-F5D6-3354-A378-BA3A8BD7C51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400C471-E70B-2870-C599-5B2DBA91059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Data in the region of interest</a:t>
            </a:r>
            <a:endParaRPr lang="en-IN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6D5727E7-447B-D959-71D1-96944F825EE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IN"/>
              <a:t>Aparajita Mazumdar | PPC 2025, Deadwood</a:t>
            </a:r>
            <a:endParaRPr lang="en-IN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CFED6DE1-9366-652B-3E61-36D9B6EA6AA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AB685E-59F6-4749-A6A4-A22AA6A2CCD1}" type="slidenum">
              <a:rPr lang="en-IN" smtClean="0"/>
              <a:pPr/>
              <a:t>35</a:t>
            </a:fld>
            <a:endParaRPr lang="en-IN" dirty="0"/>
          </a:p>
        </p:txBody>
      </p:sp>
      <p:grpSp>
        <p:nvGrpSpPr>
          <p:cNvPr id="3" name="Group 2">
            <a:extLst>
              <a:ext uri="{FF2B5EF4-FFF2-40B4-BE49-F238E27FC236}">
                <a16:creationId xmlns:a16="http://schemas.microsoft.com/office/drawing/2014/main" id="{4B6BC47D-B95F-EA16-D91D-896FE5A2DCB0}"/>
              </a:ext>
            </a:extLst>
          </p:cNvPr>
          <p:cNvGrpSpPr/>
          <p:nvPr/>
        </p:nvGrpSpPr>
        <p:grpSpPr>
          <a:xfrm>
            <a:off x="6414661" y="251613"/>
            <a:ext cx="5369549" cy="2847671"/>
            <a:chOff x="6414662" y="697801"/>
            <a:chExt cx="4247048" cy="2401483"/>
          </a:xfrm>
        </p:grpSpPr>
        <p:pic>
          <p:nvPicPr>
            <p:cNvPr id="6" name="Picture 5">
              <a:extLst>
                <a:ext uri="{FF2B5EF4-FFF2-40B4-BE49-F238E27FC236}">
                  <a16:creationId xmlns:a16="http://schemas.microsoft.com/office/drawing/2014/main" id="{FC3C7D49-4E5E-CADB-58C4-3D70BAE97C55}"/>
                </a:ext>
              </a:extLst>
            </p:cNvPr>
            <p:cNvPicPr>
              <a:picLocks noChangeAspect="1"/>
            </p:cNvPicPr>
            <p:nvPr/>
          </p:nvPicPr>
          <p:blipFill>
            <a:blip r:embed="rId2"/>
            <a:stretch>
              <a:fillRect/>
            </a:stretch>
          </p:blipFill>
          <p:spPr>
            <a:xfrm>
              <a:off x="6414662" y="975760"/>
              <a:ext cx="4247048" cy="2123524"/>
            </a:xfrm>
            <a:prstGeom prst="rect">
              <a:avLst/>
            </a:prstGeom>
          </p:spPr>
        </p:pic>
        <p:sp>
          <p:nvSpPr>
            <p:cNvPr id="25" name="TextBox 24">
              <a:extLst>
                <a:ext uri="{FF2B5EF4-FFF2-40B4-BE49-F238E27FC236}">
                  <a16:creationId xmlns:a16="http://schemas.microsoft.com/office/drawing/2014/main" id="{464D370D-D861-AF17-3332-673E9225224E}"/>
                </a:ext>
              </a:extLst>
            </p:cNvPr>
            <p:cNvSpPr txBox="1"/>
            <p:nvPr/>
          </p:nvSpPr>
          <p:spPr>
            <a:xfrm rot="16200000">
              <a:off x="8868307" y="1759936"/>
              <a:ext cx="1113183" cy="30777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400" baseline="30000" dirty="0">
                  <a:solidFill>
                    <a:srgbClr val="405C9A"/>
                  </a:solidFill>
                  <a:latin typeface="Dreaming Outloud Pro" panose="020F0502020204030204" pitchFamily="66" charset="0"/>
                  <a:cs typeface="Dreaming Outloud Pro" panose="020F0502020204030204" pitchFamily="66" charset="0"/>
                </a:rPr>
                <a:t>208</a:t>
              </a:r>
              <a:r>
                <a:rPr lang="en-US" sz="1400" dirty="0">
                  <a:solidFill>
                    <a:srgbClr val="405C9A"/>
                  </a:solidFill>
                  <a:latin typeface="Dreaming Outloud Pro" panose="020F0502020204030204" pitchFamily="66" charset="0"/>
                  <a:cs typeface="Dreaming Outloud Pro" panose="020F0502020204030204" pitchFamily="66" charset="0"/>
                </a:rPr>
                <a:t>Tl</a:t>
              </a:r>
            </a:p>
          </p:txBody>
        </p:sp>
        <p:sp>
          <p:nvSpPr>
            <p:cNvPr id="27" name="TextBox 26">
              <a:extLst>
                <a:ext uri="{FF2B5EF4-FFF2-40B4-BE49-F238E27FC236}">
                  <a16:creationId xmlns:a16="http://schemas.microsoft.com/office/drawing/2014/main" id="{378A3ACD-3695-32BE-08C3-C8409375A195}"/>
                </a:ext>
              </a:extLst>
            </p:cNvPr>
            <p:cNvSpPr txBox="1"/>
            <p:nvPr/>
          </p:nvSpPr>
          <p:spPr>
            <a:xfrm rot="16200000">
              <a:off x="9066143" y="1100504"/>
              <a:ext cx="1113183" cy="30777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400" baseline="30000" dirty="0">
                  <a:solidFill>
                    <a:srgbClr val="405C9A"/>
                  </a:solidFill>
                  <a:latin typeface="Dreaming Outloud Pro" panose="020F0502020204030204" pitchFamily="66" charset="0"/>
                  <a:cs typeface="Dreaming Outloud Pro" panose="020F0502020204030204" pitchFamily="66" charset="0"/>
                </a:rPr>
                <a:t>214</a:t>
              </a:r>
              <a:r>
                <a:rPr lang="en-US" sz="1400" dirty="0">
                  <a:solidFill>
                    <a:srgbClr val="405C9A"/>
                  </a:solidFill>
                  <a:latin typeface="Dreaming Outloud Pro" panose="020F0502020204030204" pitchFamily="66" charset="0"/>
                  <a:cs typeface="Dreaming Outloud Pro" panose="020F0502020204030204" pitchFamily="66" charset="0"/>
                </a:rPr>
                <a:t>Bi</a:t>
              </a:r>
            </a:p>
          </p:txBody>
        </p:sp>
      </p:grpSp>
      <p:sp>
        <p:nvSpPr>
          <p:cNvPr id="30" name="TextBox 29">
            <a:extLst>
              <a:ext uri="{FF2B5EF4-FFF2-40B4-BE49-F238E27FC236}">
                <a16:creationId xmlns:a16="http://schemas.microsoft.com/office/drawing/2014/main" id="{9E86CDDF-DB43-C39A-835E-FDABD6BABCC6}"/>
              </a:ext>
            </a:extLst>
          </p:cNvPr>
          <p:cNvSpPr txBox="1"/>
          <p:nvPr/>
        </p:nvSpPr>
        <p:spPr>
          <a:xfrm>
            <a:off x="8428383" y="1793001"/>
            <a:ext cx="1113183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Blinded</a:t>
            </a:r>
          </a:p>
        </p:txBody>
      </p:sp>
      <p:sp>
        <p:nvSpPr>
          <p:cNvPr id="31" name="TextBox 30">
            <a:extLst>
              <a:ext uri="{FF2B5EF4-FFF2-40B4-BE49-F238E27FC236}">
                <a16:creationId xmlns:a16="http://schemas.microsoft.com/office/drawing/2014/main" id="{A1ADCC89-815B-8190-D98D-3E89B21F2DBF}"/>
              </a:ext>
            </a:extLst>
          </p:cNvPr>
          <p:cNvSpPr txBox="1"/>
          <p:nvPr/>
        </p:nvSpPr>
        <p:spPr>
          <a:xfrm>
            <a:off x="407789" y="1254392"/>
            <a:ext cx="5688211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IN" sz="1600" dirty="0">
                <a:solidFill>
                  <a:srgbClr val="1A2A5B"/>
                </a:solidFill>
                <a:latin typeface="Avenir Next LT Pro" panose="020B0504020202020204" pitchFamily="34" charset="0"/>
              </a:rPr>
              <a:t>Background estimation window: 1930 – 2190 keV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1A2A5B"/>
                </a:solidFill>
                <a:latin typeface="Avenir Next LT Pro" panose="020B0504020202020204" pitchFamily="34" charset="0"/>
              </a:rPr>
              <a:t>Excluded </a:t>
            </a:r>
            <a:r>
              <a:rPr lang="en-US" sz="1600" dirty="0">
                <a:solidFill>
                  <a:srgbClr val="1A2A5B"/>
                </a:solidFill>
                <a:latin typeface="Symbol" panose="05050102010706020507" pitchFamily="18" charset="2"/>
              </a:rPr>
              <a:t>g</a:t>
            </a:r>
            <a:r>
              <a:rPr lang="en-US" sz="1600" dirty="0">
                <a:solidFill>
                  <a:srgbClr val="1A2A5B"/>
                </a:solidFill>
                <a:latin typeface="Avenir Next LT Pro" panose="020B0504020202020204" pitchFamily="34" charset="0"/>
              </a:rPr>
              <a:t> lines at 2104 (</a:t>
            </a:r>
            <a:r>
              <a:rPr lang="en-US" sz="1600" baseline="30000" dirty="0">
                <a:solidFill>
                  <a:srgbClr val="1A2A5B"/>
                </a:solidFill>
                <a:latin typeface="Avenir Next LT Pro" panose="020B0504020202020204" pitchFamily="34" charset="0"/>
              </a:rPr>
              <a:t>208</a:t>
            </a:r>
            <a:r>
              <a:rPr lang="en-US" sz="1600" dirty="0">
                <a:solidFill>
                  <a:srgbClr val="1A2A5B"/>
                </a:solidFill>
                <a:latin typeface="Avenir Next LT Pro" panose="020B0504020202020204" pitchFamily="34" charset="0"/>
              </a:rPr>
              <a:t>Tl) and 2119 keV (</a:t>
            </a:r>
            <a:r>
              <a:rPr lang="en-US" sz="1600" baseline="30000" dirty="0">
                <a:solidFill>
                  <a:srgbClr val="1A2A5B"/>
                </a:solidFill>
                <a:latin typeface="Avenir Next LT Pro" panose="020B0504020202020204" pitchFamily="34" charset="0"/>
              </a:rPr>
              <a:t>214</a:t>
            </a:r>
            <a:r>
              <a:rPr lang="en-US" sz="1600" dirty="0">
                <a:solidFill>
                  <a:srgbClr val="1A2A5B"/>
                </a:solidFill>
                <a:latin typeface="Avenir Next LT Pro" panose="020B0504020202020204" pitchFamily="34" charset="0"/>
              </a:rPr>
              <a:t>Bi)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1A2A5B"/>
                </a:solidFill>
                <a:latin typeface="Avenir Next LT Pro" panose="020B0504020202020204" pitchFamily="34" charset="0"/>
              </a:rPr>
              <a:t>9 events</a:t>
            </a:r>
            <a:endParaRPr lang="en-US" sz="1600" i="1" dirty="0">
              <a:solidFill>
                <a:schemeClr val="bg2">
                  <a:lumMod val="50000"/>
                </a:schemeClr>
              </a:solidFill>
              <a:latin typeface="Avenir Next LT Pro" panose="020B05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692864539"/>
      </p:ext>
    </p:extLst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586F2949-6BA2-0F4F-DD61-34174B119DD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E2DF3F8-D675-1A5A-AFFD-85E28291F15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Data in the region of interest</a:t>
            </a:r>
            <a:endParaRPr lang="en-IN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D05B011C-1D07-85B0-4F22-1D0583DFB23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IN"/>
              <a:t>Aparajita Mazumdar | PPC 2025, Deadwood</a:t>
            </a:r>
            <a:endParaRPr lang="en-IN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99569140-6D0C-A453-DF61-2599666745F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AB685E-59F6-4749-A6A4-A22AA6A2CCD1}" type="slidenum">
              <a:rPr lang="en-IN" smtClean="0"/>
              <a:pPr/>
              <a:t>36</a:t>
            </a:fld>
            <a:endParaRPr lang="en-IN" dirty="0"/>
          </a:p>
        </p:txBody>
      </p:sp>
      <p:grpSp>
        <p:nvGrpSpPr>
          <p:cNvPr id="3" name="Group 2">
            <a:extLst>
              <a:ext uri="{FF2B5EF4-FFF2-40B4-BE49-F238E27FC236}">
                <a16:creationId xmlns:a16="http://schemas.microsoft.com/office/drawing/2014/main" id="{18D3AE37-0D1F-E0B6-866C-2C74341E9E7C}"/>
              </a:ext>
            </a:extLst>
          </p:cNvPr>
          <p:cNvGrpSpPr/>
          <p:nvPr/>
        </p:nvGrpSpPr>
        <p:grpSpPr>
          <a:xfrm>
            <a:off x="6414661" y="251613"/>
            <a:ext cx="5369549" cy="2847671"/>
            <a:chOff x="6414662" y="697801"/>
            <a:chExt cx="4247048" cy="2401483"/>
          </a:xfrm>
        </p:grpSpPr>
        <p:pic>
          <p:nvPicPr>
            <p:cNvPr id="6" name="Picture 5">
              <a:extLst>
                <a:ext uri="{FF2B5EF4-FFF2-40B4-BE49-F238E27FC236}">
                  <a16:creationId xmlns:a16="http://schemas.microsoft.com/office/drawing/2014/main" id="{810E07BB-C240-9B7B-F120-3A7370AC04B1}"/>
                </a:ext>
              </a:extLst>
            </p:cNvPr>
            <p:cNvPicPr>
              <a:picLocks noChangeAspect="1"/>
            </p:cNvPicPr>
            <p:nvPr/>
          </p:nvPicPr>
          <p:blipFill>
            <a:blip r:embed="rId2"/>
            <a:stretch>
              <a:fillRect/>
            </a:stretch>
          </p:blipFill>
          <p:spPr>
            <a:xfrm>
              <a:off x="6414662" y="975760"/>
              <a:ext cx="4247048" cy="2123524"/>
            </a:xfrm>
            <a:prstGeom prst="rect">
              <a:avLst/>
            </a:prstGeom>
          </p:spPr>
        </p:pic>
        <p:sp>
          <p:nvSpPr>
            <p:cNvPr id="25" name="TextBox 24">
              <a:extLst>
                <a:ext uri="{FF2B5EF4-FFF2-40B4-BE49-F238E27FC236}">
                  <a16:creationId xmlns:a16="http://schemas.microsoft.com/office/drawing/2014/main" id="{96CA5665-AFF2-082E-227B-341A278E116D}"/>
                </a:ext>
              </a:extLst>
            </p:cNvPr>
            <p:cNvSpPr txBox="1"/>
            <p:nvPr/>
          </p:nvSpPr>
          <p:spPr>
            <a:xfrm rot="16200000">
              <a:off x="8868307" y="1759936"/>
              <a:ext cx="1113183" cy="30777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400" baseline="30000" dirty="0">
                  <a:solidFill>
                    <a:srgbClr val="405C9A"/>
                  </a:solidFill>
                  <a:latin typeface="Dreaming Outloud Pro" panose="020F0502020204030204" pitchFamily="66" charset="0"/>
                  <a:cs typeface="Dreaming Outloud Pro" panose="020F0502020204030204" pitchFamily="66" charset="0"/>
                </a:rPr>
                <a:t>208</a:t>
              </a:r>
              <a:r>
                <a:rPr lang="en-US" sz="1400" dirty="0">
                  <a:solidFill>
                    <a:srgbClr val="405C9A"/>
                  </a:solidFill>
                  <a:latin typeface="Dreaming Outloud Pro" panose="020F0502020204030204" pitchFamily="66" charset="0"/>
                  <a:cs typeface="Dreaming Outloud Pro" panose="020F0502020204030204" pitchFamily="66" charset="0"/>
                </a:rPr>
                <a:t>Tl</a:t>
              </a:r>
            </a:p>
          </p:txBody>
        </p:sp>
        <p:sp>
          <p:nvSpPr>
            <p:cNvPr id="27" name="TextBox 26">
              <a:extLst>
                <a:ext uri="{FF2B5EF4-FFF2-40B4-BE49-F238E27FC236}">
                  <a16:creationId xmlns:a16="http://schemas.microsoft.com/office/drawing/2014/main" id="{FC440CAF-5634-41A6-C69F-E19A87812F74}"/>
                </a:ext>
              </a:extLst>
            </p:cNvPr>
            <p:cNvSpPr txBox="1"/>
            <p:nvPr/>
          </p:nvSpPr>
          <p:spPr>
            <a:xfrm rot="16200000">
              <a:off x="9066143" y="1100504"/>
              <a:ext cx="1113183" cy="30777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400" baseline="30000" dirty="0">
                  <a:solidFill>
                    <a:srgbClr val="405C9A"/>
                  </a:solidFill>
                  <a:latin typeface="Dreaming Outloud Pro" panose="020F0502020204030204" pitchFamily="66" charset="0"/>
                  <a:cs typeface="Dreaming Outloud Pro" panose="020F0502020204030204" pitchFamily="66" charset="0"/>
                </a:rPr>
                <a:t>214</a:t>
              </a:r>
              <a:r>
                <a:rPr lang="en-US" sz="1400" dirty="0">
                  <a:solidFill>
                    <a:srgbClr val="405C9A"/>
                  </a:solidFill>
                  <a:latin typeface="Dreaming Outloud Pro" panose="020F0502020204030204" pitchFamily="66" charset="0"/>
                  <a:cs typeface="Dreaming Outloud Pro" panose="020F0502020204030204" pitchFamily="66" charset="0"/>
                </a:rPr>
                <a:t>Bi</a:t>
              </a:r>
            </a:p>
          </p:txBody>
        </p:sp>
      </p:grpSp>
      <p:grpSp>
        <p:nvGrpSpPr>
          <p:cNvPr id="7" name="Group 6">
            <a:extLst>
              <a:ext uri="{FF2B5EF4-FFF2-40B4-BE49-F238E27FC236}">
                <a16:creationId xmlns:a16="http://schemas.microsoft.com/office/drawing/2014/main" id="{C36A6C9A-CE66-8A16-B7D4-5D373A0A8CAD}"/>
              </a:ext>
            </a:extLst>
          </p:cNvPr>
          <p:cNvGrpSpPr/>
          <p:nvPr/>
        </p:nvGrpSpPr>
        <p:grpSpPr>
          <a:xfrm>
            <a:off x="6414661" y="3203468"/>
            <a:ext cx="5369549" cy="2841391"/>
            <a:chOff x="6414662" y="3165206"/>
            <a:chExt cx="4247048" cy="2335561"/>
          </a:xfrm>
        </p:grpSpPr>
        <p:pic>
          <p:nvPicPr>
            <p:cNvPr id="15" name="Picture 14">
              <a:extLst>
                <a:ext uri="{FF2B5EF4-FFF2-40B4-BE49-F238E27FC236}">
                  <a16:creationId xmlns:a16="http://schemas.microsoft.com/office/drawing/2014/main" id="{6C3E9575-A741-9E91-073D-6F819F1E758C}"/>
                </a:ext>
              </a:extLst>
            </p:cNvPr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6414662" y="3377243"/>
              <a:ext cx="4247048" cy="2123524"/>
            </a:xfrm>
            <a:prstGeom prst="rect">
              <a:avLst/>
            </a:prstGeom>
          </p:spPr>
        </p:pic>
        <p:sp>
          <p:nvSpPr>
            <p:cNvPr id="16" name="TextBox 15">
              <a:extLst>
                <a:ext uri="{FF2B5EF4-FFF2-40B4-BE49-F238E27FC236}">
                  <a16:creationId xmlns:a16="http://schemas.microsoft.com/office/drawing/2014/main" id="{71A4082E-0149-33FB-6088-B0AF3DFFC0CB}"/>
                </a:ext>
              </a:extLst>
            </p:cNvPr>
            <p:cNvSpPr txBox="1"/>
            <p:nvPr/>
          </p:nvSpPr>
          <p:spPr>
            <a:xfrm>
              <a:off x="7479905" y="3475899"/>
              <a:ext cx="1113183" cy="30777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400" dirty="0">
                  <a:solidFill>
                    <a:srgbClr val="405C9A"/>
                  </a:solidFill>
                  <a:latin typeface="Dreaming Outloud Pro" panose="020F0502020204030204" pitchFamily="66" charset="0"/>
                  <a:cs typeface="Dreaming Outloud Pro" panose="020F0502020204030204" pitchFamily="66" charset="0"/>
                </a:rPr>
                <a:t>unblinded</a:t>
              </a:r>
            </a:p>
          </p:txBody>
        </p:sp>
        <p:cxnSp>
          <p:nvCxnSpPr>
            <p:cNvPr id="18" name="Straight Arrow Connector 17">
              <a:extLst>
                <a:ext uri="{FF2B5EF4-FFF2-40B4-BE49-F238E27FC236}">
                  <a16:creationId xmlns:a16="http://schemas.microsoft.com/office/drawing/2014/main" id="{791D1034-4B54-5312-FA35-3580325737E7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8144644" y="3703409"/>
              <a:ext cx="153109" cy="359159"/>
            </a:xfrm>
            <a:prstGeom prst="straightConnector1">
              <a:avLst/>
            </a:prstGeom>
            <a:ln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9" name="Straight Arrow Connector 18">
              <a:extLst>
                <a:ext uri="{FF2B5EF4-FFF2-40B4-BE49-F238E27FC236}">
                  <a16:creationId xmlns:a16="http://schemas.microsoft.com/office/drawing/2014/main" id="{2A1D1339-35A6-0118-9245-99DA0B598FD8}"/>
                </a:ext>
              </a:extLst>
            </p:cNvPr>
            <p:cNvCxnSpPr>
              <a:cxnSpLocks/>
            </p:cNvCxnSpPr>
            <p:nvPr/>
          </p:nvCxnSpPr>
          <p:spPr>
            <a:xfrm>
              <a:off x="8297753" y="3721798"/>
              <a:ext cx="130630" cy="340770"/>
            </a:xfrm>
            <a:prstGeom prst="straightConnector1">
              <a:avLst/>
            </a:prstGeom>
            <a:ln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28" name="TextBox 27">
              <a:extLst>
                <a:ext uri="{FF2B5EF4-FFF2-40B4-BE49-F238E27FC236}">
                  <a16:creationId xmlns:a16="http://schemas.microsoft.com/office/drawing/2014/main" id="{3EAAB403-ECE3-64B0-CDA2-40AF1B795887}"/>
                </a:ext>
              </a:extLst>
            </p:cNvPr>
            <p:cNvSpPr txBox="1"/>
            <p:nvPr/>
          </p:nvSpPr>
          <p:spPr>
            <a:xfrm rot="16200000">
              <a:off x="8868307" y="4227341"/>
              <a:ext cx="1113183" cy="30777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400" baseline="30000" dirty="0">
                  <a:solidFill>
                    <a:srgbClr val="405C9A"/>
                  </a:solidFill>
                  <a:latin typeface="Dreaming Outloud Pro" panose="020F0502020204030204" pitchFamily="66" charset="0"/>
                  <a:cs typeface="Dreaming Outloud Pro" panose="020F0502020204030204" pitchFamily="66" charset="0"/>
                </a:rPr>
                <a:t>208</a:t>
              </a:r>
              <a:r>
                <a:rPr lang="en-US" sz="1400" dirty="0">
                  <a:solidFill>
                    <a:srgbClr val="405C9A"/>
                  </a:solidFill>
                  <a:latin typeface="Dreaming Outloud Pro" panose="020F0502020204030204" pitchFamily="66" charset="0"/>
                  <a:cs typeface="Dreaming Outloud Pro" panose="020F0502020204030204" pitchFamily="66" charset="0"/>
                </a:rPr>
                <a:t>Tl</a:t>
              </a:r>
            </a:p>
          </p:txBody>
        </p:sp>
        <p:sp>
          <p:nvSpPr>
            <p:cNvPr id="29" name="TextBox 28">
              <a:extLst>
                <a:ext uri="{FF2B5EF4-FFF2-40B4-BE49-F238E27FC236}">
                  <a16:creationId xmlns:a16="http://schemas.microsoft.com/office/drawing/2014/main" id="{37ABC377-61FE-83EB-CB6F-633A672A318B}"/>
                </a:ext>
              </a:extLst>
            </p:cNvPr>
            <p:cNvSpPr txBox="1"/>
            <p:nvPr/>
          </p:nvSpPr>
          <p:spPr>
            <a:xfrm rot="16200000">
              <a:off x="9066143" y="3567909"/>
              <a:ext cx="1113183" cy="30777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400" baseline="30000" dirty="0">
                  <a:solidFill>
                    <a:srgbClr val="405C9A"/>
                  </a:solidFill>
                  <a:latin typeface="Dreaming Outloud Pro" panose="020F0502020204030204" pitchFamily="66" charset="0"/>
                  <a:cs typeface="Dreaming Outloud Pro" panose="020F0502020204030204" pitchFamily="66" charset="0"/>
                </a:rPr>
                <a:t>214</a:t>
              </a:r>
              <a:r>
                <a:rPr lang="en-US" sz="1400" dirty="0">
                  <a:solidFill>
                    <a:srgbClr val="405C9A"/>
                  </a:solidFill>
                  <a:latin typeface="Dreaming Outloud Pro" panose="020F0502020204030204" pitchFamily="66" charset="0"/>
                  <a:cs typeface="Dreaming Outloud Pro" panose="020F0502020204030204" pitchFamily="66" charset="0"/>
                </a:rPr>
                <a:t>Bi</a:t>
              </a:r>
            </a:p>
          </p:txBody>
        </p:sp>
      </p:grpSp>
      <p:sp>
        <p:nvSpPr>
          <p:cNvPr id="30" name="TextBox 29">
            <a:extLst>
              <a:ext uri="{FF2B5EF4-FFF2-40B4-BE49-F238E27FC236}">
                <a16:creationId xmlns:a16="http://schemas.microsoft.com/office/drawing/2014/main" id="{8A7F8184-957F-BAAC-416A-4C3B61BED8AF}"/>
              </a:ext>
            </a:extLst>
          </p:cNvPr>
          <p:cNvSpPr txBox="1"/>
          <p:nvPr/>
        </p:nvSpPr>
        <p:spPr>
          <a:xfrm>
            <a:off x="8428383" y="1793001"/>
            <a:ext cx="1113183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Blinded</a:t>
            </a:r>
          </a:p>
        </p:txBody>
      </p:sp>
      <p:sp>
        <p:nvSpPr>
          <p:cNvPr id="31" name="TextBox 30">
            <a:extLst>
              <a:ext uri="{FF2B5EF4-FFF2-40B4-BE49-F238E27FC236}">
                <a16:creationId xmlns:a16="http://schemas.microsoft.com/office/drawing/2014/main" id="{812FFF34-5C53-2FBE-0A0D-4514282D881A}"/>
              </a:ext>
            </a:extLst>
          </p:cNvPr>
          <p:cNvSpPr txBox="1"/>
          <p:nvPr/>
        </p:nvSpPr>
        <p:spPr>
          <a:xfrm>
            <a:off x="407789" y="1254392"/>
            <a:ext cx="5688211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IN" sz="1600" dirty="0">
                <a:solidFill>
                  <a:srgbClr val="1A2A5B"/>
                </a:solidFill>
                <a:latin typeface="Avenir Next LT Pro" panose="020B0504020202020204" pitchFamily="34" charset="0"/>
              </a:rPr>
              <a:t>Background estimation window: 1930 – 2190 keV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1A2A5B"/>
                </a:solidFill>
                <a:latin typeface="Avenir Next LT Pro" panose="020B0504020202020204" pitchFamily="34" charset="0"/>
              </a:rPr>
              <a:t>Excluded </a:t>
            </a:r>
            <a:r>
              <a:rPr lang="en-US" sz="1600" dirty="0">
                <a:solidFill>
                  <a:srgbClr val="1A2A5B"/>
                </a:solidFill>
                <a:latin typeface="Symbol" panose="05050102010706020507" pitchFamily="18" charset="2"/>
              </a:rPr>
              <a:t>g</a:t>
            </a:r>
            <a:r>
              <a:rPr lang="en-US" sz="1600" dirty="0">
                <a:solidFill>
                  <a:srgbClr val="1A2A5B"/>
                </a:solidFill>
                <a:latin typeface="Avenir Next LT Pro" panose="020B0504020202020204" pitchFamily="34" charset="0"/>
              </a:rPr>
              <a:t> lines at 2104 (</a:t>
            </a:r>
            <a:r>
              <a:rPr lang="en-US" sz="1600" baseline="30000" dirty="0">
                <a:solidFill>
                  <a:srgbClr val="1A2A5B"/>
                </a:solidFill>
                <a:latin typeface="Avenir Next LT Pro" panose="020B0504020202020204" pitchFamily="34" charset="0"/>
              </a:rPr>
              <a:t>208</a:t>
            </a:r>
            <a:r>
              <a:rPr lang="en-US" sz="1600" dirty="0">
                <a:solidFill>
                  <a:srgbClr val="1A2A5B"/>
                </a:solidFill>
                <a:latin typeface="Avenir Next LT Pro" panose="020B0504020202020204" pitchFamily="34" charset="0"/>
              </a:rPr>
              <a:t>Tl) and 2119 keV (</a:t>
            </a:r>
            <a:r>
              <a:rPr lang="en-US" sz="1600" baseline="30000" dirty="0">
                <a:solidFill>
                  <a:srgbClr val="1A2A5B"/>
                </a:solidFill>
                <a:latin typeface="Avenir Next LT Pro" panose="020B0504020202020204" pitchFamily="34" charset="0"/>
              </a:rPr>
              <a:t>214</a:t>
            </a:r>
            <a:r>
              <a:rPr lang="en-US" sz="1600" dirty="0">
                <a:solidFill>
                  <a:srgbClr val="1A2A5B"/>
                </a:solidFill>
                <a:latin typeface="Avenir Next LT Pro" panose="020B0504020202020204" pitchFamily="34" charset="0"/>
              </a:rPr>
              <a:t>Bi)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1A2A5B"/>
                </a:solidFill>
                <a:latin typeface="Avenir Next LT Pro" panose="020B0504020202020204" pitchFamily="34" charset="0"/>
              </a:rPr>
              <a:t>9 events</a:t>
            </a:r>
            <a:endParaRPr lang="en-US" sz="1600" i="1" dirty="0">
              <a:solidFill>
                <a:schemeClr val="bg2">
                  <a:lumMod val="50000"/>
                </a:schemeClr>
              </a:solidFill>
              <a:latin typeface="Avenir Next LT Pro" panose="020B0504020202020204" pitchFamily="34" charset="0"/>
            </a:endParaRPr>
          </a:p>
        </p:txBody>
      </p:sp>
      <p:sp>
        <p:nvSpPr>
          <p:cNvPr id="32" name="TextBox 31">
            <a:extLst>
              <a:ext uri="{FF2B5EF4-FFF2-40B4-BE49-F238E27FC236}">
                <a16:creationId xmlns:a16="http://schemas.microsoft.com/office/drawing/2014/main" id="{2EA75683-CC7C-E0F5-D0E6-2ACB0ADA4A46}"/>
              </a:ext>
            </a:extLst>
          </p:cNvPr>
          <p:cNvSpPr txBox="1"/>
          <p:nvPr/>
        </p:nvSpPr>
        <p:spPr>
          <a:xfrm>
            <a:off x="161086" y="3364855"/>
            <a:ext cx="6235895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2"/>
            <a:r>
              <a:rPr lang="en-US" sz="1600" dirty="0">
                <a:solidFill>
                  <a:srgbClr val="C00000"/>
                </a:solidFill>
                <a:latin typeface="Avenir Next LT Pro" panose="020B0504020202020204" pitchFamily="34" charset="0"/>
              </a:rPr>
              <a:t>+ 2 events AFTER unblinding = 11 surviving  events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3" name="TextBox 32">
                <a:extLst>
                  <a:ext uri="{FF2B5EF4-FFF2-40B4-BE49-F238E27FC236}">
                    <a16:creationId xmlns:a16="http://schemas.microsoft.com/office/drawing/2014/main" id="{B5B853E9-10D0-314E-073B-91CF19ACFB94}"/>
                  </a:ext>
                </a:extLst>
              </p:cNvPr>
              <p:cNvSpPr txBox="1"/>
              <p:nvPr/>
            </p:nvSpPr>
            <p:spPr>
              <a:xfrm>
                <a:off x="-65509" y="4021801"/>
                <a:ext cx="5922329" cy="183204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lvl="1"/>
                <a:r>
                  <a:rPr lang="en-US" sz="1600" dirty="0">
                    <a:latin typeface="Avenir Next LT Pro" panose="020B0504020202020204" pitchFamily="34" charset="0"/>
                  </a:rPr>
                  <a:t>2 Datasets</a:t>
                </a:r>
              </a:p>
              <a:p>
                <a:pPr marL="1200150" lvl="2" indent="-285750">
                  <a:buFont typeface="Arial" panose="020B0604020202020204" pitchFamily="34" charset="0"/>
                  <a:buChar char="•"/>
                </a:pPr>
                <a:r>
                  <a:rPr lang="en-US" sz="1600" b="1" dirty="0">
                    <a:solidFill>
                      <a:schemeClr val="accent4"/>
                    </a:solidFill>
                    <a:latin typeface="Avenir Next LT Pro" panose="020B0504020202020204" pitchFamily="34" charset="0"/>
                  </a:rPr>
                  <a:t>Golden (48 kg . yr) : </a:t>
                </a:r>
                <a:r>
                  <a:rPr lang="en-US" sz="1600" dirty="0">
                    <a:latin typeface="Avenir Next LT Pro" panose="020B0504020202020204" pitchFamily="34" charset="0"/>
                  </a:rPr>
                  <a:t>unblinded for </a:t>
                </a:r>
                <a:r>
                  <a:rPr lang="en-US" sz="1600" dirty="0">
                    <a:latin typeface="Avenir Next LT Pro" panose="020B0504020202020204" pitchFamily="34" charset="0"/>
                    <a:hlinkClick r:id="rId4">
                      <a:extLst>
                        <a:ext uri="{A12FA001-AC4F-418D-AE19-62706E023703}">
                          <ahyp:hlinkClr xmlns:ahyp="http://schemas.microsoft.com/office/drawing/2018/hyperlinkcolor" val="tx"/>
                        </a:ext>
                      </a:extLst>
                    </a:hlinkClick>
                  </a:rPr>
                  <a:t>Neutrino ’24</a:t>
                </a:r>
                <a:endParaRPr lang="en-US" sz="1600" dirty="0">
                  <a:latin typeface="Avenir Next LT Pro" panose="020B0504020202020204" pitchFamily="34" charset="0"/>
                </a:endParaRPr>
              </a:p>
              <a:p>
                <a:pPr lvl="2"/>
                <a:r>
                  <a:rPr lang="en-US" sz="1600" dirty="0">
                    <a:latin typeface="Avenir Next LT Pro" panose="020B0504020202020204" pitchFamily="34" charset="0"/>
                  </a:rPr>
                  <a:t>	</a:t>
                </a:r>
                <a:r>
                  <a:rPr lang="en-US" sz="1600" dirty="0" err="1">
                    <a:latin typeface="Avenir Next LT Pro" panose="020B0504020202020204" pitchFamily="34" charset="0"/>
                  </a:rPr>
                  <a:t>BI</a:t>
                </a:r>
                <a:r>
                  <a:rPr lang="en-US" sz="1600" baseline="-25000" dirty="0" err="1">
                    <a:latin typeface="Avenir Next LT Pro" panose="020B0504020202020204" pitchFamily="34" charset="0"/>
                  </a:rPr>
                  <a:t>golden</a:t>
                </a:r>
                <a14:m>
                  <m:oMath xmlns:m="http://schemas.openxmlformats.org/officeDocument/2006/math">
                    <m:r>
                      <a:rPr lang="en-US" sz="1600" b="0" i="1" smtClean="0">
                        <a:latin typeface="Cambria Math" panose="02040503050406030204" pitchFamily="18" charset="0"/>
                      </a:rPr>
                      <m:t>= </m:t>
                    </m:r>
                    <m:sSubSup>
                      <m:sSubSupPr>
                        <m:ctrlPr>
                          <a:rPr lang="en-US" sz="1600" b="0" i="1" smtClean="0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en-US" sz="1600" b="0" i="1" smtClean="0">
                            <a:latin typeface="Cambria Math" panose="02040503050406030204" pitchFamily="18" charset="0"/>
                          </a:rPr>
                          <m:t>5.4</m:t>
                        </m:r>
                      </m:e>
                      <m:sub>
                        <m:r>
                          <a:rPr lang="en-US" sz="1600" b="0" i="1" smtClean="0">
                            <a:latin typeface="Cambria Math" panose="02040503050406030204" pitchFamily="18" charset="0"/>
                          </a:rPr>
                          <m:t>−2.0</m:t>
                        </m:r>
                      </m:sub>
                      <m:sup>
                        <m:r>
                          <a:rPr lang="en-US" sz="1600" b="0" i="1" smtClean="0">
                            <a:latin typeface="Cambria Math" panose="02040503050406030204" pitchFamily="18" charset="0"/>
                          </a:rPr>
                          <m:t>+2.7</m:t>
                        </m:r>
                      </m:sup>
                    </m:sSubSup>
                    <m:r>
                      <a:rPr lang="en-US" sz="1600" b="0" i="1" smtClean="0">
                        <a:latin typeface="Cambria Math" panose="02040503050406030204" pitchFamily="18" charset="0"/>
                      </a:rPr>
                      <m:t> </m:t>
                    </m:r>
                    <m:r>
                      <a:rPr lang="en-US" sz="1600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× </m:t>
                    </m:r>
                    <m:sSup>
                      <m:sSupPr>
                        <m:ctrlPr>
                          <a:rPr lang="en-US" sz="1600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sz="1600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10</m:t>
                        </m:r>
                      </m:e>
                      <m:sup>
                        <m:r>
                          <a:rPr lang="en-US" sz="1600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−4</m:t>
                        </m:r>
                      </m:sup>
                    </m:sSup>
                  </m:oMath>
                </a14:m>
                <a:r>
                  <a:rPr lang="en-US" sz="1600" dirty="0">
                    <a:latin typeface="Avenir Next LT Pro" panose="020B0504020202020204" pitchFamily="34" charset="0"/>
                  </a:rPr>
                  <a:t> </a:t>
                </a:r>
                <a:r>
                  <a:rPr lang="en-US" sz="1600" dirty="0" err="1">
                    <a:latin typeface="Avenir Next LT Pro" panose="020B0504020202020204" pitchFamily="34" charset="0"/>
                  </a:rPr>
                  <a:t>cts</a:t>
                </a:r>
                <a:r>
                  <a:rPr lang="en-US" sz="1600" dirty="0">
                    <a:latin typeface="Avenir Next LT Pro" panose="020B0504020202020204" pitchFamily="34" charset="0"/>
                  </a:rPr>
                  <a:t>/(keV . kg . yr)</a:t>
                </a:r>
              </a:p>
              <a:p>
                <a:pPr lvl="2"/>
                <a:endParaRPr lang="en-US" sz="1600" dirty="0">
                  <a:latin typeface="Avenir Next LT Pro" panose="020B0504020202020204" pitchFamily="34" charset="0"/>
                </a:endParaRPr>
              </a:p>
              <a:p>
                <a:pPr marL="1200150" lvl="2" indent="-285750">
                  <a:buFont typeface="Arial" panose="020B0604020202020204" pitchFamily="34" charset="0"/>
                  <a:buChar char="•"/>
                </a:pPr>
                <a:r>
                  <a:rPr lang="en-US" sz="1600" b="1" dirty="0">
                    <a:solidFill>
                      <a:schemeClr val="bg2">
                        <a:lumMod val="50000"/>
                      </a:schemeClr>
                    </a:solidFill>
                    <a:latin typeface="Avenir Next LT Pro" panose="020B0504020202020204" pitchFamily="34" charset="0"/>
                  </a:rPr>
                  <a:t>Silver (13 kg . yr) : </a:t>
                </a:r>
                <a:r>
                  <a:rPr lang="en-US" sz="1600" dirty="0">
                    <a:latin typeface="Avenir Next LT Pro" panose="020B0504020202020204" pitchFamily="34" charset="0"/>
                  </a:rPr>
                  <a:t>mainly COAX (worse background rejection)</a:t>
                </a:r>
              </a:p>
              <a:p>
                <a:pPr lvl="2"/>
                <a:r>
                  <a:rPr lang="en-US" sz="1600" dirty="0">
                    <a:latin typeface="Avenir Next LT Pro" panose="020B0504020202020204" pitchFamily="34" charset="0"/>
                  </a:rPr>
                  <a:t>	</a:t>
                </a:r>
                <a:r>
                  <a:rPr lang="en-US" sz="1600" dirty="0" err="1">
                    <a:latin typeface="Avenir Next LT Pro" panose="020B0504020202020204" pitchFamily="34" charset="0"/>
                  </a:rPr>
                  <a:t>BI</a:t>
                </a:r>
                <a:r>
                  <a:rPr lang="en-US" sz="1600" baseline="-25000" dirty="0" err="1">
                    <a:latin typeface="Avenir Next LT Pro" panose="020B0504020202020204" pitchFamily="34" charset="0"/>
                  </a:rPr>
                  <a:t>silver</a:t>
                </a:r>
                <a14:m>
                  <m:oMath xmlns:m="http://schemas.openxmlformats.org/officeDocument/2006/math">
                    <m:r>
                      <a:rPr lang="en-US" sz="1600" i="1">
                        <a:latin typeface="Cambria Math" panose="02040503050406030204" pitchFamily="18" charset="0"/>
                      </a:rPr>
                      <m:t>= </m:t>
                    </m:r>
                    <m:sSubSup>
                      <m:sSubSupPr>
                        <m:ctrlPr>
                          <a:rPr lang="en-US" sz="1600" i="1" smtClean="0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en-US" sz="1600" b="0" i="1" smtClean="0">
                            <a:latin typeface="Cambria Math" panose="02040503050406030204" pitchFamily="18" charset="0"/>
                          </a:rPr>
                          <m:t>13.0</m:t>
                        </m:r>
                      </m:e>
                      <m:sub>
                        <m:r>
                          <a:rPr lang="en-US" sz="1600" i="1">
                            <a:latin typeface="Cambria Math" panose="02040503050406030204" pitchFamily="18" charset="0"/>
                          </a:rPr>
                          <m:t>−</m:t>
                        </m:r>
                        <m:r>
                          <a:rPr lang="en-US" sz="1600" b="0" i="1" smtClean="0">
                            <a:latin typeface="Cambria Math" panose="02040503050406030204" pitchFamily="18" charset="0"/>
                          </a:rPr>
                          <m:t>5.4</m:t>
                        </m:r>
                      </m:sub>
                      <m:sup>
                        <m:r>
                          <a:rPr lang="en-US" sz="1600" i="1">
                            <a:latin typeface="Cambria Math" panose="02040503050406030204" pitchFamily="18" charset="0"/>
                          </a:rPr>
                          <m:t>+</m:t>
                        </m:r>
                        <m:r>
                          <a:rPr lang="en-US" sz="1600" b="0" i="1" smtClean="0">
                            <a:latin typeface="Cambria Math" panose="02040503050406030204" pitchFamily="18" charset="0"/>
                          </a:rPr>
                          <m:t>8.0</m:t>
                        </m:r>
                      </m:sup>
                    </m:sSubSup>
                    <m:r>
                      <a:rPr lang="en-US" sz="1600" i="1">
                        <a:latin typeface="Cambria Math" panose="02040503050406030204" pitchFamily="18" charset="0"/>
                      </a:rPr>
                      <m:t> </m:t>
                    </m:r>
                    <m:r>
                      <a:rPr lang="en-US" sz="16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× </m:t>
                    </m:r>
                    <m:sSup>
                      <m:sSupPr>
                        <m:ctrlPr>
                          <a:rPr lang="en-US" sz="16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sz="16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10</m:t>
                        </m:r>
                      </m:e>
                      <m:sup>
                        <m:r>
                          <a:rPr lang="en-US" sz="16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−4</m:t>
                        </m:r>
                      </m:sup>
                    </m:sSup>
                  </m:oMath>
                </a14:m>
                <a:r>
                  <a:rPr lang="en-US" sz="1600" dirty="0">
                    <a:latin typeface="Avenir Next LT Pro" panose="020B0504020202020204" pitchFamily="34" charset="0"/>
                  </a:rPr>
                  <a:t> </a:t>
                </a:r>
                <a:r>
                  <a:rPr lang="en-US" sz="1600" dirty="0" err="1">
                    <a:latin typeface="Avenir Next LT Pro" panose="020B0504020202020204" pitchFamily="34" charset="0"/>
                  </a:rPr>
                  <a:t>cts</a:t>
                </a:r>
                <a:r>
                  <a:rPr lang="en-US" sz="1600" dirty="0">
                    <a:latin typeface="Avenir Next LT Pro" panose="020B0504020202020204" pitchFamily="34" charset="0"/>
                  </a:rPr>
                  <a:t>/(keV . kg . yr)</a:t>
                </a:r>
              </a:p>
            </p:txBody>
          </p:sp>
        </mc:Choice>
        <mc:Fallback xmlns="">
          <p:sp>
            <p:nvSpPr>
              <p:cNvPr id="33" name="TextBox 32">
                <a:extLst>
                  <a:ext uri="{FF2B5EF4-FFF2-40B4-BE49-F238E27FC236}">
                    <a16:creationId xmlns:a16="http://schemas.microsoft.com/office/drawing/2014/main" id="{B5B853E9-10D0-314E-073B-91CF19ACFB94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-65509" y="4021801"/>
                <a:ext cx="5922329" cy="1832040"/>
              </a:xfrm>
              <a:prstGeom prst="rect">
                <a:avLst/>
              </a:prstGeom>
              <a:blipFill>
                <a:blip r:embed="rId5"/>
                <a:stretch>
                  <a:fillRect t="-1000" b="-3333"/>
                </a:stretch>
              </a:blipFill>
            </p:spPr>
            <p:txBody>
              <a:bodyPr/>
              <a:lstStyle/>
              <a:p>
                <a:r>
                  <a:rPr lang="en-IN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34" name="TextBox 33">
            <a:extLst>
              <a:ext uri="{FF2B5EF4-FFF2-40B4-BE49-F238E27FC236}">
                <a16:creationId xmlns:a16="http://schemas.microsoft.com/office/drawing/2014/main" id="{A28E35D4-6377-64B4-1273-E5ECC02BA888}"/>
              </a:ext>
            </a:extLst>
          </p:cNvPr>
          <p:cNvSpPr txBox="1"/>
          <p:nvPr/>
        </p:nvSpPr>
        <p:spPr>
          <a:xfrm>
            <a:off x="4053059" y="4767432"/>
            <a:ext cx="2113698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Comparable to GERDA</a:t>
            </a:r>
          </a:p>
        </p:txBody>
      </p:sp>
    </p:spTree>
    <p:extLst>
      <p:ext uri="{BB962C8B-B14F-4D97-AF65-F5344CB8AC3E}">
        <p14:creationId xmlns:p14="http://schemas.microsoft.com/office/powerpoint/2010/main" val="861961756"/>
      </p:ext>
    </p:extLst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78037487-2B70-0373-99DE-F0F876C25475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AF9065B-5F7A-2D17-2F7A-00937833E68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Results</a:t>
            </a:r>
            <a:endParaRPr lang="en-IN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911065C7-37CF-2B4E-101B-470DF2B2566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IN"/>
              <a:t>Aparajita Mazumdar | PPC 2025, Deadwood</a:t>
            </a:r>
            <a:endParaRPr lang="en-IN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5E797098-126F-69EE-BC73-0D27AFF865F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AB685E-59F6-4749-A6A4-A22AA6A2CCD1}" type="slidenum">
              <a:rPr lang="en-IN" smtClean="0"/>
              <a:pPr/>
              <a:t>37</a:t>
            </a:fld>
            <a:endParaRPr lang="en-IN" dirty="0"/>
          </a:p>
        </p:txBody>
      </p:sp>
      <p:pic>
        <p:nvPicPr>
          <p:cNvPr id="9" name="Picture 8" descr="A graph of energy&#10;&#10;AI-generated content may be incorrect.">
            <a:extLst>
              <a:ext uri="{FF2B5EF4-FFF2-40B4-BE49-F238E27FC236}">
                <a16:creationId xmlns:a16="http://schemas.microsoft.com/office/drawing/2014/main" id="{7D1BEBC7-16C2-EC78-9D42-367591C39A0C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1697" y="852072"/>
            <a:ext cx="6032868" cy="3016434"/>
          </a:xfrm>
          <a:prstGeom prst="rect">
            <a:avLst/>
          </a:prstGeom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E594E434-AE39-792A-574F-06889B5019E7}"/>
              </a:ext>
            </a:extLst>
          </p:cNvPr>
          <p:cNvSpPr txBox="1"/>
          <p:nvPr/>
        </p:nvSpPr>
        <p:spPr>
          <a:xfrm>
            <a:off x="3680992" y="715376"/>
            <a:ext cx="2600539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This is the Frequentist fit</a:t>
            </a:r>
            <a:endParaRPr lang="en-US" sz="1400" b="1" baseline="-25000" dirty="0">
              <a:solidFill>
                <a:srgbClr val="405C9A"/>
              </a:solidFill>
              <a:latin typeface="Symbol" panose="05050102010706020507" pitchFamily="18" charset="2"/>
              <a:cs typeface="Dreaming Outloud Pro" panose="020F0502020204030204" pitchFamily="66" charset="0"/>
            </a:endParaRPr>
          </a:p>
        </p:txBody>
      </p:sp>
      <p:sp>
        <p:nvSpPr>
          <p:cNvPr id="20" name="TextBox 19">
            <a:extLst>
              <a:ext uri="{FF2B5EF4-FFF2-40B4-BE49-F238E27FC236}">
                <a16:creationId xmlns:a16="http://schemas.microsoft.com/office/drawing/2014/main" id="{B0FB25EE-820E-61ED-022A-C58738396EFD}"/>
              </a:ext>
            </a:extLst>
          </p:cNvPr>
          <p:cNvSpPr txBox="1"/>
          <p:nvPr/>
        </p:nvSpPr>
        <p:spPr>
          <a:xfrm rot="16200000">
            <a:off x="3937552" y="1254775"/>
            <a:ext cx="1113183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baseline="300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214</a:t>
            </a:r>
            <a:r>
              <a:rPr lang="en-US" sz="14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Bi</a:t>
            </a: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F68F6A38-F891-898A-9FF8-CDC497BDB2CA}"/>
              </a:ext>
            </a:extLst>
          </p:cNvPr>
          <p:cNvSpPr txBox="1"/>
          <p:nvPr/>
        </p:nvSpPr>
        <p:spPr>
          <a:xfrm rot="16200000">
            <a:off x="3629775" y="1624857"/>
            <a:ext cx="1113183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baseline="300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208</a:t>
            </a:r>
            <a:r>
              <a:rPr lang="en-US" sz="14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Tl</a:t>
            </a:r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23" name="TextBox 22">
                <a:extLst>
                  <a:ext uri="{FF2B5EF4-FFF2-40B4-BE49-F238E27FC236}">
                    <a16:creationId xmlns:a16="http://schemas.microsoft.com/office/drawing/2014/main" id="{A5B779DE-3C3D-EBB6-FC22-88CDE0B1BED5}"/>
                  </a:ext>
                </a:extLst>
              </p:cNvPr>
              <p:cNvSpPr txBox="1"/>
              <p:nvPr/>
            </p:nvSpPr>
            <p:spPr>
              <a:xfrm>
                <a:off x="5995188" y="1023901"/>
                <a:ext cx="6025243" cy="1421928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sz="1600" dirty="0">
                    <a:latin typeface="Avenir Next LT Pro" panose="020B0504020202020204" pitchFamily="34" charset="0"/>
                  </a:rPr>
                  <a:t>Frequentist and Bayesian analysis performed: no signal evidence 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sz="1600" dirty="0">
                    <a:latin typeface="Avenir Next LT Pro" panose="020B0504020202020204" pitchFamily="34" charset="0"/>
                  </a:rPr>
                  <a:t>Observed </a:t>
                </a:r>
                <a14:m>
                  <m:oMath xmlns:m="http://schemas.openxmlformats.org/officeDocument/2006/math">
                    <m:sSubSup>
                      <m:sSubSupPr>
                        <m:ctrlPr>
                          <a:rPr lang="en-US" sz="1600" b="1" i="1" smtClean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en-US" sz="1600" b="1" i="1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  <m:t>𝑻</m:t>
                        </m:r>
                      </m:e>
                      <m:sub>
                        <m:f>
                          <m:fPr>
                            <m:type m:val="lin"/>
                            <m:ctrlPr>
                              <a:rPr lang="en-US" sz="1600" b="1" i="1">
                                <a:solidFill>
                                  <a:schemeClr val="tx1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fPr>
                          <m:num>
                            <m:r>
                              <a:rPr lang="en-US" sz="1600" b="1" i="1">
                                <a:solidFill>
                                  <a:schemeClr val="tx1"/>
                                </a:solidFill>
                                <a:latin typeface="Cambria Math" panose="02040503050406030204" pitchFamily="18" charset="0"/>
                              </a:rPr>
                              <m:t>𝟏</m:t>
                            </m:r>
                          </m:num>
                          <m:den>
                            <m:r>
                              <a:rPr lang="en-US" sz="1600" b="1" i="1">
                                <a:solidFill>
                                  <a:schemeClr val="tx1"/>
                                </a:solidFill>
                                <a:latin typeface="Cambria Math" panose="02040503050406030204" pitchFamily="18" charset="0"/>
                              </a:rPr>
                              <m:t>𝟐</m:t>
                            </m:r>
                          </m:den>
                        </m:f>
                      </m:sub>
                      <m:sup>
                        <m:r>
                          <a:rPr lang="en-US" sz="1600" b="1" i="1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  <m:t>𝟎</m:t>
                        </m:r>
                        <m:r>
                          <a:rPr lang="en-US" sz="1600" b="1" i="1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  <m:t>𝝂</m:t>
                        </m:r>
                      </m:sup>
                    </m:sSubSup>
                  </m:oMath>
                </a14:m>
                <a:r>
                  <a:rPr lang="en-US" sz="1600" b="1" dirty="0">
                    <a:solidFill>
                      <a:schemeClr val="tx1"/>
                    </a:solidFill>
                    <a:latin typeface="Avenir Next LT Pro" panose="020B0504020202020204" pitchFamily="34" charset="0"/>
                  </a:rPr>
                  <a:t> &gt; 0.5 x 10</a:t>
                </a:r>
                <a:r>
                  <a:rPr lang="en-US" sz="1600" b="1" baseline="30000" dirty="0">
                    <a:solidFill>
                      <a:schemeClr val="tx1"/>
                    </a:solidFill>
                    <a:latin typeface="Avenir Next LT Pro" panose="020B0504020202020204" pitchFamily="34" charset="0"/>
                  </a:rPr>
                  <a:t>26</a:t>
                </a:r>
                <a:r>
                  <a:rPr lang="en-US" sz="1600" b="1" dirty="0">
                    <a:solidFill>
                      <a:schemeClr val="tx1"/>
                    </a:solidFill>
                    <a:latin typeface="Avenir Next LT Pro" panose="020B0504020202020204" pitchFamily="34" charset="0"/>
                  </a:rPr>
                  <a:t> yr @ 90% CL</a:t>
                </a:r>
                <a:endParaRPr lang="en-US" sz="1600" b="1" dirty="0">
                  <a:latin typeface="Avenir Next LT Pro" panose="020B0504020202020204" pitchFamily="34" charset="0"/>
                </a:endParaRP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sz="1600" dirty="0">
                    <a:latin typeface="Avenir Next LT Pro" panose="020B0504020202020204" pitchFamily="34" charset="0"/>
                  </a:rPr>
                  <a:t>Sensitivity </a:t>
                </a:r>
                <a14:m>
                  <m:oMath xmlns:m="http://schemas.openxmlformats.org/officeDocument/2006/math">
                    <m:sSubSup>
                      <m:sSubSupPr>
                        <m:ctrlPr>
                          <a:rPr lang="en-US" sz="1600" i="1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en-US" sz="1600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f>
                          <m:fPr>
                            <m:type m:val="lin"/>
                            <m:ctrlPr>
                              <a:rPr lang="en-US" sz="1600" i="1">
                                <a:latin typeface="Cambria Math" panose="02040503050406030204" pitchFamily="18" charset="0"/>
                              </a:rPr>
                            </m:ctrlPr>
                          </m:fPr>
                          <m:num>
                            <m:r>
                              <a:rPr lang="en-US" sz="1600">
                                <a:latin typeface="Cambria Math" panose="02040503050406030204" pitchFamily="18" charset="0"/>
                              </a:rPr>
                              <m:t>1</m:t>
                            </m:r>
                          </m:num>
                          <m:den>
                            <m:r>
                              <a:rPr lang="en-US" sz="1600">
                                <a:latin typeface="Cambria Math" panose="02040503050406030204" pitchFamily="18" charset="0"/>
                              </a:rPr>
                              <m:t>2</m:t>
                            </m:r>
                          </m:den>
                        </m:f>
                      </m:sub>
                      <m:sup>
                        <m:r>
                          <a:rPr lang="en-US" sz="1600">
                            <a:latin typeface="Cambria Math" panose="02040503050406030204" pitchFamily="18" charset="0"/>
                          </a:rPr>
                          <m:t>0</m:t>
                        </m:r>
                        <m:r>
                          <a:rPr lang="en-US" sz="1600">
                            <a:latin typeface="Cambria Math" panose="02040503050406030204" pitchFamily="18" charset="0"/>
                          </a:rPr>
                          <m:t>𝜈</m:t>
                        </m:r>
                      </m:sup>
                    </m:sSubSup>
                  </m:oMath>
                </a14:m>
                <a:r>
                  <a:rPr lang="en-US" sz="1600" dirty="0">
                    <a:latin typeface="Avenir Next LT Pro" panose="020B0504020202020204" pitchFamily="34" charset="0"/>
                  </a:rPr>
                  <a:t> &gt; 1.0 x 10</a:t>
                </a:r>
                <a:r>
                  <a:rPr lang="en-US" sz="1600" baseline="30000" dirty="0">
                    <a:latin typeface="Avenir Next LT Pro" panose="020B0504020202020204" pitchFamily="34" charset="0"/>
                  </a:rPr>
                  <a:t>26</a:t>
                </a:r>
                <a:r>
                  <a:rPr lang="en-US" sz="1600" dirty="0">
                    <a:latin typeface="Avenir Next LT Pro" panose="020B0504020202020204" pitchFamily="34" charset="0"/>
                  </a:rPr>
                  <a:t> yr @ 90% CL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sz="1600" dirty="0">
                    <a:latin typeface="Avenir Next LT Pro" panose="020B0504020202020204" pitchFamily="34" charset="0"/>
                  </a:rPr>
                  <a:t>1 event at 1.4σ from Q</a:t>
                </a:r>
                <a:r>
                  <a:rPr lang="en-US" sz="1600" baseline="-25000" dirty="0">
                    <a:latin typeface="Avenir Next LT Pro" panose="020B0504020202020204" pitchFamily="34" charset="0"/>
                  </a:rPr>
                  <a:t>ββ</a:t>
                </a:r>
                <a:r>
                  <a:rPr lang="en-US" sz="1600" dirty="0">
                    <a:latin typeface="Avenir Next LT Pro" panose="020B0504020202020204" pitchFamily="34" charset="0"/>
                  </a:rPr>
                  <a:t> weakens the observed limit </a:t>
                </a:r>
              </a:p>
            </p:txBody>
          </p:sp>
        </mc:Choice>
        <mc:Fallback>
          <p:sp>
            <p:nvSpPr>
              <p:cNvPr id="23" name="TextBox 22">
                <a:extLst>
                  <a:ext uri="{FF2B5EF4-FFF2-40B4-BE49-F238E27FC236}">
                    <a16:creationId xmlns:a16="http://schemas.microsoft.com/office/drawing/2014/main" id="{A5B779DE-3C3D-EBB6-FC22-88CDE0B1BED5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995188" y="1023901"/>
                <a:ext cx="6025243" cy="1421928"/>
              </a:xfrm>
              <a:prstGeom prst="rect">
                <a:avLst/>
              </a:prstGeom>
              <a:blipFill>
                <a:blip r:embed="rId3"/>
                <a:stretch>
                  <a:fillRect t="-1288" r="-1112" b="-10730"/>
                </a:stretch>
              </a:blipFill>
            </p:spPr>
            <p:txBody>
              <a:bodyPr/>
              <a:lstStyle/>
              <a:p>
                <a:r>
                  <a:rPr lang="en-IN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6" name="TextBox 25">
            <a:extLst>
              <a:ext uri="{FF2B5EF4-FFF2-40B4-BE49-F238E27FC236}">
                <a16:creationId xmlns:a16="http://schemas.microsoft.com/office/drawing/2014/main" id="{25DBAA73-E200-9E90-FCE6-3E27CCAA95A0}"/>
              </a:ext>
            </a:extLst>
          </p:cNvPr>
          <p:cNvSpPr txBox="1"/>
          <p:nvPr/>
        </p:nvSpPr>
        <p:spPr>
          <a:xfrm>
            <a:off x="8576476" y="715376"/>
            <a:ext cx="1570408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b="1" dirty="0">
                <a:solidFill>
                  <a:srgbClr val="00B0F0"/>
                </a:solidFill>
                <a:latin typeface="Avenir Next LT Pro" panose="020B0504020202020204" pitchFamily="34" charset="0"/>
              </a:rPr>
              <a:t>LEGEND-200</a:t>
            </a:r>
            <a:endParaRPr lang="en-US" sz="1600" dirty="0">
              <a:latin typeface="Avenir Next LT Pro" panose="020B05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550073619"/>
      </p:ext>
    </p:extLst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48DAC0A-2FAE-2217-56A5-76ED6CB19D2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Results</a:t>
            </a:r>
            <a:endParaRPr lang="en-IN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50D6446F-41C3-DE5B-1A5A-3AF5507CCAE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IN"/>
              <a:t>Aparajita Mazumdar | PPC 2025, Deadwood</a:t>
            </a:r>
            <a:endParaRPr lang="en-IN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53BB4BCC-AA16-BD3C-E7AC-4B750F2AA72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AB685E-59F6-4749-A6A4-A22AA6A2CCD1}" type="slidenum">
              <a:rPr lang="en-IN" smtClean="0"/>
              <a:pPr/>
              <a:t>38</a:t>
            </a:fld>
            <a:endParaRPr lang="en-IN" dirty="0"/>
          </a:p>
        </p:txBody>
      </p:sp>
      <p:pic>
        <p:nvPicPr>
          <p:cNvPr id="9" name="Picture 8" descr="A graph of energy&#10;&#10;AI-generated content may be incorrect.">
            <a:extLst>
              <a:ext uri="{FF2B5EF4-FFF2-40B4-BE49-F238E27FC236}">
                <a16:creationId xmlns:a16="http://schemas.microsoft.com/office/drawing/2014/main" id="{5394D8E2-B98C-9718-B8BF-93E36CFF395D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1697" y="852072"/>
            <a:ext cx="6032868" cy="3016434"/>
          </a:xfrm>
          <a:prstGeom prst="rect">
            <a:avLst/>
          </a:prstGeom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C7926DA5-143C-0A1F-7328-6334D9FF79C9}"/>
              </a:ext>
            </a:extLst>
          </p:cNvPr>
          <p:cNvSpPr txBox="1"/>
          <p:nvPr/>
        </p:nvSpPr>
        <p:spPr>
          <a:xfrm>
            <a:off x="3680992" y="715376"/>
            <a:ext cx="2600539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This is the Frequentist fit</a:t>
            </a:r>
            <a:endParaRPr lang="en-US" sz="1400" b="1" baseline="-25000" dirty="0">
              <a:solidFill>
                <a:srgbClr val="405C9A"/>
              </a:solidFill>
              <a:latin typeface="Symbol" panose="05050102010706020507" pitchFamily="18" charset="2"/>
              <a:cs typeface="Dreaming Outloud Pro" panose="020F0502020204030204" pitchFamily="66" charset="0"/>
            </a:endParaRPr>
          </a:p>
        </p:txBody>
      </p:sp>
      <p:sp>
        <p:nvSpPr>
          <p:cNvPr id="20" name="TextBox 19">
            <a:extLst>
              <a:ext uri="{FF2B5EF4-FFF2-40B4-BE49-F238E27FC236}">
                <a16:creationId xmlns:a16="http://schemas.microsoft.com/office/drawing/2014/main" id="{766B3E33-98F3-0EA9-E3E4-17938918B0D5}"/>
              </a:ext>
            </a:extLst>
          </p:cNvPr>
          <p:cNvSpPr txBox="1"/>
          <p:nvPr/>
        </p:nvSpPr>
        <p:spPr>
          <a:xfrm rot="16200000">
            <a:off x="3937552" y="1254775"/>
            <a:ext cx="1113183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baseline="300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214</a:t>
            </a:r>
            <a:r>
              <a:rPr lang="en-US" sz="14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Bi</a:t>
            </a: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59F7D16F-38CB-E75D-031F-3E323C81A479}"/>
              </a:ext>
            </a:extLst>
          </p:cNvPr>
          <p:cNvSpPr txBox="1"/>
          <p:nvPr/>
        </p:nvSpPr>
        <p:spPr>
          <a:xfrm rot="16200000">
            <a:off x="3629775" y="1624857"/>
            <a:ext cx="1113183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baseline="300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208</a:t>
            </a:r>
            <a:r>
              <a:rPr lang="en-US" sz="14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Tl</a:t>
            </a:r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23" name="TextBox 22">
                <a:extLst>
                  <a:ext uri="{FF2B5EF4-FFF2-40B4-BE49-F238E27FC236}">
                    <a16:creationId xmlns:a16="http://schemas.microsoft.com/office/drawing/2014/main" id="{8C242958-EAE1-7490-76A5-80842749A1C8}"/>
                  </a:ext>
                </a:extLst>
              </p:cNvPr>
              <p:cNvSpPr txBox="1"/>
              <p:nvPr/>
            </p:nvSpPr>
            <p:spPr>
              <a:xfrm>
                <a:off x="5995188" y="1023901"/>
                <a:ext cx="6025243" cy="1421928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sz="1600" dirty="0">
                    <a:latin typeface="Avenir Next LT Pro" panose="020B0504020202020204" pitchFamily="34" charset="0"/>
                  </a:rPr>
                  <a:t>Frequentist and Bayesian analysis performed: no signal evidence 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sz="1600" dirty="0">
                    <a:latin typeface="Avenir Next LT Pro" panose="020B0504020202020204" pitchFamily="34" charset="0"/>
                  </a:rPr>
                  <a:t>Observed </a:t>
                </a:r>
                <a14:m>
                  <m:oMath xmlns:m="http://schemas.openxmlformats.org/officeDocument/2006/math">
                    <m:sSubSup>
                      <m:sSubSupPr>
                        <m:ctrlPr>
                          <a:rPr lang="en-US" sz="1600" b="1" i="1" smtClean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en-US" sz="1600" b="1" i="1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  <m:t>𝑻</m:t>
                        </m:r>
                      </m:e>
                      <m:sub>
                        <m:f>
                          <m:fPr>
                            <m:type m:val="lin"/>
                            <m:ctrlPr>
                              <a:rPr lang="en-US" sz="1600" b="1" i="1">
                                <a:solidFill>
                                  <a:schemeClr val="tx1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fPr>
                          <m:num>
                            <m:r>
                              <a:rPr lang="en-US" sz="1600" b="1" i="1">
                                <a:solidFill>
                                  <a:schemeClr val="tx1"/>
                                </a:solidFill>
                                <a:latin typeface="Cambria Math" panose="02040503050406030204" pitchFamily="18" charset="0"/>
                              </a:rPr>
                              <m:t>𝟏</m:t>
                            </m:r>
                          </m:num>
                          <m:den>
                            <m:r>
                              <a:rPr lang="en-US" sz="1600" b="1" i="1">
                                <a:solidFill>
                                  <a:schemeClr val="tx1"/>
                                </a:solidFill>
                                <a:latin typeface="Cambria Math" panose="02040503050406030204" pitchFamily="18" charset="0"/>
                              </a:rPr>
                              <m:t>𝟐</m:t>
                            </m:r>
                          </m:den>
                        </m:f>
                      </m:sub>
                      <m:sup>
                        <m:r>
                          <a:rPr lang="en-US" sz="1600" b="1" i="1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  <m:t>𝟎</m:t>
                        </m:r>
                        <m:r>
                          <a:rPr lang="en-US" sz="1600" b="1" i="1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  <m:t>𝝂</m:t>
                        </m:r>
                      </m:sup>
                    </m:sSubSup>
                  </m:oMath>
                </a14:m>
                <a:r>
                  <a:rPr lang="en-US" sz="1600" b="1" dirty="0">
                    <a:solidFill>
                      <a:schemeClr val="tx1"/>
                    </a:solidFill>
                    <a:latin typeface="Avenir Next LT Pro" panose="020B0504020202020204" pitchFamily="34" charset="0"/>
                  </a:rPr>
                  <a:t> &gt; 0.5 x 10</a:t>
                </a:r>
                <a:r>
                  <a:rPr lang="en-US" sz="1600" b="1" baseline="30000" dirty="0">
                    <a:solidFill>
                      <a:schemeClr val="tx1"/>
                    </a:solidFill>
                    <a:latin typeface="Avenir Next LT Pro" panose="020B0504020202020204" pitchFamily="34" charset="0"/>
                  </a:rPr>
                  <a:t>26</a:t>
                </a:r>
                <a:r>
                  <a:rPr lang="en-US" sz="1600" b="1" dirty="0">
                    <a:solidFill>
                      <a:schemeClr val="tx1"/>
                    </a:solidFill>
                    <a:latin typeface="Avenir Next LT Pro" panose="020B0504020202020204" pitchFamily="34" charset="0"/>
                  </a:rPr>
                  <a:t> yr @ 90% CL</a:t>
                </a:r>
                <a:endParaRPr lang="en-US" sz="1600" b="1" dirty="0">
                  <a:latin typeface="Avenir Next LT Pro" panose="020B0504020202020204" pitchFamily="34" charset="0"/>
                </a:endParaRP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sz="1600" dirty="0">
                    <a:latin typeface="Avenir Next LT Pro" panose="020B0504020202020204" pitchFamily="34" charset="0"/>
                  </a:rPr>
                  <a:t>Sensitivity </a:t>
                </a:r>
                <a14:m>
                  <m:oMath xmlns:m="http://schemas.openxmlformats.org/officeDocument/2006/math">
                    <m:sSubSup>
                      <m:sSubSupPr>
                        <m:ctrlPr>
                          <a:rPr lang="en-US" sz="1600" i="1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en-US" sz="1600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f>
                          <m:fPr>
                            <m:type m:val="lin"/>
                            <m:ctrlPr>
                              <a:rPr lang="en-US" sz="1600" i="1">
                                <a:latin typeface="Cambria Math" panose="02040503050406030204" pitchFamily="18" charset="0"/>
                              </a:rPr>
                            </m:ctrlPr>
                          </m:fPr>
                          <m:num>
                            <m:r>
                              <a:rPr lang="en-US" sz="1600">
                                <a:latin typeface="Cambria Math" panose="02040503050406030204" pitchFamily="18" charset="0"/>
                              </a:rPr>
                              <m:t>1</m:t>
                            </m:r>
                          </m:num>
                          <m:den>
                            <m:r>
                              <a:rPr lang="en-US" sz="1600">
                                <a:latin typeface="Cambria Math" panose="02040503050406030204" pitchFamily="18" charset="0"/>
                              </a:rPr>
                              <m:t>2</m:t>
                            </m:r>
                          </m:den>
                        </m:f>
                      </m:sub>
                      <m:sup>
                        <m:r>
                          <a:rPr lang="en-US" sz="1600">
                            <a:latin typeface="Cambria Math" panose="02040503050406030204" pitchFamily="18" charset="0"/>
                          </a:rPr>
                          <m:t>0</m:t>
                        </m:r>
                        <m:r>
                          <a:rPr lang="en-US" sz="1600">
                            <a:latin typeface="Cambria Math" panose="02040503050406030204" pitchFamily="18" charset="0"/>
                          </a:rPr>
                          <m:t>𝜈</m:t>
                        </m:r>
                      </m:sup>
                    </m:sSubSup>
                  </m:oMath>
                </a14:m>
                <a:r>
                  <a:rPr lang="en-US" sz="1600" dirty="0">
                    <a:latin typeface="Avenir Next LT Pro" panose="020B0504020202020204" pitchFamily="34" charset="0"/>
                  </a:rPr>
                  <a:t> &gt; 1.0 x 10</a:t>
                </a:r>
                <a:r>
                  <a:rPr lang="en-US" sz="1600" baseline="30000" dirty="0">
                    <a:latin typeface="Avenir Next LT Pro" panose="020B0504020202020204" pitchFamily="34" charset="0"/>
                  </a:rPr>
                  <a:t>26</a:t>
                </a:r>
                <a:r>
                  <a:rPr lang="en-US" sz="1600" dirty="0">
                    <a:latin typeface="Avenir Next LT Pro" panose="020B0504020202020204" pitchFamily="34" charset="0"/>
                  </a:rPr>
                  <a:t> yr @ 90% CL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sz="1600" dirty="0">
                    <a:latin typeface="Avenir Next LT Pro" panose="020B0504020202020204" pitchFamily="34" charset="0"/>
                  </a:rPr>
                  <a:t>1 event at 1.4σ from Q</a:t>
                </a:r>
                <a:r>
                  <a:rPr lang="en-US" sz="1600" baseline="-25000" dirty="0">
                    <a:latin typeface="Avenir Next LT Pro" panose="020B0504020202020204" pitchFamily="34" charset="0"/>
                  </a:rPr>
                  <a:t>ββ</a:t>
                </a:r>
                <a:r>
                  <a:rPr lang="en-US" sz="1600" dirty="0">
                    <a:latin typeface="Avenir Next LT Pro" panose="020B0504020202020204" pitchFamily="34" charset="0"/>
                  </a:rPr>
                  <a:t> weakens the observed limit </a:t>
                </a:r>
              </a:p>
            </p:txBody>
          </p:sp>
        </mc:Choice>
        <mc:Fallback>
          <p:sp>
            <p:nvSpPr>
              <p:cNvPr id="23" name="TextBox 22">
                <a:extLst>
                  <a:ext uri="{FF2B5EF4-FFF2-40B4-BE49-F238E27FC236}">
                    <a16:creationId xmlns:a16="http://schemas.microsoft.com/office/drawing/2014/main" id="{8C242958-EAE1-7490-76A5-80842749A1C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995188" y="1023901"/>
                <a:ext cx="6025243" cy="1421928"/>
              </a:xfrm>
              <a:prstGeom prst="rect">
                <a:avLst/>
              </a:prstGeom>
              <a:blipFill>
                <a:blip r:embed="rId3"/>
                <a:stretch>
                  <a:fillRect t="-1288" r="-1112" b="-10730"/>
                </a:stretch>
              </a:blipFill>
            </p:spPr>
            <p:txBody>
              <a:bodyPr/>
              <a:lstStyle/>
              <a:p>
                <a:r>
                  <a:rPr lang="en-IN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5" name="TextBox 24">
            <a:extLst>
              <a:ext uri="{FF2B5EF4-FFF2-40B4-BE49-F238E27FC236}">
                <a16:creationId xmlns:a16="http://schemas.microsoft.com/office/drawing/2014/main" id="{D1FFAFB0-CA63-E5EC-A517-5E36925848E8}"/>
              </a:ext>
            </a:extLst>
          </p:cNvPr>
          <p:cNvSpPr txBox="1"/>
          <p:nvPr/>
        </p:nvSpPr>
        <p:spPr>
          <a:xfrm>
            <a:off x="4265732" y="3837194"/>
            <a:ext cx="4121313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b="1" dirty="0">
                <a:solidFill>
                  <a:srgbClr val="1A2A5B"/>
                </a:solidFill>
                <a:latin typeface="Avenir Next LT Pro" panose="020B0504020202020204" pitchFamily="34" charset="0"/>
              </a:rPr>
              <a:t>LEGEND-200 + GERDA </a:t>
            </a:r>
            <a:r>
              <a:rPr lang="en-US" sz="1600" b="1" baseline="30000" dirty="0">
                <a:solidFill>
                  <a:srgbClr val="1A2A5B"/>
                </a:solidFill>
                <a:latin typeface="Avenir Next LT Pro" panose="020B0504020202020204" pitchFamily="34" charset="0"/>
              </a:rPr>
              <a:t>1</a:t>
            </a:r>
            <a:r>
              <a:rPr lang="en-US" sz="1600" b="1" dirty="0">
                <a:solidFill>
                  <a:srgbClr val="1A2A5B"/>
                </a:solidFill>
                <a:latin typeface="Avenir Next LT Pro" panose="020B0504020202020204" pitchFamily="34" charset="0"/>
              </a:rPr>
              <a:t> + MJD </a:t>
            </a:r>
            <a:r>
              <a:rPr lang="en-US" sz="1600" b="1" baseline="30000" dirty="0">
                <a:solidFill>
                  <a:srgbClr val="1A2A5B"/>
                </a:solidFill>
                <a:latin typeface="Avenir Next LT Pro" panose="020B0504020202020204" pitchFamily="34" charset="0"/>
              </a:rPr>
              <a:t>2</a:t>
            </a:r>
            <a:endParaRPr lang="en-US" sz="1600" baseline="30000" dirty="0">
              <a:latin typeface="Avenir Next LT Pro" panose="020B0504020202020204" pitchFamily="34" charset="0"/>
            </a:endParaRPr>
          </a:p>
        </p:txBody>
      </p:sp>
      <p:sp>
        <p:nvSpPr>
          <p:cNvPr id="26" name="TextBox 25">
            <a:extLst>
              <a:ext uri="{FF2B5EF4-FFF2-40B4-BE49-F238E27FC236}">
                <a16:creationId xmlns:a16="http://schemas.microsoft.com/office/drawing/2014/main" id="{433EA2AD-6223-435E-2D98-4BA39A38A93D}"/>
              </a:ext>
            </a:extLst>
          </p:cNvPr>
          <p:cNvSpPr txBox="1"/>
          <p:nvPr/>
        </p:nvSpPr>
        <p:spPr>
          <a:xfrm>
            <a:off x="8576476" y="715376"/>
            <a:ext cx="1570408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b="1" dirty="0">
                <a:solidFill>
                  <a:srgbClr val="00B0F0"/>
                </a:solidFill>
                <a:latin typeface="Avenir Next LT Pro" panose="020B0504020202020204" pitchFamily="34" charset="0"/>
              </a:rPr>
              <a:t>LEGEND-200</a:t>
            </a:r>
            <a:endParaRPr lang="en-US" sz="1600" dirty="0">
              <a:latin typeface="Avenir Next LT Pro" panose="020B0504020202020204" pitchFamily="34" charset="0"/>
            </a:endParaRPr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27" name="TextBox 26">
                <a:extLst>
                  <a:ext uri="{FF2B5EF4-FFF2-40B4-BE49-F238E27FC236}">
                    <a16:creationId xmlns:a16="http://schemas.microsoft.com/office/drawing/2014/main" id="{2D46907B-DECE-66CD-5746-BAAF33937117}"/>
                  </a:ext>
                </a:extLst>
              </p:cNvPr>
              <p:cNvSpPr txBox="1"/>
              <p:nvPr/>
            </p:nvSpPr>
            <p:spPr>
              <a:xfrm>
                <a:off x="2411026" y="4282382"/>
                <a:ext cx="7511462" cy="1958228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sz="1600" dirty="0">
                    <a:latin typeface="Avenir Next LT Pro" panose="020B0504020202020204" pitchFamily="34" charset="0"/>
                  </a:rPr>
                  <a:t>Frequentist and Bayesian analysis: no signal evidence 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sz="1600" dirty="0">
                    <a:latin typeface="Avenir Next LT Pro" panose="020B0504020202020204" pitchFamily="34" charset="0"/>
                  </a:rPr>
                  <a:t>Observed </a:t>
                </a:r>
                <a14:m>
                  <m:oMath xmlns:m="http://schemas.openxmlformats.org/officeDocument/2006/math">
                    <m:sSubSup>
                      <m:sSubSupPr>
                        <m:ctrlPr>
                          <a:rPr lang="en-US" sz="1600" b="1" i="1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en-US" sz="1600" b="1" i="1">
                            <a:latin typeface="Cambria Math" panose="02040503050406030204" pitchFamily="18" charset="0"/>
                          </a:rPr>
                          <m:t>𝑻</m:t>
                        </m:r>
                      </m:e>
                      <m:sub>
                        <m:f>
                          <m:fPr>
                            <m:type m:val="lin"/>
                            <m:ctrlPr>
                              <a:rPr lang="en-US" sz="1600" b="1" i="1">
                                <a:latin typeface="Cambria Math" panose="02040503050406030204" pitchFamily="18" charset="0"/>
                              </a:rPr>
                            </m:ctrlPr>
                          </m:fPr>
                          <m:num>
                            <m:r>
                              <a:rPr lang="en-US" sz="1600" b="1" i="1">
                                <a:latin typeface="Cambria Math" panose="02040503050406030204" pitchFamily="18" charset="0"/>
                              </a:rPr>
                              <m:t>𝟏</m:t>
                            </m:r>
                          </m:num>
                          <m:den>
                            <m:r>
                              <a:rPr lang="en-US" sz="1600" b="1" i="1">
                                <a:latin typeface="Cambria Math" panose="02040503050406030204" pitchFamily="18" charset="0"/>
                              </a:rPr>
                              <m:t>𝟐</m:t>
                            </m:r>
                          </m:den>
                        </m:f>
                      </m:sub>
                      <m:sup>
                        <m:r>
                          <a:rPr lang="en-US" sz="1600" b="1" i="1">
                            <a:latin typeface="Cambria Math" panose="02040503050406030204" pitchFamily="18" charset="0"/>
                          </a:rPr>
                          <m:t>𝟎</m:t>
                        </m:r>
                        <m:r>
                          <a:rPr lang="en-US" sz="1600" b="1" i="1">
                            <a:latin typeface="Cambria Math" panose="02040503050406030204" pitchFamily="18" charset="0"/>
                          </a:rPr>
                          <m:t>𝝂</m:t>
                        </m:r>
                      </m:sup>
                    </m:sSubSup>
                  </m:oMath>
                </a14:m>
                <a:r>
                  <a:rPr lang="en-US" sz="1600" b="1" dirty="0">
                    <a:latin typeface="Avenir Next LT Pro" panose="020B0504020202020204" pitchFamily="34" charset="0"/>
                  </a:rPr>
                  <a:t> &gt; 1.9 x 10</a:t>
                </a:r>
                <a:r>
                  <a:rPr lang="en-US" sz="1600" b="1" baseline="30000" dirty="0">
                    <a:latin typeface="Avenir Next LT Pro" panose="020B0504020202020204" pitchFamily="34" charset="0"/>
                  </a:rPr>
                  <a:t>26</a:t>
                </a:r>
                <a:r>
                  <a:rPr lang="en-US" sz="1600" b="1" dirty="0">
                    <a:latin typeface="Avenir Next LT Pro" panose="020B0504020202020204" pitchFamily="34" charset="0"/>
                  </a:rPr>
                  <a:t> yr @ 90% CL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sz="1600" dirty="0">
                    <a:latin typeface="Avenir Next LT Pro" panose="020B0504020202020204" pitchFamily="34" charset="0"/>
                  </a:rPr>
                  <a:t>Range of NME</a:t>
                </a:r>
                <a14:m>
                  <m:oMath xmlns:m="http://schemas.openxmlformats.org/officeDocument/2006/math">
                    <m:r>
                      <a:rPr lang="en-US" sz="1600" b="0" i="0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 </m:t>
                    </m:r>
                    <m:r>
                      <a:rPr lang="en-US" sz="16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↦</m:t>
                    </m:r>
                  </m:oMath>
                </a14:m>
                <a:r>
                  <a:rPr lang="en-US" sz="1600" dirty="0">
                    <a:latin typeface="Avenir Next LT Pro" panose="020B0504020202020204" pitchFamily="34" charset="0"/>
                  </a:rPr>
                  <a:t>  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600" b="1" i="1" smtClean="0">
                            <a:solidFill>
                              <a:schemeClr val="accent1"/>
                            </a:solidFill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600" b="1" i="1">
                            <a:solidFill>
                              <a:schemeClr val="accent1"/>
                            </a:solidFill>
                            <a:latin typeface="Cambria Math" panose="02040503050406030204" pitchFamily="18" charset="0"/>
                          </a:rPr>
                          <m:t>𝒎</m:t>
                        </m:r>
                      </m:e>
                      <m:sub>
                        <m:r>
                          <a:rPr lang="en-US" sz="1600" b="1" i="1">
                            <a:solidFill>
                              <a:schemeClr val="accent1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𝜷𝜷</m:t>
                        </m:r>
                      </m:sub>
                    </m:sSub>
                    <m:r>
                      <a:rPr lang="en-US" sz="1600" b="1" i="1">
                        <a:solidFill>
                          <a:schemeClr val="accent1"/>
                        </a:solidFill>
                        <a:latin typeface="Cambria Math" panose="02040503050406030204" pitchFamily="18" charset="0"/>
                      </a:rPr>
                      <m:t> </m:t>
                    </m:r>
                  </m:oMath>
                </a14:m>
                <a:r>
                  <a:rPr lang="en-US" sz="1600" b="1" dirty="0">
                    <a:solidFill>
                      <a:schemeClr val="accent1"/>
                    </a:solidFill>
                    <a:latin typeface="Avenir Next LT Pro" panose="020B0504020202020204" pitchFamily="34" charset="0"/>
                  </a:rPr>
                  <a:t>&lt; 75 – 200 </a:t>
                </a:r>
                <a:r>
                  <a:rPr lang="en-US" sz="1600" b="1" dirty="0" err="1">
                    <a:solidFill>
                      <a:schemeClr val="accent1"/>
                    </a:solidFill>
                    <a:latin typeface="Avenir Next LT Pro" panose="020B0504020202020204" pitchFamily="34" charset="0"/>
                  </a:rPr>
                  <a:t>meV</a:t>
                </a:r>
                <a:r>
                  <a:rPr lang="en-US" sz="1600" b="1" dirty="0">
                    <a:solidFill>
                      <a:schemeClr val="accent1"/>
                    </a:solidFill>
                    <a:latin typeface="Avenir Next LT Pro" panose="020B0504020202020204" pitchFamily="34" charset="0"/>
                  </a:rPr>
                  <a:t> @ 90% CL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sz="1600" dirty="0">
                    <a:latin typeface="Avenir Next LT Pro" panose="020B0504020202020204" pitchFamily="34" charset="0"/>
                  </a:rPr>
                  <a:t>A second estimate using an uncertainty quantified NME (</a:t>
                </a:r>
                <a:r>
                  <a:rPr lang="en-US" sz="1600" dirty="0">
                    <a:latin typeface="Avenir Next LT Pro" panose="020B0504020202020204" pitchFamily="34" charset="0"/>
                    <a:hlinkClick r:id="rId4"/>
                  </a:rPr>
                  <a:t>Belley et. al.</a:t>
                </a:r>
                <a:r>
                  <a:rPr lang="en-US" sz="1600" dirty="0">
                    <a:latin typeface="Avenir Next LT Pro" panose="020B0504020202020204" pitchFamily="34" charset="0"/>
                  </a:rPr>
                  <a:t>)  </a:t>
                </a:r>
                <a:br>
                  <a:rPr lang="en-US" sz="1600" i="1" dirty="0">
                    <a:latin typeface="Cambria Math" panose="02040503050406030204" pitchFamily="18" charset="0"/>
                    <a:ea typeface="Cambria Math" panose="02040503050406030204" pitchFamily="18" charset="0"/>
                  </a:rPr>
                </a:br>
                <a14:m>
                  <m:oMath xmlns:m="http://schemas.openxmlformats.org/officeDocument/2006/math">
                    <m:r>
                      <a:rPr lang="en-US" sz="16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↦</m:t>
                    </m:r>
                  </m:oMath>
                </a14:m>
                <a:r>
                  <a:rPr lang="en-US" sz="1600" dirty="0">
                    <a:latin typeface="Avenir Next LT Pro" panose="020B0504020202020204" pitchFamily="34" charset="0"/>
                  </a:rPr>
                  <a:t>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600" b="1" i="1" smtClean="0">
                            <a:solidFill>
                              <a:schemeClr val="accent1"/>
                            </a:solidFill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600" b="1" i="1" smtClean="0">
                            <a:solidFill>
                              <a:schemeClr val="accent1"/>
                            </a:solidFill>
                            <a:latin typeface="Cambria Math" panose="02040503050406030204" pitchFamily="18" charset="0"/>
                          </a:rPr>
                          <m:t>  </m:t>
                        </m:r>
                        <m:r>
                          <a:rPr lang="en-US" sz="1600" b="1" i="1">
                            <a:solidFill>
                              <a:schemeClr val="accent1"/>
                            </a:solidFill>
                            <a:latin typeface="Cambria Math" panose="02040503050406030204" pitchFamily="18" charset="0"/>
                          </a:rPr>
                          <m:t>𝒎</m:t>
                        </m:r>
                      </m:e>
                      <m:sub>
                        <m:r>
                          <a:rPr lang="en-US" sz="1600" b="1" i="1">
                            <a:solidFill>
                              <a:schemeClr val="accent1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𝜷𝜷</m:t>
                        </m:r>
                      </m:sub>
                    </m:sSub>
                    <m:r>
                      <a:rPr lang="en-US" sz="1600" b="1" i="1">
                        <a:solidFill>
                          <a:schemeClr val="accent1"/>
                        </a:solidFill>
                        <a:latin typeface="Cambria Math" panose="02040503050406030204" pitchFamily="18" charset="0"/>
                      </a:rPr>
                      <m:t> </m:t>
                    </m:r>
                  </m:oMath>
                </a14:m>
                <a:r>
                  <a:rPr lang="en-US" sz="1600" b="1" dirty="0">
                    <a:solidFill>
                      <a:schemeClr val="accent1"/>
                    </a:solidFill>
                    <a:latin typeface="Avenir Next LT Pro" panose="020B0504020202020204" pitchFamily="34" charset="0"/>
                  </a:rPr>
                  <a:t>&lt; 320 </a:t>
                </a:r>
                <a:r>
                  <a:rPr lang="en-US" sz="1600" b="1" dirty="0" err="1">
                    <a:solidFill>
                      <a:schemeClr val="accent1"/>
                    </a:solidFill>
                    <a:latin typeface="Avenir Next LT Pro" panose="020B0504020202020204" pitchFamily="34" charset="0"/>
                  </a:rPr>
                  <a:t>meV</a:t>
                </a:r>
                <a:r>
                  <a:rPr lang="en-US" sz="1600" b="1" dirty="0">
                    <a:solidFill>
                      <a:schemeClr val="accent1"/>
                    </a:solidFill>
                    <a:latin typeface="Avenir Next LT Pro" panose="020B0504020202020204" pitchFamily="34" charset="0"/>
                  </a:rPr>
                  <a:t> @ 90% CI</a:t>
                </a:r>
                <a:endParaRPr lang="en-US" sz="1600" b="1" dirty="0">
                  <a:latin typeface="Avenir Next LT Pro" panose="020B0504020202020204" pitchFamily="34" charset="0"/>
                </a:endParaRP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sz="1600" dirty="0">
                    <a:latin typeface="Avenir Next LT Pro" panose="020B0504020202020204" pitchFamily="34" charset="0"/>
                  </a:rPr>
                  <a:t>Sensitivity </a:t>
                </a:r>
                <a14:m>
                  <m:oMath xmlns:m="http://schemas.openxmlformats.org/officeDocument/2006/math">
                    <m:sSubSup>
                      <m:sSubSupPr>
                        <m:ctrlPr>
                          <a:rPr lang="en-US" sz="1600" i="1" smtClean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en-US" sz="1600" b="0" i="1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f>
                          <m:fPr>
                            <m:type m:val="lin"/>
                            <m:ctrlPr>
                              <a:rPr lang="en-US" sz="1600" i="1">
                                <a:solidFill>
                                  <a:schemeClr val="tx1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fPr>
                          <m:num>
                            <m:r>
                              <a:rPr lang="en-US" sz="1600" b="0" i="1">
                                <a:solidFill>
                                  <a:schemeClr val="tx1"/>
                                </a:solidFill>
                                <a:latin typeface="Cambria Math" panose="02040503050406030204" pitchFamily="18" charset="0"/>
                              </a:rPr>
                              <m:t>1</m:t>
                            </m:r>
                          </m:num>
                          <m:den>
                            <m:r>
                              <a:rPr lang="en-US" sz="1600" b="0" i="1">
                                <a:solidFill>
                                  <a:schemeClr val="tx1"/>
                                </a:solidFill>
                                <a:latin typeface="Cambria Math" panose="02040503050406030204" pitchFamily="18" charset="0"/>
                              </a:rPr>
                              <m:t>2</m:t>
                            </m:r>
                          </m:den>
                        </m:f>
                      </m:sub>
                      <m:sup>
                        <m:r>
                          <a:rPr lang="en-US" sz="1600" b="0" i="1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  <m:t>0</m:t>
                        </m:r>
                        <m:r>
                          <a:rPr lang="en-US" sz="1600" b="0" i="1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  <m:t>𝜈</m:t>
                        </m:r>
                      </m:sup>
                    </m:sSubSup>
                  </m:oMath>
                </a14:m>
                <a:r>
                  <a:rPr lang="en-US" sz="1600" dirty="0">
                    <a:solidFill>
                      <a:schemeClr val="tx1"/>
                    </a:solidFill>
                    <a:latin typeface="Avenir Next LT Pro" panose="020B0504020202020204" pitchFamily="34" charset="0"/>
                  </a:rPr>
                  <a:t> &gt; 2.8 x 10</a:t>
                </a:r>
                <a:r>
                  <a:rPr lang="en-US" sz="1600" baseline="30000" dirty="0">
                    <a:solidFill>
                      <a:schemeClr val="tx1"/>
                    </a:solidFill>
                    <a:latin typeface="Avenir Next LT Pro" panose="020B0504020202020204" pitchFamily="34" charset="0"/>
                  </a:rPr>
                  <a:t>26</a:t>
                </a:r>
                <a:r>
                  <a:rPr lang="en-US" sz="1600" dirty="0">
                    <a:solidFill>
                      <a:schemeClr val="tx1"/>
                    </a:solidFill>
                    <a:latin typeface="Avenir Next LT Pro" panose="020B0504020202020204" pitchFamily="34" charset="0"/>
                  </a:rPr>
                  <a:t> yr @ 90% CL</a:t>
                </a:r>
                <a:endParaRPr lang="en-US" sz="1600" dirty="0">
                  <a:latin typeface="Avenir Next LT Pro" panose="020B0504020202020204" pitchFamily="34" charset="0"/>
                </a:endParaRP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sz="1600" dirty="0">
                    <a:latin typeface="Avenir Next LT Pro" panose="020B0504020202020204" pitchFamily="34" charset="0"/>
                  </a:rPr>
                  <a:t>Paper (</a:t>
                </a:r>
                <a:r>
                  <a:rPr lang="en-US" sz="1600" dirty="0">
                    <a:latin typeface="Avenir Next LT Pro" panose="020B0504020202020204" pitchFamily="34" charset="0"/>
                    <a:hlinkClick r:id="rId5"/>
                  </a:rPr>
                  <a:t>arXiv.2505.10440</a:t>
                </a:r>
                <a:r>
                  <a:rPr lang="en-US" sz="1600" dirty="0">
                    <a:latin typeface="Avenir Next LT Pro" panose="020B0504020202020204" pitchFamily="34" charset="0"/>
                  </a:rPr>
                  <a:t>) submitted for review to PRL</a:t>
                </a:r>
              </a:p>
            </p:txBody>
          </p:sp>
        </mc:Choice>
        <mc:Fallback>
          <p:sp>
            <p:nvSpPr>
              <p:cNvPr id="27" name="TextBox 26">
                <a:extLst>
                  <a:ext uri="{FF2B5EF4-FFF2-40B4-BE49-F238E27FC236}">
                    <a16:creationId xmlns:a16="http://schemas.microsoft.com/office/drawing/2014/main" id="{2D46907B-DECE-66CD-5746-BAAF33937117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411026" y="4282382"/>
                <a:ext cx="7511462" cy="1958228"/>
              </a:xfrm>
              <a:prstGeom prst="rect">
                <a:avLst/>
              </a:prstGeom>
              <a:blipFill>
                <a:blip r:embed="rId6"/>
                <a:stretch>
                  <a:fillRect t="-932" b="-7143"/>
                </a:stretch>
              </a:blipFill>
            </p:spPr>
            <p:txBody>
              <a:bodyPr/>
              <a:lstStyle/>
              <a:p>
                <a:r>
                  <a:rPr lang="en-IN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31" name="Star: 16 Points 30">
            <a:extLst>
              <a:ext uri="{FF2B5EF4-FFF2-40B4-BE49-F238E27FC236}">
                <a16:creationId xmlns:a16="http://schemas.microsoft.com/office/drawing/2014/main" id="{97C7DDA3-5697-9564-C7EB-62D3C3F7AB6B}"/>
              </a:ext>
            </a:extLst>
          </p:cNvPr>
          <p:cNvSpPr/>
          <p:nvPr/>
        </p:nvSpPr>
        <p:spPr>
          <a:xfrm>
            <a:off x="555562" y="4285095"/>
            <a:ext cx="2009301" cy="962614"/>
          </a:xfrm>
          <a:prstGeom prst="star16">
            <a:avLst/>
          </a:prstGeom>
          <a:solidFill>
            <a:srgbClr val="FFFF00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600" dirty="0">
                <a:solidFill>
                  <a:schemeClr val="tx1"/>
                </a:solidFill>
                <a:latin typeface="Avenir Next LT Pro" panose="020B0504020202020204" pitchFamily="34" charset="0"/>
              </a:rPr>
              <a:t>World leading</a:t>
            </a:r>
            <a:endParaRPr lang="en-IN" sz="1600" dirty="0"/>
          </a:p>
        </p:txBody>
      </p:sp>
      <p:sp>
        <p:nvSpPr>
          <p:cNvPr id="32" name="TextBox 31">
            <a:extLst>
              <a:ext uri="{FF2B5EF4-FFF2-40B4-BE49-F238E27FC236}">
                <a16:creationId xmlns:a16="http://schemas.microsoft.com/office/drawing/2014/main" id="{1B8DDEF1-EB58-2B10-5296-41891B41B43C}"/>
              </a:ext>
            </a:extLst>
          </p:cNvPr>
          <p:cNvSpPr txBox="1"/>
          <p:nvPr/>
        </p:nvSpPr>
        <p:spPr>
          <a:xfrm>
            <a:off x="9361680" y="3873563"/>
            <a:ext cx="2799719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We’re entering a new era with uncertainty quantified NMEs. However, the uncertainties remain significant.</a:t>
            </a:r>
          </a:p>
        </p:txBody>
      </p:sp>
      <p:sp>
        <p:nvSpPr>
          <p:cNvPr id="33" name="TextBox 32">
            <a:extLst>
              <a:ext uri="{FF2B5EF4-FFF2-40B4-BE49-F238E27FC236}">
                <a16:creationId xmlns:a16="http://schemas.microsoft.com/office/drawing/2014/main" id="{9E0DABA5-AF67-2C9E-8323-8C294AC167D4}"/>
              </a:ext>
            </a:extLst>
          </p:cNvPr>
          <p:cNvSpPr txBox="1"/>
          <p:nvPr/>
        </p:nvSpPr>
        <p:spPr>
          <a:xfrm>
            <a:off x="9780974" y="5905077"/>
            <a:ext cx="3098639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1"/>
            <a:r>
              <a:rPr lang="en-IN" sz="1200" baseline="30000" dirty="0">
                <a:latin typeface="Avenir Next LT Pro" panose="020B0504020202020204" pitchFamily="34" charset="0"/>
              </a:rPr>
              <a:t>1</a:t>
            </a:r>
            <a:r>
              <a:rPr lang="en-IN" sz="1200" dirty="0">
                <a:latin typeface="Avenir Next LT Pro" panose="020B0504020202020204" pitchFamily="34" charset="0"/>
              </a:rPr>
              <a:t> PRL 125 252502 (2020)</a:t>
            </a:r>
          </a:p>
          <a:p>
            <a:pPr lvl="1"/>
            <a:r>
              <a:rPr lang="en-IN" sz="1200" baseline="30000" dirty="0">
                <a:latin typeface="Avenir Next LT Pro" panose="020B0504020202020204" pitchFamily="34" charset="0"/>
              </a:rPr>
              <a:t>2</a:t>
            </a:r>
            <a:r>
              <a:rPr lang="en-IN" sz="1200" dirty="0">
                <a:latin typeface="Avenir Next LT Pro" panose="020B0504020202020204" pitchFamily="34" charset="0"/>
              </a:rPr>
              <a:t> PRL 130 062501 (2023) </a:t>
            </a:r>
            <a:endParaRPr lang="en-US" sz="1200" dirty="0">
              <a:latin typeface="Avenir Next LT Pro" panose="020B05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077059551"/>
      </p:ext>
    </p:extLst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859BD19-7D36-2727-0FE2-7362CC4DE0A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Next Steps for LEGEND-200</a:t>
            </a:r>
            <a:endParaRPr lang="en-IN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CC1DF66D-5C3A-EAD5-4ABC-E4BD37928FB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IN"/>
              <a:t>Aparajita Mazumdar | PPC 2025, Deadwood</a:t>
            </a:r>
            <a:endParaRPr lang="en-IN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EDABF779-9589-0997-1001-E8B0CB2EFF9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AB685E-59F6-4749-A6A4-A22AA6A2CCD1}" type="slidenum">
              <a:rPr lang="en-IN" smtClean="0"/>
              <a:pPr/>
              <a:t>39</a:t>
            </a:fld>
            <a:endParaRPr lang="en-IN" dirty="0"/>
          </a:p>
        </p:txBody>
      </p:sp>
      <p:pic>
        <p:nvPicPr>
          <p:cNvPr id="7" name="Picture 6" descr="A close-up of a roll of toilet paper&#10;&#10;AI-generated content may be incorrect.">
            <a:extLst>
              <a:ext uri="{FF2B5EF4-FFF2-40B4-BE49-F238E27FC236}">
                <a16:creationId xmlns:a16="http://schemas.microsoft.com/office/drawing/2014/main" id="{1D2AC9D0-3349-76EC-C21F-2DD8DB09D873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546" t="38182" r="79943" b="12499"/>
          <a:stretch>
            <a:fillRect/>
          </a:stretch>
        </p:blipFill>
        <p:spPr>
          <a:xfrm>
            <a:off x="658046" y="1205126"/>
            <a:ext cx="1891145" cy="1503218"/>
          </a:xfrm>
          <a:prstGeom prst="rect">
            <a:avLst/>
          </a:prstGeom>
        </p:spPr>
      </p:pic>
      <p:pic>
        <p:nvPicPr>
          <p:cNvPr id="8" name="Picture 7" descr="A close-up of a roll of toilet paper&#10;&#10;AI-generated content may be incorrect.">
            <a:extLst>
              <a:ext uri="{FF2B5EF4-FFF2-40B4-BE49-F238E27FC236}">
                <a16:creationId xmlns:a16="http://schemas.microsoft.com/office/drawing/2014/main" id="{F572BE48-CAF6-14B3-CEE5-4CB8A1A6ECE8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546" t="38182" r="79943" b="12499"/>
          <a:stretch>
            <a:fillRect/>
          </a:stretch>
        </p:blipFill>
        <p:spPr>
          <a:xfrm>
            <a:off x="658045" y="2826109"/>
            <a:ext cx="1891145" cy="1503218"/>
          </a:xfrm>
          <a:prstGeom prst="rect">
            <a:avLst/>
          </a:prstGeom>
        </p:spPr>
      </p:pic>
      <p:pic>
        <p:nvPicPr>
          <p:cNvPr id="10" name="Picture 9" descr="A close-up of a roll of toilet paper&#10;&#10;AI-generated content may be incorrect.">
            <a:extLst>
              <a:ext uri="{FF2B5EF4-FFF2-40B4-BE49-F238E27FC236}">
                <a16:creationId xmlns:a16="http://schemas.microsoft.com/office/drawing/2014/main" id="{05E08B95-0C1E-4814-2DBD-34B4CC734C41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3920" t="16137" r="30568" b="12045"/>
          <a:stretch>
            <a:fillRect/>
          </a:stretch>
        </p:blipFill>
        <p:spPr>
          <a:xfrm>
            <a:off x="3990064" y="1888154"/>
            <a:ext cx="1891145" cy="2189019"/>
          </a:xfrm>
          <a:prstGeom prst="rect">
            <a:avLst/>
          </a:prstGeom>
        </p:spPr>
      </p:pic>
      <p:sp>
        <p:nvSpPr>
          <p:cNvPr id="19" name="Rectangle: Rounded Corners 18">
            <a:extLst>
              <a:ext uri="{FF2B5EF4-FFF2-40B4-BE49-F238E27FC236}">
                <a16:creationId xmlns:a16="http://schemas.microsoft.com/office/drawing/2014/main" id="{4D6A008C-E674-63EB-D83F-F8D327134144}"/>
              </a:ext>
            </a:extLst>
          </p:cNvPr>
          <p:cNvSpPr/>
          <p:nvPr/>
        </p:nvSpPr>
        <p:spPr>
          <a:xfrm>
            <a:off x="658046" y="908264"/>
            <a:ext cx="5223163" cy="3421063"/>
          </a:xfrm>
          <a:prstGeom prst="roundRect">
            <a:avLst/>
          </a:prstGeom>
          <a:noFill/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20" name="TextBox 19">
            <a:extLst>
              <a:ext uri="{FF2B5EF4-FFF2-40B4-BE49-F238E27FC236}">
                <a16:creationId xmlns:a16="http://schemas.microsoft.com/office/drawing/2014/main" id="{70291B60-FC77-F436-0261-972E44C1A14D}"/>
              </a:ext>
            </a:extLst>
          </p:cNvPr>
          <p:cNvSpPr txBox="1"/>
          <p:nvPr/>
        </p:nvSpPr>
        <p:spPr>
          <a:xfrm>
            <a:off x="940029" y="1000812"/>
            <a:ext cx="4777902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solidFill>
                  <a:srgbClr val="1A2A5B"/>
                </a:solidFill>
                <a:latin typeface="Avenir Next LT Pro" panose="020B0504020202020204" pitchFamily="34" charset="0"/>
              </a:rPr>
              <a:t>Melting smaller detectors to fabricate larger IC.</a:t>
            </a:r>
          </a:p>
          <a:p>
            <a:pPr marL="1200150" lvl="2" indent="-285750">
              <a:buFont typeface="Arial" panose="020B0604020202020204" pitchFamily="34" charset="0"/>
              <a:buChar char="•"/>
            </a:pPr>
            <a:endParaRPr lang="en-US" sz="1600" i="1" dirty="0">
              <a:solidFill>
                <a:schemeClr val="bg2">
                  <a:lumMod val="50000"/>
                </a:schemeClr>
              </a:solidFill>
              <a:latin typeface="Avenir Next LT Pro" panose="020B0504020202020204" pitchFamily="34" charset="0"/>
            </a:endParaRPr>
          </a:p>
        </p:txBody>
      </p:sp>
      <p:sp>
        <p:nvSpPr>
          <p:cNvPr id="35" name="Rectangle: Rounded Corners 34">
            <a:extLst>
              <a:ext uri="{FF2B5EF4-FFF2-40B4-BE49-F238E27FC236}">
                <a16:creationId xmlns:a16="http://schemas.microsoft.com/office/drawing/2014/main" id="{C2CFD14F-6FE2-309B-9233-024762072EA8}"/>
              </a:ext>
            </a:extLst>
          </p:cNvPr>
          <p:cNvSpPr/>
          <p:nvPr/>
        </p:nvSpPr>
        <p:spPr>
          <a:xfrm>
            <a:off x="6310792" y="908264"/>
            <a:ext cx="5223163" cy="1417626"/>
          </a:xfrm>
          <a:prstGeom prst="roundRect">
            <a:avLst/>
          </a:prstGeom>
          <a:solidFill>
            <a:schemeClr val="accent3">
              <a:lumMod val="20000"/>
              <a:lumOff val="80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 dirty="0"/>
          </a:p>
        </p:txBody>
      </p:sp>
      <p:sp>
        <p:nvSpPr>
          <p:cNvPr id="36" name="TextBox 35">
            <a:extLst>
              <a:ext uri="{FF2B5EF4-FFF2-40B4-BE49-F238E27FC236}">
                <a16:creationId xmlns:a16="http://schemas.microsoft.com/office/drawing/2014/main" id="{9BF8DFB1-B2B2-9D27-640A-C364119C21C1}"/>
              </a:ext>
            </a:extLst>
          </p:cNvPr>
          <p:cNvSpPr txBox="1"/>
          <p:nvPr/>
        </p:nvSpPr>
        <p:spPr>
          <a:xfrm>
            <a:off x="6586637" y="1324689"/>
            <a:ext cx="4777902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solidFill>
                  <a:srgbClr val="1A2A5B"/>
                </a:solidFill>
                <a:latin typeface="Avenir Next LT Pro" panose="020B0504020202020204" pitchFamily="34" charset="0"/>
              </a:rPr>
              <a:t>Radio-assay campaign to verify radiopurity of components.</a:t>
            </a:r>
          </a:p>
        </p:txBody>
      </p:sp>
      <p:sp>
        <p:nvSpPr>
          <p:cNvPr id="37" name="Rectangle: Rounded Corners 36">
            <a:extLst>
              <a:ext uri="{FF2B5EF4-FFF2-40B4-BE49-F238E27FC236}">
                <a16:creationId xmlns:a16="http://schemas.microsoft.com/office/drawing/2014/main" id="{1CEF377C-0B83-263A-75F5-A05EC21952C9}"/>
              </a:ext>
            </a:extLst>
          </p:cNvPr>
          <p:cNvSpPr/>
          <p:nvPr/>
        </p:nvSpPr>
        <p:spPr>
          <a:xfrm>
            <a:off x="6310792" y="3014465"/>
            <a:ext cx="5223163" cy="1314862"/>
          </a:xfrm>
          <a:prstGeom prst="roundRect">
            <a:avLst/>
          </a:prstGeom>
          <a:solidFill>
            <a:schemeClr val="accent1">
              <a:lumMod val="20000"/>
              <a:lumOff val="80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38" name="TextBox 37">
            <a:extLst>
              <a:ext uri="{FF2B5EF4-FFF2-40B4-BE49-F238E27FC236}">
                <a16:creationId xmlns:a16="http://schemas.microsoft.com/office/drawing/2014/main" id="{0640BE40-758B-BBD0-50D0-D7603AF1B272}"/>
              </a:ext>
            </a:extLst>
          </p:cNvPr>
          <p:cNvSpPr txBox="1"/>
          <p:nvPr/>
        </p:nvSpPr>
        <p:spPr>
          <a:xfrm>
            <a:off x="6660281" y="3502619"/>
            <a:ext cx="4777902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solidFill>
                  <a:srgbClr val="1A2A5B"/>
                </a:solidFill>
                <a:latin typeface="Avenir Next LT Pro" panose="020B0504020202020204" pitchFamily="34" charset="0"/>
              </a:rPr>
              <a:t>Re-evaluated cleaning procedures.</a:t>
            </a:r>
          </a:p>
        </p:txBody>
      </p:sp>
      <p:sp>
        <p:nvSpPr>
          <p:cNvPr id="39" name="Rectangle: Rounded Corners 38">
            <a:extLst>
              <a:ext uri="{FF2B5EF4-FFF2-40B4-BE49-F238E27FC236}">
                <a16:creationId xmlns:a16="http://schemas.microsoft.com/office/drawing/2014/main" id="{151A600A-A3FB-1AB9-F542-9C853C7145E7}"/>
              </a:ext>
            </a:extLst>
          </p:cNvPr>
          <p:cNvSpPr/>
          <p:nvPr/>
        </p:nvSpPr>
        <p:spPr>
          <a:xfrm>
            <a:off x="658046" y="4725169"/>
            <a:ext cx="10875910" cy="1314862"/>
          </a:xfrm>
          <a:prstGeom prst="roundRect">
            <a:avLst/>
          </a:prstGeom>
          <a:solidFill>
            <a:schemeClr val="accent6">
              <a:lumMod val="20000"/>
              <a:lumOff val="80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40" name="TextBox 39">
            <a:extLst>
              <a:ext uri="{FF2B5EF4-FFF2-40B4-BE49-F238E27FC236}">
                <a16:creationId xmlns:a16="http://schemas.microsoft.com/office/drawing/2014/main" id="{CA4B3DA5-C928-FCD6-74C9-C82865BBAC01}"/>
              </a:ext>
            </a:extLst>
          </p:cNvPr>
          <p:cNvSpPr txBox="1"/>
          <p:nvPr/>
        </p:nvSpPr>
        <p:spPr>
          <a:xfrm>
            <a:off x="1187823" y="5107623"/>
            <a:ext cx="9816353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solidFill>
                  <a:srgbClr val="1A2A5B"/>
                </a:solidFill>
                <a:latin typeface="Avenir Next LT Pro" panose="020B0504020202020204" pitchFamily="34" charset="0"/>
              </a:rPr>
              <a:t>Restarted data taking in April 2025 with 99.1 kg of Ge detectors. Additional 30 - 35 kg of detectors to be added in summer 2025. </a:t>
            </a:r>
          </a:p>
          <a:p>
            <a:pPr marL="1200150" lvl="2" indent="-285750">
              <a:buFont typeface="Arial" panose="020B0604020202020204" pitchFamily="34" charset="0"/>
              <a:buChar char="•"/>
            </a:pPr>
            <a:endParaRPr lang="en-US" sz="1600" i="1" dirty="0">
              <a:solidFill>
                <a:schemeClr val="bg2">
                  <a:lumMod val="50000"/>
                </a:schemeClr>
              </a:solidFill>
              <a:latin typeface="Avenir Next LT Pro" panose="020B0504020202020204" pitchFamily="34" charset="0"/>
            </a:endParaRPr>
          </a:p>
        </p:txBody>
      </p:sp>
      <p:sp>
        <p:nvSpPr>
          <p:cNvPr id="41" name="Ribbon: Tilted Up 40">
            <a:extLst>
              <a:ext uri="{FF2B5EF4-FFF2-40B4-BE49-F238E27FC236}">
                <a16:creationId xmlns:a16="http://schemas.microsoft.com/office/drawing/2014/main" id="{7C763762-F610-5843-0390-752D8E92E8FA}"/>
              </a:ext>
            </a:extLst>
          </p:cNvPr>
          <p:cNvSpPr/>
          <p:nvPr/>
        </p:nvSpPr>
        <p:spPr>
          <a:xfrm rot="1053489">
            <a:off x="3514538" y="3490110"/>
            <a:ext cx="2417943" cy="725684"/>
          </a:xfrm>
          <a:prstGeom prst="ribbon2">
            <a:avLst/>
          </a:prstGeom>
          <a:solidFill>
            <a:schemeClr val="accent4">
              <a:lumMod val="20000"/>
              <a:lumOff val="80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LEGEND-1000 baseline</a:t>
            </a:r>
            <a:endParaRPr lang="en-IN" sz="1400" dirty="0">
              <a:solidFill>
                <a:srgbClr val="405C9A"/>
              </a:solidFill>
              <a:latin typeface="Dreaming Outloud Pro" panose="020F0502020204030204" pitchFamily="66" charset="0"/>
              <a:cs typeface="Dreaming Outloud Pro" panose="020F0502020204030204" pitchFamily="66" charset="0"/>
            </a:endParaRPr>
          </a:p>
        </p:txBody>
      </p:sp>
      <p:pic>
        <p:nvPicPr>
          <p:cNvPr id="9" name="Picture 8" descr="A black arrow with a white background&#10;&#10;AI-generated content may be incorrect.">
            <a:extLst>
              <a:ext uri="{FF2B5EF4-FFF2-40B4-BE49-F238E27FC236}">
                <a16:creationId xmlns:a16="http://schemas.microsoft.com/office/drawing/2014/main" id="{B22E2870-BD36-BC79-E020-F90E6F3254BE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duotone>
              <a:schemeClr val="accent5">
                <a:shade val="45000"/>
                <a:satMod val="135000"/>
              </a:schemeClr>
              <a:prstClr val="white"/>
            </a:duotone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ackgroundRemoval t="9964" b="90580" l="3810" r="97262">
                        <a14:foregroundMark x1="93929" y1="51993" x2="88333" y2="47283"/>
                        <a14:foregroundMark x1="88333" y1="47283" x2="88333" y2="47283"/>
                        <a14:foregroundMark x1="3571" y1="79891" x2="4286" y2="90580"/>
                        <a14:foregroundMark x1="4286" y1="90580" x2="18095" y2="88949"/>
                        <a14:foregroundMark x1="18095" y1="88949" x2="18214" y2="88225"/>
                        <a14:foregroundMark x1="5595" y1="22283" x2="3810" y2="11232"/>
                        <a14:foregroundMark x1="3810" y1="11232" x2="6429" y2="10507"/>
                        <a14:foregroundMark x1="97262" y1="50543" x2="96667" y2="53080"/>
                      </a14:backgroundRemoval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738365" y="2523560"/>
            <a:ext cx="1016492" cy="66798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94634331"/>
      </p:ext>
    </p:extLst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295EFEBB-8975-A805-339D-BE0C3806310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IN"/>
              <a:t>Aparajita Mazumdar | PPC 2025, Deadwood</a:t>
            </a:r>
            <a:endParaRPr lang="en-IN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18B4961D-7313-4680-7149-F60F76D1CAE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AB685E-59F6-4749-A6A4-A22AA6A2CCD1}" type="slidenum">
              <a:rPr lang="en-IN" smtClean="0"/>
              <a:pPr/>
              <a:t>40</a:t>
            </a:fld>
            <a:endParaRPr lang="en-IN" dirty="0"/>
          </a:p>
        </p:txBody>
      </p:sp>
      <p:sp>
        <p:nvSpPr>
          <p:cNvPr id="6" name="Title 5">
            <a:extLst>
              <a:ext uri="{FF2B5EF4-FFF2-40B4-BE49-F238E27FC236}">
                <a16:creationId xmlns:a16="http://schemas.microsoft.com/office/drawing/2014/main" id="{3229A2CD-270E-F908-3328-078EC8FE257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Summary</a:t>
            </a:r>
            <a:endParaRPr lang="en-IN" dirty="0"/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65ADE5A2-D37C-8441-89AC-7F2F25C1727B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alphaModFix amt="50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46339"/>
          <a:stretch>
            <a:fillRect/>
          </a:stretch>
        </p:blipFill>
        <p:spPr bwMode="auto">
          <a:xfrm>
            <a:off x="0" y="600962"/>
            <a:ext cx="6963071" cy="560472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8" name="Rectangle: Rounded Corners 7">
            <a:extLst>
              <a:ext uri="{FF2B5EF4-FFF2-40B4-BE49-F238E27FC236}">
                <a16:creationId xmlns:a16="http://schemas.microsoft.com/office/drawing/2014/main" id="{E3F05090-F3FC-6432-DC8F-44652ABC87B0}"/>
              </a:ext>
            </a:extLst>
          </p:cNvPr>
          <p:cNvSpPr/>
          <p:nvPr/>
        </p:nvSpPr>
        <p:spPr>
          <a:xfrm>
            <a:off x="333060" y="1320127"/>
            <a:ext cx="6037462" cy="617674"/>
          </a:xfrm>
          <a:prstGeom prst="roundRect">
            <a:avLst/>
          </a:prstGeom>
          <a:solidFill>
            <a:schemeClr val="tx1">
              <a:lumMod val="75000"/>
              <a:lumOff val="25000"/>
              <a:alpha val="74902"/>
            </a:scheme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600" dirty="0">
                <a:solidFill>
                  <a:schemeClr val="bg1"/>
                </a:solidFill>
                <a:latin typeface="Avenir Next LT Pro" panose="020B0504020202020204" pitchFamily="34" charset="0"/>
              </a:rPr>
              <a:t>LEGEND-200 showed excellent performance during its first year of data acquisition with 142 kg of detectors</a:t>
            </a:r>
            <a:endParaRPr lang="en-IN" sz="1600" dirty="0">
              <a:solidFill>
                <a:schemeClr val="bg1"/>
              </a:solidFill>
              <a:latin typeface="Avenir Next LT Pro" panose="020B0504020202020204" pitchFamily="34" charset="0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8" name="Rectangle: Rounded Corners 17">
                <a:extLst>
                  <a:ext uri="{FF2B5EF4-FFF2-40B4-BE49-F238E27FC236}">
                    <a16:creationId xmlns:a16="http://schemas.microsoft.com/office/drawing/2014/main" id="{6B09B0F3-E4F3-43B0-D057-C8D6CB90A569}"/>
                  </a:ext>
                </a:extLst>
              </p:cNvPr>
              <p:cNvSpPr/>
              <p:nvPr/>
            </p:nvSpPr>
            <p:spPr>
              <a:xfrm>
                <a:off x="333060" y="2240884"/>
                <a:ext cx="6037462" cy="617674"/>
              </a:xfrm>
              <a:prstGeom prst="roundRect">
                <a:avLst/>
              </a:prstGeom>
              <a:solidFill>
                <a:schemeClr val="tx1">
                  <a:lumMod val="75000"/>
                  <a:lumOff val="25000"/>
                  <a:alpha val="74902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15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lvl="1" algn="ctr"/>
                <a:r>
                  <a:rPr lang="en-US" sz="1600" dirty="0">
                    <a:solidFill>
                      <a:schemeClr val="bg1"/>
                    </a:solidFill>
                    <a:latin typeface="Avenir Next LT Pro" panose="020B0504020202020204" pitchFamily="34" charset="0"/>
                  </a:rPr>
                  <a:t>Combined LEGEND + GERDA + MJD </a:t>
                </a:r>
                <a:br>
                  <a:rPr lang="en-US" sz="1600" dirty="0">
                    <a:solidFill>
                      <a:schemeClr val="bg1"/>
                    </a:solidFill>
                    <a:latin typeface="Avenir Next LT Pro" panose="020B0504020202020204" pitchFamily="34" charset="0"/>
                  </a:rPr>
                </a:br>
                <a14:m>
                  <m:oMath xmlns:m="http://schemas.openxmlformats.org/officeDocument/2006/math">
                    <m:sSubSup>
                      <m:sSubSupPr>
                        <m:ctrlPr>
                          <a:rPr lang="en-US" sz="1600" i="1">
                            <a:solidFill>
                              <a:schemeClr val="bg1"/>
                            </a:solidFill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en-US" sz="1600">
                            <a:solidFill>
                              <a:schemeClr val="bg1"/>
                            </a:solidFill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f>
                          <m:fPr>
                            <m:type m:val="lin"/>
                            <m:ctrlPr>
                              <a:rPr lang="en-US" sz="1600" i="1">
                                <a:solidFill>
                                  <a:schemeClr val="bg1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fPr>
                          <m:num>
                            <m:r>
                              <a:rPr lang="en-US" sz="1600">
                                <a:solidFill>
                                  <a:schemeClr val="bg1"/>
                                </a:solidFill>
                                <a:latin typeface="Cambria Math" panose="02040503050406030204" pitchFamily="18" charset="0"/>
                              </a:rPr>
                              <m:t>1</m:t>
                            </m:r>
                          </m:num>
                          <m:den>
                            <m:r>
                              <a:rPr lang="en-US" sz="1600">
                                <a:solidFill>
                                  <a:schemeClr val="bg1"/>
                                </a:solidFill>
                                <a:latin typeface="Cambria Math" panose="02040503050406030204" pitchFamily="18" charset="0"/>
                              </a:rPr>
                              <m:t>2</m:t>
                            </m:r>
                          </m:den>
                        </m:f>
                      </m:sub>
                      <m:sup>
                        <m:r>
                          <a:rPr lang="en-US" sz="1600">
                            <a:solidFill>
                              <a:schemeClr val="bg1"/>
                            </a:solidFill>
                            <a:latin typeface="Cambria Math" panose="02040503050406030204" pitchFamily="18" charset="0"/>
                          </a:rPr>
                          <m:t>0</m:t>
                        </m:r>
                        <m:r>
                          <a:rPr lang="en-US" sz="1600">
                            <a:solidFill>
                              <a:schemeClr val="bg1"/>
                            </a:solidFill>
                            <a:latin typeface="Cambria Math" panose="02040503050406030204" pitchFamily="18" charset="0"/>
                          </a:rPr>
                          <m:t>𝜈</m:t>
                        </m:r>
                      </m:sup>
                    </m:sSubSup>
                  </m:oMath>
                </a14:m>
                <a:r>
                  <a:rPr lang="en-US" sz="1600" dirty="0">
                    <a:solidFill>
                      <a:schemeClr val="bg1"/>
                    </a:solidFill>
                    <a:latin typeface="Avenir Next LT Pro" panose="020B0504020202020204" pitchFamily="34" charset="0"/>
                  </a:rPr>
                  <a:t> </a:t>
                </a:r>
                <a:r>
                  <a:rPr lang="en-US" sz="1600" dirty="0">
                    <a:latin typeface="Avenir Next LT Pro" panose="020B0504020202020204" pitchFamily="34" charset="0"/>
                  </a:rPr>
                  <a:t>&gt; 1.9 x 10</a:t>
                </a:r>
                <a:r>
                  <a:rPr lang="en-US" sz="1600" baseline="30000" dirty="0">
                    <a:latin typeface="Avenir Next LT Pro" panose="020B0504020202020204" pitchFamily="34" charset="0"/>
                  </a:rPr>
                  <a:t>26</a:t>
                </a:r>
                <a:r>
                  <a:rPr lang="en-US" sz="1600" dirty="0">
                    <a:latin typeface="Avenir Next LT Pro" panose="020B0504020202020204" pitchFamily="34" charset="0"/>
                  </a:rPr>
                  <a:t> yr @ 90% CL</a:t>
                </a:r>
              </a:p>
            </p:txBody>
          </p:sp>
        </mc:Choice>
        <mc:Fallback xmlns="">
          <p:sp>
            <p:nvSpPr>
              <p:cNvPr id="18" name="Rectangle: Rounded Corners 17">
                <a:extLst>
                  <a:ext uri="{FF2B5EF4-FFF2-40B4-BE49-F238E27FC236}">
                    <a16:creationId xmlns:a16="http://schemas.microsoft.com/office/drawing/2014/main" id="{6B09B0F3-E4F3-43B0-D057-C8D6CB90A569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33060" y="2240884"/>
                <a:ext cx="6037462" cy="617674"/>
              </a:xfrm>
              <a:prstGeom prst="roundRect">
                <a:avLst/>
              </a:prstGeom>
              <a:blipFill>
                <a:blip r:embed="rId3"/>
                <a:stretch>
                  <a:fillRect t="-3960" b="-68317"/>
                </a:stretch>
              </a:blipFill>
              <a:ln>
                <a:noFill/>
              </a:ln>
            </p:spPr>
            <p:txBody>
              <a:bodyPr/>
              <a:lstStyle/>
              <a:p>
                <a:r>
                  <a:rPr lang="en-IN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9" name="Rectangle: Rounded Corners 18">
                <a:extLst>
                  <a:ext uri="{FF2B5EF4-FFF2-40B4-BE49-F238E27FC236}">
                    <a16:creationId xmlns:a16="http://schemas.microsoft.com/office/drawing/2014/main" id="{3EE4EEE2-1012-E7E1-864B-054D4D9F12CA}"/>
                  </a:ext>
                </a:extLst>
              </p:cNvPr>
              <p:cNvSpPr/>
              <p:nvPr/>
            </p:nvSpPr>
            <p:spPr>
              <a:xfrm>
                <a:off x="333060" y="3161641"/>
                <a:ext cx="6037462" cy="617674"/>
              </a:xfrm>
              <a:prstGeom prst="roundRect">
                <a:avLst/>
              </a:prstGeom>
              <a:solidFill>
                <a:schemeClr val="tx1">
                  <a:lumMod val="75000"/>
                  <a:lumOff val="25000"/>
                  <a:alpha val="74902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15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lvl="1" algn="ctr"/>
                <a:r>
                  <a:rPr lang="en-US" sz="1600" dirty="0">
                    <a:solidFill>
                      <a:schemeClr val="bg1"/>
                    </a:solidFill>
                    <a:latin typeface="Avenir Next LT Pro" panose="020B0504020202020204" pitchFamily="34" charset="0"/>
                  </a:rPr>
                  <a:t>World leading sensitivity</a:t>
                </a:r>
                <a:br>
                  <a:rPr lang="en-US" sz="1600" dirty="0">
                    <a:solidFill>
                      <a:schemeClr val="bg1"/>
                    </a:solidFill>
                    <a:latin typeface="Avenir Next LT Pro" panose="020B0504020202020204" pitchFamily="34" charset="0"/>
                  </a:rPr>
                </a:br>
                <a14:m>
                  <m:oMath xmlns:m="http://schemas.openxmlformats.org/officeDocument/2006/math">
                    <m:sSubSup>
                      <m:sSubSupPr>
                        <m:ctrlPr>
                          <a:rPr lang="en-US" sz="1600" i="1">
                            <a:solidFill>
                              <a:schemeClr val="bg1"/>
                            </a:solidFill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en-US" sz="1600">
                            <a:solidFill>
                              <a:schemeClr val="bg1"/>
                            </a:solidFill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f>
                          <m:fPr>
                            <m:type m:val="lin"/>
                            <m:ctrlPr>
                              <a:rPr lang="en-US" sz="1600" i="1">
                                <a:solidFill>
                                  <a:schemeClr val="bg1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fPr>
                          <m:num>
                            <m:r>
                              <a:rPr lang="en-US" sz="1600">
                                <a:solidFill>
                                  <a:schemeClr val="bg1"/>
                                </a:solidFill>
                                <a:latin typeface="Cambria Math" panose="02040503050406030204" pitchFamily="18" charset="0"/>
                              </a:rPr>
                              <m:t>1</m:t>
                            </m:r>
                          </m:num>
                          <m:den>
                            <m:r>
                              <a:rPr lang="en-US" sz="1600">
                                <a:solidFill>
                                  <a:schemeClr val="bg1"/>
                                </a:solidFill>
                                <a:latin typeface="Cambria Math" panose="02040503050406030204" pitchFamily="18" charset="0"/>
                              </a:rPr>
                              <m:t>2</m:t>
                            </m:r>
                          </m:den>
                        </m:f>
                      </m:sub>
                      <m:sup>
                        <m:r>
                          <a:rPr lang="en-US" sz="1600">
                            <a:solidFill>
                              <a:schemeClr val="bg1"/>
                            </a:solidFill>
                            <a:latin typeface="Cambria Math" panose="02040503050406030204" pitchFamily="18" charset="0"/>
                          </a:rPr>
                          <m:t>0</m:t>
                        </m:r>
                        <m:r>
                          <a:rPr lang="en-US" sz="1600">
                            <a:solidFill>
                              <a:schemeClr val="bg1"/>
                            </a:solidFill>
                            <a:latin typeface="Cambria Math" panose="02040503050406030204" pitchFamily="18" charset="0"/>
                          </a:rPr>
                          <m:t>𝜈</m:t>
                        </m:r>
                      </m:sup>
                    </m:sSubSup>
                  </m:oMath>
                </a14:m>
                <a:r>
                  <a:rPr lang="en-US" sz="1600" dirty="0">
                    <a:solidFill>
                      <a:schemeClr val="bg1"/>
                    </a:solidFill>
                    <a:latin typeface="Avenir Next LT Pro" panose="020B0504020202020204" pitchFamily="34" charset="0"/>
                  </a:rPr>
                  <a:t> </a:t>
                </a:r>
                <a:r>
                  <a:rPr lang="en-US" sz="1600" dirty="0">
                    <a:latin typeface="Avenir Next LT Pro" panose="020B0504020202020204" pitchFamily="34" charset="0"/>
                  </a:rPr>
                  <a:t>&gt; 2.8 x 10</a:t>
                </a:r>
                <a:r>
                  <a:rPr lang="en-US" sz="1600" baseline="30000" dirty="0">
                    <a:latin typeface="Avenir Next LT Pro" panose="020B0504020202020204" pitchFamily="34" charset="0"/>
                  </a:rPr>
                  <a:t>26</a:t>
                </a:r>
                <a:r>
                  <a:rPr lang="en-US" sz="1600" dirty="0">
                    <a:latin typeface="Avenir Next LT Pro" panose="020B0504020202020204" pitchFamily="34" charset="0"/>
                  </a:rPr>
                  <a:t> yr @ 90% CL</a:t>
                </a:r>
              </a:p>
            </p:txBody>
          </p:sp>
        </mc:Choice>
        <mc:Fallback xmlns="">
          <p:sp>
            <p:nvSpPr>
              <p:cNvPr id="19" name="Rectangle: Rounded Corners 18">
                <a:extLst>
                  <a:ext uri="{FF2B5EF4-FFF2-40B4-BE49-F238E27FC236}">
                    <a16:creationId xmlns:a16="http://schemas.microsoft.com/office/drawing/2014/main" id="{3EE4EEE2-1012-E7E1-864B-054D4D9F12CA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33060" y="3161641"/>
                <a:ext cx="6037462" cy="617674"/>
              </a:xfrm>
              <a:prstGeom prst="roundRect">
                <a:avLst/>
              </a:prstGeom>
              <a:blipFill>
                <a:blip r:embed="rId4"/>
                <a:stretch>
                  <a:fillRect t="-3960" b="-68317"/>
                </a:stretch>
              </a:blipFill>
              <a:ln>
                <a:noFill/>
              </a:ln>
            </p:spPr>
            <p:txBody>
              <a:bodyPr/>
              <a:lstStyle/>
              <a:p>
                <a:r>
                  <a:rPr lang="en-IN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1" name="Rectangle: Rounded Corners 20">
            <a:extLst>
              <a:ext uri="{FF2B5EF4-FFF2-40B4-BE49-F238E27FC236}">
                <a16:creationId xmlns:a16="http://schemas.microsoft.com/office/drawing/2014/main" id="{8A463437-EEE8-2E33-5D10-06A4E5B3FDEB}"/>
              </a:ext>
            </a:extLst>
          </p:cNvPr>
          <p:cNvSpPr/>
          <p:nvPr/>
        </p:nvSpPr>
        <p:spPr>
          <a:xfrm>
            <a:off x="333060" y="4082398"/>
            <a:ext cx="6037462" cy="617674"/>
          </a:xfrm>
          <a:prstGeom prst="roundRect">
            <a:avLst/>
          </a:prstGeom>
          <a:solidFill>
            <a:schemeClr val="tx1">
              <a:lumMod val="75000"/>
              <a:lumOff val="25000"/>
              <a:alpha val="74902"/>
            </a:scheme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1" algn="ctr"/>
            <a:r>
              <a:rPr lang="en-US" sz="1600" dirty="0">
                <a:solidFill>
                  <a:schemeClr val="bg1"/>
                </a:solidFill>
                <a:latin typeface="Avenir Next LT Pro" panose="020B0504020202020204" pitchFamily="34" charset="0"/>
              </a:rPr>
              <a:t>Restarted data taking and addition of new detectors in spring – summer 2025 </a:t>
            </a:r>
            <a:endParaRPr lang="en-US" sz="1600" dirty="0">
              <a:latin typeface="Avenir Next LT Pro" panose="020B0504020202020204" pitchFamily="34" charset="0"/>
            </a:endParaRPr>
          </a:p>
        </p:txBody>
      </p:sp>
      <p:pic>
        <p:nvPicPr>
          <p:cNvPr id="27" name="Picture 26">
            <a:extLst>
              <a:ext uri="{FF2B5EF4-FFF2-40B4-BE49-F238E27FC236}">
                <a16:creationId xmlns:a16="http://schemas.microsoft.com/office/drawing/2014/main" id="{81795E9B-E3F3-C47B-0050-17B8766C5015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7271113" y="600962"/>
            <a:ext cx="4686844" cy="5499374"/>
          </a:xfrm>
          <a:prstGeom prst="rect">
            <a:avLst/>
          </a:prstGeom>
        </p:spPr>
      </p:pic>
      <p:sp>
        <p:nvSpPr>
          <p:cNvPr id="28" name="TextBox 27">
            <a:extLst>
              <a:ext uri="{FF2B5EF4-FFF2-40B4-BE49-F238E27FC236}">
                <a16:creationId xmlns:a16="http://schemas.microsoft.com/office/drawing/2014/main" id="{A0276C9C-EC19-4B53-2243-CF087DA60C8D}"/>
              </a:ext>
            </a:extLst>
          </p:cNvPr>
          <p:cNvSpPr txBox="1"/>
          <p:nvPr/>
        </p:nvSpPr>
        <p:spPr>
          <a:xfrm>
            <a:off x="9287301" y="5961836"/>
            <a:ext cx="2552836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Image Credit: Sofia </a:t>
            </a:r>
            <a:r>
              <a:rPr lang="en-US" sz="1200" dirty="0" err="1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Calgoro</a:t>
            </a:r>
            <a:r>
              <a:rPr lang="en-US" sz="12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, WIN 25</a:t>
            </a:r>
          </a:p>
        </p:txBody>
      </p:sp>
      <p:sp>
        <p:nvSpPr>
          <p:cNvPr id="29" name="Rectangle: Rounded Corners 28">
            <a:extLst>
              <a:ext uri="{FF2B5EF4-FFF2-40B4-BE49-F238E27FC236}">
                <a16:creationId xmlns:a16="http://schemas.microsoft.com/office/drawing/2014/main" id="{BB98E5D9-A189-FD67-3551-A19B128804AB}"/>
              </a:ext>
            </a:extLst>
          </p:cNvPr>
          <p:cNvSpPr/>
          <p:nvPr/>
        </p:nvSpPr>
        <p:spPr>
          <a:xfrm>
            <a:off x="333060" y="5003155"/>
            <a:ext cx="6037462" cy="617674"/>
          </a:xfrm>
          <a:prstGeom prst="roundRect">
            <a:avLst/>
          </a:prstGeom>
          <a:solidFill>
            <a:schemeClr val="tx1">
              <a:lumMod val="75000"/>
              <a:lumOff val="25000"/>
              <a:alpha val="74902"/>
            </a:scheme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1" algn="ctr"/>
            <a:r>
              <a:rPr lang="en-US" sz="1600" dirty="0">
                <a:solidFill>
                  <a:schemeClr val="bg1"/>
                </a:solidFill>
                <a:latin typeface="Avenir Next LT Pro" panose="020B0504020202020204" pitchFamily="34" charset="0"/>
              </a:rPr>
              <a:t>Preparation for LEGEND-1000</a:t>
            </a:r>
            <a:endParaRPr lang="en-US" sz="1600" dirty="0">
              <a:latin typeface="Avenir Next LT Pro" panose="020B05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131593890"/>
      </p:ext>
    </p:extLst>
  </p:cSld>
  <p:clrMapOvr>
    <a:masterClrMapping/>
  </p:clrMapOvr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166998E9-41E9-1632-27C5-68E02DAD2CD5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1C18FD75-2ADF-8741-AA4B-7474FA81AAC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IN"/>
              <a:t>Aparajita Mazumdar | PPC 2025, Deadwood</a:t>
            </a:r>
            <a:endParaRPr lang="en-IN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973EDAC3-F831-7A49-C604-2B8B013FA9B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AB685E-59F6-4749-A6A4-A22AA6A2CCD1}" type="slidenum">
              <a:rPr lang="en-IN" smtClean="0"/>
              <a:pPr/>
              <a:t>41</a:t>
            </a:fld>
            <a:endParaRPr lang="en-IN" dirty="0"/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B38E03B5-989F-4A17-3551-56BC0CEFBDA6}"/>
              </a:ext>
            </a:extLst>
          </p:cNvPr>
          <p:cNvSpPr txBox="1"/>
          <p:nvPr/>
        </p:nvSpPr>
        <p:spPr>
          <a:xfrm>
            <a:off x="9131400" y="5756398"/>
            <a:ext cx="2419155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dirty="0">
                <a:solidFill>
                  <a:srgbClr val="0432FF"/>
                </a:solidFill>
                <a:hlinkClick r:id="rId2"/>
              </a:rPr>
              <a:t>https://legend-exp.org/</a:t>
            </a:r>
            <a:endParaRPr lang="en-US" dirty="0"/>
          </a:p>
        </p:txBody>
      </p:sp>
      <p:sp>
        <p:nvSpPr>
          <p:cNvPr id="11" name="Title 1">
            <a:extLst>
              <a:ext uri="{FF2B5EF4-FFF2-40B4-BE49-F238E27FC236}">
                <a16:creationId xmlns:a16="http://schemas.microsoft.com/office/drawing/2014/main" id="{6859C4CD-9647-2226-BC03-594D7D5B04C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0"/>
            <a:ext cx="10515600" cy="606167"/>
          </a:xfrm>
        </p:spPr>
        <p:txBody>
          <a:bodyPr>
            <a:normAutofit fontScale="90000"/>
          </a:bodyPr>
          <a:lstStyle/>
          <a:p>
            <a:r>
              <a:rPr lang="en-US" dirty="0"/>
              <a:t>Thank you for your attention! Questions?</a:t>
            </a:r>
            <a:endParaRPr lang="en-IN" dirty="0"/>
          </a:p>
        </p:txBody>
      </p:sp>
      <p:pic>
        <p:nvPicPr>
          <p:cNvPr id="17" name="Picture 16">
            <a:extLst>
              <a:ext uri="{FF2B5EF4-FFF2-40B4-BE49-F238E27FC236}">
                <a16:creationId xmlns:a16="http://schemas.microsoft.com/office/drawing/2014/main" id="{F7789642-4F0F-0382-75C4-3C0D2C5390D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1179311"/>
            <a:ext cx="12192000" cy="449937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14252801"/>
      </p:ext>
    </p:extLst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CE15669E-A38D-49AA-AB7D-B228E5E9E26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DF628A96-16B0-53AD-AADF-5FD32D7ACBD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IN"/>
              <a:t>Aparajita Mazumdar | PPC 2025, Deadwood</a:t>
            </a:r>
            <a:endParaRPr lang="en-IN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AE9A8B0E-7DC5-9120-EEAA-771C7E239D8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AB685E-59F6-4749-A6A4-A22AA6A2CCD1}" type="slidenum">
              <a:rPr lang="en-IN" smtClean="0"/>
              <a:pPr/>
              <a:t>42</a:t>
            </a:fld>
            <a:endParaRPr lang="en-IN" dirty="0"/>
          </a:p>
        </p:txBody>
      </p:sp>
      <p:sp>
        <p:nvSpPr>
          <p:cNvPr id="11" name="Title 1">
            <a:extLst>
              <a:ext uri="{FF2B5EF4-FFF2-40B4-BE49-F238E27FC236}">
                <a16:creationId xmlns:a16="http://schemas.microsoft.com/office/drawing/2014/main" id="{DB080276-9DB5-69E0-F572-28DB0C34AFE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0"/>
            <a:ext cx="6096000" cy="606167"/>
          </a:xfrm>
        </p:spPr>
        <p:txBody>
          <a:bodyPr>
            <a:normAutofit fontScale="90000"/>
          </a:bodyPr>
          <a:lstStyle/>
          <a:p>
            <a:pPr algn="ctr"/>
            <a:r>
              <a:rPr lang="en-US" dirty="0"/>
              <a:t>Image Credits</a:t>
            </a:r>
            <a:endParaRPr lang="en-IN" dirty="0"/>
          </a:p>
        </p:txBody>
      </p:sp>
      <p:pic>
        <p:nvPicPr>
          <p:cNvPr id="6" name="Picture 2" descr="Illustration of neutrino symbols both solid and line art connected in grid pattern">
            <a:extLst>
              <a:ext uri="{FF2B5EF4-FFF2-40B4-BE49-F238E27FC236}">
                <a16:creationId xmlns:a16="http://schemas.microsoft.com/office/drawing/2014/main" id="{4419236B-4C15-1670-F7C0-8C969ED9A5D9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 cstate="print">
            <a:alphaModFix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049" t="9915" r="21161" b="16295"/>
          <a:stretch>
            <a:fillRect/>
          </a:stretch>
        </p:blipFill>
        <p:spPr bwMode="auto">
          <a:xfrm>
            <a:off x="327184" y="820812"/>
            <a:ext cx="3295972" cy="1853984"/>
          </a:xfrm>
          <a:prstGeom prst="rect">
            <a:avLst/>
          </a:prstGeom>
          <a:noFill/>
          <a:effectLst>
            <a:softEdge rad="1270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51895352-D888-C018-C1EB-7F0554F8091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28076" y="707979"/>
            <a:ext cx="2538681" cy="1966817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3BABF64D-5030-95D3-6DC2-CE4171780DDE}"/>
              </a:ext>
            </a:extLst>
          </p:cNvPr>
          <p:cNvSpPr txBox="1"/>
          <p:nvPr/>
        </p:nvSpPr>
        <p:spPr>
          <a:xfrm>
            <a:off x="484708" y="3151687"/>
            <a:ext cx="5188804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1"/>
            <a:r>
              <a:rPr lang="en-US" sz="1600" dirty="0">
                <a:latin typeface="Avenir Next LT Pro" panose="020B0504020202020204" pitchFamily="34" charset="0"/>
              </a:rPr>
              <a:t>Symmetry Magazine / Sandbox Studio, Chicago</a:t>
            </a:r>
          </a:p>
        </p:txBody>
      </p:sp>
      <p:pic>
        <p:nvPicPr>
          <p:cNvPr id="12" name="Picture 11">
            <a:extLst>
              <a:ext uri="{FF2B5EF4-FFF2-40B4-BE49-F238E27FC236}">
                <a16:creationId xmlns:a16="http://schemas.microsoft.com/office/drawing/2014/main" id="{D17BEEC7-8542-19CF-27E6-4C530D9DDFEF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4" cstate="print">
            <a:alphaModFix amt="50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46339"/>
          <a:stretch>
            <a:fillRect/>
          </a:stretch>
        </p:blipFill>
        <p:spPr bwMode="auto">
          <a:xfrm>
            <a:off x="1677254" y="3564909"/>
            <a:ext cx="2803712" cy="225676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3" name="TextBox 12">
            <a:extLst>
              <a:ext uri="{FF2B5EF4-FFF2-40B4-BE49-F238E27FC236}">
                <a16:creationId xmlns:a16="http://schemas.microsoft.com/office/drawing/2014/main" id="{899E59E8-762C-BA67-CAAA-326C8E262C27}"/>
              </a:ext>
            </a:extLst>
          </p:cNvPr>
          <p:cNvSpPr txBox="1"/>
          <p:nvPr/>
        </p:nvSpPr>
        <p:spPr>
          <a:xfrm>
            <a:off x="2012524" y="5896344"/>
            <a:ext cx="2429435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1"/>
            <a:r>
              <a:rPr lang="en-US" sz="1600" dirty="0">
                <a:latin typeface="Avenir Next LT Pro" panose="020B0504020202020204" pitchFamily="34" charset="0"/>
              </a:rPr>
              <a:t>Mike Willers</a:t>
            </a:r>
          </a:p>
        </p:txBody>
      </p:sp>
      <p:sp>
        <p:nvSpPr>
          <p:cNvPr id="3" name="Title 1">
            <a:extLst>
              <a:ext uri="{FF2B5EF4-FFF2-40B4-BE49-F238E27FC236}">
                <a16:creationId xmlns:a16="http://schemas.microsoft.com/office/drawing/2014/main" id="{8FC4430E-BE2E-EDA3-5D8B-7E00DB6150F6}"/>
              </a:ext>
            </a:extLst>
          </p:cNvPr>
          <p:cNvSpPr txBox="1">
            <a:spLocks/>
          </p:cNvSpPr>
          <p:nvPr/>
        </p:nvSpPr>
        <p:spPr>
          <a:xfrm>
            <a:off x="6096000" y="50906"/>
            <a:ext cx="6096000" cy="606167"/>
          </a:xfrm>
          <a:prstGeom prst="rect">
            <a:avLst/>
          </a:prstGeom>
        </p:spPr>
        <p:txBody>
          <a:bodyPr vert="horz" lIns="91440" tIns="45720" rIns="91440" bIns="45720" rtlCol="0" anchor="ctr">
            <a:normAutofit fontScale="90000" lnSpcReduction="10000"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rgbClr val="4362A1"/>
                </a:solidFill>
                <a:latin typeface="Avenir Next LT Pro" panose="020B0504020202020204" pitchFamily="34" charset="0"/>
                <a:ea typeface="+mj-ea"/>
                <a:cs typeface="+mj-cs"/>
              </a:defRPr>
            </a:lvl1pPr>
          </a:lstStyle>
          <a:p>
            <a:pPr algn="ctr"/>
            <a:r>
              <a:rPr lang="en-US" dirty="0"/>
              <a:t>Glossary</a:t>
            </a:r>
            <a:endParaRPr lang="en-IN" dirty="0"/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17EA797E-A2FB-1251-AFFF-CA4A75156F63}"/>
              </a:ext>
            </a:extLst>
          </p:cNvPr>
          <p:cNvSpPr txBox="1"/>
          <p:nvPr/>
        </p:nvSpPr>
        <p:spPr>
          <a:xfrm>
            <a:off x="6580708" y="674400"/>
            <a:ext cx="5188804" cy="5509200"/>
          </a:xfrm>
          <a:prstGeom prst="rect">
            <a:avLst/>
          </a:prstGeom>
          <a:solidFill>
            <a:schemeClr val="bg1">
              <a:lumMod val="95000"/>
            </a:schemeClr>
          </a:solidFill>
        </p:spPr>
        <p:txBody>
          <a:bodyPr wrap="square" rtlCol="0">
            <a:spAutoFit/>
          </a:bodyPr>
          <a:lstStyle/>
          <a:p>
            <a:pPr lvl="1"/>
            <a:endParaRPr lang="en-US" sz="1600" dirty="0">
              <a:latin typeface="Avenir Next LT Pro" panose="020B0504020202020204" pitchFamily="34" charset="0"/>
            </a:endParaRPr>
          </a:p>
          <a:p>
            <a:pPr lvl="1"/>
            <a:r>
              <a:rPr lang="en-US" sz="1600" dirty="0">
                <a:latin typeface="Avenir Next LT Pro" panose="020B0504020202020204" pitchFamily="34" charset="0"/>
              </a:rPr>
              <a:t>Atm. </a:t>
            </a:r>
            <a:r>
              <a:rPr lang="en-US" sz="1600" dirty="0" err="1">
                <a:latin typeface="Avenir Next LT Pro" panose="020B0504020202020204" pitchFamily="34" charset="0"/>
              </a:rPr>
              <a:t>Ar</a:t>
            </a:r>
            <a:r>
              <a:rPr lang="en-US" sz="1600" dirty="0">
                <a:latin typeface="Avenir Next LT Pro" panose="020B0504020202020204" pitchFamily="34" charset="0"/>
              </a:rPr>
              <a:t> = Atmospheric Argon</a:t>
            </a:r>
          </a:p>
          <a:p>
            <a:pPr lvl="1"/>
            <a:r>
              <a:rPr lang="en-US" sz="1600" dirty="0">
                <a:latin typeface="Avenir Next LT Pro" panose="020B0504020202020204" pitchFamily="34" charset="0"/>
              </a:rPr>
              <a:t>BEGe = Broad Energy Ge (detector)</a:t>
            </a:r>
          </a:p>
          <a:p>
            <a:pPr lvl="1"/>
            <a:r>
              <a:rPr lang="en-US" sz="1600" dirty="0">
                <a:latin typeface="Avenir Next LT Pro" panose="020B0504020202020204" pitchFamily="34" charset="0"/>
              </a:rPr>
              <a:t>CL = Confidence Level</a:t>
            </a:r>
          </a:p>
          <a:p>
            <a:pPr lvl="1"/>
            <a:r>
              <a:rPr lang="en-US" sz="1600" dirty="0">
                <a:latin typeface="Avenir Next LT Pro" panose="020B0504020202020204" pitchFamily="34" charset="0"/>
              </a:rPr>
              <a:t>CI =  Confidence Interval</a:t>
            </a:r>
          </a:p>
          <a:p>
            <a:pPr lvl="1"/>
            <a:r>
              <a:rPr lang="en-US" sz="1600" dirty="0">
                <a:latin typeface="Avenir Next LT Pro" panose="020B0504020202020204" pitchFamily="34" charset="0"/>
              </a:rPr>
              <a:t>DAQ = Data Acquisition System</a:t>
            </a:r>
          </a:p>
          <a:p>
            <a:pPr lvl="1"/>
            <a:r>
              <a:rPr lang="en-US" sz="1600" dirty="0">
                <a:latin typeface="Avenir Next LT Pro" panose="020B0504020202020204" pitchFamily="34" charset="0"/>
              </a:rPr>
              <a:t>FWHM = Full Width Half Maximum</a:t>
            </a:r>
          </a:p>
          <a:p>
            <a:pPr lvl="1"/>
            <a:r>
              <a:rPr lang="en-US" sz="1600" dirty="0">
                <a:latin typeface="Avenir Next LT Pro" panose="020B0504020202020204" pitchFamily="34" charset="0"/>
              </a:rPr>
              <a:t>GERDA = </a:t>
            </a:r>
            <a:r>
              <a:rPr lang="en-US" sz="1600" dirty="0" err="1">
                <a:latin typeface="Avenir Next LT Pro" panose="020B0504020202020204" pitchFamily="34" charset="0"/>
              </a:rPr>
              <a:t>GERmanium</a:t>
            </a:r>
            <a:r>
              <a:rPr lang="en-US" sz="1600" dirty="0">
                <a:latin typeface="Avenir Next LT Pro" panose="020B0504020202020204" pitchFamily="34" charset="0"/>
              </a:rPr>
              <a:t> Detector Array</a:t>
            </a:r>
          </a:p>
          <a:p>
            <a:pPr lvl="1"/>
            <a:r>
              <a:rPr lang="en-US" sz="1600" dirty="0" err="1">
                <a:latin typeface="Avenir Next LT Pro" panose="020B0504020202020204" pitchFamily="34" charset="0"/>
              </a:rPr>
              <a:t>HPGe</a:t>
            </a:r>
            <a:r>
              <a:rPr lang="en-US" sz="1600" dirty="0">
                <a:latin typeface="Avenir Next LT Pro" panose="020B0504020202020204" pitchFamily="34" charset="0"/>
              </a:rPr>
              <a:t> = High Purity Ge detector</a:t>
            </a:r>
          </a:p>
          <a:p>
            <a:pPr lvl="1"/>
            <a:r>
              <a:rPr lang="en-US" sz="1600" dirty="0">
                <a:latin typeface="Avenir Next LT Pro" panose="020B0504020202020204" pitchFamily="34" charset="0"/>
              </a:rPr>
              <a:t>IC = Inverted Coaxial (detector)</a:t>
            </a:r>
          </a:p>
          <a:p>
            <a:pPr lvl="1"/>
            <a:r>
              <a:rPr lang="en-US" sz="1600" dirty="0" err="1">
                <a:latin typeface="Avenir Next LT Pro" panose="020B0504020202020204" pitchFamily="34" charset="0"/>
              </a:rPr>
              <a:t>LAr</a:t>
            </a:r>
            <a:r>
              <a:rPr lang="en-US" sz="1600" dirty="0">
                <a:latin typeface="Avenir Next LT Pro" panose="020B0504020202020204" pitchFamily="34" charset="0"/>
              </a:rPr>
              <a:t> = Liquid Argon</a:t>
            </a:r>
          </a:p>
          <a:p>
            <a:pPr lvl="1"/>
            <a:r>
              <a:rPr lang="en-US" sz="1600" dirty="0">
                <a:latin typeface="Avenir Next LT Pro" panose="020B0504020202020204" pitchFamily="34" charset="0"/>
              </a:rPr>
              <a:t>LNGS = </a:t>
            </a:r>
            <a:r>
              <a:rPr lang="it-IT" sz="1600" dirty="0">
                <a:latin typeface="Avenir Next LT Pro" panose="020B0504020202020204" pitchFamily="34" charset="0"/>
              </a:rPr>
              <a:t>Laboratori Nazionali del Gran Sasso</a:t>
            </a:r>
          </a:p>
          <a:p>
            <a:pPr lvl="1"/>
            <a:r>
              <a:rPr lang="it-IT" sz="1600" dirty="0">
                <a:latin typeface="Avenir Next LT Pro" panose="020B0504020202020204" pitchFamily="34" charset="0"/>
              </a:rPr>
              <a:t>MC = Monte Carlo</a:t>
            </a:r>
            <a:endParaRPr lang="en-US" sz="1600" dirty="0">
              <a:latin typeface="Avenir Next LT Pro" panose="020B0504020202020204" pitchFamily="34" charset="0"/>
            </a:endParaRPr>
          </a:p>
          <a:p>
            <a:pPr lvl="1"/>
            <a:r>
              <a:rPr lang="en-US" sz="1600" dirty="0">
                <a:latin typeface="Avenir Next LT Pro" panose="020B0504020202020204" pitchFamily="34" charset="0"/>
              </a:rPr>
              <a:t>PEN = Polyethylene </a:t>
            </a:r>
            <a:r>
              <a:rPr lang="en-US" sz="1600" dirty="0" err="1">
                <a:latin typeface="Avenir Next LT Pro" panose="020B0504020202020204" pitchFamily="34" charset="0"/>
              </a:rPr>
              <a:t>Naphthalate</a:t>
            </a:r>
            <a:endParaRPr lang="en-US" sz="1600" dirty="0">
              <a:latin typeface="Avenir Next LT Pro" panose="020B0504020202020204" pitchFamily="34" charset="0"/>
            </a:endParaRPr>
          </a:p>
          <a:p>
            <a:pPr lvl="1"/>
            <a:r>
              <a:rPr lang="en-US" sz="1600" dirty="0">
                <a:latin typeface="Avenir Next LT Pro" panose="020B0504020202020204" pitchFamily="34" charset="0"/>
              </a:rPr>
              <a:t>PMT = Photo Multiplier Tube</a:t>
            </a:r>
          </a:p>
          <a:p>
            <a:pPr lvl="1"/>
            <a:r>
              <a:rPr lang="en-US" sz="1600" dirty="0">
                <a:latin typeface="Avenir Next LT Pro" panose="020B0504020202020204" pitchFamily="34" charset="0"/>
              </a:rPr>
              <a:t>PPC = P-type Point Contact (detector)</a:t>
            </a:r>
          </a:p>
          <a:p>
            <a:pPr lvl="1"/>
            <a:r>
              <a:rPr lang="en-US" sz="1600" dirty="0">
                <a:latin typeface="Avenir Next LT Pro" panose="020B0504020202020204" pitchFamily="34" charset="0"/>
              </a:rPr>
              <a:t>SM = Standard Model</a:t>
            </a:r>
          </a:p>
          <a:p>
            <a:pPr lvl="1"/>
            <a:r>
              <a:rPr lang="en-US" sz="1600" dirty="0" err="1">
                <a:latin typeface="Avenir Next LT Pro" panose="020B0504020202020204" pitchFamily="34" charset="0"/>
              </a:rPr>
              <a:t>SiPMs</a:t>
            </a:r>
            <a:r>
              <a:rPr lang="en-US" sz="1600" dirty="0">
                <a:latin typeface="Avenir Next LT Pro" panose="020B0504020202020204" pitchFamily="34" charset="0"/>
              </a:rPr>
              <a:t> = Silicon Photo Multiplier</a:t>
            </a:r>
          </a:p>
          <a:p>
            <a:pPr lvl="1"/>
            <a:r>
              <a:rPr lang="en-US" sz="1600" dirty="0" err="1">
                <a:latin typeface="Avenir Next LT Pro" panose="020B0504020202020204" pitchFamily="34" charset="0"/>
              </a:rPr>
              <a:t>UAr</a:t>
            </a:r>
            <a:r>
              <a:rPr lang="en-US" sz="1600" dirty="0">
                <a:latin typeface="Avenir Next LT Pro" panose="020B0504020202020204" pitchFamily="34" charset="0"/>
              </a:rPr>
              <a:t> = Underground Argon</a:t>
            </a:r>
          </a:p>
          <a:p>
            <a:pPr lvl="1"/>
            <a:r>
              <a:rPr lang="en-US" sz="1600" dirty="0">
                <a:latin typeface="Avenir Next LT Pro" panose="020B0504020202020204" pitchFamily="34" charset="0"/>
              </a:rPr>
              <a:t>WLS = Wavelength Shifting</a:t>
            </a:r>
          </a:p>
          <a:p>
            <a:pPr lvl="1"/>
            <a:r>
              <a:rPr lang="en-US" sz="1600" dirty="0">
                <a:latin typeface="Avenir Next LT Pro" panose="020B0504020202020204" pitchFamily="34" charset="0"/>
              </a:rPr>
              <a:t>WLSR = Wavelength Shifting Reflector</a:t>
            </a:r>
          </a:p>
          <a:p>
            <a:pPr lvl="1"/>
            <a:endParaRPr lang="en-US" sz="1600" dirty="0">
              <a:latin typeface="Avenir Next LT Pro" panose="020B0504020202020204" pitchFamily="34" charset="0"/>
            </a:endParaRPr>
          </a:p>
        </p:txBody>
      </p:sp>
      <p:cxnSp>
        <p:nvCxnSpPr>
          <p:cNvPr id="10" name="Straight Connector 9">
            <a:extLst>
              <a:ext uri="{FF2B5EF4-FFF2-40B4-BE49-F238E27FC236}">
                <a16:creationId xmlns:a16="http://schemas.microsoft.com/office/drawing/2014/main" id="{0E17C284-21C9-6128-0146-C223B96EC74B}"/>
              </a:ext>
            </a:extLst>
          </p:cNvPr>
          <p:cNvCxnSpPr/>
          <p:nvPr/>
        </p:nvCxnSpPr>
        <p:spPr>
          <a:xfrm>
            <a:off x="6096000" y="0"/>
            <a:ext cx="0" cy="6357769"/>
          </a:xfrm>
          <a:prstGeom prst="line">
            <a:avLst/>
          </a:prstGeom>
          <a:ln w="28575"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19927838"/>
      </p:ext>
    </p:extLst>
  </p:cSld>
  <p:clrMapOvr>
    <a:masterClrMapping/>
  </p:clrMapOvr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7672C3EE-C5DC-AE9A-5FC8-FC64133269C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2" descr="Illustration of neutrino symbols both solid and line art connected in grid pattern">
            <a:extLst>
              <a:ext uri="{FF2B5EF4-FFF2-40B4-BE49-F238E27FC236}">
                <a16:creationId xmlns:a16="http://schemas.microsoft.com/office/drawing/2014/main" id="{0434280B-A9A2-27DB-D45C-B61C7795F721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3">
            <a:alphaModFix amt="25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049" t="9915" r="21161" b="16295"/>
          <a:stretch>
            <a:fillRect/>
          </a:stretch>
        </p:blipFill>
        <p:spPr bwMode="auto">
          <a:xfrm>
            <a:off x="-1" y="0"/>
            <a:ext cx="12192001" cy="6858000"/>
          </a:xfrm>
          <a:prstGeom prst="rect">
            <a:avLst/>
          </a:prstGeom>
          <a:noFill/>
          <a:effectLst>
            <a:softEdge rad="1270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6" name="Rectangle 5">
            <a:extLst>
              <a:ext uri="{FF2B5EF4-FFF2-40B4-BE49-F238E27FC236}">
                <a16:creationId xmlns:a16="http://schemas.microsoft.com/office/drawing/2014/main" id="{996C69C0-94F1-0ADD-E4A1-5CA6155CCA14}"/>
              </a:ext>
            </a:extLst>
          </p:cNvPr>
          <p:cNvSpPr/>
          <p:nvPr/>
        </p:nvSpPr>
        <p:spPr>
          <a:xfrm>
            <a:off x="-2" y="1467585"/>
            <a:ext cx="12192002" cy="4077761"/>
          </a:xfrm>
          <a:prstGeom prst="rect">
            <a:avLst/>
          </a:prstGeom>
          <a:solidFill>
            <a:srgbClr val="4362A1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 dirty="0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23D34E96-6259-5239-57C6-78FDBD9B8DF8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-3" y="2487782"/>
            <a:ext cx="12192000" cy="1435914"/>
          </a:xfrm>
        </p:spPr>
        <p:txBody>
          <a:bodyPr>
            <a:normAutofit/>
          </a:bodyPr>
          <a:lstStyle/>
          <a:p>
            <a:r>
              <a:rPr lang="en-US" sz="5400" dirty="0">
                <a:solidFill>
                  <a:srgbClr val="CCCCCC"/>
                </a:solidFill>
              </a:rPr>
              <a:t>BACKUP</a:t>
            </a:r>
            <a:endParaRPr lang="en-IN" sz="5400" dirty="0">
              <a:solidFill>
                <a:srgbClr val="CCCCCC"/>
              </a:solidFill>
            </a:endParaRPr>
          </a:p>
        </p:txBody>
      </p:sp>
      <p:sp>
        <p:nvSpPr>
          <p:cNvPr id="7" name="Subtitle 2">
            <a:extLst>
              <a:ext uri="{FF2B5EF4-FFF2-40B4-BE49-F238E27FC236}">
                <a16:creationId xmlns:a16="http://schemas.microsoft.com/office/drawing/2014/main" id="{B0D3D7BD-A8F4-A9E9-D4D8-05ED79C108AE}"/>
              </a:ext>
            </a:extLst>
          </p:cNvPr>
          <p:cNvSpPr txBox="1">
            <a:spLocks/>
          </p:cNvSpPr>
          <p:nvPr/>
        </p:nvSpPr>
        <p:spPr>
          <a:xfrm>
            <a:off x="66793" y="4853336"/>
            <a:ext cx="3963595" cy="826105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bg1"/>
                </a:solidFill>
                <a:latin typeface="Avenir Next LT Pro" panose="020B0504020202020204" pitchFamily="34" charset="0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l"/>
            <a:endParaRPr lang="en-IN" sz="1600" dirty="0">
              <a:solidFill>
                <a:srgbClr val="CCCCCC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991702448"/>
      </p:ext>
    </p:extLst>
  </p:cSld>
  <p:clrMapOvr>
    <a:masterClrMapping/>
  </p:clrMapOvr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FA8A717E-01CA-31C9-DB7C-C72400C03D41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>
            <a:extLst>
              <a:ext uri="{FF2B5EF4-FFF2-40B4-BE49-F238E27FC236}">
                <a16:creationId xmlns:a16="http://schemas.microsoft.com/office/drawing/2014/main" id="{9AA92D56-32A8-7E53-8D7E-70D5CC6AE9E5}"/>
              </a:ext>
            </a:extLst>
          </p:cNvPr>
          <p:cNvPicPr>
            <a:picLocks noChangeAspect="1"/>
          </p:cNvPicPr>
          <p:nvPr/>
        </p:nvPicPr>
        <p:blipFill>
          <a:blip r:embed="rId3"/>
          <a:srcRect b="331"/>
          <a:stretch>
            <a:fillRect/>
          </a:stretch>
        </p:blipFill>
        <p:spPr>
          <a:xfrm>
            <a:off x="321600" y="1961880"/>
            <a:ext cx="11548800" cy="3389081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63B68D1C-12B7-587D-41FE-F66168286AD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Background Model </a:t>
            </a:r>
            <a:endParaRPr lang="en-IN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9B78C762-92D4-FB0A-4A7B-68125674FFC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IN"/>
              <a:t>Aparajita Mazumdar | PPC 2025, Deadwood</a:t>
            </a:r>
            <a:endParaRPr lang="en-IN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443D507D-4B4A-A56A-9707-28F1370054C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AB685E-59F6-4749-A6A4-A22AA6A2CCD1}" type="slidenum">
              <a:rPr lang="en-IN" smtClean="0"/>
              <a:pPr/>
              <a:t>44</a:t>
            </a:fld>
            <a:endParaRPr lang="en-IN" dirty="0"/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533E5DE0-8761-7DB3-A264-01014021B32A}"/>
              </a:ext>
            </a:extLst>
          </p:cNvPr>
          <p:cNvSpPr txBox="1"/>
          <p:nvPr/>
        </p:nvSpPr>
        <p:spPr>
          <a:xfrm>
            <a:off x="5096571" y="2771264"/>
            <a:ext cx="1071386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 err="1">
                <a:latin typeface="Dreaming Outloud Pro" panose="020F0502020204030204" pitchFamily="66" charset="0"/>
                <a:cs typeface="Dreaming Outloud Pro" panose="020F0502020204030204" pitchFamily="66" charset="0"/>
              </a:rPr>
              <a:t>Q</a:t>
            </a:r>
            <a:r>
              <a:rPr lang="en-US" sz="1400" b="1" baseline="-25000" dirty="0" err="1">
                <a:latin typeface="Symbol" panose="05050102010706020507" pitchFamily="18" charset="2"/>
                <a:cs typeface="Dreaming Outloud Pro" panose="020F0502020204030204" pitchFamily="66" charset="0"/>
              </a:rPr>
              <a:t>bb</a:t>
            </a:r>
            <a:endParaRPr lang="en-US" sz="1400" b="1" baseline="-25000" dirty="0">
              <a:latin typeface="Symbol" panose="05050102010706020507" pitchFamily="18" charset="2"/>
              <a:cs typeface="Dreaming Outloud Pro" panose="020F0502020204030204" pitchFamily="66" charset="0"/>
            </a:endParaRPr>
          </a:p>
        </p:txBody>
      </p:sp>
      <p:cxnSp>
        <p:nvCxnSpPr>
          <p:cNvPr id="14" name="Straight Arrow Connector 13">
            <a:extLst>
              <a:ext uri="{FF2B5EF4-FFF2-40B4-BE49-F238E27FC236}">
                <a16:creationId xmlns:a16="http://schemas.microsoft.com/office/drawing/2014/main" id="{32E0004C-5C57-87B7-B568-8CBC52B38274}"/>
              </a:ext>
            </a:extLst>
          </p:cNvPr>
          <p:cNvCxnSpPr>
            <a:cxnSpLocks/>
          </p:cNvCxnSpPr>
          <p:nvPr/>
        </p:nvCxnSpPr>
        <p:spPr>
          <a:xfrm>
            <a:off x="5589830" y="3079041"/>
            <a:ext cx="0" cy="749694"/>
          </a:xfrm>
          <a:prstGeom prst="straightConnector1">
            <a:avLst/>
          </a:prstGeom>
          <a:ln w="28575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8" name="TextBox 17">
            <a:extLst>
              <a:ext uri="{FF2B5EF4-FFF2-40B4-BE49-F238E27FC236}">
                <a16:creationId xmlns:a16="http://schemas.microsoft.com/office/drawing/2014/main" id="{69A1D5C6-A537-1BDD-0159-330F3DE52EF2}"/>
              </a:ext>
            </a:extLst>
          </p:cNvPr>
          <p:cNvSpPr txBox="1"/>
          <p:nvPr/>
        </p:nvSpPr>
        <p:spPr>
          <a:xfrm>
            <a:off x="4504335" y="1735535"/>
            <a:ext cx="252650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This </a:t>
            </a:r>
            <a:r>
              <a:rPr lang="en-US" sz="1400" b="1" dirty="0">
                <a:solidFill>
                  <a:srgbClr val="C00000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is NOT </a:t>
            </a:r>
            <a:r>
              <a:rPr lang="en-US" sz="1400" b="1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a fit to data</a:t>
            </a:r>
            <a:endParaRPr lang="en-US" sz="1400" b="1" baseline="-25000" dirty="0">
              <a:solidFill>
                <a:srgbClr val="405C9A"/>
              </a:solidFill>
              <a:latin typeface="Symbol" panose="05050102010706020507" pitchFamily="18" charset="2"/>
              <a:cs typeface="Dreaming Outloud Pro" panose="020F0502020204030204" pitchFamily="66" charset="0"/>
            </a:endParaRPr>
          </a:p>
        </p:txBody>
      </p:sp>
      <p:sp>
        <p:nvSpPr>
          <p:cNvPr id="8" name="Oval 7">
            <a:extLst>
              <a:ext uri="{FF2B5EF4-FFF2-40B4-BE49-F238E27FC236}">
                <a16:creationId xmlns:a16="http://schemas.microsoft.com/office/drawing/2014/main" id="{80AC61DE-F4E7-11C6-4A85-2C81D2AA07E5}"/>
              </a:ext>
            </a:extLst>
          </p:cNvPr>
          <p:cNvSpPr/>
          <p:nvPr/>
        </p:nvSpPr>
        <p:spPr>
          <a:xfrm>
            <a:off x="5237702" y="2310163"/>
            <a:ext cx="2430823" cy="1465312"/>
          </a:xfrm>
          <a:custGeom>
            <a:avLst/>
            <a:gdLst>
              <a:gd name="connsiteX0" fmla="*/ 0 w 2430823"/>
              <a:gd name="connsiteY0" fmla="*/ 732656 h 1465312"/>
              <a:gd name="connsiteX1" fmla="*/ 1215412 w 2430823"/>
              <a:gd name="connsiteY1" fmla="*/ 0 h 1465312"/>
              <a:gd name="connsiteX2" fmla="*/ 2430824 w 2430823"/>
              <a:gd name="connsiteY2" fmla="*/ 732656 h 1465312"/>
              <a:gd name="connsiteX3" fmla="*/ 1215412 w 2430823"/>
              <a:gd name="connsiteY3" fmla="*/ 1465312 h 1465312"/>
              <a:gd name="connsiteX4" fmla="*/ 0 w 2430823"/>
              <a:gd name="connsiteY4" fmla="*/ 732656 h 146531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2430823" h="1465312" extrusionOk="0">
                <a:moveTo>
                  <a:pt x="0" y="732656"/>
                </a:moveTo>
                <a:cubicBezTo>
                  <a:pt x="-4665" y="314979"/>
                  <a:pt x="533675" y="-127213"/>
                  <a:pt x="1215412" y="0"/>
                </a:cubicBezTo>
                <a:cubicBezTo>
                  <a:pt x="1787176" y="-24097"/>
                  <a:pt x="2356662" y="341990"/>
                  <a:pt x="2430824" y="732656"/>
                </a:cubicBezTo>
                <a:cubicBezTo>
                  <a:pt x="2456354" y="1191300"/>
                  <a:pt x="2016616" y="1411331"/>
                  <a:pt x="1215412" y="1465312"/>
                </a:cubicBezTo>
                <a:cubicBezTo>
                  <a:pt x="555097" y="1465830"/>
                  <a:pt x="10120" y="1252921"/>
                  <a:pt x="0" y="732656"/>
                </a:cubicBezTo>
                <a:close/>
              </a:path>
            </a:pathLst>
          </a:custGeom>
          <a:noFill/>
          <a:ln w="28575">
            <a:solidFill>
              <a:schemeClr val="tx1"/>
            </a:solidFill>
            <a:prstDash val="dash"/>
            <a:extLst>
              <a:ext uri="{C807C97D-BFC1-408E-A445-0C87EB9F89A2}">
                <ask:lineSketchStyleProps xmlns:ask="http://schemas.microsoft.com/office/drawing/2018/sketchyshapes" sd="264327539">
                  <a:prstGeom prst="ellipse">
                    <a:avLst/>
                  </a:prstGeom>
                  <ask:type>
                    <ask:lineSketchScribble/>
                  </ask:type>
                </ask:lineSketchStyleProps>
              </a:ext>
            </a:extLst>
          </a:ln>
          <a:effectLst>
            <a:glow rad="63500">
              <a:schemeClr val="accent2">
                <a:satMod val="175000"/>
                <a:alpha val="40000"/>
              </a:schemeClr>
            </a:glow>
          </a:effectLst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036526763"/>
      </p:ext>
    </p:extLst>
  </p:cSld>
  <p:clrMapOvr>
    <a:masterClrMapping/>
  </p:clrMapOvr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AF50D76-65F6-A55A-8375-7672C0FAE7B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Late Charge (LQ)</a:t>
            </a:r>
            <a:endParaRPr lang="en-IN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3E0E5997-90A3-D0E3-5D85-98C1330AA5F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IN"/>
              <a:t>Aparajita Mazumdar | PPC 2025, Deadwood</a:t>
            </a:r>
            <a:endParaRPr lang="en-IN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A148A4A1-B76A-966F-8A55-D47C06C7BD1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AB685E-59F6-4749-A6A4-A22AA6A2CCD1}" type="slidenum">
              <a:rPr lang="en-IN" smtClean="0"/>
              <a:pPr/>
              <a:t>45</a:t>
            </a:fld>
            <a:endParaRPr lang="en-IN" dirty="0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73240609-E41E-3C33-E4EA-8D7B03BB408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647714" y="1197426"/>
            <a:ext cx="6896571" cy="488184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05512193"/>
      </p:ext>
    </p:extLst>
  </p:cSld>
  <p:clrMapOvr>
    <a:masterClrMapping/>
  </p:clrMapOvr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85301FD-7CF8-BBF6-30B3-0C58543C521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LEGEND-1000</a:t>
            </a:r>
            <a:endParaRPr lang="en-IN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800880F3-F734-C39A-A0A2-9B836D51D68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IN"/>
              <a:t>Aparajita Mazumdar | PPC 2025, Deadwood</a:t>
            </a:r>
            <a:endParaRPr lang="en-IN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0B2EA1FA-9733-7225-FF3E-D9D2AE18FF4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AB685E-59F6-4749-A6A4-A22AA6A2CCD1}" type="slidenum">
              <a:rPr lang="en-IN" smtClean="0"/>
              <a:pPr/>
              <a:t>46</a:t>
            </a:fld>
            <a:endParaRPr lang="en-IN" dirty="0"/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F64BA256-8523-5B9F-E9A8-CB50E2ED5326}"/>
              </a:ext>
            </a:extLst>
          </p:cNvPr>
          <p:cNvSpPr txBox="1"/>
          <p:nvPr/>
        </p:nvSpPr>
        <p:spPr>
          <a:xfrm>
            <a:off x="164717" y="5528805"/>
            <a:ext cx="11860306" cy="646986"/>
          </a:xfrm>
          <a:prstGeom prst="roundRect">
            <a:avLst/>
          </a:prstGeom>
          <a:solidFill>
            <a:schemeClr val="bg2"/>
          </a:solidFill>
        </p:spPr>
        <p:txBody>
          <a:bodyPr wrap="square" rtlCol="0">
            <a:spAutoFit/>
          </a:bodyPr>
          <a:lstStyle/>
          <a:p>
            <a:r>
              <a:rPr lang="en-US" sz="1600" dirty="0">
                <a:latin typeface="Avenir Next LT Pro" panose="020B0504020202020204" pitchFamily="34" charset="0"/>
              </a:rPr>
              <a:t>Funding for design and infrastructure of LEGEND-1000 has started, with $25 M received /committed funds to date.  In the U.S., the DOE CD process is ongoing and we expect final design phase funds for the NSF MREFC proposal by the fall.</a:t>
            </a:r>
          </a:p>
        </p:txBody>
      </p:sp>
      <p:pic>
        <p:nvPicPr>
          <p:cNvPr id="7" name="Picture 6" descr="A close-up of a machine&#10;&#10;AI-generated content may be incorrect.">
            <a:extLst>
              <a:ext uri="{FF2B5EF4-FFF2-40B4-BE49-F238E27FC236}">
                <a16:creationId xmlns:a16="http://schemas.microsoft.com/office/drawing/2014/main" id="{B6431E2D-DE83-612C-484A-14D11B50254C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4844" r="21452" b="4573"/>
          <a:stretch>
            <a:fillRect/>
          </a:stretch>
        </p:blipFill>
        <p:spPr>
          <a:xfrm>
            <a:off x="7839115" y="84615"/>
            <a:ext cx="4118842" cy="5058153"/>
          </a:xfrm>
          <a:prstGeom prst="rect">
            <a:avLst/>
          </a:prstGeom>
          <a:effectLst>
            <a:glow rad="127000">
              <a:srgbClr val="F0F0F0"/>
            </a:glow>
          </a:effectLst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49C02603-A6A5-0157-CF4A-869BF810995F}"/>
              </a:ext>
            </a:extLst>
          </p:cNvPr>
          <p:cNvSpPr txBox="1"/>
          <p:nvPr/>
        </p:nvSpPr>
        <p:spPr>
          <a:xfrm>
            <a:off x="302495" y="4066901"/>
            <a:ext cx="7613723" cy="116955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1"/>
            <a:r>
              <a:rPr lang="en-US" sz="1400" dirty="0">
                <a:latin typeface="Avenir Next LT Pro" panose="020B0504020202020204" pitchFamily="34" charset="0"/>
              </a:rPr>
              <a:t>Reduce background x20 times from LEGEND-200: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>
                <a:latin typeface="Avenir Next LT Pro" panose="020B0504020202020204" pitchFamily="34" charset="0"/>
              </a:rPr>
              <a:t>Lower background materials (underground Argon, ASIC electronics, …)</a:t>
            </a:r>
            <a:endParaRPr lang="en-US" sz="1400" b="1" dirty="0">
              <a:latin typeface="Avenir Next LT Pro" panose="020B0504020202020204" pitchFamily="34" charset="0"/>
            </a:endParaRP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>
                <a:latin typeface="Avenir Next LT Pro" panose="020B0504020202020204" pitchFamily="34" charset="0"/>
              </a:rPr>
              <a:t>Only IC detectors</a:t>
            </a:r>
            <a:endParaRPr lang="en-US" sz="1400" b="1" dirty="0">
              <a:solidFill>
                <a:schemeClr val="accent1"/>
              </a:solidFill>
              <a:latin typeface="Avenir Next LT Pro" panose="020B0504020202020204" pitchFamily="34" charset="0"/>
            </a:endParaRP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>
                <a:latin typeface="Avenir Next LT Pro" panose="020B0504020202020204" pitchFamily="34" charset="0"/>
              </a:rPr>
              <a:t>Improved material handling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400" dirty="0">
                <a:latin typeface="Avenir Next LT Pro" panose="020B0504020202020204" pitchFamily="34" charset="0"/>
              </a:rPr>
              <a:t>Improved light collection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480B7A53-3A51-87A8-E447-F592C7E652B2}"/>
              </a:ext>
            </a:extLst>
          </p:cNvPr>
          <p:cNvSpPr txBox="1"/>
          <p:nvPr/>
        </p:nvSpPr>
        <p:spPr>
          <a:xfrm>
            <a:off x="302495" y="589939"/>
            <a:ext cx="4006203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1"/>
            <a:r>
              <a:rPr lang="en-US" sz="14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Capable of unambiguous 0</a:t>
            </a:r>
            <a:r>
              <a:rPr lang="en-US" sz="1400" dirty="0">
                <a:solidFill>
                  <a:srgbClr val="405C9A"/>
                </a:solidFill>
                <a:latin typeface="Symbol" panose="05050102010706020507" pitchFamily="18" charset="2"/>
                <a:cs typeface="Dreaming Outloud Pro" panose="020F0502020204030204" pitchFamily="66" charset="0"/>
              </a:rPr>
              <a:t>nbb</a:t>
            </a:r>
            <a:r>
              <a:rPr lang="en-US" sz="14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 discovery with just a handful of counts at Q</a:t>
            </a:r>
            <a:r>
              <a:rPr lang="en-US" sz="1400" baseline="-250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ββ</a:t>
            </a:r>
            <a:r>
              <a:rPr lang="en-US" sz="1400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 !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251E6433-2485-7505-B460-5EAE3D28F51C}"/>
              </a:ext>
            </a:extLst>
          </p:cNvPr>
          <p:cNvSpPr txBox="1"/>
          <p:nvPr/>
        </p:nvSpPr>
        <p:spPr>
          <a:xfrm>
            <a:off x="9350921" y="4192622"/>
            <a:ext cx="1164679" cy="338554"/>
          </a:xfrm>
          <a:prstGeom prst="rect">
            <a:avLst/>
          </a:prstGeom>
          <a:solidFill>
            <a:schemeClr val="bg2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b="1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Atm. </a:t>
            </a:r>
            <a:r>
              <a:rPr lang="en-US" sz="1600" b="1" dirty="0" err="1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Ar</a:t>
            </a:r>
            <a:endParaRPr lang="en-US" sz="1600" b="1" dirty="0">
              <a:solidFill>
                <a:srgbClr val="405C9A"/>
              </a:solidFill>
              <a:latin typeface="Dreaming Outloud Pro" panose="020F0502020204030204" pitchFamily="66" charset="0"/>
              <a:cs typeface="Dreaming Outloud Pro" panose="020F0502020204030204" pitchFamily="66" charset="0"/>
            </a:endParaRP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99F53963-42B4-0ACC-B0D0-680AEAB7A8BB}"/>
              </a:ext>
            </a:extLst>
          </p:cNvPr>
          <p:cNvSpPr txBox="1"/>
          <p:nvPr/>
        </p:nvSpPr>
        <p:spPr>
          <a:xfrm>
            <a:off x="6836537" y="152297"/>
            <a:ext cx="2775240" cy="523220"/>
          </a:xfrm>
          <a:prstGeom prst="rect">
            <a:avLst/>
          </a:prstGeom>
          <a:solidFill>
            <a:schemeClr val="bg1"/>
          </a:solidFill>
          <a:ln>
            <a:solidFill>
              <a:schemeClr val="accent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Lock system: individual detector strings can be deployed</a:t>
            </a:r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4EB33C55-7F4B-121A-70C5-F5640A2FB965}"/>
              </a:ext>
            </a:extLst>
          </p:cNvPr>
          <p:cNvPicPr>
            <a:picLocks noChangeAspect="1"/>
          </p:cNvPicPr>
          <p:nvPr/>
        </p:nvPicPr>
        <p:blipFill>
          <a:blip r:embed="rId3"/>
          <a:srcRect r="51367"/>
          <a:stretch>
            <a:fillRect/>
          </a:stretch>
        </p:blipFill>
        <p:spPr>
          <a:xfrm>
            <a:off x="595510" y="1152899"/>
            <a:ext cx="3197840" cy="2907693"/>
          </a:xfrm>
          <a:prstGeom prst="rect">
            <a:avLst/>
          </a:prstGeom>
        </p:spPr>
      </p:pic>
      <p:sp>
        <p:nvSpPr>
          <p:cNvPr id="17" name="TextBox 16">
            <a:extLst>
              <a:ext uri="{FF2B5EF4-FFF2-40B4-BE49-F238E27FC236}">
                <a16:creationId xmlns:a16="http://schemas.microsoft.com/office/drawing/2014/main" id="{6997991C-129A-DF05-D9BB-F2CF7FD6B28A}"/>
              </a:ext>
            </a:extLst>
          </p:cNvPr>
          <p:cNvSpPr txBox="1"/>
          <p:nvPr/>
        </p:nvSpPr>
        <p:spPr>
          <a:xfrm>
            <a:off x="2102203" y="1263113"/>
            <a:ext cx="16348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1" algn="ctr"/>
            <a:r>
              <a:rPr lang="en-US" sz="1400" dirty="0">
                <a:latin typeface="Avenir Next LT Pro" panose="020B0504020202020204" pitchFamily="34" charset="0"/>
              </a:rPr>
              <a:t>MC for </a:t>
            </a:r>
          </a:p>
          <a:p>
            <a:pPr lvl="1" algn="ctr"/>
            <a:r>
              <a:rPr lang="en-US" sz="1400" dirty="0">
                <a:latin typeface="Avenir Next LT Pro" panose="020B0504020202020204" pitchFamily="34" charset="0"/>
              </a:rPr>
              <a:t>10 </a:t>
            </a:r>
            <a:r>
              <a:rPr lang="en-US" sz="1400" dirty="0" err="1">
                <a:latin typeface="Avenir Next LT Pro" panose="020B0504020202020204" pitchFamily="34" charset="0"/>
              </a:rPr>
              <a:t>tonne.yr</a:t>
            </a:r>
            <a:endParaRPr lang="en-US" sz="1400" dirty="0">
              <a:latin typeface="Avenir Next LT Pro" panose="020B0504020202020204" pitchFamily="34" charset="0"/>
            </a:endParaRPr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2338E504-B320-1866-DA7D-0159871B3444}"/>
              </a:ext>
            </a:extLst>
          </p:cNvPr>
          <p:cNvSpPr txBox="1"/>
          <p:nvPr/>
        </p:nvSpPr>
        <p:spPr>
          <a:xfrm>
            <a:off x="5343017" y="2237413"/>
            <a:ext cx="2208852" cy="738664"/>
          </a:xfrm>
          <a:prstGeom prst="rect">
            <a:avLst/>
          </a:prstGeom>
          <a:solidFill>
            <a:schemeClr val="bg1"/>
          </a:solidFill>
          <a:ln>
            <a:solidFill>
              <a:schemeClr val="accent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Neutron moderator: suppress background from cosmic induced neutrons</a:t>
            </a:r>
          </a:p>
        </p:txBody>
      </p:sp>
      <p:cxnSp>
        <p:nvCxnSpPr>
          <p:cNvPr id="20" name="Straight Arrow Connector 19">
            <a:extLst>
              <a:ext uri="{FF2B5EF4-FFF2-40B4-BE49-F238E27FC236}">
                <a16:creationId xmlns:a16="http://schemas.microsoft.com/office/drawing/2014/main" id="{53A1C6CA-0EC1-C585-E269-91B23859FCBE}"/>
              </a:ext>
            </a:extLst>
          </p:cNvPr>
          <p:cNvCxnSpPr>
            <a:stCxn id="18" idx="3"/>
          </p:cNvCxnSpPr>
          <p:nvPr/>
        </p:nvCxnSpPr>
        <p:spPr>
          <a:xfrm>
            <a:off x="7551869" y="2606745"/>
            <a:ext cx="1662056" cy="383881"/>
          </a:xfrm>
          <a:prstGeom prst="straightConnector1">
            <a:avLst/>
          </a:prstGeom>
          <a:ln w="19050">
            <a:solidFill>
              <a:schemeClr val="accent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" name="Straight Arrow Connector 20">
            <a:extLst>
              <a:ext uri="{FF2B5EF4-FFF2-40B4-BE49-F238E27FC236}">
                <a16:creationId xmlns:a16="http://schemas.microsoft.com/office/drawing/2014/main" id="{F307AEB0-0483-1CD2-6983-2FB6D117DB23}"/>
              </a:ext>
            </a:extLst>
          </p:cNvPr>
          <p:cNvCxnSpPr>
            <a:cxnSpLocks/>
            <a:stCxn id="23" idx="3"/>
          </p:cNvCxnSpPr>
          <p:nvPr/>
        </p:nvCxnSpPr>
        <p:spPr>
          <a:xfrm>
            <a:off x="7199296" y="1492259"/>
            <a:ext cx="2554305" cy="44521"/>
          </a:xfrm>
          <a:prstGeom prst="straightConnector1">
            <a:avLst/>
          </a:prstGeom>
          <a:ln w="19050">
            <a:solidFill>
              <a:schemeClr val="accent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3" name="TextBox 22">
            <a:extLst>
              <a:ext uri="{FF2B5EF4-FFF2-40B4-BE49-F238E27FC236}">
                <a16:creationId xmlns:a16="http://schemas.microsoft.com/office/drawing/2014/main" id="{7B05AAC0-B5A6-E493-A661-8E5799549B62}"/>
              </a:ext>
            </a:extLst>
          </p:cNvPr>
          <p:cNvSpPr txBox="1"/>
          <p:nvPr/>
        </p:nvSpPr>
        <p:spPr>
          <a:xfrm>
            <a:off x="4990444" y="1230649"/>
            <a:ext cx="2208852" cy="523220"/>
          </a:xfrm>
          <a:prstGeom prst="rect">
            <a:avLst/>
          </a:prstGeom>
          <a:solidFill>
            <a:schemeClr val="bg1"/>
          </a:solidFill>
          <a:ln>
            <a:solidFill>
              <a:schemeClr val="accent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Reentrant tube with underground argon</a:t>
            </a:r>
          </a:p>
        </p:txBody>
      </p:sp>
      <p:cxnSp>
        <p:nvCxnSpPr>
          <p:cNvPr id="25" name="Straight Arrow Connector 24">
            <a:extLst>
              <a:ext uri="{FF2B5EF4-FFF2-40B4-BE49-F238E27FC236}">
                <a16:creationId xmlns:a16="http://schemas.microsoft.com/office/drawing/2014/main" id="{097FF984-5C51-DA7B-D531-4082088082A6}"/>
              </a:ext>
            </a:extLst>
          </p:cNvPr>
          <p:cNvCxnSpPr>
            <a:cxnSpLocks/>
          </p:cNvCxnSpPr>
          <p:nvPr/>
        </p:nvCxnSpPr>
        <p:spPr>
          <a:xfrm flipV="1">
            <a:off x="7551869" y="3168017"/>
            <a:ext cx="2201732" cy="371249"/>
          </a:xfrm>
          <a:prstGeom prst="straightConnector1">
            <a:avLst/>
          </a:prstGeom>
          <a:ln w="19050">
            <a:solidFill>
              <a:schemeClr val="accent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7" name="TextBox 26">
            <a:extLst>
              <a:ext uri="{FF2B5EF4-FFF2-40B4-BE49-F238E27FC236}">
                <a16:creationId xmlns:a16="http://schemas.microsoft.com/office/drawing/2014/main" id="{31E3059A-E217-4361-5B4B-82127418B043}"/>
              </a:ext>
            </a:extLst>
          </p:cNvPr>
          <p:cNvSpPr txBox="1"/>
          <p:nvPr/>
        </p:nvSpPr>
        <p:spPr>
          <a:xfrm>
            <a:off x="5082988" y="3226808"/>
            <a:ext cx="2468881" cy="523220"/>
          </a:xfrm>
          <a:prstGeom prst="rect">
            <a:avLst/>
          </a:prstGeom>
          <a:solidFill>
            <a:schemeClr val="bg1"/>
          </a:solidFill>
          <a:ln>
            <a:solidFill>
              <a:schemeClr val="accent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400" b="1" dirty="0">
                <a:solidFill>
                  <a:srgbClr val="405C9A"/>
                </a:solidFill>
                <a:latin typeface="Dreaming Outloud Pro" panose="020F0502020204030204" pitchFamily="66" charset="0"/>
                <a:cs typeface="Dreaming Outloud Pro" panose="020F0502020204030204" pitchFamily="66" charset="0"/>
              </a:rPr>
              <a:t>Detector strings covered by individual WLS fiber curtain </a:t>
            </a:r>
          </a:p>
        </p:txBody>
      </p:sp>
      <p:sp>
        <p:nvSpPr>
          <p:cNvPr id="28" name="TextBox 27">
            <a:extLst>
              <a:ext uri="{FF2B5EF4-FFF2-40B4-BE49-F238E27FC236}">
                <a16:creationId xmlns:a16="http://schemas.microsoft.com/office/drawing/2014/main" id="{3E26597A-3F01-25A2-CDE6-A2A9AE5F00F2}"/>
              </a:ext>
            </a:extLst>
          </p:cNvPr>
          <p:cNvSpPr txBox="1"/>
          <p:nvPr/>
        </p:nvSpPr>
        <p:spPr>
          <a:xfrm>
            <a:off x="8590170" y="5141547"/>
            <a:ext cx="3299335" cy="30777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1400" dirty="0">
                <a:solidFill>
                  <a:srgbClr val="0432FF"/>
                </a:solidFill>
                <a:hlinkClick r:id="rId4"/>
              </a:rPr>
              <a:t>L1000 pre-Conceptual Design Report</a:t>
            </a:r>
            <a:endParaRPr lang="en-US" sz="1400" dirty="0">
              <a:solidFill>
                <a:srgbClr val="0432FF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096620893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TM03457452[[fn=Celestial]]</Template>
  <TotalTime>12370</TotalTime>
  <Words>3165</Words>
  <Application>Microsoft Office PowerPoint</Application>
  <PresentationFormat>Widescreen</PresentationFormat>
  <Paragraphs>579</Paragraphs>
  <Slides>46</Slides>
  <Notes>7</Notes>
  <HiddenSlides>0</HiddenSlides>
  <MMClips>0</MMClips>
  <ScaleCrop>false</ScaleCrop>
  <HeadingPairs>
    <vt:vector size="8" baseType="variant">
      <vt:variant>
        <vt:lpstr>Fonts Used</vt:lpstr>
      </vt:variant>
      <vt:variant>
        <vt:i4>11</vt:i4>
      </vt:variant>
      <vt:variant>
        <vt:lpstr>Theme</vt:lpstr>
      </vt:variant>
      <vt:variant>
        <vt:i4>1</vt:i4>
      </vt:variant>
      <vt:variant>
        <vt:lpstr>Embedded OLE Servers</vt:lpstr>
      </vt:variant>
      <vt:variant>
        <vt:i4>1</vt:i4>
      </vt:variant>
      <vt:variant>
        <vt:lpstr>Slide Titles</vt:lpstr>
      </vt:variant>
      <vt:variant>
        <vt:i4>46</vt:i4>
      </vt:variant>
    </vt:vector>
  </HeadingPairs>
  <TitlesOfParts>
    <vt:vector size="59" baseType="lpstr">
      <vt:lpstr>Aptos</vt:lpstr>
      <vt:lpstr>Arial</vt:lpstr>
      <vt:lpstr>Avenir Book</vt:lpstr>
      <vt:lpstr>Avenir Next LT Pro</vt:lpstr>
      <vt:lpstr>Calibri</vt:lpstr>
      <vt:lpstr>Calibri Light</vt:lpstr>
      <vt:lpstr>Cambria Math</vt:lpstr>
      <vt:lpstr>Carlito</vt:lpstr>
      <vt:lpstr>Dreaming Outloud Pro</vt:lpstr>
      <vt:lpstr>Symbol</vt:lpstr>
      <vt:lpstr>Wingdings</vt:lpstr>
      <vt:lpstr>Office Theme</vt:lpstr>
      <vt:lpstr>Acrobat Document</vt:lpstr>
      <vt:lpstr>The search for neutrinoless double beta decay by                     -200: First results </vt:lpstr>
      <vt:lpstr>Neutrinos</vt:lpstr>
      <vt:lpstr>Neutrinos have a non-zero mass</vt:lpstr>
      <vt:lpstr>Open questions</vt:lpstr>
      <vt:lpstr>Open questions</vt:lpstr>
      <vt:lpstr>Open questions</vt:lpstr>
      <vt:lpstr>Open questions</vt:lpstr>
      <vt:lpstr>Double Beta Decays</vt:lpstr>
      <vt:lpstr>Double Beta Decays</vt:lpstr>
      <vt:lpstr>Double Beta Decays</vt:lpstr>
      <vt:lpstr>Experimental signature</vt:lpstr>
      <vt:lpstr>Experimental signature</vt:lpstr>
      <vt:lpstr>Experimental signature</vt:lpstr>
      <vt:lpstr>LEGEND Experimental Program</vt:lpstr>
      <vt:lpstr>Ge detector technology</vt:lpstr>
      <vt:lpstr>Ge detector technology</vt:lpstr>
      <vt:lpstr>Long history of searches in 76Ge</vt:lpstr>
      <vt:lpstr>Phased approach</vt:lpstr>
      <vt:lpstr>Phased approach</vt:lpstr>
      <vt:lpstr>Background topologies expected in LEGEND-200</vt:lpstr>
      <vt:lpstr>LEGEND-200: Optimized for background reduction</vt:lpstr>
      <vt:lpstr>LEGEND-200: Optimized for background reduction</vt:lpstr>
      <vt:lpstr>LEGEND-200 Germanium detectors</vt:lpstr>
      <vt:lpstr>Pulse Shape Discrimination (PSD)</vt:lpstr>
      <vt:lpstr>Pulse Shape Discrimination (PSD)</vt:lpstr>
      <vt:lpstr>Pulse Shape Discrimination (PSD)</vt:lpstr>
      <vt:lpstr>Liquid Argon Instrumentation</vt:lpstr>
      <vt:lpstr>Liquid Argon Instrumentation</vt:lpstr>
      <vt:lpstr>LEGEND-200 Exposure</vt:lpstr>
      <vt:lpstr>Energy Resolution</vt:lpstr>
      <vt:lpstr>Energy spectrum after muon and multiplicity cuts</vt:lpstr>
      <vt:lpstr>Background Model </vt:lpstr>
      <vt:lpstr>After PSD</vt:lpstr>
      <vt:lpstr>After PSD + LAr</vt:lpstr>
      <vt:lpstr>Data in the region of interest</vt:lpstr>
      <vt:lpstr>Data in the region of interest</vt:lpstr>
      <vt:lpstr>Results</vt:lpstr>
      <vt:lpstr>Results</vt:lpstr>
      <vt:lpstr>Next Steps for LEGEND-200</vt:lpstr>
      <vt:lpstr>Summary</vt:lpstr>
      <vt:lpstr>Thank you for your attention! Questions?</vt:lpstr>
      <vt:lpstr>Image Credits</vt:lpstr>
      <vt:lpstr>BACKUP</vt:lpstr>
      <vt:lpstr>Background Model </vt:lpstr>
      <vt:lpstr>Late Charge (LQ)</vt:lpstr>
      <vt:lpstr>LEGEND-1000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Estimation of the internal radiation background of Sn-Bi bolometers for TIN.TIN  </dc:title>
  <dc:creator>Microsoft account</dc:creator>
  <cp:lastModifiedBy>Aparajita Mazumdar</cp:lastModifiedBy>
  <cp:revision>351</cp:revision>
  <dcterms:created xsi:type="dcterms:W3CDTF">2021-05-27T22:38:57Z</dcterms:created>
  <dcterms:modified xsi:type="dcterms:W3CDTF">2025-06-21T16:38:05Z</dcterms:modified>
</cp:coreProperties>
</file>