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9"/>
  </p:notesMasterIdLst>
  <p:sldIdLst>
    <p:sldId id="266" r:id="rId2"/>
    <p:sldId id="307" r:id="rId3"/>
    <p:sldId id="308" r:id="rId4"/>
    <p:sldId id="310" r:id="rId5"/>
    <p:sldId id="341" r:id="rId6"/>
    <p:sldId id="309" r:id="rId7"/>
    <p:sldId id="312" r:id="rId8"/>
    <p:sldId id="313" r:id="rId9"/>
    <p:sldId id="314" r:id="rId10"/>
    <p:sldId id="315" r:id="rId11"/>
    <p:sldId id="316" r:id="rId12"/>
    <p:sldId id="317" r:id="rId13"/>
    <p:sldId id="319" r:id="rId14"/>
    <p:sldId id="321" r:id="rId15"/>
    <p:sldId id="322" r:id="rId16"/>
    <p:sldId id="323" r:id="rId17"/>
    <p:sldId id="324" r:id="rId18"/>
    <p:sldId id="330" r:id="rId19"/>
    <p:sldId id="331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265" r:id="rId28"/>
  </p:sldIdLst>
  <p:sldSz cx="18288000" cy="10287000"/>
  <p:notesSz cx="6858000" cy="9144000"/>
  <p:embeddedFontLst>
    <p:embeddedFont>
      <p:font typeface="Agrandir Narrow" panose="020B0604020202020204" charset="0"/>
      <p:regular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C5B"/>
    <a:srgbClr val="F2F9FF"/>
    <a:srgbClr val="7197CF"/>
    <a:srgbClr val="A5C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BDD1D-E55C-F13E-4975-AC83955957D1}" v="1" dt="2025-06-27T14:02:28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8" autoAdjust="0"/>
    <p:restoredTop sz="92003" autoAdjust="0"/>
  </p:normalViewPr>
  <p:slideViewPr>
    <p:cSldViewPr>
      <p:cViewPr>
        <p:scale>
          <a:sx n="46" d="100"/>
          <a:sy n="46" d="100"/>
        </p:scale>
        <p:origin x="584" y="-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4AFC7-9E26-4A28-9967-444CE7CFEF26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86C5B-B96C-4622-8281-DAFAAE526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3B12-1658-6AE0-52C0-0D549D0B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C14D-7B01-064F-1CB5-F3ED5326E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50EC0-3253-FC09-47A1-4B2B49A04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22225-3F08-0B5F-CA1D-83B118B76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5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7DDE1-AD7F-0F8F-5D73-7F8B34C0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BF0252-5B2B-F68E-B360-4C058D518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E4D00-5D60-4069-C19C-25A812449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EA581-D7D5-98C5-36C1-8C57969AA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86C5B-B96C-4622-8281-DAFAAE5262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5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5CEC-87B6-454D-AD5F-90595B35773D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13E2-28FC-4A2C-A755-5AE07EB3D6D1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4A73-0170-4FB6-921F-3A143A9A66DC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3F7D-C42C-42CE-ABEF-99D066A419E1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5CDAF-281B-4501-94E4-5767D1ADC99A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54500-CFFD-452E-9A27-40AF53120A10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B097-8E0C-4FA1-9F85-CDCE7C970BB3}" type="datetime1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FF543-D71D-4A15-A5F4-4C817D0F47CF}" type="datetime1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6B8BA-16B8-42C5-877C-ED05DB65AA12}" type="datetime1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DD317-0CC6-4FDA-B253-6542D7BD1CB5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C870-0C4E-4656-A269-6AE8ECF4D766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2CBF6-B91E-4322-BCD1-080DFBFE34BB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1.jpe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E9E38-64B8-49FD-A335-0A74DE758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12DF26-1F1B-7631-61F3-8E4E8EAC3654}"/>
              </a:ext>
            </a:extLst>
          </p:cNvPr>
          <p:cNvSpPr/>
          <p:nvPr/>
        </p:nvSpPr>
        <p:spPr>
          <a:xfrm>
            <a:off x="0" y="63205"/>
            <a:ext cx="18288000" cy="1049517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41B035F9-A2EB-17BE-3ECA-9CCE5B286C94}"/>
              </a:ext>
            </a:extLst>
          </p:cNvPr>
          <p:cNvSpPr/>
          <p:nvPr/>
        </p:nvSpPr>
        <p:spPr>
          <a:xfrm rot="21124871" flipH="1" flipV="1">
            <a:off x="9679542" y="-1613917"/>
            <a:ext cx="10720764" cy="3354242"/>
          </a:xfrm>
          <a:custGeom>
            <a:avLst/>
            <a:gdLst/>
            <a:ahLst/>
            <a:cxnLst/>
            <a:rect l="l" t="t" r="r" b="b"/>
            <a:pathLst>
              <a:path w="11317876" h="3171141">
                <a:moveTo>
                  <a:pt x="11317876" y="3171140"/>
                </a:moveTo>
                <a:lnTo>
                  <a:pt x="0" y="3171140"/>
                </a:lnTo>
                <a:lnTo>
                  <a:pt x="0" y="0"/>
                </a:lnTo>
                <a:lnTo>
                  <a:pt x="11317876" y="0"/>
                </a:lnTo>
                <a:lnTo>
                  <a:pt x="11317876" y="317114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A8640B-0A0A-5C01-B6CD-2003044A750E}"/>
              </a:ext>
            </a:extLst>
          </p:cNvPr>
          <p:cNvSpPr/>
          <p:nvPr/>
        </p:nvSpPr>
        <p:spPr>
          <a:xfrm rot="-4174148" flipH="1">
            <a:off x="-1144984" y="5951242"/>
            <a:ext cx="5867856" cy="5136621"/>
          </a:xfrm>
          <a:custGeom>
            <a:avLst/>
            <a:gdLst/>
            <a:ahLst/>
            <a:cxnLst/>
            <a:rect l="l" t="t" r="r" b="b"/>
            <a:pathLst>
              <a:path w="4603724" h="3766684">
                <a:moveTo>
                  <a:pt x="4603724" y="0"/>
                </a:moveTo>
                <a:lnTo>
                  <a:pt x="0" y="0"/>
                </a:lnTo>
                <a:lnTo>
                  <a:pt x="0" y="3766683"/>
                </a:lnTo>
                <a:lnTo>
                  <a:pt x="4603724" y="3766683"/>
                </a:lnTo>
                <a:lnTo>
                  <a:pt x="46037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FB4CC20-9C51-74D2-7E84-0587D3142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971800" y="3390900"/>
            <a:ext cx="12344400" cy="5715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Presented by : Gunjan K. Akbari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Guided by : Dr. Carol Scarlett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Indiana University Indianapolis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International Conference on Interconnection                 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Particle Physics and Cosmology (PPC 2025)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A3553EF-A6B5-243D-F287-3F2A1FF50B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28700" y="1409701"/>
            <a:ext cx="16230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Detecting Exotic Particle Interactions in 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Decay Through Photon-Magnetic Field Coupling</a:t>
            </a:r>
            <a:br>
              <a:rPr lang="en-US" b="1" dirty="0">
                <a:solidFill>
                  <a:srgbClr val="E2AC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400" b="1" dirty="0">
              <a:solidFill>
                <a:srgbClr val="383C5B"/>
              </a:solidFill>
              <a:latin typeface="Times New Roman" panose="02020603050405020304" pitchFamily="18" charset="0"/>
              <a:ea typeface="Agrandir Narrow Bold"/>
              <a:cs typeface="Times New Roman" panose="02020603050405020304" pitchFamily="18" charset="0"/>
              <a:sym typeface="Agrandir Narrow Bold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157F44D2-6223-77D9-7414-4DA16D0CA327}"/>
              </a:ext>
            </a:extLst>
          </p:cNvPr>
          <p:cNvSpPr/>
          <p:nvPr/>
        </p:nvSpPr>
        <p:spPr>
          <a:xfrm rot="-805285">
            <a:off x="14351373" y="3171988"/>
            <a:ext cx="5779437" cy="4552624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2F69F1-D54F-44C5-D074-5D050ECB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56" y="5581650"/>
            <a:ext cx="1055482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63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83509-2A06-65BD-3238-7873814CE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9230A6-C765-CB88-4C48-24E032EB921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321C3-7CF5-6FB4-27D9-8E5238A38AF6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5EFE7E-46B6-AD26-B916-FFBF0D3B8B8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43722C-3BEF-5BAD-668F-4C2CA15CCB9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01D334-6E16-A40D-5275-3C9756D9FC4B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1F91FA-7072-15BA-C031-2B6BF1C9555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C86A91F-634E-67BB-6B3B-E7232E626CC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8F4D7E-96D2-4960-06F1-9B5822175882}"/>
              </a:ext>
            </a:extLst>
          </p:cNvPr>
          <p:cNvSpPr txBox="1"/>
          <p:nvPr/>
        </p:nvSpPr>
        <p:spPr>
          <a:xfrm>
            <a:off x="2057400" y="3104447"/>
            <a:ext cx="14630399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Primary detector: NaI scintillator for gamma detection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Calibrated for 59.54 keV (²⁴¹Am gamma line)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detector: monitors environmental background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“No source” mode used for background subtraction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detector runs in both sP and sD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Counts integrated over alternating intervals (e.g., 1 hour)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9C4021-95ED-D452-0BA1-5DA277D11F7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91215-51D8-BEFD-4955-E8501B115A98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Setup and Background Control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72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4802-22C6-2CB9-EC39-D572DA40F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1093D9-89F7-92DC-06EC-83CA1398BDB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130E8-1857-938F-197F-FAC4CFD8998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287383-7E29-1061-E112-70BD213A96F1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A21DDB-6CE0-A288-3AEB-3E618C86BB28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4C6BCDD-D1B3-3D9C-43DC-35909EBE8E7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EF4800C-DD5F-28C8-CB2C-E99D50C47A3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BDDD720-A2DA-36D4-D56B-89E8D7B4F40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A7A49-F1DC-3BA0-71D6-1FD6462274C5}"/>
              </a:ext>
            </a:extLst>
          </p:cNvPr>
          <p:cNvSpPr txBox="1"/>
          <p:nvPr/>
        </p:nvSpPr>
        <p:spPr>
          <a:xfrm>
            <a:off x="2057400" y="3104447"/>
            <a:ext cx="146303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b="1" dirty="0"/>
              <a:t>sP (System–Photons)</a:t>
            </a:r>
            <a:r>
              <a:rPr lang="en-US" sz="3000" dirty="0"/>
              <a:t>: laser photons enter magnetic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b="1" dirty="0"/>
              <a:t>sD (System–Dark)</a:t>
            </a:r>
            <a:r>
              <a:rPr lang="en-US" sz="3000" dirty="0"/>
              <a:t>: photons blocked before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beam always on → avoids electronic switching artifacts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Only optical path changed (mechanical shutter or block)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Run schedule: alternating sP and sD every 1 hour (or 15 min in 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Equal time exposure ensures drift cancellation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3B548C9-7C9A-DA56-6FF5-921D9192B87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66681D-E399-7883-4CC5-331BF3BA28D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 of Operation: sP vs sD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8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E8BE-A8C3-BC74-7296-A3E161A52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2CC4550-4B1D-DDBD-9D99-B5DA88752CD3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3CE9D7-DDD6-4E89-F2E6-140B820CDDA2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911744E-CA13-D585-DD58-134AA75D3597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48A4F0-F485-4A7A-31EB-6EE5A0E8C9D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85FAE97-313D-7DBE-AC6C-434E5225640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C5A0EA4-D9CE-39C5-EF88-B4285A8C3ACD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5E3468F-E5B1-70C1-52D9-0FC487CB7EF4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45AAD-925A-1099-14BD-8BB6BE202F58}"/>
              </a:ext>
            </a:extLst>
          </p:cNvPr>
          <p:cNvSpPr txBox="1"/>
          <p:nvPr/>
        </p:nvSpPr>
        <p:spPr>
          <a:xfrm>
            <a:off x="2057400" y="3104447"/>
            <a:ext cx="146303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Alpha decay: ²⁴¹Am → ²³⁷Np* + </a:t>
            </a:r>
            <a:r>
              <a:rPr lang="el-GR" sz="3000" dirty="0"/>
              <a:t>α</a:t>
            </a:r>
            <a:r>
              <a:rPr lang="en-US" sz="3000" dirty="0"/>
              <a:t> (5.49MeV)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²³⁷Np* de-excites via gamma emission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Key gamma lines:</a:t>
            </a:r>
            <a:br>
              <a:rPr lang="en-US" sz="3000" dirty="0"/>
            </a:br>
            <a:r>
              <a:rPr lang="en-US" sz="3000" dirty="0"/>
              <a:t>▪ 59.54 keV (primary target)</a:t>
            </a:r>
            <a:br>
              <a:rPr lang="en-US" sz="3000" dirty="0"/>
            </a:br>
            <a:r>
              <a:rPr lang="en-US" sz="3000" dirty="0"/>
              <a:t>▪ 26.32 keV (secondary, lower intensity)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Long half-life: ~432 years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Stable, well-characterized calibration source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53BD0BB-B749-A689-E15E-3233E6123ED3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73AE2-D37C-1D04-6E2E-BBC7C59F1CC6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 Scheme of ²⁴¹Am</a:t>
            </a:r>
          </a:p>
        </p:txBody>
      </p:sp>
    </p:spTree>
    <p:extLst>
      <p:ext uri="{BB962C8B-B14F-4D97-AF65-F5344CB8AC3E}">
        <p14:creationId xmlns:p14="http://schemas.microsoft.com/office/powerpoint/2010/main" val="2418507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DACF0-1FED-2505-033A-2DDBA99E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63E128-84B0-DD98-8E5C-6B3D0E008206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16AF8-D898-978A-4B05-A059CFE229D1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33FF47-134B-404A-35EC-95CEDD8A7CAC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DA8A4C-3359-DCD9-A0D8-AB55B5B6D55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8D64169-1325-AF53-21C0-9A57724E53C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5839FE8-B5D7-7172-CF02-466B369D895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24E31C9-1FC4-E574-12BA-7B549B8F5AB1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2AEAA-5CFC-89C1-244D-38366F98EA07}"/>
              </a:ext>
            </a:extLst>
          </p:cNvPr>
          <p:cNvSpPr txBox="1"/>
          <p:nvPr/>
        </p:nvSpPr>
        <p:spPr>
          <a:xfrm>
            <a:off x="2057400" y="3104447"/>
            <a:ext cx="7696200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NaI detector spectrum: sP and sD modes overlaid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Strong peak at 59.54 keV (²³⁷Np gamma)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peak: 26.32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subtracted using “No Source” mode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Visual difference between sP and sD not obvious at this scale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∆(sD − sP) emerges after statistical processing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A9A47F4-9722-CB8B-1D5F-7262BAFCF942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353E6E-26DC-A2BC-9427-B63BB75D53C2}"/>
              </a:ext>
            </a:extLst>
          </p:cNvPr>
          <p:cNvSpPr txBox="1"/>
          <p:nvPr/>
        </p:nvSpPr>
        <p:spPr>
          <a:xfrm>
            <a:off x="3738664" y="602040"/>
            <a:ext cx="10810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²⁴¹Am Gamma Spectrum with Background Subtraction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1A0AD-8B6E-B10F-738B-76DAC28EE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1162" y="3056272"/>
            <a:ext cx="7504301" cy="53656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8CEDEF-DE14-0C4D-A69B-3B8CC5AC3949}"/>
              </a:ext>
            </a:extLst>
          </p:cNvPr>
          <p:cNvSpPr txBox="1"/>
          <p:nvPr/>
        </p:nvSpPr>
        <p:spPr>
          <a:xfrm>
            <a:off x="9781162" y="8421924"/>
            <a:ext cx="75043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    Raw and background-subtracted spectra for ²⁴¹Am with  		                      main gamma peak at 59.54 keV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2074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F6D6-E0FF-51CF-DC06-4263D5A8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5E23CF1-ECAE-F9D4-0B4B-73729CC1B731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EC4FF5-6857-0285-9B4F-6CF83D30A495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45FBE3-FE54-5CA2-AE7C-45B60039EC9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6C86FC-A113-5D6D-59A5-BF90953926A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6B8E696-EBAC-A808-0E60-3A7540C1BF2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8C6121E-ACA6-30CE-EE66-B6EB3E8FEA81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25E54E6-EA93-6CFD-5901-95C28B78600B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FD82-42C8-49A6-C1D0-BEFFE85CA6BE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9985548" cy="5036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Laser beam direction z-axis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Photon polarization y-axis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mode → B-field ∥ polarization (along y-axis)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mode → B-field ⟂ polarization (along x-axis)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enables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≠0 → ALP production allowed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gives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=0 → null test configuration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endParaRPr lang="en-US" sz="3000" dirty="0">
                  <a:effectLst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A3FD82-42C8-49A6-C1D0-BEFFE85CA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9985548" cy="5036635"/>
              </a:xfrm>
              <a:prstGeom prst="rect">
                <a:avLst/>
              </a:prstGeom>
              <a:blipFill>
                <a:blip r:embed="rId7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4F905C3-CAAD-7F22-25F6-4E54FF373A2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85663E-A067-B819-5DD3-C52F76033BB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Orientation BH and BV</a:t>
            </a:r>
          </a:p>
        </p:txBody>
      </p:sp>
    </p:spTree>
    <p:extLst>
      <p:ext uri="{BB962C8B-B14F-4D97-AF65-F5344CB8AC3E}">
        <p14:creationId xmlns:p14="http://schemas.microsoft.com/office/powerpoint/2010/main" val="1095617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7DE92-0CA3-9A80-3CC6-EFEE6A2A7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A6457A-AA85-BF62-C494-9ABC31E24559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79049B-7C26-FF8D-A5B8-27A8D50477C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090624-4137-C933-7FBC-92277C43F03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369527-64EF-D329-26BF-89AA32FEA5B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930A73-443B-2270-8A2B-676E37FD8AF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A5475B-1A6E-6FB9-9AC5-3F1770B07A2C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0B6530E-7322-4A4F-634C-65BD2AED1BD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4EB637-6AAE-7C76-51E3-A3970815B5AD}"/>
              </a:ext>
            </a:extLst>
          </p:cNvPr>
          <p:cNvSpPr txBox="1"/>
          <p:nvPr/>
        </p:nvSpPr>
        <p:spPr>
          <a:xfrm>
            <a:off x="2057401" y="3104447"/>
            <a:ext cx="9985548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strength 50–80 mT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Field length approximately 1 meter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wavelength 632 nm (Exp 1) and 445 nm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intensity 1 mW (per beam)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sP and sD alternated every 1 hour (Exp 1) or 15 minutes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Total integration time 60 hours (Exp 1) and 48 hours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NaI detector calibrated at 59.54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Target material ²⁴¹Am pressed source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9CD84A9-27F8-7EFD-9713-4FB0934E9B50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5F771-D261-CA94-C33F-29AF0E065867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Conditions and Parameters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13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4755D-7498-C117-0A2C-99E8B2C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A06C126-7F18-7E3E-5BF3-EF17D59399B0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A7234-AB02-85A9-0C4E-46646DD29893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4F77A98-667A-24C2-710F-86A5672FDD6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EF1096-809F-C1F6-CA1D-CF4C61D217E8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F8A0031-CBED-3DB7-7AE7-7469B2975158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130032-8022-6B01-AD58-FD989A4AD2E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701DEF9-EA57-328B-C8F0-D7F05840841E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5CA6D-E5E1-D7B9-7521-1BB707B0538E}"/>
              </a:ext>
            </a:extLst>
          </p:cNvPr>
          <p:cNvSpPr txBox="1"/>
          <p:nvPr/>
        </p:nvSpPr>
        <p:spPr>
          <a:xfrm>
            <a:off x="2057401" y="3104447"/>
            <a:ext cx="9985548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Secondary detector monitors room background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“No source” mode used for baseline measurements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detector run with source removed for background spectrum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Subtracted background from both sP and sD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Same timing structure applied during background collection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Minimizes influence of drift, temperature, and electronics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Confirms signal not due to environmental variation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0C96BBD-E667-CD04-5DBD-3AEC3EE33A96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9B2D3-A686-D7A0-AC53-A2ACB6295593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Background Control Strategy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427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5A87B-C3B9-0CB6-FF63-3BB6B3080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3704C5-7279-6E00-49A6-6E9CA5BF8B8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85A73-71A7-9A21-C97C-FC05C761EC09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F0B089-7ECC-6E89-A3C2-6259AE91FA1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A037E9-A20D-5CDB-32CA-97AF21D59BE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4879852-B566-E3FB-AD6A-E1D7CF613CA5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1F2D571-209B-BB31-774A-FBFDC05DEEC5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D4643D5-2D46-F206-3A70-6DDBDE69D1E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ED30E-4CE9-8F3D-C710-A4063F28DD22}"/>
              </a:ext>
            </a:extLst>
          </p:cNvPr>
          <p:cNvSpPr txBox="1"/>
          <p:nvPr/>
        </p:nvSpPr>
        <p:spPr>
          <a:xfrm>
            <a:off x="2057401" y="3104447"/>
            <a:ext cx="6930549" cy="694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spectra overlaid for sP and sD (Exp 1)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Integration time 60 hours total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Peak at 59.54 keV present in both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Maximum statistical significance approximately 6.49σ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Slight excess in </a:t>
            </a:r>
            <a:r>
              <a:rPr lang="en-US" sz="3000" dirty="0" err="1"/>
              <a:t>sP</a:t>
            </a:r>
            <a:r>
              <a:rPr lang="en-US" sz="3000" dirty="0"/>
              <a:t> counts near 59.54 keV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Sets stage for statistical subtraction and significance analysis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B7B09C7-F609-B29F-C8E8-17F7BCDC2D37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2FEAC-DE14-7D43-248C-990E74B51B2D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Comparison sP and sD Modes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BEE79-45CE-A2A2-E929-43AE3E429F83}"/>
              </a:ext>
            </a:extLst>
          </p:cNvPr>
          <p:cNvGrpSpPr/>
          <p:nvPr/>
        </p:nvGrpSpPr>
        <p:grpSpPr>
          <a:xfrm>
            <a:off x="9300052" y="3316687"/>
            <a:ext cx="8299305" cy="3258529"/>
            <a:chOff x="9566955" y="3216414"/>
            <a:chExt cx="9067800" cy="49176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6B4A67-2C1B-29EF-37F1-C728E72F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66955" y="3216414"/>
              <a:ext cx="9067800" cy="43138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9845B9-634D-7DD6-7E1D-E9D492858411}"/>
                </a:ext>
              </a:extLst>
            </p:cNvPr>
            <p:cNvSpPr txBox="1"/>
            <p:nvPr/>
          </p:nvSpPr>
          <p:spPr>
            <a:xfrm>
              <a:off x="9566955" y="7530263"/>
              <a:ext cx="9067800" cy="603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     Overlay of gamma spectra in sP and sD modes with background subtracted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580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3509E-632E-C27C-4A58-FEBCD88E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61D519-F78B-1184-D589-21F6C0161D72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279462-1256-9F0F-8DBB-531A548C2E62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0B48623-DF5E-2A17-0EC3-F84C3B754C1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DEDAF3-E639-FEF9-BF14-AB1D4AC924DF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15DDA97-0A30-D15B-7D05-7EFE65D91FCB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B553545-D9E1-57D3-7452-9C79E499FEEC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7049448F-B401-98E6-3F4A-C188D8E8DE8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EEE97-A533-8E5E-2B0E-94FF469B0848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7467599" cy="7029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sD − sP difference plotted for both BH and BV modes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BH shows strong positive deviation near 59.54 keV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BV remains flat across the spectrum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Confirms effect tied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effectLst/>
                  </a:rPr>
                  <a:t>≠0 condition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Strong support for ALP-mediated interaction hypothesis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effectLst/>
                  </a:rPr>
                  <a:t>Suggests controlled, repeatable, orientation-dependent effect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CEEE97-A533-8E5E-2B0E-94FF469B0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7467599" cy="7029938"/>
              </a:xfrm>
              <a:prstGeom prst="rect">
                <a:avLst/>
              </a:prstGeom>
              <a:blipFill>
                <a:blip r:embed="rId7"/>
                <a:stretch>
                  <a:fillRect l="-1714" b="-1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7823884-43DB-2E9D-F184-B27F2E8712E1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AC13A-4915-12B4-69FF-281048DA7B2F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 and BV Modes Compared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6C2273-2995-FE68-72DE-66C11DE1379D}"/>
              </a:ext>
            </a:extLst>
          </p:cNvPr>
          <p:cNvGrpSpPr/>
          <p:nvPr/>
        </p:nvGrpSpPr>
        <p:grpSpPr>
          <a:xfrm>
            <a:off x="9982200" y="3125523"/>
            <a:ext cx="7638747" cy="5645610"/>
            <a:chOff x="10186092" y="2556455"/>
            <a:chExt cx="7638747" cy="564561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D440B4-CDEE-E2CE-5C7C-F9D5C759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86093" y="2556455"/>
              <a:ext cx="7638746" cy="496954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31CC12-7E45-BBAF-5A7E-3BA2F674C3C6}"/>
                </a:ext>
              </a:extLst>
            </p:cNvPr>
            <p:cNvSpPr txBox="1"/>
            <p:nvPr/>
          </p:nvSpPr>
          <p:spPr>
            <a:xfrm>
              <a:off x="10186092" y="7494179"/>
              <a:ext cx="763874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Comparison of gamma count differences in BH and BV modes   		      showing signal only in BH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70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6E28-6686-FC13-CB80-82C9A09C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DCF5C5-2883-D382-87F9-E4A63C42B6B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E0227-644B-C647-D0C5-84670A0B17B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C875FC8-604A-D49C-E6E0-A6E2D36085A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00C796-8456-A100-D49A-A32CED11E753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F6C2655-233D-A6A5-613E-FD1658400336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5BE11FB-E9CE-911A-A8D9-70D9BA7C8FE2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9F74D94-240D-FF29-3CE1-027F6AB908C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F76B-A4EA-FC6F-DE84-C0671F461402}"/>
              </a:ext>
            </a:extLst>
          </p:cNvPr>
          <p:cNvSpPr txBox="1"/>
          <p:nvPr/>
        </p:nvSpPr>
        <p:spPr>
          <a:xfrm>
            <a:off x="2057401" y="3104447"/>
            <a:ext cx="998554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New configuration for independent validation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Single laser at 445 nm (blue)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Mirror cavity replaces multi-laser alignment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Different NaI detectors used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sP and sD alternated every 15 minutes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Total integration time 48 hours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²⁴¹Am used again as the target isotope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Field strength increased to 130 mT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850A18-4FFA-3752-547F-437469105B75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C4BCFA-D8CE-FF5F-BD5D-672985D07DD4}"/>
              </a:ext>
            </a:extLst>
          </p:cNvPr>
          <p:cNvSpPr txBox="1"/>
          <p:nvPr/>
        </p:nvSpPr>
        <p:spPr>
          <a:xfrm>
            <a:off x="3352800" y="653153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 Experimental Setup with Blue Laser</a:t>
            </a:r>
          </a:p>
        </p:txBody>
      </p:sp>
    </p:spTree>
    <p:extLst>
      <p:ext uri="{BB962C8B-B14F-4D97-AF65-F5344CB8AC3E}">
        <p14:creationId xmlns:p14="http://schemas.microsoft.com/office/powerpoint/2010/main" val="349256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CEA2-9C6D-E09F-38EE-8FC4AD5F3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5C79EA-D87E-A0C9-C7C2-0D619D8579A0}"/>
              </a:ext>
            </a:extLst>
          </p:cNvPr>
          <p:cNvSpPr/>
          <p:nvPr/>
        </p:nvSpPr>
        <p:spPr>
          <a:xfrm>
            <a:off x="0" y="3464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66C1D-6160-B0E1-BCB0-787DC228B5A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E4DB4A-D50C-DF19-11E7-0F7065263882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29DBE9-65E7-E3C6-92EA-CF2DA25A59F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FB0DC55-ADC1-1DB7-B8D4-C904E3F3F962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230105-E9F8-26BE-755D-4485CE955AA0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4A40991-5E5A-B252-2DFA-64660ABF2A6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3BE054-ABF6-63A3-4A86-46E68E5DC194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Motivation and theoretical context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Experimental design and measurement strategy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spectrum analysis and BH/BV comparison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Summary of ²⁴¹Am experiment results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Cross-section estimates and systematics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Current progress and future plans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Applying the method to ¹³⁷Cs decay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0BA7B64-CEA3-6EAD-5843-45EA82D5E8C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75C101-2A85-4823-F41F-172F0E9F5495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F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7E035-DFF0-850B-15CF-A2E743350B03}"/>
              </a:ext>
            </a:extLst>
          </p:cNvPr>
          <p:cNvSpPr txBox="1"/>
          <p:nvPr/>
        </p:nvSpPr>
        <p:spPr>
          <a:xfrm>
            <a:off x="17587396" y="8877300"/>
            <a:ext cx="432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08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DD4AA-8C63-D86D-6483-6B06B1B7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345C80-E32B-EF78-E20E-05E967F073F3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9178ED-66B5-C299-E27C-6D588BEED9A7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C9230A-0FF6-B2E8-1D7D-003B781FF190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787233-48C0-35C6-8B38-0A43D8526D52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F32CD1-A197-F068-3C52-EB9AC050B08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9FB7C93-5F8F-5255-53BA-4594D3DA908B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07178BC-3B8C-8BA4-D428-EBAD699F773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7DCE09-05F5-865D-2A5B-E1099CA70271}"/>
                  </a:ext>
                </a:extLst>
              </p:cNvPr>
              <p:cNvSpPr txBox="1"/>
              <p:nvPr/>
            </p:nvSpPr>
            <p:spPr>
              <a:xfrm>
                <a:off x="2057401" y="3104447"/>
                <a:ext cx="8398935" cy="6945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Δ(sD − sP) used to estimate effective cross section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Calculation assumes product of creation and interaction terms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Based on Equation 1.1 and 1.2 from paper</a:t>
                </a:r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Estimated value:</a:t>
                </a:r>
                <a:br>
                  <a:rPr lang="en-US" altLang="en-US" sz="3000" dirty="0">
                    <a:effectLst/>
                  </a:rPr>
                </a:br>
                <a:r>
                  <a:rPr lang="en-US" altLang="en-US" sz="3000" dirty="0">
                    <a:effectLst/>
                  </a:rPr>
                  <a:t>▪ ~4.5×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𝐶𝑚</m:t>
                        </m:r>
                      </m:e>
                      <m:sup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(Experiment 1 BH)</a:t>
                </a:r>
                <a:br>
                  <a:rPr lang="en-US" altLang="en-US" sz="3000" dirty="0">
                    <a:effectLst/>
                  </a:rPr>
                </a:br>
                <a:r>
                  <a:rPr lang="en-US" altLang="en-US" sz="3000" dirty="0">
                    <a:effectLst/>
                  </a:rPr>
                  <a:t>▪ ~5.9×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000" i="1">
                            <a:effectLst/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𝐶𝑚</m:t>
                        </m:r>
                      </m:e>
                      <m:sup>
                        <m:r>
                          <a:rPr lang="en-US" altLang="en-US" sz="3000" i="1" dirty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3000" dirty="0">
                    <a:effectLst/>
                  </a:rPr>
                  <a:t>(Experiment 2)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Order of magnitude consistent with weakly coupled ALP models</a:t>
                </a:r>
              </a:p>
              <a:p>
                <a:pPr marL="457200" lvl="0" indent="-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3000" dirty="0">
                    <a:effectLst/>
                  </a:rPr>
                  <a:t>Precision limited by geometry, integration time, and detector resolution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7DCE09-05F5-865D-2A5B-E1099CA70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3104447"/>
                <a:ext cx="8398935" cy="6945748"/>
              </a:xfrm>
              <a:prstGeom prst="rect">
                <a:avLst/>
              </a:prstGeom>
              <a:blipFill>
                <a:blip r:embed="rId7"/>
                <a:stretch>
                  <a:fillRect l="-1525" r="-944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61ABD211-1EB5-3C21-88A9-88E1798F08DD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47787-625B-6CCB-A9BA-1F950A009579}"/>
              </a:ext>
            </a:extLst>
          </p:cNvPr>
          <p:cNvSpPr txBox="1"/>
          <p:nvPr/>
        </p:nvSpPr>
        <p:spPr>
          <a:xfrm>
            <a:off x="3352800" y="66415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Estimated Cross Section for ALP Interaction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F4D75C-9B38-D9B7-93F5-474FF1C80C49}"/>
              </a:ext>
            </a:extLst>
          </p:cNvPr>
          <p:cNvGrpSpPr/>
          <p:nvPr/>
        </p:nvGrpSpPr>
        <p:grpSpPr>
          <a:xfrm>
            <a:off x="10456336" y="3290085"/>
            <a:ext cx="7277588" cy="3851229"/>
            <a:chOff x="10456336" y="2748736"/>
            <a:chExt cx="7277588" cy="38512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F5C4BD-39C1-7F76-57B7-D64FBABB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60077" y="2748736"/>
              <a:ext cx="7273847" cy="31645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D05FE-A702-7129-1118-B2EA9042BBCD}"/>
                </a:ext>
              </a:extLst>
            </p:cNvPr>
            <p:cNvSpPr txBox="1"/>
            <p:nvPr/>
          </p:nvSpPr>
          <p:spPr>
            <a:xfrm>
              <a:off x="10456336" y="5892079"/>
              <a:ext cx="727758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         Cross-section estimates based on observed gamma count             		        differences in BH mode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38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8877D-E1BD-5A97-CF2D-0AF5CE07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D714FC-DFDF-27F2-E294-A6AC1E8D3DC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DBBA81-A7DC-BEB9-38C2-F2CD259B15D5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E40A4AD-C45F-EC83-2E98-2DA64FE2CD9B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A9DDE9-6EDF-3522-7160-3D6EE0113E41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BD876FA-A90E-E3D0-05A9-CD9BD2BF3A12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F978C71-202D-84E8-94F3-91BBAE268EC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4D976EB-E6BB-69A4-1DDF-2CC8F212A672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B87FF-9647-CF70-BEA5-77084DB0EA2A}"/>
              </a:ext>
            </a:extLst>
          </p:cNvPr>
          <p:cNvSpPr txBox="1"/>
          <p:nvPr/>
        </p:nvSpPr>
        <p:spPr>
          <a:xfrm>
            <a:off x="2057401" y="3104447"/>
            <a:ext cx="133349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measured with second detector and no-source mode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Same electronics and laser power in both sP and sD modes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Beam always on → avoids thermal or switching artifacts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fixed during each run to avoid mechanical noise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Environmental conditions (temperature, pressure) monitored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No known instrumental drift aligned with 59.54 keV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Signal not observed in BV mode confirms geometry-specific effect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3984312-C22C-B450-8B3E-2CFE447D1886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4830A-2384-C34A-EDF8-DB432050B700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Systematic Checks and Error Control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09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459A-AB0B-3945-3CE8-2EF7852AD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E7A1AE-DFCE-092A-A4C4-DFACC3BE46B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8ACC1A-D093-CCA9-8EF4-F4D0E1FFEB5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A61BDA-51CB-D4F9-5714-C9AEA16CC15F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2C6556-B8E2-F194-7FEB-AA5E8FA398E4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E6AF9E9-A2AA-E249-BAC8-70BA37282501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6AFFD54-5A28-C053-0A11-DD5AF84B5703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B40265CF-0761-5599-89C1-FBA128F9EFBD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F18980-30F0-71C0-415E-560071D52388}"/>
              </a:ext>
            </a:extLst>
          </p:cNvPr>
          <p:cNvSpPr txBox="1"/>
          <p:nvPr/>
        </p:nvSpPr>
        <p:spPr>
          <a:xfrm>
            <a:off x="2057401" y="3104447"/>
            <a:ext cx="13334999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Extend method to other isotopes (e.g. ¹³⁷Cs and ²³⁸U)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Increase integration time for stronger statistical confidence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Explore other laser wavelengths and power levels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Study gamma lines at higher energies (e.g. 661.7 keV from ¹³⁷Cs)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Develop setup for real-time modulation or pulsed ALP signal tests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Investigate direct detection via resonant cavity coupling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Collaborate with axion haloscope and helioscope experiments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4EFF6A0-5898-2342-CCE7-5F82E9710F39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35461-4915-BD20-D0C0-2553B1AD4CB9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Next Steps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4658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1A6A9-8416-4453-0811-61B83EFE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B17F32-0CBC-C576-FA4F-20593169EA8E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0757C-7222-8DF6-2DBC-07A85DC6B05E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5F962F-A767-A408-6882-62F78ADB868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34EE1-CE41-9689-BE35-1113C032B7F7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A9561CF-3C30-9489-566A-0F3F488A1114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2AE669-EEC3-C569-BF74-6EA944DBEE6D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EE5064C-EB43-5D59-C024-6E9CBFD29C34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E55DED-C566-99C1-3D4C-0C889E51EBFC}"/>
              </a:ext>
            </a:extLst>
          </p:cNvPr>
          <p:cNvSpPr txBox="1"/>
          <p:nvPr/>
        </p:nvSpPr>
        <p:spPr>
          <a:xfrm>
            <a:off x="2057401" y="3104447"/>
            <a:ext cx="133349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Technique validated on ²⁴¹Am now applied to ¹³⁷Cs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Photon–magnetic field interaction expected to be isotope-independent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¹³⁷Cs decay produces 661.7 keV gamma from ¹³⁷Baᵐ transition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Higher energy gamma improves resolution and signal clarity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Preliminary data shows statistically significant mode-dependent difference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Supports reproducibility of the Primakoff-based effect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¹³⁷Cs selected for its availability, spectral simplicity, and widespread use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50BB448-C147-4294-F7A9-FAAB1A3434D8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6028EE-1CA2-A43B-5544-848717799726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Applying the Same Method to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¹³⁷Cs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2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606B-8CDC-D57D-04EC-7FEF1D24B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A9FD7F-2B3C-B852-B835-E4C4C13B73BD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F70993-1CAB-8D80-7E56-F4D1DA19850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27DF88-0F62-65AE-12ED-8E19FACA4FB6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006AB7-99F8-930E-EB42-CEE918735EB6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2818E6E-FFBC-6F05-F202-84671832A3F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0132233-5F76-C28C-1131-4816D3C986E1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46081A2-FF6E-33B7-23E1-FD6D994AA48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EC021-22E9-3270-2710-C1BEDA8FC8CA}"/>
              </a:ext>
            </a:extLst>
          </p:cNvPr>
          <p:cNvSpPr txBox="1"/>
          <p:nvPr/>
        </p:nvSpPr>
        <p:spPr>
          <a:xfrm>
            <a:off x="2057401" y="3104447"/>
            <a:ext cx="13334999" cy="417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Results consistent with photon–ALP conversion via Primakoff effect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Geometry dependence supports pseudo-scalar ALP interaction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Suggests possible coupling between ALPs and nuclear transitions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New approach for indirect ALP detection via decay rate modulation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Complementary to haloscope and helioscope experiments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Opens path to nuclear-coupled ALP instrumentation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56B32A-44C7-B571-B558-E0461512B084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91CC6-D404-7C2A-B22B-F9801399011F}"/>
              </a:ext>
            </a:extLst>
          </p:cNvPr>
          <p:cNvSpPr txBox="1"/>
          <p:nvPr/>
        </p:nvSpPr>
        <p:spPr>
          <a:xfrm>
            <a:off x="3352800" y="1005462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for Axion and ALP Physics</a:t>
            </a:r>
          </a:p>
        </p:txBody>
      </p:sp>
    </p:spTree>
    <p:extLst>
      <p:ext uri="{BB962C8B-B14F-4D97-AF65-F5344CB8AC3E}">
        <p14:creationId xmlns:p14="http://schemas.microsoft.com/office/powerpoint/2010/main" val="152381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3937E-02B2-1691-5771-B69936B5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16D44C-2367-5FE4-EF1E-0478A4716B07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C97598-A420-6347-7610-27A9F2D9611E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D0108A-03C8-92B0-EE64-FC410479D200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170459-5852-0B7A-87A1-2974CA769B2B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8C57823-C42A-C927-22DA-F2ABE41B2FAF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A68CABB-C87E-0267-22F4-35A43B3E89DE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AD253B9-77BF-D75F-CA7D-0CA1AA3EF0F1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05892-9A95-37D3-13F3-EDEDA6CF674B}"/>
              </a:ext>
            </a:extLst>
          </p:cNvPr>
          <p:cNvSpPr txBox="1"/>
          <p:nvPr/>
        </p:nvSpPr>
        <p:spPr>
          <a:xfrm>
            <a:off x="2057401" y="3104447"/>
            <a:ext cx="133349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ALP-induced gamma modulation observed in ²⁴¹Am decay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Significant difference between sP and sD modes in BH field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No effect seen in BV configuration (control)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Independent confirmation from second setup using blue laser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Cross-section estimates consistent with weak ALP coupling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Same method now applied to ¹³⁷Cs decay at 661.7 keV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Supports potential for photon–B-field–nucleus interaction mechanism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C50686E-CE92-D2FE-5829-863DCB85929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EBFBC-5818-F230-7144-B539E714F601}"/>
              </a:ext>
            </a:extLst>
          </p:cNvPr>
          <p:cNvSpPr txBox="1"/>
          <p:nvPr/>
        </p:nvSpPr>
        <p:spPr>
          <a:xfrm>
            <a:off x="3352800" y="1005462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Summary of Key Results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49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0E84-5FCC-8117-A9E1-13392BE00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501CBC5-F73C-E7B4-E0F3-0FA0CDFC3434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D8DF03-74DA-9765-15AA-1ADEAFA5E5CD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99CDE7-107E-0BCC-663E-0B12B4ACF2FB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0F2C82-3E44-A51A-E498-97AC4BA86A9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61A3384-6601-BAE1-09F8-7D6ECC08AB8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7C26EB-40BE-952B-2980-9006F02B035E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CDD11C25-DE7D-138F-2DD1-48009DFA2AA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F2F8B-06B4-5CA0-AE21-8B00C48CDE4B}"/>
              </a:ext>
            </a:extLst>
          </p:cNvPr>
          <p:cNvSpPr txBox="1"/>
          <p:nvPr/>
        </p:nvSpPr>
        <p:spPr>
          <a:xfrm>
            <a:off x="2057401" y="3104447"/>
            <a:ext cx="13334999" cy="678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R.D. Peccei and H.R. Quinn, </a:t>
            </a:r>
            <a:r>
              <a:rPr lang="en-US" altLang="en-US" sz="3000" i="1" dirty="0"/>
              <a:t>Phys. Rev. Lett.</a:t>
            </a:r>
            <a:r>
              <a:rPr lang="en-US" altLang="en-US" sz="3000" dirty="0"/>
              <a:t> </a:t>
            </a:r>
            <a:r>
              <a:rPr lang="en-US" altLang="en-US" sz="3000" b="1" dirty="0"/>
              <a:t>38</a:t>
            </a:r>
            <a:r>
              <a:rPr lang="en-US" altLang="en-US" sz="3000" dirty="0"/>
              <a:t>, 1440 (1977)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H. Primakoff, </a:t>
            </a:r>
            <a:r>
              <a:rPr lang="en-US" altLang="en-US" sz="3000" i="1" dirty="0"/>
              <a:t>Phys. Rev.</a:t>
            </a:r>
            <a:r>
              <a:rPr lang="en-US" altLang="en-US" sz="3000" dirty="0"/>
              <a:t> </a:t>
            </a:r>
            <a:r>
              <a:rPr lang="en-US" altLang="en-US" sz="3000" b="1" dirty="0"/>
              <a:t>81</a:t>
            </a:r>
            <a:r>
              <a:rPr lang="en-US" altLang="en-US" sz="3000" dirty="0"/>
              <a:t>, 899 (1951)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A. Ejlli et al., </a:t>
            </a:r>
            <a:r>
              <a:rPr lang="en-US" altLang="en-US" sz="3000" i="1" dirty="0"/>
              <a:t>Phys. Reports</a:t>
            </a:r>
            <a:r>
              <a:rPr lang="en-US" altLang="en-US" sz="3000" dirty="0"/>
              <a:t> </a:t>
            </a:r>
            <a:r>
              <a:rPr lang="en-US" altLang="en-US" sz="3000" b="1" dirty="0"/>
              <a:t>871</a:t>
            </a:r>
            <a:r>
              <a:rPr lang="en-US" altLang="en-US" sz="3000" dirty="0"/>
              <a:t>, 1 (2020)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Y.K. Semertzidis et al., </a:t>
            </a:r>
            <a:r>
              <a:rPr lang="en-US" altLang="en-US" sz="3000" i="1" dirty="0"/>
              <a:t>Phys. Rev. Lett.</a:t>
            </a:r>
            <a:r>
              <a:rPr lang="en-US" altLang="en-US" sz="3000" dirty="0"/>
              <a:t> </a:t>
            </a:r>
            <a:r>
              <a:rPr lang="en-US" altLang="en-US" sz="3000" b="1" dirty="0"/>
              <a:t>64</a:t>
            </a:r>
            <a:r>
              <a:rPr lang="en-US" altLang="en-US" sz="3000" dirty="0"/>
              <a:t>, 2988 (1990)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D. Kharzeev, Y. Semertzidis, K. Tuchin, arXiv:hep-ph/0602179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R. Battesti et al., </a:t>
            </a:r>
            <a:r>
              <a:rPr lang="en-US" altLang="en-US" sz="3000" i="1" dirty="0"/>
              <a:t>The BMV Experiment</a:t>
            </a:r>
            <a:r>
              <a:rPr lang="en-US" altLang="en-US" sz="3000" dirty="0"/>
              <a:t>, arXiv:0710.1703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G. Steinitz et al., </a:t>
            </a:r>
            <a:r>
              <a:rPr lang="en-US" altLang="en-US" sz="3000" i="1" dirty="0"/>
              <a:t>Proc. R. Soc. A</a:t>
            </a:r>
            <a:r>
              <a:rPr lang="en-US" altLang="en-US" sz="3000" dirty="0"/>
              <a:t> </a:t>
            </a:r>
            <a:r>
              <a:rPr lang="en-US" altLang="en-US" sz="3000" b="1" dirty="0"/>
              <a:t>474</a:t>
            </a:r>
            <a:r>
              <a:rPr lang="en-US" altLang="en-US" sz="3000" dirty="0"/>
              <a:t>, 20180240 (2018)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P.A. Sturrock et al., </a:t>
            </a:r>
            <a:r>
              <a:rPr lang="en-US" altLang="en-US" sz="3000" i="1" dirty="0"/>
              <a:t>Astropart. Phys.</a:t>
            </a:r>
            <a:r>
              <a:rPr lang="en-US" altLang="en-US" sz="3000" dirty="0"/>
              <a:t> </a:t>
            </a:r>
            <a:r>
              <a:rPr lang="en-US" altLang="en-US" sz="3000" b="1" dirty="0"/>
              <a:t>100</a:t>
            </a:r>
            <a:r>
              <a:rPr lang="en-US" altLang="en-US" sz="3000" dirty="0"/>
              <a:t>, 1 (2018)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C. Scarlett et al., </a:t>
            </a:r>
            <a:r>
              <a:rPr lang="en-US" altLang="en-US" sz="3000" i="1" dirty="0"/>
              <a:t>Submitted for publication: ²⁴¹Am Decay Modulation</a:t>
            </a:r>
            <a:endParaRPr lang="en-US" altLang="en-US" sz="3000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BE9F3FD-DCF3-638D-E3FB-E57C36805BA3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94F15-8CDA-8086-4551-F17D73736DE6}"/>
              </a:ext>
            </a:extLst>
          </p:cNvPr>
          <p:cNvSpPr txBox="1"/>
          <p:nvPr/>
        </p:nvSpPr>
        <p:spPr>
          <a:xfrm>
            <a:off x="3352800" y="1005462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References</a:t>
            </a:r>
            <a:endParaRPr lang="en-US" sz="4800" dirty="0"/>
          </a:p>
          <a:p>
            <a:pPr algn="ctr"/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70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4495800" y="-1286086"/>
            <a:ext cx="14678635" cy="4112787"/>
          </a:xfrm>
          <a:custGeom>
            <a:avLst/>
            <a:gdLst/>
            <a:ahLst/>
            <a:cxnLst/>
            <a:rect l="l" t="t" r="r" b="b"/>
            <a:pathLst>
              <a:path w="14678635" h="4112787">
                <a:moveTo>
                  <a:pt x="14678636" y="4112787"/>
                </a:moveTo>
                <a:lnTo>
                  <a:pt x="0" y="4112787"/>
                </a:lnTo>
                <a:lnTo>
                  <a:pt x="0" y="0"/>
                </a:lnTo>
                <a:lnTo>
                  <a:pt x="14678636" y="0"/>
                </a:lnTo>
                <a:lnTo>
                  <a:pt x="14678636" y="41127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174148" flipH="1">
            <a:off x="-1337511" y="5698163"/>
            <a:ext cx="4603724" cy="3766684"/>
          </a:xfrm>
          <a:custGeom>
            <a:avLst/>
            <a:gdLst/>
            <a:ahLst/>
            <a:cxnLst/>
            <a:rect l="l" t="t" r="r" b="b"/>
            <a:pathLst>
              <a:path w="4603724" h="3766684">
                <a:moveTo>
                  <a:pt x="4603724" y="0"/>
                </a:moveTo>
                <a:lnTo>
                  <a:pt x="0" y="0"/>
                </a:lnTo>
                <a:lnTo>
                  <a:pt x="0" y="3766683"/>
                </a:lnTo>
                <a:lnTo>
                  <a:pt x="4603724" y="3766683"/>
                </a:lnTo>
                <a:lnTo>
                  <a:pt x="46037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21251" y="7142414"/>
            <a:ext cx="15675137" cy="4391996"/>
          </a:xfrm>
          <a:custGeom>
            <a:avLst/>
            <a:gdLst/>
            <a:ahLst/>
            <a:cxnLst/>
            <a:rect l="l" t="t" r="r" b="b"/>
            <a:pathLst>
              <a:path w="15675137" h="4391996">
                <a:moveTo>
                  <a:pt x="0" y="0"/>
                </a:moveTo>
                <a:lnTo>
                  <a:pt x="15675137" y="0"/>
                </a:lnTo>
                <a:lnTo>
                  <a:pt x="15675137" y="4391996"/>
                </a:lnTo>
                <a:lnTo>
                  <a:pt x="0" y="4391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05285">
            <a:off x="13646324" y="706482"/>
            <a:ext cx="6621020" cy="5417199"/>
          </a:xfrm>
          <a:custGeom>
            <a:avLst/>
            <a:gdLst/>
            <a:ahLst/>
            <a:cxnLst/>
            <a:rect l="l" t="t" r="r" b="b"/>
            <a:pathLst>
              <a:path w="6621020" h="5417199">
                <a:moveTo>
                  <a:pt x="0" y="0"/>
                </a:moveTo>
                <a:lnTo>
                  <a:pt x="6621021" y="0"/>
                </a:lnTo>
                <a:lnTo>
                  <a:pt x="6621021" y="5417199"/>
                </a:lnTo>
                <a:lnTo>
                  <a:pt x="0" y="54171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82801" y="4316351"/>
            <a:ext cx="11922398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48"/>
              </a:lnSpc>
            </a:pPr>
            <a:r>
              <a:rPr lang="en-US" sz="12820" b="1" dirty="0">
                <a:solidFill>
                  <a:srgbClr val="383C5B"/>
                </a:solidFill>
                <a:latin typeface="Times New Roman" panose="02020603050405020304" pitchFamily="18" charset="0"/>
                <a:ea typeface="Gill Sans Bold"/>
                <a:cs typeface="Times New Roman" panose="02020603050405020304" pitchFamily="18" charset="0"/>
                <a:sym typeface="Gill Sans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DF75A-EC2D-A377-84F7-AB4CD03F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4223B7-9BC2-27C4-CF3C-BBD10BFAD98C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8C18-E38B-4165-2A3F-87419B1BE760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AB8D4E-4207-C544-88B2-A02C38EEA25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F41096-1EB4-7DC6-2925-5B9FCEC1DA3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628D507-0A93-0BB0-33AE-8454DACD64A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D692D85-90BF-2D82-A2C2-8F171F3E71EB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024648F-1ADF-B195-CE48-C17E4BC601D7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972E8-2C54-2918-7E76-51358EEB00C4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b="1" dirty="0"/>
              <a:t>Axion searches </a:t>
            </a:r>
            <a:r>
              <a:rPr lang="en-US" altLang="en-US" sz="3000" dirty="0"/>
              <a:t>→ Nuclear vs. Optical effects (rotation, disappearance)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No confirmed detection to date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Primakoff effect: photon → axion in magnetic field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New approach: observe nuclear decay modulation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Look for changes in gamma emission rates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Potential signal from axion-like particle interaction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Relevant to ALPs, dark matter, decay control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C1867A8-311E-06F2-13FE-0D2571042469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22469-0F81-A7AB-6C64-5E6F0FA898D7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Explore Photon-Magnetic Coupling Effects of Nuclear  Decay?</a:t>
            </a:r>
          </a:p>
        </p:txBody>
      </p:sp>
    </p:spTree>
    <p:extLst>
      <p:ext uri="{BB962C8B-B14F-4D97-AF65-F5344CB8AC3E}">
        <p14:creationId xmlns:p14="http://schemas.microsoft.com/office/powerpoint/2010/main" val="415179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2619-16D4-A44D-DB1F-5DC0D3DB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F04E5B-9DBA-D619-41C4-B471FCD18887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0FD26-C887-1B63-2101-A0B713FD36E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B95811F-23F9-62DD-8496-2B6A370B56DA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080061-FE1B-3527-1DEB-BF9226111213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F17DE5B-F74A-D563-7CE8-8EC625538E0D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A264750-FF65-B702-CA5E-DDF08E0E0106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C396D45-E398-0AD9-4FDD-20DDE2782613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5ABDF-8E6D-DC6F-EEDD-EEA24A5AFB1B}"/>
              </a:ext>
            </a:extLst>
          </p:cNvPr>
          <p:cNvSpPr txBox="1"/>
          <p:nvPr/>
        </p:nvSpPr>
        <p:spPr>
          <a:xfrm>
            <a:off x="2057401" y="3104447"/>
            <a:ext cx="8839200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Proposed by Henry Primakoff (1951)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 interacts with virtual photon from external B-field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Converts into a pseudoscalar boson (e.g., axion)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Process allowed due to symmetry breaking by B-field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Efficient at high field strength and long interaction length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Forms basis of many axion search experiments (e.g., PVLAS, BMV)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35ACF80-9A21-03CA-B53F-60DFDA068D28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4C813-8C6A-2853-B5C1-02B788E79710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Effect &amp; Optical Searches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BB147-BFA6-9AB1-E10A-D0B076B18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1" y="3260091"/>
            <a:ext cx="6397245" cy="58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FA3E8-0EE4-A330-3FFA-D235404B9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07E5F6-46F7-4661-CD77-17D54693F67C}"/>
              </a:ext>
            </a:extLst>
          </p:cNvPr>
          <p:cNvSpPr/>
          <p:nvPr/>
        </p:nvSpPr>
        <p:spPr>
          <a:xfrm>
            <a:off x="0" y="65290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AD05B3-B184-BB69-4333-47DFE9D16FA6}"/>
              </a:ext>
            </a:extLst>
          </p:cNvPr>
          <p:cNvSpPr/>
          <p:nvPr/>
        </p:nvSpPr>
        <p:spPr>
          <a:xfrm>
            <a:off x="0" y="-2"/>
            <a:ext cx="18288000" cy="2571700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93D7A3-E772-BB6C-53E8-E331A437F4DD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5B3130-B929-C12A-6A79-607672B446C2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3CADCB-424A-77F9-14C4-CC9BEC4CF567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DF79527-5AF5-F6FA-4401-91E6A83F9935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AC3BA33-938F-648F-46BC-5F24607E89C6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C7B354D-9D3D-690B-C506-6BF3C3250D23}"/>
              </a:ext>
            </a:extLst>
          </p:cNvPr>
          <p:cNvSpPr/>
          <p:nvPr/>
        </p:nvSpPr>
        <p:spPr>
          <a:xfrm rot="20700000">
            <a:off x="-492954" y="475672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94FC8-1D0C-27E0-1064-FF5E73A0EBD9}"/>
              </a:ext>
            </a:extLst>
          </p:cNvPr>
          <p:cNvSpPr txBox="1"/>
          <p:nvPr/>
        </p:nvSpPr>
        <p:spPr>
          <a:xfrm>
            <a:off x="3330727" y="820437"/>
            <a:ext cx="11626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 Effect &amp; Optical Searches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DFC45-66AF-0060-5764-A44010CC0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599" y="3044845"/>
            <a:ext cx="8512051" cy="6368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C1B6D-9376-0A16-A898-15E8462F798A}"/>
                  </a:ext>
                </a:extLst>
              </p:cNvPr>
              <p:cNvSpPr txBox="1"/>
              <p:nvPr/>
            </p:nvSpPr>
            <p:spPr>
              <a:xfrm>
                <a:off x="640968" y="3577587"/>
                <a:ext cx="8798599" cy="550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Detect axion signal</a:t>
                </a:r>
                <a:r>
                  <a:rPr lang="en-US" altLang="en-US" sz="3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𝐋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 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 smtClean="0">
                            <a:latin typeface="Cambria Math" panose="02040503050406030204" pitchFamily="18" charset="0"/>
                          </a:rPr>
                          <m:t>𝐅</m:t>
                        </m:r>
                      </m:sub>
                    </m:sSub>
                  </m:oMath>
                </a14:m>
                <a:endParaRPr lang="en-US" altLang="en-US" sz="2400" b="1" dirty="0"/>
              </a:p>
              <a:p>
                <a:pPr algn="just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             </m:t>
                        </m:r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400" dirty="0"/>
                  <a:t> = Incoming laser intensity</a:t>
                </a:r>
              </a:p>
              <a:p>
                <a:pPr algn="just"/>
                <a:r>
                  <a:rPr lang="en-US" altLang="en-US" sz="2400" dirty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lang="en-US" alt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= Light conversion to axions </a:t>
                </a:r>
              </a:p>
              <a:p>
                <a:pPr algn="just"/>
                <a:r>
                  <a:rPr lang="en-US" altLang="en-US" sz="2400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sz="2400" dirty="0"/>
                  <a:t> = outgoing laser field</a:t>
                </a:r>
                <a:r>
                  <a:rPr lang="en-US" altLang="en-US" sz="2400" dirty="0"/>
                  <a:t>                                                                                               </a:t>
                </a:r>
              </a:p>
              <a:p>
                <a:pPr algn="just"/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Optical Experiment: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400" b="1" dirty="0"/>
                  <a:t> ≈ 10¹⁸/s</a:t>
                </a:r>
                <a:r>
                  <a:rPr lang="en-US" altLang="en-US" sz="2400" dirty="0"/>
                  <a:t>,  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14:m>
                  <m:oMath xmlns:m="http://schemas.openxmlformats.org/officeDocument/2006/math">
                    <m:r>
                      <a:rPr lang="en-US" altLang="en-US" sz="2400" b="1">
                        <a:latin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altLang="en-US" sz="2400" dirty="0"/>
                  <a:t>(Shot noise) </a:t>
                </a:r>
                <a:r>
                  <a:rPr lang="en-US" sz="2400" dirty="0"/>
                  <a:t> ≈ </a:t>
                </a:r>
                <a:r>
                  <a:rPr lang="en-US" altLang="en-US" sz="2400" b="1" dirty="0"/>
                  <a:t>10⁹/s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Cross-section limit </a:t>
                </a:r>
                <a:r>
                  <a:rPr lang="en-US" altLang="en-US" sz="2400" dirty="0"/>
                  <a:t>: </a:t>
                </a:r>
                <a:r>
                  <a:rPr lang="en-US" altLang="en-US" sz="2400" b="1" dirty="0"/>
                  <a:t>c₁·g²ₐγγ ∝ 10⁻⁹ × Integrated Time</a:t>
                </a:r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Nuclear measurements not limited by shot noise, 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/>
                  <a:t>       only </a:t>
                </a:r>
                <a:r>
                  <a:rPr lang="en-US" altLang="en-US" sz="2400" b="1" dirty="0"/>
                  <a:t>√(Decay Rate)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dirty="0"/>
              </a:p>
              <a:p>
                <a:pPr marL="457200" lvl="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:r>
                  <a:rPr lang="en-US" altLang="en-US" sz="2400" dirty="0"/>
                  <a:t>If </a:t>
                </a:r>
                <a:r>
                  <a:rPr lang="en-US" altLang="en-US" sz="2400" b="1" dirty="0"/>
                  <a:t>c₁·g²ₐγγ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−(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en-US" sz="2400" b="1" dirty="0"/>
                  <a:t> × Integrated Time</a:t>
                </a:r>
                <a:r>
                  <a:rPr lang="en-US" altLang="en-US" sz="24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altLang="en-US" sz="2400" b="1">
                            <a:latin typeface="Cambria Math" panose="02040503050406030204" pitchFamily="18" charset="0"/>
                          </a:rPr>
                          <m:t>𝐋</m:t>
                        </m:r>
                      </m:sub>
                    </m:sSub>
                  </m:oMath>
                </a14:m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⁓</a:t>
                </a:r>
                <a:r>
                  <a:rPr lang="en-US" altLang="en-US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400" dirty="0"/>
                  <a:t>detectable for </a:t>
                </a:r>
                <a:r>
                  <a:rPr lang="en-US" altLang="en-US" sz="2400" b="1" dirty="0"/>
                  <a:t>gₐN </a:t>
                </a:r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𝒕𝒐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altLang="en-US" sz="2400" b="1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alt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9C1B6D-9376-0A16-A898-15E8462F7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68" y="3577587"/>
                <a:ext cx="8798599" cy="5509072"/>
              </a:xfrm>
              <a:prstGeom prst="rect">
                <a:avLst/>
              </a:prstGeom>
              <a:blipFill>
                <a:blip r:embed="rId9"/>
                <a:stretch>
                  <a:fillRect l="-970" t="-1327" b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>
            <a:extLst>
              <a:ext uri="{FF2B5EF4-FFF2-40B4-BE49-F238E27FC236}">
                <a16:creationId xmlns:a16="http://schemas.microsoft.com/office/drawing/2014/main" id="{25663DE9-CDA2-1DB8-304A-A0740A951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477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1D479-DF19-0AC3-E25D-72A65A35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9CF501-4D28-1872-9856-1CC6FAD66DC1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04CDD-B4C5-CFD8-CC8C-DB9BE4BE5958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066411-D1F5-BC66-B1D9-94F8E49BBAD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299FA-09FC-6CA9-D5B3-DD0268797AA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ED979BB-C707-06F5-0CBE-2CB61E1C2443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405A9E6-55DE-1B71-EA52-B3C47906FC9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60AEDD03-E6C8-C695-3EFD-AD962B98A40C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E4F33-2667-3872-F49B-E4836D52B629}"/>
              </a:ext>
            </a:extLst>
          </p:cNvPr>
          <p:cNvSpPr txBox="1"/>
          <p:nvPr/>
        </p:nvSpPr>
        <p:spPr>
          <a:xfrm>
            <a:off x="2057400" y="3104447"/>
            <a:ext cx="7239000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Photon + B-field → ALP (Primakoff effect)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ALPs: weakly interacting, long-lived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ALP reaches radioactive target 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  (²⁴¹Am or ¹³⁷Cs)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May slightly alter decay rate (via nuclear interaction)</a:t>
            </a: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3000" dirty="0"/>
              <a:t>Observable: count difference in gamma lines (e.g., 59.54 keV / 661.7 keV)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9483C66-E5FC-C1FB-5B8A-BA16AEE4238E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D8ADD-DD31-E2EE-D894-0B1F8FF5B994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 Mechanism as a Path to Detect Exotic Particles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42AFF-1771-EBD2-485B-5DDF57756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2340" y="3463557"/>
            <a:ext cx="769759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293D2-70BF-3CA7-28B9-862448A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74FCF1-E1AC-DF81-204C-2B3826F30CD9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7D2AD6-B6C4-0523-55BD-4B4D83BC8BB7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0D325C-BC8C-63DC-9A6C-38E1CD3F7E2E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E08139-1FDA-E85C-92DF-C259B257211C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F98329-BDBC-FE5B-A577-C778806FC8CC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89AA143-6C79-0DEE-21AB-984A811F4307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5B2F6A3-8C81-A1E4-1F16-DB6C4BFCC0CF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7C1D7-62CA-4A19-FDD1-841E00388500}"/>
              </a:ext>
            </a:extLst>
          </p:cNvPr>
          <p:cNvSpPr txBox="1"/>
          <p:nvPr/>
        </p:nvSpPr>
        <p:spPr>
          <a:xfrm>
            <a:off x="2057400" y="3104447"/>
            <a:ext cx="125214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Primary signal: change in gamma count rate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Focus energy: 59.54 keV line from ²⁴¹Am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Compare sP (light on) vs sD (light off)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Significant difference implies ALP–nuclear interaction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Orientation dependence (BH vs BV) expected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Signature: consistent ∆counts beyond statistical noise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586F05E-823F-D1A6-65BA-4EDF557F3AAF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6A290-C9C1-8AB1-8FED-0BE4CDFEBB91}"/>
              </a:ext>
            </a:extLst>
          </p:cNvPr>
          <p:cNvSpPr txBox="1"/>
          <p:nvPr/>
        </p:nvSpPr>
        <p:spPr>
          <a:xfrm>
            <a:off x="3352800" y="602040"/>
            <a:ext cx="1158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Observables from ALP Nucleus Coupling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2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3303-5781-FA76-D68B-C863AC52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CB4A9B-A1C3-EFB1-9AF4-89C67DC8BD9A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E74E8-DD45-E683-70CB-DE5292E7940A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176C35-41DD-915B-C248-8337005A1744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A74828-4B7B-C87F-EA31-019D30665A95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A17BAE6-C517-A9CC-1F67-E5B9A0EAB97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9D5F304-825F-E71A-F6A0-48786DAC3A4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27FD8E0-CD38-2869-70B5-FBF0DFEB5C4B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D43D5-763E-9D31-F135-3B9B7D1131C6}"/>
              </a:ext>
            </a:extLst>
          </p:cNvPr>
          <p:cNvSpPr txBox="1"/>
          <p:nvPr/>
        </p:nvSpPr>
        <p:spPr>
          <a:xfrm>
            <a:off x="2057401" y="3104447"/>
            <a:ext cx="8229600" cy="625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source directed through magnetic cavity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Static B-field: ~50–80 mT (NdFeB magnets)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Photons converted to ALPs (sP mode) or blocked 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 (sD mode)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ALPs propagate toward ²⁴¹Am radioactive source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Gamma emission measured using NaI detector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Background monitored with secondary detector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Alternating sP/sD every 1 hour (to cancel drift)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40B05E1-C53C-BD1E-48EA-8EF2ED180E54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3B95A-3084-AEC4-B8BA-A861129EB299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Overview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5E6458-1168-E687-2CE3-8933D9C7B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3351221"/>
            <a:ext cx="6903733" cy="45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EFA8-34B3-81B0-9AA6-BB79CB31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47650A-5166-A917-EB0E-FD864834DFAB}"/>
              </a:ext>
            </a:extLst>
          </p:cNvPr>
          <p:cNvSpPr/>
          <p:nvPr/>
        </p:nvSpPr>
        <p:spPr>
          <a:xfrm>
            <a:off x="0" y="0"/>
            <a:ext cx="18288000" cy="1083215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95" t="-29019" b="-35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00305A-0E6F-9327-22D0-A0CF53BB5334}"/>
              </a:ext>
            </a:extLst>
          </p:cNvPr>
          <p:cNvSpPr/>
          <p:nvPr/>
        </p:nvSpPr>
        <p:spPr>
          <a:xfrm>
            <a:off x="0" y="-2"/>
            <a:ext cx="18288000" cy="2601174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B2BE20-FBC6-DE69-C101-BC59364C39B5}"/>
              </a:ext>
            </a:extLst>
          </p:cNvPr>
          <p:cNvSpPr/>
          <p:nvPr/>
        </p:nvSpPr>
        <p:spPr>
          <a:xfrm rot="-4174148" flipH="1">
            <a:off x="-970504" y="8700392"/>
            <a:ext cx="3998407" cy="3376564"/>
          </a:xfrm>
          <a:custGeom>
            <a:avLst/>
            <a:gdLst/>
            <a:ahLst/>
            <a:cxnLst/>
            <a:rect l="l" t="t" r="r" b="b"/>
            <a:pathLst>
              <a:path w="3424109" h="2801544">
                <a:moveTo>
                  <a:pt x="3424109" y="0"/>
                </a:moveTo>
                <a:lnTo>
                  <a:pt x="0" y="0"/>
                </a:lnTo>
                <a:lnTo>
                  <a:pt x="0" y="2801543"/>
                </a:lnTo>
                <a:lnTo>
                  <a:pt x="3424109" y="2801543"/>
                </a:lnTo>
                <a:lnTo>
                  <a:pt x="342410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B838E5-4E8F-94B5-456C-9CB5F2470B3A}"/>
              </a:ext>
            </a:extLst>
          </p:cNvPr>
          <p:cNvGrpSpPr/>
          <p:nvPr/>
        </p:nvGrpSpPr>
        <p:grpSpPr>
          <a:xfrm>
            <a:off x="8921615" y="-2123263"/>
            <a:ext cx="11771754" cy="5758371"/>
            <a:chOff x="10176978" y="-1091390"/>
            <a:chExt cx="11771754" cy="575837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ECA74F4-2216-F7F6-9CB5-75E69212100E}"/>
                </a:ext>
              </a:extLst>
            </p:cNvPr>
            <p:cNvSpPr/>
            <p:nvPr/>
          </p:nvSpPr>
          <p:spPr>
            <a:xfrm rot="20794715">
              <a:off x="16169295" y="114357"/>
              <a:ext cx="5779437" cy="4552624"/>
            </a:xfrm>
            <a:custGeom>
              <a:avLst/>
              <a:gdLst/>
              <a:ahLst/>
              <a:cxnLst/>
              <a:rect l="l" t="t" r="r" b="b"/>
              <a:pathLst>
                <a:path w="5564319" h="4552624">
                  <a:moveTo>
                    <a:pt x="0" y="0"/>
                  </a:moveTo>
                  <a:lnTo>
                    <a:pt x="5564319" y="0"/>
                  </a:lnTo>
                  <a:lnTo>
                    <a:pt x="5564319" y="4552624"/>
                  </a:lnTo>
                  <a:lnTo>
                    <a:pt x="0" y="4552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1BC9EE-58B5-8E2F-69AC-894F5D079BE4}"/>
                </a:ext>
              </a:extLst>
            </p:cNvPr>
            <p:cNvSpPr/>
            <p:nvPr/>
          </p:nvSpPr>
          <p:spPr>
            <a:xfrm rot="21230885" flipH="1" flipV="1">
              <a:off x="10176978" y="-1091390"/>
              <a:ext cx="10720764" cy="3122007"/>
            </a:xfrm>
            <a:custGeom>
              <a:avLst/>
              <a:gdLst/>
              <a:ahLst/>
              <a:cxnLst/>
              <a:rect l="l" t="t" r="r" b="b"/>
              <a:pathLst>
                <a:path w="11317876" h="3171141">
                  <a:moveTo>
                    <a:pt x="11317876" y="3171140"/>
                  </a:moveTo>
                  <a:lnTo>
                    <a:pt x="0" y="3171140"/>
                  </a:lnTo>
                  <a:lnTo>
                    <a:pt x="0" y="0"/>
                  </a:lnTo>
                  <a:lnTo>
                    <a:pt x="11317876" y="0"/>
                  </a:lnTo>
                  <a:lnTo>
                    <a:pt x="11317876" y="317114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92CD0F2-8ECC-F175-F438-C6534E7A0D20}"/>
              </a:ext>
            </a:extLst>
          </p:cNvPr>
          <p:cNvSpPr txBox="1"/>
          <p:nvPr/>
        </p:nvSpPr>
        <p:spPr>
          <a:xfrm>
            <a:off x="3124200" y="2019300"/>
            <a:ext cx="15621000" cy="10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b="1" dirty="0"/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dirty="0">
              <a:solidFill>
                <a:srgbClr val="383C5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A090B-4C22-150F-9518-97C15D537591}"/>
              </a:ext>
            </a:extLst>
          </p:cNvPr>
          <p:cNvSpPr txBox="1"/>
          <p:nvPr/>
        </p:nvSpPr>
        <p:spPr>
          <a:xfrm>
            <a:off x="2057400" y="3104447"/>
            <a:ext cx="14630399" cy="5560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Laser wavelengths: 632 nm (Exp 1), 445 nm (Exp 2)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Continuous beam; no power cycling between modes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Magnetic field orientations: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BH</a:t>
            </a:r>
            <a:r>
              <a:rPr lang="en-US" sz="3000" dirty="0"/>
              <a:t> – B-field ∥ polarization (high signal case)</a:t>
            </a:r>
            <a:br>
              <a:rPr lang="en-US" sz="3000" dirty="0"/>
            </a:br>
            <a:r>
              <a:rPr lang="en-US" sz="3000" dirty="0"/>
              <a:t>▪ </a:t>
            </a:r>
            <a:r>
              <a:rPr lang="en-US" sz="3000" b="1" dirty="0"/>
              <a:t>BV</a:t>
            </a:r>
            <a:r>
              <a:rPr lang="en-US" sz="3000" dirty="0"/>
              <a:t> – B-field ⟂ polarization (null test)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Polarization aligned with optical bench (y-direction)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000" dirty="0"/>
              <a:t>B-field rotated once, fixed per run (no switching during scan)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300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11736DE-9C8E-5EC0-486E-908578781CFB}"/>
              </a:ext>
            </a:extLst>
          </p:cNvPr>
          <p:cNvSpPr/>
          <p:nvPr/>
        </p:nvSpPr>
        <p:spPr>
          <a:xfrm rot="20700000">
            <a:off x="-201891" y="703887"/>
            <a:ext cx="3280294" cy="2583979"/>
          </a:xfrm>
          <a:custGeom>
            <a:avLst/>
            <a:gdLst/>
            <a:ahLst/>
            <a:cxnLst/>
            <a:rect l="l" t="t" r="r" b="b"/>
            <a:pathLst>
              <a:path w="5564319" h="4552624">
                <a:moveTo>
                  <a:pt x="0" y="0"/>
                </a:moveTo>
                <a:lnTo>
                  <a:pt x="5564319" y="0"/>
                </a:lnTo>
                <a:lnTo>
                  <a:pt x="5564319" y="4552624"/>
                </a:lnTo>
                <a:lnTo>
                  <a:pt x="0" y="455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73DE6E-6E3C-ECF4-6873-42447DB3E7AC}"/>
              </a:ext>
            </a:extLst>
          </p:cNvPr>
          <p:cNvSpPr txBox="1"/>
          <p:nvPr/>
        </p:nvSpPr>
        <p:spPr>
          <a:xfrm>
            <a:off x="3352800" y="936665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and Magnetic Field Configuration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10956</TotalTime>
  <Words>1929</Words>
  <Application>Microsoft Office PowerPoint</Application>
  <PresentationFormat>Custom</PresentationFormat>
  <Paragraphs>226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Detecting Exotic Particle Interactions in 137Cs Decay Through Photon-Magnetic Field Coupling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Geometric Simple Thesis Defense Presentation</dc:title>
  <dc:creator>Gunjan Akbari</dc:creator>
  <cp:lastModifiedBy>Gunjan Akbari</cp:lastModifiedBy>
  <cp:revision>36</cp:revision>
  <dcterms:created xsi:type="dcterms:W3CDTF">2006-08-16T00:00:00Z</dcterms:created>
  <dcterms:modified xsi:type="dcterms:W3CDTF">2025-06-27T14:26:39Z</dcterms:modified>
  <dc:identifier>DAGp0c7fsb8</dc:identifier>
</cp:coreProperties>
</file>