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04" r:id="rId3"/>
    <p:sldId id="305" r:id="rId4"/>
    <p:sldId id="261" r:id="rId5"/>
    <p:sldId id="264" r:id="rId6"/>
    <p:sldId id="317" r:id="rId7"/>
    <p:sldId id="327" r:id="rId8"/>
    <p:sldId id="322" r:id="rId9"/>
    <p:sldId id="321" r:id="rId10"/>
    <p:sldId id="267" r:id="rId11"/>
    <p:sldId id="310" r:id="rId12"/>
    <p:sldId id="323" r:id="rId13"/>
    <p:sldId id="258" r:id="rId14"/>
    <p:sldId id="270" r:id="rId15"/>
    <p:sldId id="318" r:id="rId16"/>
    <p:sldId id="276" r:id="rId17"/>
    <p:sldId id="278" r:id="rId18"/>
    <p:sldId id="280" r:id="rId19"/>
    <p:sldId id="279" r:id="rId20"/>
    <p:sldId id="324" r:id="rId21"/>
    <p:sldId id="325" r:id="rId22"/>
    <p:sldId id="281" r:id="rId23"/>
    <p:sldId id="284" r:id="rId24"/>
    <p:sldId id="289" r:id="rId25"/>
    <p:sldId id="288" r:id="rId26"/>
    <p:sldId id="290" r:id="rId27"/>
    <p:sldId id="332" r:id="rId28"/>
    <p:sldId id="292" r:id="rId29"/>
    <p:sldId id="286" r:id="rId30"/>
    <p:sldId id="302" r:id="rId31"/>
    <p:sldId id="283" r:id="rId32"/>
    <p:sldId id="296" r:id="rId33"/>
    <p:sldId id="295" r:id="rId34"/>
    <p:sldId id="298" r:id="rId35"/>
    <p:sldId id="331" r:id="rId36"/>
    <p:sldId id="299" r:id="rId37"/>
    <p:sldId id="335" r:id="rId38"/>
    <p:sldId id="301" r:id="rId39"/>
    <p:sldId id="328" r:id="rId40"/>
    <p:sldId id="285" r:id="rId41"/>
    <p:sldId id="272" r:id="rId42"/>
    <p:sldId id="303" r:id="rId43"/>
    <p:sldId id="330" r:id="rId44"/>
    <p:sldId id="329" r:id="rId45"/>
    <p:sldId id="334" r:id="rId46"/>
    <p:sldId id="33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817"/>
    <a:srgbClr val="FFFFFF"/>
    <a:srgbClr val="335899"/>
    <a:srgbClr val="DAE3F3"/>
    <a:srgbClr val="F0F0F0"/>
    <a:srgbClr val="535F84"/>
    <a:srgbClr val="07A9FF"/>
    <a:srgbClr val="FFAC64"/>
    <a:srgbClr val="CCE0F2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89" d="100"/>
          <a:sy n="89" d="100"/>
        </p:scale>
        <p:origin x="171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2829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93505368093088"/>
          <c:y val="0"/>
          <c:w val="0.66814898360135211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A2-4B6E-84B5-78D155F21E7B}"/>
              </c:ext>
            </c:extLst>
          </c:dPt>
          <c:dPt>
            <c:idx val="1"/>
            <c:bubble3D val="0"/>
            <c:spPr>
              <a:solidFill>
                <a:srgbClr val="2090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9DB-4A0B-B068-B9C9FA24F0EC}"/>
              </c:ext>
            </c:extLst>
          </c:dPt>
          <c:dPt>
            <c:idx val="2"/>
            <c:bubble3D val="0"/>
            <c:spPr>
              <a:solidFill>
                <a:srgbClr val="85D9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DB-4A0B-B068-B9C9FA24F0EC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DB-4A0B-B068-B9C9FA24F0E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14.7</c:v>
                </c:pt>
                <c:pt idx="1">
                  <c:v>19</c:v>
                </c:pt>
                <c:pt idx="2">
                  <c:v>22.1</c:v>
                </c:pt>
                <c:pt idx="3">
                  <c:v>86.7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DB-4A0B-B068-B9C9FA24F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EF72D5-3492-EA37-F40E-4DF8C6606C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212287-9E08-BE88-2C18-A8C7B032A8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67C7B-2376-45F7-85AD-D598B1768DCC}" type="datetimeFigureOut">
              <a:rPr lang="en-IN" smtClean="0"/>
              <a:t>27-06-2025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09AD7B-85AC-EA94-C7AF-3F6563AFF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6A7C2-24A2-1BEC-6815-9CC8793AC6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5D3F5-2011-4D66-A7BB-F3E28EDF373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137350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7:53:12.10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7:53:12.10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7:53:12.10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94527-A240-4F3F-96F7-7A71742B39F2}" type="datetimeFigureOut">
              <a:rPr lang="en-IN" smtClean="0"/>
              <a:t>27-06-2025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44146-7CEC-4B9E-9283-083B01BA279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568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4146-7CEC-4B9E-9283-083B01BA2797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550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4146-7CEC-4B9E-9283-083B01BA2797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1940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4146-7CEC-4B9E-9283-083B01BA2797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79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4146-7CEC-4B9E-9283-083B01BA2797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359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9E6C-1587-FCE8-7653-E6CC9FE18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E09448-F983-37D4-5AA6-2458A7665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C90325-F97A-D5D4-FFA9-55F4F089E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DE8BE-17DB-5792-021C-EB0FFAB41A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4146-7CEC-4B9E-9283-083B01BA2797}" type="slidenum">
              <a:rPr lang="en-IN" smtClean="0"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602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745F5-BB07-8F63-D4D8-DBA094D7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995079-BD76-30A9-47E5-04A8A7582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DBFEC5-44BA-6D59-45DF-122452694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6F542-2B63-6E4A-4789-88BC3F285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4146-7CEC-4B9E-9283-083B01BA2797}" type="slidenum">
              <a:rPr lang="en-IN" smtClean="0"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5157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F8F88-3CC5-AD5E-44C3-01095A899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93614-F192-379E-0E60-3FCB06890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43D1D3-C14B-39CD-07EE-6B2309A5A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4D472-040D-7514-0D81-5296C03D5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4146-7CEC-4B9E-9283-083B01BA2797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284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/>
              <a:t>Aparajita Mazumdar | PPC 2025, Deadwood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/>
          <a:p>
            <a:fld id="{03AB685E-59F6-4749-A6A4-A22AA6A2CC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5408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53E31C5-5230-4A4D-8163-28D885C20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/>
              <a:t>Aparajita Mazumdar | PPC 2025, Deadwood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9AA0E3-7E88-2F29-695D-95EBC1BD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/>
          <a:p>
            <a:fld id="{03AB685E-59F6-4749-A6A4-A22AA6A2CCD1}" type="slidenum">
              <a:rPr lang="en-IN" smtClean="0"/>
              <a:t>‹#›</a:t>
            </a:fld>
            <a:endParaRPr lang="en-IN"/>
          </a:p>
        </p:txBody>
      </p:sp>
      <p:pic>
        <p:nvPicPr>
          <p:cNvPr id="9" name="Graphic 19">
            <a:extLst>
              <a:ext uri="{FF2B5EF4-FFF2-40B4-BE49-F238E27FC236}">
                <a16:creationId xmlns:a16="http://schemas.microsoft.com/office/drawing/2014/main" id="{53CA755D-E574-B248-CC33-62138AAB3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77" t="30597" r="18863" b="34762"/>
          <a:stretch>
            <a:fillRect/>
          </a:stretch>
        </p:blipFill>
        <p:spPr>
          <a:xfrm>
            <a:off x="-142875" y="5993255"/>
            <a:ext cx="2857500" cy="9992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88C895-00B3-7A2C-3247-FA26EF76CE9D}"/>
              </a:ext>
            </a:extLst>
          </p:cNvPr>
          <p:cNvCxnSpPr>
            <a:cxnSpLocks/>
          </p:cNvCxnSpPr>
          <p:nvPr userDrawn="1"/>
        </p:nvCxnSpPr>
        <p:spPr>
          <a:xfrm>
            <a:off x="2266950" y="6400800"/>
            <a:ext cx="99250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19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F7611B-C8AA-1361-071A-D12A9D7E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/>
              <a:t>Aparajita Mazumdar | PPC 2025, Deadwood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0100B3-ECA0-4DD2-B8B1-8E03D265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/>
          <a:p>
            <a:fld id="{03AB685E-59F6-4749-A6A4-A22AA6A2CCD1}" type="slidenum">
              <a:rPr lang="en-IN" smtClean="0"/>
              <a:t>‹#›</a:t>
            </a:fld>
            <a:endParaRPr lang="en-IN"/>
          </a:p>
        </p:txBody>
      </p:sp>
      <p:pic>
        <p:nvPicPr>
          <p:cNvPr id="9" name="Graphic 19">
            <a:extLst>
              <a:ext uri="{FF2B5EF4-FFF2-40B4-BE49-F238E27FC236}">
                <a16:creationId xmlns:a16="http://schemas.microsoft.com/office/drawing/2014/main" id="{CDD82485-6ADA-C5DD-0204-9D821B09DC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77" t="30597" r="18863" b="34762"/>
          <a:stretch>
            <a:fillRect/>
          </a:stretch>
        </p:blipFill>
        <p:spPr>
          <a:xfrm>
            <a:off x="-142875" y="5993255"/>
            <a:ext cx="2857500" cy="9992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E89AE1-F188-664B-D499-121A8828339F}"/>
              </a:ext>
            </a:extLst>
          </p:cNvPr>
          <p:cNvCxnSpPr>
            <a:cxnSpLocks/>
          </p:cNvCxnSpPr>
          <p:nvPr userDrawn="1"/>
        </p:nvCxnSpPr>
        <p:spPr>
          <a:xfrm>
            <a:off x="2266950" y="6400800"/>
            <a:ext cx="99250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30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06167"/>
          </a:xfrm>
        </p:spPr>
        <p:txBody>
          <a:bodyPr/>
          <a:lstStyle>
            <a:lvl1pPr>
              <a:defRPr>
                <a:solidFill>
                  <a:srgbClr val="4362A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5FCF15-9867-FB9C-34CE-0A0969A14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2A5B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/>
              <a:t>Aparajita Mazumdar | PPC 2025, Deadwood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43799B5-48C5-1BA4-1EA1-DC3B11EC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2A5B"/>
                </a:solidFill>
              </a:defRPr>
            </a:lvl1pPr>
          </a:lstStyle>
          <a:p>
            <a:fld id="{03AB685E-59F6-4749-A6A4-A22AA6A2CCD1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10" name="Graphic 19">
            <a:extLst>
              <a:ext uri="{FF2B5EF4-FFF2-40B4-BE49-F238E27FC236}">
                <a16:creationId xmlns:a16="http://schemas.microsoft.com/office/drawing/2014/main" id="{09D691AF-389C-DDA1-EF24-EE8AA301E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77" t="30597" r="18863" b="34762"/>
          <a:stretch>
            <a:fillRect/>
          </a:stretch>
        </p:blipFill>
        <p:spPr>
          <a:xfrm>
            <a:off x="-142875" y="5993255"/>
            <a:ext cx="2857500" cy="9992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80309A-10B4-F498-6129-BFDA65D47793}"/>
              </a:ext>
            </a:extLst>
          </p:cNvPr>
          <p:cNvCxnSpPr>
            <a:cxnSpLocks/>
          </p:cNvCxnSpPr>
          <p:nvPr userDrawn="1"/>
        </p:nvCxnSpPr>
        <p:spPr>
          <a:xfrm>
            <a:off x="2491329" y="6400800"/>
            <a:ext cx="970067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978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937509-39DE-1684-993C-35BE44AF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/>
              <a:t>Aparajita Mazumdar | PPC 2025, Deadwood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B2ACDA-CE71-F074-EB5F-C510F4AC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/>
          <a:p>
            <a:fld id="{03AB685E-59F6-4749-A6A4-A22AA6A2CCD1}" type="slidenum">
              <a:rPr lang="en-IN" smtClean="0"/>
              <a:t>‹#›</a:t>
            </a:fld>
            <a:endParaRPr lang="en-IN"/>
          </a:p>
        </p:txBody>
      </p:sp>
      <p:pic>
        <p:nvPicPr>
          <p:cNvPr id="9" name="Graphic 19">
            <a:extLst>
              <a:ext uri="{FF2B5EF4-FFF2-40B4-BE49-F238E27FC236}">
                <a16:creationId xmlns:a16="http://schemas.microsoft.com/office/drawing/2014/main" id="{0FA51E66-3F7F-60B2-94DC-5AD322CF0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77" t="30597" r="18863" b="34762"/>
          <a:stretch>
            <a:fillRect/>
          </a:stretch>
        </p:blipFill>
        <p:spPr>
          <a:xfrm>
            <a:off x="-142875" y="5993255"/>
            <a:ext cx="2857500" cy="9992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662693-B5A6-C002-D182-4F73D009A9EF}"/>
              </a:ext>
            </a:extLst>
          </p:cNvPr>
          <p:cNvCxnSpPr>
            <a:cxnSpLocks/>
          </p:cNvCxnSpPr>
          <p:nvPr userDrawn="1"/>
        </p:nvCxnSpPr>
        <p:spPr>
          <a:xfrm>
            <a:off x="2266950" y="6400800"/>
            <a:ext cx="99250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69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CC53F7-6D3C-0D00-E915-3BEA69313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2A5B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/>
              <a:t>Aparajita Mazumdar | PPC 2025, Deadwood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21AFCB-C6BF-62C9-58C4-66E0D8C4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2A5B"/>
                </a:solidFill>
              </a:defRPr>
            </a:lvl1pPr>
          </a:lstStyle>
          <a:p>
            <a:fld id="{03AB685E-59F6-4749-A6A4-A22AA6A2CCD1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11" name="Graphic 19">
            <a:extLst>
              <a:ext uri="{FF2B5EF4-FFF2-40B4-BE49-F238E27FC236}">
                <a16:creationId xmlns:a16="http://schemas.microsoft.com/office/drawing/2014/main" id="{C73D5D49-007D-7C24-076B-155713773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77" t="30597" r="18863" b="34762"/>
          <a:stretch>
            <a:fillRect/>
          </a:stretch>
        </p:blipFill>
        <p:spPr>
          <a:xfrm>
            <a:off x="-142875" y="5993255"/>
            <a:ext cx="2857500" cy="9992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53938B-899D-8156-ACFA-4F4B51DFA7B5}"/>
              </a:ext>
            </a:extLst>
          </p:cNvPr>
          <p:cNvCxnSpPr>
            <a:cxnSpLocks/>
          </p:cNvCxnSpPr>
          <p:nvPr userDrawn="1"/>
        </p:nvCxnSpPr>
        <p:spPr>
          <a:xfrm>
            <a:off x="2266950" y="6400800"/>
            <a:ext cx="99250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B736381-4C11-5198-7B7D-3DF09E52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205"/>
            <a:ext cx="10515600" cy="606167"/>
          </a:xfrm>
        </p:spPr>
        <p:txBody>
          <a:bodyPr/>
          <a:lstStyle>
            <a:lvl1pPr>
              <a:defRPr>
                <a:solidFill>
                  <a:srgbClr val="4362A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6390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26BF0E0-B9C4-6A62-2B72-088BBB900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2A5B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/>
              <a:t>Aparajita Mazumdar | PPC 2025, Deadwood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B2FE8E-ED4D-D5B5-FDD3-8E83DC1A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2A5B"/>
                </a:solidFill>
              </a:defRPr>
            </a:lvl1pPr>
          </a:lstStyle>
          <a:p>
            <a:fld id="{03AB685E-59F6-4749-A6A4-A22AA6A2CCD1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12" name="Graphic 19">
            <a:extLst>
              <a:ext uri="{FF2B5EF4-FFF2-40B4-BE49-F238E27FC236}">
                <a16:creationId xmlns:a16="http://schemas.microsoft.com/office/drawing/2014/main" id="{AFE3CF29-70C8-248E-1F98-D67CF6F5D4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77" t="30597" r="18863" b="34762"/>
          <a:stretch>
            <a:fillRect/>
          </a:stretch>
        </p:blipFill>
        <p:spPr>
          <a:xfrm>
            <a:off x="-142875" y="5993255"/>
            <a:ext cx="2857500" cy="9992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890492-4615-AE57-95DF-0F95FFD52954}"/>
              </a:ext>
            </a:extLst>
          </p:cNvPr>
          <p:cNvCxnSpPr>
            <a:cxnSpLocks/>
          </p:cNvCxnSpPr>
          <p:nvPr userDrawn="1"/>
        </p:nvCxnSpPr>
        <p:spPr>
          <a:xfrm>
            <a:off x="2266950" y="6400800"/>
            <a:ext cx="99250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E20560A-6EC8-5534-0A08-CF3701A2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77" y="0"/>
            <a:ext cx="10515600" cy="606167"/>
          </a:xfrm>
        </p:spPr>
        <p:txBody>
          <a:bodyPr/>
          <a:lstStyle>
            <a:lvl1pPr>
              <a:defRPr>
                <a:solidFill>
                  <a:srgbClr val="4362A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0926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56795A-08C5-570C-AABB-AF841976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/>
              <a:t>Aparajita </a:t>
            </a:r>
            <a:r>
              <a:rPr lang="en-IN" dirty="0">
                <a:solidFill>
                  <a:srgbClr val="1A2A5B"/>
                </a:solidFill>
              </a:rPr>
              <a:t>Mazumdar | PPC 2025, Deadwood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1C807B-EAAD-96BA-8230-5E51F790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2A5B"/>
                </a:solidFill>
              </a:defRPr>
            </a:lvl1pPr>
          </a:lstStyle>
          <a:p>
            <a:fld id="{03AB685E-59F6-4749-A6A4-A22AA6A2CCD1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8" name="Graphic 19">
            <a:extLst>
              <a:ext uri="{FF2B5EF4-FFF2-40B4-BE49-F238E27FC236}">
                <a16:creationId xmlns:a16="http://schemas.microsoft.com/office/drawing/2014/main" id="{9476425E-213C-BDFA-8C7A-3C4F6EFEC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77" t="30597" r="18863" b="34762"/>
          <a:stretch>
            <a:fillRect/>
          </a:stretch>
        </p:blipFill>
        <p:spPr>
          <a:xfrm>
            <a:off x="-142875" y="5993255"/>
            <a:ext cx="2857500" cy="9992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A03C9C-819F-054B-C916-1C9CE1A3186A}"/>
              </a:ext>
            </a:extLst>
          </p:cNvPr>
          <p:cNvCxnSpPr>
            <a:cxnSpLocks/>
          </p:cNvCxnSpPr>
          <p:nvPr userDrawn="1"/>
        </p:nvCxnSpPr>
        <p:spPr>
          <a:xfrm>
            <a:off x="2266950" y="6400800"/>
            <a:ext cx="99250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301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81A70-7668-447D-F5B4-401C2B4B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2A5B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/>
              <a:t>Aparajita Mazumdar | PPC 2025, Deadwood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9C786-8CDD-B526-7858-396BA487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2A5B"/>
                </a:solidFill>
              </a:defRPr>
            </a:lvl1pPr>
          </a:lstStyle>
          <a:p>
            <a:fld id="{03AB685E-59F6-4749-A6A4-A22AA6A2CCD1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7" name="Graphic 19">
            <a:extLst>
              <a:ext uri="{FF2B5EF4-FFF2-40B4-BE49-F238E27FC236}">
                <a16:creationId xmlns:a16="http://schemas.microsoft.com/office/drawing/2014/main" id="{8CE5A333-D5FE-0771-33B0-DC9DA9E29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77" t="30597" r="18863" b="34762"/>
          <a:stretch>
            <a:fillRect/>
          </a:stretch>
        </p:blipFill>
        <p:spPr>
          <a:xfrm>
            <a:off x="-142875" y="5993255"/>
            <a:ext cx="2857500" cy="99924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035865-259F-B369-6E60-AC54900759F7}"/>
              </a:ext>
            </a:extLst>
          </p:cNvPr>
          <p:cNvCxnSpPr>
            <a:cxnSpLocks/>
          </p:cNvCxnSpPr>
          <p:nvPr userDrawn="1"/>
        </p:nvCxnSpPr>
        <p:spPr>
          <a:xfrm>
            <a:off x="2266950" y="6400800"/>
            <a:ext cx="99250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02AF262-5EB2-4C1A-EDC3-966E51A6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06167"/>
          </a:xfrm>
        </p:spPr>
        <p:txBody>
          <a:bodyPr/>
          <a:lstStyle>
            <a:lvl1pPr>
              <a:defRPr>
                <a:solidFill>
                  <a:srgbClr val="4362A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48345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36DCCC-E996-12A1-D546-F1010C93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>
                <a:solidFill>
                  <a:srgbClr val="1A2A5B"/>
                </a:solidFill>
              </a:rPr>
              <a:t>Aparajita Mazumdar | PPC 2025, Deadwood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8A5F2FD-6D71-B0C0-9144-C773F026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2A5B"/>
                </a:solidFill>
              </a:defRPr>
            </a:lvl1pPr>
          </a:lstStyle>
          <a:p>
            <a:fld id="{03AB685E-59F6-4749-A6A4-A22AA6A2CCD1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59931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201D14C-114A-582C-D216-5D200EA4A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/>
              <a:t>Aparajita Mazumdar | PPC 2025, Deadwood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E28DBB-B054-84D4-7D08-152888CD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/>
          <a:p>
            <a:fld id="{03AB685E-59F6-4749-A6A4-A22AA6A2CCD1}" type="slidenum">
              <a:rPr lang="en-IN" smtClean="0"/>
              <a:t>‹#›</a:t>
            </a:fld>
            <a:endParaRPr lang="en-IN"/>
          </a:p>
        </p:txBody>
      </p:sp>
      <p:pic>
        <p:nvPicPr>
          <p:cNvPr id="10" name="Graphic 19">
            <a:extLst>
              <a:ext uri="{FF2B5EF4-FFF2-40B4-BE49-F238E27FC236}">
                <a16:creationId xmlns:a16="http://schemas.microsoft.com/office/drawing/2014/main" id="{1DFC1D9F-BF3C-1563-91B8-993F853B85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77" t="30597" r="18863" b="34762"/>
          <a:stretch>
            <a:fillRect/>
          </a:stretch>
        </p:blipFill>
        <p:spPr>
          <a:xfrm>
            <a:off x="-142875" y="5993255"/>
            <a:ext cx="2857500" cy="9992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598396-A517-2D96-D94F-FC4CB6FC47B7}"/>
              </a:ext>
            </a:extLst>
          </p:cNvPr>
          <p:cNvCxnSpPr>
            <a:cxnSpLocks/>
          </p:cNvCxnSpPr>
          <p:nvPr userDrawn="1"/>
        </p:nvCxnSpPr>
        <p:spPr>
          <a:xfrm>
            <a:off x="2266950" y="6400800"/>
            <a:ext cx="99250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04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44985"/>
            </a:gs>
            <a:gs pos="39000">
              <a:srgbClr val="405C9A"/>
            </a:gs>
            <a:gs pos="95000">
              <a:srgbClr val="4362A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6147B97-7462-48D6-2039-5FB01019E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9357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IN" dirty="0"/>
              <a:t>Aparajita Mazumdar | PPC 2025, Deadwood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4499A12-2579-561C-17D0-02BEBC4A6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914" y="6492875"/>
            <a:ext cx="468086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fld id="{03AB685E-59F6-4749-A6A4-A22AA6A2CCD1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9202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e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Relationship Id="rId9" Type="http://schemas.openxmlformats.org/officeDocument/2006/relationships/image" Target="../media/image6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9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0.png"/><Relationship Id="rId4" Type="http://schemas.openxmlformats.org/officeDocument/2006/relationships/hyperlink" Target="https://agenda.infn.it/event/37867/contributions/233912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hyperlink" Target="https://doi.org/10.48550/arXiv.2505.10440" TargetMode="External"/><Relationship Id="rId4" Type="http://schemas.openxmlformats.org/officeDocument/2006/relationships/hyperlink" Target="https://journals.aps.org/prl/abstract/10.1103/PhysRevLett.132.182502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8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legend-exp.org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107.1146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ustration of neutrino symbols both solid and line art connected in grid pattern">
            <a:extLst>
              <a:ext uri="{FF2B5EF4-FFF2-40B4-BE49-F238E27FC236}">
                <a16:creationId xmlns:a16="http://schemas.microsoft.com/office/drawing/2014/main" id="{10F86450-455C-6DFB-6E72-3B8676421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9915" r="21161" b="16295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0441CE-F693-D636-E560-4BB0282B786F}"/>
              </a:ext>
            </a:extLst>
          </p:cNvPr>
          <p:cNvSpPr/>
          <p:nvPr/>
        </p:nvSpPr>
        <p:spPr>
          <a:xfrm>
            <a:off x="-2" y="1467585"/>
            <a:ext cx="12192002" cy="4077761"/>
          </a:xfrm>
          <a:prstGeom prst="rect">
            <a:avLst/>
          </a:prstGeom>
          <a:solidFill>
            <a:srgbClr val="436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DCEF5-1483-105B-503C-795EDC204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42323"/>
            <a:ext cx="12192000" cy="143591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CCCCC"/>
                </a:solidFill>
              </a:rPr>
              <a:t>The search for </a:t>
            </a:r>
            <a:r>
              <a:rPr lang="en-US" sz="4000" dirty="0" err="1">
                <a:solidFill>
                  <a:srgbClr val="CCCCCC"/>
                </a:solidFill>
              </a:rPr>
              <a:t>neutrinoless</a:t>
            </a:r>
            <a:r>
              <a:rPr lang="en-US" sz="4000" dirty="0">
                <a:solidFill>
                  <a:srgbClr val="CCCCCC"/>
                </a:solidFill>
              </a:rPr>
              <a:t> double beta decay by                     -200: First results </a:t>
            </a:r>
            <a:endParaRPr lang="en-IN" sz="4000" dirty="0">
              <a:solidFill>
                <a:srgbClr val="CCCCC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676217-04BA-DE3A-0F9F-7F721672C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6898" y="3506466"/>
            <a:ext cx="4961640" cy="172184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IN" sz="1500" dirty="0"/>
              <a:t>on behalf of the LEGEND collaboration</a:t>
            </a:r>
          </a:p>
          <a:p>
            <a:pPr algn="r"/>
            <a:r>
              <a:rPr lang="en-IN" b="1" dirty="0"/>
              <a:t>Aparajita Mazumdar </a:t>
            </a:r>
            <a:endParaRPr lang="en-IN" b="1" i="1" dirty="0"/>
          </a:p>
          <a:p>
            <a:pPr algn="r"/>
            <a:r>
              <a:rPr lang="en-IN" sz="1800" i="1" dirty="0"/>
              <a:t>jita@unc.edu</a:t>
            </a:r>
          </a:p>
          <a:p>
            <a:pPr algn="r"/>
            <a:r>
              <a:rPr lang="en-IN" sz="1800" dirty="0"/>
              <a:t>June 23 2025, </a:t>
            </a:r>
          </a:p>
          <a:p>
            <a:pPr algn="r"/>
            <a:r>
              <a:rPr lang="en-IN" sz="1800" dirty="0"/>
              <a:t>PPC 2025, Deadwood</a:t>
            </a:r>
            <a:endParaRPr lang="en-IN" sz="1800" i="1" dirty="0"/>
          </a:p>
          <a:p>
            <a:endParaRPr lang="en-IN" sz="1800" i="1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2ED2C24-596A-8BA7-0984-B9AE96B35A7F}"/>
              </a:ext>
            </a:extLst>
          </p:cNvPr>
          <p:cNvSpPr txBox="1">
            <a:spLocks/>
          </p:cNvSpPr>
          <p:nvPr/>
        </p:nvSpPr>
        <p:spPr>
          <a:xfrm>
            <a:off x="66793" y="4853336"/>
            <a:ext cx="3963595" cy="826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IN" sz="1600" dirty="0">
              <a:solidFill>
                <a:srgbClr val="CCCCCC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C7319DF-7BC3-ECCF-165C-8F67871C8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763" t="27894" r="19931" b="46037"/>
          <a:stretch>
            <a:fillRect/>
          </a:stretch>
        </p:blipFill>
        <p:spPr>
          <a:xfrm>
            <a:off x="2076156" y="2588022"/>
            <a:ext cx="2075515" cy="58076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52D1DEF-C02A-8A38-AE9B-9B9F3AA72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918" t="44189" r="27516" b="43536"/>
          <a:stretch>
            <a:fillRect/>
          </a:stretch>
        </p:blipFill>
        <p:spPr>
          <a:xfrm>
            <a:off x="7666773" y="3952309"/>
            <a:ext cx="1784287" cy="62205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B181D41-82DB-087A-0C5E-01A9747BA27F}"/>
              </a:ext>
            </a:extLst>
          </p:cNvPr>
          <p:cNvGrpSpPr/>
          <p:nvPr/>
        </p:nvGrpSpPr>
        <p:grpSpPr>
          <a:xfrm>
            <a:off x="7669385" y="4573820"/>
            <a:ext cx="1802546" cy="508891"/>
            <a:chOff x="7669385" y="4573820"/>
            <a:chExt cx="1802546" cy="508891"/>
          </a:xfrm>
        </p:grpSpPr>
        <p:pic>
          <p:nvPicPr>
            <p:cNvPr id="19" name="Picture 18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1ACC3D6A-F46A-E044-3A2F-44D55EDDE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521" y="4574360"/>
              <a:ext cx="1800410" cy="508351"/>
            </a:xfrm>
            <a:prstGeom prst="rect">
              <a:avLst/>
            </a:prstGeom>
          </p:spPr>
        </p:pic>
        <p:pic>
          <p:nvPicPr>
            <p:cNvPr id="25" name="Picture 24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B2164382-722B-E50D-7203-572013D3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398" b="22289"/>
            <a:stretch>
              <a:fillRect/>
            </a:stretch>
          </p:blipFill>
          <p:spPr>
            <a:xfrm>
              <a:off x="7669385" y="4573820"/>
              <a:ext cx="429879" cy="399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7265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A87A1-DBB4-37AC-64DF-C5F45B274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AE85A4-758B-2A30-40D1-B3881D7136BA}"/>
              </a:ext>
            </a:extLst>
          </p:cNvPr>
          <p:cNvSpPr/>
          <p:nvPr/>
        </p:nvSpPr>
        <p:spPr>
          <a:xfrm>
            <a:off x="6440507" y="3542455"/>
            <a:ext cx="5369215" cy="244786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63908-4519-F165-D654-3E9804DF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Double Beta Decays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A5CC0-7D27-50E1-1EF0-F9342473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E054B-900E-A990-F3E4-9F948604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10</a:t>
            </a:fld>
            <a:endParaRPr lang="en-IN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42E21E8-3B39-5D2D-F5FC-FA7CF2B9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0" y="1194260"/>
            <a:ext cx="2141575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3AA7929-B990-86A3-D4BC-796E37030AA8}"/>
                  </a:ext>
                </a:extLst>
              </p14:cNvPr>
              <p14:cNvContentPartPr/>
              <p14:nvPr/>
            </p14:nvContentPartPr>
            <p14:xfrm>
              <a:off x="2741564" y="168503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3AA7929-B990-86A3-D4BC-796E37030A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2564" y="1631033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C2A06674-23AC-DF2F-3D84-7A2CD347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23" y="1194260"/>
            <a:ext cx="2069206" cy="2304488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429B02-6ECE-4298-437F-29275CFE1D89}"/>
              </a:ext>
            </a:extLst>
          </p:cNvPr>
          <p:cNvSpPr txBox="1"/>
          <p:nvPr/>
        </p:nvSpPr>
        <p:spPr>
          <a:xfrm>
            <a:off x="6707439" y="555072"/>
            <a:ext cx="510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venir Next LT Pro" panose="020B0504020202020204" pitchFamily="34" charset="0"/>
              </a:rPr>
              <a:t>New physics implications, if 0</a:t>
            </a:r>
            <a:r>
              <a:rPr lang="en-US" dirty="0">
                <a:solidFill>
                  <a:srgbClr val="C00000"/>
                </a:solidFill>
                <a:latin typeface="Symbol" panose="05050102010706020507" pitchFamily="18" charset="2"/>
              </a:rPr>
              <a:t>nbb</a:t>
            </a:r>
            <a:r>
              <a:rPr lang="en-US" dirty="0">
                <a:solidFill>
                  <a:srgbClr val="C00000"/>
                </a:solidFill>
                <a:latin typeface="Avenir Next LT Pro" panose="020B0504020202020204" pitchFamily="34" charset="0"/>
              </a:rPr>
              <a:t> is observed: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D2E847-F6A0-F21C-40EE-019F44FFCB1E}"/>
                  </a:ext>
                </a:extLst>
              </p:cNvPr>
              <p:cNvSpPr txBox="1"/>
              <p:nvPr/>
            </p:nvSpPr>
            <p:spPr>
              <a:xfrm>
                <a:off x="6181650" y="4664539"/>
                <a:ext cx="5728410" cy="784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  <a:sym typeface="Symbol" pitchFamily="18" charset="2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  <a:sym typeface="Symbol" pitchFamily="18" charset="2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sym typeface="Symbol" pitchFamily="18" charset="2"/>
                                </a:rPr>
                                <m:t>1/2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  <a:sym typeface="Symbol" pitchFamily="18" charset="2"/>
                                </a:rPr>
                                <m:t>0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/>
                                  <a:sym typeface="Symbol" pitchFamily="18" charset="2"/>
                                </a:rPr>
                                <m:t>ν</m:t>
                              </m:r>
                            </m:sup>
                          </m:sSubSup>
                          <m:r>
                            <a:rPr lang="en-US" sz="2000" i="1">
                              <a:latin typeface="Cambria Math"/>
                              <a:sym typeface="Symbol" pitchFamily="18" charset="2"/>
                            </a:rPr>
                            <m:t>)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sym typeface="Symbol" pitchFamily="18" charset="2"/>
                            </a:rPr>
                            <m:t>−1</m:t>
                          </m:r>
                        </m:sup>
                      </m:sSup>
                      <m:r>
                        <a:rPr lang="en-US" sz="2000" i="1">
                          <a:latin typeface="Cambria Math"/>
                          <a:sym typeface="Symbol" pitchFamily="18" charset="2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en-IN" sz="2000" b="0" i="1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  <m:t>𝐺</m:t>
                          </m:r>
                        </m:e>
                        <m:sub>
                          <m:r>
                            <a:rPr lang="en-IN" sz="2000" b="0" i="1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  <m:t>0</m:t>
                          </m:r>
                          <m:r>
                            <a:rPr lang="en-I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itchFamily="18" charset="2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  <a:sym typeface="Symbol" pitchFamily="18" charset="2"/>
                            </a:rPr>
                            <m:t>𝑄</m:t>
                          </m:r>
                          <m:r>
                            <a:rPr lang="en-US" sz="2000" i="1">
                              <a:latin typeface="Cambria Math"/>
                              <a:sym typeface="Symbol" pitchFamily="18" charset="2"/>
                            </a:rPr>
                            <m:t>,</m:t>
                          </m:r>
                          <m:r>
                            <a:rPr lang="en-US" sz="2000" i="1">
                              <a:latin typeface="Cambria Math"/>
                              <a:sym typeface="Symbol" pitchFamily="18" charset="2"/>
                            </a:rPr>
                            <m:t>𝑍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2000" i="1">
                              <a:latin typeface="Cambria Math"/>
                              <a:sym typeface="Symbol" pitchFamily="18" charset="2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sym typeface="Symbol" pitchFamily="18" charset="2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sym typeface="Symbol" pitchFamily="18" charset="2"/>
                                </a:rPr>
                                <m:t>0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/>
                                  <a:sym typeface="Symbol" pitchFamily="18" charset="2"/>
                                </a:rPr>
                                <m:t>ν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  <a:sym typeface="Symbol" pitchFamily="18" charset="2"/>
                            </a:rPr>
                            <m:t>|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  <a:sym typeface="Symbol" pitchFamily="18" charset="2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  <a:sym typeface="Symbol" pitchFamily="18" charset="2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  <a:sym typeface="Symbol" pitchFamily="18" charset="2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  <a:sym typeface="Symbol" pitchFamily="18" charset="2"/>
                                    </a:rPr>
                                    <m:t>𝛽𝛽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  <a:ea typeface="Cambria Math"/>
                                  <a:sym typeface="Symbol" pitchFamily="18" charset="2"/>
                                </a:rPr>
                                <m:t>&gt;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  <a:sym typeface="Symbol" pitchFamily="18" charset="2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m:rPr>
                          <m:nor/>
                        </m:rPr>
                        <a:rPr lang="en-US" sz="2000" i="1" dirty="0">
                          <a:sym typeface="Symbol" pitchFamily="18" charset="2"/>
                        </a:rPr>
                        <m:t> </m:t>
                      </m:r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D2E847-F6A0-F21C-40EE-019F44FFC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650" y="4664539"/>
                <a:ext cx="5728410" cy="7843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F0DCF207-A4E9-CC81-F650-5BF367C843F6}"/>
              </a:ext>
            </a:extLst>
          </p:cNvPr>
          <p:cNvSpPr/>
          <p:nvPr/>
        </p:nvSpPr>
        <p:spPr>
          <a:xfrm>
            <a:off x="7989467" y="4735772"/>
            <a:ext cx="1056388" cy="639643"/>
          </a:xfrm>
          <a:prstGeom prst="rect">
            <a:avLst/>
          </a:prstGeom>
          <a:solidFill>
            <a:srgbClr val="FFF2CC">
              <a:alpha val="56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5959DD-2EC5-FB04-A243-4DEAB9935DAC}"/>
              </a:ext>
            </a:extLst>
          </p:cNvPr>
          <p:cNvSpPr/>
          <p:nvPr/>
        </p:nvSpPr>
        <p:spPr>
          <a:xfrm>
            <a:off x="9348647" y="4735772"/>
            <a:ext cx="695064" cy="675637"/>
          </a:xfrm>
          <a:prstGeom prst="rect">
            <a:avLst/>
          </a:prstGeom>
          <a:solidFill>
            <a:schemeClr val="accent6">
              <a:alpha val="31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F01CDC-850E-9E4C-7CBC-C079D18A1036}"/>
              </a:ext>
            </a:extLst>
          </p:cNvPr>
          <p:cNvSpPr/>
          <p:nvPr/>
        </p:nvSpPr>
        <p:spPr>
          <a:xfrm>
            <a:off x="10097473" y="4735772"/>
            <a:ext cx="1182480" cy="675638"/>
          </a:xfrm>
          <a:prstGeom prst="rect">
            <a:avLst/>
          </a:prstGeom>
          <a:solidFill>
            <a:schemeClr val="accent1">
              <a:alpha val="31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D37F1-7FF0-1102-173C-ABCA57AAD86C}"/>
              </a:ext>
            </a:extLst>
          </p:cNvPr>
          <p:cNvSpPr txBox="1"/>
          <p:nvPr/>
        </p:nvSpPr>
        <p:spPr>
          <a:xfrm>
            <a:off x="7867115" y="5495694"/>
            <a:ext cx="1384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venir Book" panose="02000503020000020003"/>
              </a:rPr>
              <a:t>Phase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4D24FA-49D0-2BC2-23EF-D8950191D05E}"/>
              </a:ext>
            </a:extLst>
          </p:cNvPr>
          <p:cNvSpPr txBox="1"/>
          <p:nvPr/>
        </p:nvSpPr>
        <p:spPr>
          <a:xfrm>
            <a:off x="8482428" y="4195468"/>
            <a:ext cx="2389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Book" panose="02000503020000020003"/>
              </a:rPr>
              <a:t>Nuclear Matrix Element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349077-797B-9C0E-A7DB-EF0C2C672BE6}"/>
              </a:ext>
            </a:extLst>
          </p:cNvPr>
          <p:cNvSpPr txBox="1"/>
          <p:nvPr/>
        </p:nvSpPr>
        <p:spPr>
          <a:xfrm>
            <a:off x="10570832" y="5495694"/>
            <a:ext cx="80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venir Book" panose="02000503020000020003"/>
              </a:rPr>
              <a:t>Mass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96FF2E-B414-B9D8-D5B6-EA61DAF1BEA5}"/>
              </a:ext>
            </a:extLst>
          </p:cNvPr>
          <p:cNvSpPr txBox="1"/>
          <p:nvPr/>
        </p:nvSpPr>
        <p:spPr>
          <a:xfrm>
            <a:off x="6674550" y="3600694"/>
            <a:ext cx="5004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 LT Pro" panose="020B0504020202020204" pitchFamily="34" charset="0"/>
              </a:rPr>
              <a:t>Sensitive to the absolute mass of the neutrino.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285F64E-CF25-8007-8A97-AAE98E08175A}"/>
              </a:ext>
            </a:extLst>
          </p:cNvPr>
          <p:cNvSpPr/>
          <p:nvPr/>
        </p:nvSpPr>
        <p:spPr>
          <a:xfrm>
            <a:off x="6440505" y="2327034"/>
            <a:ext cx="5369215" cy="100512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F509D5-41AB-D899-C36B-2C72DEBB1265}"/>
              </a:ext>
            </a:extLst>
          </p:cNvPr>
          <p:cNvSpPr txBox="1"/>
          <p:nvPr/>
        </p:nvSpPr>
        <p:spPr>
          <a:xfrm>
            <a:off x="6622839" y="2449113"/>
            <a:ext cx="5004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 LT Pro" panose="020B0504020202020204" pitchFamily="34" charset="0"/>
              </a:rPr>
              <a:t>Lepton number violated by 2 units. </a:t>
            </a:r>
          </a:p>
          <a:p>
            <a:pPr algn="ctr"/>
            <a:r>
              <a:rPr lang="en-US" sz="1600" dirty="0">
                <a:latin typeface="Avenir Next LT Pro" panose="020B0504020202020204" pitchFamily="34" charset="0"/>
              </a:rPr>
              <a:t>Implications for baryogenesis models.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B5B2CE-045A-77CE-F1FE-D0A34F04F037}"/>
              </a:ext>
            </a:extLst>
          </p:cNvPr>
          <p:cNvSpPr/>
          <p:nvPr/>
        </p:nvSpPr>
        <p:spPr>
          <a:xfrm>
            <a:off x="6440505" y="1096472"/>
            <a:ext cx="5369215" cy="100512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E8A0A7-AC04-9A4C-83F2-2BAB3039C977}"/>
              </a:ext>
            </a:extLst>
          </p:cNvPr>
          <p:cNvSpPr txBox="1"/>
          <p:nvPr/>
        </p:nvSpPr>
        <p:spPr>
          <a:xfrm>
            <a:off x="6622839" y="1254472"/>
            <a:ext cx="5004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 LT Pro" panose="020B0504020202020204" pitchFamily="34" charset="0"/>
              </a:rPr>
              <a:t>Definitive evidence that neutrinos are Majorana fermions.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696B58-0792-04A9-40B6-3B8F77BC86B6}"/>
              </a:ext>
            </a:extLst>
          </p:cNvPr>
          <p:cNvSpPr txBox="1"/>
          <p:nvPr/>
        </p:nvSpPr>
        <p:spPr>
          <a:xfrm>
            <a:off x="557086" y="4196731"/>
            <a:ext cx="187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 48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Ca,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76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Ge,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82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Se 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96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Zr,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100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Mo,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116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Cd,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128,130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Te,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136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Xe,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150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Nd,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238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U</a:t>
            </a:r>
            <a:endParaRPr lang="en-US" sz="1200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12E6F0-091B-6827-EDE6-8AC5A2AD6C67}"/>
                  </a:ext>
                </a:extLst>
              </p:cNvPr>
              <p:cNvSpPr txBox="1"/>
              <p:nvPr/>
            </p:nvSpPr>
            <p:spPr>
              <a:xfrm>
                <a:off x="557086" y="3509236"/>
                <a:ext cx="2251260" cy="778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venir Next LT Pro" panose="020B0504020202020204" pitchFamily="34" charset="0"/>
                  </a:rPr>
                  <a:t>Rare process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400" dirty="0">
                    <a:latin typeface="Avenir Next LT Pro" panose="020B0504020202020204" pitchFamily="34" charset="0"/>
                  </a:rPr>
                  <a:t> :10</a:t>
                </a:r>
                <a:r>
                  <a:rPr lang="en-US" sz="1400" baseline="30000" dirty="0">
                    <a:latin typeface="Avenir Next LT Pro" panose="020B0504020202020204" pitchFamily="34" charset="0"/>
                  </a:rPr>
                  <a:t>18</a:t>
                </a:r>
                <a:r>
                  <a:rPr lang="en-US" sz="1400" dirty="0">
                    <a:latin typeface="Avenir Next LT Pro" panose="020B0504020202020204" pitchFamily="34" charset="0"/>
                  </a:rPr>
                  <a:t> – 10</a:t>
                </a:r>
                <a:r>
                  <a:rPr lang="en-US" sz="1400" baseline="30000" dirty="0">
                    <a:latin typeface="Avenir Next LT Pro" panose="020B0504020202020204" pitchFamily="34" charset="0"/>
                  </a:rPr>
                  <a:t>24 </a:t>
                </a:r>
                <a:r>
                  <a:rPr lang="en-US" sz="1400" dirty="0">
                    <a:latin typeface="Avenir Next LT Pro" panose="020B0504020202020204" pitchFamily="34" charset="0"/>
                  </a:rPr>
                  <a:t>yr</a:t>
                </a:r>
                <a:endParaRPr lang="en-US" sz="1400" dirty="0"/>
              </a:p>
              <a:p>
                <a:endParaRPr lang="en-US" sz="14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12E6F0-091B-6827-EDE6-8AC5A2AD6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86" y="3509236"/>
                <a:ext cx="2251260" cy="778739"/>
              </a:xfrm>
              <a:prstGeom prst="rect">
                <a:avLst/>
              </a:prstGeom>
              <a:blipFill>
                <a:blip r:embed="rId7"/>
                <a:stretch>
                  <a:fillRect l="-811" t="-15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7A1C7818-5C49-8114-FFAC-B4952A380EE8}"/>
              </a:ext>
            </a:extLst>
          </p:cNvPr>
          <p:cNvSpPr txBox="1"/>
          <p:nvPr/>
        </p:nvSpPr>
        <p:spPr>
          <a:xfrm>
            <a:off x="3905724" y="750740"/>
            <a:ext cx="72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</a:rPr>
              <a:t>0</a:t>
            </a:r>
            <a:r>
              <a:rPr lang="en-US" dirty="0">
                <a:latin typeface="Symbol" panose="05050102010706020507" pitchFamily="18" charset="2"/>
              </a:rPr>
              <a:t>nbb</a:t>
            </a:r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5B05B6-9FD2-A262-9659-21D878096395}"/>
              </a:ext>
            </a:extLst>
          </p:cNvPr>
          <p:cNvSpPr txBox="1"/>
          <p:nvPr/>
        </p:nvSpPr>
        <p:spPr>
          <a:xfrm>
            <a:off x="1139798" y="739079"/>
            <a:ext cx="72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</a:rPr>
              <a:t>2</a:t>
            </a:r>
            <a:r>
              <a:rPr lang="en-US" dirty="0">
                <a:latin typeface="Symbol" panose="05050102010706020507" pitchFamily="18" charset="2"/>
              </a:rPr>
              <a:t>nbb</a:t>
            </a:r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844C2F-C956-381D-3054-ACC9C3395C35}"/>
              </a:ext>
            </a:extLst>
          </p:cNvPr>
          <p:cNvSpPr txBox="1"/>
          <p:nvPr/>
        </p:nvSpPr>
        <p:spPr>
          <a:xfrm>
            <a:off x="3542983" y="3534260"/>
            <a:ext cx="1896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venir Next LT Pro" panose="020B0504020202020204" pitchFamily="34" charset="0"/>
              </a:rPr>
              <a:t>Yet to be observed!</a:t>
            </a:r>
            <a:endParaRPr lang="en-US" sz="1400" b="1" dirty="0"/>
          </a:p>
          <a:p>
            <a:endParaRPr lang="en-US" sz="1400" dirty="0">
              <a:latin typeface="Avenir Next LT Pro" panose="020B0504020202020204" pitchFamily="34" charset="0"/>
            </a:endParaRPr>
          </a:p>
        </p:txBody>
      </p:sp>
      <p:sp>
        <p:nvSpPr>
          <p:cNvPr id="32" name="Star: 16 Points 31">
            <a:extLst>
              <a:ext uri="{FF2B5EF4-FFF2-40B4-BE49-F238E27FC236}">
                <a16:creationId xmlns:a16="http://schemas.microsoft.com/office/drawing/2014/main" id="{30DE88A5-C76E-4FAC-9DB2-7853B13B286D}"/>
              </a:ext>
            </a:extLst>
          </p:cNvPr>
          <p:cNvSpPr/>
          <p:nvPr/>
        </p:nvSpPr>
        <p:spPr>
          <a:xfrm>
            <a:off x="3486455" y="3956418"/>
            <a:ext cx="2009301" cy="1901024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Beyond Standard Model</a:t>
            </a:r>
            <a:r>
              <a:rPr lang="en-US" sz="1600" dirty="0"/>
              <a:t> </a:t>
            </a:r>
            <a:endParaRPr lang="en-IN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0EF5CC-13F8-36E9-FD40-DD4AADF68C9B}"/>
              </a:ext>
            </a:extLst>
          </p:cNvPr>
          <p:cNvSpPr txBox="1"/>
          <p:nvPr/>
        </p:nvSpPr>
        <p:spPr>
          <a:xfrm>
            <a:off x="557086" y="4950446"/>
            <a:ext cx="2251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Next LT Pro" panose="020B0504020202020204" pitchFamily="34" charset="0"/>
              </a:rPr>
              <a:t>Observed in 11 isotopes for which </a:t>
            </a:r>
            <a:r>
              <a:rPr lang="en-US" sz="1400" dirty="0">
                <a:latin typeface="Symbol" panose="05050102010706020507" pitchFamily="18" charset="2"/>
              </a:rPr>
              <a:t>b</a:t>
            </a:r>
            <a:r>
              <a:rPr lang="en-US" sz="1400" dirty="0">
                <a:latin typeface="Avenir Next LT Pro" panose="020B0504020202020204" pitchFamily="34" charset="0"/>
              </a:rPr>
              <a:t> decay is energy/spin suppressed.</a:t>
            </a:r>
            <a:endParaRPr lang="en-US" sz="1400" dirty="0"/>
          </a:p>
          <a:p>
            <a:endParaRPr lang="en-US" sz="14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59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8623F-F6F2-40E4-197A-BED82056B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D118-FEA6-426D-C97C-B2617F401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signature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DF4D4-2ACF-1A04-5181-34DB64DDB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DF285-2902-1506-B924-CAC618BB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t>11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4809B-257D-1ACA-3B0B-08D07BF3E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9" y="838743"/>
            <a:ext cx="5240004" cy="2543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80E91D-D923-008B-628B-66676FC2C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" b="96515" l="5158" r="95320">
                        <a14:foregroundMark x1="10029" y1="42225" x2="4107" y2="34517"/>
                        <a14:foregroundMark x1="4107" y1="34517" x2="4298" y2="26005"/>
                        <a14:foregroundMark x1="4298" y1="26005" x2="16141" y2="12131"/>
                        <a14:foregroundMark x1="16141" y1="12131" x2="24928" y2="6971"/>
                        <a14:foregroundMark x1="24928" y1="6971" x2="36294" y2="3887"/>
                        <a14:foregroundMark x1="36294" y1="3887" x2="49952" y2="3686"/>
                        <a14:foregroundMark x1="49952" y1="3686" x2="63515" y2="6233"/>
                        <a14:foregroundMark x1="63515" y1="6233" x2="76313" y2="11796"/>
                        <a14:foregroundMark x1="5540" y1="37064" x2="5253" y2="19437"/>
                        <a14:foregroundMark x1="5253" y1="19437" x2="7068" y2="17627"/>
                        <a14:foregroundMark x1="27125" y1="4021" x2="40592" y2="1005"/>
                        <a14:foregroundMark x1="40592" y1="1005" x2="54250" y2="1743"/>
                        <a14:foregroundMark x1="54250" y1="1743" x2="58453" y2="2949"/>
                        <a14:foregroundMark x1="81471" y1="89343" x2="91213" y2="95308"/>
                        <a14:foregroundMark x1="91213" y1="95308" x2="92646" y2="87936"/>
                        <a14:foregroundMark x1="92646" y1="87936" x2="88634" y2="84115"/>
                        <a14:foregroundMark x1="82999" y1="92560" x2="93123" y2="94839"/>
                        <a14:foregroundMark x1="93123" y1="94839" x2="95415" y2="93164"/>
                        <a14:foregroundMark x1="83763" y1="94504" x2="86151" y2="96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02899">
            <a:off x="4364893" y="1477558"/>
            <a:ext cx="2291150" cy="3264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A33C9F-6A44-86D3-91EF-1BA4AB41C80E}"/>
              </a:ext>
            </a:extLst>
          </p:cNvPr>
          <p:cNvSpPr txBox="1"/>
          <p:nvPr/>
        </p:nvSpPr>
        <p:spPr>
          <a:xfrm>
            <a:off x="1253747" y="3529611"/>
            <a:ext cx="292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Summed energy of electrons</a:t>
            </a:r>
            <a:endParaRPr lang="en-IN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8A2755E-47B4-6182-1AD0-6131CE91B29A}"/>
              </a:ext>
            </a:extLst>
          </p:cNvPr>
          <p:cNvCxnSpPr/>
          <p:nvPr/>
        </p:nvCxnSpPr>
        <p:spPr>
          <a:xfrm rot="5400000" flipH="1" flipV="1">
            <a:off x="2509316" y="3225810"/>
            <a:ext cx="284615" cy="254336"/>
          </a:xfrm>
          <a:prstGeom prst="curvedConnector3">
            <a:avLst/>
          </a:prstGeom>
          <a:ln>
            <a:solidFill>
              <a:srgbClr val="405C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153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AE333-B3E8-404D-E688-776AC7206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B787-74C6-F533-CE87-07C162EB3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signature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70A01F-8BFE-BF53-19A1-ECC0143F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2C204-E0F8-F9EB-6E1D-A68B111D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t>12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C921D-E262-0493-11FC-3FFC89E38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9" y="838743"/>
            <a:ext cx="5240004" cy="2543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FF096C-7439-58E5-748D-F879AF766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" b="96515" l="5158" r="95320">
                        <a14:foregroundMark x1="10029" y1="42225" x2="4107" y2="34517"/>
                        <a14:foregroundMark x1="4107" y1="34517" x2="4298" y2="26005"/>
                        <a14:foregroundMark x1="4298" y1="26005" x2="16141" y2="12131"/>
                        <a14:foregroundMark x1="16141" y1="12131" x2="24928" y2="6971"/>
                        <a14:foregroundMark x1="24928" y1="6971" x2="36294" y2="3887"/>
                        <a14:foregroundMark x1="36294" y1="3887" x2="49952" y2="3686"/>
                        <a14:foregroundMark x1="49952" y1="3686" x2="63515" y2="6233"/>
                        <a14:foregroundMark x1="63515" y1="6233" x2="76313" y2="11796"/>
                        <a14:foregroundMark x1="5540" y1="37064" x2="5253" y2="19437"/>
                        <a14:foregroundMark x1="5253" y1="19437" x2="7068" y2="17627"/>
                        <a14:foregroundMark x1="27125" y1="4021" x2="40592" y2="1005"/>
                        <a14:foregroundMark x1="40592" y1="1005" x2="54250" y2="1743"/>
                        <a14:foregroundMark x1="54250" y1="1743" x2="58453" y2="2949"/>
                        <a14:foregroundMark x1="81471" y1="89343" x2="91213" y2="95308"/>
                        <a14:foregroundMark x1="91213" y1="95308" x2="92646" y2="87936"/>
                        <a14:foregroundMark x1="92646" y1="87936" x2="88634" y2="84115"/>
                        <a14:foregroundMark x1="82999" y1="92560" x2="93123" y2="94839"/>
                        <a14:foregroundMark x1="93123" y1="94839" x2="95415" y2="93164"/>
                        <a14:foregroundMark x1="83763" y1="94504" x2="86151" y2="96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02899">
            <a:off x="4364893" y="1477558"/>
            <a:ext cx="2291150" cy="3264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496A9F-BB7B-FA28-6FA9-417480FD3354}"/>
              </a:ext>
            </a:extLst>
          </p:cNvPr>
          <p:cNvSpPr txBox="1"/>
          <p:nvPr/>
        </p:nvSpPr>
        <p:spPr>
          <a:xfrm>
            <a:off x="1253747" y="3529611"/>
            <a:ext cx="292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Summed energy of electrons</a:t>
            </a:r>
            <a:endParaRPr lang="en-IN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61673EFE-6403-5A5E-A36A-E3D1ED567C92}"/>
              </a:ext>
            </a:extLst>
          </p:cNvPr>
          <p:cNvCxnSpPr/>
          <p:nvPr/>
        </p:nvCxnSpPr>
        <p:spPr>
          <a:xfrm rot="5400000" flipH="1" flipV="1">
            <a:off x="2509316" y="3225810"/>
            <a:ext cx="284615" cy="254336"/>
          </a:xfrm>
          <a:prstGeom prst="curvedConnector3">
            <a:avLst/>
          </a:prstGeom>
          <a:ln>
            <a:solidFill>
              <a:srgbClr val="405C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0BDC85-8693-2845-1A29-12774ADD3819}"/>
                  </a:ext>
                </a:extLst>
              </p:cNvPr>
              <p:cNvSpPr txBox="1"/>
              <p:nvPr/>
            </p:nvSpPr>
            <p:spPr>
              <a:xfrm>
                <a:off x="8837864" y="606167"/>
                <a:ext cx="2274277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EE2862-974F-466A-E013-8A469401D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864" y="606167"/>
                <a:ext cx="2274277" cy="818366"/>
              </a:xfrm>
              <a:prstGeom prst="rect">
                <a:avLst/>
              </a:prstGeom>
              <a:blipFill>
                <a:blip r:embed="rId5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2DD1D0-1CC3-570E-C9A3-2B289D1B59BD}"/>
                  </a:ext>
                </a:extLst>
              </p:cNvPr>
              <p:cNvSpPr txBox="1"/>
              <p:nvPr/>
            </p:nvSpPr>
            <p:spPr>
              <a:xfrm>
                <a:off x="8837864" y="1642687"/>
                <a:ext cx="1858650" cy="32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2372C9-284D-1EA6-937A-801F1F8D9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864" y="1642687"/>
                <a:ext cx="1858650" cy="329001"/>
              </a:xfrm>
              <a:prstGeom prst="rect">
                <a:avLst/>
              </a:prstGeom>
              <a:blipFill>
                <a:blip r:embed="rId6"/>
                <a:stretch>
                  <a:fillRect l="-2623" t="-57407" r="-1639" b="-1555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1B4BD8A-F3D3-3CD4-359B-756B5B99E8BC}"/>
              </a:ext>
            </a:extLst>
          </p:cNvPr>
          <p:cNvSpPr txBox="1">
            <a:spLocks/>
          </p:cNvSpPr>
          <p:nvPr/>
        </p:nvSpPr>
        <p:spPr>
          <a:xfrm>
            <a:off x="7268992" y="902502"/>
            <a:ext cx="1568872" cy="477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1400" dirty="0">
                <a:solidFill>
                  <a:srgbClr val="4362A1"/>
                </a:solidFill>
              </a:rPr>
              <a:t>With background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CE4C75D-916F-B232-C091-8B174F6D0700}"/>
              </a:ext>
            </a:extLst>
          </p:cNvPr>
          <p:cNvSpPr txBox="1">
            <a:spLocks/>
          </p:cNvSpPr>
          <p:nvPr/>
        </p:nvSpPr>
        <p:spPr>
          <a:xfrm>
            <a:off x="7268992" y="1691854"/>
            <a:ext cx="1568872" cy="35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1400" dirty="0">
                <a:solidFill>
                  <a:srgbClr val="4362A1"/>
                </a:solidFill>
              </a:rPr>
              <a:t>Background-free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E780EDC4-1377-2EC5-3184-BEC49F82A6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4005" y="2310313"/>
                <a:ext cx="2344009" cy="9957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IN" sz="1500" dirty="0"/>
                  <a:t>: Efficiency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1500" dirty="0"/>
                  <a:t> : Isotopic abundance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1500" dirty="0"/>
                  <a:t>: Mass</a:t>
                </a:r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E780EDC4-1377-2EC5-3184-BEC49F82A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005" y="2310313"/>
                <a:ext cx="2344009" cy="995748"/>
              </a:xfrm>
              <a:prstGeom prst="rect">
                <a:avLst/>
              </a:prstGeom>
              <a:blipFill>
                <a:blip r:embed="rId7"/>
                <a:stretch>
                  <a:fillRect t="-3067" b="-368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9C323C3-E76B-14D5-198C-5A21BC1A8C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6079" y="2307697"/>
                <a:ext cx="2796982" cy="10749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5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1500" dirty="0"/>
                  <a:t>     : Time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IN" sz="1500" dirty="0"/>
                  <a:t>: Background Index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IN" sz="1500" dirty="0"/>
                  <a:t>: Energy Resolution</a:t>
                </a: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9C323C3-E76B-14D5-198C-5A21BC1A8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6079" y="2307697"/>
                <a:ext cx="2796982" cy="1074948"/>
              </a:xfrm>
              <a:prstGeom prst="rect">
                <a:avLst/>
              </a:prstGeom>
              <a:blipFill>
                <a:blip r:embed="rId8"/>
                <a:stretch>
                  <a:fillRect t="-340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0252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0413CF7A-0C1D-3607-49CA-142BAF740320}"/>
              </a:ext>
            </a:extLst>
          </p:cNvPr>
          <p:cNvSpPr/>
          <p:nvPr/>
        </p:nvSpPr>
        <p:spPr>
          <a:xfrm>
            <a:off x="9546079" y="899556"/>
            <a:ext cx="542801" cy="351138"/>
          </a:xfrm>
          <a:prstGeom prst="ellipse">
            <a:avLst/>
          </a:prstGeom>
          <a:solidFill>
            <a:srgbClr val="FBE5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FBC2D9-8FCA-B29E-29FA-3E4CBD572AEC}"/>
              </a:ext>
            </a:extLst>
          </p:cNvPr>
          <p:cNvSpPr/>
          <p:nvPr/>
        </p:nvSpPr>
        <p:spPr>
          <a:xfrm>
            <a:off x="10311319" y="1086194"/>
            <a:ext cx="888076" cy="329001"/>
          </a:xfrm>
          <a:prstGeom prst="ellipse">
            <a:avLst/>
          </a:prstGeom>
          <a:solidFill>
            <a:srgbClr val="E2F0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8E1584-A2C4-586C-B82E-4BBF1D65E7A6}"/>
              </a:ext>
            </a:extLst>
          </p:cNvPr>
          <p:cNvSpPr/>
          <p:nvPr/>
        </p:nvSpPr>
        <p:spPr>
          <a:xfrm>
            <a:off x="10457543" y="711200"/>
            <a:ext cx="654598" cy="351138"/>
          </a:xfrm>
          <a:prstGeom prst="ellipse">
            <a:avLst/>
          </a:prstGeom>
          <a:solidFill>
            <a:srgbClr val="FBE5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0A684D-D56E-3E4D-702B-740570B2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signature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79F2B-08E4-C2A0-C29D-B32A7396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035B0-42A1-304F-91AE-D16AB339C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t>13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0EBED4-0245-3E41-7FAE-1A0DBE40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9" y="838743"/>
            <a:ext cx="5240004" cy="2543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66C571-8761-03CF-0D1D-9C811DD93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" b="96515" l="5158" r="95320">
                        <a14:foregroundMark x1="10029" y1="42225" x2="4107" y2="34517"/>
                        <a14:foregroundMark x1="4107" y1="34517" x2="4298" y2="26005"/>
                        <a14:foregroundMark x1="4298" y1="26005" x2="16141" y2="12131"/>
                        <a14:foregroundMark x1="16141" y1="12131" x2="24928" y2="6971"/>
                        <a14:foregroundMark x1="24928" y1="6971" x2="36294" y2="3887"/>
                        <a14:foregroundMark x1="36294" y1="3887" x2="49952" y2="3686"/>
                        <a14:foregroundMark x1="49952" y1="3686" x2="63515" y2="6233"/>
                        <a14:foregroundMark x1="63515" y1="6233" x2="76313" y2="11796"/>
                        <a14:foregroundMark x1="5540" y1="37064" x2="5253" y2="19437"/>
                        <a14:foregroundMark x1="5253" y1="19437" x2="7068" y2="17627"/>
                        <a14:foregroundMark x1="27125" y1="4021" x2="40592" y2="1005"/>
                        <a14:foregroundMark x1="40592" y1="1005" x2="54250" y2="1743"/>
                        <a14:foregroundMark x1="54250" y1="1743" x2="58453" y2="2949"/>
                        <a14:foregroundMark x1="81471" y1="89343" x2="91213" y2="95308"/>
                        <a14:foregroundMark x1="91213" y1="95308" x2="92646" y2="87936"/>
                        <a14:foregroundMark x1="92646" y1="87936" x2="88634" y2="84115"/>
                        <a14:foregroundMark x1="82999" y1="92560" x2="93123" y2="94839"/>
                        <a14:foregroundMark x1="93123" y1="94839" x2="95415" y2="93164"/>
                        <a14:foregroundMark x1="83763" y1="94504" x2="86151" y2="96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02899">
            <a:off x="4364893" y="1477558"/>
            <a:ext cx="2291150" cy="3264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11E647-5A8B-C966-FE0F-012DE9C310D9}"/>
              </a:ext>
            </a:extLst>
          </p:cNvPr>
          <p:cNvSpPr txBox="1"/>
          <p:nvPr/>
        </p:nvSpPr>
        <p:spPr>
          <a:xfrm>
            <a:off x="1253747" y="3529611"/>
            <a:ext cx="292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Summed energy of electrons</a:t>
            </a:r>
            <a:endParaRPr lang="en-IN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0E299D7A-7761-CBCC-CAC5-4B2CD6076562}"/>
              </a:ext>
            </a:extLst>
          </p:cNvPr>
          <p:cNvCxnSpPr/>
          <p:nvPr/>
        </p:nvCxnSpPr>
        <p:spPr>
          <a:xfrm rot="5400000" flipH="1" flipV="1">
            <a:off x="2509316" y="3225810"/>
            <a:ext cx="284615" cy="254336"/>
          </a:xfrm>
          <a:prstGeom prst="curvedConnector3">
            <a:avLst/>
          </a:prstGeom>
          <a:ln>
            <a:solidFill>
              <a:srgbClr val="405C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EE2862-974F-466A-E013-8A469401D31C}"/>
                  </a:ext>
                </a:extLst>
              </p:cNvPr>
              <p:cNvSpPr txBox="1"/>
              <p:nvPr/>
            </p:nvSpPr>
            <p:spPr>
              <a:xfrm>
                <a:off x="8837864" y="606167"/>
                <a:ext cx="2274277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EE2862-974F-466A-E013-8A469401D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864" y="606167"/>
                <a:ext cx="2274277" cy="818366"/>
              </a:xfrm>
              <a:prstGeom prst="rect">
                <a:avLst/>
              </a:prstGeom>
              <a:blipFill>
                <a:blip r:embed="rId5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2372C9-284D-1EA6-937A-801F1F8D90A0}"/>
                  </a:ext>
                </a:extLst>
              </p:cNvPr>
              <p:cNvSpPr txBox="1"/>
              <p:nvPr/>
            </p:nvSpPr>
            <p:spPr>
              <a:xfrm>
                <a:off x="8837864" y="1642687"/>
                <a:ext cx="1858650" cy="32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42372C9-284D-1EA6-937A-801F1F8D9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864" y="1642687"/>
                <a:ext cx="1858650" cy="329001"/>
              </a:xfrm>
              <a:prstGeom prst="rect">
                <a:avLst/>
              </a:prstGeom>
              <a:blipFill>
                <a:blip r:embed="rId6"/>
                <a:stretch>
                  <a:fillRect l="-2623" t="-57407" r="-1639" b="-1555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A479294-73AD-801A-920E-22C0407C7D91}"/>
              </a:ext>
            </a:extLst>
          </p:cNvPr>
          <p:cNvSpPr txBox="1">
            <a:spLocks/>
          </p:cNvSpPr>
          <p:nvPr/>
        </p:nvSpPr>
        <p:spPr>
          <a:xfrm>
            <a:off x="7268992" y="902502"/>
            <a:ext cx="1568872" cy="477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1400" dirty="0">
                <a:solidFill>
                  <a:srgbClr val="4362A1"/>
                </a:solidFill>
              </a:rPr>
              <a:t>With background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5C8398-3A29-87B2-298F-D8C0C013AE00}"/>
              </a:ext>
            </a:extLst>
          </p:cNvPr>
          <p:cNvSpPr txBox="1">
            <a:spLocks/>
          </p:cNvSpPr>
          <p:nvPr/>
        </p:nvSpPr>
        <p:spPr>
          <a:xfrm>
            <a:off x="7268992" y="1691854"/>
            <a:ext cx="1568872" cy="35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1400" dirty="0">
                <a:solidFill>
                  <a:srgbClr val="4362A1"/>
                </a:solidFill>
              </a:rPr>
              <a:t>Background-free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3F0793E8-5013-1D1F-7A24-06DDA9F5A4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4005" y="2310313"/>
                <a:ext cx="2344009" cy="9957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IN" sz="1500" dirty="0"/>
                  <a:t>: Efficiency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1500" dirty="0"/>
                  <a:t> : Isotopic abundance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1500" dirty="0"/>
                  <a:t>: Mass</a:t>
                </a:r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3F0793E8-5013-1D1F-7A24-06DDA9F5A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005" y="2310313"/>
                <a:ext cx="2344009" cy="995748"/>
              </a:xfrm>
              <a:prstGeom prst="rect">
                <a:avLst/>
              </a:prstGeom>
              <a:blipFill>
                <a:blip r:embed="rId7"/>
                <a:stretch>
                  <a:fillRect t="-3067" b="-368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CE82C31E-D2F6-4581-67D0-E76C8CB50A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46079" y="2307697"/>
                <a:ext cx="2796982" cy="10749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5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1500" dirty="0"/>
                  <a:t>     : Time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IN" sz="1500" dirty="0"/>
                  <a:t>: Background Index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IN" sz="1500" dirty="0"/>
                  <a:t>: Energy Resolution</a:t>
                </a: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CE82C31E-D2F6-4581-67D0-E76C8CB50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6079" y="2307697"/>
                <a:ext cx="2796982" cy="1074948"/>
              </a:xfrm>
              <a:prstGeom prst="rect">
                <a:avLst/>
              </a:prstGeom>
              <a:blipFill>
                <a:blip r:embed="rId8"/>
                <a:stretch>
                  <a:fillRect t="-340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D2E960F-218F-BDF0-88DD-CE3967C5CE98}"/>
              </a:ext>
            </a:extLst>
          </p:cNvPr>
          <p:cNvSpPr txBox="1">
            <a:spLocks/>
          </p:cNvSpPr>
          <p:nvPr/>
        </p:nvSpPr>
        <p:spPr>
          <a:xfrm>
            <a:off x="4654787" y="4125533"/>
            <a:ext cx="3915043" cy="35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Ideally 0</a:t>
            </a:r>
            <a:r>
              <a:rPr lang="en-US" sz="1800" dirty="0">
                <a:latin typeface="Symbol" panose="05050102010706020507" pitchFamily="18" charset="2"/>
              </a:rPr>
              <a:t>nbb</a:t>
            </a:r>
            <a:r>
              <a:rPr lang="en-US" sz="1800" dirty="0"/>
              <a:t> experiments aim 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61854558-68D6-3110-E23A-DFA02DD2B2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6000" y="4641831"/>
                <a:ext cx="1980000" cy="1440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IN" sz="1800" dirty="0"/>
                  <a:t>Increase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IN" sz="1800" dirty="0"/>
                  <a:t> : Embedding source in detector.</a:t>
                </a: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61854558-68D6-3110-E23A-DFA02DD2B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000" y="4641831"/>
                <a:ext cx="1980000" cy="144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07908EE6-3D8E-80E0-5D6B-44737CBEF7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90546" y="4641831"/>
                <a:ext cx="1980000" cy="1440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dirty="0"/>
                  <a:t>Employ background mitigation strategies to reduce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IN" sz="1600" dirty="0"/>
                  <a:t>. </a:t>
                </a:r>
              </a:p>
            </p:txBody>
          </p:sp>
        </mc:Choice>
        <mc:Fallback xmlns=""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07908EE6-3D8E-80E0-5D6B-44737CBEF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546" y="4641831"/>
                <a:ext cx="1980000" cy="144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D706424E-134C-75E9-71C7-11E90B157F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21454" y="4641831"/>
                <a:ext cx="1980000" cy="1440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/>
                  <a:t>Reduce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800" dirty="0"/>
                  <a:t>: Smaller region of interest, reduced background.</a:t>
                </a:r>
                <a:endParaRPr lang="en-IN" sz="1800" dirty="0"/>
              </a:p>
            </p:txBody>
          </p:sp>
        </mc:Choice>
        <mc:Fallback xmlns="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D706424E-134C-75E9-71C7-11E90B157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454" y="4641831"/>
                <a:ext cx="1980000" cy="1440000"/>
              </a:xfrm>
              <a:prstGeom prst="rect">
                <a:avLst/>
              </a:prstGeom>
              <a:blipFill>
                <a:blip r:embed="rId11"/>
                <a:stretch>
                  <a:fillRect l="-2462" r="-523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270C6E8C-BD2E-8467-1209-B018D91E22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65357" y="4641831"/>
                <a:ext cx="1980000" cy="1440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/>
                  <a:t>Maximize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/>
                  <a:t> : High natural abundance or enrichment.</a:t>
                </a:r>
                <a:endParaRPr lang="en-IN" sz="1800" dirty="0"/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270C6E8C-BD2E-8467-1209-B018D91E2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5357" y="4641831"/>
                <a:ext cx="1980000" cy="144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F3577F1D-56E8-EC5A-F666-1226E4314E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1106" y="4641831"/>
                <a:ext cx="1980000" cy="1440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IN" sz="1800" dirty="0"/>
                  <a:t>Increase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IN" sz="1800" dirty="0"/>
              </a:p>
              <a:p>
                <a:pPr marL="0" indent="0" algn="ctr">
                  <a:buNone/>
                </a:pPr>
                <a:r>
                  <a:rPr lang="en-IN" sz="1800" dirty="0"/>
                  <a:t> (i.e., Exposure).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F3577F1D-56E8-EC5A-F666-1226E4314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06" y="4641831"/>
                <a:ext cx="1980000" cy="144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100CAA2A-95EB-2F00-88D4-2FBC35165EE2}"/>
              </a:ext>
            </a:extLst>
          </p:cNvPr>
          <p:cNvSpPr/>
          <p:nvPr/>
        </p:nvSpPr>
        <p:spPr>
          <a:xfrm>
            <a:off x="6793209" y="1545828"/>
            <a:ext cx="481593" cy="4770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0935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5E8B-4433-068B-B7B5-5CB5A3F84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LEGEND Experimental Program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F977-A405-A163-F345-918D96FA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04C8F-583A-0872-0673-A045E6FF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14</a:t>
            </a:fld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3D4639-9151-9D5A-5927-700B862EDA03}"/>
              </a:ext>
            </a:extLst>
          </p:cNvPr>
          <p:cNvSpPr txBox="1"/>
          <p:nvPr/>
        </p:nvSpPr>
        <p:spPr>
          <a:xfrm>
            <a:off x="7162991" y="3765439"/>
            <a:ext cx="495148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latin typeface="Avenir Next LT Pro" panose="020B0504020202020204" pitchFamily="34" charset="0"/>
              </a:rPr>
              <a:t>“The collaboration aims to develop a phased, </a:t>
            </a:r>
            <a:r>
              <a:rPr lang="en-US" sz="1700" b="1" baseline="30000" dirty="0">
                <a:solidFill>
                  <a:srgbClr val="4362A1"/>
                </a:solidFill>
                <a:latin typeface="Avenir Next LT Pro" panose="020B0504020202020204" pitchFamily="34" charset="0"/>
              </a:rPr>
              <a:t>76</a:t>
            </a:r>
            <a:r>
              <a:rPr lang="en-US" sz="1700" b="1" dirty="0">
                <a:solidFill>
                  <a:srgbClr val="4362A1"/>
                </a:solidFill>
                <a:latin typeface="Avenir Next LT Pro" panose="020B0504020202020204" pitchFamily="34" charset="0"/>
              </a:rPr>
              <a:t>Ge</a:t>
            </a:r>
            <a:r>
              <a:rPr lang="en-US" sz="1700" dirty="0">
                <a:latin typeface="Avenir Next LT Pro" panose="020B0504020202020204" pitchFamily="34" charset="0"/>
              </a:rPr>
              <a:t> based double-beta decay experimental program with discovery potential at a half-life </a:t>
            </a:r>
            <a:r>
              <a:rPr lang="en-US" sz="1700" b="1" dirty="0">
                <a:latin typeface="Avenir Next LT Pro" panose="020B0504020202020204" pitchFamily="34" charset="0"/>
              </a:rPr>
              <a:t>beyond 10</a:t>
            </a:r>
            <a:r>
              <a:rPr lang="en-US" sz="1700" b="1" baseline="30000" dirty="0">
                <a:latin typeface="Avenir Next LT Pro" panose="020B0504020202020204" pitchFamily="34" charset="0"/>
              </a:rPr>
              <a:t>28</a:t>
            </a:r>
            <a:r>
              <a:rPr lang="en-US" sz="1700" b="1" dirty="0">
                <a:latin typeface="Avenir Next LT Pro" panose="020B0504020202020204" pitchFamily="34" charset="0"/>
              </a:rPr>
              <a:t> years</a:t>
            </a:r>
            <a:r>
              <a:rPr lang="en-US" sz="1700" dirty="0">
                <a:latin typeface="Avenir Next LT Pro" panose="020B0504020202020204" pitchFamily="34" charset="0"/>
              </a:rPr>
              <a:t>, using existing resources as appropriate to expedite physics results.” 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FB3B66C-30E6-EC35-4156-845C2DF78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4" b="31869"/>
          <a:stretch>
            <a:fillRect/>
          </a:stretch>
        </p:blipFill>
        <p:spPr>
          <a:xfrm>
            <a:off x="119464" y="3273611"/>
            <a:ext cx="6731501" cy="20828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6F9EB07-5487-A7DA-B933-055962C06133}"/>
              </a:ext>
            </a:extLst>
          </p:cNvPr>
          <p:cNvSpPr txBox="1"/>
          <p:nvPr/>
        </p:nvSpPr>
        <p:spPr>
          <a:xfrm>
            <a:off x="1344494" y="5448770"/>
            <a:ext cx="350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59 institutions, ~300 members</a:t>
            </a:r>
            <a:endParaRPr lang="en-IN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pic>
        <p:nvPicPr>
          <p:cNvPr id="6" name="Picture 5" descr="A blue line with text&#10;&#10;AI-generated content may be incorrect.">
            <a:extLst>
              <a:ext uri="{FF2B5EF4-FFF2-40B4-BE49-F238E27FC236}">
                <a16:creationId xmlns:a16="http://schemas.microsoft.com/office/drawing/2014/main" id="{7C3A3922-6FED-9EE5-9A9B-47218A027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1" b="25799"/>
          <a:stretch>
            <a:fillRect/>
          </a:stretch>
        </p:blipFill>
        <p:spPr>
          <a:xfrm>
            <a:off x="2687953" y="1830322"/>
            <a:ext cx="7505784" cy="1153829"/>
          </a:xfrm>
          <a:prstGeom prst="rect">
            <a:avLst/>
          </a:prstGeom>
        </p:spPr>
      </p:pic>
      <p:pic>
        <p:nvPicPr>
          <p:cNvPr id="11" name="Picture 10" descr="A logo of a company&#10;&#10;AI-generated content may be incorrect.">
            <a:extLst>
              <a:ext uri="{FF2B5EF4-FFF2-40B4-BE49-F238E27FC236}">
                <a16:creationId xmlns:a16="http://schemas.microsoft.com/office/drawing/2014/main" id="{51D1499C-114C-67D8-E92B-C48848720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0" y="867854"/>
            <a:ext cx="720000" cy="720000"/>
          </a:xfrm>
          <a:prstGeom prst="rect">
            <a:avLst/>
          </a:prstGeom>
        </p:spPr>
      </p:pic>
      <p:pic>
        <p:nvPicPr>
          <p:cNvPr id="12" name="Picture 11" descr="A logo of a globe with a gold cogwheel&#10;&#10;AI-generated content may be incorrect.">
            <a:extLst>
              <a:ext uri="{FF2B5EF4-FFF2-40B4-BE49-F238E27FC236}">
                <a16:creationId xmlns:a16="http://schemas.microsoft.com/office/drawing/2014/main" id="{95DC20F8-EDE3-079A-8E15-747B82895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24" y="852097"/>
            <a:ext cx="718751" cy="720000"/>
          </a:xfrm>
          <a:prstGeom prst="rect">
            <a:avLst/>
          </a:prstGeom>
        </p:spPr>
      </p:pic>
      <p:pic>
        <p:nvPicPr>
          <p:cNvPr id="13" name="Picture 12" descr="A logo with orange dots&#10;&#10;AI-generated content may be incorrect.">
            <a:extLst>
              <a:ext uri="{FF2B5EF4-FFF2-40B4-BE49-F238E27FC236}">
                <a16:creationId xmlns:a16="http://schemas.microsoft.com/office/drawing/2014/main" id="{357203A9-7FCE-5361-F0D7-F7C47BF19A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41" y="867854"/>
            <a:ext cx="776280" cy="720000"/>
          </a:xfrm>
          <a:prstGeom prst="rect">
            <a:avLst/>
          </a:prstGeom>
        </p:spPr>
      </p:pic>
      <p:pic>
        <p:nvPicPr>
          <p:cNvPr id="15" name="Picture 14" descr="A blue and black logo&#10;&#10;AI-generated content may be incorrect.">
            <a:extLst>
              <a:ext uri="{FF2B5EF4-FFF2-40B4-BE49-F238E27FC236}">
                <a16:creationId xmlns:a16="http://schemas.microsoft.com/office/drawing/2014/main" id="{8B8E004C-E91B-D323-BDA2-9245C81B6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93" y="1063041"/>
            <a:ext cx="942858" cy="360000"/>
          </a:xfrm>
          <a:prstGeom prst="rect">
            <a:avLst/>
          </a:prstGeom>
        </p:spPr>
      </p:pic>
      <p:pic>
        <p:nvPicPr>
          <p:cNvPr id="16" name="Picture 15" descr="A red and yellow stripe on a black background&#10;&#10;AI-generated content may be incorrect.">
            <a:extLst>
              <a:ext uri="{FF2B5EF4-FFF2-40B4-BE49-F238E27FC236}">
                <a16:creationId xmlns:a16="http://schemas.microsoft.com/office/drawing/2014/main" id="{30A49D22-2D6B-9618-3C49-1C4FA05F2F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57" b="57932"/>
          <a:stretch>
            <a:fillRect/>
          </a:stretch>
        </p:blipFill>
        <p:spPr>
          <a:xfrm>
            <a:off x="4064989" y="914846"/>
            <a:ext cx="704583" cy="720000"/>
          </a:xfrm>
          <a:prstGeom prst="rect">
            <a:avLst/>
          </a:prstGeom>
        </p:spPr>
      </p:pic>
      <p:pic>
        <p:nvPicPr>
          <p:cNvPr id="18" name="Picture 17" descr="A logo with a head and a crown&#10;&#10;AI-generated content may be incorrect.">
            <a:extLst>
              <a:ext uri="{FF2B5EF4-FFF2-40B4-BE49-F238E27FC236}">
                <a16:creationId xmlns:a16="http://schemas.microsoft.com/office/drawing/2014/main" id="{81D7071B-97E3-AE38-1EC5-42D6FBC2DF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r="15932" b="13333"/>
          <a:stretch>
            <a:fillRect/>
          </a:stretch>
        </p:blipFill>
        <p:spPr>
          <a:xfrm>
            <a:off x="4852454" y="877319"/>
            <a:ext cx="711559" cy="720000"/>
          </a:xfrm>
          <a:prstGeom prst="rect">
            <a:avLst/>
          </a:prstGeom>
        </p:spPr>
      </p:pic>
      <p:pic>
        <p:nvPicPr>
          <p:cNvPr id="22" name="Picture 21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DA88307-3E47-FB99-0C5E-F086DAF069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5" r="69297" b="28538"/>
          <a:stretch>
            <a:fillRect/>
          </a:stretch>
        </p:blipFill>
        <p:spPr>
          <a:xfrm>
            <a:off x="5651904" y="955834"/>
            <a:ext cx="598617" cy="540000"/>
          </a:xfrm>
          <a:prstGeom prst="rect">
            <a:avLst/>
          </a:prstGeom>
        </p:spPr>
      </p:pic>
      <p:pic>
        <p:nvPicPr>
          <p:cNvPr id="24" name="Picture 23" descr="A red and white line on a black background&#10;&#10;AI-generated content may be incorrect.">
            <a:extLst>
              <a:ext uri="{FF2B5EF4-FFF2-40B4-BE49-F238E27FC236}">
                <a16:creationId xmlns:a16="http://schemas.microsoft.com/office/drawing/2014/main" id="{BADF756A-F551-FE18-606B-EA80F1E151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11922" r="75186" b="14792"/>
          <a:stretch>
            <a:fillRect/>
          </a:stretch>
        </p:blipFill>
        <p:spPr>
          <a:xfrm>
            <a:off x="6338412" y="849883"/>
            <a:ext cx="672291" cy="720000"/>
          </a:xfrm>
          <a:prstGeom prst="rect">
            <a:avLst/>
          </a:prstGeom>
        </p:spPr>
      </p:pic>
      <p:pic>
        <p:nvPicPr>
          <p:cNvPr id="26" name="Picture 2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7056D91-55E5-E113-3FED-23082BF646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01"/>
          <a:stretch>
            <a:fillRect/>
          </a:stretch>
        </p:blipFill>
        <p:spPr>
          <a:xfrm>
            <a:off x="7098594" y="955834"/>
            <a:ext cx="689090" cy="540000"/>
          </a:xfrm>
          <a:prstGeom prst="rect">
            <a:avLst/>
          </a:prstGeom>
        </p:spPr>
      </p:pic>
      <p:pic>
        <p:nvPicPr>
          <p:cNvPr id="28" name="Picture 2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FE7367D-2CDC-C45D-DE14-3315F9313D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2" r="76804" b="22932"/>
          <a:stretch>
            <a:fillRect/>
          </a:stretch>
        </p:blipFill>
        <p:spPr>
          <a:xfrm>
            <a:off x="7878108" y="849883"/>
            <a:ext cx="728959" cy="720000"/>
          </a:xfrm>
          <a:prstGeom prst="rect">
            <a:avLst/>
          </a:prstGeom>
        </p:spPr>
      </p:pic>
      <p:pic>
        <p:nvPicPr>
          <p:cNvPr id="30" name="Picture 29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773F7DD-ADF5-A82C-A13B-A0782BB186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1"/>
          <a:stretch>
            <a:fillRect/>
          </a:stretch>
        </p:blipFill>
        <p:spPr>
          <a:xfrm>
            <a:off x="10839506" y="849883"/>
            <a:ext cx="723775" cy="720000"/>
          </a:xfrm>
          <a:prstGeom prst="rect">
            <a:avLst/>
          </a:prstGeom>
        </p:spPr>
      </p:pic>
      <p:pic>
        <p:nvPicPr>
          <p:cNvPr id="32" name="Picture 31" descr="A blue and black logo&#10;&#10;AI-generated content may be incorrect.">
            <a:extLst>
              <a:ext uri="{FF2B5EF4-FFF2-40B4-BE49-F238E27FC236}">
                <a16:creationId xmlns:a16="http://schemas.microsoft.com/office/drawing/2014/main" id="{C2F04657-3529-40AE-0EC2-76647DC655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07" y="849883"/>
            <a:ext cx="1286256" cy="720000"/>
          </a:xfrm>
          <a:prstGeom prst="rect">
            <a:avLst/>
          </a:prstGeom>
        </p:spPr>
      </p:pic>
      <p:pic>
        <p:nvPicPr>
          <p:cNvPr id="34" name="Picture 33" descr="A red and black logo&#10;&#10;AI-generated content may be incorrect.">
            <a:extLst>
              <a:ext uri="{FF2B5EF4-FFF2-40B4-BE49-F238E27FC236}">
                <a16:creationId xmlns:a16="http://schemas.microsoft.com/office/drawing/2014/main" id="{068D45F4-E175-1CFC-1456-8D87476299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2" b="-7629"/>
          <a:stretch>
            <a:fillRect/>
          </a:stretch>
        </p:blipFill>
        <p:spPr>
          <a:xfrm>
            <a:off x="10068803" y="896807"/>
            <a:ext cx="682963" cy="720000"/>
          </a:xfrm>
          <a:prstGeom prst="rect">
            <a:avLst/>
          </a:prstGeom>
        </p:spPr>
      </p:pic>
      <p:pic>
        <p:nvPicPr>
          <p:cNvPr id="38" name="Picture 37" descr="A close-up of a logo&#10;&#10;AI-generated content may be incorrect.">
            <a:extLst>
              <a:ext uri="{FF2B5EF4-FFF2-40B4-BE49-F238E27FC236}">
                <a16:creationId xmlns:a16="http://schemas.microsoft.com/office/drawing/2014/main" id="{0D80F5BD-CA4E-5FC5-1DE8-7246852607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803" y="61001"/>
            <a:ext cx="1741936" cy="720000"/>
          </a:xfrm>
          <a:prstGeom prst="rect">
            <a:avLst/>
          </a:prstGeom>
        </p:spPr>
      </p:pic>
      <p:pic>
        <p:nvPicPr>
          <p:cNvPr id="40" name="Picture 39" descr="A blue and black logo&#10;&#10;AI-generated content may be incorrect.">
            <a:extLst>
              <a:ext uri="{FF2B5EF4-FFF2-40B4-BE49-F238E27FC236}">
                <a16:creationId xmlns:a16="http://schemas.microsoft.com/office/drawing/2014/main" id="{B99B79D3-1400-65AF-0E7E-7AF68D807A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943" y="42786"/>
            <a:ext cx="12310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22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586EB-8647-45E4-67AF-815BD6FA9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D93581-F099-2DA6-11E5-1718733C7F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801" t="29495" r="4861" b="26262"/>
          <a:stretch>
            <a:fillRect/>
          </a:stretch>
        </p:blipFill>
        <p:spPr>
          <a:xfrm>
            <a:off x="9016061" y="1844554"/>
            <a:ext cx="2579055" cy="3342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78040C-B761-8F63-CFC9-48B1DDC5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 detector technology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7FB1A-A4EB-3798-B869-27005D29E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B8ABC-CECA-0883-D6F3-BB78F4C8E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15</a:t>
            </a:fld>
            <a:endParaRPr lang="en-I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3112AC-0E65-42A2-B5C6-EC6E2EC351E2}"/>
              </a:ext>
            </a:extLst>
          </p:cNvPr>
          <p:cNvSpPr txBox="1"/>
          <p:nvPr/>
        </p:nvSpPr>
        <p:spPr>
          <a:xfrm>
            <a:off x="9943510" y="5580107"/>
            <a:ext cx="215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Signal read out from the p+ contact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ADF123-3AE0-E21F-4025-8A750517546D}"/>
              </a:ext>
            </a:extLst>
          </p:cNvPr>
          <p:cNvSpPr txBox="1"/>
          <p:nvPr/>
        </p:nvSpPr>
        <p:spPr>
          <a:xfrm>
            <a:off x="8494481" y="902195"/>
            <a:ext cx="226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High voltage applied to the n+ contact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729AD81-BFB2-F8B4-684F-3549E2CA84C5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194079" y="5220923"/>
            <a:ext cx="371449" cy="231602"/>
          </a:xfrm>
          <a:prstGeom prst="curvedConnector3">
            <a:avLst>
              <a:gd name="adj1" fmla="val 42167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6D77753-6CC6-B855-C248-8A5BE8A8375A}"/>
              </a:ext>
            </a:extLst>
          </p:cNvPr>
          <p:cNvCxnSpPr>
            <a:cxnSpLocks/>
          </p:cNvCxnSpPr>
          <p:nvPr/>
        </p:nvCxnSpPr>
        <p:spPr>
          <a:xfrm>
            <a:off x="9439473" y="1545834"/>
            <a:ext cx="118724" cy="31643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8937ED-3B05-CAE7-7BF7-313C662DB65F}"/>
              </a:ext>
            </a:extLst>
          </p:cNvPr>
          <p:cNvCxnSpPr>
            <a:cxnSpLocks/>
          </p:cNvCxnSpPr>
          <p:nvPr/>
        </p:nvCxnSpPr>
        <p:spPr>
          <a:xfrm flipV="1">
            <a:off x="9627570" y="5052164"/>
            <a:ext cx="203071" cy="430507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7F27C89-277A-ADBB-B84B-F655B9C74EAF}"/>
              </a:ext>
            </a:extLst>
          </p:cNvPr>
          <p:cNvSpPr txBox="1"/>
          <p:nvPr/>
        </p:nvSpPr>
        <p:spPr>
          <a:xfrm>
            <a:off x="8654701" y="5529892"/>
            <a:ext cx="124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Passivated ditch</a:t>
            </a:r>
          </a:p>
        </p:txBody>
      </p:sp>
      <p:pic>
        <p:nvPicPr>
          <p:cNvPr id="19" name="Picture 18" descr="A close-up of a machine&#10;&#10;AI-generated content may be incorrect.">
            <a:extLst>
              <a:ext uri="{FF2B5EF4-FFF2-40B4-BE49-F238E27FC236}">
                <a16:creationId xmlns:a16="http://schemas.microsoft.com/office/drawing/2014/main" id="{A4DDFDB9-16DE-9D50-9080-695073CE7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8" t="17243" r="53625" b="48217"/>
          <a:stretch>
            <a:fillRect/>
          </a:stretch>
        </p:blipFill>
        <p:spPr>
          <a:xfrm>
            <a:off x="4454796" y="1898443"/>
            <a:ext cx="3449534" cy="3153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C8F93BD-C5BF-AE14-3CE3-4D575D8CCE10}"/>
              </a:ext>
            </a:extLst>
          </p:cNvPr>
          <p:cNvCxnSpPr>
            <a:cxnSpLocks/>
          </p:cNvCxnSpPr>
          <p:nvPr/>
        </p:nvCxnSpPr>
        <p:spPr>
          <a:xfrm flipV="1">
            <a:off x="7871131" y="1959019"/>
            <a:ext cx="1143466" cy="594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96C99FB-0BEC-4E07-5FE5-5018C3BA3B2D}"/>
              </a:ext>
            </a:extLst>
          </p:cNvPr>
          <p:cNvCxnSpPr>
            <a:cxnSpLocks/>
          </p:cNvCxnSpPr>
          <p:nvPr/>
        </p:nvCxnSpPr>
        <p:spPr>
          <a:xfrm>
            <a:off x="7829927" y="4374793"/>
            <a:ext cx="1152285" cy="6310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Picture 131" descr="A silver object with a pointy tip&#10;&#10;AI-generated content may be incorrect.">
            <a:extLst>
              <a:ext uri="{FF2B5EF4-FFF2-40B4-BE49-F238E27FC236}">
                <a16:creationId xmlns:a16="http://schemas.microsoft.com/office/drawing/2014/main" id="{01E463E7-A248-8183-0012-B2E0A5B37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1" y="1574589"/>
            <a:ext cx="2424108" cy="3545711"/>
          </a:xfrm>
          <a:prstGeom prst="rect">
            <a:avLst/>
          </a:prstGeom>
        </p:spPr>
      </p:pic>
      <p:sp>
        <p:nvSpPr>
          <p:cNvPr id="133" name="Arrow: Right 132">
            <a:extLst>
              <a:ext uri="{FF2B5EF4-FFF2-40B4-BE49-F238E27FC236}">
                <a16:creationId xmlns:a16="http://schemas.microsoft.com/office/drawing/2014/main" id="{E280B203-B039-61F9-12A4-19D276CBD419}"/>
              </a:ext>
            </a:extLst>
          </p:cNvPr>
          <p:cNvSpPr/>
          <p:nvPr/>
        </p:nvSpPr>
        <p:spPr>
          <a:xfrm>
            <a:off x="3126996" y="3065458"/>
            <a:ext cx="1177221" cy="56397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D762D6D-886E-19D4-C3D1-BB67577F4CB9}"/>
              </a:ext>
            </a:extLst>
          </p:cNvPr>
          <p:cNvSpPr txBox="1"/>
          <p:nvPr/>
        </p:nvSpPr>
        <p:spPr>
          <a:xfrm>
            <a:off x="1165729" y="913261"/>
            <a:ext cx="101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Crystal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E1DD600-A4F9-50C6-9620-6AE02829AC3D}"/>
              </a:ext>
            </a:extLst>
          </p:cNvPr>
          <p:cNvSpPr txBox="1"/>
          <p:nvPr/>
        </p:nvSpPr>
        <p:spPr>
          <a:xfrm>
            <a:off x="5658495" y="918001"/>
            <a:ext cx="101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388937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FAD80-9659-6A1C-90E6-FBB71B51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roll of toilet paper&#10;&#10;AI-generated content may be incorrect.">
            <a:extLst>
              <a:ext uri="{FF2B5EF4-FFF2-40B4-BE49-F238E27FC236}">
                <a16:creationId xmlns:a16="http://schemas.microsoft.com/office/drawing/2014/main" id="{F62BB485-B8DB-E10E-DF41-0098E9C20B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55" b="83455" l="55455" r="68386">
                        <a14:foregroundMark x1="60818" y1="73364" x2="66295" y2="76000"/>
                        <a14:foregroundMark x1="66295" y1="76000" x2="67136" y2="43455"/>
                        <a14:foregroundMark x1="67136" y1="43455" x2="66523" y2="28273"/>
                        <a14:foregroundMark x1="65727" y1="83545" x2="66386" y2="80545"/>
                        <a14:foregroundMark x1="59545" y1="75636" x2="59591" y2="76636"/>
                        <a14:foregroundMark x1="68136" y1="27364" x2="68409" y2="73364"/>
                        <a14:foregroundMark x1="68409" y1="73364" x2="67886" y2="77909"/>
                        <a14:foregroundMark x1="67932" y1="76455" x2="67932" y2="76455"/>
                        <a14:foregroundMark x1="65114" y1="24000" x2="61136" y2="20455"/>
                        <a14:foregroundMark x1="61136" y1="20455" x2="63932" y2="21545"/>
                        <a14:foregroundMark x1="64727" y1="20909" x2="59591" y2="22636"/>
                        <a14:foregroundMark x1="63636" y1="19091" x2="59682" y2="18455"/>
                        <a14:foregroundMark x1="58886" y1="76818" x2="61659" y2="7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15" t="12693" r="30660" b="12691"/>
          <a:stretch>
            <a:fillRect/>
          </a:stretch>
        </p:blipFill>
        <p:spPr>
          <a:xfrm>
            <a:off x="4268809" y="2438740"/>
            <a:ext cx="1695184" cy="2050119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4E183A01-FB80-5AFD-608B-B77F0A9050AB}"/>
              </a:ext>
            </a:extLst>
          </p:cNvPr>
          <p:cNvSpPr/>
          <p:nvPr/>
        </p:nvSpPr>
        <p:spPr>
          <a:xfrm>
            <a:off x="5890158" y="2658346"/>
            <a:ext cx="2168332" cy="1637516"/>
          </a:xfrm>
          <a:prstGeom prst="wedgeRoundRectCallout">
            <a:avLst>
              <a:gd name="adj1" fmla="val -73069"/>
              <a:gd name="adj2" fmla="val 25975"/>
              <a:gd name="adj3" fmla="val 16667"/>
            </a:avLst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FE9F9-3710-DC9A-1693-41B90CAFE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 detector technology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8C89A-BABB-7AFE-EE56-0C2CDA74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2E9AD-EFE6-ECE5-9127-7B0823F71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16</a:t>
            </a:fld>
            <a:endParaRPr lang="en-IN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A3B6E99-A478-0D22-8D74-CCAF4D984550}"/>
              </a:ext>
            </a:extLst>
          </p:cNvPr>
          <p:cNvSpPr txBox="1">
            <a:spLocks/>
          </p:cNvSpPr>
          <p:nvPr/>
        </p:nvSpPr>
        <p:spPr>
          <a:xfrm>
            <a:off x="717881" y="3831623"/>
            <a:ext cx="3420000" cy="1440000"/>
          </a:xfrm>
          <a:prstGeom prst="ellipse">
            <a:avLst/>
          </a:prstGeom>
          <a:solidFill>
            <a:srgbClr val="DAE3F3"/>
          </a:solidFill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Moderately high </a:t>
            </a:r>
            <a:r>
              <a:rPr lang="en-IN" sz="1600" dirty="0"/>
              <a:t>𝑄</a:t>
            </a:r>
            <a:r>
              <a:rPr lang="en-IN" sz="1600" baseline="-25000" dirty="0"/>
              <a:t>𝛽𝛽</a:t>
            </a:r>
          </a:p>
          <a:p>
            <a:pPr marL="0" indent="0" algn="ctr">
              <a:buNone/>
            </a:pPr>
            <a:r>
              <a:rPr lang="en-US" sz="1600" dirty="0"/>
              <a:t> (2039.061 ± 0.007 keV)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108140A-ED7C-A1F4-0639-79D172B1F381}"/>
              </a:ext>
            </a:extLst>
          </p:cNvPr>
          <p:cNvSpPr txBox="1">
            <a:spLocks/>
          </p:cNvSpPr>
          <p:nvPr/>
        </p:nvSpPr>
        <p:spPr>
          <a:xfrm>
            <a:off x="8510063" y="1673456"/>
            <a:ext cx="3420000" cy="1440000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aseline="30000" dirty="0"/>
              <a:t>76</a:t>
            </a:r>
            <a:r>
              <a:rPr lang="en-US" sz="1600" dirty="0"/>
              <a:t>Ge enrichment of more than 90% possible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8F7AA39-602C-25D9-26FE-99A174D4D194}"/>
              </a:ext>
            </a:extLst>
          </p:cNvPr>
          <p:cNvSpPr txBox="1">
            <a:spLocks/>
          </p:cNvSpPr>
          <p:nvPr/>
        </p:nvSpPr>
        <p:spPr>
          <a:xfrm>
            <a:off x="8086969" y="3790689"/>
            <a:ext cx="3420000" cy="144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1600" dirty="0"/>
              <a:t>Highly radiopure material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5C56AC-0F33-4996-207E-DCB9587B9D4B}"/>
              </a:ext>
            </a:extLst>
          </p:cNvPr>
          <p:cNvSpPr txBox="1">
            <a:spLocks/>
          </p:cNvSpPr>
          <p:nvPr/>
        </p:nvSpPr>
        <p:spPr>
          <a:xfrm>
            <a:off x="4353962" y="851846"/>
            <a:ext cx="3420000" cy="144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1600" dirty="0"/>
              <a:t>Detector = Source, high detection efficiency for electrons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EBE7DA-30F7-D9F7-AB95-8B4860A6BDA1}"/>
              </a:ext>
            </a:extLst>
          </p:cNvPr>
          <p:cNvSpPr txBox="1">
            <a:spLocks/>
          </p:cNvSpPr>
          <p:nvPr/>
        </p:nvSpPr>
        <p:spPr>
          <a:xfrm>
            <a:off x="4351366" y="4830670"/>
            <a:ext cx="3420000" cy="1440000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Excellent energy resolution </a:t>
            </a:r>
          </a:p>
          <a:p>
            <a:pPr marL="0" indent="0" algn="ctr">
              <a:buNone/>
            </a:pPr>
            <a:r>
              <a:rPr lang="en-IN" sz="1600" dirty="0"/>
              <a:t>(𝐅𝐖𝐇𝐌 ~ 𝟎.𝟏% @ 𝑄</a:t>
            </a:r>
            <a:r>
              <a:rPr lang="en-IN" sz="1600" baseline="-25000" dirty="0"/>
              <a:t>𝛽𝛽</a:t>
            </a:r>
            <a:r>
              <a:rPr lang="en-IN" sz="1600" dirty="0"/>
              <a:t> )</a:t>
            </a:r>
          </a:p>
        </p:txBody>
      </p:sp>
      <p:pic>
        <p:nvPicPr>
          <p:cNvPr id="20" name="Picture 19" descr="A group of spheres with blue and green spheres&#10;&#10;AI-generated content may be incorrect.">
            <a:extLst>
              <a:ext uri="{FF2B5EF4-FFF2-40B4-BE49-F238E27FC236}">
                <a16:creationId xmlns:a16="http://schemas.microsoft.com/office/drawing/2014/main" id="{448D0107-28F6-A07A-179A-DD2CF4676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r="23568" b="51072"/>
          <a:stretch>
            <a:fillRect/>
          </a:stretch>
        </p:blipFill>
        <p:spPr>
          <a:xfrm>
            <a:off x="6383497" y="2792495"/>
            <a:ext cx="1126155" cy="10233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0" name="Content Placeholder 2">
            <a:extLst>
              <a:ext uri="{FF2B5EF4-FFF2-40B4-BE49-F238E27FC236}">
                <a16:creationId xmlns:a16="http://schemas.microsoft.com/office/drawing/2014/main" id="{E438DEB2-76BF-F63D-C5AC-5ABB3EDBF38A}"/>
              </a:ext>
            </a:extLst>
          </p:cNvPr>
          <p:cNvSpPr txBox="1">
            <a:spLocks/>
          </p:cNvSpPr>
          <p:nvPr/>
        </p:nvSpPr>
        <p:spPr>
          <a:xfrm>
            <a:off x="199689" y="1673456"/>
            <a:ext cx="3418172" cy="1440000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Technology established for decades</a:t>
            </a:r>
            <a:endParaRPr lang="en-IN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099FE3-FBAC-2EB3-EB76-2F46B075CFBC}"/>
                  </a:ext>
                </a:extLst>
              </p:cNvPr>
              <p:cNvSpPr txBox="1"/>
              <p:nvPr/>
            </p:nvSpPr>
            <p:spPr>
              <a:xfrm>
                <a:off x="6133858" y="3810702"/>
                <a:ext cx="1783245" cy="272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IN" sz="16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</m:sPre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sPre>
                      <m:sPre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76</m:t>
                        </m:r>
                      </m:sup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𝑆𝑒</m:t>
                        </m:r>
                      </m:e>
                    </m:sPre>
                    <m:r>
                      <a:rPr lang="en-IN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IN" sz="1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N" sz="16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099FE3-FBAC-2EB3-EB76-2F46B075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858" y="3810702"/>
                <a:ext cx="1783245" cy="272895"/>
              </a:xfrm>
              <a:prstGeom prst="rect">
                <a:avLst/>
              </a:prstGeom>
              <a:blipFill>
                <a:blip r:embed="rId5"/>
                <a:stretch>
                  <a:fillRect l="-2389" b="-444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4205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27B99-A852-24EA-E778-4789A5E31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 history of searches in </a:t>
            </a:r>
            <a:r>
              <a:rPr lang="en-US" baseline="30000" dirty="0"/>
              <a:t>76</a:t>
            </a:r>
            <a:r>
              <a:rPr lang="en-US" dirty="0"/>
              <a:t>Ge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DE0D8-8BCE-232C-1EB4-492146D3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BCF64-DC10-1E84-38ED-92C6A8151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17</a:t>
            </a:fld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76A45-FE68-140A-A32F-8561556B7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27" y="1312172"/>
            <a:ext cx="6010954" cy="4018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09EFE1-16F1-79D1-AD2D-6BC9ECD7E083}"/>
                  </a:ext>
                </a:extLst>
              </p:cNvPr>
              <p:cNvSpPr txBox="1"/>
              <p:nvPr/>
            </p:nvSpPr>
            <p:spPr>
              <a:xfrm>
                <a:off x="8834538" y="3668440"/>
                <a:ext cx="318493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3406FA"/>
                    </a:solidFill>
                    <a:latin typeface="Avenir Next LT Pro" panose="020B0504020202020204" pitchFamily="34" charset="0"/>
                  </a:rPr>
                  <a:t>MAJORANA DEMONSTRATOR (MJD): The best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3406F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i="1" dirty="0">
                    <a:solidFill>
                      <a:srgbClr val="3406FA"/>
                    </a:solidFill>
                    <a:latin typeface="Avenir Next LT Pro" panose="020B0504020202020204" pitchFamily="34" charset="0"/>
                  </a:rPr>
                  <a:t>E,</a:t>
                </a:r>
              </a:p>
              <a:p>
                <a:r>
                  <a:rPr lang="en-US" i="1" dirty="0">
                    <a:solidFill>
                      <a:srgbClr val="3406FA"/>
                    </a:solidFill>
                    <a:latin typeface="Avenir Next LT Pro" panose="020B0504020202020204" pitchFamily="34" charset="0"/>
                  </a:rPr>
                  <a:t>2.52 keV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09EFE1-16F1-79D1-AD2D-6BC9ECD7E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4538" y="3668440"/>
                <a:ext cx="3184933" cy="1200329"/>
              </a:xfrm>
              <a:prstGeom prst="rect">
                <a:avLst/>
              </a:prstGeom>
              <a:blipFill>
                <a:blip r:embed="rId4"/>
                <a:stretch>
                  <a:fillRect l="-1530" t="-2538" b="-761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0362F3-D3AD-32EC-39B2-28E7E5049ED9}"/>
                  </a:ext>
                </a:extLst>
              </p:cNvPr>
              <p:cNvSpPr txBox="1"/>
              <p:nvPr/>
            </p:nvSpPr>
            <p:spPr>
              <a:xfrm>
                <a:off x="8875323" y="1637755"/>
                <a:ext cx="30826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FF0000"/>
                    </a:solidFill>
                    <a:latin typeface="Avenir Next LT Pro" panose="020B0504020202020204" pitchFamily="34" charset="0"/>
                  </a:rPr>
                  <a:t>GERDA:</a:t>
                </a:r>
              </a:p>
              <a:p>
                <a:r>
                  <a:rPr lang="en-US" i="1" dirty="0">
                    <a:solidFill>
                      <a:srgbClr val="FF0000"/>
                    </a:solidFill>
                    <a:latin typeface="Avenir Next LT Pro" panose="020B0504020202020204" pitchFamily="34" charset="0"/>
                  </a:rPr>
                  <a:t>The lowest BI,</a:t>
                </a:r>
              </a:p>
              <a:p>
                <a14:m>
                  <m:oMath xmlns:m="http://schemas.openxmlformats.org/officeDocument/2006/math">
                    <m:r>
                      <a:rPr lang="en-I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.2 </m:t>
                    </m:r>
                    <m:r>
                      <a:rPr lang="en-I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I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I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sv-SE" b="0" i="0" u="none" strike="noStrike" baseline="0" dirty="0">
                    <a:solidFill>
                      <a:srgbClr val="FF0000"/>
                    </a:solidFill>
                    <a:latin typeface="Avenir Next LT Pro" panose="020B0504020202020204" pitchFamily="34" charset="0"/>
                  </a:rPr>
                  <a:t> </a:t>
                </a:r>
                <a:r>
                  <a:rPr lang="en-IN" dirty="0" err="1">
                    <a:solidFill>
                      <a:srgbClr val="FF0000"/>
                    </a:solidFill>
                    <a:latin typeface="Avenir Next LT Pro" panose="020B0504020202020204" pitchFamily="34" charset="0"/>
                  </a:rPr>
                  <a:t>cts</a:t>
                </a:r>
                <a:r>
                  <a:rPr lang="en-IN" dirty="0">
                    <a:solidFill>
                      <a:srgbClr val="FF0000"/>
                    </a:solidFill>
                    <a:latin typeface="Avenir Next LT Pro" panose="020B0504020202020204" pitchFamily="34" charset="0"/>
                  </a:rPr>
                  <a:t>/(keV . kg . yr)</a:t>
                </a:r>
                <a:r>
                  <a:rPr lang="en-IN" dirty="0"/>
                  <a:t>	</a:t>
                </a:r>
                <a:endParaRPr lang="sv-SE" b="0" i="0" u="none" strike="noStrike" baseline="0" dirty="0">
                  <a:solidFill>
                    <a:srgbClr val="000000"/>
                  </a:solidFill>
                  <a:latin typeface="Carlito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0362F3-D3AD-32EC-39B2-28E7E5049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323" y="1637755"/>
                <a:ext cx="3082634" cy="1200329"/>
              </a:xfrm>
              <a:prstGeom prst="rect">
                <a:avLst/>
              </a:prstGeom>
              <a:blipFill>
                <a:blip r:embed="rId5"/>
                <a:stretch>
                  <a:fillRect l="-1779" t="-2538" r="-118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oogle Shape;355;p20">
            <a:extLst>
              <a:ext uri="{FF2B5EF4-FFF2-40B4-BE49-F238E27FC236}">
                <a16:creationId xmlns:a16="http://schemas.microsoft.com/office/drawing/2014/main" id="{0416CCAB-B4F3-348D-D63D-B693B9300B9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6729" t="10329" r="4601"/>
          <a:stretch/>
        </p:blipFill>
        <p:spPr>
          <a:xfrm>
            <a:off x="6709863" y="3668440"/>
            <a:ext cx="1903881" cy="128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35;p20">
            <a:extLst>
              <a:ext uri="{FF2B5EF4-FFF2-40B4-BE49-F238E27FC236}">
                <a16:creationId xmlns:a16="http://schemas.microsoft.com/office/drawing/2014/main" id="{C2B1BFD0-F775-D022-CF1C-8389E977A7C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b="31422"/>
          <a:stretch/>
        </p:blipFill>
        <p:spPr>
          <a:xfrm>
            <a:off x="6738160" y="1637755"/>
            <a:ext cx="1903881" cy="128512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3CDEA3-E7EB-E8DF-8F7C-A0287EA63339}"/>
              </a:ext>
            </a:extLst>
          </p:cNvPr>
          <p:cNvSpPr txBox="1"/>
          <p:nvPr/>
        </p:nvSpPr>
        <p:spPr>
          <a:xfrm>
            <a:off x="274827" y="5635620"/>
            <a:ext cx="1179031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venir Next LT Pro" panose="020B0504020202020204" pitchFamily="34" charset="0"/>
              </a:rPr>
              <a:t>LEGEND combines the best technologies from MJD and GERDA + new innovations!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506463-1F37-D209-5241-C02A72E8AD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025" y="1497303"/>
            <a:ext cx="619676" cy="6499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7710CF-7588-C82E-5864-2706F30217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025" y="3404975"/>
            <a:ext cx="619676" cy="615898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C037359-3BCD-3354-60B8-3A9A78227729}"/>
              </a:ext>
            </a:extLst>
          </p:cNvPr>
          <p:cNvSpPr/>
          <p:nvPr/>
        </p:nvSpPr>
        <p:spPr>
          <a:xfrm rot="19777044">
            <a:off x="1444190" y="2254099"/>
            <a:ext cx="1995577" cy="4833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12AF3-02FB-8939-E6B6-1857D747C263}"/>
              </a:ext>
            </a:extLst>
          </p:cNvPr>
          <p:cNvSpPr txBox="1"/>
          <p:nvPr/>
        </p:nvSpPr>
        <p:spPr>
          <a:xfrm rot="19833216">
            <a:off x="963414" y="1800290"/>
            <a:ext cx="215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Improved exposure and technology!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E686CB-3D03-5243-F047-EBFBA0DC99A3}"/>
              </a:ext>
            </a:extLst>
          </p:cNvPr>
          <p:cNvSpPr txBox="1"/>
          <p:nvPr/>
        </p:nvSpPr>
        <p:spPr>
          <a:xfrm>
            <a:off x="1364302" y="958228"/>
            <a:ext cx="38320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venir Next LT Pro" panose="020B0504020202020204" pitchFamily="34" charset="0"/>
              </a:rPr>
              <a:t>&gt; Half a century of research</a:t>
            </a:r>
          </a:p>
        </p:txBody>
      </p:sp>
    </p:spTree>
    <p:extLst>
      <p:ext uri="{BB962C8B-B14F-4D97-AF65-F5344CB8AC3E}">
        <p14:creationId xmlns:p14="http://schemas.microsoft.com/office/powerpoint/2010/main" val="1954636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3A03E-0F94-FFDD-2174-4CA413EE5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06AE4-1FEF-9329-8688-1C91B6887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Phased approach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EA293-4DDF-C660-31AC-5C35072B9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DA4EB-8249-1B97-B985-62C81476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18</a:t>
            </a:fld>
            <a:endParaRPr lang="en-IN" dirty="0"/>
          </a:p>
        </p:txBody>
      </p:sp>
      <p:pic>
        <p:nvPicPr>
          <p:cNvPr id="19" name="Picture 18" descr="A machine with a glass tube inside&#10;&#10;AI-generated content may be incorrect.">
            <a:extLst>
              <a:ext uri="{FF2B5EF4-FFF2-40B4-BE49-F238E27FC236}">
                <a16:creationId xmlns:a16="http://schemas.microsoft.com/office/drawing/2014/main" id="{AABC3CB9-0F81-8102-1AF8-C023EE441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r="28111" b="4324"/>
          <a:stretch>
            <a:fillRect/>
          </a:stretch>
        </p:blipFill>
        <p:spPr>
          <a:xfrm>
            <a:off x="5122912" y="1243810"/>
            <a:ext cx="2754368" cy="5132400"/>
          </a:xfrm>
          <a:prstGeom prst="rect">
            <a:avLst/>
          </a:prstGeom>
          <a:effectLst>
            <a:glow rad="127000">
              <a:srgbClr val="F0F0F0"/>
            </a:glo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524571-F082-360D-5F33-4F3D440A6959}"/>
              </a:ext>
            </a:extLst>
          </p:cNvPr>
          <p:cNvSpPr txBox="1"/>
          <p:nvPr/>
        </p:nvSpPr>
        <p:spPr>
          <a:xfrm rot="16200000">
            <a:off x="5248102" y="3869345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latin typeface="Avenir Next LT Pro" panose="020B0504020202020204" pitchFamily="34" charset="0"/>
              </a:rPr>
              <a:t>LEGEND-200</a:t>
            </a:r>
            <a:endParaRPr lang="en-IN" sz="1200" b="1" dirty="0">
              <a:solidFill>
                <a:schemeClr val="bg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085210-83A9-9BE1-D3E5-2E03EFDE1569}"/>
              </a:ext>
            </a:extLst>
          </p:cNvPr>
          <p:cNvSpPr txBox="1"/>
          <p:nvPr/>
        </p:nvSpPr>
        <p:spPr>
          <a:xfrm>
            <a:off x="36540" y="968739"/>
            <a:ext cx="160057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rgbClr val="4362A1"/>
                </a:solidFill>
                <a:latin typeface="Avenir Next LT Pro" panose="020B0504020202020204" pitchFamily="34" charset="0"/>
              </a:rPr>
              <a:t>LEGEND-200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03F8F2E-D5D7-DDA1-4FCC-7FB6364FA93D}"/>
                  </a:ext>
                </a:extLst>
              </p:cNvPr>
              <p:cNvSpPr txBox="1"/>
              <p:nvPr/>
            </p:nvSpPr>
            <p:spPr>
              <a:xfrm>
                <a:off x="118368" y="1397941"/>
                <a:ext cx="5004544" cy="186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Up to 200 kg of </a:t>
                </a:r>
                <a:r>
                  <a:rPr lang="en-US" sz="1600" baseline="30000" dirty="0" err="1">
                    <a:latin typeface="Avenir Next LT Pro" panose="020B0504020202020204" pitchFamily="34" charset="0"/>
                  </a:rPr>
                  <a:t>enr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Ge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detectors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Uses GERDA infrastructure in Hall A, LNGS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Operational since 2023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latin typeface="Avenir Next LT Pro" panose="020B0504020202020204" pitchFamily="34" charset="0"/>
                  </a:rPr>
                  <a:t>Goals: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1 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tonne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. yr of exposure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Background ~ 2 x 10</a:t>
                </a:r>
                <a:r>
                  <a:rPr lang="en-US" sz="1600" baseline="30000" dirty="0">
                    <a:latin typeface="Avenir Next LT Pro" panose="020B0504020202020204" pitchFamily="34" charset="0"/>
                  </a:rPr>
                  <a:t>-4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cts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/ (keV . kg . yr)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&gt; 10</a:t>
                </a:r>
                <a:r>
                  <a:rPr lang="en-US" sz="1600" baseline="30000" dirty="0">
                    <a:latin typeface="Avenir Next LT Pro" panose="020B0504020202020204" pitchFamily="34" charset="0"/>
                  </a:rPr>
                  <a:t>27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yr 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30 – 70 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meV</a:t>
                </a:r>
                <a:endParaRPr lang="en-US" sz="16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03F8F2E-D5D7-DDA1-4FCC-7FB6364FA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8" y="1397941"/>
                <a:ext cx="5004544" cy="1862176"/>
              </a:xfrm>
              <a:prstGeom prst="rect">
                <a:avLst/>
              </a:prstGeom>
              <a:blipFill>
                <a:blip r:embed="rId3"/>
                <a:stretch>
                  <a:fillRect l="-487" t="-980" b="-2091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1C4317B-0CE2-8BB2-3BD5-4DC22852A575}"/>
              </a:ext>
            </a:extLst>
          </p:cNvPr>
          <p:cNvSpPr txBox="1"/>
          <p:nvPr/>
        </p:nvSpPr>
        <p:spPr>
          <a:xfrm>
            <a:off x="36540" y="575632"/>
            <a:ext cx="528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Designed to be quasi-background free at every phase</a:t>
            </a:r>
          </a:p>
        </p:txBody>
      </p:sp>
    </p:spTree>
    <p:extLst>
      <p:ext uri="{BB962C8B-B14F-4D97-AF65-F5344CB8AC3E}">
        <p14:creationId xmlns:p14="http://schemas.microsoft.com/office/powerpoint/2010/main" val="2223236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8599C-24BB-A780-29E5-6DE2BF47A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A10D-418E-516B-62B5-D7CC8BCF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Phased approach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50139-F7DD-545D-8925-CC3AC3A7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D3091-2E23-D602-5422-309AE44D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19</a:t>
            </a:fld>
            <a:endParaRPr lang="en-IN" dirty="0"/>
          </a:p>
        </p:txBody>
      </p:sp>
      <p:pic>
        <p:nvPicPr>
          <p:cNvPr id="15" name="Picture 14" descr="A close-up of a machine&#10;&#10;AI-generated content may be incorrect.">
            <a:extLst>
              <a:ext uri="{FF2B5EF4-FFF2-40B4-BE49-F238E27FC236}">
                <a16:creationId xmlns:a16="http://schemas.microsoft.com/office/drawing/2014/main" id="{64BD4B5E-4D3D-3B07-DCC3-8262E67DD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4" r="21452" b="4573"/>
          <a:stretch>
            <a:fillRect/>
          </a:stretch>
        </p:blipFill>
        <p:spPr>
          <a:xfrm>
            <a:off x="6777872" y="-272621"/>
            <a:ext cx="5414127" cy="6648831"/>
          </a:xfrm>
          <a:prstGeom prst="rect">
            <a:avLst/>
          </a:prstGeom>
          <a:effectLst>
            <a:glow rad="127000">
              <a:srgbClr val="F0F0F0"/>
            </a:glow>
          </a:effectLst>
        </p:spPr>
      </p:pic>
      <p:pic>
        <p:nvPicPr>
          <p:cNvPr id="19" name="Picture 18" descr="A machine with a glass tube inside&#10;&#10;AI-generated content may be incorrect.">
            <a:extLst>
              <a:ext uri="{FF2B5EF4-FFF2-40B4-BE49-F238E27FC236}">
                <a16:creationId xmlns:a16="http://schemas.microsoft.com/office/drawing/2014/main" id="{D627CFF9-BA32-C704-886C-D087B05EA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r="28111" b="4324"/>
          <a:stretch>
            <a:fillRect/>
          </a:stretch>
        </p:blipFill>
        <p:spPr>
          <a:xfrm>
            <a:off x="5122912" y="1243810"/>
            <a:ext cx="2754368" cy="5132400"/>
          </a:xfrm>
          <a:prstGeom prst="rect">
            <a:avLst/>
          </a:prstGeom>
          <a:effectLst>
            <a:glow rad="127000">
              <a:srgbClr val="F0F0F0"/>
            </a:glo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16615A-EC6F-2D92-7662-30B6DFFD31A8}"/>
              </a:ext>
            </a:extLst>
          </p:cNvPr>
          <p:cNvSpPr txBox="1"/>
          <p:nvPr/>
        </p:nvSpPr>
        <p:spPr>
          <a:xfrm rot="16200000">
            <a:off x="5248102" y="3869345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latin typeface="Avenir Next LT Pro" panose="020B0504020202020204" pitchFamily="34" charset="0"/>
              </a:rPr>
              <a:t>LEGEND-200</a:t>
            </a:r>
            <a:endParaRPr lang="en-IN" sz="1200" b="1" dirty="0">
              <a:solidFill>
                <a:schemeClr val="bg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43FAD2-B979-D365-FA9C-0FF553DECACF}"/>
              </a:ext>
            </a:extLst>
          </p:cNvPr>
          <p:cNvSpPr txBox="1"/>
          <p:nvPr/>
        </p:nvSpPr>
        <p:spPr>
          <a:xfrm rot="16200000">
            <a:off x="7970384" y="3815883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latin typeface="Avenir Next LT Pro" panose="020B0504020202020204" pitchFamily="34" charset="0"/>
              </a:rPr>
              <a:t>LEGEND-1000</a:t>
            </a:r>
            <a:endParaRPr lang="en-IN" sz="1200" b="1" dirty="0">
              <a:solidFill>
                <a:schemeClr val="bg2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71F05A-AE60-1DC2-26A7-954E0DDBEA6B}"/>
              </a:ext>
            </a:extLst>
          </p:cNvPr>
          <p:cNvSpPr txBox="1"/>
          <p:nvPr/>
        </p:nvSpPr>
        <p:spPr>
          <a:xfrm>
            <a:off x="36540" y="968739"/>
            <a:ext cx="160057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rgbClr val="4362A1"/>
                </a:solidFill>
                <a:latin typeface="Avenir Next LT Pro" panose="020B0504020202020204" pitchFamily="34" charset="0"/>
              </a:rPr>
              <a:t>LEGEND-200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44CDE-976D-9204-3AC9-58BC23864BDB}"/>
              </a:ext>
            </a:extLst>
          </p:cNvPr>
          <p:cNvSpPr txBox="1"/>
          <p:nvPr/>
        </p:nvSpPr>
        <p:spPr>
          <a:xfrm>
            <a:off x="36540" y="3600440"/>
            <a:ext cx="182775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rgbClr val="4362A1"/>
                </a:solidFill>
                <a:latin typeface="Avenir Next LT Pro" panose="020B0504020202020204" pitchFamily="34" charset="0"/>
              </a:rPr>
              <a:t>LEGEND-1000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1C4935D-B1F3-DCF3-0C5C-06AAF10441FC}"/>
                  </a:ext>
                </a:extLst>
              </p:cNvPr>
              <p:cNvSpPr txBox="1"/>
              <p:nvPr/>
            </p:nvSpPr>
            <p:spPr>
              <a:xfrm>
                <a:off x="118368" y="1397941"/>
                <a:ext cx="5004544" cy="186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Up to 200 kg of </a:t>
                </a:r>
                <a:r>
                  <a:rPr lang="en-US" sz="1600" baseline="30000" dirty="0" err="1">
                    <a:latin typeface="Avenir Next LT Pro" panose="020B0504020202020204" pitchFamily="34" charset="0"/>
                  </a:rPr>
                  <a:t>enr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Ge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detectors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Uses GERDA infrastructure in Hall A, LNGS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Operational since 2023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latin typeface="Avenir Next LT Pro" panose="020B0504020202020204" pitchFamily="34" charset="0"/>
                  </a:rPr>
                  <a:t>Goals: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1 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tonne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. yr of exposure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Background ~ 2 x 10</a:t>
                </a:r>
                <a:r>
                  <a:rPr lang="en-US" sz="1600" baseline="30000" dirty="0">
                    <a:latin typeface="Avenir Next LT Pro" panose="020B0504020202020204" pitchFamily="34" charset="0"/>
                  </a:rPr>
                  <a:t>-4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cts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/ (keV . kg . yr)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&gt; 10</a:t>
                </a:r>
                <a:r>
                  <a:rPr lang="en-US" sz="1600" baseline="30000" dirty="0">
                    <a:latin typeface="Avenir Next LT Pro" panose="020B0504020202020204" pitchFamily="34" charset="0"/>
                  </a:rPr>
                  <a:t>27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yr 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30 – 70 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meV</a:t>
                </a:r>
                <a:endParaRPr lang="en-US" sz="16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1C4935D-B1F3-DCF3-0C5C-06AAF1044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8" y="1397941"/>
                <a:ext cx="5004544" cy="1862176"/>
              </a:xfrm>
              <a:prstGeom prst="rect">
                <a:avLst/>
              </a:prstGeom>
              <a:blipFill>
                <a:blip r:embed="rId4"/>
                <a:stretch>
                  <a:fillRect l="-487" t="-980" b="-2091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41A587-C373-BB54-509F-1091C8815064}"/>
                  </a:ext>
                </a:extLst>
              </p:cNvPr>
              <p:cNvSpPr txBox="1"/>
              <p:nvPr/>
            </p:nvSpPr>
            <p:spPr>
              <a:xfrm>
                <a:off x="118368" y="3910962"/>
                <a:ext cx="5004544" cy="1615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1000 kg of </a:t>
                </a:r>
                <a:r>
                  <a:rPr lang="en-US" sz="1600" baseline="30000" dirty="0" err="1">
                    <a:latin typeface="Avenir Next LT Pro" panose="020B0504020202020204" pitchFamily="34" charset="0"/>
                  </a:rPr>
                  <a:t>enr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Ge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detectors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Uses new  infrastructure in Hall C, LNGS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latin typeface="Avenir Next LT Pro" panose="020B0504020202020204" pitchFamily="34" charset="0"/>
                  </a:rPr>
                  <a:t>Goals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10 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tonne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. yr of exposure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Background ~ 10</a:t>
                </a:r>
                <a:r>
                  <a:rPr lang="en-US" sz="1600" baseline="30000" dirty="0">
                    <a:latin typeface="Avenir Next LT Pro" panose="020B0504020202020204" pitchFamily="34" charset="0"/>
                  </a:rPr>
                  <a:t>-5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cts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/ (keV . kg . yr)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&gt; 10</a:t>
                </a:r>
                <a:r>
                  <a:rPr lang="en-US" sz="1600" baseline="30000" dirty="0">
                    <a:latin typeface="Avenir Next LT Pro" panose="020B0504020202020204" pitchFamily="34" charset="0"/>
                  </a:rPr>
                  <a:t>28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yr 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10 – 20 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meV</a:t>
                </a:r>
                <a:endParaRPr lang="en-US" sz="16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41A587-C373-BB54-509F-1091C8815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68" y="3910962"/>
                <a:ext cx="5004544" cy="1615955"/>
              </a:xfrm>
              <a:prstGeom prst="rect">
                <a:avLst/>
              </a:prstGeom>
              <a:blipFill>
                <a:blip r:embed="rId5"/>
                <a:stretch>
                  <a:fillRect l="-487" t="-1132" b="-2452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259D91F-FF61-1921-B38A-FCAF740EEB8E}"/>
              </a:ext>
            </a:extLst>
          </p:cNvPr>
          <p:cNvSpPr txBox="1"/>
          <p:nvPr/>
        </p:nvSpPr>
        <p:spPr>
          <a:xfrm>
            <a:off x="36540" y="575632"/>
            <a:ext cx="528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Designed to be quasi-background free at every phase</a:t>
            </a:r>
          </a:p>
        </p:txBody>
      </p:sp>
    </p:spTree>
    <p:extLst>
      <p:ext uri="{BB962C8B-B14F-4D97-AF65-F5344CB8AC3E}">
        <p14:creationId xmlns:p14="http://schemas.microsoft.com/office/powerpoint/2010/main" val="417653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CD2C9-C415-8AA5-0704-C6CE81236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86B544-EA5C-76A1-3803-275B47FC0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8" y="1760128"/>
            <a:ext cx="3724623" cy="2883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69675D-8777-6D51-2ECD-9A1951D48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dirty="0"/>
              <a:t>Neutrinos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903A2-2362-43B0-CE99-AC47B53AE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724C2-40B2-38DF-67F2-40D5A245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4978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C426C-2273-1B85-6EA8-0C96DB3F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6167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 topologies expected in LEGEND-200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4A16C-1264-D390-E312-3C4BF2E9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992A5-8015-CCD0-01AE-36CF2D26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20</a:t>
            </a:fld>
            <a:endParaRPr lang="en-IN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69D46B-3097-8AE6-F444-DC09A7159305}"/>
              </a:ext>
            </a:extLst>
          </p:cNvPr>
          <p:cNvGrpSpPr/>
          <p:nvPr/>
        </p:nvGrpSpPr>
        <p:grpSpPr>
          <a:xfrm>
            <a:off x="1594330" y="606167"/>
            <a:ext cx="10200341" cy="5553541"/>
            <a:chOff x="5752246" y="507027"/>
            <a:chExt cx="10200341" cy="55535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EF90D1-F9C4-DF1F-E775-0AC7B8BCB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2246" y="507027"/>
              <a:ext cx="4114800" cy="55535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CABDA5-0025-D7FF-A3B8-A2A1A0F7E091}"/>
                </a:ext>
              </a:extLst>
            </p:cNvPr>
            <p:cNvPicPr>
              <a:picLocks/>
            </p:cNvPicPr>
            <p:nvPr/>
          </p:nvPicPr>
          <p:blipFill>
            <a:blip r:embed="rId2"/>
            <a:srcRect l="64174" t="66332" r="33766" b="32293"/>
            <a:stretch>
              <a:fillRect/>
            </a:stretch>
          </p:blipFill>
          <p:spPr>
            <a:xfrm>
              <a:off x="7724827" y="5071709"/>
              <a:ext cx="84819" cy="76319"/>
            </a:xfrm>
            <a:prstGeom prst="ellipse">
              <a:avLst/>
            </a:prstGeom>
          </p:spPr>
        </p:pic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33D2DD9F-87D1-637A-8DE5-79B7583ABA7C}"/>
                </a:ext>
              </a:extLst>
            </p:cNvPr>
            <p:cNvSpPr/>
            <p:nvPr/>
          </p:nvSpPr>
          <p:spPr>
            <a:xfrm>
              <a:off x="7716515" y="5112328"/>
              <a:ext cx="391656" cy="153292"/>
            </a:xfrm>
            <a:prstGeom prst="arc">
              <a:avLst>
                <a:gd name="adj1" fmla="val 16200000"/>
                <a:gd name="adj2" fmla="val 21422358"/>
              </a:avLst>
            </a:prstGeom>
            <a:ln w="6350">
              <a:solidFill>
                <a:schemeClr val="tx1"/>
              </a:solidFill>
              <a:prstDash val="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975030-F034-4B1F-79B2-06CC4219CA5B}"/>
                </a:ext>
              </a:extLst>
            </p:cNvPr>
            <p:cNvSpPr txBox="1"/>
            <p:nvPr/>
          </p:nvSpPr>
          <p:spPr>
            <a:xfrm>
              <a:off x="8284890" y="3224856"/>
              <a:ext cx="378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D817"/>
                  </a:solidFill>
                  <a:latin typeface="Symbol" panose="05050102010706020507" pitchFamily="18" charset="2"/>
                </a:rPr>
                <a:t>a</a:t>
              </a:r>
              <a:endParaRPr lang="en-IN" sz="2400" dirty="0">
                <a:solidFill>
                  <a:srgbClr val="FFD817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2CB795-0886-9D38-DE5B-9ED9816E4CA4}"/>
                </a:ext>
              </a:extLst>
            </p:cNvPr>
            <p:cNvSpPr txBox="1"/>
            <p:nvPr/>
          </p:nvSpPr>
          <p:spPr>
            <a:xfrm>
              <a:off x="8310538" y="4803955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D817"/>
                  </a:solidFill>
                  <a:latin typeface="Symbol" panose="05050102010706020507" pitchFamily="18" charset="2"/>
                </a:rPr>
                <a:t>b</a:t>
              </a:r>
              <a:endParaRPr lang="en-IN" sz="2400" dirty="0">
                <a:solidFill>
                  <a:srgbClr val="FFD817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E493F5-7C9E-CF1C-95EA-B5BE8AEC1E0D}"/>
                </a:ext>
              </a:extLst>
            </p:cNvPr>
            <p:cNvSpPr txBox="1"/>
            <p:nvPr/>
          </p:nvSpPr>
          <p:spPr>
            <a:xfrm>
              <a:off x="9338951" y="1730845"/>
              <a:ext cx="57101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Signal (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0nbb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): 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Electrons lose energy within ~1 mm</a:t>
              </a:r>
              <a:r>
                <a:rPr lang="en-US" baseline="30000" dirty="0">
                  <a:solidFill>
                    <a:schemeClr val="accent6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3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venir Next LT Pro" panose="020B0504020202020204" pitchFamily="34" charset="0"/>
                </a:rPr>
                <a:t> in the bulk of a single detector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858122-3045-C509-D74C-CE851EAF6588}"/>
                </a:ext>
              </a:extLst>
            </p:cNvPr>
            <p:cNvSpPr txBox="1"/>
            <p:nvPr/>
          </p:nvSpPr>
          <p:spPr>
            <a:xfrm>
              <a:off x="9338952" y="2469606"/>
              <a:ext cx="5818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Symbol" panose="05050102010706020507" pitchFamily="18" charset="2"/>
                  <a:cs typeface="Dreaming Outloud Pro" panose="020F0502020204030204" pitchFamily="66" charset="0"/>
                </a:rPr>
                <a:t>g</a:t>
              </a:r>
              <a:r>
                <a:rPr lang="en-US" b="1" dirty="0">
                  <a:solidFill>
                    <a:srgbClr val="C00000"/>
                  </a:solidFill>
                  <a:latin typeface="Avenir Next LT Pro" panose="020B0504020202020204" pitchFamily="34" charset="0"/>
                  <a:cs typeface="Dreaming Outloud Pro" panose="020F0502020204030204" pitchFamily="66" charset="0"/>
                </a:rPr>
                <a:t> background: </a:t>
              </a:r>
              <a:r>
                <a:rPr lang="en-US" dirty="0">
                  <a:solidFill>
                    <a:srgbClr val="C00000"/>
                  </a:solidFill>
                  <a:latin typeface="Avenir Next LT Pro" panose="020B0504020202020204" pitchFamily="34" charset="0"/>
                  <a:cs typeface="Dreaming Outloud Pro" panose="020F0502020204030204" pitchFamily="66" charset="0"/>
                </a:rPr>
                <a:t>Compton scatters and deposits energy at multiple sites within a single detector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08133B-3C54-4031-A4E9-493C31D5E83A}"/>
                </a:ext>
              </a:extLst>
            </p:cNvPr>
            <p:cNvSpPr txBox="1"/>
            <p:nvPr/>
          </p:nvSpPr>
          <p:spPr>
            <a:xfrm>
              <a:off x="9338952" y="3251479"/>
              <a:ext cx="4986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Symbol" panose="05050102010706020507" pitchFamily="18" charset="2"/>
                  <a:cs typeface="Dreaming Outloud Pro" panose="020F0502020204030204" pitchFamily="66" charset="0"/>
                </a:rPr>
                <a:t>a</a:t>
              </a:r>
              <a:r>
                <a:rPr lang="en-US" b="1" dirty="0">
                  <a:solidFill>
                    <a:srgbClr val="C00000"/>
                  </a:solidFill>
                  <a:latin typeface="Avenir Next LT Pro" panose="020B0504020202020204" pitchFamily="34" charset="0"/>
                  <a:cs typeface="Dreaming Outloud Pro" panose="020F0502020204030204" pitchFamily="66" charset="0"/>
                </a:rPr>
                <a:t> background: </a:t>
              </a:r>
              <a:r>
                <a:rPr lang="en-US" dirty="0">
                  <a:solidFill>
                    <a:srgbClr val="C00000"/>
                  </a:solidFill>
                  <a:latin typeface="Avenir Next LT Pro" panose="020B0504020202020204" pitchFamily="34" charset="0"/>
                  <a:cs typeface="Dreaming Outloud Pro" panose="020F0502020204030204" pitchFamily="66" charset="0"/>
                </a:rPr>
                <a:t>Deposits energy in the p+ contact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03AF77-7A0B-F7E7-86CA-3456F3E28A28}"/>
                </a:ext>
              </a:extLst>
            </p:cNvPr>
            <p:cNvSpPr txBox="1"/>
            <p:nvPr/>
          </p:nvSpPr>
          <p:spPr>
            <a:xfrm>
              <a:off x="9338952" y="4033352"/>
              <a:ext cx="54166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Symbol" panose="05050102010706020507" pitchFamily="18" charset="2"/>
                  <a:cs typeface="Dreaming Outloud Pro" panose="020F0502020204030204" pitchFamily="66" charset="0"/>
                </a:rPr>
                <a:t>g</a:t>
              </a:r>
              <a:r>
                <a:rPr lang="en-US" b="1" dirty="0">
                  <a:solidFill>
                    <a:srgbClr val="C00000"/>
                  </a:solidFill>
                  <a:latin typeface="Avenir Next LT Pro" panose="020B0504020202020204" pitchFamily="34" charset="0"/>
                  <a:cs typeface="Dreaming Outloud Pro" panose="020F0502020204030204" pitchFamily="66" charset="0"/>
                </a:rPr>
                <a:t> background: </a:t>
              </a:r>
              <a:r>
                <a:rPr lang="en-US" dirty="0">
                  <a:solidFill>
                    <a:srgbClr val="C00000"/>
                  </a:solidFill>
                  <a:latin typeface="Avenir Next LT Pro" panose="020B0504020202020204" pitchFamily="34" charset="0"/>
                  <a:cs typeface="Dreaming Outloud Pro" panose="020F0502020204030204" pitchFamily="66" charset="0"/>
                </a:rPr>
                <a:t>Compton scatters and deposits energy in multiple Ge detectors and/or </a:t>
              </a:r>
              <a:r>
                <a:rPr lang="en-US" dirty="0" err="1">
                  <a:solidFill>
                    <a:srgbClr val="C00000"/>
                  </a:solidFill>
                  <a:latin typeface="Avenir Next LT Pro" panose="020B0504020202020204" pitchFamily="34" charset="0"/>
                  <a:cs typeface="Dreaming Outloud Pro" panose="020F0502020204030204" pitchFamily="66" charset="0"/>
                </a:rPr>
                <a:t>LAr</a:t>
              </a:r>
              <a:endParaRPr lang="en-US" dirty="0">
                <a:solidFill>
                  <a:srgbClr val="C00000"/>
                </a:solidFill>
                <a:latin typeface="Avenir Next LT Pro" panose="020B0504020202020204" pitchFamily="34" charset="0"/>
                <a:cs typeface="Dreaming Outloud Pro" panose="020F0502020204030204" pitchFamily="66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83176A-88DE-71E7-FFCD-93A35A6FEA34}"/>
                </a:ext>
              </a:extLst>
            </p:cNvPr>
            <p:cNvSpPr txBox="1"/>
            <p:nvPr/>
          </p:nvSpPr>
          <p:spPr>
            <a:xfrm>
              <a:off x="9338951" y="4825125"/>
              <a:ext cx="6613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Symbol" panose="05050102010706020507" pitchFamily="18" charset="2"/>
                  <a:cs typeface="Dreaming Outloud Pro" panose="020F0502020204030204" pitchFamily="66" charset="0"/>
                </a:rPr>
                <a:t>b</a:t>
              </a:r>
              <a:r>
                <a:rPr lang="en-US" b="1" dirty="0">
                  <a:solidFill>
                    <a:srgbClr val="C00000"/>
                  </a:solidFill>
                  <a:latin typeface="Avenir Next LT Pro" panose="020B0504020202020204" pitchFamily="34" charset="0"/>
                  <a:cs typeface="Dreaming Outloud Pro" panose="020F0502020204030204" pitchFamily="66" charset="0"/>
                </a:rPr>
                <a:t> background: </a:t>
              </a:r>
              <a:r>
                <a:rPr lang="en-US" dirty="0">
                  <a:solidFill>
                    <a:srgbClr val="C00000"/>
                  </a:solidFill>
                  <a:latin typeface="Avenir Next LT Pro" panose="020B0504020202020204" pitchFamily="34" charset="0"/>
                  <a:cs typeface="Dreaming Outloud Pro" panose="020F0502020204030204" pitchFamily="66" charset="0"/>
                </a:rPr>
                <a:t>Deposits energy in the surface of a Ge detector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1CDF2EF-C7F2-6F77-7EC5-029F2317E926}"/>
              </a:ext>
            </a:extLst>
          </p:cNvPr>
          <p:cNvSpPr txBox="1"/>
          <p:nvPr/>
        </p:nvSpPr>
        <p:spPr>
          <a:xfrm>
            <a:off x="2359839" y="1829985"/>
            <a:ext cx="1027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LAr</a:t>
            </a:r>
            <a:endParaRPr lang="en-US" sz="2000" dirty="0"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C3E3E1-3EE1-B39A-1C43-900E1CA85366}"/>
              </a:ext>
            </a:extLst>
          </p:cNvPr>
          <p:cNvSpPr txBox="1"/>
          <p:nvPr/>
        </p:nvSpPr>
        <p:spPr>
          <a:xfrm>
            <a:off x="3856625" y="1765027"/>
            <a:ext cx="1027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750238-45AA-040A-37BB-E6502D6C826B}"/>
              </a:ext>
            </a:extLst>
          </p:cNvPr>
          <p:cNvSpPr txBox="1"/>
          <p:nvPr/>
        </p:nvSpPr>
        <p:spPr>
          <a:xfrm>
            <a:off x="5181035" y="5882501"/>
            <a:ext cx="673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venir Next LT Pro" panose="020B0504020202020204" pitchFamily="34" charset="0"/>
                <a:cs typeface="Dreaming Outloud Pro" panose="020F0502020204030204" pitchFamily="66" charset="0"/>
              </a:rPr>
              <a:t>+ Cosmogenic background: </a:t>
            </a:r>
            <a:r>
              <a:rPr lang="en-US" dirty="0">
                <a:solidFill>
                  <a:srgbClr val="C00000"/>
                </a:solidFill>
                <a:latin typeface="Avenir Next LT Pro" panose="020B0504020202020204" pitchFamily="34" charset="0"/>
                <a:cs typeface="Dreaming Outloud Pro" panose="020F0502020204030204" pitchFamily="66" charset="0"/>
              </a:rPr>
              <a:t>Deposits energy in muon veto</a:t>
            </a:r>
          </a:p>
        </p:txBody>
      </p:sp>
    </p:spTree>
    <p:extLst>
      <p:ext uri="{BB962C8B-B14F-4D97-AF65-F5344CB8AC3E}">
        <p14:creationId xmlns:p14="http://schemas.microsoft.com/office/powerpoint/2010/main" val="295805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EC74B-A5CB-0CD2-B458-68169DBE0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D4A584-7EFE-972F-AE97-D5E384B6D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62"/>
          <a:stretch/>
        </p:blipFill>
        <p:spPr>
          <a:xfrm>
            <a:off x="2844789" y="4822338"/>
            <a:ext cx="1386835" cy="1575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81AEA9-C2FC-DE5D-008D-93A7A3E77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477136" cy="606167"/>
          </a:xfrm>
        </p:spPr>
        <p:txBody>
          <a:bodyPr>
            <a:normAutofit fontScale="90000"/>
          </a:bodyPr>
          <a:lstStyle/>
          <a:p>
            <a:r>
              <a:rPr lang="en-US" dirty="0"/>
              <a:t>LEGEND-200: Optimized for background reduction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202B0-970D-D2D5-C457-EBCDB6881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2F5D8-595F-1A70-E6DD-7ADE27F0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21</a:t>
            </a:fld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D354E2-68E8-9900-9CA0-8ACCBECC67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70" r="26526"/>
          <a:stretch>
            <a:fillRect/>
          </a:stretch>
        </p:blipFill>
        <p:spPr>
          <a:xfrm>
            <a:off x="1138200" y="1602259"/>
            <a:ext cx="1472252" cy="2446174"/>
          </a:xfrm>
          <a:prstGeom prst="rect">
            <a:avLst/>
          </a:prstGeom>
        </p:spPr>
      </p:pic>
      <p:pic>
        <p:nvPicPr>
          <p:cNvPr id="11" name="Picture 10" descr="A green and white cylindrical object with wires&#10;&#10;AI-generated content may be incorrect.">
            <a:extLst>
              <a:ext uri="{FF2B5EF4-FFF2-40B4-BE49-F238E27FC236}">
                <a16:creationId xmlns:a16="http://schemas.microsoft.com/office/drawing/2014/main" id="{9B5880EF-867D-C409-9812-2BEF91E839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79" y="818535"/>
            <a:ext cx="2026725" cy="3603067"/>
          </a:xfrm>
          <a:prstGeom prst="rect">
            <a:avLst/>
          </a:prstGeom>
        </p:spPr>
      </p:pic>
      <p:sp>
        <p:nvSpPr>
          <p:cNvPr id="42" name="Arc 41">
            <a:extLst>
              <a:ext uri="{FF2B5EF4-FFF2-40B4-BE49-F238E27FC236}">
                <a16:creationId xmlns:a16="http://schemas.microsoft.com/office/drawing/2014/main" id="{CB1E5BA3-B9F2-5F43-8E01-20099731FE6B}"/>
              </a:ext>
            </a:extLst>
          </p:cNvPr>
          <p:cNvSpPr/>
          <p:nvPr/>
        </p:nvSpPr>
        <p:spPr>
          <a:xfrm>
            <a:off x="846248" y="3127688"/>
            <a:ext cx="3318387" cy="2299894"/>
          </a:xfrm>
          <a:custGeom>
            <a:avLst/>
            <a:gdLst>
              <a:gd name="connsiteX0" fmla="*/ 1659193 w 3318387"/>
              <a:gd name="connsiteY0" fmla="*/ 0 h 2299894"/>
              <a:gd name="connsiteX1" fmla="*/ 3080936 w 3318387"/>
              <a:gd name="connsiteY1" fmla="*/ 557146 h 2299894"/>
              <a:gd name="connsiteX2" fmla="*/ 2607022 w 3318387"/>
              <a:gd name="connsiteY2" fmla="*/ 754746 h 2299894"/>
              <a:gd name="connsiteX3" fmla="*/ 2161543 w 3318387"/>
              <a:gd name="connsiteY3" fmla="*/ 940491 h 2299894"/>
              <a:gd name="connsiteX4" fmla="*/ 1659194 w 3318387"/>
              <a:gd name="connsiteY4" fmla="*/ 1149947 h 2299894"/>
              <a:gd name="connsiteX5" fmla="*/ 1659193 w 3318387"/>
              <a:gd name="connsiteY5" fmla="*/ 0 h 2299894"/>
              <a:gd name="connsiteX0" fmla="*/ 1659193 w 3318387"/>
              <a:gd name="connsiteY0" fmla="*/ 0 h 2299894"/>
              <a:gd name="connsiteX1" fmla="*/ 3080936 w 3318387"/>
              <a:gd name="connsiteY1" fmla="*/ 557146 h 229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8387" h="2299894" stroke="0" extrusionOk="0">
                <a:moveTo>
                  <a:pt x="1659193" y="0"/>
                </a:moveTo>
                <a:cubicBezTo>
                  <a:pt x="2258683" y="-110266"/>
                  <a:pt x="2724311" y="232934"/>
                  <a:pt x="3080936" y="557146"/>
                </a:cubicBezTo>
                <a:cubicBezTo>
                  <a:pt x="2844878" y="638402"/>
                  <a:pt x="2775165" y="666555"/>
                  <a:pt x="2607022" y="754746"/>
                </a:cubicBezTo>
                <a:cubicBezTo>
                  <a:pt x="2438879" y="842937"/>
                  <a:pt x="2261199" y="912090"/>
                  <a:pt x="2161543" y="940491"/>
                </a:cubicBezTo>
                <a:cubicBezTo>
                  <a:pt x="2061887" y="968891"/>
                  <a:pt x="1886262" y="1062411"/>
                  <a:pt x="1659194" y="1149947"/>
                </a:cubicBezTo>
                <a:cubicBezTo>
                  <a:pt x="1728214" y="773155"/>
                  <a:pt x="1615140" y="380172"/>
                  <a:pt x="1659193" y="0"/>
                </a:cubicBezTo>
                <a:close/>
              </a:path>
              <a:path w="3318387" h="2299894" fill="none" extrusionOk="0">
                <a:moveTo>
                  <a:pt x="1659193" y="0"/>
                </a:moveTo>
                <a:cubicBezTo>
                  <a:pt x="2316152" y="19408"/>
                  <a:pt x="2815887" y="137120"/>
                  <a:pt x="3080936" y="557146"/>
                </a:cubicBezTo>
              </a:path>
              <a:path w="3318387" h="2299894" fill="none" stroke="0" extrusionOk="0">
                <a:moveTo>
                  <a:pt x="1659193" y="0"/>
                </a:moveTo>
                <a:cubicBezTo>
                  <a:pt x="2140209" y="1848"/>
                  <a:pt x="2885555" y="173246"/>
                  <a:pt x="3080936" y="557146"/>
                </a:cubicBezTo>
              </a:path>
            </a:pathLst>
          </a:custGeom>
          <a:ln w="28575">
            <a:solidFill>
              <a:schemeClr val="tx1"/>
            </a:solidFill>
            <a:prstDash val="dash"/>
            <a:tailEnd type="arrow"/>
            <a:extLst>
              <a:ext uri="{C807C97D-BFC1-408E-A445-0C87EB9F89A2}">
                <ask:lineSketchStyleProps xmlns:ask="http://schemas.microsoft.com/office/drawing/2018/sketchyshapes" sd="944799925">
                  <a:prstGeom prst="arc">
                    <a:avLst>
                      <a:gd name="adj1" fmla="val 16200000"/>
                      <a:gd name="adj2" fmla="val 202419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8C2558-546C-BCD2-99BA-4FDC50591E52}"/>
              </a:ext>
            </a:extLst>
          </p:cNvPr>
          <p:cNvSpPr txBox="1"/>
          <p:nvPr/>
        </p:nvSpPr>
        <p:spPr>
          <a:xfrm>
            <a:off x="177419" y="3845041"/>
            <a:ext cx="195399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Next LT Pro" panose="020B0504020202020204" pitchFamily="34" charset="0"/>
              </a:rPr>
              <a:t>Detector strings: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Avenir Next LT Pro" panose="020B0504020202020204" pitchFamily="34" charset="0"/>
              </a:rPr>
              <a:t>Ge anticoincidence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939860-5F61-42EC-A449-629D4F68958C}"/>
              </a:ext>
            </a:extLst>
          </p:cNvPr>
          <p:cNvSpPr txBox="1"/>
          <p:nvPr/>
        </p:nvSpPr>
        <p:spPr>
          <a:xfrm>
            <a:off x="2404737" y="4422306"/>
            <a:ext cx="217296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Next LT Pro" panose="020B0504020202020204" pitchFamily="34" charset="0"/>
              </a:rPr>
              <a:t>64 m</a:t>
            </a:r>
            <a:r>
              <a:rPr lang="en-US" sz="1400" baseline="30000" dirty="0">
                <a:latin typeface="Avenir Next LT Pro" panose="020B0504020202020204" pitchFamily="34" charset="0"/>
              </a:rPr>
              <a:t>3</a:t>
            </a:r>
            <a:r>
              <a:rPr lang="en-US" sz="1400" dirty="0">
                <a:latin typeface="Avenir Next LT Pro" panose="020B0504020202020204" pitchFamily="34" charset="0"/>
              </a:rPr>
              <a:t> </a:t>
            </a:r>
            <a:r>
              <a:rPr lang="en-US" sz="1400" dirty="0" err="1">
                <a:latin typeface="Avenir Next LT Pro" panose="020B0504020202020204" pitchFamily="34" charset="0"/>
              </a:rPr>
              <a:t>LAr</a:t>
            </a:r>
            <a:r>
              <a:rPr lang="en-US" sz="1400" dirty="0">
                <a:latin typeface="Avenir Next LT Pro" panose="020B0504020202020204" pitchFamily="34" charset="0"/>
              </a:rPr>
              <a:t> instrumented: </a:t>
            </a:r>
            <a:r>
              <a:rPr lang="en-US" sz="1400" dirty="0" err="1">
                <a:solidFill>
                  <a:srgbClr val="C00000"/>
                </a:solidFill>
                <a:latin typeface="Avenir Next LT Pro" panose="020B0504020202020204" pitchFamily="34" charset="0"/>
              </a:rPr>
              <a:t>LAr</a:t>
            </a:r>
            <a:r>
              <a:rPr lang="en-US" sz="1400" dirty="0">
                <a:solidFill>
                  <a:srgbClr val="C00000"/>
                </a:solidFill>
                <a:latin typeface="Avenir Next LT Pro" panose="020B0504020202020204" pitchFamily="34" charset="0"/>
              </a:rPr>
              <a:t> anticoincidence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A8D46E-141D-192E-AC81-012D5E1FABF2}"/>
              </a:ext>
            </a:extLst>
          </p:cNvPr>
          <p:cNvSpPr txBox="1"/>
          <p:nvPr/>
        </p:nvSpPr>
        <p:spPr>
          <a:xfrm>
            <a:off x="237939" y="1631505"/>
            <a:ext cx="2026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Scintillating PEN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DF4386-4396-D1BB-A908-370E25E608AB}"/>
              </a:ext>
            </a:extLst>
          </p:cNvPr>
          <p:cNvSpPr txBox="1"/>
          <p:nvPr/>
        </p:nvSpPr>
        <p:spPr>
          <a:xfrm>
            <a:off x="2257171" y="1539175"/>
            <a:ext cx="124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Readout electronics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FF8247F-B064-8793-58E9-520226CD429F}"/>
              </a:ext>
            </a:extLst>
          </p:cNvPr>
          <p:cNvSpPr txBox="1"/>
          <p:nvPr/>
        </p:nvSpPr>
        <p:spPr>
          <a:xfrm>
            <a:off x="725461" y="868481"/>
            <a:ext cx="215372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venir Next LT Pro" panose="020B0504020202020204" pitchFamily="34" charset="0"/>
              </a:rPr>
              <a:t>Active shielding </a:t>
            </a:r>
            <a:r>
              <a:rPr lang="en-US" sz="1400" dirty="0">
                <a:latin typeface="Avenir Next LT Pro" panose="020B0504020202020204" pitchFamily="34" charset="0"/>
              </a:rPr>
              <a:t>from proximal backgrounds</a:t>
            </a:r>
            <a:endParaRPr lang="en-US" sz="1400" dirty="0">
              <a:solidFill>
                <a:srgbClr val="C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52C5071-BFA3-1D41-B0B1-270D7A8D9BE2}"/>
              </a:ext>
            </a:extLst>
          </p:cNvPr>
          <p:cNvSpPr txBox="1"/>
          <p:nvPr/>
        </p:nvSpPr>
        <p:spPr>
          <a:xfrm>
            <a:off x="224232" y="2410827"/>
            <a:ext cx="124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Ge detector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AD0A48-B905-4AFE-ABDC-B69FBE93107A}"/>
              </a:ext>
            </a:extLst>
          </p:cNvPr>
          <p:cNvSpPr txBox="1"/>
          <p:nvPr/>
        </p:nvSpPr>
        <p:spPr>
          <a:xfrm>
            <a:off x="5147417" y="1200617"/>
            <a:ext cx="17593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58 read-out modules of </a:t>
            </a:r>
            <a:r>
              <a:rPr lang="en-US" sz="1400" dirty="0" err="1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SiPMs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coupled to WLS fibers, divided across an inner &amp; outer barrel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0DBAE4-24F9-CEF7-9F75-1FA235E5A4EA}"/>
              </a:ext>
            </a:extLst>
          </p:cNvPr>
          <p:cNvCxnSpPr>
            <a:cxnSpLocks/>
          </p:cNvCxnSpPr>
          <p:nvPr/>
        </p:nvCxnSpPr>
        <p:spPr>
          <a:xfrm>
            <a:off x="1199829" y="1898623"/>
            <a:ext cx="216961" cy="4715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F82E036-85DC-8401-1BBD-6036F28083D2}"/>
              </a:ext>
            </a:extLst>
          </p:cNvPr>
          <p:cNvCxnSpPr>
            <a:cxnSpLocks/>
          </p:cNvCxnSpPr>
          <p:nvPr/>
        </p:nvCxnSpPr>
        <p:spPr>
          <a:xfrm flipH="1">
            <a:off x="2131417" y="1974096"/>
            <a:ext cx="591105" cy="4354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4C40A26-A936-0D90-B2D5-C1F879A0C823}"/>
              </a:ext>
            </a:extLst>
          </p:cNvPr>
          <p:cNvCxnSpPr>
            <a:cxnSpLocks/>
          </p:cNvCxnSpPr>
          <p:nvPr/>
        </p:nvCxnSpPr>
        <p:spPr>
          <a:xfrm>
            <a:off x="969314" y="2663566"/>
            <a:ext cx="456048" cy="3410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3F3AA80-4846-3A87-C742-A3555C2B1230}"/>
              </a:ext>
            </a:extLst>
          </p:cNvPr>
          <p:cNvCxnSpPr>
            <a:cxnSpLocks/>
          </p:cNvCxnSpPr>
          <p:nvPr/>
        </p:nvCxnSpPr>
        <p:spPr>
          <a:xfrm flipH="1">
            <a:off x="4406490" y="2316831"/>
            <a:ext cx="871494" cy="7341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351C394-0EA4-0B61-0F31-305057BBB68F}"/>
              </a:ext>
            </a:extLst>
          </p:cNvPr>
          <p:cNvSpPr txBox="1"/>
          <p:nvPr/>
        </p:nvSpPr>
        <p:spPr>
          <a:xfrm>
            <a:off x="11022046" y="5669898"/>
            <a:ext cx="1143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Water Tank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65AE0-1E7A-A8BD-7A9E-4C7FD0E22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57"/>
          <a:stretch/>
        </p:blipFill>
        <p:spPr>
          <a:xfrm>
            <a:off x="535369" y="4472023"/>
            <a:ext cx="1293718" cy="137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03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F7D1DB-1974-1CF9-3DF0-CDA47304D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62"/>
          <a:stretch/>
        </p:blipFill>
        <p:spPr>
          <a:xfrm>
            <a:off x="2844789" y="4822338"/>
            <a:ext cx="1386835" cy="1575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629F3-145F-C636-E04C-38A1CAB8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477136" cy="606167"/>
          </a:xfrm>
        </p:spPr>
        <p:txBody>
          <a:bodyPr>
            <a:normAutofit fontScale="90000"/>
          </a:bodyPr>
          <a:lstStyle/>
          <a:p>
            <a:r>
              <a:rPr lang="en-US" dirty="0"/>
              <a:t>LEGEND-200: Optimized for background reduction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510F3-5DF6-0445-65A7-A17DA2F7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3488D-4ACD-F326-2B9A-3D051FA5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22</a:t>
            </a:fld>
            <a:endParaRPr lang="en-IN" dirty="0"/>
          </a:p>
        </p:txBody>
      </p:sp>
      <p:pic>
        <p:nvPicPr>
          <p:cNvPr id="23" name="Picture 22" descr="A machine with a glass tube inside&#10;&#10;AI-generated content may be incorrect.">
            <a:extLst>
              <a:ext uri="{FF2B5EF4-FFF2-40B4-BE49-F238E27FC236}">
                <a16:creationId xmlns:a16="http://schemas.microsoft.com/office/drawing/2014/main" id="{9EE0624C-5CA4-6650-7D27-066DA1B8C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347"/>
          <a:stretch>
            <a:fillRect/>
          </a:stretch>
        </p:blipFill>
        <p:spPr>
          <a:xfrm>
            <a:off x="6880757" y="1185204"/>
            <a:ext cx="5311243" cy="5241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811B52-324B-1C1E-DF0A-BEF6EEB7EA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70" r="26526"/>
          <a:stretch>
            <a:fillRect/>
          </a:stretch>
        </p:blipFill>
        <p:spPr>
          <a:xfrm>
            <a:off x="1138200" y="1602259"/>
            <a:ext cx="1472252" cy="2446174"/>
          </a:xfrm>
          <a:prstGeom prst="rect">
            <a:avLst/>
          </a:prstGeom>
        </p:spPr>
      </p:pic>
      <p:pic>
        <p:nvPicPr>
          <p:cNvPr id="11" name="Picture 10" descr="A green and white cylindrical object with wires&#10;&#10;AI-generated content may be incorrect.">
            <a:extLst>
              <a:ext uri="{FF2B5EF4-FFF2-40B4-BE49-F238E27FC236}">
                <a16:creationId xmlns:a16="http://schemas.microsoft.com/office/drawing/2014/main" id="{8BCFBB67-8964-2E99-31E2-21BC2910B1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79" y="818535"/>
            <a:ext cx="2026725" cy="3603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1610290-7C6E-004B-D16E-BDF8078D4A94}"/>
                  </a:ext>
                </a:extLst>
              </p:cNvPr>
              <p:cNvSpPr txBox="1"/>
              <p:nvPr/>
            </p:nvSpPr>
            <p:spPr>
              <a:xfrm>
                <a:off x="7478979" y="747553"/>
                <a:ext cx="4114800" cy="3077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Symbol" panose="05050102010706020507" pitchFamily="18" charset="2"/>
                  </a:rPr>
                  <a:t>m</a:t>
                </a:r>
                <a:r>
                  <a:rPr lang="en-US" sz="1400" dirty="0">
                    <a:latin typeface="Avenir Next LT Pro" panose="020B0504020202020204" pitchFamily="34" charset="0"/>
                  </a:rPr>
                  <a:t> flux attenuated by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𝒪</m:t>
                    </m:r>
                  </m:oMath>
                </a14:m>
                <a:r>
                  <a:rPr lang="en-US" sz="1400" dirty="0">
                    <a:latin typeface="Avenir Next LT Pro" panose="020B0504020202020204" pitchFamily="34" charset="0"/>
                  </a:rPr>
                  <a:t>(10</a:t>
                </a:r>
                <a:r>
                  <a:rPr lang="en-US" sz="1400" baseline="30000" dirty="0">
                    <a:latin typeface="Avenir Next LT Pro" panose="020B0504020202020204" pitchFamily="34" charset="0"/>
                  </a:rPr>
                  <a:t>6</a:t>
                </a:r>
                <a:r>
                  <a:rPr lang="en-US" sz="1400" dirty="0">
                    <a:latin typeface="Avenir Next LT Pro" panose="020B0504020202020204" pitchFamily="34" charset="0"/>
                  </a:rPr>
                  <a:t>) </a:t>
                </a:r>
                <a:r>
                  <a:rPr lang="en-US" sz="1400" dirty="0">
                    <a:solidFill>
                      <a:srgbClr val="C00000"/>
                    </a:solidFill>
                    <a:latin typeface="Avenir Next LT Pro" panose="020B0504020202020204" pitchFamily="34" charset="0"/>
                  </a:rPr>
                  <a:t>underground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1610290-7C6E-004B-D16E-BDF8078D4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979" y="747553"/>
                <a:ext cx="4114800" cy="307777"/>
              </a:xfrm>
              <a:prstGeom prst="rect">
                <a:avLst/>
              </a:prstGeom>
              <a:blipFill>
                <a:blip r:embed="rId6"/>
                <a:stretch>
                  <a:fillRect t="-6000" b="-2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Arc 41">
            <a:extLst>
              <a:ext uri="{FF2B5EF4-FFF2-40B4-BE49-F238E27FC236}">
                <a16:creationId xmlns:a16="http://schemas.microsoft.com/office/drawing/2014/main" id="{FE63E35B-B569-B8A9-8BCC-F6208D6BCBC4}"/>
              </a:ext>
            </a:extLst>
          </p:cNvPr>
          <p:cNvSpPr/>
          <p:nvPr/>
        </p:nvSpPr>
        <p:spPr>
          <a:xfrm>
            <a:off x="846248" y="3127688"/>
            <a:ext cx="3318387" cy="2299894"/>
          </a:xfrm>
          <a:custGeom>
            <a:avLst/>
            <a:gdLst>
              <a:gd name="connsiteX0" fmla="*/ 1659193 w 3318387"/>
              <a:gd name="connsiteY0" fmla="*/ 0 h 2299894"/>
              <a:gd name="connsiteX1" fmla="*/ 3080936 w 3318387"/>
              <a:gd name="connsiteY1" fmla="*/ 557146 h 2299894"/>
              <a:gd name="connsiteX2" fmla="*/ 2607022 w 3318387"/>
              <a:gd name="connsiteY2" fmla="*/ 754746 h 2299894"/>
              <a:gd name="connsiteX3" fmla="*/ 2161543 w 3318387"/>
              <a:gd name="connsiteY3" fmla="*/ 940491 h 2299894"/>
              <a:gd name="connsiteX4" fmla="*/ 1659194 w 3318387"/>
              <a:gd name="connsiteY4" fmla="*/ 1149947 h 2299894"/>
              <a:gd name="connsiteX5" fmla="*/ 1659193 w 3318387"/>
              <a:gd name="connsiteY5" fmla="*/ 0 h 2299894"/>
              <a:gd name="connsiteX0" fmla="*/ 1659193 w 3318387"/>
              <a:gd name="connsiteY0" fmla="*/ 0 h 2299894"/>
              <a:gd name="connsiteX1" fmla="*/ 3080936 w 3318387"/>
              <a:gd name="connsiteY1" fmla="*/ 557146 h 229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8387" h="2299894" stroke="0" extrusionOk="0">
                <a:moveTo>
                  <a:pt x="1659193" y="0"/>
                </a:moveTo>
                <a:cubicBezTo>
                  <a:pt x="2258683" y="-110266"/>
                  <a:pt x="2724311" y="232934"/>
                  <a:pt x="3080936" y="557146"/>
                </a:cubicBezTo>
                <a:cubicBezTo>
                  <a:pt x="2844878" y="638402"/>
                  <a:pt x="2775165" y="666555"/>
                  <a:pt x="2607022" y="754746"/>
                </a:cubicBezTo>
                <a:cubicBezTo>
                  <a:pt x="2438879" y="842937"/>
                  <a:pt x="2261199" y="912090"/>
                  <a:pt x="2161543" y="940491"/>
                </a:cubicBezTo>
                <a:cubicBezTo>
                  <a:pt x="2061887" y="968891"/>
                  <a:pt x="1886262" y="1062411"/>
                  <a:pt x="1659194" y="1149947"/>
                </a:cubicBezTo>
                <a:cubicBezTo>
                  <a:pt x="1728214" y="773155"/>
                  <a:pt x="1615140" y="380172"/>
                  <a:pt x="1659193" y="0"/>
                </a:cubicBezTo>
                <a:close/>
              </a:path>
              <a:path w="3318387" h="2299894" fill="none" extrusionOk="0">
                <a:moveTo>
                  <a:pt x="1659193" y="0"/>
                </a:moveTo>
                <a:cubicBezTo>
                  <a:pt x="2316152" y="19408"/>
                  <a:pt x="2815887" y="137120"/>
                  <a:pt x="3080936" y="557146"/>
                </a:cubicBezTo>
              </a:path>
              <a:path w="3318387" h="2299894" fill="none" stroke="0" extrusionOk="0">
                <a:moveTo>
                  <a:pt x="1659193" y="0"/>
                </a:moveTo>
                <a:cubicBezTo>
                  <a:pt x="2140209" y="1848"/>
                  <a:pt x="2885555" y="173246"/>
                  <a:pt x="3080936" y="557146"/>
                </a:cubicBezTo>
              </a:path>
            </a:pathLst>
          </a:custGeom>
          <a:ln w="28575">
            <a:solidFill>
              <a:schemeClr val="tx1"/>
            </a:solidFill>
            <a:prstDash val="dash"/>
            <a:tailEnd type="arrow"/>
            <a:extLst>
              <a:ext uri="{C807C97D-BFC1-408E-A445-0C87EB9F89A2}">
                <ask:lineSketchStyleProps xmlns:ask="http://schemas.microsoft.com/office/drawing/2018/sketchyshapes" sd="944799925">
                  <a:prstGeom prst="arc">
                    <a:avLst>
                      <a:gd name="adj1" fmla="val 16200000"/>
                      <a:gd name="adj2" fmla="val 202419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8A59F712-C8EE-766D-E7ED-0E5320F24116}"/>
              </a:ext>
            </a:extLst>
          </p:cNvPr>
          <p:cNvSpPr/>
          <p:nvPr/>
        </p:nvSpPr>
        <p:spPr>
          <a:xfrm rot="10225899">
            <a:off x="3384293" y="698696"/>
            <a:ext cx="8705678" cy="3572642"/>
          </a:xfrm>
          <a:custGeom>
            <a:avLst/>
            <a:gdLst>
              <a:gd name="connsiteX0" fmla="*/ 2909134 w 8705678"/>
              <a:gd name="connsiteY0" fmla="*/ 101114 h 3572642"/>
              <a:gd name="connsiteX1" fmla="*/ 4776051 w 8705678"/>
              <a:gd name="connsiteY1" fmla="*/ 8464 h 3572642"/>
              <a:gd name="connsiteX2" fmla="*/ 7406210 w 8705678"/>
              <a:gd name="connsiteY2" fmla="*/ 513207 h 3572642"/>
              <a:gd name="connsiteX3" fmla="*/ 6887137 w 8705678"/>
              <a:gd name="connsiteY3" fmla="*/ 729636 h 3572642"/>
              <a:gd name="connsiteX4" fmla="*/ 6215395 w 8705678"/>
              <a:gd name="connsiteY4" fmla="*/ 1009721 h 3572642"/>
              <a:gd name="connsiteX5" fmla="*/ 5574187 w 8705678"/>
              <a:gd name="connsiteY5" fmla="*/ 1277075 h 3572642"/>
              <a:gd name="connsiteX6" fmla="*/ 4963513 w 8705678"/>
              <a:gd name="connsiteY6" fmla="*/ 1531698 h 3572642"/>
              <a:gd name="connsiteX7" fmla="*/ 4352839 w 8705678"/>
              <a:gd name="connsiteY7" fmla="*/ 1786321 h 3572642"/>
              <a:gd name="connsiteX8" fmla="*/ 3963039 w 8705678"/>
              <a:gd name="connsiteY8" fmla="*/ 1331315 h 3572642"/>
              <a:gd name="connsiteX9" fmla="*/ 3602112 w 8705678"/>
              <a:gd name="connsiteY9" fmla="*/ 910013 h 3572642"/>
              <a:gd name="connsiteX10" fmla="*/ 3270060 w 8705678"/>
              <a:gd name="connsiteY10" fmla="*/ 522416 h 3572642"/>
              <a:gd name="connsiteX11" fmla="*/ 2909134 w 8705678"/>
              <a:gd name="connsiteY11" fmla="*/ 101114 h 3572642"/>
              <a:gd name="connsiteX0" fmla="*/ 2909134 w 8705678"/>
              <a:gd name="connsiteY0" fmla="*/ 101114 h 3572642"/>
              <a:gd name="connsiteX1" fmla="*/ 4776051 w 8705678"/>
              <a:gd name="connsiteY1" fmla="*/ 8464 h 3572642"/>
              <a:gd name="connsiteX2" fmla="*/ 7406210 w 8705678"/>
              <a:gd name="connsiteY2" fmla="*/ 513207 h 357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5678" h="3572642" stroke="0" extrusionOk="0">
                <a:moveTo>
                  <a:pt x="2909134" y="101114"/>
                </a:moveTo>
                <a:cubicBezTo>
                  <a:pt x="3531798" y="-139096"/>
                  <a:pt x="4023745" y="29162"/>
                  <a:pt x="4776051" y="8464"/>
                </a:cubicBezTo>
                <a:cubicBezTo>
                  <a:pt x="5718021" y="90050"/>
                  <a:pt x="6756884" y="139714"/>
                  <a:pt x="7406210" y="513207"/>
                </a:cubicBezTo>
                <a:cubicBezTo>
                  <a:pt x="7273364" y="562274"/>
                  <a:pt x="7047520" y="652460"/>
                  <a:pt x="6887137" y="729636"/>
                </a:cubicBezTo>
                <a:cubicBezTo>
                  <a:pt x="6726754" y="806812"/>
                  <a:pt x="6427222" y="943275"/>
                  <a:pt x="6215395" y="1009721"/>
                </a:cubicBezTo>
                <a:cubicBezTo>
                  <a:pt x="6003568" y="1076167"/>
                  <a:pt x="5838256" y="1167325"/>
                  <a:pt x="5574187" y="1277075"/>
                </a:cubicBezTo>
                <a:cubicBezTo>
                  <a:pt x="5310118" y="1386825"/>
                  <a:pt x="5168266" y="1431275"/>
                  <a:pt x="4963513" y="1531698"/>
                </a:cubicBezTo>
                <a:cubicBezTo>
                  <a:pt x="4758760" y="1632121"/>
                  <a:pt x="4483958" y="1723644"/>
                  <a:pt x="4352839" y="1786321"/>
                </a:cubicBezTo>
                <a:cubicBezTo>
                  <a:pt x="4249874" y="1668751"/>
                  <a:pt x="4106762" y="1514851"/>
                  <a:pt x="3963039" y="1331315"/>
                </a:cubicBezTo>
                <a:cubicBezTo>
                  <a:pt x="3819316" y="1147779"/>
                  <a:pt x="3665990" y="1005019"/>
                  <a:pt x="3602112" y="910013"/>
                </a:cubicBezTo>
                <a:cubicBezTo>
                  <a:pt x="3538235" y="815007"/>
                  <a:pt x="3378009" y="647851"/>
                  <a:pt x="3270060" y="522416"/>
                </a:cubicBezTo>
                <a:cubicBezTo>
                  <a:pt x="3162111" y="396981"/>
                  <a:pt x="3019426" y="250672"/>
                  <a:pt x="2909134" y="101114"/>
                </a:cubicBezTo>
                <a:close/>
              </a:path>
              <a:path w="8705678" h="3572642" fill="none" extrusionOk="0">
                <a:moveTo>
                  <a:pt x="2909134" y="101114"/>
                </a:moveTo>
                <a:cubicBezTo>
                  <a:pt x="3552391" y="-66466"/>
                  <a:pt x="4222551" y="-112667"/>
                  <a:pt x="4776051" y="8464"/>
                </a:cubicBezTo>
                <a:cubicBezTo>
                  <a:pt x="5762838" y="64898"/>
                  <a:pt x="6779723" y="182836"/>
                  <a:pt x="7406210" y="513207"/>
                </a:cubicBezTo>
              </a:path>
              <a:path w="8705678" h="3572642" fill="none" stroke="0" extrusionOk="0">
                <a:moveTo>
                  <a:pt x="2909134" y="101114"/>
                </a:moveTo>
                <a:cubicBezTo>
                  <a:pt x="3591127" y="66988"/>
                  <a:pt x="4085882" y="3234"/>
                  <a:pt x="4776051" y="8464"/>
                </a:cubicBezTo>
                <a:cubicBezTo>
                  <a:pt x="5717193" y="-4286"/>
                  <a:pt x="6684502" y="258280"/>
                  <a:pt x="7406210" y="513207"/>
                </a:cubicBezTo>
              </a:path>
            </a:pathLst>
          </a:custGeom>
          <a:ln w="28575">
            <a:solidFill>
              <a:schemeClr val="tx1"/>
            </a:solidFill>
            <a:prstDash val="dash"/>
            <a:headEnd type="arrow"/>
            <a:tailEnd type="none"/>
            <a:extLst>
              <a:ext uri="{C807C97D-BFC1-408E-A445-0C87EB9F89A2}">
                <ask:lineSketchStyleProps xmlns:ask="http://schemas.microsoft.com/office/drawing/2018/sketchyshapes" sd="944799925">
                  <a:prstGeom prst="arc">
                    <a:avLst>
                      <a:gd name="adj1" fmla="val 13764815"/>
                      <a:gd name="adj2" fmla="val 202419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B4AE60-5428-0EB8-95B0-9C7A13E55D1E}"/>
              </a:ext>
            </a:extLst>
          </p:cNvPr>
          <p:cNvSpPr txBox="1"/>
          <p:nvPr/>
        </p:nvSpPr>
        <p:spPr>
          <a:xfrm>
            <a:off x="177419" y="3845041"/>
            <a:ext cx="195399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Next LT Pro" panose="020B0504020202020204" pitchFamily="34" charset="0"/>
              </a:rPr>
              <a:t>Detector strings: 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Avenir Next LT Pro" panose="020B0504020202020204" pitchFamily="34" charset="0"/>
              </a:rPr>
              <a:t>Ge anticoincidence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6F46A6-6ECE-2999-FF6C-BDCE48F35EF6}"/>
              </a:ext>
            </a:extLst>
          </p:cNvPr>
          <p:cNvSpPr txBox="1"/>
          <p:nvPr/>
        </p:nvSpPr>
        <p:spPr>
          <a:xfrm>
            <a:off x="2404737" y="4422306"/>
            <a:ext cx="217296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Next LT Pro" panose="020B0504020202020204" pitchFamily="34" charset="0"/>
              </a:rPr>
              <a:t>64 m</a:t>
            </a:r>
            <a:r>
              <a:rPr lang="en-US" sz="1400" baseline="30000" dirty="0">
                <a:latin typeface="Avenir Next LT Pro" panose="020B0504020202020204" pitchFamily="34" charset="0"/>
              </a:rPr>
              <a:t>3</a:t>
            </a:r>
            <a:r>
              <a:rPr lang="en-US" sz="1400" dirty="0">
                <a:latin typeface="Avenir Next LT Pro" panose="020B0504020202020204" pitchFamily="34" charset="0"/>
              </a:rPr>
              <a:t> </a:t>
            </a:r>
            <a:r>
              <a:rPr lang="en-US" sz="1400" dirty="0" err="1">
                <a:latin typeface="Avenir Next LT Pro" panose="020B0504020202020204" pitchFamily="34" charset="0"/>
              </a:rPr>
              <a:t>LAr</a:t>
            </a:r>
            <a:r>
              <a:rPr lang="en-US" sz="1400" dirty="0">
                <a:latin typeface="Avenir Next LT Pro" panose="020B0504020202020204" pitchFamily="34" charset="0"/>
              </a:rPr>
              <a:t> instrumented: </a:t>
            </a:r>
            <a:r>
              <a:rPr lang="en-US" sz="1400" dirty="0" err="1">
                <a:solidFill>
                  <a:srgbClr val="C00000"/>
                </a:solidFill>
                <a:latin typeface="Avenir Next LT Pro" panose="020B0504020202020204" pitchFamily="34" charset="0"/>
              </a:rPr>
              <a:t>LAr</a:t>
            </a:r>
            <a:r>
              <a:rPr lang="en-US" sz="1400" dirty="0">
                <a:solidFill>
                  <a:srgbClr val="C00000"/>
                </a:solidFill>
                <a:latin typeface="Avenir Next LT Pro" panose="020B0504020202020204" pitchFamily="34" charset="0"/>
              </a:rPr>
              <a:t> anticoincidence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CE257F-3EF5-6F9F-1826-0BA2E4824358}"/>
              </a:ext>
            </a:extLst>
          </p:cNvPr>
          <p:cNvSpPr txBox="1"/>
          <p:nvPr/>
        </p:nvSpPr>
        <p:spPr>
          <a:xfrm>
            <a:off x="4542503" y="5192845"/>
            <a:ext cx="219313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Next LT Pro" panose="020B0504020202020204" pitchFamily="34" charset="0"/>
              </a:rPr>
              <a:t>590 m</a:t>
            </a:r>
            <a:r>
              <a:rPr lang="en-US" sz="1400" baseline="30000" dirty="0">
                <a:latin typeface="Avenir Next LT Pro" panose="020B0504020202020204" pitchFamily="34" charset="0"/>
              </a:rPr>
              <a:t>3</a:t>
            </a:r>
            <a:r>
              <a:rPr lang="en-US" sz="1400" dirty="0">
                <a:latin typeface="Avenir Next LT Pro" panose="020B0504020202020204" pitchFamily="34" charset="0"/>
              </a:rPr>
              <a:t> Water tank: shield from external radiation (n and </a:t>
            </a:r>
            <a:r>
              <a:rPr lang="en-US" sz="1400" dirty="0">
                <a:latin typeface="Symbol" panose="05050102010706020507" pitchFamily="18" charset="2"/>
              </a:rPr>
              <a:t>g</a:t>
            </a:r>
            <a:r>
              <a:rPr lang="en-US" sz="1400" dirty="0">
                <a:latin typeface="Avenir Next LT Pro" panose="020B0504020202020204" pitchFamily="34" charset="0"/>
              </a:rPr>
              <a:t>) and as a Cherenkov </a:t>
            </a:r>
            <a:r>
              <a:rPr lang="en-US" sz="1400" dirty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sz="1400" dirty="0">
                <a:solidFill>
                  <a:srgbClr val="C00000"/>
                </a:solidFill>
                <a:latin typeface="Avenir Next LT Pro" panose="020B0504020202020204" pitchFamily="34" charset="0"/>
              </a:rPr>
              <a:t> veto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0A1664-6E43-F4A4-66A5-75749A59C1D5}"/>
              </a:ext>
            </a:extLst>
          </p:cNvPr>
          <p:cNvSpPr txBox="1"/>
          <p:nvPr/>
        </p:nvSpPr>
        <p:spPr>
          <a:xfrm>
            <a:off x="237939" y="1631505"/>
            <a:ext cx="2026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Scintillating PEN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C9BBC3-9792-A89C-D339-C7E832DAE46B}"/>
              </a:ext>
            </a:extLst>
          </p:cNvPr>
          <p:cNvSpPr txBox="1"/>
          <p:nvPr/>
        </p:nvSpPr>
        <p:spPr>
          <a:xfrm>
            <a:off x="2257171" y="1539175"/>
            <a:ext cx="124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Readout electronics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CE6D08-73C3-AF99-8762-C8DC1BEF12A9}"/>
              </a:ext>
            </a:extLst>
          </p:cNvPr>
          <p:cNvSpPr txBox="1"/>
          <p:nvPr/>
        </p:nvSpPr>
        <p:spPr>
          <a:xfrm>
            <a:off x="725461" y="868481"/>
            <a:ext cx="215372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venir Next LT Pro" panose="020B0504020202020204" pitchFamily="34" charset="0"/>
              </a:rPr>
              <a:t>Active shielding </a:t>
            </a:r>
            <a:r>
              <a:rPr lang="en-US" sz="1400" dirty="0">
                <a:latin typeface="Avenir Next LT Pro" panose="020B0504020202020204" pitchFamily="34" charset="0"/>
              </a:rPr>
              <a:t>from proximal backgrounds</a:t>
            </a:r>
            <a:endParaRPr lang="en-US" sz="1400" dirty="0">
              <a:solidFill>
                <a:srgbClr val="C0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A399253-7DD8-0095-8DEE-BE6137D85088}"/>
              </a:ext>
            </a:extLst>
          </p:cNvPr>
          <p:cNvSpPr txBox="1"/>
          <p:nvPr/>
        </p:nvSpPr>
        <p:spPr>
          <a:xfrm>
            <a:off x="224232" y="2410827"/>
            <a:ext cx="124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Ge detector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4E0261-8F17-C2E8-C8B7-0CC4196BF04E}"/>
              </a:ext>
            </a:extLst>
          </p:cNvPr>
          <p:cNvSpPr txBox="1"/>
          <p:nvPr/>
        </p:nvSpPr>
        <p:spPr>
          <a:xfrm>
            <a:off x="5147417" y="1200617"/>
            <a:ext cx="17593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58 read-out modules of </a:t>
            </a:r>
            <a:r>
              <a:rPr lang="en-US" sz="1400" dirty="0" err="1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SiPMs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coupled to WLS fibers, divided across an inner &amp; outer barrel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96E18D-0220-5FB2-0F4E-BACADA2EFD39}"/>
              </a:ext>
            </a:extLst>
          </p:cNvPr>
          <p:cNvSpPr txBox="1"/>
          <p:nvPr/>
        </p:nvSpPr>
        <p:spPr>
          <a:xfrm>
            <a:off x="5018600" y="4583705"/>
            <a:ext cx="1551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66 PMTs + plastic scintillators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F8F7635-7203-370E-79A0-DA0E56318F33}"/>
              </a:ext>
            </a:extLst>
          </p:cNvPr>
          <p:cNvCxnSpPr>
            <a:cxnSpLocks/>
          </p:cNvCxnSpPr>
          <p:nvPr/>
        </p:nvCxnSpPr>
        <p:spPr>
          <a:xfrm>
            <a:off x="1199829" y="1898623"/>
            <a:ext cx="216961" cy="4715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F1DD5D4-42EA-BC0A-AA85-E63A50C2782E}"/>
              </a:ext>
            </a:extLst>
          </p:cNvPr>
          <p:cNvCxnSpPr>
            <a:cxnSpLocks/>
          </p:cNvCxnSpPr>
          <p:nvPr/>
        </p:nvCxnSpPr>
        <p:spPr>
          <a:xfrm flipH="1">
            <a:off x="2131417" y="1974096"/>
            <a:ext cx="591105" cy="4354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79F38A4-6569-41DD-4AB9-B43603545009}"/>
              </a:ext>
            </a:extLst>
          </p:cNvPr>
          <p:cNvCxnSpPr>
            <a:cxnSpLocks/>
          </p:cNvCxnSpPr>
          <p:nvPr/>
        </p:nvCxnSpPr>
        <p:spPr>
          <a:xfrm>
            <a:off x="969314" y="2663566"/>
            <a:ext cx="456048" cy="3410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B266C3F-661C-940E-3F83-F8FC598DC53A}"/>
              </a:ext>
            </a:extLst>
          </p:cNvPr>
          <p:cNvCxnSpPr>
            <a:cxnSpLocks/>
          </p:cNvCxnSpPr>
          <p:nvPr/>
        </p:nvCxnSpPr>
        <p:spPr>
          <a:xfrm flipH="1">
            <a:off x="4406490" y="2316831"/>
            <a:ext cx="871494" cy="7341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1EABBD0-A278-4949-5133-7C497EF40754}"/>
              </a:ext>
            </a:extLst>
          </p:cNvPr>
          <p:cNvCxnSpPr>
            <a:cxnSpLocks/>
          </p:cNvCxnSpPr>
          <p:nvPr/>
        </p:nvCxnSpPr>
        <p:spPr>
          <a:xfrm>
            <a:off x="6492045" y="4835981"/>
            <a:ext cx="1059129" cy="959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208A49E-7541-FEC3-C6B3-95FB87B78098}"/>
              </a:ext>
            </a:extLst>
          </p:cNvPr>
          <p:cNvSpPr txBox="1"/>
          <p:nvPr/>
        </p:nvSpPr>
        <p:spPr>
          <a:xfrm rot="16200000">
            <a:off x="9279370" y="3484798"/>
            <a:ext cx="1584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WLS Reflector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4BCBD-119B-360E-D910-3753AA6EEA96}"/>
              </a:ext>
            </a:extLst>
          </p:cNvPr>
          <p:cNvSpPr txBox="1"/>
          <p:nvPr/>
        </p:nvSpPr>
        <p:spPr>
          <a:xfrm>
            <a:off x="8452886" y="4773662"/>
            <a:ext cx="1143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2">
                    <a:lumMod val="5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LAr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cryostat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9075C-CEC2-1381-7B47-A1CBAF0BAED2}"/>
              </a:ext>
            </a:extLst>
          </p:cNvPr>
          <p:cNvSpPr txBox="1"/>
          <p:nvPr/>
        </p:nvSpPr>
        <p:spPr>
          <a:xfrm>
            <a:off x="11022046" y="5669898"/>
            <a:ext cx="1143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Water Tank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21DE89-22E4-26BE-E89C-832371BD98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657"/>
          <a:stretch/>
        </p:blipFill>
        <p:spPr>
          <a:xfrm>
            <a:off x="535369" y="4472023"/>
            <a:ext cx="1293718" cy="137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74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F3638-DE26-1EDC-21F1-D169617D4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LEGEND-200 Germanium detectors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FE0C3-4AD0-1F36-B2B0-145968E04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0CCF5-A977-F60F-52C1-267D43C4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23</a:t>
            </a:fld>
            <a:endParaRPr lang="en-IN" dirty="0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FD51F6B5-88EF-CEF7-ED3F-CB3D0A3BF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2767997"/>
              </p:ext>
            </p:extLst>
          </p:nvPr>
        </p:nvGraphicFramePr>
        <p:xfrm>
          <a:off x="5619133" y="2123767"/>
          <a:ext cx="6046840" cy="381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1" name="Picture 3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1657D1-F8B3-68A0-BEA4-374C4C7C4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2" t="28003" r="25950" b="15927"/>
          <a:stretch>
            <a:fillRect/>
          </a:stretch>
        </p:blipFill>
        <p:spPr>
          <a:xfrm>
            <a:off x="10650264" y="4029537"/>
            <a:ext cx="1179872" cy="1526458"/>
          </a:xfrm>
          <a:prstGeom prst="rect">
            <a:avLst/>
          </a:prstGeom>
        </p:spPr>
      </p:pic>
      <p:pic>
        <p:nvPicPr>
          <p:cNvPr id="32" name="Picture 3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14B5DC-FD7A-CB93-5565-C0A95BF60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8" b="15559"/>
          <a:stretch>
            <a:fillRect/>
          </a:stretch>
        </p:blipFill>
        <p:spPr>
          <a:xfrm>
            <a:off x="5924693" y="3989223"/>
            <a:ext cx="1221198" cy="2298818"/>
          </a:xfrm>
          <a:prstGeom prst="rect">
            <a:avLst/>
          </a:prstGeom>
        </p:spPr>
      </p:pic>
      <p:pic>
        <p:nvPicPr>
          <p:cNvPr id="33" name="Picture 3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C7BA7B2-FF3F-FC48-D02A-27999AADE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r="50179"/>
          <a:stretch>
            <a:fillRect/>
          </a:stretch>
        </p:blipFill>
        <p:spPr>
          <a:xfrm>
            <a:off x="10724007" y="1114421"/>
            <a:ext cx="1106129" cy="2722402"/>
          </a:xfrm>
          <a:prstGeom prst="rect">
            <a:avLst/>
          </a:prstGeom>
        </p:spPr>
      </p:pic>
      <p:pic>
        <p:nvPicPr>
          <p:cNvPr id="34" name="Picture 3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057C281-924D-71FF-161D-5E29AA6D6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09"/>
          <a:stretch>
            <a:fillRect/>
          </a:stretch>
        </p:blipFill>
        <p:spPr>
          <a:xfrm>
            <a:off x="8937522" y="-55051"/>
            <a:ext cx="1277270" cy="272240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0638D1B-E689-09E0-09ED-E82008591C77}"/>
              </a:ext>
            </a:extLst>
          </p:cNvPr>
          <p:cNvSpPr txBox="1"/>
          <p:nvPr/>
        </p:nvSpPr>
        <p:spPr>
          <a:xfrm>
            <a:off x="7675281" y="3257133"/>
            <a:ext cx="23718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IC detectors largest contribution by mass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E521BC-0770-3A40-7C8E-848CB21FDD91}"/>
              </a:ext>
            </a:extLst>
          </p:cNvPr>
          <p:cNvSpPr txBox="1"/>
          <p:nvPr/>
        </p:nvSpPr>
        <p:spPr>
          <a:xfrm>
            <a:off x="9335102" y="-17439"/>
            <a:ext cx="1759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14.7 kg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4107DF-9319-0E52-7EA1-CC871DC9E68D}"/>
              </a:ext>
            </a:extLst>
          </p:cNvPr>
          <p:cNvSpPr txBox="1"/>
          <p:nvPr/>
        </p:nvSpPr>
        <p:spPr>
          <a:xfrm>
            <a:off x="10950446" y="1969878"/>
            <a:ext cx="1759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19.0 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584638-76DF-91C5-1C9C-BDBE12B81094}"/>
              </a:ext>
            </a:extLst>
          </p:cNvPr>
          <p:cNvSpPr txBox="1"/>
          <p:nvPr/>
        </p:nvSpPr>
        <p:spPr>
          <a:xfrm>
            <a:off x="10868399" y="3872590"/>
            <a:ext cx="1759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22.1 kg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9006A9-BCBF-83C5-E3A8-A48676C1F62B}"/>
              </a:ext>
            </a:extLst>
          </p:cNvPr>
          <p:cNvSpPr txBox="1"/>
          <p:nvPr/>
        </p:nvSpPr>
        <p:spPr>
          <a:xfrm>
            <a:off x="6088856" y="3989223"/>
            <a:ext cx="1759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86.7 kg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D813F9-33C0-6924-2AE9-8C6A7BE1B397}"/>
              </a:ext>
            </a:extLst>
          </p:cNvPr>
          <p:cNvSpPr txBox="1"/>
          <p:nvPr/>
        </p:nvSpPr>
        <p:spPr>
          <a:xfrm>
            <a:off x="102811" y="2718838"/>
            <a:ext cx="62020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venir Next LT Pro" panose="020B0504020202020204" pitchFamily="34" charset="0"/>
              </a:rPr>
              <a:t>L-200 uses the GERDA infrastructure at LNGS.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venir Next LT Pro" panose="020B0504020202020204" pitchFamily="34" charset="0"/>
              </a:rPr>
              <a:t>New elements: part of the enriched Ge detectors, </a:t>
            </a:r>
            <a:r>
              <a:rPr lang="en-IN" sz="1600" dirty="0" err="1">
                <a:latin typeface="Avenir Next LT Pro" panose="020B0504020202020204" pitchFamily="34" charset="0"/>
              </a:rPr>
              <a:t>LAr</a:t>
            </a:r>
            <a:r>
              <a:rPr lang="en-IN" sz="1600" dirty="0">
                <a:latin typeface="Avenir Next LT Pro" panose="020B0504020202020204" pitchFamily="34" charset="0"/>
              </a:rPr>
              <a:t> veto, electronics, cables, DAQ…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venir Next LT Pro" panose="020B0504020202020204" pitchFamily="34" charset="0"/>
              </a:rPr>
              <a:t>Configuration (Oct ‘22 – Mar ‘24):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venir Next LT Pro" panose="020B0504020202020204" pitchFamily="34" charset="0"/>
              </a:rPr>
              <a:t>142 kg of </a:t>
            </a:r>
            <a:r>
              <a:rPr lang="en-IN" sz="1600" dirty="0" err="1">
                <a:latin typeface="Avenir Next LT Pro" panose="020B0504020202020204" pitchFamily="34" charset="0"/>
              </a:rPr>
              <a:t>HPGe</a:t>
            </a:r>
            <a:r>
              <a:rPr lang="en-IN" sz="1600" dirty="0">
                <a:latin typeface="Avenir Next LT Pro" panose="020B0504020202020204" pitchFamily="34" charset="0"/>
              </a:rPr>
              <a:t> were installed in October 2022.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venir Next LT Pro" panose="020B0504020202020204" pitchFamily="34" charset="0"/>
              </a:rPr>
              <a:t>101 detectors in 10 strings. 4 different detector types.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Avenir Next LT Pro" panose="020B0504020202020204" pitchFamily="34" charset="0"/>
              </a:rPr>
              <a:t>130 kg operational.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4EE5DB-D9AB-FF73-8D75-80041C085516}"/>
              </a:ext>
            </a:extLst>
          </p:cNvPr>
          <p:cNvSpPr txBox="1"/>
          <p:nvPr/>
        </p:nvSpPr>
        <p:spPr>
          <a:xfrm>
            <a:off x="748440" y="5039393"/>
            <a:ext cx="35548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New Design for LEGEND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Large detectors up to 4 kg.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Improved background rejection.</a:t>
            </a: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807E6B9E-142E-163F-EF9F-FFAA1EC53765}"/>
              </a:ext>
            </a:extLst>
          </p:cNvPr>
          <p:cNvSpPr/>
          <p:nvPr/>
        </p:nvSpPr>
        <p:spPr>
          <a:xfrm rot="20891927">
            <a:off x="2832650" y="5449461"/>
            <a:ext cx="3318387" cy="1881993"/>
          </a:xfrm>
          <a:custGeom>
            <a:avLst/>
            <a:gdLst>
              <a:gd name="connsiteX0" fmla="*/ 1659193 w 3318387"/>
              <a:gd name="connsiteY0" fmla="*/ 0 h 1881993"/>
              <a:gd name="connsiteX1" fmla="*/ 2995994 w 3318387"/>
              <a:gd name="connsiteY1" fmla="*/ 383613 h 1881993"/>
              <a:gd name="connsiteX2" fmla="*/ 2550394 w 3318387"/>
              <a:gd name="connsiteY2" fmla="*/ 569408 h 1881993"/>
              <a:gd name="connsiteX3" fmla="*/ 2131530 w 3318387"/>
              <a:gd name="connsiteY3" fmla="*/ 744055 h 1881993"/>
              <a:gd name="connsiteX4" fmla="*/ 1659194 w 3318387"/>
              <a:gd name="connsiteY4" fmla="*/ 940997 h 1881993"/>
              <a:gd name="connsiteX5" fmla="*/ 1659193 w 3318387"/>
              <a:gd name="connsiteY5" fmla="*/ 0 h 1881993"/>
              <a:gd name="connsiteX0" fmla="*/ 1659193 w 3318387"/>
              <a:gd name="connsiteY0" fmla="*/ 0 h 1881993"/>
              <a:gd name="connsiteX1" fmla="*/ 2995994 w 3318387"/>
              <a:gd name="connsiteY1" fmla="*/ 383613 h 188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8387" h="1881993" stroke="0" extrusionOk="0">
                <a:moveTo>
                  <a:pt x="1659193" y="0"/>
                </a:moveTo>
                <a:cubicBezTo>
                  <a:pt x="2201837" y="-94080"/>
                  <a:pt x="2604811" y="172294"/>
                  <a:pt x="2995994" y="383613"/>
                </a:cubicBezTo>
                <a:cubicBezTo>
                  <a:pt x="2862338" y="439665"/>
                  <a:pt x="2748647" y="505215"/>
                  <a:pt x="2550394" y="569408"/>
                </a:cubicBezTo>
                <a:cubicBezTo>
                  <a:pt x="2352141" y="633601"/>
                  <a:pt x="2244047" y="698202"/>
                  <a:pt x="2131530" y="744055"/>
                </a:cubicBezTo>
                <a:cubicBezTo>
                  <a:pt x="2019013" y="789908"/>
                  <a:pt x="1795067" y="897128"/>
                  <a:pt x="1659194" y="940997"/>
                </a:cubicBezTo>
                <a:cubicBezTo>
                  <a:pt x="1708827" y="632023"/>
                  <a:pt x="1593590" y="308983"/>
                  <a:pt x="1659193" y="0"/>
                </a:cubicBezTo>
                <a:close/>
              </a:path>
              <a:path w="3318387" h="1881993" fill="none" extrusionOk="0">
                <a:moveTo>
                  <a:pt x="1659193" y="0"/>
                </a:moveTo>
                <a:cubicBezTo>
                  <a:pt x="2227938" y="10612"/>
                  <a:pt x="2702637" y="101513"/>
                  <a:pt x="2995994" y="383613"/>
                </a:cubicBezTo>
              </a:path>
              <a:path w="3318387" h="1881993" fill="none" stroke="0" extrusionOk="0">
                <a:moveTo>
                  <a:pt x="1659193" y="0"/>
                </a:moveTo>
                <a:cubicBezTo>
                  <a:pt x="2150479" y="668"/>
                  <a:pt x="2695912" y="137846"/>
                  <a:pt x="2995994" y="383613"/>
                </a:cubicBezTo>
              </a:path>
            </a:pathLst>
          </a:custGeom>
          <a:ln w="28575">
            <a:solidFill>
              <a:schemeClr val="tx1"/>
            </a:solidFill>
            <a:prstDash val="dash"/>
            <a:tailEnd type="arrow"/>
            <a:extLst>
              <a:ext uri="{C807C97D-BFC1-408E-A445-0C87EB9F89A2}">
                <ask:lineSketchStyleProps xmlns:ask="http://schemas.microsoft.com/office/drawing/2018/sketchyshapes" sd="944799925">
                  <a:prstGeom prst="arc">
                    <a:avLst>
                      <a:gd name="adj1" fmla="val 16200000"/>
                      <a:gd name="adj2" fmla="val 202419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066E39-E985-84B7-8439-175A43A4AC8C}"/>
              </a:ext>
            </a:extLst>
          </p:cNvPr>
          <p:cNvCxnSpPr>
            <a:cxnSpLocks/>
          </p:cNvCxnSpPr>
          <p:nvPr/>
        </p:nvCxnSpPr>
        <p:spPr>
          <a:xfrm>
            <a:off x="330897" y="963495"/>
            <a:ext cx="7344384" cy="0"/>
          </a:xfrm>
          <a:prstGeom prst="line">
            <a:avLst/>
          </a:prstGeom>
          <a:ln w="28575">
            <a:solidFill>
              <a:srgbClr val="3358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E41906-3FC6-61C6-2E85-36A24D99AEE1}"/>
              </a:ext>
            </a:extLst>
          </p:cNvPr>
          <p:cNvCxnSpPr>
            <a:cxnSpLocks/>
          </p:cNvCxnSpPr>
          <p:nvPr/>
        </p:nvCxnSpPr>
        <p:spPr>
          <a:xfrm>
            <a:off x="336538" y="963495"/>
            <a:ext cx="0" cy="342655"/>
          </a:xfrm>
          <a:prstGeom prst="straightConnector1">
            <a:avLst/>
          </a:prstGeom>
          <a:ln w="28575">
            <a:solidFill>
              <a:srgbClr val="3358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F5B1EC8-8D1E-360B-C6C8-17D06B204300}"/>
              </a:ext>
            </a:extLst>
          </p:cNvPr>
          <p:cNvSpPr txBox="1"/>
          <p:nvPr/>
        </p:nvSpPr>
        <p:spPr>
          <a:xfrm>
            <a:off x="-32720" y="1343315"/>
            <a:ext cx="1953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Oct ’22 – Feb ’23:</a:t>
            </a:r>
          </a:p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Installed and commissioned 142 kg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4824A5-A84A-2B6C-DC85-E24463902BE9}"/>
              </a:ext>
            </a:extLst>
          </p:cNvPr>
          <p:cNvCxnSpPr>
            <a:cxnSpLocks/>
          </p:cNvCxnSpPr>
          <p:nvPr/>
        </p:nvCxnSpPr>
        <p:spPr>
          <a:xfrm>
            <a:off x="4706534" y="963495"/>
            <a:ext cx="0" cy="342655"/>
          </a:xfrm>
          <a:prstGeom prst="straightConnector1">
            <a:avLst/>
          </a:prstGeom>
          <a:ln w="28575">
            <a:solidFill>
              <a:srgbClr val="3358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B2F7B3-1FA2-4074-6FBA-068214F4E938}"/>
              </a:ext>
            </a:extLst>
          </p:cNvPr>
          <p:cNvSpPr txBox="1"/>
          <p:nvPr/>
        </p:nvSpPr>
        <p:spPr>
          <a:xfrm>
            <a:off x="4142029" y="1320824"/>
            <a:ext cx="2373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Mar ’24 – </a:t>
            </a:r>
          </a:p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Spring-summer ’25:</a:t>
            </a:r>
          </a:p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Maintenance, Background</a:t>
            </a:r>
          </a:p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characterization runs, 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7B6ED5-150C-9242-8102-291748124135}"/>
              </a:ext>
            </a:extLst>
          </p:cNvPr>
          <p:cNvCxnSpPr>
            <a:cxnSpLocks/>
          </p:cNvCxnSpPr>
          <p:nvPr/>
        </p:nvCxnSpPr>
        <p:spPr>
          <a:xfrm>
            <a:off x="7255041" y="963495"/>
            <a:ext cx="0" cy="342655"/>
          </a:xfrm>
          <a:prstGeom prst="straightConnector1">
            <a:avLst/>
          </a:prstGeom>
          <a:ln w="28575">
            <a:solidFill>
              <a:srgbClr val="3358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99A230B-1554-7938-74C9-DAF9E42D2E77}"/>
              </a:ext>
            </a:extLst>
          </p:cNvPr>
          <p:cNvSpPr txBox="1"/>
          <p:nvPr/>
        </p:nvSpPr>
        <p:spPr>
          <a:xfrm>
            <a:off x="6411751" y="1337943"/>
            <a:ext cx="2422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Spring-summer ‘25:</a:t>
            </a:r>
          </a:p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Reassembly of detectors,</a:t>
            </a:r>
          </a:p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Additional IC,</a:t>
            </a:r>
          </a:p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Restarted Data</a:t>
            </a:r>
          </a:p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taking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0F71A9-0799-CCC8-7DBC-02A4571C1E16}"/>
              </a:ext>
            </a:extLst>
          </p:cNvPr>
          <p:cNvCxnSpPr>
            <a:cxnSpLocks/>
          </p:cNvCxnSpPr>
          <p:nvPr/>
        </p:nvCxnSpPr>
        <p:spPr>
          <a:xfrm>
            <a:off x="2220274" y="963495"/>
            <a:ext cx="0" cy="342655"/>
          </a:xfrm>
          <a:prstGeom prst="straightConnector1">
            <a:avLst/>
          </a:prstGeom>
          <a:ln w="28575">
            <a:solidFill>
              <a:srgbClr val="335899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9EE38B-0B52-2A76-7D6D-C1D88B1F1D53}"/>
              </a:ext>
            </a:extLst>
          </p:cNvPr>
          <p:cNvSpPr txBox="1"/>
          <p:nvPr/>
        </p:nvSpPr>
        <p:spPr>
          <a:xfrm>
            <a:off x="2084941" y="1330840"/>
            <a:ext cx="195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Mar ’23 – Feb ’24:</a:t>
            </a:r>
          </a:p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Physics Data taking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8941FC-3932-7031-F995-744C1D9A08C1}"/>
              </a:ext>
            </a:extLst>
          </p:cNvPr>
          <p:cNvCxnSpPr>
            <a:cxnSpLocks/>
          </p:cNvCxnSpPr>
          <p:nvPr/>
        </p:nvCxnSpPr>
        <p:spPr>
          <a:xfrm>
            <a:off x="7723490" y="963495"/>
            <a:ext cx="364276" cy="0"/>
          </a:xfrm>
          <a:prstGeom prst="line">
            <a:avLst/>
          </a:prstGeom>
          <a:ln w="28575">
            <a:solidFill>
              <a:srgbClr val="3358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994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74713-C867-BEC4-501B-58D61C43A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0E14A-000E-0E0C-C599-3C590CB86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Pulse Shape Discrimination (PSD)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43412-3332-3C08-D2CD-3EC42E9E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3F7D0-F7E7-3FCD-7B6B-3E6754C1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24</a:t>
            </a:fld>
            <a:endParaRPr lang="en-IN" dirty="0"/>
          </a:p>
        </p:txBody>
      </p:sp>
      <p:pic>
        <p:nvPicPr>
          <p:cNvPr id="3" name="Grafik 16">
            <a:extLst>
              <a:ext uri="{FF2B5EF4-FFF2-40B4-BE49-F238E27FC236}">
                <a16:creationId xmlns:a16="http://schemas.microsoft.com/office/drawing/2014/main" id="{A9F577BA-336A-6747-1F90-D4F609AB3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9" r="8669"/>
          <a:stretch/>
        </p:blipFill>
        <p:spPr>
          <a:xfrm>
            <a:off x="746978" y="2339574"/>
            <a:ext cx="4830532" cy="2419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14552-B670-2E32-23D4-A4AE4A56E3CC}"/>
              </a:ext>
            </a:extLst>
          </p:cNvPr>
          <p:cNvSpPr txBox="1"/>
          <p:nvPr/>
        </p:nvSpPr>
        <p:spPr>
          <a:xfrm>
            <a:off x="527100" y="878818"/>
            <a:ext cx="1113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</a:rPr>
              <a:t>In point contact style detectors, the pulse shape depends on the event topology within the Ge detector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02DDF5-AF3C-4D51-9239-DE1E8A7D8F8F}"/>
              </a:ext>
            </a:extLst>
          </p:cNvPr>
          <p:cNvSpPr txBox="1"/>
          <p:nvPr/>
        </p:nvSpPr>
        <p:spPr>
          <a:xfrm>
            <a:off x="1139569" y="2077964"/>
            <a:ext cx="4523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In the 0</a:t>
            </a:r>
            <a:r>
              <a:rPr lang="en-US" sz="1400" dirty="0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nbb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, 2</a:t>
            </a:r>
            <a:r>
              <a:rPr lang="en-US" sz="1400" dirty="0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b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deposit their energy at a “single site” (within a volume of 1mm</a:t>
            </a:r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3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F1F5E-CEF9-B9CD-6ACF-EAA7544E2D5C}"/>
              </a:ext>
            </a:extLst>
          </p:cNvPr>
          <p:cNvSpPr txBox="1"/>
          <p:nvPr/>
        </p:nvSpPr>
        <p:spPr>
          <a:xfrm>
            <a:off x="4028956" y="4928516"/>
            <a:ext cx="502186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7BAED2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Charge waveform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AC64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Current (Smoothed derivative of charge waveform)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8A5C31-E36A-7D38-FF23-F566909D6095}"/>
              </a:ext>
            </a:extLst>
          </p:cNvPr>
          <p:cNvSpPr txBox="1"/>
          <p:nvPr/>
        </p:nvSpPr>
        <p:spPr>
          <a:xfrm>
            <a:off x="3162244" y="3197970"/>
            <a:ext cx="1733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Next LT Pro" panose="020B0504020202020204" pitchFamily="34" charset="0"/>
              </a:rPr>
              <a:t>Acceptance window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B0E217-CA2B-8135-7CB5-039B64F88DA6}"/>
              </a:ext>
            </a:extLst>
          </p:cNvPr>
          <p:cNvSpPr txBox="1"/>
          <p:nvPr/>
        </p:nvSpPr>
        <p:spPr>
          <a:xfrm>
            <a:off x="1040949" y="1488898"/>
            <a:ext cx="1042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For example</a:t>
            </a:r>
            <a:r>
              <a:rPr lang="en-US" sz="2000" dirty="0">
                <a:latin typeface="Avenir Next LT Pro" panose="020B050402020202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743732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BAD5D-76BF-D152-F268-0474BEA6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DFFC-FFDE-2D8A-6E07-37165ECA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Pulse Shape Discrimination (PSD)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E5047-EEEE-636F-45EF-C06BDC38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7A186-1B77-C2D0-9C21-C319C6E4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25</a:t>
            </a:fld>
            <a:endParaRPr lang="en-IN" dirty="0"/>
          </a:p>
        </p:txBody>
      </p:sp>
      <p:pic>
        <p:nvPicPr>
          <p:cNvPr id="3" name="Grafik 16">
            <a:extLst>
              <a:ext uri="{FF2B5EF4-FFF2-40B4-BE49-F238E27FC236}">
                <a16:creationId xmlns:a16="http://schemas.microsoft.com/office/drawing/2014/main" id="{17B18F97-399C-CDA5-83B3-9642CE78B5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9" r="8669"/>
          <a:stretch/>
        </p:blipFill>
        <p:spPr>
          <a:xfrm>
            <a:off x="746978" y="2339574"/>
            <a:ext cx="4830532" cy="2419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10202B-0DAB-FE6C-D000-6AC0E9B4FBD7}"/>
              </a:ext>
            </a:extLst>
          </p:cNvPr>
          <p:cNvSpPr txBox="1"/>
          <p:nvPr/>
        </p:nvSpPr>
        <p:spPr>
          <a:xfrm>
            <a:off x="1139569" y="2077964"/>
            <a:ext cx="4523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In the 0</a:t>
            </a:r>
            <a:r>
              <a:rPr lang="en-US" sz="1400" dirty="0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nbb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, 2</a:t>
            </a:r>
            <a:r>
              <a:rPr lang="en-US" sz="1400" dirty="0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b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deposit their energy at a “single site” (within a volume of 1mm</a:t>
            </a:r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3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6ADD7-613C-048E-743C-951F73AD1F9F}"/>
              </a:ext>
            </a:extLst>
          </p:cNvPr>
          <p:cNvSpPr txBox="1"/>
          <p:nvPr/>
        </p:nvSpPr>
        <p:spPr>
          <a:xfrm>
            <a:off x="4028956" y="4928516"/>
            <a:ext cx="502186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7BAED2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Charge waveform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AC64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Current (Smoothed derivative of charge waveform)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9A138-9118-D2AB-C4E6-4B5FA78D8678}"/>
              </a:ext>
            </a:extLst>
          </p:cNvPr>
          <p:cNvSpPr txBox="1"/>
          <p:nvPr/>
        </p:nvSpPr>
        <p:spPr>
          <a:xfrm>
            <a:off x="3162244" y="3197970"/>
            <a:ext cx="1733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Next LT Pro" panose="020B0504020202020204" pitchFamily="34" charset="0"/>
              </a:rPr>
              <a:t>Acceptance window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57C1D3-EFD9-B04B-B3F6-F56425E009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5294" y="2339574"/>
            <a:ext cx="5690247" cy="23709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5B791D-DE43-665A-6AB6-A9E060F7AA66}"/>
              </a:ext>
            </a:extLst>
          </p:cNvPr>
          <p:cNvSpPr txBox="1"/>
          <p:nvPr/>
        </p:nvSpPr>
        <p:spPr>
          <a:xfrm>
            <a:off x="6661882" y="2062125"/>
            <a:ext cx="452313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In contrast, backgrounds deposit their energy at “multiple sites”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FDFD4-155D-EEC9-FF52-AD1F2DCAFCF6}"/>
              </a:ext>
            </a:extLst>
          </p:cNvPr>
          <p:cNvSpPr txBox="1"/>
          <p:nvPr/>
        </p:nvSpPr>
        <p:spPr>
          <a:xfrm>
            <a:off x="8900417" y="3186536"/>
            <a:ext cx="1733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Next LT Pro" panose="020B0504020202020204" pitchFamily="34" charset="0"/>
              </a:rPr>
              <a:t>Acceptance window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3BCA80-E360-321D-CA4A-F3F29010C7E2}"/>
              </a:ext>
            </a:extLst>
          </p:cNvPr>
          <p:cNvSpPr txBox="1"/>
          <p:nvPr/>
        </p:nvSpPr>
        <p:spPr>
          <a:xfrm>
            <a:off x="3681917" y="5731297"/>
            <a:ext cx="5564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Different values for A/E = max(current)/energy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B4F86-A594-487C-60B5-34F2864ABBA5}"/>
              </a:ext>
            </a:extLst>
          </p:cNvPr>
          <p:cNvSpPr txBox="1"/>
          <p:nvPr/>
        </p:nvSpPr>
        <p:spPr>
          <a:xfrm>
            <a:off x="527100" y="878818"/>
            <a:ext cx="1113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</a:rPr>
              <a:t>In point contact style detectors, the pulse shape depends on the event topology within the Ge detector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3AB0DE-F79A-CEF8-DCBA-6603CFA1EE3D}"/>
              </a:ext>
            </a:extLst>
          </p:cNvPr>
          <p:cNvSpPr txBox="1"/>
          <p:nvPr/>
        </p:nvSpPr>
        <p:spPr>
          <a:xfrm>
            <a:off x="1040949" y="1488898"/>
            <a:ext cx="1042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For example</a:t>
            </a:r>
            <a:r>
              <a:rPr lang="en-US" sz="2000" dirty="0">
                <a:latin typeface="Avenir Next LT Pro" panose="020B050402020202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37167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E9F4F-E888-CE6B-528E-504E5C1EC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Pulse Shape Discrimination (PSD)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2AB81-5709-417A-5599-3163F601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21C45-9B11-0386-5D10-89E8EB717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26</a:t>
            </a:fld>
            <a:endParaRPr lang="en-IN" dirty="0"/>
          </a:p>
        </p:txBody>
      </p:sp>
      <p:pic>
        <p:nvPicPr>
          <p:cNvPr id="7" name="Picture 6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558DE4BD-588F-98F2-688B-A048763C7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12" y="611338"/>
            <a:ext cx="4140313" cy="3017859"/>
          </a:xfrm>
          <a:prstGeom prst="rect">
            <a:avLst/>
          </a:prstGeom>
        </p:spPr>
      </p:pic>
      <p:pic>
        <p:nvPicPr>
          <p:cNvPr id="9" name="Picture 8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987DB187-8D80-E909-F02D-5AE9CFA52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16" y="611338"/>
            <a:ext cx="5753174" cy="21452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6EBD5C-280A-9393-1F02-F0B7C22452D9}"/>
              </a:ext>
            </a:extLst>
          </p:cNvPr>
          <p:cNvSpPr txBox="1"/>
          <p:nvPr/>
        </p:nvSpPr>
        <p:spPr>
          <a:xfrm>
            <a:off x="4657198" y="2825878"/>
            <a:ext cx="1438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Single site event</a:t>
            </a:r>
          </a:p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(0</a:t>
            </a:r>
            <a:r>
              <a:rPr lang="en-US" sz="1400" dirty="0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nbb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/2</a:t>
            </a:r>
            <a:r>
              <a:rPr lang="en-US" sz="1400" dirty="0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nbb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)</a:t>
            </a:r>
          </a:p>
          <a:p>
            <a:pPr algn="ctr"/>
            <a:r>
              <a:rPr lang="en-US" sz="1400" dirty="0">
                <a:solidFill>
                  <a:schemeClr val="accent6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ACCEPTED</a:t>
            </a:r>
          </a:p>
          <a:p>
            <a:endParaRPr lang="en-US" sz="1400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A5D0F7-083A-97B3-216B-4442CA50154E}"/>
              </a:ext>
            </a:extLst>
          </p:cNvPr>
          <p:cNvSpPr txBox="1"/>
          <p:nvPr/>
        </p:nvSpPr>
        <p:spPr>
          <a:xfrm>
            <a:off x="3250962" y="2832812"/>
            <a:ext cx="13560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Multi site event</a:t>
            </a:r>
          </a:p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(</a:t>
            </a:r>
            <a:r>
              <a:rPr lang="en-US" sz="1400" dirty="0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g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)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REJECTED</a:t>
            </a:r>
          </a:p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Low A/E</a:t>
            </a:r>
          </a:p>
          <a:p>
            <a:endParaRPr lang="en-US" sz="1400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DD405-9381-9D04-3D92-12C909443F07}"/>
              </a:ext>
            </a:extLst>
          </p:cNvPr>
          <p:cNvSpPr txBox="1"/>
          <p:nvPr/>
        </p:nvSpPr>
        <p:spPr>
          <a:xfrm>
            <a:off x="1800600" y="2825878"/>
            <a:ext cx="16014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p+ surface event</a:t>
            </a:r>
          </a:p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(</a:t>
            </a:r>
            <a:r>
              <a:rPr lang="en-US" sz="1400" dirty="0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a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)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REJECTED</a:t>
            </a:r>
          </a:p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High A/E</a:t>
            </a:r>
          </a:p>
          <a:p>
            <a:endParaRPr lang="en-US" sz="1400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  <a:p>
            <a:endParaRPr lang="en-US" sz="1400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BEBF5-46F9-2352-B7BC-B001E6AA77EF}"/>
              </a:ext>
            </a:extLst>
          </p:cNvPr>
          <p:cNvSpPr txBox="1"/>
          <p:nvPr/>
        </p:nvSpPr>
        <p:spPr>
          <a:xfrm>
            <a:off x="28595" y="2825878"/>
            <a:ext cx="19554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n+ surface event</a:t>
            </a:r>
          </a:p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(</a:t>
            </a:r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42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K/</a:t>
            </a:r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42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Ar)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REJECTED</a:t>
            </a:r>
          </a:p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Incomplete charge collection due to slow release of charges</a:t>
            </a:r>
          </a:p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Low A/E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75771D-1B14-E9CD-12C2-4FC676E591FF}"/>
              </a:ext>
            </a:extLst>
          </p:cNvPr>
          <p:cNvSpPr/>
          <p:nvPr/>
        </p:nvSpPr>
        <p:spPr>
          <a:xfrm>
            <a:off x="8224157" y="1896018"/>
            <a:ext cx="448444" cy="2839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C57066-1B13-B4E7-882E-0547D3506518}"/>
              </a:ext>
            </a:extLst>
          </p:cNvPr>
          <p:cNvSpPr/>
          <p:nvPr/>
        </p:nvSpPr>
        <p:spPr>
          <a:xfrm>
            <a:off x="9336393" y="1942389"/>
            <a:ext cx="448444" cy="11756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4A1A77-C39B-9AAC-4790-3F9C94F27C96}"/>
              </a:ext>
            </a:extLst>
          </p:cNvPr>
          <p:cNvCxnSpPr/>
          <p:nvPr/>
        </p:nvCxnSpPr>
        <p:spPr>
          <a:xfrm>
            <a:off x="5565913" y="1453953"/>
            <a:ext cx="2578494" cy="6077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1DBB853-CCEE-C80E-A1DD-63FAF6E53BC4}"/>
              </a:ext>
            </a:extLst>
          </p:cNvPr>
          <p:cNvSpPr/>
          <p:nvPr/>
        </p:nvSpPr>
        <p:spPr>
          <a:xfrm>
            <a:off x="4412973" y="3124478"/>
            <a:ext cx="4884373" cy="954108"/>
          </a:xfrm>
          <a:custGeom>
            <a:avLst/>
            <a:gdLst>
              <a:gd name="connsiteX0" fmla="*/ 0 w 4884373"/>
              <a:gd name="connsiteY0" fmla="*/ 528194 h 1088357"/>
              <a:gd name="connsiteX1" fmla="*/ 3220278 w 4884373"/>
              <a:gd name="connsiteY1" fmla="*/ 1073426 h 1088357"/>
              <a:gd name="connsiteX2" fmla="*/ 4884373 w 4884373"/>
              <a:gd name="connsiteY2" fmla="*/ 0 h 108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4373" h="1088357">
                <a:moveTo>
                  <a:pt x="0" y="528194"/>
                </a:moveTo>
                <a:cubicBezTo>
                  <a:pt x="1203108" y="844826"/>
                  <a:pt x="2406216" y="1161458"/>
                  <a:pt x="3220278" y="1073426"/>
                </a:cubicBezTo>
                <a:cubicBezTo>
                  <a:pt x="4034340" y="985394"/>
                  <a:pt x="4459356" y="492697"/>
                  <a:pt x="4884373" y="0"/>
                </a:cubicBezTo>
              </a:path>
            </a:pathLst>
          </a:cu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75AF35-214E-CC70-9106-8A1EBC418C96}"/>
              </a:ext>
            </a:extLst>
          </p:cNvPr>
          <p:cNvSpPr txBox="1"/>
          <p:nvPr/>
        </p:nvSpPr>
        <p:spPr>
          <a:xfrm>
            <a:off x="303070" y="4946848"/>
            <a:ext cx="6053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Late Charge (LQ) replaces the high A/E cut as a surface event cut in detectors with a large passivated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Artificial Neural Network method developed for Coax detectors, which do not have a point contact style geometry.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F4EB5F-F446-9234-BF09-271B1B25B580}"/>
              </a:ext>
            </a:extLst>
          </p:cNvPr>
          <p:cNvSpPr txBox="1"/>
          <p:nvPr/>
        </p:nvSpPr>
        <p:spPr>
          <a:xfrm>
            <a:off x="7286293" y="4870232"/>
            <a:ext cx="4504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venir Next LT Pro" panose="020B0504020202020204" pitchFamily="34" charset="0"/>
              </a:rPr>
              <a:t>Stable PSD observables</a:t>
            </a:r>
            <a:r>
              <a:rPr lang="en-US" sz="1600" dirty="0">
                <a:latin typeface="Avenir Next LT Pro" panose="020B050402020202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Monitored with weekly </a:t>
            </a:r>
            <a:r>
              <a:rPr lang="en-US" sz="1600" baseline="30000" dirty="0">
                <a:latin typeface="Avenir Next LT Pro" panose="020B0504020202020204" pitchFamily="34" charset="0"/>
              </a:rPr>
              <a:t>228</a:t>
            </a:r>
            <a:r>
              <a:rPr lang="en-US" sz="1600" dirty="0">
                <a:latin typeface="Avenir Next LT Pro" panose="020B0504020202020204" pitchFamily="34" charset="0"/>
              </a:rPr>
              <a:t>Th calibrations.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Data set partitioned according to stability.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5D6842-5EFE-3131-E9AC-E198982AEE29}"/>
              </a:ext>
            </a:extLst>
          </p:cNvPr>
          <p:cNvSpPr txBox="1"/>
          <p:nvPr/>
        </p:nvSpPr>
        <p:spPr>
          <a:xfrm>
            <a:off x="310389" y="4578762"/>
            <a:ext cx="2432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Other PSD observables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CD69A-285A-7D8A-EFC0-1EE1029A3E7C}"/>
              </a:ext>
            </a:extLst>
          </p:cNvPr>
          <p:cNvSpPr txBox="1"/>
          <p:nvPr/>
        </p:nvSpPr>
        <p:spPr>
          <a:xfrm>
            <a:off x="7858544" y="2201075"/>
            <a:ext cx="143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Single 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8D8DC-D569-539A-01A4-54818E544C91}"/>
              </a:ext>
            </a:extLst>
          </p:cNvPr>
          <p:cNvSpPr txBox="1"/>
          <p:nvPr/>
        </p:nvSpPr>
        <p:spPr>
          <a:xfrm>
            <a:off x="9527257" y="2316261"/>
            <a:ext cx="143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Multi site</a:t>
            </a:r>
          </a:p>
        </p:txBody>
      </p:sp>
    </p:spTree>
    <p:extLst>
      <p:ext uri="{BB962C8B-B14F-4D97-AF65-F5344CB8AC3E}">
        <p14:creationId xmlns:p14="http://schemas.microsoft.com/office/powerpoint/2010/main" val="526763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C8E8E-C751-61D0-B4AA-4019AD8CD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336E-177A-BEE9-8A69-5A689D38C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Liquid Argon Instrumentation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E3113-07DE-81B6-5F65-ABB1B7D0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05235-BDE0-44DD-ECC3-9AF8D3D6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27</a:t>
            </a:fld>
            <a:endParaRPr lang="en-IN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16F5D01-C1DC-3BBE-71E7-17C864543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6" y="955354"/>
            <a:ext cx="2205589" cy="29407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2EB28A-9122-8FD0-5089-08EE8002B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76" y="955353"/>
            <a:ext cx="1960523" cy="29407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779E65-53C2-45F6-2DD4-73144C2BCCA6}"/>
              </a:ext>
            </a:extLst>
          </p:cNvPr>
          <p:cNvSpPr txBox="1"/>
          <p:nvPr/>
        </p:nvSpPr>
        <p:spPr>
          <a:xfrm>
            <a:off x="936901" y="2314723"/>
            <a:ext cx="1209012" cy="5232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Inner barrel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18 channels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CD758-CF44-9A7A-03C1-483FCE893D87}"/>
              </a:ext>
            </a:extLst>
          </p:cNvPr>
          <p:cNvSpPr txBox="1"/>
          <p:nvPr/>
        </p:nvSpPr>
        <p:spPr>
          <a:xfrm>
            <a:off x="107545" y="4197312"/>
            <a:ext cx="704294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venir Next LT Pro" panose="020B0504020202020204" pitchFamily="34" charset="0"/>
              </a:rPr>
              <a:t>LAr</a:t>
            </a:r>
            <a:r>
              <a:rPr lang="en-US" sz="1600" dirty="0">
                <a:latin typeface="Avenir Next LT Pro" panose="020B0504020202020204" pitchFamily="34" charset="0"/>
              </a:rPr>
              <a:t> cools Ge detectors to ~87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Instrumented to collect light from background events depositing energy in </a:t>
            </a:r>
            <a:r>
              <a:rPr lang="en-US" sz="1600" dirty="0" err="1">
                <a:latin typeface="Avenir Next LT Pro" panose="020B0504020202020204" pitchFamily="34" charset="0"/>
              </a:rPr>
              <a:t>LAr</a:t>
            </a:r>
            <a:r>
              <a:rPr lang="en-US" sz="1600" dirty="0">
                <a:latin typeface="Avenir Next LT Pro" panose="020B05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High light yield configuration (more fibers, less shadowing and higher purity </a:t>
            </a:r>
            <a:r>
              <a:rPr lang="en-US" sz="1600" dirty="0" err="1">
                <a:latin typeface="Avenir Next LT Pro" panose="020B0504020202020204" pitchFamily="34" charset="0"/>
              </a:rPr>
              <a:t>LAr</a:t>
            </a:r>
            <a:r>
              <a:rPr lang="en-US" sz="1600" dirty="0">
                <a:latin typeface="Avenir Next LT Pro" panose="020B0504020202020204" pitchFamily="34" charset="0"/>
              </a:rPr>
              <a:t> compared to GERDA).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Stability of argon properties monitored through the Liquid Argon Monitoring Apparatus.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F23CFF-2316-1588-C756-AD6182802F20}"/>
              </a:ext>
            </a:extLst>
          </p:cNvPr>
          <p:cNvSpPr txBox="1"/>
          <p:nvPr/>
        </p:nvSpPr>
        <p:spPr>
          <a:xfrm>
            <a:off x="2571810" y="2314723"/>
            <a:ext cx="1601422" cy="5232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Outer barrel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40 channels</a:t>
            </a:r>
          </a:p>
        </p:txBody>
      </p:sp>
    </p:spTree>
    <p:extLst>
      <p:ext uri="{BB962C8B-B14F-4D97-AF65-F5344CB8AC3E}">
        <p14:creationId xmlns:p14="http://schemas.microsoft.com/office/powerpoint/2010/main" val="1325264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45565-8805-A4F5-7A74-DF6E14352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C72A-FF72-68E7-C6AE-C588DB02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Liquid Argon Instrumentation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0ACF2-8D29-1918-478B-5C1CA5FBA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D943B-5717-6850-AFAF-8AAD200D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28</a:t>
            </a:fld>
            <a:endParaRPr lang="en-IN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99C8C9B-F09F-1FC7-CBFF-4B302FE6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6" y="955354"/>
            <a:ext cx="2205589" cy="29407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EFFE3A-F1C2-1653-B3BD-877E571C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76" y="955353"/>
            <a:ext cx="1960523" cy="29407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DE0673-7199-B577-2784-7E64638F642E}"/>
              </a:ext>
            </a:extLst>
          </p:cNvPr>
          <p:cNvSpPr txBox="1"/>
          <p:nvPr/>
        </p:nvSpPr>
        <p:spPr>
          <a:xfrm>
            <a:off x="936901" y="2314723"/>
            <a:ext cx="1209012" cy="5232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Inner barrel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18 channels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738261-F76F-0BEA-FBC9-52C7DA46F87B}"/>
              </a:ext>
            </a:extLst>
          </p:cNvPr>
          <p:cNvSpPr txBox="1"/>
          <p:nvPr/>
        </p:nvSpPr>
        <p:spPr>
          <a:xfrm>
            <a:off x="107545" y="4197312"/>
            <a:ext cx="704294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venir Next LT Pro" panose="020B0504020202020204" pitchFamily="34" charset="0"/>
              </a:rPr>
              <a:t>LAr</a:t>
            </a:r>
            <a:r>
              <a:rPr lang="en-US" sz="1600" dirty="0">
                <a:latin typeface="Avenir Next LT Pro" panose="020B0504020202020204" pitchFamily="34" charset="0"/>
              </a:rPr>
              <a:t> cools Ge detectors to ~87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Instrumented to collect light from background events depositing energy in </a:t>
            </a:r>
            <a:r>
              <a:rPr lang="en-US" sz="1600" dirty="0" err="1">
                <a:latin typeface="Avenir Next LT Pro" panose="020B0504020202020204" pitchFamily="34" charset="0"/>
              </a:rPr>
              <a:t>LAr</a:t>
            </a:r>
            <a:r>
              <a:rPr lang="en-US" sz="1600" dirty="0">
                <a:latin typeface="Avenir Next LT Pro" panose="020B05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High light yield configuration (more fibers, less shadowing and higher purity Lar compared to GERDA).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Stability of argon properties monitored through the Liquid Argon Monitoring Apparatus. </a:t>
            </a:r>
          </a:p>
        </p:txBody>
      </p:sp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11364E6E-FAC7-2D9E-A70F-9BD4D7699F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328" y="694438"/>
            <a:ext cx="4661278" cy="54691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836ECF-8F93-E9DE-C24B-3AE858A16503}"/>
              </a:ext>
            </a:extLst>
          </p:cNvPr>
          <p:cNvSpPr txBox="1"/>
          <p:nvPr/>
        </p:nvSpPr>
        <p:spPr>
          <a:xfrm>
            <a:off x="2571810" y="2314723"/>
            <a:ext cx="1601422" cy="5232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Outer barrel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40 channels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BB8D63-691D-1071-B3AF-435F21712129}"/>
              </a:ext>
            </a:extLst>
          </p:cNvPr>
          <p:cNvSpPr txBox="1"/>
          <p:nvPr/>
        </p:nvSpPr>
        <p:spPr>
          <a:xfrm>
            <a:off x="4594021" y="1118189"/>
            <a:ext cx="274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 LT Pro" panose="020B0504020202020204" pitchFamily="34" charset="0"/>
              </a:rPr>
              <a:t>High light yield for </a:t>
            </a:r>
            <a:r>
              <a:rPr lang="en-US" sz="1600" baseline="30000" dirty="0">
                <a:latin typeface="Avenir Next LT Pro" panose="020B0504020202020204" pitchFamily="34" charset="0"/>
              </a:rPr>
              <a:t>42</a:t>
            </a:r>
            <a:r>
              <a:rPr lang="en-US" sz="1600" dirty="0">
                <a:latin typeface="Avenir Next LT Pro" panose="020B0504020202020204" pitchFamily="34" charset="0"/>
              </a:rPr>
              <a:t>K,</a:t>
            </a:r>
          </a:p>
          <a:p>
            <a:pPr algn="ctr"/>
            <a:r>
              <a:rPr lang="en-US" sz="1600" dirty="0">
                <a:latin typeface="Avenir Next LT Pro" panose="020B0504020202020204" pitchFamily="34" charset="0"/>
              </a:rPr>
              <a:t>Strong suppression in photopeak and Compton continuum.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E2F00A-4DC3-9B6A-C679-D339774BFF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999"/>
          <a:stretch>
            <a:fillRect/>
          </a:stretch>
        </p:blipFill>
        <p:spPr>
          <a:xfrm>
            <a:off x="5534397" y="2396468"/>
            <a:ext cx="1123206" cy="138271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2F2F8C-ACE2-F236-CBAD-ED0016A49254}"/>
              </a:ext>
            </a:extLst>
          </p:cNvPr>
          <p:cNvCxnSpPr>
            <a:cxnSpLocks/>
          </p:cNvCxnSpPr>
          <p:nvPr/>
        </p:nvCxnSpPr>
        <p:spPr>
          <a:xfrm>
            <a:off x="7088806" y="1301026"/>
            <a:ext cx="3110743" cy="736429"/>
          </a:xfrm>
          <a:prstGeom prst="straightConnector1">
            <a:avLst/>
          </a:prstGeom>
          <a:ln w="12700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218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B2E59-459D-0F5D-BCA2-0A026B36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LEGEND-200 Exposure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046B0F-7202-A396-E8E7-E2BE137E8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3C757-CE05-9A6F-0804-D13DD602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29</a:t>
            </a:fld>
            <a:endParaRPr lang="en-IN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390BB7D-5BF6-D6AD-FD47-7A84408F34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672532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0" imgH="0" progId="Acrobat.Document.DC">
                  <p:embed/>
                </p:oleObj>
              </mc:Choice>
              <mc:Fallback>
                <p:oleObj name="Acrobat Document" r:id="rId3" imgW="0" imgH="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6953738-BCF0-E456-ADB0-D25B1EFF3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11" y="825977"/>
            <a:ext cx="9627650" cy="2675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4B70FD-5D1B-B3D6-C4F9-BD4270E2A562}"/>
              </a:ext>
            </a:extLst>
          </p:cNvPr>
          <p:cNvSpPr txBox="1"/>
          <p:nvPr/>
        </p:nvSpPr>
        <p:spPr>
          <a:xfrm>
            <a:off x="1913992" y="3551697"/>
            <a:ext cx="8601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 LT Pro" panose="020B0504020202020204" pitchFamily="34" charset="0"/>
              </a:rPr>
              <a:t>Physics data acquired from March 2023 to Feb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F08C9-EDAF-12DC-92B2-D43155ACA4FF}"/>
              </a:ext>
            </a:extLst>
          </p:cNvPr>
          <p:cNvSpPr txBox="1"/>
          <p:nvPr/>
        </p:nvSpPr>
        <p:spPr>
          <a:xfrm>
            <a:off x="562270" y="4245851"/>
            <a:ext cx="8764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Background characterization dataset</a:t>
            </a:r>
            <a:r>
              <a:rPr lang="en-US" sz="1600" dirty="0">
                <a:latin typeface="Avenir Next LT Pro" panose="020B05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76.2 kg . yr exposure for all active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Additional 16.1 kg . yr of special runs without outer barrel and nylon mini-shrouds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1A2A5B"/>
                </a:solidFill>
                <a:latin typeface="Avenir Next LT Pro" panose="020B0504020202020204" pitchFamily="34" charset="0"/>
              </a:rPr>
              <a:t>0</a:t>
            </a:r>
            <a:r>
              <a:rPr lang="en-US" sz="1600" b="1" dirty="0">
                <a:solidFill>
                  <a:srgbClr val="1A2A5B"/>
                </a:solidFill>
                <a:latin typeface="Symbol" panose="05050102010706020507" pitchFamily="18" charset="2"/>
              </a:rPr>
              <a:t>nbb</a:t>
            </a:r>
            <a:r>
              <a:rPr lang="en-US" sz="1600" b="1" dirty="0">
                <a:solidFill>
                  <a:srgbClr val="1A2A5B"/>
                </a:solidFill>
                <a:latin typeface="Avenir Next LT Pro" panose="020B0504020202020204" pitchFamily="34" charset="0"/>
              </a:rPr>
              <a:t> dataset</a:t>
            </a:r>
            <a:r>
              <a:rPr lang="en-US" sz="1600" dirty="0">
                <a:latin typeface="Avenir Next LT Pro" panose="020B05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61.0 kg . yr of exposure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 LT Pro" panose="020B0504020202020204" pitchFamily="34" charset="0"/>
              </a:rPr>
              <a:t>Includes only data for which the PSD performance has been validated</a:t>
            </a:r>
          </a:p>
        </p:txBody>
      </p:sp>
    </p:spTree>
    <p:extLst>
      <p:ext uri="{BB962C8B-B14F-4D97-AF65-F5344CB8AC3E}">
        <p14:creationId xmlns:p14="http://schemas.microsoft.com/office/powerpoint/2010/main" val="282289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37872-60FD-9C07-9372-299E77CDF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E8579-453E-2845-CF8B-AF3DF97CE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dirty="0"/>
              <a:t>Neutrinos have a non-zero mass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9E761-8F48-AB80-F98D-AD4AE5A7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20171-324A-0D6A-4DA3-E8465D88F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t>3</a:t>
            </a:fld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B249A6-BD28-7EDA-9665-783733E5D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8" y="1760128"/>
            <a:ext cx="3721745" cy="2883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CEBE4A-E0C4-4876-2AD5-426377F700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02"/>
          <a:stretch>
            <a:fillRect/>
          </a:stretch>
        </p:blipFill>
        <p:spPr>
          <a:xfrm>
            <a:off x="6515609" y="4002628"/>
            <a:ext cx="4452745" cy="12935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110229-3F22-A604-9A80-85B37E48309A}"/>
              </a:ext>
            </a:extLst>
          </p:cNvPr>
          <p:cNvSpPr txBox="1"/>
          <p:nvPr/>
        </p:nvSpPr>
        <p:spPr>
          <a:xfrm>
            <a:off x="8174110" y="3544878"/>
            <a:ext cx="154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PMNS Matrix</a:t>
            </a:r>
            <a:endParaRPr lang="en-IN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4A1C0A-BF66-D556-D1E0-141E4BF65C6C}"/>
              </a:ext>
            </a:extLst>
          </p:cNvPr>
          <p:cNvSpPr txBox="1"/>
          <p:nvPr/>
        </p:nvSpPr>
        <p:spPr>
          <a:xfrm>
            <a:off x="6289726" y="3544878"/>
            <a:ext cx="141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Flavor states</a:t>
            </a:r>
            <a:endParaRPr lang="en-IN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8313BF-AAF8-FEF7-A436-16626FD48287}"/>
              </a:ext>
            </a:extLst>
          </p:cNvPr>
          <p:cNvSpPr txBox="1"/>
          <p:nvPr/>
        </p:nvSpPr>
        <p:spPr>
          <a:xfrm>
            <a:off x="10067407" y="3544878"/>
            <a:ext cx="128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Mass states</a:t>
            </a:r>
            <a:endParaRPr lang="en-IN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DF347AD-0DAB-3613-A85A-A59BA7C8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395" y="2151893"/>
            <a:ext cx="8545557" cy="3192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i="1" dirty="0"/>
              <a:t>“for the discovery of neutrino oscillations, which shows that neutrinos have mass”</a:t>
            </a:r>
            <a:endParaRPr lang="en-IN" sz="1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3CC06EF-6BEF-1913-0B71-F2833EEF1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0" b="90000" l="10000" r="90000">
                        <a14:foregroundMark x1="26000" y1="5600" x2="10000" y2="13600"/>
                        <a14:foregroundMark x1="10000" y1="13600" x2="28000" y2="24400"/>
                        <a14:foregroundMark x1="28000" y1="24400" x2="27333" y2="3600"/>
                        <a14:foregroundMark x1="27333" y1="3600" x2="26333" y2="2800"/>
                        <a14:backgroundMark x1="6000" y1="47600" x2="37000" y2="47200"/>
                        <a14:backgroundMark x1="37000" y1="47200" x2="79000" y2="49200"/>
                        <a14:backgroundMark x1="79000" y1="49200" x2="95333" y2="71200"/>
                        <a14:backgroundMark x1="95333" y1="71200" x2="61333" y2="79200"/>
                        <a14:backgroundMark x1="61333" y1="79200" x2="7000" y2="65600"/>
                        <a14:backgroundMark x1="7000" y1="65600" x2="13333" y2="46400"/>
                        <a14:backgroundMark x1="31461" y1="36814" x2="33000" y2="36000"/>
                        <a14:backgroundMark x1="13333" y1="46400" x2="31350" y2="36873"/>
                        <a14:backgroundMark x1="71667" y1="40800" x2="49000" y2="40400"/>
                        <a14:backgroundMark x1="49000" y1="40400" x2="26000" y2="62000"/>
                        <a14:backgroundMark x1="26000" y1="62000" x2="58667" y2="86400"/>
                        <a14:backgroundMark x1="58667" y1="86400" x2="78333" y2="57600"/>
                        <a14:backgroundMark x1="78333" y1="57600" x2="63667" y2="42800"/>
                        <a14:backgroundMark x1="63667" y1="42800" x2="61000" y2="4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7" r="59638" b="63082"/>
          <a:stretch>
            <a:fillRect/>
          </a:stretch>
        </p:blipFill>
        <p:spPr bwMode="auto">
          <a:xfrm>
            <a:off x="3618966" y="1159606"/>
            <a:ext cx="959404" cy="8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85E0AC1-BC35-8DBC-BF7E-F2768D4F51C4}"/>
              </a:ext>
            </a:extLst>
          </p:cNvPr>
          <p:cNvSpPr txBox="1">
            <a:spLocks/>
          </p:cNvSpPr>
          <p:nvPr/>
        </p:nvSpPr>
        <p:spPr>
          <a:xfrm>
            <a:off x="4681262" y="1269566"/>
            <a:ext cx="5921290" cy="606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2015 Nobel Prize in Physics </a:t>
            </a:r>
            <a:r>
              <a:rPr lang="en-US" sz="2000" dirty="0"/>
              <a:t>jointly awarded to Takaaki Kajita and Arthur B. McDonald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136784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9B5B-8705-92D3-78F0-E94E3AD1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Energy Resolution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E3FD5-CA7F-E6AC-68AA-671C1FAD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328A4-26A3-64DA-58E1-3E9D247D2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30</a:t>
            </a:fld>
            <a:endParaRPr lang="en-IN" dirty="0"/>
          </a:p>
        </p:txBody>
      </p:sp>
      <p:pic>
        <p:nvPicPr>
          <p:cNvPr id="7" name="Picture 6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29AD8FF9-3A69-CAB4-6725-8FF000B00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28" y="1025901"/>
            <a:ext cx="6203512" cy="3549351"/>
          </a:xfrm>
          <a:prstGeom prst="rect">
            <a:avLst/>
          </a:prstGeom>
        </p:spPr>
      </p:pic>
      <p:pic>
        <p:nvPicPr>
          <p:cNvPr id="9" name="Picture 8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A5290C49-4BFB-C67F-8971-D90665E68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823"/>
            <a:ext cx="6026840" cy="3448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3FC845-FAF3-CBB8-9140-2B9C3CE5F50B}"/>
              </a:ext>
            </a:extLst>
          </p:cNvPr>
          <p:cNvSpPr txBox="1"/>
          <p:nvPr/>
        </p:nvSpPr>
        <p:spPr>
          <a:xfrm>
            <a:off x="2925084" y="4768819"/>
            <a:ext cx="6203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~0.1% FWHM at Q</a:t>
            </a:r>
            <a:r>
              <a:rPr lang="en-US" baseline="-25000" dirty="0">
                <a:solidFill>
                  <a:srgbClr val="1A2A5B"/>
                </a:solidFill>
                <a:latin typeface="Avenir Next LT Pro" panose="020B0504020202020204" pitchFamily="34" charset="0"/>
              </a:rPr>
              <a:t>ββ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A2A5B"/>
                </a:solidFill>
                <a:latin typeface="Avenir Next LT Pro" panose="020B0504020202020204" pitchFamily="34" charset="0"/>
              </a:rPr>
              <a:t>Stable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 energy observables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Monitored Weekly calibrations performed using </a:t>
            </a:r>
            <a:r>
              <a:rPr lang="en-US" baseline="30000" dirty="0">
                <a:solidFill>
                  <a:srgbClr val="1A2A5B"/>
                </a:solidFill>
                <a:latin typeface="Avenir Next LT Pro" panose="020B0504020202020204" pitchFamily="34" charset="0"/>
              </a:rPr>
              <a:t>228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Second order variations tracked in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Data set partitioned according to stability</a:t>
            </a:r>
            <a:endParaRPr lang="en-IN" dirty="0">
              <a:solidFill>
                <a:srgbClr val="1A2A5B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63997-81F6-6D1A-F1F4-88F93793959E}"/>
              </a:ext>
            </a:extLst>
          </p:cNvPr>
          <p:cNvSpPr txBox="1"/>
          <p:nvPr/>
        </p:nvSpPr>
        <p:spPr>
          <a:xfrm>
            <a:off x="7989095" y="815220"/>
            <a:ext cx="2526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Excellent energy resolution </a:t>
            </a:r>
            <a:endParaRPr lang="en-US" sz="1600" b="1" baseline="-25000" dirty="0">
              <a:solidFill>
                <a:srgbClr val="405C9A"/>
              </a:solidFill>
              <a:latin typeface="Symbol" panose="05050102010706020507" pitchFamily="18" charset="2"/>
              <a:cs typeface="Dreaming Outloud Pro" panose="020F050202020403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FC1AA-0411-D1DF-14A8-5BD6A8E082C7}"/>
              </a:ext>
            </a:extLst>
          </p:cNvPr>
          <p:cNvSpPr txBox="1"/>
          <p:nvPr/>
        </p:nvSpPr>
        <p:spPr>
          <a:xfrm>
            <a:off x="1844158" y="819090"/>
            <a:ext cx="2526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Calibration</a:t>
            </a:r>
            <a:endParaRPr lang="en-US" sz="1600" b="1" baseline="-25000" dirty="0">
              <a:solidFill>
                <a:srgbClr val="405C9A"/>
              </a:solidFill>
              <a:latin typeface="Symbol" panose="05050102010706020507" pitchFamily="18" charset="2"/>
              <a:cs typeface="Dreaming Outloud Pro" panose="020F050202020403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468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869D3-AFB7-1B47-AB97-F756FAD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357" y="6492875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IN"/>
              <a:t>Aparajita Mazumdar | PPC 2025, Deadwood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6609B-930D-5774-0F9A-CED3EFE8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914" y="6492875"/>
            <a:ext cx="46808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3AB685E-59F6-4749-A6A4-A22AA6A2CCD1}" type="slidenum">
              <a:rPr lang="en-IN" smtClean="0"/>
              <a:pPr>
                <a:spcAft>
                  <a:spcPts val="600"/>
                </a:spcAft>
              </a:pPr>
              <a:t>31</a:t>
            </a:fld>
            <a:endParaRPr lang="en-IN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54AB173F-0349-31F7-61F0-98DB5A0E6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205"/>
            <a:ext cx="12192000" cy="606167"/>
          </a:xfrm>
        </p:spPr>
        <p:txBody>
          <a:bodyPr>
            <a:normAutofit fontScale="90000"/>
          </a:bodyPr>
          <a:lstStyle/>
          <a:p>
            <a:r>
              <a:rPr lang="en-US" dirty="0"/>
              <a:t>Energy spectrum after muon and multiplicity cuts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7118DD-2D4D-5537-3BD6-ACD01F75B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72" y="720000"/>
            <a:ext cx="11520000" cy="3449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DECF0B-28E5-E87A-D4DF-FE8F58B9931B}"/>
              </a:ext>
            </a:extLst>
          </p:cNvPr>
          <p:cNvSpPr txBox="1"/>
          <p:nvPr/>
        </p:nvSpPr>
        <p:spPr>
          <a:xfrm>
            <a:off x="2320298" y="4660672"/>
            <a:ext cx="7692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rgbClr val="1A2A5B"/>
                </a:solidFill>
                <a:latin typeface="Avenir Next LT Pro" panose="020B0504020202020204" pitchFamily="34" charset="0"/>
              </a:rPr>
              <a:t>Blinded analysis in Q</a:t>
            </a:r>
            <a:r>
              <a:rPr lang="el-GR" b="1" baseline="-25000" dirty="0">
                <a:solidFill>
                  <a:srgbClr val="1A2A5B"/>
                </a:solidFill>
                <a:latin typeface="Avenir Next LT Pro" panose="020B0504020202020204" pitchFamily="34" charset="0"/>
              </a:rPr>
              <a:t>ββ</a:t>
            </a:r>
            <a:r>
              <a:rPr lang="el-GR" b="1" dirty="0">
                <a:solidFill>
                  <a:srgbClr val="1A2A5B"/>
                </a:solidFill>
                <a:latin typeface="Avenir Next LT Pro" panose="020B0504020202020204" pitchFamily="34" charset="0"/>
              </a:rPr>
              <a:t>±25 </a:t>
            </a:r>
            <a:r>
              <a:rPr lang="en-IN" b="1" dirty="0">
                <a:solidFill>
                  <a:srgbClr val="1A2A5B"/>
                </a:solidFill>
                <a:latin typeface="Avenir Next LT Pro" panose="020B0504020202020204" pitchFamily="34" charset="0"/>
              </a:rPr>
              <a:t>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rgbClr val="1A2A5B"/>
                </a:solidFill>
                <a:latin typeface="Avenir Next LT Pro" panose="020B0504020202020204" pitchFamily="34" charset="0"/>
              </a:rPr>
              <a:t>Cuts applied on spectrum: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1A2A5B"/>
                </a:solidFill>
                <a:latin typeface="Avenir Next LT Pro" panose="020B0504020202020204" pitchFamily="34" charset="0"/>
              </a:rPr>
              <a:t>data cleaning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: 95-99% survival after removal of unphysical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1A2A5B"/>
                </a:solidFill>
                <a:latin typeface="Avenir Next LT Pro" panose="020B0504020202020204" pitchFamily="34" charset="0"/>
              </a:rPr>
              <a:t>muon veto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: 2 events removed at Q</a:t>
            </a:r>
            <a:r>
              <a:rPr lang="en-US" baseline="-25000" dirty="0">
                <a:solidFill>
                  <a:srgbClr val="1A2A5B"/>
                </a:solidFill>
                <a:latin typeface="Avenir Next LT Pro" panose="020B0504020202020204" pitchFamily="34" charset="0"/>
              </a:rPr>
              <a:t>ββ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1A2A5B"/>
                </a:solidFill>
                <a:latin typeface="Avenir Next LT Pro" panose="020B0504020202020204" pitchFamily="34" charset="0"/>
              </a:rPr>
              <a:t>Multiplicity cut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: 26% events removed at Q</a:t>
            </a:r>
            <a:r>
              <a:rPr lang="en-US" baseline="-25000" dirty="0">
                <a:solidFill>
                  <a:srgbClr val="1A2A5B"/>
                </a:solidFill>
                <a:latin typeface="Avenir Next LT Pro" panose="020B0504020202020204" pitchFamily="34" charset="0"/>
              </a:rPr>
              <a:t>ββ</a:t>
            </a:r>
            <a:endParaRPr lang="en-IN" dirty="0">
              <a:solidFill>
                <a:srgbClr val="1A2A5B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31F4A-9445-8BD9-CF78-A087C8E4B1DB}"/>
              </a:ext>
            </a:extLst>
          </p:cNvPr>
          <p:cNvSpPr txBox="1"/>
          <p:nvPr/>
        </p:nvSpPr>
        <p:spPr>
          <a:xfrm>
            <a:off x="3648206" y="1117899"/>
            <a:ext cx="1071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Blinded region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C110E-A0CA-2ABB-A48A-5E831D61F642}"/>
              </a:ext>
            </a:extLst>
          </p:cNvPr>
          <p:cNvSpPr txBox="1"/>
          <p:nvPr/>
        </p:nvSpPr>
        <p:spPr>
          <a:xfrm>
            <a:off x="2105734" y="1071732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40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9182A0-1334-E9BD-3B2A-32A442AFC0C3}"/>
              </a:ext>
            </a:extLst>
          </p:cNvPr>
          <p:cNvSpPr txBox="1"/>
          <p:nvPr/>
        </p:nvSpPr>
        <p:spPr>
          <a:xfrm>
            <a:off x="2691285" y="917843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42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9DE49A-BE0F-4537-48BA-F523D0F21A03}"/>
              </a:ext>
            </a:extLst>
          </p:cNvPr>
          <p:cNvSpPr txBox="1"/>
          <p:nvPr/>
        </p:nvSpPr>
        <p:spPr>
          <a:xfrm>
            <a:off x="3112513" y="1662400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212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Bi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510E30-AF49-37E2-B291-7DAFD2F8BEBF}"/>
              </a:ext>
            </a:extLst>
          </p:cNvPr>
          <p:cNvSpPr txBox="1"/>
          <p:nvPr/>
        </p:nvSpPr>
        <p:spPr>
          <a:xfrm>
            <a:off x="5095371" y="1708567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208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03293C-1815-C21D-B6F5-A8FF4B4D8C85}"/>
              </a:ext>
            </a:extLst>
          </p:cNvPr>
          <p:cNvSpPr txBox="1"/>
          <p:nvPr/>
        </p:nvSpPr>
        <p:spPr>
          <a:xfrm>
            <a:off x="9798651" y="2213584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a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736724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C1C70-FDFE-3198-0C33-69BD0AF07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5476-5A0E-4C5B-5F47-AE1E4083B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Model 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7F6C-C9C5-AF49-6BEC-7F02C0B3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DB675-1E94-032D-8327-0B9A6B96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32</a:t>
            </a:fld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C482D4-FC01-51ED-AE38-AE0C46346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35" y="984932"/>
            <a:ext cx="11548329" cy="33238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2C49B2-BA39-276D-FB58-FB6D1AF2ED8F}"/>
              </a:ext>
            </a:extLst>
          </p:cNvPr>
          <p:cNvSpPr txBox="1"/>
          <p:nvPr/>
        </p:nvSpPr>
        <p:spPr>
          <a:xfrm>
            <a:off x="7688464" y="1129257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Flat at </a:t>
            </a:r>
            <a:r>
              <a:rPr lang="en-US" sz="1400" b="1" dirty="0" err="1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Q</a:t>
            </a:r>
            <a:r>
              <a:rPr lang="en-US" sz="1400" b="1" baseline="-25000" dirty="0" err="1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bb</a:t>
            </a:r>
            <a:endParaRPr lang="en-US" sz="1400" b="1" baseline="-25000" dirty="0">
              <a:solidFill>
                <a:srgbClr val="405C9A"/>
              </a:solidFill>
              <a:latin typeface="Symbol" panose="05050102010706020507" pitchFamily="18" charset="2"/>
              <a:cs typeface="Dreaming Outloud Pro" panose="020F050202020403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8BD159-ACE2-596E-7EDE-0AB4123BC6C4}"/>
              </a:ext>
            </a:extLst>
          </p:cNvPr>
          <p:cNvSpPr txBox="1"/>
          <p:nvPr/>
        </p:nvSpPr>
        <p:spPr>
          <a:xfrm>
            <a:off x="4626266" y="1931151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Q</a:t>
            </a:r>
            <a:r>
              <a:rPr lang="en-US" sz="1400" b="1" baseline="-25000" dirty="0" err="1">
                <a:latin typeface="Symbol" panose="05050102010706020507" pitchFamily="18" charset="2"/>
                <a:cs typeface="Dreaming Outloud Pro" panose="020F0502020204030204" pitchFamily="66" charset="0"/>
              </a:rPr>
              <a:t>bb</a:t>
            </a:r>
            <a:endParaRPr lang="en-US" sz="1400" b="1" baseline="-25000" dirty="0">
              <a:latin typeface="Symbol" panose="05050102010706020507" pitchFamily="18" charset="2"/>
              <a:cs typeface="Dreaming Outloud Pro" panose="020F0502020204030204" pitchFamily="66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010BDC-9B1B-B263-BF8C-888D6A366A84}"/>
              </a:ext>
            </a:extLst>
          </p:cNvPr>
          <p:cNvCxnSpPr>
            <a:cxnSpLocks/>
          </p:cNvCxnSpPr>
          <p:nvPr/>
        </p:nvCxnSpPr>
        <p:spPr>
          <a:xfrm>
            <a:off x="5162667" y="2238928"/>
            <a:ext cx="0" cy="749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D031E1-0132-C8B9-7E7A-2E777FB8DC05}"/>
              </a:ext>
            </a:extLst>
          </p:cNvPr>
          <p:cNvSpPr txBox="1"/>
          <p:nvPr/>
        </p:nvSpPr>
        <p:spPr>
          <a:xfrm>
            <a:off x="1405721" y="4423040"/>
            <a:ext cx="93805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Bayesian background model using the full dataset + extra 10.2 </a:t>
            </a:r>
            <a:r>
              <a:rPr lang="en-US" dirty="0" err="1">
                <a:solidFill>
                  <a:srgbClr val="1A2A5B"/>
                </a:solidFill>
                <a:latin typeface="Avenir Next LT Pro" panose="020B0504020202020204" pitchFamily="34" charset="0"/>
              </a:rPr>
              <a:t>kg⋅yr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 of special runs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No unexpected background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Assays (ICPMS, </a:t>
            </a:r>
            <a:r>
              <a:rPr lang="en-US" dirty="0" err="1">
                <a:solidFill>
                  <a:srgbClr val="1A2A5B"/>
                </a:solidFill>
                <a:latin typeface="Avenir Next LT Pro" panose="020B0504020202020204" pitchFamily="34" charset="0"/>
              </a:rPr>
              <a:t>Radioassay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) underpredict Th and U contributions before cuts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Excess </a:t>
            </a:r>
            <a:r>
              <a:rPr lang="en-US" b="1" dirty="0">
                <a:solidFill>
                  <a:srgbClr val="1A2A5B"/>
                </a:solidFill>
                <a:latin typeface="Avenir Next LT Pro" panose="020B0504020202020204" pitchFamily="34" charset="0"/>
              </a:rPr>
              <a:t>strongly suppressed 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after cuts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Ongoing screening campaign &amp; re-evaluation of cleaning techniques</a:t>
            </a:r>
            <a:endParaRPr lang="en-US" sz="1600" dirty="0">
              <a:solidFill>
                <a:srgbClr val="1A2A5B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A2A5B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072E15-592F-27D9-7961-6731DF3F51EC}"/>
              </a:ext>
            </a:extLst>
          </p:cNvPr>
          <p:cNvSpPr txBox="1"/>
          <p:nvPr/>
        </p:nvSpPr>
        <p:spPr>
          <a:xfrm>
            <a:off x="4503135" y="760055"/>
            <a:ext cx="2526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This is a fit to data</a:t>
            </a:r>
            <a:endParaRPr lang="en-US" sz="1400" b="1" baseline="-25000" dirty="0">
              <a:solidFill>
                <a:srgbClr val="405C9A"/>
              </a:solidFill>
              <a:latin typeface="Symbol" panose="05050102010706020507" pitchFamily="18" charset="2"/>
              <a:cs typeface="Dreaming Outloud Pro" panose="020F050202020403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656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A358-2646-BBC1-7308-8C5E95EEC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After PSD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C2C49-2279-F405-59CD-C5E812FF5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21D86-B1DB-515C-8849-4334110B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33</a:t>
            </a:fld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EC85B-BAB9-F9D2-60FC-58D60A6A2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720000"/>
            <a:ext cx="11520000" cy="34334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14BFAD-9798-206C-6900-1B866C717616}"/>
              </a:ext>
            </a:extLst>
          </p:cNvPr>
          <p:cNvSpPr txBox="1"/>
          <p:nvPr/>
        </p:nvSpPr>
        <p:spPr>
          <a:xfrm>
            <a:off x="2734708" y="4584479"/>
            <a:ext cx="67225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1A2A5B"/>
                </a:solidFill>
                <a:latin typeface="Avenir Next LT Pro" panose="020B0504020202020204" pitchFamily="34" charset="0"/>
              </a:rPr>
              <a:t>Cuts applied on spectrum: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0"/>
              </a:rPr>
              <a:t>data cleaning + muon veto + multiplicity cut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venir Next LT Pro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1A2A5B"/>
                </a:solidFill>
                <a:latin typeface="Avenir Next LT Pro" panose="020B0504020202020204" pitchFamily="34" charset="0"/>
              </a:rPr>
              <a:t>Pulse Shape Discrimination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Surface </a:t>
            </a:r>
            <a:r>
              <a:rPr lang="en-US" dirty="0">
                <a:solidFill>
                  <a:srgbClr val="1A2A5B"/>
                </a:solidFill>
                <a:latin typeface="Symbol" panose="05050102010706020507" pitchFamily="18" charset="2"/>
              </a:rPr>
              <a:t>a 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and </a:t>
            </a:r>
            <a:r>
              <a:rPr lang="en-US" dirty="0">
                <a:solidFill>
                  <a:srgbClr val="1A2A5B"/>
                </a:solidFill>
                <a:latin typeface="Symbol" panose="05050102010706020507" pitchFamily="18" charset="2"/>
              </a:rPr>
              <a:t>b  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backgrounds highly suppressed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~60% suppression of Compton background at Q</a:t>
            </a:r>
            <a:r>
              <a:rPr lang="en-US" baseline="-25000" dirty="0">
                <a:solidFill>
                  <a:srgbClr val="1A2A5B"/>
                </a:solidFill>
                <a:latin typeface="Avenir Next LT Pro" panose="020B0504020202020204" pitchFamily="34" charset="0"/>
              </a:rPr>
              <a:t>ββ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D1D2B-739C-8AA0-58CD-B67D9FEC3953}"/>
              </a:ext>
            </a:extLst>
          </p:cNvPr>
          <p:cNvSpPr txBox="1"/>
          <p:nvPr/>
        </p:nvSpPr>
        <p:spPr>
          <a:xfrm>
            <a:off x="4282345" y="1157196"/>
            <a:ext cx="11131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Surviving Compton background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25BDE-8B57-8C07-6CE8-152C650D7166}"/>
              </a:ext>
            </a:extLst>
          </p:cNvPr>
          <p:cNvSpPr txBox="1"/>
          <p:nvPr/>
        </p:nvSpPr>
        <p:spPr>
          <a:xfrm>
            <a:off x="9205529" y="2035080"/>
            <a:ext cx="158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a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background suppressed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3C93AC-0F77-2709-BB72-B0FFD6052392}"/>
              </a:ext>
            </a:extLst>
          </p:cNvPr>
          <p:cNvCxnSpPr>
            <a:cxnSpLocks/>
          </p:cNvCxnSpPr>
          <p:nvPr/>
        </p:nvCxnSpPr>
        <p:spPr>
          <a:xfrm flipV="1">
            <a:off x="4838936" y="1810668"/>
            <a:ext cx="0" cy="6712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89CE18-D663-D49C-3475-6292334A2AAB}"/>
              </a:ext>
            </a:extLst>
          </p:cNvPr>
          <p:cNvSpPr txBox="1"/>
          <p:nvPr/>
        </p:nvSpPr>
        <p:spPr>
          <a:xfrm>
            <a:off x="2691285" y="917843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42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F326CC-6A73-7187-DBFB-F0376FC8F12F}"/>
              </a:ext>
            </a:extLst>
          </p:cNvPr>
          <p:cNvSpPr txBox="1"/>
          <p:nvPr/>
        </p:nvSpPr>
        <p:spPr>
          <a:xfrm>
            <a:off x="2042876" y="1071731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40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28F0F9-600D-4AB9-7914-F2CB02E313BC}"/>
              </a:ext>
            </a:extLst>
          </p:cNvPr>
          <p:cNvSpPr txBox="1"/>
          <p:nvPr/>
        </p:nvSpPr>
        <p:spPr>
          <a:xfrm>
            <a:off x="5095371" y="1708567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208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7CB426-7532-1807-F6C5-0426A973C931}"/>
              </a:ext>
            </a:extLst>
          </p:cNvPr>
          <p:cNvSpPr txBox="1"/>
          <p:nvPr/>
        </p:nvSpPr>
        <p:spPr>
          <a:xfrm>
            <a:off x="3112513" y="1662400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212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Bi</a:t>
            </a:r>
          </a:p>
        </p:txBody>
      </p:sp>
    </p:spTree>
    <p:extLst>
      <p:ext uri="{BB962C8B-B14F-4D97-AF65-F5344CB8AC3E}">
        <p14:creationId xmlns:p14="http://schemas.microsoft.com/office/powerpoint/2010/main" val="3988209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FCC073-39C3-17C6-6792-42471E752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720000"/>
            <a:ext cx="11470898" cy="343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AEB184-27AF-818E-2A48-BD0D9497A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After PSD + </a:t>
            </a:r>
            <a:r>
              <a:rPr lang="en-US" dirty="0" err="1"/>
              <a:t>LAr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051DF-F567-96CC-F8BB-956B72E14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EFFE3-53C3-B0E2-40F0-FB9A819A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34</a:t>
            </a:fld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B6334-91BB-A656-B0AD-9BAC44E95679}"/>
              </a:ext>
            </a:extLst>
          </p:cNvPr>
          <p:cNvSpPr txBox="1"/>
          <p:nvPr/>
        </p:nvSpPr>
        <p:spPr>
          <a:xfrm>
            <a:off x="2632407" y="4215328"/>
            <a:ext cx="692718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1A2A5B"/>
                </a:solidFill>
                <a:latin typeface="Avenir Next LT Pro" panose="020B0504020202020204" pitchFamily="34" charset="0"/>
              </a:rPr>
              <a:t>Cuts applied on spectrum: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0"/>
              </a:rPr>
              <a:t>data cleaning + muon veto + multiplicity cut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venir Next LT Pro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0"/>
              </a:rPr>
              <a:t>Pulse Shape Discrimination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1A2A5B"/>
                </a:solidFill>
                <a:latin typeface="Avenir Next LT Pro" panose="020B0504020202020204" pitchFamily="34" charset="0"/>
              </a:rPr>
              <a:t>LAr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 anti-coincidence: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Anti-correlation of </a:t>
            </a:r>
            <a:r>
              <a:rPr lang="en-US" dirty="0" err="1">
                <a:solidFill>
                  <a:srgbClr val="1A2A5B"/>
                </a:solidFill>
                <a:latin typeface="Avenir Next LT Pro" panose="020B0504020202020204" pitchFamily="34" charset="0"/>
              </a:rPr>
              <a:t>LAr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 and PSD cuts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Strongly suppresses remnant Compton background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Pure “2</a:t>
            </a:r>
            <a:r>
              <a:rPr lang="en-US" dirty="0">
                <a:solidFill>
                  <a:srgbClr val="1A2A5B"/>
                </a:solidFill>
                <a:latin typeface="Symbol" panose="05050102010706020507" pitchFamily="18" charset="2"/>
              </a:rPr>
              <a:t>nbb</a:t>
            </a:r>
            <a:r>
              <a:rPr lang="en-US" dirty="0">
                <a:solidFill>
                  <a:srgbClr val="1A2A5B"/>
                </a:solidFill>
                <a:latin typeface="Avenir Next LT Pro" panose="020B0504020202020204" pitchFamily="34" charset="0"/>
              </a:rPr>
              <a:t>” behavior observed at lower energies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2">
                  <a:lumMod val="5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B548EE-23BF-5A5F-8190-62F41C8442A0}"/>
              </a:ext>
            </a:extLst>
          </p:cNvPr>
          <p:cNvSpPr txBox="1"/>
          <p:nvPr/>
        </p:nvSpPr>
        <p:spPr>
          <a:xfrm>
            <a:off x="2691285" y="917843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42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A10213-BCD8-AAC2-D98B-3376BE3CE261}"/>
              </a:ext>
            </a:extLst>
          </p:cNvPr>
          <p:cNvSpPr txBox="1"/>
          <p:nvPr/>
        </p:nvSpPr>
        <p:spPr>
          <a:xfrm>
            <a:off x="4011437" y="1116859"/>
            <a:ext cx="1569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Strong suppression of remnant Compton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02C373-8554-40BE-EFCE-F38209FDD55B}"/>
              </a:ext>
            </a:extLst>
          </p:cNvPr>
          <p:cNvSpPr txBox="1"/>
          <p:nvPr/>
        </p:nvSpPr>
        <p:spPr>
          <a:xfrm>
            <a:off x="1310220" y="2688901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2nbb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CB665C-6900-99AB-212A-F361FDD9501B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795983" y="2070966"/>
            <a:ext cx="0" cy="3763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970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0F534-F5D6-3354-A378-BA3A8BD7C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C471-E70B-2870-C599-5B2DBA910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in the region of interest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727E7-447B-D959-71D1-96944F825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D6DE1-9366-652B-3E61-36D9B6EA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35</a:t>
            </a:fld>
            <a:endParaRPr lang="en-IN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BC47D-B95F-EA16-D91D-896FE5A2DCB0}"/>
              </a:ext>
            </a:extLst>
          </p:cNvPr>
          <p:cNvGrpSpPr/>
          <p:nvPr/>
        </p:nvGrpSpPr>
        <p:grpSpPr>
          <a:xfrm>
            <a:off x="6414661" y="251613"/>
            <a:ext cx="5369549" cy="2847671"/>
            <a:chOff x="6414662" y="697801"/>
            <a:chExt cx="4247048" cy="2401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3C7D49-4E5E-CADB-58C4-3D70BAE97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4662" y="975760"/>
              <a:ext cx="4247048" cy="212352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4D370D-D861-AF17-3332-673E9225224E}"/>
                </a:ext>
              </a:extLst>
            </p:cNvPr>
            <p:cNvSpPr txBox="1"/>
            <p:nvPr/>
          </p:nvSpPr>
          <p:spPr>
            <a:xfrm rot="16200000">
              <a:off x="8868307" y="1759936"/>
              <a:ext cx="1113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208</a:t>
              </a:r>
              <a:r>
                <a:rPr lang="en-US" sz="14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Tl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8A3ACD-3695-32BE-08C3-C8409375A195}"/>
                </a:ext>
              </a:extLst>
            </p:cNvPr>
            <p:cNvSpPr txBox="1"/>
            <p:nvPr/>
          </p:nvSpPr>
          <p:spPr>
            <a:xfrm rot="16200000">
              <a:off x="9066143" y="1100504"/>
              <a:ext cx="1113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214</a:t>
              </a:r>
              <a:r>
                <a:rPr lang="en-US" sz="14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Bi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E86CDDF-DB43-C39A-835E-FDABD6BABCC6}"/>
              </a:ext>
            </a:extLst>
          </p:cNvPr>
          <p:cNvSpPr txBox="1"/>
          <p:nvPr/>
        </p:nvSpPr>
        <p:spPr>
          <a:xfrm>
            <a:off x="8428383" y="1793001"/>
            <a:ext cx="1113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Blinded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ADCC89-815B-8190-D98D-3E89B21F2DBF}"/>
              </a:ext>
            </a:extLst>
          </p:cNvPr>
          <p:cNvSpPr txBox="1"/>
          <p:nvPr/>
        </p:nvSpPr>
        <p:spPr>
          <a:xfrm>
            <a:off x="407789" y="1254392"/>
            <a:ext cx="5688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Background estimation window: 1930 – 2190 keV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Excluded </a:t>
            </a:r>
            <a:r>
              <a:rPr lang="en-US" sz="1600" dirty="0">
                <a:solidFill>
                  <a:srgbClr val="1A2A5B"/>
                </a:solidFill>
                <a:latin typeface="Symbol" panose="05050102010706020507" pitchFamily="18" charset="2"/>
              </a:rPr>
              <a:t>g</a:t>
            </a:r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 lines at 2104 (</a:t>
            </a:r>
            <a:r>
              <a:rPr lang="en-US" sz="1600" baseline="30000" dirty="0">
                <a:solidFill>
                  <a:srgbClr val="1A2A5B"/>
                </a:solidFill>
                <a:latin typeface="Avenir Next LT Pro" panose="020B0504020202020204" pitchFamily="34" charset="0"/>
              </a:rPr>
              <a:t>208</a:t>
            </a:r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Tl) and 2119 keV (</a:t>
            </a:r>
            <a:r>
              <a:rPr lang="en-US" sz="1600" baseline="30000" dirty="0">
                <a:solidFill>
                  <a:srgbClr val="1A2A5B"/>
                </a:solidFill>
                <a:latin typeface="Avenir Next LT Pro" panose="020B0504020202020204" pitchFamily="34" charset="0"/>
              </a:rPr>
              <a:t>214</a:t>
            </a:r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Bi)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9 events</a:t>
            </a:r>
            <a:endParaRPr lang="en-US" sz="1600" i="1" dirty="0">
              <a:solidFill>
                <a:schemeClr val="bg2">
                  <a:lumMod val="50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64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F2949-6BA2-0F4F-DD61-34174B119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DF3F8-D675-1A5A-AFFD-85E28291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in the region of interest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B011C-1D07-85B0-4F22-1D0583DFB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69140-6D0C-A453-DF61-259966674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36</a:t>
            </a:fld>
            <a:endParaRPr lang="en-IN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D3AE37-0D1F-E0B6-866C-2C74341E9E7C}"/>
              </a:ext>
            </a:extLst>
          </p:cNvPr>
          <p:cNvGrpSpPr/>
          <p:nvPr/>
        </p:nvGrpSpPr>
        <p:grpSpPr>
          <a:xfrm>
            <a:off x="6414661" y="251613"/>
            <a:ext cx="5369549" cy="2847671"/>
            <a:chOff x="6414662" y="697801"/>
            <a:chExt cx="4247048" cy="2401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0E07BB-C240-9B7B-F120-3A7370AC0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4662" y="975760"/>
              <a:ext cx="4247048" cy="212352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CA5665-AFF2-082E-227B-341A278E116D}"/>
                </a:ext>
              </a:extLst>
            </p:cNvPr>
            <p:cNvSpPr txBox="1"/>
            <p:nvPr/>
          </p:nvSpPr>
          <p:spPr>
            <a:xfrm rot="16200000">
              <a:off x="8868307" y="1759936"/>
              <a:ext cx="1113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208</a:t>
              </a:r>
              <a:r>
                <a:rPr lang="en-US" sz="14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Tl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440CAF-5634-41A6-C69F-E19A87812F74}"/>
                </a:ext>
              </a:extLst>
            </p:cNvPr>
            <p:cNvSpPr txBox="1"/>
            <p:nvPr/>
          </p:nvSpPr>
          <p:spPr>
            <a:xfrm rot="16200000">
              <a:off x="9066143" y="1100504"/>
              <a:ext cx="1113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214</a:t>
              </a:r>
              <a:r>
                <a:rPr lang="en-US" sz="14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Bi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36A6C9A-CE66-8A16-B7D4-5D373A0A8CAD}"/>
              </a:ext>
            </a:extLst>
          </p:cNvPr>
          <p:cNvGrpSpPr/>
          <p:nvPr/>
        </p:nvGrpSpPr>
        <p:grpSpPr>
          <a:xfrm>
            <a:off x="6414661" y="3203468"/>
            <a:ext cx="5369549" cy="2841391"/>
            <a:chOff x="6414662" y="3165206"/>
            <a:chExt cx="4247048" cy="23355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C3E9575-A741-9E91-073D-6F819F1E7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662" y="3377243"/>
              <a:ext cx="4247048" cy="212352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A4082E-0149-33FB-6088-B0AF3DFFC0CB}"/>
                </a:ext>
              </a:extLst>
            </p:cNvPr>
            <p:cNvSpPr txBox="1"/>
            <p:nvPr/>
          </p:nvSpPr>
          <p:spPr>
            <a:xfrm>
              <a:off x="7479905" y="3475899"/>
              <a:ext cx="1113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unblinded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91D1034-4B54-5312-FA35-3580325737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44644" y="3703409"/>
              <a:ext cx="153109" cy="3591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A1D1339-35A6-0118-9245-99DA0B598FD8}"/>
                </a:ext>
              </a:extLst>
            </p:cNvPr>
            <p:cNvCxnSpPr>
              <a:cxnSpLocks/>
            </p:cNvCxnSpPr>
            <p:nvPr/>
          </p:nvCxnSpPr>
          <p:spPr>
            <a:xfrm>
              <a:off x="8297753" y="3721798"/>
              <a:ext cx="130630" cy="3407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EAAB403-ECE3-64B0-CDA2-40AF1B795887}"/>
                </a:ext>
              </a:extLst>
            </p:cNvPr>
            <p:cNvSpPr txBox="1"/>
            <p:nvPr/>
          </p:nvSpPr>
          <p:spPr>
            <a:xfrm rot="16200000">
              <a:off x="8868307" y="4227341"/>
              <a:ext cx="1113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208</a:t>
              </a:r>
              <a:r>
                <a:rPr lang="en-US" sz="14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Tl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BC377-61FE-83EB-CB6F-633A672A318B}"/>
                </a:ext>
              </a:extLst>
            </p:cNvPr>
            <p:cNvSpPr txBox="1"/>
            <p:nvPr/>
          </p:nvSpPr>
          <p:spPr>
            <a:xfrm rot="16200000">
              <a:off x="9066143" y="3567909"/>
              <a:ext cx="1113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214</a:t>
              </a:r>
              <a:r>
                <a:rPr lang="en-US" sz="1400" dirty="0">
                  <a:solidFill>
                    <a:srgbClr val="405C9A"/>
                  </a:solidFill>
                  <a:latin typeface="Dreaming Outloud Pro" panose="020F0502020204030204" pitchFamily="66" charset="0"/>
                  <a:cs typeface="Dreaming Outloud Pro" panose="020F0502020204030204" pitchFamily="66" charset="0"/>
                </a:rPr>
                <a:t>Bi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7F8184-957F-BAAC-416A-4C3B61BED8AF}"/>
              </a:ext>
            </a:extLst>
          </p:cNvPr>
          <p:cNvSpPr txBox="1"/>
          <p:nvPr/>
        </p:nvSpPr>
        <p:spPr>
          <a:xfrm>
            <a:off x="8428383" y="1793001"/>
            <a:ext cx="1113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Blinded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2FFF34-5C53-2FBE-0A0D-4514282D881A}"/>
              </a:ext>
            </a:extLst>
          </p:cNvPr>
          <p:cNvSpPr txBox="1"/>
          <p:nvPr/>
        </p:nvSpPr>
        <p:spPr>
          <a:xfrm>
            <a:off x="407789" y="1254392"/>
            <a:ext cx="5688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Background estimation window: 1930 – 2190 keV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Excluded </a:t>
            </a:r>
            <a:r>
              <a:rPr lang="en-US" sz="1600" dirty="0">
                <a:solidFill>
                  <a:srgbClr val="1A2A5B"/>
                </a:solidFill>
                <a:latin typeface="Symbol" panose="05050102010706020507" pitchFamily="18" charset="2"/>
              </a:rPr>
              <a:t>g</a:t>
            </a:r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 lines at 2104 (</a:t>
            </a:r>
            <a:r>
              <a:rPr lang="en-US" sz="1600" baseline="30000" dirty="0">
                <a:solidFill>
                  <a:srgbClr val="1A2A5B"/>
                </a:solidFill>
                <a:latin typeface="Avenir Next LT Pro" panose="020B0504020202020204" pitchFamily="34" charset="0"/>
              </a:rPr>
              <a:t>208</a:t>
            </a:r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Tl) and 2119 keV (</a:t>
            </a:r>
            <a:r>
              <a:rPr lang="en-US" sz="1600" baseline="30000" dirty="0">
                <a:solidFill>
                  <a:srgbClr val="1A2A5B"/>
                </a:solidFill>
                <a:latin typeface="Avenir Next LT Pro" panose="020B0504020202020204" pitchFamily="34" charset="0"/>
              </a:rPr>
              <a:t>214</a:t>
            </a:r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Bi)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9 events</a:t>
            </a:r>
            <a:endParaRPr lang="en-US" sz="1600" i="1" dirty="0">
              <a:solidFill>
                <a:schemeClr val="bg2">
                  <a:lumMod val="5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A75683-CC7C-E0F5-D0E6-2ACB0ADA4A46}"/>
              </a:ext>
            </a:extLst>
          </p:cNvPr>
          <p:cNvSpPr txBox="1"/>
          <p:nvPr/>
        </p:nvSpPr>
        <p:spPr>
          <a:xfrm>
            <a:off x="161086" y="3364855"/>
            <a:ext cx="6235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1600" dirty="0">
                <a:solidFill>
                  <a:srgbClr val="C00000"/>
                </a:solidFill>
                <a:latin typeface="Avenir Next LT Pro" panose="020B0504020202020204" pitchFamily="34" charset="0"/>
              </a:rPr>
              <a:t>+ 2 events AFTER unblinding = 11 surviving 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5B853E9-10D0-314E-073B-91CF19ACFB94}"/>
                  </a:ext>
                </a:extLst>
              </p:cNvPr>
              <p:cNvSpPr txBox="1"/>
              <p:nvPr/>
            </p:nvSpPr>
            <p:spPr>
              <a:xfrm>
                <a:off x="-65509" y="4021801"/>
                <a:ext cx="5922329" cy="1832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en-US" sz="1600" dirty="0">
                    <a:latin typeface="Avenir Next LT Pro" panose="020B0504020202020204" pitchFamily="34" charset="0"/>
                  </a:rPr>
                  <a:t>2 Datasets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accent4"/>
                    </a:solidFill>
                    <a:latin typeface="Avenir Next LT Pro" panose="020B0504020202020204" pitchFamily="34" charset="0"/>
                  </a:rPr>
                  <a:t>Golden (48 kg . yr) : 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unblinded for </a:t>
                </a:r>
                <a:r>
                  <a:rPr lang="en-US" sz="1600" dirty="0">
                    <a:latin typeface="Avenir Next LT Pro" panose="020B050402020202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Neutrino ’24</a:t>
                </a:r>
                <a:endParaRPr lang="en-US" sz="1600" dirty="0">
                  <a:latin typeface="Avenir Next LT Pro" panose="020B0504020202020204" pitchFamily="34" charset="0"/>
                </a:endParaRPr>
              </a:p>
              <a:p>
                <a:pPr lvl="2"/>
                <a:r>
                  <a:rPr lang="en-US" sz="1600" dirty="0">
                    <a:latin typeface="Avenir Next LT Pro" panose="020B0504020202020204" pitchFamily="34" charset="0"/>
                  </a:rPr>
                  <a:t>	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BI</a:t>
                </a:r>
                <a:r>
                  <a:rPr lang="en-US" sz="1600" baseline="-25000" dirty="0" err="1">
                    <a:latin typeface="Avenir Next LT Pro" panose="020B0504020202020204" pitchFamily="34" charset="0"/>
                  </a:rPr>
                  <a:t>golden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5.4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−2.0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+2.7</m:t>
                        </m:r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cts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/(keV . kg . yr)</a:t>
                </a:r>
              </a:p>
              <a:p>
                <a:pPr lvl="2"/>
                <a:endParaRPr lang="en-US" sz="1600" dirty="0">
                  <a:latin typeface="Avenir Next LT Pro" panose="020B0504020202020204" pitchFamily="34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bg2">
                        <a:lumMod val="50000"/>
                      </a:schemeClr>
                    </a:solidFill>
                    <a:latin typeface="Avenir Next LT Pro" panose="020B0504020202020204" pitchFamily="34" charset="0"/>
                  </a:rPr>
                  <a:t>Silver (13 kg . yr) : 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mainly COAX (worse background rejection)</a:t>
                </a:r>
              </a:p>
              <a:p>
                <a:pPr lvl="2"/>
                <a:r>
                  <a:rPr lang="en-US" sz="1600" dirty="0">
                    <a:latin typeface="Avenir Next LT Pro" panose="020B0504020202020204" pitchFamily="34" charset="0"/>
                  </a:rPr>
                  <a:t>	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BI</a:t>
                </a:r>
                <a:r>
                  <a:rPr lang="en-US" sz="1600" baseline="-25000" dirty="0" err="1">
                    <a:latin typeface="Avenir Next LT Pro" panose="020B0504020202020204" pitchFamily="34" charset="0"/>
                  </a:rPr>
                  <a:t>silver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13.0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5.4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8.0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</a:t>
                </a:r>
                <a:r>
                  <a:rPr lang="en-US" sz="1600" dirty="0" err="1">
                    <a:latin typeface="Avenir Next LT Pro" panose="020B0504020202020204" pitchFamily="34" charset="0"/>
                  </a:rPr>
                  <a:t>cts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/(keV . kg . yr)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5B853E9-10D0-314E-073B-91CF19ACF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5509" y="4021801"/>
                <a:ext cx="5922329" cy="1832040"/>
              </a:xfrm>
              <a:prstGeom prst="rect">
                <a:avLst/>
              </a:prstGeom>
              <a:blipFill>
                <a:blip r:embed="rId5"/>
                <a:stretch>
                  <a:fillRect t="-1000" b="-333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A28E35D4-6377-64B4-1273-E5ECC02BA888}"/>
              </a:ext>
            </a:extLst>
          </p:cNvPr>
          <p:cNvSpPr txBox="1"/>
          <p:nvPr/>
        </p:nvSpPr>
        <p:spPr>
          <a:xfrm>
            <a:off x="4053059" y="4767432"/>
            <a:ext cx="2113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Comparable to GERDA</a:t>
            </a:r>
          </a:p>
        </p:txBody>
      </p:sp>
    </p:spTree>
    <p:extLst>
      <p:ext uri="{BB962C8B-B14F-4D97-AF65-F5344CB8AC3E}">
        <p14:creationId xmlns:p14="http://schemas.microsoft.com/office/powerpoint/2010/main" val="861961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37487-2B70-0373-99DE-F0F876C2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065B-5F7A-2D17-2F7A-00937833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065C7-37CF-2B4E-101B-470DF2B2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97098-126F-69EE-BC73-0D27AFF86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37</a:t>
            </a:fld>
            <a:endParaRPr lang="en-IN" dirty="0"/>
          </a:p>
        </p:txBody>
      </p:sp>
      <p:pic>
        <p:nvPicPr>
          <p:cNvPr id="9" name="Picture 8" descr="A graph of energy&#10;&#10;AI-generated content may be incorrect.">
            <a:extLst>
              <a:ext uri="{FF2B5EF4-FFF2-40B4-BE49-F238E27FC236}">
                <a16:creationId xmlns:a16="http://schemas.microsoft.com/office/drawing/2014/main" id="{7D1BEBC7-16C2-EC78-9D42-367591C39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" y="852072"/>
            <a:ext cx="6032868" cy="3016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94E434-AE39-792A-574F-06889B5019E7}"/>
              </a:ext>
            </a:extLst>
          </p:cNvPr>
          <p:cNvSpPr txBox="1"/>
          <p:nvPr/>
        </p:nvSpPr>
        <p:spPr>
          <a:xfrm>
            <a:off x="3680992" y="715376"/>
            <a:ext cx="2600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This is the Frequentist fit</a:t>
            </a:r>
            <a:endParaRPr lang="en-US" sz="1400" b="1" baseline="-25000" dirty="0">
              <a:solidFill>
                <a:srgbClr val="405C9A"/>
              </a:solidFill>
              <a:latin typeface="Symbol" panose="05050102010706020507" pitchFamily="18" charset="2"/>
              <a:cs typeface="Dreaming Outloud Pro" panose="020F050202020403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FB25EE-820E-61ED-022A-C58738396EFD}"/>
              </a:ext>
            </a:extLst>
          </p:cNvPr>
          <p:cNvSpPr txBox="1"/>
          <p:nvPr/>
        </p:nvSpPr>
        <p:spPr>
          <a:xfrm rot="16200000">
            <a:off x="3937552" y="1254775"/>
            <a:ext cx="1113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214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Bi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8F6A38-F891-898A-9FF8-CDC497BDB2CA}"/>
              </a:ext>
            </a:extLst>
          </p:cNvPr>
          <p:cNvSpPr txBox="1"/>
          <p:nvPr/>
        </p:nvSpPr>
        <p:spPr>
          <a:xfrm rot="16200000">
            <a:off x="3629775" y="1624857"/>
            <a:ext cx="1113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208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5B779DE-3C3D-EBB6-FC22-88CDE0B1BED5}"/>
                  </a:ext>
                </a:extLst>
              </p:cNvPr>
              <p:cNvSpPr txBox="1"/>
              <p:nvPr/>
            </p:nvSpPr>
            <p:spPr>
              <a:xfrm>
                <a:off x="5995188" y="1023901"/>
                <a:ext cx="6025243" cy="142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Frequentist and Bayesian analysis performed: no signal evidence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Observed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b>
                      <m:sup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sup>
                    </m:sSubSup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Avenir Next LT Pro" panose="020B0504020202020204" pitchFamily="34" charset="0"/>
                  </a:rPr>
                  <a:t> &gt; 0.5 x 10</a:t>
                </a:r>
                <a:r>
                  <a:rPr lang="en-US" sz="1600" b="1" baseline="30000" dirty="0">
                    <a:solidFill>
                      <a:schemeClr val="tx1"/>
                    </a:solidFill>
                    <a:latin typeface="Avenir Next LT Pro" panose="020B0504020202020204" pitchFamily="34" charset="0"/>
                  </a:rPr>
                  <a:t>26</a:t>
                </a:r>
                <a:r>
                  <a:rPr lang="en-US" sz="1600" b="1" dirty="0">
                    <a:solidFill>
                      <a:schemeClr val="tx1"/>
                    </a:solidFill>
                    <a:latin typeface="Avenir Next LT Pro" panose="020B0504020202020204" pitchFamily="34" charset="0"/>
                  </a:rPr>
                  <a:t> yr @ 90% CL</a:t>
                </a:r>
                <a:endParaRPr lang="en-US" sz="1600" b="1" dirty="0">
                  <a:latin typeface="Avenir Next LT Pro" panose="020B05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Sensitivity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sz="160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&gt; 1.0 x 10</a:t>
                </a:r>
                <a:r>
                  <a:rPr lang="en-US" sz="1600" baseline="30000" dirty="0">
                    <a:latin typeface="Avenir Next LT Pro" panose="020B0504020202020204" pitchFamily="34" charset="0"/>
                  </a:rPr>
                  <a:t>26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yr @ 90% CL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1 event at 1.4σ from Q</a:t>
                </a:r>
                <a:r>
                  <a:rPr lang="en-US" sz="1600" baseline="-25000" dirty="0">
                    <a:latin typeface="Avenir Next LT Pro" panose="020B0504020202020204" pitchFamily="34" charset="0"/>
                  </a:rPr>
                  <a:t>ββ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weakens the observed limit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5B779DE-3C3D-EBB6-FC22-88CDE0B1B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188" y="1023901"/>
                <a:ext cx="6025243" cy="1421928"/>
              </a:xfrm>
              <a:prstGeom prst="rect">
                <a:avLst/>
              </a:prstGeom>
              <a:blipFill>
                <a:blip r:embed="rId3"/>
                <a:stretch>
                  <a:fillRect t="-1288" r="-1112" b="-1073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5DBAA73-E200-9E90-FCE6-3E27CCAA95A0}"/>
              </a:ext>
            </a:extLst>
          </p:cNvPr>
          <p:cNvSpPr txBox="1"/>
          <p:nvPr/>
        </p:nvSpPr>
        <p:spPr>
          <a:xfrm>
            <a:off x="8576476" y="715376"/>
            <a:ext cx="1570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LEGEND-200</a:t>
            </a:r>
            <a:endParaRPr lang="en-US"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73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DAC0A-2FAE-2217-56A5-76ED6CB19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6446F-41C3-DE5B-1A5A-3AF5507CC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B4BCC-AA16-BD3C-E7AC-4B750F2AA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38</a:t>
            </a:fld>
            <a:endParaRPr lang="en-IN" dirty="0"/>
          </a:p>
        </p:txBody>
      </p:sp>
      <p:pic>
        <p:nvPicPr>
          <p:cNvPr id="9" name="Picture 8" descr="A graph of energy&#10;&#10;AI-generated content may be incorrect.">
            <a:extLst>
              <a:ext uri="{FF2B5EF4-FFF2-40B4-BE49-F238E27FC236}">
                <a16:creationId xmlns:a16="http://schemas.microsoft.com/office/drawing/2014/main" id="{5394D8E2-B98C-9718-B8BF-93E36CFF3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7" y="852072"/>
            <a:ext cx="6032868" cy="3016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926DA5-143C-0A1F-7328-6334D9FF79C9}"/>
              </a:ext>
            </a:extLst>
          </p:cNvPr>
          <p:cNvSpPr txBox="1"/>
          <p:nvPr/>
        </p:nvSpPr>
        <p:spPr>
          <a:xfrm>
            <a:off x="3680992" y="715376"/>
            <a:ext cx="2600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This is the Frequentist fit</a:t>
            </a:r>
            <a:endParaRPr lang="en-US" sz="1400" b="1" baseline="-25000" dirty="0">
              <a:solidFill>
                <a:srgbClr val="405C9A"/>
              </a:solidFill>
              <a:latin typeface="Symbol" panose="05050102010706020507" pitchFamily="18" charset="2"/>
              <a:cs typeface="Dreaming Outloud Pro" panose="020F050202020403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B3E33-98F3-0EA9-E3E4-17938918B0D5}"/>
              </a:ext>
            </a:extLst>
          </p:cNvPr>
          <p:cNvSpPr txBox="1"/>
          <p:nvPr/>
        </p:nvSpPr>
        <p:spPr>
          <a:xfrm rot="16200000">
            <a:off x="3937552" y="1254775"/>
            <a:ext cx="1113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214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Bi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F7D16F-38CB-E75D-031F-3E323C81A479}"/>
              </a:ext>
            </a:extLst>
          </p:cNvPr>
          <p:cNvSpPr txBox="1"/>
          <p:nvPr/>
        </p:nvSpPr>
        <p:spPr>
          <a:xfrm rot="16200000">
            <a:off x="3629775" y="1624857"/>
            <a:ext cx="1113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208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242958-EAE1-7490-76A5-80842749A1C8}"/>
                  </a:ext>
                </a:extLst>
              </p:cNvPr>
              <p:cNvSpPr txBox="1"/>
              <p:nvPr/>
            </p:nvSpPr>
            <p:spPr>
              <a:xfrm>
                <a:off x="5995188" y="1023901"/>
                <a:ext cx="6025243" cy="142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Frequentist and Bayesian analysis performed: no signal evidence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Observed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b>
                      <m:sup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sup>
                    </m:sSubSup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Avenir Next LT Pro" panose="020B0504020202020204" pitchFamily="34" charset="0"/>
                  </a:rPr>
                  <a:t> &gt; 0.5 x 10</a:t>
                </a:r>
                <a:r>
                  <a:rPr lang="en-US" sz="1600" b="1" baseline="30000" dirty="0">
                    <a:solidFill>
                      <a:schemeClr val="tx1"/>
                    </a:solidFill>
                    <a:latin typeface="Avenir Next LT Pro" panose="020B0504020202020204" pitchFamily="34" charset="0"/>
                  </a:rPr>
                  <a:t>26</a:t>
                </a:r>
                <a:r>
                  <a:rPr lang="en-US" sz="1600" b="1" dirty="0">
                    <a:solidFill>
                      <a:schemeClr val="tx1"/>
                    </a:solidFill>
                    <a:latin typeface="Avenir Next LT Pro" panose="020B0504020202020204" pitchFamily="34" charset="0"/>
                  </a:rPr>
                  <a:t> yr @ 90% CL</a:t>
                </a:r>
                <a:endParaRPr lang="en-US" sz="1600" b="1" dirty="0">
                  <a:latin typeface="Avenir Next LT Pro" panose="020B05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Sensitivity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sz="160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&gt; 1.0 x 10</a:t>
                </a:r>
                <a:r>
                  <a:rPr lang="en-US" sz="1600" baseline="30000" dirty="0">
                    <a:latin typeface="Avenir Next LT Pro" panose="020B0504020202020204" pitchFamily="34" charset="0"/>
                  </a:rPr>
                  <a:t>26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yr @ 90% CL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1 event at 1.4σ from Q</a:t>
                </a:r>
                <a:r>
                  <a:rPr lang="en-US" sz="1600" baseline="-25000" dirty="0">
                    <a:latin typeface="Avenir Next LT Pro" panose="020B0504020202020204" pitchFamily="34" charset="0"/>
                  </a:rPr>
                  <a:t>ββ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weakens the observed limit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242958-EAE1-7490-76A5-8084274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188" y="1023901"/>
                <a:ext cx="6025243" cy="1421928"/>
              </a:xfrm>
              <a:prstGeom prst="rect">
                <a:avLst/>
              </a:prstGeom>
              <a:blipFill>
                <a:blip r:embed="rId3"/>
                <a:stretch>
                  <a:fillRect t="-1288" r="-1112" b="-1073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1FFAFB0-CA63-E5EC-A517-5E36925848E8}"/>
              </a:ext>
            </a:extLst>
          </p:cNvPr>
          <p:cNvSpPr txBox="1"/>
          <p:nvPr/>
        </p:nvSpPr>
        <p:spPr>
          <a:xfrm>
            <a:off x="4265732" y="3837194"/>
            <a:ext cx="4121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A2A5B"/>
                </a:solidFill>
                <a:latin typeface="Avenir Next LT Pro" panose="020B0504020202020204" pitchFamily="34" charset="0"/>
              </a:rPr>
              <a:t>LEGEND-200 + GERDA </a:t>
            </a:r>
            <a:r>
              <a:rPr lang="en-US" sz="1600" b="1" baseline="30000" dirty="0">
                <a:solidFill>
                  <a:srgbClr val="1A2A5B"/>
                </a:solidFill>
                <a:latin typeface="Avenir Next LT Pro" panose="020B0504020202020204" pitchFamily="34" charset="0"/>
              </a:rPr>
              <a:t>1</a:t>
            </a:r>
            <a:r>
              <a:rPr lang="en-US" sz="1600" b="1" dirty="0">
                <a:solidFill>
                  <a:srgbClr val="1A2A5B"/>
                </a:solidFill>
                <a:latin typeface="Avenir Next LT Pro" panose="020B0504020202020204" pitchFamily="34" charset="0"/>
              </a:rPr>
              <a:t> + MJD </a:t>
            </a:r>
            <a:r>
              <a:rPr lang="en-US" sz="1600" b="1" baseline="30000" dirty="0">
                <a:solidFill>
                  <a:srgbClr val="1A2A5B"/>
                </a:solidFill>
                <a:latin typeface="Avenir Next LT Pro" panose="020B0504020202020204" pitchFamily="34" charset="0"/>
              </a:rPr>
              <a:t>2</a:t>
            </a:r>
            <a:endParaRPr lang="en-US" sz="1600" baseline="30000" dirty="0">
              <a:latin typeface="Avenir Next LT Pro" panose="020B05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EA2AD-6223-435E-2D98-4BA39A38A93D}"/>
              </a:ext>
            </a:extLst>
          </p:cNvPr>
          <p:cNvSpPr txBox="1"/>
          <p:nvPr/>
        </p:nvSpPr>
        <p:spPr>
          <a:xfrm>
            <a:off x="8576476" y="715376"/>
            <a:ext cx="1570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LEGEND-200</a:t>
            </a:r>
            <a:endParaRPr lang="en-US" sz="1600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46907B-DECE-66CD-5746-BAAF33937117}"/>
                  </a:ext>
                </a:extLst>
              </p:cNvPr>
              <p:cNvSpPr txBox="1"/>
              <p:nvPr/>
            </p:nvSpPr>
            <p:spPr>
              <a:xfrm>
                <a:off x="2411026" y="4282382"/>
                <a:ext cx="7511462" cy="1958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Frequentist and Bayesian analysis: no signal evidence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Observed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b>
                      <m:sup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𝝂</m:t>
                        </m:r>
                      </m:sup>
                    </m:sSubSup>
                  </m:oMath>
                </a14:m>
                <a:r>
                  <a:rPr lang="en-US" sz="1600" b="1" dirty="0">
                    <a:latin typeface="Avenir Next LT Pro" panose="020B0504020202020204" pitchFamily="34" charset="0"/>
                  </a:rPr>
                  <a:t> &gt; 1.9 x 10</a:t>
                </a:r>
                <a:r>
                  <a:rPr lang="en-US" sz="1600" b="1" baseline="30000" dirty="0">
                    <a:latin typeface="Avenir Next LT Pro" panose="020B0504020202020204" pitchFamily="34" charset="0"/>
                  </a:rPr>
                  <a:t>26</a:t>
                </a:r>
                <a:r>
                  <a:rPr lang="en-US" sz="1600" b="1" dirty="0">
                    <a:latin typeface="Avenir Next LT Pro" panose="020B0504020202020204" pitchFamily="34" charset="0"/>
                  </a:rPr>
                  <a:t> yr @ 90% CL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Range of NME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𝜷𝜷</m:t>
                        </m:r>
                      </m:sub>
                    </m:sSub>
                    <m:r>
                      <a:rPr lang="en-US" sz="16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chemeClr val="accent1"/>
                    </a:solidFill>
                    <a:latin typeface="Avenir Next LT Pro" panose="020B0504020202020204" pitchFamily="34" charset="0"/>
                  </a:rPr>
                  <a:t>&lt; 75 – 200 </a:t>
                </a:r>
                <a:r>
                  <a:rPr lang="en-US" sz="1600" b="1" dirty="0" err="1">
                    <a:solidFill>
                      <a:schemeClr val="accent1"/>
                    </a:solidFill>
                    <a:latin typeface="Avenir Next LT Pro" panose="020B0504020202020204" pitchFamily="34" charset="0"/>
                  </a:rPr>
                  <a:t>meV</a:t>
                </a:r>
                <a:r>
                  <a:rPr lang="en-US" sz="1600" b="1" dirty="0">
                    <a:solidFill>
                      <a:schemeClr val="accent1"/>
                    </a:solidFill>
                    <a:latin typeface="Avenir Next LT Pro" panose="020B0504020202020204" pitchFamily="34" charset="0"/>
                  </a:rPr>
                  <a:t> @ 90% CL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A second estimate using an uncertainty quantified NME (</a:t>
                </a:r>
                <a:r>
                  <a:rPr lang="en-US" sz="1600" dirty="0">
                    <a:latin typeface="Avenir Next LT Pro" panose="020B0504020202020204" pitchFamily="34" charset="0"/>
                    <a:hlinkClick r:id="rId4"/>
                  </a:rPr>
                  <a:t>Belley et. al.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)  </a:t>
                </a:r>
                <a:b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sz="1600" dirty="0">
                    <a:latin typeface="Avenir Next LT Pro" panose="020B05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𝜷𝜷</m:t>
                        </m:r>
                      </m:sub>
                    </m:sSub>
                    <m:r>
                      <a:rPr lang="en-US" sz="16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chemeClr val="accent1"/>
                    </a:solidFill>
                    <a:latin typeface="Avenir Next LT Pro" panose="020B0504020202020204" pitchFamily="34" charset="0"/>
                  </a:rPr>
                  <a:t>&lt; 320 </a:t>
                </a:r>
                <a:r>
                  <a:rPr lang="en-US" sz="1600" b="1" dirty="0" err="1">
                    <a:solidFill>
                      <a:schemeClr val="accent1"/>
                    </a:solidFill>
                    <a:latin typeface="Avenir Next LT Pro" panose="020B0504020202020204" pitchFamily="34" charset="0"/>
                  </a:rPr>
                  <a:t>meV</a:t>
                </a:r>
                <a:r>
                  <a:rPr lang="en-US" sz="1600" b="1" dirty="0">
                    <a:solidFill>
                      <a:schemeClr val="accent1"/>
                    </a:solidFill>
                    <a:latin typeface="Avenir Next LT Pro" panose="020B0504020202020204" pitchFamily="34" charset="0"/>
                  </a:rPr>
                  <a:t> @ 90% CI</a:t>
                </a:r>
                <a:endParaRPr lang="en-US" sz="1600" b="1" dirty="0">
                  <a:latin typeface="Avenir Next LT Pro" panose="020B05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Sensitivity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venir Next LT Pro" panose="020B0504020202020204" pitchFamily="34" charset="0"/>
                  </a:rPr>
                  <a:t> &gt; 2.8 x 10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Avenir Next LT Pro" panose="020B0504020202020204" pitchFamily="34" charset="0"/>
                  </a:rPr>
                  <a:t>26</a:t>
                </a:r>
                <a:r>
                  <a:rPr lang="en-US" sz="1600" dirty="0">
                    <a:solidFill>
                      <a:schemeClr val="tx1"/>
                    </a:solidFill>
                    <a:latin typeface="Avenir Next LT Pro" panose="020B0504020202020204" pitchFamily="34" charset="0"/>
                  </a:rPr>
                  <a:t> yr @ 90% CL</a:t>
                </a:r>
                <a:endParaRPr lang="en-US" sz="1600" dirty="0">
                  <a:latin typeface="Avenir Next LT Pro" panose="020B05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venir Next LT Pro" panose="020B0504020202020204" pitchFamily="34" charset="0"/>
                  </a:rPr>
                  <a:t>Paper (</a:t>
                </a:r>
                <a:r>
                  <a:rPr lang="en-US" sz="1600" dirty="0">
                    <a:latin typeface="Avenir Next LT Pro" panose="020B0504020202020204" pitchFamily="34" charset="0"/>
                    <a:hlinkClick r:id="rId5"/>
                  </a:rPr>
                  <a:t>arXiv.2505.10440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) submitted for review to PRL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46907B-DECE-66CD-5746-BAAF33937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026" y="4282382"/>
                <a:ext cx="7511462" cy="1958228"/>
              </a:xfrm>
              <a:prstGeom prst="rect">
                <a:avLst/>
              </a:prstGeom>
              <a:blipFill>
                <a:blip r:embed="rId6"/>
                <a:stretch>
                  <a:fillRect t="-932" b="-714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Star: 16 Points 30">
            <a:extLst>
              <a:ext uri="{FF2B5EF4-FFF2-40B4-BE49-F238E27FC236}">
                <a16:creationId xmlns:a16="http://schemas.microsoft.com/office/drawing/2014/main" id="{97C7DDA3-5697-9564-C7EB-62D3C3F7AB6B}"/>
              </a:ext>
            </a:extLst>
          </p:cNvPr>
          <p:cNvSpPr/>
          <p:nvPr/>
        </p:nvSpPr>
        <p:spPr>
          <a:xfrm>
            <a:off x="555562" y="4285095"/>
            <a:ext cx="2009301" cy="962614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World leading</a:t>
            </a:r>
            <a:endParaRPr lang="en-IN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8DDEF1-EB58-2B10-5296-41891B41B43C}"/>
              </a:ext>
            </a:extLst>
          </p:cNvPr>
          <p:cNvSpPr txBox="1"/>
          <p:nvPr/>
        </p:nvSpPr>
        <p:spPr>
          <a:xfrm>
            <a:off x="9361680" y="3873563"/>
            <a:ext cx="2799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We’re entering a new era with uncertainty quantified NMEs. However, the uncertainties remain significant.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0DABA5-AF67-2C9E-8323-8C294AC167D4}"/>
              </a:ext>
            </a:extLst>
          </p:cNvPr>
          <p:cNvSpPr txBox="1"/>
          <p:nvPr/>
        </p:nvSpPr>
        <p:spPr>
          <a:xfrm>
            <a:off x="9780974" y="5905077"/>
            <a:ext cx="3098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IN" sz="1200" baseline="30000" dirty="0">
                <a:latin typeface="Avenir Next LT Pro" panose="020B0504020202020204" pitchFamily="34" charset="0"/>
              </a:rPr>
              <a:t>1</a:t>
            </a:r>
            <a:r>
              <a:rPr lang="en-IN" sz="1200" dirty="0">
                <a:latin typeface="Avenir Next LT Pro" panose="020B0504020202020204" pitchFamily="34" charset="0"/>
              </a:rPr>
              <a:t> PRL 125 252502 (2020)</a:t>
            </a:r>
          </a:p>
          <a:p>
            <a:pPr lvl="1"/>
            <a:r>
              <a:rPr lang="en-IN" sz="1200" baseline="30000" dirty="0">
                <a:latin typeface="Avenir Next LT Pro" panose="020B0504020202020204" pitchFamily="34" charset="0"/>
              </a:rPr>
              <a:t>2</a:t>
            </a:r>
            <a:r>
              <a:rPr lang="en-IN" sz="1200" dirty="0">
                <a:latin typeface="Avenir Next LT Pro" panose="020B0504020202020204" pitchFamily="34" charset="0"/>
              </a:rPr>
              <a:t> PRL 130 062501 (2023) </a:t>
            </a:r>
            <a:endParaRPr lang="en-US" sz="12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059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9BD19-7D36-2727-0FE2-7362CC4DE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 for LEGEND-200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DF66D-5C3A-EAD5-4ABC-E4BD3792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BF779-9589-0997-1001-E8B0CB2E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39</a:t>
            </a:fld>
            <a:endParaRPr lang="en-IN" dirty="0"/>
          </a:p>
        </p:txBody>
      </p:sp>
      <p:pic>
        <p:nvPicPr>
          <p:cNvPr id="7" name="Picture 6" descr="A close-up of a roll of toilet paper&#10;&#10;AI-generated content may be incorrect.">
            <a:extLst>
              <a:ext uri="{FF2B5EF4-FFF2-40B4-BE49-F238E27FC236}">
                <a16:creationId xmlns:a16="http://schemas.microsoft.com/office/drawing/2014/main" id="{1D2AC9D0-3349-76EC-C21F-2DD8DB09D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38182" r="79943" b="12499"/>
          <a:stretch>
            <a:fillRect/>
          </a:stretch>
        </p:blipFill>
        <p:spPr>
          <a:xfrm>
            <a:off x="658046" y="1205126"/>
            <a:ext cx="1891145" cy="1503218"/>
          </a:xfrm>
          <a:prstGeom prst="rect">
            <a:avLst/>
          </a:prstGeom>
        </p:spPr>
      </p:pic>
      <p:pic>
        <p:nvPicPr>
          <p:cNvPr id="8" name="Picture 7" descr="A close-up of a roll of toilet paper&#10;&#10;AI-generated content may be incorrect.">
            <a:extLst>
              <a:ext uri="{FF2B5EF4-FFF2-40B4-BE49-F238E27FC236}">
                <a16:creationId xmlns:a16="http://schemas.microsoft.com/office/drawing/2014/main" id="{F572BE48-CAF6-14B3-CEE5-4CB8A1A6EC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38182" r="79943" b="12499"/>
          <a:stretch>
            <a:fillRect/>
          </a:stretch>
        </p:blipFill>
        <p:spPr>
          <a:xfrm>
            <a:off x="658045" y="2826109"/>
            <a:ext cx="1891145" cy="1503218"/>
          </a:xfrm>
          <a:prstGeom prst="rect">
            <a:avLst/>
          </a:prstGeom>
        </p:spPr>
      </p:pic>
      <p:pic>
        <p:nvPicPr>
          <p:cNvPr id="10" name="Picture 9" descr="A close-up of a roll of toilet paper&#10;&#10;AI-generated content may be incorrect.">
            <a:extLst>
              <a:ext uri="{FF2B5EF4-FFF2-40B4-BE49-F238E27FC236}">
                <a16:creationId xmlns:a16="http://schemas.microsoft.com/office/drawing/2014/main" id="{05E08B95-0C1E-4814-2DBD-34B4CC734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0" t="16137" r="30568" b="12045"/>
          <a:stretch>
            <a:fillRect/>
          </a:stretch>
        </p:blipFill>
        <p:spPr>
          <a:xfrm>
            <a:off x="3990064" y="1888154"/>
            <a:ext cx="1891145" cy="218901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D6A008C-E674-63EB-D83F-F8D327134144}"/>
              </a:ext>
            </a:extLst>
          </p:cNvPr>
          <p:cNvSpPr/>
          <p:nvPr/>
        </p:nvSpPr>
        <p:spPr>
          <a:xfrm>
            <a:off x="658046" y="908264"/>
            <a:ext cx="5223163" cy="3421063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91B60-FC77-F436-0261-972E44C1A14D}"/>
              </a:ext>
            </a:extLst>
          </p:cNvPr>
          <p:cNvSpPr txBox="1"/>
          <p:nvPr/>
        </p:nvSpPr>
        <p:spPr>
          <a:xfrm>
            <a:off x="940029" y="1000812"/>
            <a:ext cx="477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Melting smaller detectors to fabricate larger IC.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2">
                  <a:lumMod val="5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CFD14F-6FE2-309B-9233-024762072EA8}"/>
              </a:ext>
            </a:extLst>
          </p:cNvPr>
          <p:cNvSpPr/>
          <p:nvPr/>
        </p:nvSpPr>
        <p:spPr>
          <a:xfrm>
            <a:off x="6310792" y="908264"/>
            <a:ext cx="5223163" cy="14176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F8DFB1-B2B2-9D27-640A-C364119C21C1}"/>
              </a:ext>
            </a:extLst>
          </p:cNvPr>
          <p:cNvSpPr txBox="1"/>
          <p:nvPr/>
        </p:nvSpPr>
        <p:spPr>
          <a:xfrm>
            <a:off x="6586637" y="1324689"/>
            <a:ext cx="4777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Radio-assay campaign to verify radiopurity of components.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EF377C-0B83-263A-75F5-A05EC21952C9}"/>
              </a:ext>
            </a:extLst>
          </p:cNvPr>
          <p:cNvSpPr/>
          <p:nvPr/>
        </p:nvSpPr>
        <p:spPr>
          <a:xfrm>
            <a:off x="6310792" y="3014465"/>
            <a:ext cx="5223163" cy="13148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40BE40-758B-BBD0-50D0-D7603AF1B272}"/>
              </a:ext>
            </a:extLst>
          </p:cNvPr>
          <p:cNvSpPr txBox="1"/>
          <p:nvPr/>
        </p:nvSpPr>
        <p:spPr>
          <a:xfrm>
            <a:off x="6660281" y="3502619"/>
            <a:ext cx="4777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Re-evaluated cleaning procedures.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51A600A-A3FB-1AB9-F542-9C853C7145E7}"/>
              </a:ext>
            </a:extLst>
          </p:cNvPr>
          <p:cNvSpPr/>
          <p:nvPr/>
        </p:nvSpPr>
        <p:spPr>
          <a:xfrm>
            <a:off x="658046" y="4725169"/>
            <a:ext cx="10875910" cy="13148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4B3DA5-C928-FCD6-74C9-C82865BBAC01}"/>
              </a:ext>
            </a:extLst>
          </p:cNvPr>
          <p:cNvSpPr txBox="1"/>
          <p:nvPr/>
        </p:nvSpPr>
        <p:spPr>
          <a:xfrm>
            <a:off x="1187823" y="5107623"/>
            <a:ext cx="9816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A2A5B"/>
                </a:solidFill>
                <a:latin typeface="Avenir Next LT Pro" panose="020B0504020202020204" pitchFamily="34" charset="0"/>
              </a:rPr>
              <a:t>Restarted data taking in April 2025 with 99.1 kg of Ge detectors. Additional 30 - 35 kg of detectors to be added in summer 2025.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2">
                  <a:lumMod val="5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1" name="Ribbon: Tilted Up 40">
            <a:extLst>
              <a:ext uri="{FF2B5EF4-FFF2-40B4-BE49-F238E27FC236}">
                <a16:creationId xmlns:a16="http://schemas.microsoft.com/office/drawing/2014/main" id="{7C763762-F610-5843-0390-752D8E92E8FA}"/>
              </a:ext>
            </a:extLst>
          </p:cNvPr>
          <p:cNvSpPr/>
          <p:nvPr/>
        </p:nvSpPr>
        <p:spPr>
          <a:xfrm rot="1053489">
            <a:off x="3514538" y="3490110"/>
            <a:ext cx="2417943" cy="725684"/>
          </a:xfrm>
          <a:prstGeom prst="ribbon2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LEGEND-1000 baseline</a:t>
            </a:r>
            <a:endParaRPr lang="en-IN" sz="1400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pic>
        <p:nvPicPr>
          <p:cNvPr id="9" name="Picture 8" descr="A black arrow with a white background&#10;&#10;AI-generated content may be incorrect.">
            <a:extLst>
              <a:ext uri="{FF2B5EF4-FFF2-40B4-BE49-F238E27FC236}">
                <a16:creationId xmlns:a16="http://schemas.microsoft.com/office/drawing/2014/main" id="{B22E2870-BD36-BC79-E020-F90E6F3254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0580" l="3810" r="97262">
                        <a14:foregroundMark x1="93929" y1="51993" x2="88333" y2="47283"/>
                        <a14:foregroundMark x1="88333" y1="47283" x2="88333" y2="47283"/>
                        <a14:foregroundMark x1="3571" y1="79891" x2="4286" y2="90580"/>
                        <a14:foregroundMark x1="4286" y1="90580" x2="18095" y2="88949"/>
                        <a14:foregroundMark x1="18095" y1="88949" x2="18214" y2="88225"/>
                        <a14:foregroundMark x1="5595" y1="22283" x2="3810" y2="11232"/>
                        <a14:foregroundMark x1="3810" y1="11232" x2="6429" y2="10507"/>
                        <a14:foregroundMark x1="97262" y1="50543" x2="96667" y2="53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65" y="2523560"/>
            <a:ext cx="1016492" cy="66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34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B6D6-F0CA-8861-4372-767B62145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1EB41-C680-6ED4-4873-24262FBDD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15BEE-D4C8-A3BF-066E-BCE431A17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61" y="888488"/>
            <a:ext cx="29784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/>
              <a:t>Mass hierarchy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5B9EE-ADC2-3EEE-2B1E-A68A5562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78DF5-601F-4EBA-1C9C-A9548E100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t>4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4CA872-2276-FCEC-F154-2C30CAEE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07" y="2471341"/>
            <a:ext cx="3507682" cy="19672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6EC3FE-B8D9-2261-C262-A42FBFB760F9}"/>
              </a:ext>
            </a:extLst>
          </p:cNvPr>
          <p:cNvSpPr txBox="1">
            <a:spLocks/>
          </p:cNvSpPr>
          <p:nvPr/>
        </p:nvSpPr>
        <p:spPr>
          <a:xfrm>
            <a:off x="821161" y="1533465"/>
            <a:ext cx="2978426" cy="4071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Is m</a:t>
            </a:r>
            <a:r>
              <a:rPr lang="en-IN" sz="1800" baseline="-25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3</a:t>
            </a: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the lightest or the heaviest state?</a:t>
            </a:r>
          </a:p>
        </p:txBody>
      </p:sp>
    </p:spTree>
    <p:extLst>
      <p:ext uri="{BB962C8B-B14F-4D97-AF65-F5344CB8AC3E}">
        <p14:creationId xmlns:p14="http://schemas.microsoft.com/office/powerpoint/2010/main" val="28689767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EFEBB-8975-A805-339D-BE0C3806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4961D-7313-4680-7149-F60F76D1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40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29A2CD-270E-F908-3328-078EC8FE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ADE5A2-D37C-8441-89AC-7F2F25C17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9"/>
          <a:stretch>
            <a:fillRect/>
          </a:stretch>
        </p:blipFill>
        <p:spPr bwMode="auto">
          <a:xfrm>
            <a:off x="0" y="600962"/>
            <a:ext cx="6963071" cy="560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F05090-F3FC-6432-DC8F-44652ABC87B0}"/>
              </a:ext>
            </a:extLst>
          </p:cNvPr>
          <p:cNvSpPr/>
          <p:nvPr/>
        </p:nvSpPr>
        <p:spPr>
          <a:xfrm>
            <a:off x="333060" y="1320127"/>
            <a:ext cx="6037462" cy="617674"/>
          </a:xfrm>
          <a:prstGeom prst="roundRect">
            <a:avLst/>
          </a:prstGeom>
          <a:solidFill>
            <a:schemeClr val="tx1">
              <a:lumMod val="75000"/>
              <a:lumOff val="25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LEGEND-200 showed excellent performance during its first year of data acquisition with 142 kg of detectors</a:t>
            </a:r>
            <a:endParaRPr lang="en-IN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B09B0F3-E4F3-43B0-D057-C8D6CB90A569}"/>
                  </a:ext>
                </a:extLst>
              </p:cNvPr>
              <p:cNvSpPr/>
              <p:nvPr/>
            </p:nvSpPr>
            <p:spPr>
              <a:xfrm>
                <a:off x="333060" y="2240884"/>
                <a:ext cx="6037462" cy="617674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7490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 algn="ctr"/>
                <a:r>
                  <a:rPr lang="en-US" sz="160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Combined LEGEND + GERDA + MJD </a:t>
                </a:r>
                <a:br>
                  <a:rPr lang="en-US" sz="160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 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&gt; 1.9 x 10</a:t>
                </a:r>
                <a:r>
                  <a:rPr lang="en-US" sz="1600" baseline="30000" dirty="0">
                    <a:latin typeface="Avenir Next LT Pro" panose="020B0504020202020204" pitchFamily="34" charset="0"/>
                  </a:rPr>
                  <a:t>26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yr @ 90% CL</a:t>
                </a: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B09B0F3-E4F3-43B0-D057-C8D6CB90A5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60" y="2240884"/>
                <a:ext cx="6037462" cy="617674"/>
              </a:xfrm>
              <a:prstGeom prst="roundRect">
                <a:avLst/>
              </a:prstGeom>
              <a:blipFill>
                <a:blip r:embed="rId3"/>
                <a:stretch>
                  <a:fillRect t="-3960" b="-683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EE4EEE2-1012-E7E1-864B-054D4D9F12CA}"/>
                  </a:ext>
                </a:extLst>
              </p:cNvPr>
              <p:cNvSpPr/>
              <p:nvPr/>
            </p:nvSpPr>
            <p:spPr>
              <a:xfrm>
                <a:off x="333060" y="3161641"/>
                <a:ext cx="6037462" cy="617674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74902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 algn="ctr"/>
                <a:r>
                  <a:rPr lang="en-US" sz="160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World leading sensitivity</a:t>
                </a:r>
                <a:br>
                  <a:rPr lang="en-US" sz="160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chemeClr val="bg1"/>
                    </a:solidFill>
                    <a:latin typeface="Avenir Next LT Pro" panose="020B0504020202020204" pitchFamily="34" charset="0"/>
                  </a:rPr>
                  <a:t> 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&gt; 2.8 x 10</a:t>
                </a:r>
                <a:r>
                  <a:rPr lang="en-US" sz="1600" baseline="30000" dirty="0">
                    <a:latin typeface="Avenir Next LT Pro" panose="020B0504020202020204" pitchFamily="34" charset="0"/>
                  </a:rPr>
                  <a:t>26</a:t>
                </a:r>
                <a:r>
                  <a:rPr lang="en-US" sz="1600" dirty="0">
                    <a:latin typeface="Avenir Next LT Pro" panose="020B0504020202020204" pitchFamily="34" charset="0"/>
                  </a:rPr>
                  <a:t> yr @ 90% CL</a:t>
                </a: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EE4EEE2-1012-E7E1-864B-054D4D9F12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60" y="3161641"/>
                <a:ext cx="6037462" cy="617674"/>
              </a:xfrm>
              <a:prstGeom prst="roundRect">
                <a:avLst/>
              </a:prstGeom>
              <a:blipFill>
                <a:blip r:embed="rId4"/>
                <a:stretch>
                  <a:fillRect t="-3960" b="-683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A463437-EEE8-2E33-5D10-06A4E5B3FDEB}"/>
              </a:ext>
            </a:extLst>
          </p:cNvPr>
          <p:cNvSpPr/>
          <p:nvPr/>
        </p:nvSpPr>
        <p:spPr>
          <a:xfrm>
            <a:off x="333060" y="4082398"/>
            <a:ext cx="6037462" cy="617674"/>
          </a:xfrm>
          <a:prstGeom prst="roundRect">
            <a:avLst/>
          </a:prstGeom>
          <a:solidFill>
            <a:schemeClr val="tx1">
              <a:lumMod val="75000"/>
              <a:lumOff val="25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Restarted data taking and addition of new detectors in spring – summer 2025 </a:t>
            </a:r>
            <a:endParaRPr lang="en-US" sz="1600" dirty="0">
              <a:latin typeface="Avenir Next LT Pro" panose="020B05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1795E9B-E3F3-C47B-0050-17B8766C5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113" y="600962"/>
            <a:ext cx="4686844" cy="54993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0276C9C-EC19-4B53-2243-CF087DA60C8D}"/>
              </a:ext>
            </a:extLst>
          </p:cNvPr>
          <p:cNvSpPr txBox="1"/>
          <p:nvPr/>
        </p:nvSpPr>
        <p:spPr>
          <a:xfrm>
            <a:off x="9287301" y="5961836"/>
            <a:ext cx="2552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Image Credit: Sofia </a:t>
            </a:r>
            <a:r>
              <a:rPr lang="en-US" sz="1200" dirty="0" err="1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Calgoro</a:t>
            </a:r>
            <a:r>
              <a:rPr lang="en-US" sz="12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, WIN 25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B98E5D9-A189-FD67-3551-A19B128804AB}"/>
              </a:ext>
            </a:extLst>
          </p:cNvPr>
          <p:cNvSpPr/>
          <p:nvPr/>
        </p:nvSpPr>
        <p:spPr>
          <a:xfrm>
            <a:off x="333060" y="5003155"/>
            <a:ext cx="6037462" cy="617674"/>
          </a:xfrm>
          <a:prstGeom prst="roundRect">
            <a:avLst/>
          </a:prstGeom>
          <a:solidFill>
            <a:schemeClr val="tx1">
              <a:lumMod val="75000"/>
              <a:lumOff val="25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Preparation for LEGEND-1000</a:t>
            </a:r>
            <a:endParaRPr lang="en-US"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93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998E9-41E9-1632-27C5-68E02DAD2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18FD75-2ADF-8741-AA4B-7474FA81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EDAC3-F831-7A49-C604-2B8B013F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41</a:t>
            </a:fld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8E03B5-989F-4A17-3551-56BC0CEFBDA6}"/>
              </a:ext>
            </a:extLst>
          </p:cNvPr>
          <p:cNvSpPr txBox="1"/>
          <p:nvPr/>
        </p:nvSpPr>
        <p:spPr>
          <a:xfrm>
            <a:off x="9131400" y="5756398"/>
            <a:ext cx="2419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  <a:hlinkClick r:id="rId2"/>
              </a:rPr>
              <a:t>https://legend-exp.org/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59C4CD-9647-2226-BC03-594D7D5B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06167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for your attention! Questions?</a:t>
            </a:r>
            <a:endParaRPr lang="en-I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789642-4F0F-0382-75C4-3C0D2C539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9311"/>
            <a:ext cx="12192000" cy="44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52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5669E-A38D-49AA-AB7D-B228E5E9E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628A96-16B0-53AD-AADF-5FD32D7A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A8B0E-7DC5-9120-EEAA-771C7E239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42</a:t>
            </a:fld>
            <a:endParaRPr lang="en-IN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080276-9DB5-69E0-F572-28DB0C34A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96000" cy="6061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Image Credits</a:t>
            </a:r>
            <a:endParaRPr lang="en-IN" dirty="0"/>
          </a:p>
        </p:txBody>
      </p:sp>
      <p:pic>
        <p:nvPicPr>
          <p:cNvPr id="6" name="Picture 2" descr="Illustration of neutrino symbols both solid and line art connected in grid pattern">
            <a:extLst>
              <a:ext uri="{FF2B5EF4-FFF2-40B4-BE49-F238E27FC236}">
                <a16:creationId xmlns:a16="http://schemas.microsoft.com/office/drawing/2014/main" id="{4419236B-4C15-1670-F7C0-8C969ED9A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9915" r="21161" b="16295"/>
          <a:stretch>
            <a:fillRect/>
          </a:stretch>
        </p:blipFill>
        <p:spPr bwMode="auto">
          <a:xfrm>
            <a:off x="327184" y="820812"/>
            <a:ext cx="3295972" cy="185398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95352-D888-C018-C1EB-7F0554F80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76" y="707979"/>
            <a:ext cx="2538681" cy="1966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ABF64D-5030-95D3-6DC2-CE4171780DDE}"/>
              </a:ext>
            </a:extLst>
          </p:cNvPr>
          <p:cNvSpPr txBox="1"/>
          <p:nvPr/>
        </p:nvSpPr>
        <p:spPr>
          <a:xfrm>
            <a:off x="484708" y="3151687"/>
            <a:ext cx="5188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>
                <a:latin typeface="Avenir Next LT Pro" panose="020B0504020202020204" pitchFamily="34" charset="0"/>
              </a:rPr>
              <a:t>Symmetry Magazine / Sandbox Studio, Chicago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7BEEC7-8542-19CF-27E6-4C530D9DD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9"/>
          <a:stretch>
            <a:fillRect/>
          </a:stretch>
        </p:blipFill>
        <p:spPr bwMode="auto">
          <a:xfrm>
            <a:off x="1677254" y="3564909"/>
            <a:ext cx="2803712" cy="225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9E59E8-762C-BA67-CAAA-326C8E262C27}"/>
              </a:ext>
            </a:extLst>
          </p:cNvPr>
          <p:cNvSpPr txBox="1"/>
          <p:nvPr/>
        </p:nvSpPr>
        <p:spPr>
          <a:xfrm>
            <a:off x="2012524" y="5896344"/>
            <a:ext cx="2429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>
                <a:latin typeface="Avenir Next LT Pro" panose="020B0504020202020204" pitchFamily="34" charset="0"/>
              </a:rPr>
              <a:t>Mike Willers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C4430E-BE2E-EDA3-5D8B-7E00DB6150F6}"/>
              </a:ext>
            </a:extLst>
          </p:cNvPr>
          <p:cNvSpPr txBox="1">
            <a:spLocks/>
          </p:cNvSpPr>
          <p:nvPr/>
        </p:nvSpPr>
        <p:spPr>
          <a:xfrm>
            <a:off x="6096000" y="50906"/>
            <a:ext cx="6096000" cy="606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362A1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Glossary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A797E-A2FB-1251-AFFF-CA4A75156F63}"/>
              </a:ext>
            </a:extLst>
          </p:cNvPr>
          <p:cNvSpPr txBox="1"/>
          <p:nvPr/>
        </p:nvSpPr>
        <p:spPr>
          <a:xfrm>
            <a:off x="6580708" y="674400"/>
            <a:ext cx="5188804" cy="5509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1"/>
            <a:endParaRPr lang="en-US" sz="1600" dirty="0">
              <a:latin typeface="Avenir Next LT Pro" panose="020B0504020202020204" pitchFamily="34" charset="0"/>
            </a:endParaRP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Atm. </a:t>
            </a:r>
            <a:r>
              <a:rPr lang="en-US" sz="1600" dirty="0" err="1">
                <a:latin typeface="Avenir Next LT Pro" panose="020B0504020202020204" pitchFamily="34" charset="0"/>
              </a:rPr>
              <a:t>Ar</a:t>
            </a:r>
            <a:r>
              <a:rPr lang="en-US" sz="1600" dirty="0">
                <a:latin typeface="Avenir Next LT Pro" panose="020B0504020202020204" pitchFamily="34" charset="0"/>
              </a:rPr>
              <a:t> = Atmospheric Argon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BEGe = Broad Energy Ge (detector)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CL = Confidence Level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CI =  Confidence Interval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DAQ = Data Acquisition System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FWHM = Full Width Half Maximum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GERDA = </a:t>
            </a:r>
            <a:r>
              <a:rPr lang="en-US" sz="1600" dirty="0" err="1">
                <a:latin typeface="Avenir Next LT Pro" panose="020B0504020202020204" pitchFamily="34" charset="0"/>
              </a:rPr>
              <a:t>GERmanium</a:t>
            </a:r>
            <a:r>
              <a:rPr lang="en-US" sz="1600" dirty="0">
                <a:latin typeface="Avenir Next LT Pro" panose="020B0504020202020204" pitchFamily="34" charset="0"/>
              </a:rPr>
              <a:t> Detector Array</a:t>
            </a:r>
          </a:p>
          <a:p>
            <a:pPr lvl="1"/>
            <a:r>
              <a:rPr lang="en-US" sz="1600" dirty="0" err="1">
                <a:latin typeface="Avenir Next LT Pro" panose="020B0504020202020204" pitchFamily="34" charset="0"/>
              </a:rPr>
              <a:t>HPGe</a:t>
            </a:r>
            <a:r>
              <a:rPr lang="en-US" sz="1600" dirty="0">
                <a:latin typeface="Avenir Next LT Pro" panose="020B0504020202020204" pitchFamily="34" charset="0"/>
              </a:rPr>
              <a:t> = High Purity Ge detector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IC = Inverted Coaxial (detector)</a:t>
            </a:r>
          </a:p>
          <a:p>
            <a:pPr lvl="1"/>
            <a:r>
              <a:rPr lang="en-US" sz="1600" dirty="0" err="1">
                <a:latin typeface="Avenir Next LT Pro" panose="020B0504020202020204" pitchFamily="34" charset="0"/>
              </a:rPr>
              <a:t>LAr</a:t>
            </a:r>
            <a:r>
              <a:rPr lang="en-US" sz="1600" dirty="0">
                <a:latin typeface="Avenir Next LT Pro" panose="020B0504020202020204" pitchFamily="34" charset="0"/>
              </a:rPr>
              <a:t> = Liquid Argon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LNGS = </a:t>
            </a:r>
            <a:r>
              <a:rPr lang="it-IT" sz="1600" dirty="0">
                <a:latin typeface="Avenir Next LT Pro" panose="020B0504020202020204" pitchFamily="34" charset="0"/>
              </a:rPr>
              <a:t>Laboratori Nazionali del Gran Sasso</a:t>
            </a:r>
          </a:p>
          <a:p>
            <a:pPr lvl="1"/>
            <a:r>
              <a:rPr lang="it-IT" sz="1600" dirty="0">
                <a:latin typeface="Avenir Next LT Pro" panose="020B0504020202020204" pitchFamily="34" charset="0"/>
              </a:rPr>
              <a:t>MC = Monte Carlo</a:t>
            </a:r>
            <a:endParaRPr lang="en-US" sz="1600" dirty="0">
              <a:latin typeface="Avenir Next LT Pro" panose="020B0504020202020204" pitchFamily="34" charset="0"/>
            </a:endParaRP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PEN = Polyethylene </a:t>
            </a:r>
            <a:r>
              <a:rPr lang="en-US" sz="1600" dirty="0" err="1">
                <a:latin typeface="Avenir Next LT Pro" panose="020B0504020202020204" pitchFamily="34" charset="0"/>
              </a:rPr>
              <a:t>Naphthalate</a:t>
            </a:r>
            <a:endParaRPr lang="en-US" sz="1600" dirty="0">
              <a:latin typeface="Avenir Next LT Pro" panose="020B0504020202020204" pitchFamily="34" charset="0"/>
            </a:endParaRP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PMT = Photo Multiplier Tube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PPC = P-type Point Contact (detector)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SM = Standard Model</a:t>
            </a:r>
          </a:p>
          <a:p>
            <a:pPr lvl="1"/>
            <a:r>
              <a:rPr lang="en-US" sz="1600" dirty="0" err="1">
                <a:latin typeface="Avenir Next LT Pro" panose="020B0504020202020204" pitchFamily="34" charset="0"/>
              </a:rPr>
              <a:t>SiPMs</a:t>
            </a:r>
            <a:r>
              <a:rPr lang="en-US" sz="1600" dirty="0">
                <a:latin typeface="Avenir Next LT Pro" panose="020B0504020202020204" pitchFamily="34" charset="0"/>
              </a:rPr>
              <a:t> = Silicon Photo Multiplier</a:t>
            </a:r>
          </a:p>
          <a:p>
            <a:pPr lvl="1"/>
            <a:r>
              <a:rPr lang="en-US" sz="1600" dirty="0" err="1">
                <a:latin typeface="Avenir Next LT Pro" panose="020B0504020202020204" pitchFamily="34" charset="0"/>
              </a:rPr>
              <a:t>UAr</a:t>
            </a:r>
            <a:r>
              <a:rPr lang="en-US" sz="1600" dirty="0">
                <a:latin typeface="Avenir Next LT Pro" panose="020B0504020202020204" pitchFamily="34" charset="0"/>
              </a:rPr>
              <a:t> = Underground Argon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WLS = Wavelength Shifting</a:t>
            </a:r>
          </a:p>
          <a:p>
            <a:pPr lvl="1"/>
            <a:r>
              <a:rPr lang="en-US" sz="1600" dirty="0">
                <a:latin typeface="Avenir Next LT Pro" panose="020B0504020202020204" pitchFamily="34" charset="0"/>
              </a:rPr>
              <a:t>WLSR = Wavelength Shifting Reflector</a:t>
            </a:r>
          </a:p>
          <a:p>
            <a:pPr lvl="1"/>
            <a:endParaRPr lang="en-US" sz="1600" dirty="0">
              <a:latin typeface="Avenir Next LT Pro" panose="020B05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17C284-21C9-6128-0146-C223B96EC74B}"/>
              </a:ext>
            </a:extLst>
          </p:cNvPr>
          <p:cNvCxnSpPr/>
          <p:nvPr/>
        </p:nvCxnSpPr>
        <p:spPr>
          <a:xfrm>
            <a:off x="6096000" y="0"/>
            <a:ext cx="0" cy="635776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27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2C3EE-C5DC-AE9A-5FC8-FC6413326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ustration of neutrino symbols both solid and line art connected in grid pattern">
            <a:extLst>
              <a:ext uri="{FF2B5EF4-FFF2-40B4-BE49-F238E27FC236}">
                <a16:creationId xmlns:a16="http://schemas.microsoft.com/office/drawing/2014/main" id="{0434280B-A9A2-27DB-D45C-B61C7795F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9915" r="21161" b="16295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6C69C0-94F1-0ADD-E4A1-5CA6155CCA14}"/>
              </a:ext>
            </a:extLst>
          </p:cNvPr>
          <p:cNvSpPr/>
          <p:nvPr/>
        </p:nvSpPr>
        <p:spPr>
          <a:xfrm>
            <a:off x="-2" y="1467585"/>
            <a:ext cx="12192002" cy="4077761"/>
          </a:xfrm>
          <a:prstGeom prst="rect">
            <a:avLst/>
          </a:prstGeom>
          <a:solidFill>
            <a:srgbClr val="436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34E96-6259-5239-57C6-78FDBD9B8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" y="2487782"/>
            <a:ext cx="12192000" cy="143591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CCCCCC"/>
                </a:solidFill>
              </a:rPr>
              <a:t>BACKUP</a:t>
            </a:r>
            <a:endParaRPr lang="en-IN" sz="5400" dirty="0">
              <a:solidFill>
                <a:srgbClr val="CCCCCC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0D3D7BD-A8F4-A9E9-D4D8-05ED79C108AE}"/>
              </a:ext>
            </a:extLst>
          </p:cNvPr>
          <p:cNvSpPr txBox="1">
            <a:spLocks/>
          </p:cNvSpPr>
          <p:nvPr/>
        </p:nvSpPr>
        <p:spPr>
          <a:xfrm>
            <a:off x="66793" y="4853336"/>
            <a:ext cx="3963595" cy="826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IN" sz="1600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02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A717E-01CA-31C9-DB7C-C72400C03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A92D56-32A8-7E53-8D7E-70D5CC6AE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1"/>
          <a:stretch>
            <a:fillRect/>
          </a:stretch>
        </p:blipFill>
        <p:spPr>
          <a:xfrm>
            <a:off x="321600" y="1961880"/>
            <a:ext cx="11548800" cy="3389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68D1C-12B7-587D-41FE-F66168286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Model 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8C762-92D4-FB0A-4A7B-68125674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D507D-4B4A-A56A-9707-28F13700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44</a:t>
            </a:fld>
            <a:endParaRPr lang="en-I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3E5DE0-8761-7DB3-A264-01014021B32A}"/>
              </a:ext>
            </a:extLst>
          </p:cNvPr>
          <p:cNvSpPr txBox="1"/>
          <p:nvPr/>
        </p:nvSpPr>
        <p:spPr>
          <a:xfrm>
            <a:off x="5096571" y="2771264"/>
            <a:ext cx="107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Q</a:t>
            </a:r>
            <a:r>
              <a:rPr lang="en-US" sz="1400" b="1" baseline="-25000" dirty="0" err="1">
                <a:latin typeface="Symbol" panose="05050102010706020507" pitchFamily="18" charset="2"/>
                <a:cs typeface="Dreaming Outloud Pro" panose="020F0502020204030204" pitchFamily="66" charset="0"/>
              </a:rPr>
              <a:t>bb</a:t>
            </a:r>
            <a:endParaRPr lang="en-US" sz="1400" b="1" baseline="-25000" dirty="0">
              <a:latin typeface="Symbol" panose="05050102010706020507" pitchFamily="18" charset="2"/>
              <a:cs typeface="Dreaming Outloud Pro" panose="020F0502020204030204" pitchFamily="66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E0004C-5C57-87B7-B568-8CBC52B38274}"/>
              </a:ext>
            </a:extLst>
          </p:cNvPr>
          <p:cNvCxnSpPr>
            <a:cxnSpLocks/>
          </p:cNvCxnSpPr>
          <p:nvPr/>
        </p:nvCxnSpPr>
        <p:spPr>
          <a:xfrm>
            <a:off x="5589830" y="3079041"/>
            <a:ext cx="0" cy="749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9A1D5C6-A537-1BDD-0159-330F3DE52EF2}"/>
              </a:ext>
            </a:extLst>
          </p:cNvPr>
          <p:cNvSpPr txBox="1"/>
          <p:nvPr/>
        </p:nvSpPr>
        <p:spPr>
          <a:xfrm>
            <a:off x="4504335" y="1735535"/>
            <a:ext cx="2526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This </a:t>
            </a:r>
            <a:r>
              <a:rPr lang="en-US" sz="1400" b="1" dirty="0">
                <a:solidFill>
                  <a:srgbClr val="C000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is NOT </a:t>
            </a:r>
            <a:r>
              <a:rPr lang="en-US" sz="14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a fit to data</a:t>
            </a:r>
            <a:endParaRPr lang="en-US" sz="1400" b="1" baseline="-25000" dirty="0">
              <a:solidFill>
                <a:srgbClr val="405C9A"/>
              </a:solidFill>
              <a:latin typeface="Symbol" panose="05050102010706020507" pitchFamily="18" charset="2"/>
              <a:cs typeface="Dreaming Outloud Pro" panose="020F050202020403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AC61DE-F4E7-11C6-4A85-2C81D2AA07E5}"/>
              </a:ext>
            </a:extLst>
          </p:cNvPr>
          <p:cNvSpPr/>
          <p:nvPr/>
        </p:nvSpPr>
        <p:spPr>
          <a:xfrm>
            <a:off x="5237702" y="2310163"/>
            <a:ext cx="2430823" cy="1465312"/>
          </a:xfrm>
          <a:custGeom>
            <a:avLst/>
            <a:gdLst>
              <a:gd name="connsiteX0" fmla="*/ 0 w 2430823"/>
              <a:gd name="connsiteY0" fmla="*/ 732656 h 1465312"/>
              <a:gd name="connsiteX1" fmla="*/ 1215412 w 2430823"/>
              <a:gd name="connsiteY1" fmla="*/ 0 h 1465312"/>
              <a:gd name="connsiteX2" fmla="*/ 2430824 w 2430823"/>
              <a:gd name="connsiteY2" fmla="*/ 732656 h 1465312"/>
              <a:gd name="connsiteX3" fmla="*/ 1215412 w 2430823"/>
              <a:gd name="connsiteY3" fmla="*/ 1465312 h 1465312"/>
              <a:gd name="connsiteX4" fmla="*/ 0 w 2430823"/>
              <a:gd name="connsiteY4" fmla="*/ 732656 h 146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823" h="1465312" extrusionOk="0">
                <a:moveTo>
                  <a:pt x="0" y="732656"/>
                </a:moveTo>
                <a:cubicBezTo>
                  <a:pt x="-4665" y="314979"/>
                  <a:pt x="533675" y="-127213"/>
                  <a:pt x="1215412" y="0"/>
                </a:cubicBezTo>
                <a:cubicBezTo>
                  <a:pt x="1787176" y="-24097"/>
                  <a:pt x="2356662" y="341990"/>
                  <a:pt x="2430824" y="732656"/>
                </a:cubicBezTo>
                <a:cubicBezTo>
                  <a:pt x="2456354" y="1191300"/>
                  <a:pt x="2016616" y="1411331"/>
                  <a:pt x="1215412" y="1465312"/>
                </a:cubicBezTo>
                <a:cubicBezTo>
                  <a:pt x="555097" y="1465830"/>
                  <a:pt x="10120" y="1252921"/>
                  <a:pt x="0" y="732656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6526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50D76-65F6-A55A-8375-7672C0FA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Late Charge (LQ)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E5997-90A3-D0E3-5D85-98C1330A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8A4A1-B76A-966F-8A55-D47C06C7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45</a:t>
            </a:fld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40609-E41E-3C33-E4EA-8D7B03BB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714" y="1197426"/>
            <a:ext cx="6896571" cy="48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12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01FD-7CF8-BBF6-30B3-0C58543C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LEGEND-1000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880F3-F734-C39A-A0A2-9B836D51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EA1FA-9733-7225-FF3E-D9D2AE18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46</a:t>
            </a:fld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BA256-8523-5B9F-E9A8-CB50E2ED5326}"/>
              </a:ext>
            </a:extLst>
          </p:cNvPr>
          <p:cNvSpPr txBox="1"/>
          <p:nvPr/>
        </p:nvSpPr>
        <p:spPr>
          <a:xfrm>
            <a:off x="164717" y="5528805"/>
            <a:ext cx="11860306" cy="646986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" panose="020B0504020202020204" pitchFamily="34" charset="0"/>
              </a:rPr>
              <a:t>Funding for design and infrastructure of LEGEND-1000 has started, with $25 M received /committed funds to date.  In the U.S., the DOE CD process is ongoing and we expect final design phase funds for the NSF MREFC proposal by the fall.</a:t>
            </a:r>
          </a:p>
        </p:txBody>
      </p:sp>
      <p:pic>
        <p:nvPicPr>
          <p:cNvPr id="7" name="Picture 6" descr="A close-up of a machine&#10;&#10;AI-generated content may be incorrect.">
            <a:extLst>
              <a:ext uri="{FF2B5EF4-FFF2-40B4-BE49-F238E27FC236}">
                <a16:creationId xmlns:a16="http://schemas.microsoft.com/office/drawing/2014/main" id="{B6431E2D-DE83-612C-484A-14D11B5025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4" r="21452" b="4573"/>
          <a:stretch>
            <a:fillRect/>
          </a:stretch>
        </p:blipFill>
        <p:spPr>
          <a:xfrm>
            <a:off x="7839115" y="84615"/>
            <a:ext cx="4118842" cy="5058153"/>
          </a:xfrm>
          <a:prstGeom prst="rect">
            <a:avLst/>
          </a:prstGeom>
          <a:effectLst>
            <a:glow rad="127000">
              <a:srgbClr val="F0F0F0"/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02603-A6A5-0157-CF4A-869BF810995F}"/>
              </a:ext>
            </a:extLst>
          </p:cNvPr>
          <p:cNvSpPr txBox="1"/>
          <p:nvPr/>
        </p:nvSpPr>
        <p:spPr>
          <a:xfrm>
            <a:off x="302495" y="4066901"/>
            <a:ext cx="76137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>
                <a:latin typeface="Avenir Next LT Pro" panose="020B0504020202020204" pitchFamily="34" charset="0"/>
              </a:rPr>
              <a:t>Reduce background x20 times from LEGEND-200: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0"/>
              </a:rPr>
              <a:t>Lower background materials (underground Argon, ASIC electronics, …)</a:t>
            </a:r>
            <a:endParaRPr lang="en-US" sz="1400" b="1" dirty="0">
              <a:latin typeface="Avenir Next LT Pro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0"/>
              </a:rPr>
              <a:t>Only IC detectors</a:t>
            </a:r>
            <a:endParaRPr lang="en-US" sz="1400" b="1" dirty="0">
              <a:solidFill>
                <a:schemeClr val="accent1"/>
              </a:solidFill>
              <a:latin typeface="Avenir Next LT Pro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0"/>
              </a:rPr>
              <a:t>Improved material handling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0"/>
              </a:rPr>
              <a:t>Improved light collection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0B7A53-3A51-87A8-E447-F592C7E652B2}"/>
              </a:ext>
            </a:extLst>
          </p:cNvPr>
          <p:cNvSpPr txBox="1"/>
          <p:nvPr/>
        </p:nvSpPr>
        <p:spPr>
          <a:xfrm>
            <a:off x="302495" y="589939"/>
            <a:ext cx="4006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Capable of unambiguous 0</a:t>
            </a:r>
            <a:r>
              <a:rPr lang="en-US" sz="1400" dirty="0">
                <a:solidFill>
                  <a:srgbClr val="405C9A"/>
                </a:solidFill>
                <a:latin typeface="Symbol" panose="05050102010706020507" pitchFamily="18" charset="2"/>
                <a:cs typeface="Dreaming Outloud Pro" panose="020F0502020204030204" pitchFamily="66" charset="0"/>
              </a:rPr>
              <a:t>nbb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discovery with just a handful of counts at Q</a:t>
            </a:r>
            <a:r>
              <a:rPr lang="en-US" sz="1400" baseline="-25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ββ</a:t>
            </a:r>
            <a:r>
              <a:rPr lang="en-US" sz="14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1E6433-2485-7505-B460-5EAE3D28F51C}"/>
              </a:ext>
            </a:extLst>
          </p:cNvPr>
          <p:cNvSpPr txBox="1"/>
          <p:nvPr/>
        </p:nvSpPr>
        <p:spPr>
          <a:xfrm>
            <a:off x="9350921" y="4192622"/>
            <a:ext cx="116467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Atm. </a:t>
            </a:r>
            <a:r>
              <a:rPr lang="en-US" sz="1600" b="1" dirty="0" err="1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Ar</a:t>
            </a:r>
            <a:endParaRPr lang="en-US" sz="1600" b="1" dirty="0">
              <a:solidFill>
                <a:srgbClr val="405C9A"/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F53963-42B4-0ACC-B0D0-680AEAB7A8BB}"/>
              </a:ext>
            </a:extLst>
          </p:cNvPr>
          <p:cNvSpPr txBox="1"/>
          <p:nvPr/>
        </p:nvSpPr>
        <p:spPr>
          <a:xfrm>
            <a:off x="6836537" y="152297"/>
            <a:ext cx="27752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Lock system: individual detector strings can be deployed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B33C55-7F4B-121A-70C5-F5640A2FB9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367"/>
          <a:stretch>
            <a:fillRect/>
          </a:stretch>
        </p:blipFill>
        <p:spPr>
          <a:xfrm>
            <a:off x="595510" y="1152899"/>
            <a:ext cx="3197840" cy="29076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97991C-129A-DF05-D9BB-F2CF7FD6B28A}"/>
              </a:ext>
            </a:extLst>
          </p:cNvPr>
          <p:cNvSpPr txBox="1"/>
          <p:nvPr/>
        </p:nvSpPr>
        <p:spPr>
          <a:xfrm>
            <a:off x="2102203" y="1263113"/>
            <a:ext cx="163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400" dirty="0">
                <a:latin typeface="Avenir Next LT Pro" panose="020B0504020202020204" pitchFamily="34" charset="0"/>
              </a:rPr>
              <a:t>MC for </a:t>
            </a:r>
          </a:p>
          <a:p>
            <a:pPr lvl="1" algn="ctr"/>
            <a:r>
              <a:rPr lang="en-US" sz="1400" dirty="0">
                <a:latin typeface="Avenir Next LT Pro" panose="020B0504020202020204" pitchFamily="34" charset="0"/>
              </a:rPr>
              <a:t>10 </a:t>
            </a:r>
            <a:r>
              <a:rPr lang="en-US" sz="1400" dirty="0" err="1">
                <a:latin typeface="Avenir Next LT Pro" panose="020B0504020202020204" pitchFamily="34" charset="0"/>
              </a:rPr>
              <a:t>tonne.yr</a:t>
            </a:r>
            <a:endParaRPr lang="en-US" sz="1400" dirty="0">
              <a:latin typeface="Avenir Next LT Pro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38E504-B320-1866-DA7D-0159871B3444}"/>
              </a:ext>
            </a:extLst>
          </p:cNvPr>
          <p:cNvSpPr txBox="1"/>
          <p:nvPr/>
        </p:nvSpPr>
        <p:spPr>
          <a:xfrm>
            <a:off x="5343017" y="2237413"/>
            <a:ext cx="220885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Neutron moderator: suppress background from cosmic induced neutrons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A1C6CA-0EC1-C585-E269-91B23859FCBE}"/>
              </a:ext>
            </a:extLst>
          </p:cNvPr>
          <p:cNvCxnSpPr>
            <a:stCxn id="18" idx="3"/>
          </p:cNvCxnSpPr>
          <p:nvPr/>
        </p:nvCxnSpPr>
        <p:spPr>
          <a:xfrm>
            <a:off x="7551869" y="2606745"/>
            <a:ext cx="1662056" cy="38388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07AEB0-0483-1CD2-6983-2FB6D117DB23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7199296" y="1492259"/>
            <a:ext cx="2554305" cy="4452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B05AAC0-B5A6-E493-A661-8E5799549B62}"/>
              </a:ext>
            </a:extLst>
          </p:cNvPr>
          <p:cNvSpPr txBox="1"/>
          <p:nvPr/>
        </p:nvSpPr>
        <p:spPr>
          <a:xfrm>
            <a:off x="4990444" y="1230649"/>
            <a:ext cx="220885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Reentrant tube with underground argon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97FF984-5C51-DA7B-D531-4082088082A6}"/>
              </a:ext>
            </a:extLst>
          </p:cNvPr>
          <p:cNvCxnSpPr>
            <a:cxnSpLocks/>
          </p:cNvCxnSpPr>
          <p:nvPr/>
        </p:nvCxnSpPr>
        <p:spPr>
          <a:xfrm flipV="1">
            <a:off x="7551869" y="3168017"/>
            <a:ext cx="2201732" cy="37124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1E3059A-E217-4361-5B4B-82127418B043}"/>
              </a:ext>
            </a:extLst>
          </p:cNvPr>
          <p:cNvSpPr txBox="1"/>
          <p:nvPr/>
        </p:nvSpPr>
        <p:spPr>
          <a:xfrm>
            <a:off x="5082988" y="3226808"/>
            <a:ext cx="246888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Detector strings covered by individual WLS fiber curtain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26597A-3F01-25A2-CDE6-A2A9AE5F00F2}"/>
              </a:ext>
            </a:extLst>
          </p:cNvPr>
          <p:cNvSpPr txBox="1"/>
          <p:nvPr/>
        </p:nvSpPr>
        <p:spPr>
          <a:xfrm>
            <a:off x="8590170" y="5141547"/>
            <a:ext cx="32993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hlinkClick r:id="rId4"/>
              </a:rPr>
              <a:t>L1000 pre-Conceptual Design Report</a:t>
            </a:r>
            <a:endParaRPr lang="en-US" sz="1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20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81BBA-BD5F-D0C5-F9FF-466A01B78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2B4C-F4CB-650D-6C0C-6B040D15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B645D-35A0-699C-5F0D-8711CFF37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61" y="888488"/>
            <a:ext cx="29784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/>
              <a:t>Mass hierarchy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62E8B-C7CD-A72C-3034-B79A7B71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C33A6-B7BB-B1F2-0EA5-E9C41646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t>5</a:t>
            </a:fld>
            <a:endParaRPr lang="en-I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52DFBA-198E-98F6-5380-8FF2E14CC46F}"/>
              </a:ext>
            </a:extLst>
          </p:cNvPr>
          <p:cNvSpPr txBox="1">
            <a:spLocks/>
          </p:cNvSpPr>
          <p:nvPr/>
        </p:nvSpPr>
        <p:spPr>
          <a:xfrm>
            <a:off x="4616960" y="888488"/>
            <a:ext cx="29784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000" dirty="0"/>
              <a:t>Absolute mass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7E52B-001A-1D9F-CBF4-4A6FB4039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07" y="2471341"/>
            <a:ext cx="3507682" cy="1967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178F75-25B7-511F-70C1-247FB2EF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41" y="2471340"/>
            <a:ext cx="3507682" cy="19672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144CAF-F665-E91D-0704-DA1AF8166265}"/>
              </a:ext>
            </a:extLst>
          </p:cNvPr>
          <p:cNvSpPr txBox="1">
            <a:spLocks/>
          </p:cNvSpPr>
          <p:nvPr/>
        </p:nvSpPr>
        <p:spPr>
          <a:xfrm>
            <a:off x="821161" y="1533465"/>
            <a:ext cx="2978426" cy="4071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Is m</a:t>
            </a:r>
            <a:r>
              <a:rPr lang="en-IN" sz="1800" baseline="-25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3</a:t>
            </a: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the lightest or the heaviest state?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664394-806F-786C-9687-0BFA6963D4B7}"/>
              </a:ext>
            </a:extLst>
          </p:cNvPr>
          <p:cNvSpPr txBox="1">
            <a:spLocks/>
          </p:cNvSpPr>
          <p:nvPr/>
        </p:nvSpPr>
        <p:spPr>
          <a:xfrm>
            <a:off x="4633998" y="1533465"/>
            <a:ext cx="2978426" cy="407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What is the absolute mass scale?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0D5B0D-B5EC-BFFE-4E86-783642E650BE}"/>
              </a:ext>
            </a:extLst>
          </p:cNvPr>
          <p:cNvCxnSpPr>
            <a:cxnSpLocks/>
          </p:cNvCxnSpPr>
          <p:nvPr/>
        </p:nvCxnSpPr>
        <p:spPr>
          <a:xfrm>
            <a:off x="4537923" y="4438611"/>
            <a:ext cx="0" cy="21858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B58BCA-3743-2A1D-8B97-40717649FA61}"/>
              </a:ext>
            </a:extLst>
          </p:cNvPr>
          <p:cNvCxnSpPr>
            <a:cxnSpLocks/>
          </p:cNvCxnSpPr>
          <p:nvPr/>
        </p:nvCxnSpPr>
        <p:spPr>
          <a:xfrm>
            <a:off x="4537923" y="4708308"/>
            <a:ext cx="0" cy="64746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5D743C-1D53-3E00-A513-AF6E70F7049A}"/>
              </a:ext>
            </a:extLst>
          </p:cNvPr>
          <p:cNvCxnSpPr>
            <a:cxnSpLocks/>
          </p:cNvCxnSpPr>
          <p:nvPr/>
        </p:nvCxnSpPr>
        <p:spPr>
          <a:xfrm flipH="1">
            <a:off x="4471599" y="5290941"/>
            <a:ext cx="3086400" cy="0"/>
          </a:xfrm>
          <a:prstGeom prst="line">
            <a:avLst/>
          </a:prstGeom>
          <a:ln w="19050">
            <a:head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BBE75B-54D0-7D71-8F72-7604AE38AA6A}"/>
              </a:ext>
            </a:extLst>
          </p:cNvPr>
          <p:cNvCxnSpPr>
            <a:cxnSpLocks/>
          </p:cNvCxnSpPr>
          <p:nvPr/>
        </p:nvCxnSpPr>
        <p:spPr>
          <a:xfrm>
            <a:off x="4769836" y="4191473"/>
            <a:ext cx="0" cy="1099468"/>
          </a:xfrm>
          <a:prstGeom prst="line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87AB095-605B-6AC5-D950-97F031E5A064}"/>
              </a:ext>
            </a:extLst>
          </p:cNvPr>
          <p:cNvSpPr txBox="1"/>
          <p:nvPr/>
        </p:nvSpPr>
        <p:spPr>
          <a:xfrm>
            <a:off x="4741709" y="451338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?</a:t>
            </a:r>
            <a:endParaRPr lang="en-I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6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9D690-7ABC-FFC1-12E2-3A9C02A4E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Up 28">
            <a:extLst>
              <a:ext uri="{FF2B5EF4-FFF2-40B4-BE49-F238E27FC236}">
                <a16:creationId xmlns:a16="http://schemas.microsoft.com/office/drawing/2014/main" id="{F24EFDBE-9AC6-5D60-038B-A4ACE0C48C4F}"/>
              </a:ext>
            </a:extLst>
          </p:cNvPr>
          <p:cNvSpPr/>
          <p:nvPr/>
        </p:nvSpPr>
        <p:spPr>
          <a:xfrm>
            <a:off x="8327202" y="4747957"/>
            <a:ext cx="298737" cy="671759"/>
          </a:xfrm>
          <a:custGeom>
            <a:avLst/>
            <a:gdLst>
              <a:gd name="connsiteX0" fmla="*/ 0 w 298737"/>
              <a:gd name="connsiteY0" fmla="*/ 149369 h 671759"/>
              <a:gd name="connsiteX1" fmla="*/ 149369 w 298737"/>
              <a:gd name="connsiteY1" fmla="*/ 0 h 671759"/>
              <a:gd name="connsiteX2" fmla="*/ 298737 w 298737"/>
              <a:gd name="connsiteY2" fmla="*/ 149369 h 671759"/>
              <a:gd name="connsiteX3" fmla="*/ 224053 w 298737"/>
              <a:gd name="connsiteY3" fmla="*/ 149369 h 671759"/>
              <a:gd name="connsiteX4" fmla="*/ 224053 w 298737"/>
              <a:gd name="connsiteY4" fmla="*/ 671759 h 671759"/>
              <a:gd name="connsiteX5" fmla="*/ 74684 w 298737"/>
              <a:gd name="connsiteY5" fmla="*/ 671759 h 671759"/>
              <a:gd name="connsiteX6" fmla="*/ 74684 w 298737"/>
              <a:gd name="connsiteY6" fmla="*/ 149369 h 671759"/>
              <a:gd name="connsiteX7" fmla="*/ 0 w 298737"/>
              <a:gd name="connsiteY7" fmla="*/ 149369 h 6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37" h="671759" fill="none" extrusionOk="0">
                <a:moveTo>
                  <a:pt x="0" y="149369"/>
                </a:moveTo>
                <a:cubicBezTo>
                  <a:pt x="30311" y="111202"/>
                  <a:pt x="110770" y="48436"/>
                  <a:pt x="149369" y="0"/>
                </a:cubicBezTo>
                <a:cubicBezTo>
                  <a:pt x="192183" y="48755"/>
                  <a:pt x="238884" y="88637"/>
                  <a:pt x="298737" y="149369"/>
                </a:cubicBezTo>
                <a:cubicBezTo>
                  <a:pt x="267115" y="148978"/>
                  <a:pt x="256340" y="150511"/>
                  <a:pt x="224053" y="149369"/>
                </a:cubicBezTo>
                <a:cubicBezTo>
                  <a:pt x="203053" y="330192"/>
                  <a:pt x="246881" y="495142"/>
                  <a:pt x="224053" y="671759"/>
                </a:cubicBezTo>
                <a:cubicBezTo>
                  <a:pt x="176403" y="669640"/>
                  <a:pt x="143188" y="667825"/>
                  <a:pt x="74684" y="671759"/>
                </a:cubicBezTo>
                <a:cubicBezTo>
                  <a:pt x="54164" y="548638"/>
                  <a:pt x="73569" y="312886"/>
                  <a:pt x="74684" y="149369"/>
                </a:cubicBezTo>
                <a:cubicBezTo>
                  <a:pt x="55779" y="150671"/>
                  <a:pt x="20328" y="151890"/>
                  <a:pt x="0" y="149369"/>
                </a:cubicBezTo>
                <a:close/>
              </a:path>
              <a:path w="298737" h="671759" stroke="0" extrusionOk="0">
                <a:moveTo>
                  <a:pt x="0" y="149369"/>
                </a:moveTo>
                <a:cubicBezTo>
                  <a:pt x="60278" y="89382"/>
                  <a:pt x="117061" y="37274"/>
                  <a:pt x="149369" y="0"/>
                </a:cubicBezTo>
                <a:cubicBezTo>
                  <a:pt x="219190" y="73827"/>
                  <a:pt x="239352" y="92434"/>
                  <a:pt x="298737" y="149369"/>
                </a:cubicBezTo>
                <a:cubicBezTo>
                  <a:pt x="262429" y="151115"/>
                  <a:pt x="244105" y="149370"/>
                  <a:pt x="224053" y="149369"/>
                </a:cubicBezTo>
                <a:cubicBezTo>
                  <a:pt x="219171" y="313183"/>
                  <a:pt x="248389" y="437777"/>
                  <a:pt x="224053" y="671759"/>
                </a:cubicBezTo>
                <a:cubicBezTo>
                  <a:pt x="187951" y="674125"/>
                  <a:pt x="137899" y="676178"/>
                  <a:pt x="74684" y="671759"/>
                </a:cubicBezTo>
                <a:cubicBezTo>
                  <a:pt x="66564" y="438555"/>
                  <a:pt x="67491" y="272565"/>
                  <a:pt x="74684" y="149369"/>
                </a:cubicBezTo>
                <a:cubicBezTo>
                  <a:pt x="44415" y="147862"/>
                  <a:pt x="33954" y="150374"/>
                  <a:pt x="0" y="149369"/>
                </a:cubicBezTo>
                <a:close/>
              </a:path>
            </a:pathLst>
          </a:custGeom>
          <a:solidFill>
            <a:schemeClr val="accent6"/>
          </a:solidFill>
          <a:ln>
            <a:extLst>
              <a:ext uri="{C807C97D-BFC1-408E-A445-0C87EB9F89A2}">
                <ask:lineSketchStyleProps xmlns:ask="http://schemas.microsoft.com/office/drawing/2018/sketchyshapes" sd="2024704319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BBC75-1E77-76CB-E536-F2EC5D6B6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3AA61-489D-E035-0D45-2A1205694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61" y="888488"/>
            <a:ext cx="29784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/>
              <a:t>Mass hierarchy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6C31EF-D251-3520-05B2-4CA88A01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0BCC5-0578-A81F-5DC7-1CF560AC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t>6</a:t>
            </a:fld>
            <a:endParaRPr lang="en-I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F6850C-4C7D-268C-312E-E2BF28F941C9}"/>
              </a:ext>
            </a:extLst>
          </p:cNvPr>
          <p:cNvSpPr txBox="1">
            <a:spLocks/>
          </p:cNvSpPr>
          <p:nvPr/>
        </p:nvSpPr>
        <p:spPr>
          <a:xfrm>
            <a:off x="4616960" y="888488"/>
            <a:ext cx="29784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000" dirty="0"/>
              <a:t>Absolute mass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036259-99D9-61ED-6AE7-589F93484311}"/>
              </a:ext>
            </a:extLst>
          </p:cNvPr>
          <p:cNvSpPr txBox="1">
            <a:spLocks/>
          </p:cNvSpPr>
          <p:nvPr/>
        </p:nvSpPr>
        <p:spPr>
          <a:xfrm>
            <a:off x="8732069" y="884283"/>
            <a:ext cx="2978426" cy="770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000" dirty="0"/>
              <a:t>Is the neutrino its own antiparticle?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16BF1-75BF-C6E0-B84F-B3818086E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07" y="2471341"/>
            <a:ext cx="3507682" cy="1967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A9B407-B234-6CAB-DD37-5EA5CE29A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41" y="2471340"/>
            <a:ext cx="3507682" cy="19672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3F36258-0483-F224-7504-C244CB249891}"/>
              </a:ext>
            </a:extLst>
          </p:cNvPr>
          <p:cNvSpPr txBox="1">
            <a:spLocks/>
          </p:cNvSpPr>
          <p:nvPr/>
        </p:nvSpPr>
        <p:spPr>
          <a:xfrm>
            <a:off x="821161" y="1533465"/>
            <a:ext cx="2978426" cy="4071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Is m</a:t>
            </a:r>
            <a:r>
              <a:rPr lang="en-IN" sz="1800" baseline="-25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3</a:t>
            </a: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the lightest or the heaviest state?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8DC8A4B-4DD3-BBCF-DAE4-F7AD46DBB1B2}"/>
              </a:ext>
            </a:extLst>
          </p:cNvPr>
          <p:cNvSpPr txBox="1">
            <a:spLocks/>
          </p:cNvSpPr>
          <p:nvPr/>
        </p:nvSpPr>
        <p:spPr>
          <a:xfrm>
            <a:off x="4633998" y="1533465"/>
            <a:ext cx="2978426" cy="407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What is the absolute mass scale?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145BE9-81F8-3741-24DB-A62428009CDD}"/>
              </a:ext>
            </a:extLst>
          </p:cNvPr>
          <p:cNvSpPr txBox="1">
            <a:spLocks/>
          </p:cNvSpPr>
          <p:nvPr/>
        </p:nvSpPr>
        <p:spPr>
          <a:xfrm>
            <a:off x="8657137" y="1793882"/>
            <a:ext cx="1421756" cy="1103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Is the neutrino a Majorana fermion?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085E78-F1FE-E285-F8EE-8E67175BBAF8}"/>
              </a:ext>
            </a:extLst>
          </p:cNvPr>
          <p:cNvCxnSpPr>
            <a:cxnSpLocks/>
          </p:cNvCxnSpPr>
          <p:nvPr/>
        </p:nvCxnSpPr>
        <p:spPr>
          <a:xfrm>
            <a:off x="4537923" y="4438611"/>
            <a:ext cx="0" cy="21858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F85975-0F68-128D-A973-C1FE14BC082D}"/>
              </a:ext>
            </a:extLst>
          </p:cNvPr>
          <p:cNvCxnSpPr>
            <a:cxnSpLocks/>
          </p:cNvCxnSpPr>
          <p:nvPr/>
        </p:nvCxnSpPr>
        <p:spPr>
          <a:xfrm>
            <a:off x="4537923" y="4708308"/>
            <a:ext cx="0" cy="64746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252FA4-9271-111A-52F4-0AC0BAA8ED48}"/>
              </a:ext>
            </a:extLst>
          </p:cNvPr>
          <p:cNvCxnSpPr>
            <a:cxnSpLocks/>
          </p:cNvCxnSpPr>
          <p:nvPr/>
        </p:nvCxnSpPr>
        <p:spPr>
          <a:xfrm flipH="1">
            <a:off x="4471599" y="5290941"/>
            <a:ext cx="3086400" cy="0"/>
          </a:xfrm>
          <a:prstGeom prst="line">
            <a:avLst/>
          </a:prstGeom>
          <a:ln w="19050">
            <a:head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A292D7D-6E0B-5576-2F8E-4FA3851FDC29}"/>
              </a:ext>
            </a:extLst>
          </p:cNvPr>
          <p:cNvCxnSpPr>
            <a:cxnSpLocks/>
          </p:cNvCxnSpPr>
          <p:nvPr/>
        </p:nvCxnSpPr>
        <p:spPr>
          <a:xfrm>
            <a:off x="4769836" y="4191473"/>
            <a:ext cx="0" cy="1099468"/>
          </a:xfrm>
          <a:prstGeom prst="line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62E602F-21BF-DAC6-844D-850344BDF213}"/>
              </a:ext>
            </a:extLst>
          </p:cNvPr>
          <p:cNvSpPr txBox="1"/>
          <p:nvPr/>
        </p:nvSpPr>
        <p:spPr>
          <a:xfrm>
            <a:off x="4741709" y="451338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?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5708EF-605C-9C90-C91C-8390770EF877}"/>
              </a:ext>
            </a:extLst>
          </p:cNvPr>
          <p:cNvSpPr/>
          <p:nvPr/>
        </p:nvSpPr>
        <p:spPr>
          <a:xfrm>
            <a:off x="8140076" y="5172857"/>
            <a:ext cx="707065" cy="691117"/>
          </a:xfrm>
          <a:custGeom>
            <a:avLst/>
            <a:gdLst>
              <a:gd name="connsiteX0" fmla="*/ 0 w 707065"/>
              <a:gd name="connsiteY0" fmla="*/ 345559 h 691117"/>
              <a:gd name="connsiteX1" fmla="*/ 353533 w 707065"/>
              <a:gd name="connsiteY1" fmla="*/ 0 h 691117"/>
              <a:gd name="connsiteX2" fmla="*/ 707066 w 707065"/>
              <a:gd name="connsiteY2" fmla="*/ 345559 h 691117"/>
              <a:gd name="connsiteX3" fmla="*/ 353533 w 707065"/>
              <a:gd name="connsiteY3" fmla="*/ 691118 h 691117"/>
              <a:gd name="connsiteX4" fmla="*/ 0 w 707065"/>
              <a:gd name="connsiteY4" fmla="*/ 345559 h 69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065" h="691117" fill="none" extrusionOk="0">
                <a:moveTo>
                  <a:pt x="0" y="345559"/>
                </a:moveTo>
                <a:cubicBezTo>
                  <a:pt x="-33449" y="141008"/>
                  <a:pt x="153252" y="9089"/>
                  <a:pt x="353533" y="0"/>
                </a:cubicBezTo>
                <a:cubicBezTo>
                  <a:pt x="557071" y="9515"/>
                  <a:pt x="719710" y="167637"/>
                  <a:pt x="707066" y="345559"/>
                </a:cubicBezTo>
                <a:cubicBezTo>
                  <a:pt x="661357" y="522399"/>
                  <a:pt x="574117" y="720374"/>
                  <a:pt x="353533" y="691118"/>
                </a:cubicBezTo>
                <a:cubicBezTo>
                  <a:pt x="143936" y="710514"/>
                  <a:pt x="-18696" y="519257"/>
                  <a:pt x="0" y="345559"/>
                </a:cubicBezTo>
                <a:close/>
              </a:path>
              <a:path w="707065" h="691117" stroke="0" extrusionOk="0">
                <a:moveTo>
                  <a:pt x="0" y="345559"/>
                </a:moveTo>
                <a:cubicBezTo>
                  <a:pt x="9897" y="140146"/>
                  <a:pt x="162283" y="6272"/>
                  <a:pt x="353533" y="0"/>
                </a:cubicBezTo>
                <a:cubicBezTo>
                  <a:pt x="531420" y="-48333"/>
                  <a:pt x="714997" y="159456"/>
                  <a:pt x="707066" y="345559"/>
                </a:cubicBezTo>
                <a:cubicBezTo>
                  <a:pt x="704936" y="513163"/>
                  <a:pt x="525183" y="701748"/>
                  <a:pt x="353533" y="691118"/>
                </a:cubicBezTo>
                <a:cubicBezTo>
                  <a:pt x="147822" y="640934"/>
                  <a:pt x="27440" y="575975"/>
                  <a:pt x="0" y="34555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591EF6DA-0271-04E5-112B-AA1BE503C252}"/>
              </a:ext>
            </a:extLst>
          </p:cNvPr>
          <p:cNvSpPr/>
          <p:nvPr/>
        </p:nvSpPr>
        <p:spPr>
          <a:xfrm>
            <a:off x="11368444" y="4747957"/>
            <a:ext cx="298737" cy="671759"/>
          </a:xfrm>
          <a:custGeom>
            <a:avLst/>
            <a:gdLst>
              <a:gd name="connsiteX0" fmla="*/ 0 w 298737"/>
              <a:gd name="connsiteY0" fmla="*/ 149369 h 671759"/>
              <a:gd name="connsiteX1" fmla="*/ 149369 w 298737"/>
              <a:gd name="connsiteY1" fmla="*/ 0 h 671759"/>
              <a:gd name="connsiteX2" fmla="*/ 298737 w 298737"/>
              <a:gd name="connsiteY2" fmla="*/ 149369 h 671759"/>
              <a:gd name="connsiteX3" fmla="*/ 224053 w 298737"/>
              <a:gd name="connsiteY3" fmla="*/ 149369 h 671759"/>
              <a:gd name="connsiteX4" fmla="*/ 224053 w 298737"/>
              <a:gd name="connsiteY4" fmla="*/ 671759 h 671759"/>
              <a:gd name="connsiteX5" fmla="*/ 74684 w 298737"/>
              <a:gd name="connsiteY5" fmla="*/ 671759 h 671759"/>
              <a:gd name="connsiteX6" fmla="*/ 74684 w 298737"/>
              <a:gd name="connsiteY6" fmla="*/ 149369 h 671759"/>
              <a:gd name="connsiteX7" fmla="*/ 0 w 298737"/>
              <a:gd name="connsiteY7" fmla="*/ 149369 h 6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37" h="671759" fill="none" extrusionOk="0">
                <a:moveTo>
                  <a:pt x="0" y="149369"/>
                </a:moveTo>
                <a:cubicBezTo>
                  <a:pt x="30311" y="111202"/>
                  <a:pt x="110770" y="48436"/>
                  <a:pt x="149369" y="0"/>
                </a:cubicBezTo>
                <a:cubicBezTo>
                  <a:pt x="192183" y="48755"/>
                  <a:pt x="238884" y="88637"/>
                  <a:pt x="298737" y="149369"/>
                </a:cubicBezTo>
                <a:cubicBezTo>
                  <a:pt x="267115" y="148978"/>
                  <a:pt x="256340" y="150511"/>
                  <a:pt x="224053" y="149369"/>
                </a:cubicBezTo>
                <a:cubicBezTo>
                  <a:pt x="203053" y="330192"/>
                  <a:pt x="246881" y="495142"/>
                  <a:pt x="224053" y="671759"/>
                </a:cubicBezTo>
                <a:cubicBezTo>
                  <a:pt x="176403" y="669640"/>
                  <a:pt x="143188" y="667825"/>
                  <a:pt x="74684" y="671759"/>
                </a:cubicBezTo>
                <a:cubicBezTo>
                  <a:pt x="54164" y="548638"/>
                  <a:pt x="73569" y="312886"/>
                  <a:pt x="74684" y="149369"/>
                </a:cubicBezTo>
                <a:cubicBezTo>
                  <a:pt x="55779" y="150671"/>
                  <a:pt x="20328" y="151890"/>
                  <a:pt x="0" y="149369"/>
                </a:cubicBezTo>
                <a:close/>
              </a:path>
              <a:path w="298737" h="671759" stroke="0" extrusionOk="0">
                <a:moveTo>
                  <a:pt x="0" y="149369"/>
                </a:moveTo>
                <a:cubicBezTo>
                  <a:pt x="60278" y="89382"/>
                  <a:pt x="117061" y="37274"/>
                  <a:pt x="149369" y="0"/>
                </a:cubicBezTo>
                <a:cubicBezTo>
                  <a:pt x="219190" y="73827"/>
                  <a:pt x="239352" y="92434"/>
                  <a:pt x="298737" y="149369"/>
                </a:cubicBezTo>
                <a:cubicBezTo>
                  <a:pt x="262429" y="151115"/>
                  <a:pt x="244105" y="149370"/>
                  <a:pt x="224053" y="149369"/>
                </a:cubicBezTo>
                <a:cubicBezTo>
                  <a:pt x="219171" y="313183"/>
                  <a:pt x="248389" y="437777"/>
                  <a:pt x="224053" y="671759"/>
                </a:cubicBezTo>
                <a:cubicBezTo>
                  <a:pt x="187951" y="674125"/>
                  <a:pt x="137899" y="676178"/>
                  <a:pt x="74684" y="671759"/>
                </a:cubicBezTo>
                <a:cubicBezTo>
                  <a:pt x="66564" y="438555"/>
                  <a:pt x="67491" y="272565"/>
                  <a:pt x="74684" y="149369"/>
                </a:cubicBezTo>
                <a:cubicBezTo>
                  <a:pt x="44415" y="147862"/>
                  <a:pt x="33954" y="150374"/>
                  <a:pt x="0" y="149369"/>
                </a:cubicBezTo>
                <a:close/>
              </a:path>
            </a:pathLst>
          </a:custGeom>
          <a:solidFill>
            <a:schemeClr val="accent6"/>
          </a:solidFill>
          <a:ln>
            <a:extLst>
              <a:ext uri="{C807C97D-BFC1-408E-A445-0C87EB9F89A2}">
                <ask:lineSketchStyleProps xmlns:ask="http://schemas.microsoft.com/office/drawing/2018/sketchyshapes" sd="2024704319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D77E9E-FFE8-4E02-6D68-052BEB41BE1A}"/>
              </a:ext>
            </a:extLst>
          </p:cNvPr>
          <p:cNvSpPr/>
          <p:nvPr/>
        </p:nvSpPr>
        <p:spPr>
          <a:xfrm>
            <a:off x="11182119" y="5172857"/>
            <a:ext cx="707065" cy="691117"/>
          </a:xfrm>
          <a:custGeom>
            <a:avLst/>
            <a:gdLst>
              <a:gd name="connsiteX0" fmla="*/ 0 w 707065"/>
              <a:gd name="connsiteY0" fmla="*/ 345559 h 691117"/>
              <a:gd name="connsiteX1" fmla="*/ 353533 w 707065"/>
              <a:gd name="connsiteY1" fmla="*/ 0 h 691117"/>
              <a:gd name="connsiteX2" fmla="*/ 707066 w 707065"/>
              <a:gd name="connsiteY2" fmla="*/ 345559 h 691117"/>
              <a:gd name="connsiteX3" fmla="*/ 353533 w 707065"/>
              <a:gd name="connsiteY3" fmla="*/ 691118 h 691117"/>
              <a:gd name="connsiteX4" fmla="*/ 0 w 707065"/>
              <a:gd name="connsiteY4" fmla="*/ 345559 h 69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065" h="691117" fill="none" extrusionOk="0">
                <a:moveTo>
                  <a:pt x="0" y="345559"/>
                </a:moveTo>
                <a:cubicBezTo>
                  <a:pt x="27215" y="139797"/>
                  <a:pt x="163637" y="-451"/>
                  <a:pt x="353533" y="0"/>
                </a:cubicBezTo>
                <a:cubicBezTo>
                  <a:pt x="511729" y="23476"/>
                  <a:pt x="737350" y="159226"/>
                  <a:pt x="707066" y="345559"/>
                </a:cubicBezTo>
                <a:cubicBezTo>
                  <a:pt x="732810" y="508328"/>
                  <a:pt x="504007" y="676535"/>
                  <a:pt x="353533" y="691118"/>
                </a:cubicBezTo>
                <a:cubicBezTo>
                  <a:pt x="130194" y="708996"/>
                  <a:pt x="8787" y="553332"/>
                  <a:pt x="0" y="345559"/>
                </a:cubicBezTo>
                <a:close/>
              </a:path>
              <a:path w="707065" h="691117" stroke="0" extrusionOk="0">
                <a:moveTo>
                  <a:pt x="0" y="345559"/>
                </a:moveTo>
                <a:cubicBezTo>
                  <a:pt x="25201" y="131775"/>
                  <a:pt x="166260" y="20244"/>
                  <a:pt x="353533" y="0"/>
                </a:cubicBezTo>
                <a:cubicBezTo>
                  <a:pt x="512486" y="-20076"/>
                  <a:pt x="686522" y="161589"/>
                  <a:pt x="707066" y="345559"/>
                </a:cubicBezTo>
                <a:cubicBezTo>
                  <a:pt x="731312" y="545369"/>
                  <a:pt x="532907" y="711234"/>
                  <a:pt x="353533" y="691118"/>
                </a:cubicBezTo>
                <a:cubicBezTo>
                  <a:pt x="190787" y="716714"/>
                  <a:pt x="-3796" y="538601"/>
                  <a:pt x="0" y="34555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DD027BAA-74F0-4496-FC21-8A5A326262E4}"/>
              </a:ext>
            </a:extLst>
          </p:cNvPr>
          <p:cNvSpPr/>
          <p:nvPr/>
        </p:nvSpPr>
        <p:spPr>
          <a:xfrm rot="10800000">
            <a:off x="8947865" y="4884474"/>
            <a:ext cx="298737" cy="671759"/>
          </a:xfrm>
          <a:custGeom>
            <a:avLst/>
            <a:gdLst>
              <a:gd name="connsiteX0" fmla="*/ 0 w 298737"/>
              <a:gd name="connsiteY0" fmla="*/ 149369 h 671759"/>
              <a:gd name="connsiteX1" fmla="*/ 149369 w 298737"/>
              <a:gd name="connsiteY1" fmla="*/ 0 h 671759"/>
              <a:gd name="connsiteX2" fmla="*/ 298737 w 298737"/>
              <a:gd name="connsiteY2" fmla="*/ 149369 h 671759"/>
              <a:gd name="connsiteX3" fmla="*/ 224053 w 298737"/>
              <a:gd name="connsiteY3" fmla="*/ 149369 h 671759"/>
              <a:gd name="connsiteX4" fmla="*/ 224053 w 298737"/>
              <a:gd name="connsiteY4" fmla="*/ 671759 h 671759"/>
              <a:gd name="connsiteX5" fmla="*/ 74684 w 298737"/>
              <a:gd name="connsiteY5" fmla="*/ 671759 h 671759"/>
              <a:gd name="connsiteX6" fmla="*/ 74684 w 298737"/>
              <a:gd name="connsiteY6" fmla="*/ 149369 h 671759"/>
              <a:gd name="connsiteX7" fmla="*/ 0 w 298737"/>
              <a:gd name="connsiteY7" fmla="*/ 149369 h 6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37" h="671759" fill="none" extrusionOk="0">
                <a:moveTo>
                  <a:pt x="0" y="149369"/>
                </a:moveTo>
                <a:cubicBezTo>
                  <a:pt x="30311" y="111202"/>
                  <a:pt x="110770" y="48436"/>
                  <a:pt x="149369" y="0"/>
                </a:cubicBezTo>
                <a:cubicBezTo>
                  <a:pt x="192183" y="48755"/>
                  <a:pt x="238884" y="88637"/>
                  <a:pt x="298737" y="149369"/>
                </a:cubicBezTo>
                <a:cubicBezTo>
                  <a:pt x="267115" y="148978"/>
                  <a:pt x="256340" y="150511"/>
                  <a:pt x="224053" y="149369"/>
                </a:cubicBezTo>
                <a:cubicBezTo>
                  <a:pt x="203053" y="330192"/>
                  <a:pt x="246881" y="495142"/>
                  <a:pt x="224053" y="671759"/>
                </a:cubicBezTo>
                <a:cubicBezTo>
                  <a:pt x="176403" y="669640"/>
                  <a:pt x="143188" y="667825"/>
                  <a:pt x="74684" y="671759"/>
                </a:cubicBezTo>
                <a:cubicBezTo>
                  <a:pt x="54164" y="548638"/>
                  <a:pt x="73569" y="312886"/>
                  <a:pt x="74684" y="149369"/>
                </a:cubicBezTo>
                <a:cubicBezTo>
                  <a:pt x="55779" y="150671"/>
                  <a:pt x="20328" y="151890"/>
                  <a:pt x="0" y="149369"/>
                </a:cubicBezTo>
                <a:close/>
              </a:path>
              <a:path w="298737" h="671759" stroke="0" extrusionOk="0">
                <a:moveTo>
                  <a:pt x="0" y="149369"/>
                </a:moveTo>
                <a:cubicBezTo>
                  <a:pt x="60278" y="89382"/>
                  <a:pt x="117061" y="37274"/>
                  <a:pt x="149369" y="0"/>
                </a:cubicBezTo>
                <a:cubicBezTo>
                  <a:pt x="219190" y="73827"/>
                  <a:pt x="239352" y="92434"/>
                  <a:pt x="298737" y="149369"/>
                </a:cubicBezTo>
                <a:cubicBezTo>
                  <a:pt x="262429" y="151115"/>
                  <a:pt x="244105" y="149370"/>
                  <a:pt x="224053" y="149369"/>
                </a:cubicBezTo>
                <a:cubicBezTo>
                  <a:pt x="219171" y="313183"/>
                  <a:pt x="248389" y="437777"/>
                  <a:pt x="224053" y="671759"/>
                </a:cubicBezTo>
                <a:cubicBezTo>
                  <a:pt x="187951" y="674125"/>
                  <a:pt x="137899" y="676178"/>
                  <a:pt x="74684" y="671759"/>
                </a:cubicBezTo>
                <a:cubicBezTo>
                  <a:pt x="66564" y="438555"/>
                  <a:pt x="67491" y="272565"/>
                  <a:pt x="74684" y="149369"/>
                </a:cubicBezTo>
                <a:cubicBezTo>
                  <a:pt x="44415" y="147862"/>
                  <a:pt x="33954" y="150374"/>
                  <a:pt x="0" y="149369"/>
                </a:cubicBezTo>
                <a:close/>
              </a:path>
            </a:pathLst>
          </a:custGeom>
          <a:solidFill>
            <a:schemeClr val="accent2"/>
          </a:solidFill>
          <a:ln>
            <a:extLst>
              <a:ext uri="{C807C97D-BFC1-408E-A445-0C87EB9F89A2}">
                <ask:lineSketchStyleProps xmlns:ask="http://schemas.microsoft.com/office/drawing/2018/sketchyshapes" sd="2024704319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C96A735C-8DDF-A8D6-7866-48B08EA99252}"/>
              </a:ext>
            </a:extLst>
          </p:cNvPr>
          <p:cNvSpPr/>
          <p:nvPr/>
        </p:nvSpPr>
        <p:spPr>
          <a:xfrm>
            <a:off x="10800561" y="4884474"/>
            <a:ext cx="298737" cy="671759"/>
          </a:xfrm>
          <a:custGeom>
            <a:avLst/>
            <a:gdLst>
              <a:gd name="connsiteX0" fmla="*/ 0 w 298737"/>
              <a:gd name="connsiteY0" fmla="*/ 149369 h 671759"/>
              <a:gd name="connsiteX1" fmla="*/ 149369 w 298737"/>
              <a:gd name="connsiteY1" fmla="*/ 0 h 671759"/>
              <a:gd name="connsiteX2" fmla="*/ 298737 w 298737"/>
              <a:gd name="connsiteY2" fmla="*/ 149369 h 671759"/>
              <a:gd name="connsiteX3" fmla="*/ 224053 w 298737"/>
              <a:gd name="connsiteY3" fmla="*/ 149369 h 671759"/>
              <a:gd name="connsiteX4" fmla="*/ 224053 w 298737"/>
              <a:gd name="connsiteY4" fmla="*/ 671759 h 671759"/>
              <a:gd name="connsiteX5" fmla="*/ 74684 w 298737"/>
              <a:gd name="connsiteY5" fmla="*/ 671759 h 671759"/>
              <a:gd name="connsiteX6" fmla="*/ 74684 w 298737"/>
              <a:gd name="connsiteY6" fmla="*/ 149369 h 671759"/>
              <a:gd name="connsiteX7" fmla="*/ 0 w 298737"/>
              <a:gd name="connsiteY7" fmla="*/ 149369 h 6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37" h="671759" fill="none" extrusionOk="0">
                <a:moveTo>
                  <a:pt x="0" y="149369"/>
                </a:moveTo>
                <a:cubicBezTo>
                  <a:pt x="30311" y="111202"/>
                  <a:pt x="110770" y="48436"/>
                  <a:pt x="149369" y="0"/>
                </a:cubicBezTo>
                <a:cubicBezTo>
                  <a:pt x="192183" y="48755"/>
                  <a:pt x="238884" y="88637"/>
                  <a:pt x="298737" y="149369"/>
                </a:cubicBezTo>
                <a:cubicBezTo>
                  <a:pt x="267115" y="148978"/>
                  <a:pt x="256340" y="150511"/>
                  <a:pt x="224053" y="149369"/>
                </a:cubicBezTo>
                <a:cubicBezTo>
                  <a:pt x="203053" y="330192"/>
                  <a:pt x="246881" y="495142"/>
                  <a:pt x="224053" y="671759"/>
                </a:cubicBezTo>
                <a:cubicBezTo>
                  <a:pt x="176403" y="669640"/>
                  <a:pt x="143188" y="667825"/>
                  <a:pt x="74684" y="671759"/>
                </a:cubicBezTo>
                <a:cubicBezTo>
                  <a:pt x="54164" y="548638"/>
                  <a:pt x="73569" y="312886"/>
                  <a:pt x="74684" y="149369"/>
                </a:cubicBezTo>
                <a:cubicBezTo>
                  <a:pt x="55779" y="150671"/>
                  <a:pt x="20328" y="151890"/>
                  <a:pt x="0" y="149369"/>
                </a:cubicBezTo>
                <a:close/>
              </a:path>
              <a:path w="298737" h="671759" stroke="0" extrusionOk="0">
                <a:moveTo>
                  <a:pt x="0" y="149369"/>
                </a:moveTo>
                <a:cubicBezTo>
                  <a:pt x="60278" y="89382"/>
                  <a:pt x="117061" y="37274"/>
                  <a:pt x="149369" y="0"/>
                </a:cubicBezTo>
                <a:cubicBezTo>
                  <a:pt x="219190" y="73827"/>
                  <a:pt x="239352" y="92434"/>
                  <a:pt x="298737" y="149369"/>
                </a:cubicBezTo>
                <a:cubicBezTo>
                  <a:pt x="262429" y="151115"/>
                  <a:pt x="244105" y="149370"/>
                  <a:pt x="224053" y="149369"/>
                </a:cubicBezTo>
                <a:cubicBezTo>
                  <a:pt x="219171" y="313183"/>
                  <a:pt x="248389" y="437777"/>
                  <a:pt x="224053" y="671759"/>
                </a:cubicBezTo>
                <a:cubicBezTo>
                  <a:pt x="187951" y="674125"/>
                  <a:pt x="137899" y="676178"/>
                  <a:pt x="74684" y="671759"/>
                </a:cubicBezTo>
                <a:cubicBezTo>
                  <a:pt x="66564" y="438555"/>
                  <a:pt x="67491" y="272565"/>
                  <a:pt x="74684" y="149369"/>
                </a:cubicBezTo>
                <a:cubicBezTo>
                  <a:pt x="44415" y="147862"/>
                  <a:pt x="33954" y="150374"/>
                  <a:pt x="0" y="149369"/>
                </a:cubicBezTo>
                <a:close/>
              </a:path>
            </a:pathLst>
          </a:custGeom>
          <a:solidFill>
            <a:schemeClr val="accent2"/>
          </a:solidFill>
          <a:ln>
            <a:extLst>
              <a:ext uri="{C807C97D-BFC1-408E-A445-0C87EB9F89A2}">
                <ask:lineSketchStyleProps xmlns:ask="http://schemas.microsoft.com/office/drawing/2018/sketchyshapes" sd="2024704319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A8126A69-F6A6-29C4-894F-FC86CE6A3B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63840" y="5542434"/>
                <a:ext cx="468972" cy="4074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N" sz="1400" i="1" dirty="0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</m:ctrlPr>
                        </m:acc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IN" sz="1400" dirty="0">
                  <a:latin typeface="Dreaming Outloud Pro" panose="020F0502020204030204" pitchFamily="66" charset="0"/>
                  <a:cs typeface="Dreaming Outloud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A8126A69-F6A6-29C4-894F-FC86CE6A3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840" y="5542434"/>
                <a:ext cx="468972" cy="407407"/>
              </a:xfrm>
              <a:prstGeom prst="rect">
                <a:avLst/>
              </a:prstGeom>
              <a:blipFill>
                <a:blip r:embed="rId3"/>
                <a:stretch>
                  <a:fillRect r="-2337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D3E4B754-719B-FDAD-BDAD-0B586DA9FD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28863" y="5573726"/>
                <a:ext cx="468972" cy="4074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N" sz="1400" i="1" dirty="0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</m:ctrlPr>
                        </m:acc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IN" sz="1400" dirty="0">
                  <a:latin typeface="Dreaming Outloud Pro" panose="020F0502020204030204" pitchFamily="66" charset="0"/>
                  <a:cs typeface="Dreaming Outloud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D3E4B754-719B-FDAD-BDAD-0B586DA9F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863" y="5573726"/>
                <a:ext cx="468972" cy="407407"/>
              </a:xfrm>
              <a:prstGeom prst="rect">
                <a:avLst/>
              </a:prstGeom>
              <a:blipFill>
                <a:blip r:embed="rId4"/>
                <a:stretch>
                  <a:fillRect r="-2207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B6DFFB16-2561-4FFC-E58E-FD3BD01478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63097" y="4477067"/>
                <a:ext cx="468972" cy="4074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N" sz="1400" i="1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</m:ctrlPr>
                        </m:accPr>
                        <m:e>
                          <m:r>
                            <a:rPr lang="en-IN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Pro" panose="020F0502020204030204" pitchFamily="66" charset="0"/>
                            </a:rPr>
                            <m:t>𝜎</m:t>
                          </m:r>
                        </m:e>
                      </m:acc>
                    </m:oMath>
                  </m:oMathPara>
                </a14:m>
                <a:endParaRPr lang="en-IN" sz="1400" dirty="0">
                  <a:latin typeface="Dreaming Outloud Pro" panose="020F0502020204030204" pitchFamily="66" charset="0"/>
                  <a:cs typeface="Dreaming Outloud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B6DFFB16-2561-4FFC-E58E-FD3BD0147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3097" y="4477067"/>
                <a:ext cx="468972" cy="407407"/>
              </a:xfrm>
              <a:prstGeom prst="rect">
                <a:avLst/>
              </a:prstGeom>
              <a:blipFill>
                <a:blip r:embed="rId5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CE2CE03E-AE97-A20C-F0B9-C8F4F7F523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7206" y="4499934"/>
                <a:ext cx="468972" cy="4074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N" sz="1400" i="1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</m:ctrlPr>
                        </m:accPr>
                        <m:e>
                          <m:r>
                            <a:rPr lang="en-IN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Pro" panose="020F0502020204030204" pitchFamily="66" charset="0"/>
                            </a:rPr>
                            <m:t>𝜎</m:t>
                          </m:r>
                        </m:e>
                      </m:acc>
                    </m:oMath>
                  </m:oMathPara>
                </a14:m>
                <a:endParaRPr lang="en-IN" sz="1400" dirty="0">
                  <a:latin typeface="Dreaming Outloud Pro" panose="020F0502020204030204" pitchFamily="66" charset="0"/>
                  <a:cs typeface="Dreaming Outloud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CE2CE03E-AE97-A20C-F0B9-C8F4F7F52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7206" y="4499934"/>
                <a:ext cx="468972" cy="407407"/>
              </a:xfrm>
              <a:prstGeom prst="rect">
                <a:avLst/>
              </a:prstGeom>
              <a:blipFill>
                <a:blip r:embed="rId6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1B22B4BC-7641-278E-A94B-A69215173F77}"/>
              </a:ext>
            </a:extLst>
          </p:cNvPr>
          <p:cNvSpPr txBox="1">
            <a:spLocks/>
          </p:cNvSpPr>
          <p:nvPr/>
        </p:nvSpPr>
        <p:spPr>
          <a:xfrm>
            <a:off x="8638321" y="3198204"/>
            <a:ext cx="2851797" cy="89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18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Projections of the Majorana fermion?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1E316ED9-067A-4E0D-9297-71171A241D87}"/>
              </a:ext>
            </a:extLst>
          </p:cNvPr>
          <p:cNvSpPr/>
          <p:nvPr/>
        </p:nvSpPr>
        <p:spPr>
          <a:xfrm rot="16200000">
            <a:off x="8532461" y="3480154"/>
            <a:ext cx="1874745" cy="1708473"/>
          </a:xfrm>
          <a:custGeom>
            <a:avLst/>
            <a:gdLst>
              <a:gd name="connsiteX0" fmla="*/ 937372 w 1874745"/>
              <a:gd name="connsiteY0" fmla="*/ 0 h 1708473"/>
              <a:gd name="connsiteX1" fmla="*/ 1674466 w 1874745"/>
              <a:gd name="connsiteY1" fmla="*/ 326495 h 1708473"/>
              <a:gd name="connsiteX2" fmla="*/ 1291178 w 1874745"/>
              <a:gd name="connsiteY2" fmla="*/ 600921 h 1708473"/>
              <a:gd name="connsiteX3" fmla="*/ 937373 w 1874745"/>
              <a:gd name="connsiteY3" fmla="*/ 854237 h 1708473"/>
              <a:gd name="connsiteX4" fmla="*/ 937372 w 1874745"/>
              <a:gd name="connsiteY4" fmla="*/ 0 h 1708473"/>
              <a:gd name="connsiteX0" fmla="*/ 937372 w 1874745"/>
              <a:gd name="connsiteY0" fmla="*/ 0 h 1708473"/>
              <a:gd name="connsiteX1" fmla="*/ 1674466 w 1874745"/>
              <a:gd name="connsiteY1" fmla="*/ 326495 h 170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4745" h="1708473" stroke="0" extrusionOk="0">
                <a:moveTo>
                  <a:pt x="937372" y="0"/>
                </a:moveTo>
                <a:cubicBezTo>
                  <a:pt x="1298247" y="21084"/>
                  <a:pt x="1498876" y="107775"/>
                  <a:pt x="1674466" y="326495"/>
                </a:cubicBezTo>
                <a:cubicBezTo>
                  <a:pt x="1531193" y="435761"/>
                  <a:pt x="1361111" y="483432"/>
                  <a:pt x="1291178" y="600921"/>
                </a:cubicBezTo>
                <a:cubicBezTo>
                  <a:pt x="1221245" y="718410"/>
                  <a:pt x="1023224" y="744709"/>
                  <a:pt x="937373" y="854237"/>
                </a:cubicBezTo>
                <a:cubicBezTo>
                  <a:pt x="976391" y="504604"/>
                  <a:pt x="974708" y="339286"/>
                  <a:pt x="937372" y="0"/>
                </a:cubicBezTo>
                <a:close/>
              </a:path>
              <a:path w="1874745" h="1708473" fill="none" extrusionOk="0">
                <a:moveTo>
                  <a:pt x="937372" y="0"/>
                </a:moveTo>
                <a:cubicBezTo>
                  <a:pt x="1214888" y="-15451"/>
                  <a:pt x="1512843" y="169825"/>
                  <a:pt x="1674466" y="326495"/>
                </a:cubicBezTo>
              </a:path>
              <a:path w="1874745" h="1708473" fill="none" stroke="0" extrusionOk="0">
                <a:moveTo>
                  <a:pt x="937372" y="0"/>
                </a:moveTo>
                <a:cubicBezTo>
                  <a:pt x="1240180" y="-15726"/>
                  <a:pt x="1497240" y="50091"/>
                  <a:pt x="1674466" y="326495"/>
                </a:cubicBezTo>
              </a:path>
            </a:pathLst>
          </a:custGeom>
          <a:ln w="19050">
            <a:solidFill>
              <a:schemeClr val="tx1"/>
            </a:solidFill>
            <a:headEnd type="arrow"/>
            <a:extLst>
              <a:ext uri="{C807C97D-BFC1-408E-A445-0C87EB9F89A2}">
                <ask:lineSketchStyleProps xmlns:ask="http://schemas.microsoft.com/office/drawing/2018/sketchyshapes" sd="608469986">
                  <a:prstGeom prst="arc">
                    <a:avLst>
                      <a:gd name="adj1" fmla="val 16200000"/>
                      <a:gd name="adj2" fmla="val 1946389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13C9D14-8FC1-3F61-77B4-87B85E4582A8}"/>
              </a:ext>
            </a:extLst>
          </p:cNvPr>
          <p:cNvSpPr/>
          <p:nvPr/>
        </p:nvSpPr>
        <p:spPr>
          <a:xfrm rot="15611979" flipV="1">
            <a:off x="9829143" y="3599674"/>
            <a:ext cx="1874745" cy="1543122"/>
          </a:xfrm>
          <a:custGeom>
            <a:avLst/>
            <a:gdLst>
              <a:gd name="connsiteX0" fmla="*/ 901797 w 1874745"/>
              <a:gd name="connsiteY0" fmla="*/ 556 h 1543122"/>
              <a:gd name="connsiteX1" fmla="*/ 1644622 w 1874745"/>
              <a:gd name="connsiteY1" fmla="*/ 265187 h 1543122"/>
              <a:gd name="connsiteX2" fmla="*/ 1276853 w 1874745"/>
              <a:gd name="connsiteY2" fmla="*/ 528501 h 1543122"/>
              <a:gd name="connsiteX3" fmla="*/ 937373 w 1874745"/>
              <a:gd name="connsiteY3" fmla="*/ 771561 h 1543122"/>
              <a:gd name="connsiteX4" fmla="*/ 920652 w 1874745"/>
              <a:gd name="connsiteY4" fmla="*/ 409189 h 1543122"/>
              <a:gd name="connsiteX5" fmla="*/ 901797 w 1874745"/>
              <a:gd name="connsiteY5" fmla="*/ 556 h 1543122"/>
              <a:gd name="connsiteX0" fmla="*/ 901797 w 1874745"/>
              <a:gd name="connsiteY0" fmla="*/ 556 h 1543122"/>
              <a:gd name="connsiteX1" fmla="*/ 1644622 w 1874745"/>
              <a:gd name="connsiteY1" fmla="*/ 265187 h 154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4745" h="1543122" stroke="0" extrusionOk="0">
                <a:moveTo>
                  <a:pt x="901797" y="556"/>
                </a:moveTo>
                <a:cubicBezTo>
                  <a:pt x="1195179" y="-5462"/>
                  <a:pt x="1462098" y="67200"/>
                  <a:pt x="1644622" y="265187"/>
                </a:cubicBezTo>
                <a:cubicBezTo>
                  <a:pt x="1492206" y="428668"/>
                  <a:pt x="1409954" y="370911"/>
                  <a:pt x="1276853" y="528501"/>
                </a:cubicBezTo>
                <a:cubicBezTo>
                  <a:pt x="1143752" y="686091"/>
                  <a:pt x="984542" y="690522"/>
                  <a:pt x="937373" y="771561"/>
                </a:cubicBezTo>
                <a:cubicBezTo>
                  <a:pt x="918052" y="661408"/>
                  <a:pt x="943965" y="559958"/>
                  <a:pt x="920652" y="409189"/>
                </a:cubicBezTo>
                <a:cubicBezTo>
                  <a:pt x="897340" y="258419"/>
                  <a:pt x="952387" y="132729"/>
                  <a:pt x="901797" y="556"/>
                </a:cubicBezTo>
                <a:close/>
              </a:path>
              <a:path w="1874745" h="1543122" fill="none" extrusionOk="0">
                <a:moveTo>
                  <a:pt x="901797" y="556"/>
                </a:moveTo>
                <a:cubicBezTo>
                  <a:pt x="1166280" y="-41092"/>
                  <a:pt x="1452517" y="82120"/>
                  <a:pt x="1644622" y="265187"/>
                </a:cubicBezTo>
              </a:path>
              <a:path w="1874745" h="1543122" fill="none" stroke="0" extrusionOk="0">
                <a:moveTo>
                  <a:pt x="901797" y="556"/>
                </a:moveTo>
                <a:cubicBezTo>
                  <a:pt x="1153200" y="-57225"/>
                  <a:pt x="1461925" y="99754"/>
                  <a:pt x="1644622" y="265187"/>
                </a:cubicBezTo>
              </a:path>
            </a:pathLst>
          </a:custGeom>
          <a:ln w="19050">
            <a:solidFill>
              <a:schemeClr val="tx1"/>
            </a:solidFill>
            <a:headEnd type="arrow"/>
            <a:extLst>
              <a:ext uri="{C807C97D-BFC1-408E-A445-0C87EB9F89A2}">
                <ask:lineSketchStyleProps xmlns:ask="http://schemas.microsoft.com/office/drawing/2018/sketchyshapes" sd="608469986">
                  <a:prstGeom prst="arc">
                    <a:avLst>
                      <a:gd name="adj1" fmla="val 16041491"/>
                      <a:gd name="adj2" fmla="val 1946389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364EF87-B350-EBF4-0F00-DAE6097EAD8B}"/>
              </a:ext>
            </a:extLst>
          </p:cNvPr>
          <p:cNvSpPr txBox="1">
            <a:spLocks/>
          </p:cNvSpPr>
          <p:nvPr/>
        </p:nvSpPr>
        <p:spPr>
          <a:xfrm>
            <a:off x="9930308" y="1806513"/>
            <a:ext cx="1882254" cy="1103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800" dirty="0"/>
              <a:t>✓</a:t>
            </a:r>
            <a:r>
              <a:rPr lang="en-IN" sz="18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Spin 1/2 </a:t>
            </a:r>
          </a:p>
          <a:p>
            <a:pPr marL="0" indent="0">
              <a:buNone/>
            </a:pPr>
            <a:r>
              <a:rPr lang="en-IN" sz="1800" dirty="0"/>
              <a:t>✓</a:t>
            </a:r>
            <a:r>
              <a:rPr lang="en-IN" sz="18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Neutral</a:t>
            </a:r>
          </a:p>
          <a:p>
            <a:pPr marL="0" indent="0">
              <a:buNone/>
            </a:pPr>
            <a:r>
              <a:rPr lang="en-IN" sz="1800" dirty="0"/>
              <a:t>✓</a:t>
            </a:r>
            <a:r>
              <a:rPr lang="en-IN" sz="18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Non-zero mass</a:t>
            </a:r>
          </a:p>
          <a:p>
            <a:pPr marL="0" indent="0" algn="ctr">
              <a:buNone/>
            </a:pPr>
            <a:endParaRPr lang="en-IN" sz="1400" dirty="0"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9ACD406-D997-CE21-C8CB-82BB3A3697CD}"/>
              </a:ext>
            </a:extLst>
          </p:cNvPr>
          <p:cNvSpPr txBox="1">
            <a:spLocks/>
          </p:cNvSpPr>
          <p:nvPr/>
        </p:nvSpPr>
        <p:spPr>
          <a:xfrm>
            <a:off x="7774823" y="6021463"/>
            <a:ext cx="1577265" cy="586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14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SM Neutrino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48C8FEC-419E-A132-FF9F-7CBEE5B5C133}"/>
              </a:ext>
            </a:extLst>
          </p:cNvPr>
          <p:cNvSpPr txBox="1">
            <a:spLocks/>
          </p:cNvSpPr>
          <p:nvPr/>
        </p:nvSpPr>
        <p:spPr>
          <a:xfrm>
            <a:off x="10465852" y="6021463"/>
            <a:ext cx="1577265" cy="586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14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SM Anti-neutrino</a:t>
            </a:r>
          </a:p>
        </p:txBody>
      </p:sp>
    </p:spTree>
    <p:extLst>
      <p:ext uri="{BB962C8B-B14F-4D97-AF65-F5344CB8AC3E}">
        <p14:creationId xmlns:p14="http://schemas.microsoft.com/office/powerpoint/2010/main" val="1695906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33AD0-7E69-2BC7-3D56-1C75EB108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Up 28">
            <a:extLst>
              <a:ext uri="{FF2B5EF4-FFF2-40B4-BE49-F238E27FC236}">
                <a16:creationId xmlns:a16="http://schemas.microsoft.com/office/drawing/2014/main" id="{76FCF068-0791-6CC0-01BC-33EB629382CA}"/>
              </a:ext>
            </a:extLst>
          </p:cNvPr>
          <p:cNvSpPr/>
          <p:nvPr/>
        </p:nvSpPr>
        <p:spPr>
          <a:xfrm>
            <a:off x="8327202" y="4747957"/>
            <a:ext cx="298737" cy="671759"/>
          </a:xfrm>
          <a:custGeom>
            <a:avLst/>
            <a:gdLst>
              <a:gd name="connsiteX0" fmla="*/ 0 w 298737"/>
              <a:gd name="connsiteY0" fmla="*/ 149369 h 671759"/>
              <a:gd name="connsiteX1" fmla="*/ 149369 w 298737"/>
              <a:gd name="connsiteY1" fmla="*/ 0 h 671759"/>
              <a:gd name="connsiteX2" fmla="*/ 298737 w 298737"/>
              <a:gd name="connsiteY2" fmla="*/ 149369 h 671759"/>
              <a:gd name="connsiteX3" fmla="*/ 224053 w 298737"/>
              <a:gd name="connsiteY3" fmla="*/ 149369 h 671759"/>
              <a:gd name="connsiteX4" fmla="*/ 224053 w 298737"/>
              <a:gd name="connsiteY4" fmla="*/ 671759 h 671759"/>
              <a:gd name="connsiteX5" fmla="*/ 74684 w 298737"/>
              <a:gd name="connsiteY5" fmla="*/ 671759 h 671759"/>
              <a:gd name="connsiteX6" fmla="*/ 74684 w 298737"/>
              <a:gd name="connsiteY6" fmla="*/ 149369 h 671759"/>
              <a:gd name="connsiteX7" fmla="*/ 0 w 298737"/>
              <a:gd name="connsiteY7" fmla="*/ 149369 h 6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37" h="671759" fill="none" extrusionOk="0">
                <a:moveTo>
                  <a:pt x="0" y="149369"/>
                </a:moveTo>
                <a:cubicBezTo>
                  <a:pt x="30311" y="111202"/>
                  <a:pt x="110770" y="48436"/>
                  <a:pt x="149369" y="0"/>
                </a:cubicBezTo>
                <a:cubicBezTo>
                  <a:pt x="192183" y="48755"/>
                  <a:pt x="238884" y="88637"/>
                  <a:pt x="298737" y="149369"/>
                </a:cubicBezTo>
                <a:cubicBezTo>
                  <a:pt x="267115" y="148978"/>
                  <a:pt x="256340" y="150511"/>
                  <a:pt x="224053" y="149369"/>
                </a:cubicBezTo>
                <a:cubicBezTo>
                  <a:pt x="203053" y="330192"/>
                  <a:pt x="246881" y="495142"/>
                  <a:pt x="224053" y="671759"/>
                </a:cubicBezTo>
                <a:cubicBezTo>
                  <a:pt x="176403" y="669640"/>
                  <a:pt x="143188" y="667825"/>
                  <a:pt x="74684" y="671759"/>
                </a:cubicBezTo>
                <a:cubicBezTo>
                  <a:pt x="54164" y="548638"/>
                  <a:pt x="73569" y="312886"/>
                  <a:pt x="74684" y="149369"/>
                </a:cubicBezTo>
                <a:cubicBezTo>
                  <a:pt x="55779" y="150671"/>
                  <a:pt x="20328" y="151890"/>
                  <a:pt x="0" y="149369"/>
                </a:cubicBezTo>
                <a:close/>
              </a:path>
              <a:path w="298737" h="671759" stroke="0" extrusionOk="0">
                <a:moveTo>
                  <a:pt x="0" y="149369"/>
                </a:moveTo>
                <a:cubicBezTo>
                  <a:pt x="60278" y="89382"/>
                  <a:pt x="117061" y="37274"/>
                  <a:pt x="149369" y="0"/>
                </a:cubicBezTo>
                <a:cubicBezTo>
                  <a:pt x="219190" y="73827"/>
                  <a:pt x="239352" y="92434"/>
                  <a:pt x="298737" y="149369"/>
                </a:cubicBezTo>
                <a:cubicBezTo>
                  <a:pt x="262429" y="151115"/>
                  <a:pt x="244105" y="149370"/>
                  <a:pt x="224053" y="149369"/>
                </a:cubicBezTo>
                <a:cubicBezTo>
                  <a:pt x="219171" y="313183"/>
                  <a:pt x="248389" y="437777"/>
                  <a:pt x="224053" y="671759"/>
                </a:cubicBezTo>
                <a:cubicBezTo>
                  <a:pt x="187951" y="674125"/>
                  <a:pt x="137899" y="676178"/>
                  <a:pt x="74684" y="671759"/>
                </a:cubicBezTo>
                <a:cubicBezTo>
                  <a:pt x="66564" y="438555"/>
                  <a:pt x="67491" y="272565"/>
                  <a:pt x="74684" y="149369"/>
                </a:cubicBezTo>
                <a:cubicBezTo>
                  <a:pt x="44415" y="147862"/>
                  <a:pt x="33954" y="150374"/>
                  <a:pt x="0" y="149369"/>
                </a:cubicBezTo>
                <a:close/>
              </a:path>
            </a:pathLst>
          </a:custGeom>
          <a:solidFill>
            <a:schemeClr val="accent6"/>
          </a:solidFill>
          <a:ln>
            <a:extLst>
              <a:ext uri="{C807C97D-BFC1-408E-A445-0C87EB9F89A2}">
                <ask:lineSketchStyleProps xmlns:ask="http://schemas.microsoft.com/office/drawing/2018/sketchyshapes" sd="2024704319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7428D-6D81-DADB-0512-16E39A67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dirty="0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79A59-3E29-9A90-CAC7-9FF1604FB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61" y="888488"/>
            <a:ext cx="29784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/>
              <a:t>Mass hierarchy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39750-EF74-FE64-E7B1-EFA86252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B85DE-0AAA-53CE-ED89-8F0B1E77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t>7</a:t>
            </a:fld>
            <a:endParaRPr lang="en-I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E2D0DF-9ABF-9314-CD3A-A8CE1AF303AA}"/>
              </a:ext>
            </a:extLst>
          </p:cNvPr>
          <p:cNvSpPr txBox="1">
            <a:spLocks/>
          </p:cNvSpPr>
          <p:nvPr/>
        </p:nvSpPr>
        <p:spPr>
          <a:xfrm>
            <a:off x="4616960" y="888488"/>
            <a:ext cx="29784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000" dirty="0"/>
              <a:t>Absolute mass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8A4615-9921-57C9-7A04-1BEF11DCD4BB}"/>
              </a:ext>
            </a:extLst>
          </p:cNvPr>
          <p:cNvSpPr txBox="1">
            <a:spLocks/>
          </p:cNvSpPr>
          <p:nvPr/>
        </p:nvSpPr>
        <p:spPr>
          <a:xfrm>
            <a:off x="8732069" y="884283"/>
            <a:ext cx="2978426" cy="770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000" dirty="0"/>
              <a:t>Is the neutrino its own antiparticle?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BB77D-AEF0-8D31-4800-663E75DA5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07" y="2471341"/>
            <a:ext cx="3507682" cy="1967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2EDAF0-2CF7-DAAD-9D79-E19808364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41" y="2471340"/>
            <a:ext cx="3507682" cy="19672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4B1FEA-0838-CE20-936A-E792840EBD1F}"/>
              </a:ext>
            </a:extLst>
          </p:cNvPr>
          <p:cNvSpPr txBox="1">
            <a:spLocks/>
          </p:cNvSpPr>
          <p:nvPr/>
        </p:nvSpPr>
        <p:spPr>
          <a:xfrm>
            <a:off x="821161" y="1533465"/>
            <a:ext cx="2978426" cy="4071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Is m</a:t>
            </a:r>
            <a:r>
              <a:rPr lang="en-IN" sz="1800" baseline="-250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3</a:t>
            </a: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the lightest or the heaviest state?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CEB8D3-3EBF-9846-1732-39A9F9E38DA1}"/>
              </a:ext>
            </a:extLst>
          </p:cNvPr>
          <p:cNvSpPr txBox="1">
            <a:spLocks/>
          </p:cNvSpPr>
          <p:nvPr/>
        </p:nvSpPr>
        <p:spPr>
          <a:xfrm>
            <a:off x="4633998" y="1533465"/>
            <a:ext cx="2978426" cy="4071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What is the absolute mass scale?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082577-C05E-5608-EDBE-A5A048033A5D}"/>
              </a:ext>
            </a:extLst>
          </p:cNvPr>
          <p:cNvSpPr txBox="1">
            <a:spLocks/>
          </p:cNvSpPr>
          <p:nvPr/>
        </p:nvSpPr>
        <p:spPr>
          <a:xfrm>
            <a:off x="8657137" y="1793882"/>
            <a:ext cx="1421756" cy="1103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800" dirty="0">
                <a:solidFill>
                  <a:srgbClr val="405C9A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Is the neutrino a Majorana fermion?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A70AD5-CF63-34BA-1581-E8568D1D72FD}"/>
              </a:ext>
            </a:extLst>
          </p:cNvPr>
          <p:cNvCxnSpPr>
            <a:cxnSpLocks/>
          </p:cNvCxnSpPr>
          <p:nvPr/>
        </p:nvCxnSpPr>
        <p:spPr>
          <a:xfrm>
            <a:off x="4537923" y="4438611"/>
            <a:ext cx="0" cy="21858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110A11-B646-4B30-B7C3-4E3B6E4F2FAA}"/>
              </a:ext>
            </a:extLst>
          </p:cNvPr>
          <p:cNvCxnSpPr>
            <a:cxnSpLocks/>
          </p:cNvCxnSpPr>
          <p:nvPr/>
        </p:nvCxnSpPr>
        <p:spPr>
          <a:xfrm>
            <a:off x="4537923" y="4708308"/>
            <a:ext cx="0" cy="64746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3D7C5D-DB20-2BA6-24B6-BEDB8C11AAA4}"/>
              </a:ext>
            </a:extLst>
          </p:cNvPr>
          <p:cNvCxnSpPr>
            <a:cxnSpLocks/>
          </p:cNvCxnSpPr>
          <p:nvPr/>
        </p:nvCxnSpPr>
        <p:spPr>
          <a:xfrm flipH="1">
            <a:off x="4471599" y="5290941"/>
            <a:ext cx="3086400" cy="0"/>
          </a:xfrm>
          <a:prstGeom prst="line">
            <a:avLst/>
          </a:prstGeom>
          <a:ln w="19050">
            <a:head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E0A5137-DE15-EBF6-B9B4-8692F3A698B0}"/>
              </a:ext>
            </a:extLst>
          </p:cNvPr>
          <p:cNvCxnSpPr>
            <a:cxnSpLocks/>
          </p:cNvCxnSpPr>
          <p:nvPr/>
        </p:nvCxnSpPr>
        <p:spPr>
          <a:xfrm>
            <a:off x="4769836" y="4191473"/>
            <a:ext cx="0" cy="1099468"/>
          </a:xfrm>
          <a:prstGeom prst="line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1D449FA-2A1E-D852-2EF4-DE57F9A2EFCF}"/>
              </a:ext>
            </a:extLst>
          </p:cNvPr>
          <p:cNvSpPr txBox="1"/>
          <p:nvPr/>
        </p:nvSpPr>
        <p:spPr>
          <a:xfrm>
            <a:off x="4741709" y="451338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?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EFBB34E-12B4-BA9B-F4DB-1CB37C936DC4}"/>
              </a:ext>
            </a:extLst>
          </p:cNvPr>
          <p:cNvSpPr/>
          <p:nvPr/>
        </p:nvSpPr>
        <p:spPr>
          <a:xfrm>
            <a:off x="8140076" y="5172857"/>
            <a:ext cx="707065" cy="691117"/>
          </a:xfrm>
          <a:custGeom>
            <a:avLst/>
            <a:gdLst>
              <a:gd name="connsiteX0" fmla="*/ 0 w 707065"/>
              <a:gd name="connsiteY0" fmla="*/ 345559 h 691117"/>
              <a:gd name="connsiteX1" fmla="*/ 353533 w 707065"/>
              <a:gd name="connsiteY1" fmla="*/ 0 h 691117"/>
              <a:gd name="connsiteX2" fmla="*/ 707066 w 707065"/>
              <a:gd name="connsiteY2" fmla="*/ 345559 h 691117"/>
              <a:gd name="connsiteX3" fmla="*/ 353533 w 707065"/>
              <a:gd name="connsiteY3" fmla="*/ 691118 h 691117"/>
              <a:gd name="connsiteX4" fmla="*/ 0 w 707065"/>
              <a:gd name="connsiteY4" fmla="*/ 345559 h 69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065" h="691117" fill="none" extrusionOk="0">
                <a:moveTo>
                  <a:pt x="0" y="345559"/>
                </a:moveTo>
                <a:cubicBezTo>
                  <a:pt x="-33449" y="141008"/>
                  <a:pt x="153252" y="9089"/>
                  <a:pt x="353533" y="0"/>
                </a:cubicBezTo>
                <a:cubicBezTo>
                  <a:pt x="557071" y="9515"/>
                  <a:pt x="719710" y="167637"/>
                  <a:pt x="707066" y="345559"/>
                </a:cubicBezTo>
                <a:cubicBezTo>
                  <a:pt x="661357" y="522399"/>
                  <a:pt x="574117" y="720374"/>
                  <a:pt x="353533" y="691118"/>
                </a:cubicBezTo>
                <a:cubicBezTo>
                  <a:pt x="143936" y="710514"/>
                  <a:pt x="-18696" y="519257"/>
                  <a:pt x="0" y="345559"/>
                </a:cubicBezTo>
                <a:close/>
              </a:path>
              <a:path w="707065" h="691117" stroke="0" extrusionOk="0">
                <a:moveTo>
                  <a:pt x="0" y="345559"/>
                </a:moveTo>
                <a:cubicBezTo>
                  <a:pt x="9897" y="140146"/>
                  <a:pt x="162283" y="6272"/>
                  <a:pt x="353533" y="0"/>
                </a:cubicBezTo>
                <a:cubicBezTo>
                  <a:pt x="531420" y="-48333"/>
                  <a:pt x="714997" y="159456"/>
                  <a:pt x="707066" y="345559"/>
                </a:cubicBezTo>
                <a:cubicBezTo>
                  <a:pt x="704936" y="513163"/>
                  <a:pt x="525183" y="701748"/>
                  <a:pt x="353533" y="691118"/>
                </a:cubicBezTo>
                <a:cubicBezTo>
                  <a:pt x="147822" y="640934"/>
                  <a:pt x="27440" y="575975"/>
                  <a:pt x="0" y="34555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5BDE5F5B-8830-F4B9-864A-BFF863562F95}"/>
              </a:ext>
            </a:extLst>
          </p:cNvPr>
          <p:cNvSpPr/>
          <p:nvPr/>
        </p:nvSpPr>
        <p:spPr>
          <a:xfrm>
            <a:off x="11368444" y="4747957"/>
            <a:ext cx="298737" cy="671759"/>
          </a:xfrm>
          <a:custGeom>
            <a:avLst/>
            <a:gdLst>
              <a:gd name="connsiteX0" fmla="*/ 0 w 298737"/>
              <a:gd name="connsiteY0" fmla="*/ 149369 h 671759"/>
              <a:gd name="connsiteX1" fmla="*/ 149369 w 298737"/>
              <a:gd name="connsiteY1" fmla="*/ 0 h 671759"/>
              <a:gd name="connsiteX2" fmla="*/ 298737 w 298737"/>
              <a:gd name="connsiteY2" fmla="*/ 149369 h 671759"/>
              <a:gd name="connsiteX3" fmla="*/ 224053 w 298737"/>
              <a:gd name="connsiteY3" fmla="*/ 149369 h 671759"/>
              <a:gd name="connsiteX4" fmla="*/ 224053 w 298737"/>
              <a:gd name="connsiteY4" fmla="*/ 671759 h 671759"/>
              <a:gd name="connsiteX5" fmla="*/ 74684 w 298737"/>
              <a:gd name="connsiteY5" fmla="*/ 671759 h 671759"/>
              <a:gd name="connsiteX6" fmla="*/ 74684 w 298737"/>
              <a:gd name="connsiteY6" fmla="*/ 149369 h 671759"/>
              <a:gd name="connsiteX7" fmla="*/ 0 w 298737"/>
              <a:gd name="connsiteY7" fmla="*/ 149369 h 6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37" h="671759" fill="none" extrusionOk="0">
                <a:moveTo>
                  <a:pt x="0" y="149369"/>
                </a:moveTo>
                <a:cubicBezTo>
                  <a:pt x="30311" y="111202"/>
                  <a:pt x="110770" y="48436"/>
                  <a:pt x="149369" y="0"/>
                </a:cubicBezTo>
                <a:cubicBezTo>
                  <a:pt x="192183" y="48755"/>
                  <a:pt x="238884" y="88637"/>
                  <a:pt x="298737" y="149369"/>
                </a:cubicBezTo>
                <a:cubicBezTo>
                  <a:pt x="267115" y="148978"/>
                  <a:pt x="256340" y="150511"/>
                  <a:pt x="224053" y="149369"/>
                </a:cubicBezTo>
                <a:cubicBezTo>
                  <a:pt x="203053" y="330192"/>
                  <a:pt x="246881" y="495142"/>
                  <a:pt x="224053" y="671759"/>
                </a:cubicBezTo>
                <a:cubicBezTo>
                  <a:pt x="176403" y="669640"/>
                  <a:pt x="143188" y="667825"/>
                  <a:pt x="74684" y="671759"/>
                </a:cubicBezTo>
                <a:cubicBezTo>
                  <a:pt x="54164" y="548638"/>
                  <a:pt x="73569" y="312886"/>
                  <a:pt x="74684" y="149369"/>
                </a:cubicBezTo>
                <a:cubicBezTo>
                  <a:pt x="55779" y="150671"/>
                  <a:pt x="20328" y="151890"/>
                  <a:pt x="0" y="149369"/>
                </a:cubicBezTo>
                <a:close/>
              </a:path>
              <a:path w="298737" h="671759" stroke="0" extrusionOk="0">
                <a:moveTo>
                  <a:pt x="0" y="149369"/>
                </a:moveTo>
                <a:cubicBezTo>
                  <a:pt x="60278" y="89382"/>
                  <a:pt x="117061" y="37274"/>
                  <a:pt x="149369" y="0"/>
                </a:cubicBezTo>
                <a:cubicBezTo>
                  <a:pt x="219190" y="73827"/>
                  <a:pt x="239352" y="92434"/>
                  <a:pt x="298737" y="149369"/>
                </a:cubicBezTo>
                <a:cubicBezTo>
                  <a:pt x="262429" y="151115"/>
                  <a:pt x="244105" y="149370"/>
                  <a:pt x="224053" y="149369"/>
                </a:cubicBezTo>
                <a:cubicBezTo>
                  <a:pt x="219171" y="313183"/>
                  <a:pt x="248389" y="437777"/>
                  <a:pt x="224053" y="671759"/>
                </a:cubicBezTo>
                <a:cubicBezTo>
                  <a:pt x="187951" y="674125"/>
                  <a:pt x="137899" y="676178"/>
                  <a:pt x="74684" y="671759"/>
                </a:cubicBezTo>
                <a:cubicBezTo>
                  <a:pt x="66564" y="438555"/>
                  <a:pt x="67491" y="272565"/>
                  <a:pt x="74684" y="149369"/>
                </a:cubicBezTo>
                <a:cubicBezTo>
                  <a:pt x="44415" y="147862"/>
                  <a:pt x="33954" y="150374"/>
                  <a:pt x="0" y="149369"/>
                </a:cubicBezTo>
                <a:close/>
              </a:path>
            </a:pathLst>
          </a:custGeom>
          <a:solidFill>
            <a:schemeClr val="accent6"/>
          </a:solidFill>
          <a:ln>
            <a:extLst>
              <a:ext uri="{C807C97D-BFC1-408E-A445-0C87EB9F89A2}">
                <ask:lineSketchStyleProps xmlns:ask="http://schemas.microsoft.com/office/drawing/2018/sketchyshapes" sd="2024704319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011081-0A27-C519-A631-A8AACA467708}"/>
              </a:ext>
            </a:extLst>
          </p:cNvPr>
          <p:cNvSpPr/>
          <p:nvPr/>
        </p:nvSpPr>
        <p:spPr>
          <a:xfrm>
            <a:off x="11182119" y="5172857"/>
            <a:ext cx="707065" cy="691117"/>
          </a:xfrm>
          <a:custGeom>
            <a:avLst/>
            <a:gdLst>
              <a:gd name="connsiteX0" fmla="*/ 0 w 707065"/>
              <a:gd name="connsiteY0" fmla="*/ 345559 h 691117"/>
              <a:gd name="connsiteX1" fmla="*/ 353533 w 707065"/>
              <a:gd name="connsiteY1" fmla="*/ 0 h 691117"/>
              <a:gd name="connsiteX2" fmla="*/ 707066 w 707065"/>
              <a:gd name="connsiteY2" fmla="*/ 345559 h 691117"/>
              <a:gd name="connsiteX3" fmla="*/ 353533 w 707065"/>
              <a:gd name="connsiteY3" fmla="*/ 691118 h 691117"/>
              <a:gd name="connsiteX4" fmla="*/ 0 w 707065"/>
              <a:gd name="connsiteY4" fmla="*/ 345559 h 69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065" h="691117" fill="none" extrusionOk="0">
                <a:moveTo>
                  <a:pt x="0" y="345559"/>
                </a:moveTo>
                <a:cubicBezTo>
                  <a:pt x="27215" y="139797"/>
                  <a:pt x="163637" y="-451"/>
                  <a:pt x="353533" y="0"/>
                </a:cubicBezTo>
                <a:cubicBezTo>
                  <a:pt x="511729" y="23476"/>
                  <a:pt x="737350" y="159226"/>
                  <a:pt x="707066" y="345559"/>
                </a:cubicBezTo>
                <a:cubicBezTo>
                  <a:pt x="732810" y="508328"/>
                  <a:pt x="504007" y="676535"/>
                  <a:pt x="353533" y="691118"/>
                </a:cubicBezTo>
                <a:cubicBezTo>
                  <a:pt x="130194" y="708996"/>
                  <a:pt x="8787" y="553332"/>
                  <a:pt x="0" y="345559"/>
                </a:cubicBezTo>
                <a:close/>
              </a:path>
              <a:path w="707065" h="691117" stroke="0" extrusionOk="0">
                <a:moveTo>
                  <a:pt x="0" y="345559"/>
                </a:moveTo>
                <a:cubicBezTo>
                  <a:pt x="25201" y="131775"/>
                  <a:pt x="166260" y="20244"/>
                  <a:pt x="353533" y="0"/>
                </a:cubicBezTo>
                <a:cubicBezTo>
                  <a:pt x="512486" y="-20076"/>
                  <a:pt x="686522" y="161589"/>
                  <a:pt x="707066" y="345559"/>
                </a:cubicBezTo>
                <a:cubicBezTo>
                  <a:pt x="731312" y="545369"/>
                  <a:pt x="532907" y="711234"/>
                  <a:pt x="353533" y="691118"/>
                </a:cubicBezTo>
                <a:cubicBezTo>
                  <a:pt x="190787" y="716714"/>
                  <a:pt x="-3796" y="538601"/>
                  <a:pt x="0" y="34555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5BF0EF22-E9AC-5999-7B2D-30E39233F38D}"/>
              </a:ext>
            </a:extLst>
          </p:cNvPr>
          <p:cNvSpPr/>
          <p:nvPr/>
        </p:nvSpPr>
        <p:spPr>
          <a:xfrm rot="10800000">
            <a:off x="8947865" y="4884474"/>
            <a:ext cx="298737" cy="671759"/>
          </a:xfrm>
          <a:custGeom>
            <a:avLst/>
            <a:gdLst>
              <a:gd name="connsiteX0" fmla="*/ 0 w 298737"/>
              <a:gd name="connsiteY0" fmla="*/ 149369 h 671759"/>
              <a:gd name="connsiteX1" fmla="*/ 149369 w 298737"/>
              <a:gd name="connsiteY1" fmla="*/ 0 h 671759"/>
              <a:gd name="connsiteX2" fmla="*/ 298737 w 298737"/>
              <a:gd name="connsiteY2" fmla="*/ 149369 h 671759"/>
              <a:gd name="connsiteX3" fmla="*/ 224053 w 298737"/>
              <a:gd name="connsiteY3" fmla="*/ 149369 h 671759"/>
              <a:gd name="connsiteX4" fmla="*/ 224053 w 298737"/>
              <a:gd name="connsiteY4" fmla="*/ 671759 h 671759"/>
              <a:gd name="connsiteX5" fmla="*/ 74684 w 298737"/>
              <a:gd name="connsiteY5" fmla="*/ 671759 h 671759"/>
              <a:gd name="connsiteX6" fmla="*/ 74684 w 298737"/>
              <a:gd name="connsiteY6" fmla="*/ 149369 h 671759"/>
              <a:gd name="connsiteX7" fmla="*/ 0 w 298737"/>
              <a:gd name="connsiteY7" fmla="*/ 149369 h 6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37" h="671759" fill="none" extrusionOk="0">
                <a:moveTo>
                  <a:pt x="0" y="149369"/>
                </a:moveTo>
                <a:cubicBezTo>
                  <a:pt x="30311" y="111202"/>
                  <a:pt x="110770" y="48436"/>
                  <a:pt x="149369" y="0"/>
                </a:cubicBezTo>
                <a:cubicBezTo>
                  <a:pt x="192183" y="48755"/>
                  <a:pt x="238884" y="88637"/>
                  <a:pt x="298737" y="149369"/>
                </a:cubicBezTo>
                <a:cubicBezTo>
                  <a:pt x="267115" y="148978"/>
                  <a:pt x="256340" y="150511"/>
                  <a:pt x="224053" y="149369"/>
                </a:cubicBezTo>
                <a:cubicBezTo>
                  <a:pt x="203053" y="330192"/>
                  <a:pt x="246881" y="495142"/>
                  <a:pt x="224053" y="671759"/>
                </a:cubicBezTo>
                <a:cubicBezTo>
                  <a:pt x="176403" y="669640"/>
                  <a:pt x="143188" y="667825"/>
                  <a:pt x="74684" y="671759"/>
                </a:cubicBezTo>
                <a:cubicBezTo>
                  <a:pt x="54164" y="548638"/>
                  <a:pt x="73569" y="312886"/>
                  <a:pt x="74684" y="149369"/>
                </a:cubicBezTo>
                <a:cubicBezTo>
                  <a:pt x="55779" y="150671"/>
                  <a:pt x="20328" y="151890"/>
                  <a:pt x="0" y="149369"/>
                </a:cubicBezTo>
                <a:close/>
              </a:path>
              <a:path w="298737" h="671759" stroke="0" extrusionOk="0">
                <a:moveTo>
                  <a:pt x="0" y="149369"/>
                </a:moveTo>
                <a:cubicBezTo>
                  <a:pt x="60278" y="89382"/>
                  <a:pt x="117061" y="37274"/>
                  <a:pt x="149369" y="0"/>
                </a:cubicBezTo>
                <a:cubicBezTo>
                  <a:pt x="219190" y="73827"/>
                  <a:pt x="239352" y="92434"/>
                  <a:pt x="298737" y="149369"/>
                </a:cubicBezTo>
                <a:cubicBezTo>
                  <a:pt x="262429" y="151115"/>
                  <a:pt x="244105" y="149370"/>
                  <a:pt x="224053" y="149369"/>
                </a:cubicBezTo>
                <a:cubicBezTo>
                  <a:pt x="219171" y="313183"/>
                  <a:pt x="248389" y="437777"/>
                  <a:pt x="224053" y="671759"/>
                </a:cubicBezTo>
                <a:cubicBezTo>
                  <a:pt x="187951" y="674125"/>
                  <a:pt x="137899" y="676178"/>
                  <a:pt x="74684" y="671759"/>
                </a:cubicBezTo>
                <a:cubicBezTo>
                  <a:pt x="66564" y="438555"/>
                  <a:pt x="67491" y="272565"/>
                  <a:pt x="74684" y="149369"/>
                </a:cubicBezTo>
                <a:cubicBezTo>
                  <a:pt x="44415" y="147862"/>
                  <a:pt x="33954" y="150374"/>
                  <a:pt x="0" y="149369"/>
                </a:cubicBezTo>
                <a:close/>
              </a:path>
            </a:pathLst>
          </a:custGeom>
          <a:solidFill>
            <a:schemeClr val="accent2"/>
          </a:solidFill>
          <a:ln>
            <a:extLst>
              <a:ext uri="{C807C97D-BFC1-408E-A445-0C87EB9F89A2}">
                <ask:lineSketchStyleProps xmlns:ask="http://schemas.microsoft.com/office/drawing/2018/sketchyshapes" sd="2024704319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0DBFA9BB-7FB8-274E-F388-2057BB1C2188}"/>
              </a:ext>
            </a:extLst>
          </p:cNvPr>
          <p:cNvSpPr/>
          <p:nvPr/>
        </p:nvSpPr>
        <p:spPr>
          <a:xfrm>
            <a:off x="10800561" y="4884474"/>
            <a:ext cx="298737" cy="671759"/>
          </a:xfrm>
          <a:custGeom>
            <a:avLst/>
            <a:gdLst>
              <a:gd name="connsiteX0" fmla="*/ 0 w 298737"/>
              <a:gd name="connsiteY0" fmla="*/ 149369 h 671759"/>
              <a:gd name="connsiteX1" fmla="*/ 149369 w 298737"/>
              <a:gd name="connsiteY1" fmla="*/ 0 h 671759"/>
              <a:gd name="connsiteX2" fmla="*/ 298737 w 298737"/>
              <a:gd name="connsiteY2" fmla="*/ 149369 h 671759"/>
              <a:gd name="connsiteX3" fmla="*/ 224053 w 298737"/>
              <a:gd name="connsiteY3" fmla="*/ 149369 h 671759"/>
              <a:gd name="connsiteX4" fmla="*/ 224053 w 298737"/>
              <a:gd name="connsiteY4" fmla="*/ 671759 h 671759"/>
              <a:gd name="connsiteX5" fmla="*/ 74684 w 298737"/>
              <a:gd name="connsiteY5" fmla="*/ 671759 h 671759"/>
              <a:gd name="connsiteX6" fmla="*/ 74684 w 298737"/>
              <a:gd name="connsiteY6" fmla="*/ 149369 h 671759"/>
              <a:gd name="connsiteX7" fmla="*/ 0 w 298737"/>
              <a:gd name="connsiteY7" fmla="*/ 149369 h 6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37" h="671759" fill="none" extrusionOk="0">
                <a:moveTo>
                  <a:pt x="0" y="149369"/>
                </a:moveTo>
                <a:cubicBezTo>
                  <a:pt x="30311" y="111202"/>
                  <a:pt x="110770" y="48436"/>
                  <a:pt x="149369" y="0"/>
                </a:cubicBezTo>
                <a:cubicBezTo>
                  <a:pt x="192183" y="48755"/>
                  <a:pt x="238884" y="88637"/>
                  <a:pt x="298737" y="149369"/>
                </a:cubicBezTo>
                <a:cubicBezTo>
                  <a:pt x="267115" y="148978"/>
                  <a:pt x="256340" y="150511"/>
                  <a:pt x="224053" y="149369"/>
                </a:cubicBezTo>
                <a:cubicBezTo>
                  <a:pt x="203053" y="330192"/>
                  <a:pt x="246881" y="495142"/>
                  <a:pt x="224053" y="671759"/>
                </a:cubicBezTo>
                <a:cubicBezTo>
                  <a:pt x="176403" y="669640"/>
                  <a:pt x="143188" y="667825"/>
                  <a:pt x="74684" y="671759"/>
                </a:cubicBezTo>
                <a:cubicBezTo>
                  <a:pt x="54164" y="548638"/>
                  <a:pt x="73569" y="312886"/>
                  <a:pt x="74684" y="149369"/>
                </a:cubicBezTo>
                <a:cubicBezTo>
                  <a:pt x="55779" y="150671"/>
                  <a:pt x="20328" y="151890"/>
                  <a:pt x="0" y="149369"/>
                </a:cubicBezTo>
                <a:close/>
              </a:path>
              <a:path w="298737" h="671759" stroke="0" extrusionOk="0">
                <a:moveTo>
                  <a:pt x="0" y="149369"/>
                </a:moveTo>
                <a:cubicBezTo>
                  <a:pt x="60278" y="89382"/>
                  <a:pt x="117061" y="37274"/>
                  <a:pt x="149369" y="0"/>
                </a:cubicBezTo>
                <a:cubicBezTo>
                  <a:pt x="219190" y="73827"/>
                  <a:pt x="239352" y="92434"/>
                  <a:pt x="298737" y="149369"/>
                </a:cubicBezTo>
                <a:cubicBezTo>
                  <a:pt x="262429" y="151115"/>
                  <a:pt x="244105" y="149370"/>
                  <a:pt x="224053" y="149369"/>
                </a:cubicBezTo>
                <a:cubicBezTo>
                  <a:pt x="219171" y="313183"/>
                  <a:pt x="248389" y="437777"/>
                  <a:pt x="224053" y="671759"/>
                </a:cubicBezTo>
                <a:cubicBezTo>
                  <a:pt x="187951" y="674125"/>
                  <a:pt x="137899" y="676178"/>
                  <a:pt x="74684" y="671759"/>
                </a:cubicBezTo>
                <a:cubicBezTo>
                  <a:pt x="66564" y="438555"/>
                  <a:pt x="67491" y="272565"/>
                  <a:pt x="74684" y="149369"/>
                </a:cubicBezTo>
                <a:cubicBezTo>
                  <a:pt x="44415" y="147862"/>
                  <a:pt x="33954" y="150374"/>
                  <a:pt x="0" y="149369"/>
                </a:cubicBezTo>
                <a:close/>
              </a:path>
            </a:pathLst>
          </a:custGeom>
          <a:solidFill>
            <a:schemeClr val="accent2"/>
          </a:solidFill>
          <a:ln>
            <a:extLst>
              <a:ext uri="{C807C97D-BFC1-408E-A445-0C87EB9F89A2}">
                <ask:lineSketchStyleProps xmlns:ask="http://schemas.microsoft.com/office/drawing/2018/sketchyshapes" sd="2024704319">
                  <a:prstGeom prst="up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D91FB253-3922-B535-3F17-B24093F784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63840" y="5542434"/>
                <a:ext cx="468972" cy="4074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N" sz="1400" i="1" dirty="0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</m:ctrlPr>
                        </m:acc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IN" sz="1400" dirty="0">
                  <a:latin typeface="Dreaming Outloud Pro" panose="020F0502020204030204" pitchFamily="66" charset="0"/>
                  <a:cs typeface="Dreaming Outloud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A8126A69-F6A6-29C4-894F-FC86CE6A3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840" y="5542434"/>
                <a:ext cx="468972" cy="407407"/>
              </a:xfrm>
              <a:prstGeom prst="rect">
                <a:avLst/>
              </a:prstGeom>
              <a:blipFill>
                <a:blip r:embed="rId3"/>
                <a:stretch>
                  <a:fillRect r="-2337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F42D05F3-C8BA-7D92-0AE9-2A5C1D57D5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28863" y="5573726"/>
                <a:ext cx="468972" cy="4074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N" sz="1400" i="1" dirty="0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</m:ctrlPr>
                        </m:acc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IN" sz="1400" dirty="0">
                  <a:latin typeface="Dreaming Outloud Pro" panose="020F0502020204030204" pitchFamily="66" charset="0"/>
                  <a:cs typeface="Dreaming Outloud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D3E4B754-719B-FDAD-BDAD-0B586DA9F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863" y="5573726"/>
                <a:ext cx="468972" cy="407407"/>
              </a:xfrm>
              <a:prstGeom prst="rect">
                <a:avLst/>
              </a:prstGeom>
              <a:blipFill>
                <a:blip r:embed="rId4"/>
                <a:stretch>
                  <a:fillRect r="-2207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DD3FC032-3CC1-E031-3B95-1F149503D2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63097" y="4477067"/>
                <a:ext cx="468972" cy="4074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N" sz="1400" i="1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</m:ctrlPr>
                        </m:accPr>
                        <m:e>
                          <m:r>
                            <a:rPr lang="en-IN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Pro" panose="020F0502020204030204" pitchFamily="66" charset="0"/>
                            </a:rPr>
                            <m:t>𝜎</m:t>
                          </m:r>
                        </m:e>
                      </m:acc>
                    </m:oMath>
                  </m:oMathPara>
                </a14:m>
                <a:endParaRPr lang="en-IN" sz="1400" dirty="0">
                  <a:latin typeface="Dreaming Outloud Pro" panose="020F0502020204030204" pitchFamily="66" charset="0"/>
                  <a:cs typeface="Dreaming Outloud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B6DFFB16-2561-4FFC-E58E-FD3BD0147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3097" y="4477067"/>
                <a:ext cx="468972" cy="407407"/>
              </a:xfrm>
              <a:prstGeom prst="rect">
                <a:avLst/>
              </a:prstGeom>
              <a:blipFill>
                <a:blip r:embed="rId5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7878A9CC-ED6B-97A1-DE4D-02402BF990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7206" y="4499934"/>
                <a:ext cx="468972" cy="4074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N" sz="1400" i="1" smtClean="0">
                              <a:latin typeface="Cambria Math" panose="02040503050406030204" pitchFamily="18" charset="0"/>
                              <a:cs typeface="Dreaming Outloud Pro" panose="020F0502020204030204" pitchFamily="66" charset="0"/>
                            </a:rPr>
                          </m:ctrlPr>
                        </m:accPr>
                        <m:e>
                          <m:r>
                            <a:rPr lang="en-IN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Pro" panose="020F0502020204030204" pitchFamily="66" charset="0"/>
                            </a:rPr>
                            <m:t>𝜎</m:t>
                          </m:r>
                        </m:e>
                      </m:acc>
                    </m:oMath>
                  </m:oMathPara>
                </a14:m>
                <a:endParaRPr lang="en-IN" sz="1400" dirty="0">
                  <a:latin typeface="Dreaming Outloud Pro" panose="020F0502020204030204" pitchFamily="66" charset="0"/>
                  <a:cs typeface="Dreaming Outloud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CE2CE03E-AE97-A20C-F0B9-C8F4F7F52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7206" y="4499934"/>
                <a:ext cx="468972" cy="407407"/>
              </a:xfrm>
              <a:prstGeom prst="rect">
                <a:avLst/>
              </a:prstGeom>
              <a:blipFill>
                <a:blip r:embed="rId6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1AC02268-D7F2-DBE3-ED97-4204794E8B21}"/>
              </a:ext>
            </a:extLst>
          </p:cNvPr>
          <p:cNvSpPr txBox="1">
            <a:spLocks/>
          </p:cNvSpPr>
          <p:nvPr/>
        </p:nvSpPr>
        <p:spPr>
          <a:xfrm>
            <a:off x="8638321" y="3198204"/>
            <a:ext cx="2851797" cy="89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18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Projections of the Majorana fermion?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9F81CF97-6EEC-4FCA-27DD-5681F965F796}"/>
              </a:ext>
            </a:extLst>
          </p:cNvPr>
          <p:cNvSpPr/>
          <p:nvPr/>
        </p:nvSpPr>
        <p:spPr>
          <a:xfrm rot="16200000">
            <a:off x="8532461" y="3480154"/>
            <a:ext cx="1874745" cy="1708473"/>
          </a:xfrm>
          <a:custGeom>
            <a:avLst/>
            <a:gdLst>
              <a:gd name="connsiteX0" fmla="*/ 937372 w 1874745"/>
              <a:gd name="connsiteY0" fmla="*/ 0 h 1708473"/>
              <a:gd name="connsiteX1" fmla="*/ 1674466 w 1874745"/>
              <a:gd name="connsiteY1" fmla="*/ 326495 h 1708473"/>
              <a:gd name="connsiteX2" fmla="*/ 1291178 w 1874745"/>
              <a:gd name="connsiteY2" fmla="*/ 600921 h 1708473"/>
              <a:gd name="connsiteX3" fmla="*/ 937373 w 1874745"/>
              <a:gd name="connsiteY3" fmla="*/ 854237 h 1708473"/>
              <a:gd name="connsiteX4" fmla="*/ 937372 w 1874745"/>
              <a:gd name="connsiteY4" fmla="*/ 0 h 1708473"/>
              <a:gd name="connsiteX0" fmla="*/ 937372 w 1874745"/>
              <a:gd name="connsiteY0" fmla="*/ 0 h 1708473"/>
              <a:gd name="connsiteX1" fmla="*/ 1674466 w 1874745"/>
              <a:gd name="connsiteY1" fmla="*/ 326495 h 170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4745" h="1708473" stroke="0" extrusionOk="0">
                <a:moveTo>
                  <a:pt x="937372" y="0"/>
                </a:moveTo>
                <a:cubicBezTo>
                  <a:pt x="1298247" y="21084"/>
                  <a:pt x="1498876" y="107775"/>
                  <a:pt x="1674466" y="326495"/>
                </a:cubicBezTo>
                <a:cubicBezTo>
                  <a:pt x="1531193" y="435761"/>
                  <a:pt x="1361111" y="483432"/>
                  <a:pt x="1291178" y="600921"/>
                </a:cubicBezTo>
                <a:cubicBezTo>
                  <a:pt x="1221245" y="718410"/>
                  <a:pt x="1023224" y="744709"/>
                  <a:pt x="937373" y="854237"/>
                </a:cubicBezTo>
                <a:cubicBezTo>
                  <a:pt x="976391" y="504604"/>
                  <a:pt x="974708" y="339286"/>
                  <a:pt x="937372" y="0"/>
                </a:cubicBezTo>
                <a:close/>
              </a:path>
              <a:path w="1874745" h="1708473" fill="none" extrusionOk="0">
                <a:moveTo>
                  <a:pt x="937372" y="0"/>
                </a:moveTo>
                <a:cubicBezTo>
                  <a:pt x="1214888" y="-15451"/>
                  <a:pt x="1512843" y="169825"/>
                  <a:pt x="1674466" y="326495"/>
                </a:cubicBezTo>
              </a:path>
              <a:path w="1874745" h="1708473" fill="none" stroke="0" extrusionOk="0">
                <a:moveTo>
                  <a:pt x="937372" y="0"/>
                </a:moveTo>
                <a:cubicBezTo>
                  <a:pt x="1240180" y="-15726"/>
                  <a:pt x="1497240" y="50091"/>
                  <a:pt x="1674466" y="326495"/>
                </a:cubicBezTo>
              </a:path>
            </a:pathLst>
          </a:custGeom>
          <a:ln w="19050">
            <a:solidFill>
              <a:schemeClr val="tx1"/>
            </a:solidFill>
            <a:headEnd type="arrow"/>
            <a:extLst>
              <a:ext uri="{C807C97D-BFC1-408E-A445-0C87EB9F89A2}">
                <ask:lineSketchStyleProps xmlns:ask="http://schemas.microsoft.com/office/drawing/2018/sketchyshapes" sd="608469986">
                  <a:prstGeom prst="arc">
                    <a:avLst>
                      <a:gd name="adj1" fmla="val 16200000"/>
                      <a:gd name="adj2" fmla="val 1946389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43BA7AD-12B7-7574-93C5-02CF7012C1C1}"/>
              </a:ext>
            </a:extLst>
          </p:cNvPr>
          <p:cNvSpPr/>
          <p:nvPr/>
        </p:nvSpPr>
        <p:spPr>
          <a:xfrm rot="15611979" flipV="1">
            <a:off x="9829143" y="3599674"/>
            <a:ext cx="1874745" cy="1543122"/>
          </a:xfrm>
          <a:custGeom>
            <a:avLst/>
            <a:gdLst>
              <a:gd name="connsiteX0" fmla="*/ 901797 w 1874745"/>
              <a:gd name="connsiteY0" fmla="*/ 556 h 1543122"/>
              <a:gd name="connsiteX1" fmla="*/ 1644622 w 1874745"/>
              <a:gd name="connsiteY1" fmla="*/ 265187 h 1543122"/>
              <a:gd name="connsiteX2" fmla="*/ 1276853 w 1874745"/>
              <a:gd name="connsiteY2" fmla="*/ 528501 h 1543122"/>
              <a:gd name="connsiteX3" fmla="*/ 937373 w 1874745"/>
              <a:gd name="connsiteY3" fmla="*/ 771561 h 1543122"/>
              <a:gd name="connsiteX4" fmla="*/ 920652 w 1874745"/>
              <a:gd name="connsiteY4" fmla="*/ 409189 h 1543122"/>
              <a:gd name="connsiteX5" fmla="*/ 901797 w 1874745"/>
              <a:gd name="connsiteY5" fmla="*/ 556 h 1543122"/>
              <a:gd name="connsiteX0" fmla="*/ 901797 w 1874745"/>
              <a:gd name="connsiteY0" fmla="*/ 556 h 1543122"/>
              <a:gd name="connsiteX1" fmla="*/ 1644622 w 1874745"/>
              <a:gd name="connsiteY1" fmla="*/ 265187 h 154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74745" h="1543122" stroke="0" extrusionOk="0">
                <a:moveTo>
                  <a:pt x="901797" y="556"/>
                </a:moveTo>
                <a:cubicBezTo>
                  <a:pt x="1195179" y="-5462"/>
                  <a:pt x="1462098" y="67200"/>
                  <a:pt x="1644622" y="265187"/>
                </a:cubicBezTo>
                <a:cubicBezTo>
                  <a:pt x="1492206" y="428668"/>
                  <a:pt x="1409954" y="370911"/>
                  <a:pt x="1276853" y="528501"/>
                </a:cubicBezTo>
                <a:cubicBezTo>
                  <a:pt x="1143752" y="686091"/>
                  <a:pt x="984542" y="690522"/>
                  <a:pt x="937373" y="771561"/>
                </a:cubicBezTo>
                <a:cubicBezTo>
                  <a:pt x="918052" y="661408"/>
                  <a:pt x="943965" y="559958"/>
                  <a:pt x="920652" y="409189"/>
                </a:cubicBezTo>
                <a:cubicBezTo>
                  <a:pt x="897340" y="258419"/>
                  <a:pt x="952387" y="132729"/>
                  <a:pt x="901797" y="556"/>
                </a:cubicBezTo>
                <a:close/>
              </a:path>
              <a:path w="1874745" h="1543122" fill="none" extrusionOk="0">
                <a:moveTo>
                  <a:pt x="901797" y="556"/>
                </a:moveTo>
                <a:cubicBezTo>
                  <a:pt x="1166280" y="-41092"/>
                  <a:pt x="1452517" y="82120"/>
                  <a:pt x="1644622" y="265187"/>
                </a:cubicBezTo>
              </a:path>
              <a:path w="1874745" h="1543122" fill="none" stroke="0" extrusionOk="0">
                <a:moveTo>
                  <a:pt x="901797" y="556"/>
                </a:moveTo>
                <a:cubicBezTo>
                  <a:pt x="1153200" y="-57225"/>
                  <a:pt x="1461925" y="99754"/>
                  <a:pt x="1644622" y="265187"/>
                </a:cubicBezTo>
              </a:path>
            </a:pathLst>
          </a:custGeom>
          <a:ln w="19050">
            <a:solidFill>
              <a:schemeClr val="tx1"/>
            </a:solidFill>
            <a:headEnd type="arrow"/>
            <a:extLst>
              <a:ext uri="{C807C97D-BFC1-408E-A445-0C87EB9F89A2}">
                <ask:lineSketchStyleProps xmlns:ask="http://schemas.microsoft.com/office/drawing/2018/sketchyshapes" sd="608469986">
                  <a:prstGeom prst="arc">
                    <a:avLst>
                      <a:gd name="adj1" fmla="val 16041491"/>
                      <a:gd name="adj2" fmla="val 1946389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0444B4C-9A55-641F-682D-472CE8643294}"/>
              </a:ext>
            </a:extLst>
          </p:cNvPr>
          <p:cNvSpPr txBox="1">
            <a:spLocks/>
          </p:cNvSpPr>
          <p:nvPr/>
        </p:nvSpPr>
        <p:spPr>
          <a:xfrm>
            <a:off x="9930308" y="1806513"/>
            <a:ext cx="1882254" cy="1103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1800" dirty="0"/>
              <a:t>✓</a:t>
            </a:r>
            <a:r>
              <a:rPr lang="en-IN" sz="18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Spin 1/2 </a:t>
            </a:r>
          </a:p>
          <a:p>
            <a:pPr marL="0" indent="0">
              <a:buNone/>
            </a:pPr>
            <a:r>
              <a:rPr lang="en-IN" sz="1800" dirty="0"/>
              <a:t>✓</a:t>
            </a:r>
            <a:r>
              <a:rPr lang="en-IN" sz="18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Neutral</a:t>
            </a:r>
          </a:p>
          <a:p>
            <a:pPr marL="0" indent="0">
              <a:buNone/>
            </a:pPr>
            <a:r>
              <a:rPr lang="en-IN" sz="1800" dirty="0"/>
              <a:t>✓</a:t>
            </a:r>
            <a:r>
              <a:rPr lang="en-IN" sz="18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Non-zero mass</a:t>
            </a:r>
          </a:p>
          <a:p>
            <a:pPr marL="0" indent="0" algn="ctr">
              <a:buNone/>
            </a:pPr>
            <a:endParaRPr lang="en-IN" sz="1400" dirty="0"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EBF1F55-E284-E253-49EE-1E16E2360220}"/>
              </a:ext>
            </a:extLst>
          </p:cNvPr>
          <p:cNvSpPr txBox="1">
            <a:spLocks/>
          </p:cNvSpPr>
          <p:nvPr/>
        </p:nvSpPr>
        <p:spPr>
          <a:xfrm>
            <a:off x="7774823" y="6021463"/>
            <a:ext cx="1577265" cy="586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14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SM Neutrino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94955F1-5411-FF76-48F5-1507C1CC9F2F}"/>
              </a:ext>
            </a:extLst>
          </p:cNvPr>
          <p:cNvSpPr txBox="1">
            <a:spLocks/>
          </p:cNvSpPr>
          <p:nvPr/>
        </p:nvSpPr>
        <p:spPr>
          <a:xfrm>
            <a:off x="10465852" y="6021463"/>
            <a:ext cx="1577265" cy="586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1400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SM Anti-neutrino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31E545-AE25-65D5-2C1A-B593E69D0C6D}"/>
              </a:ext>
            </a:extLst>
          </p:cNvPr>
          <p:cNvSpPr/>
          <p:nvPr/>
        </p:nvSpPr>
        <p:spPr>
          <a:xfrm>
            <a:off x="7853859" y="1533465"/>
            <a:ext cx="4286992" cy="4785837"/>
          </a:xfrm>
          <a:prstGeom prst="rect">
            <a:avLst/>
          </a:prstGeom>
          <a:solidFill>
            <a:srgbClr val="5B9BD5">
              <a:alpha val="9490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The only known feasible experimental probe of the Majorana nature of the neutrino is </a:t>
            </a:r>
            <a:r>
              <a:rPr lang="en-US" dirty="0" err="1">
                <a:latin typeface="Avenir Next LT Pro" panose="020B0504020202020204" pitchFamily="34" charset="0"/>
              </a:rPr>
              <a:t>Neutrinoless</a:t>
            </a:r>
            <a:r>
              <a:rPr lang="en-US" dirty="0">
                <a:latin typeface="Avenir Next LT Pro" panose="020B0504020202020204" pitchFamily="34" charset="0"/>
              </a:rPr>
              <a:t> Double Beta Decay (0</a:t>
            </a:r>
            <a:r>
              <a:rPr lang="en-US" dirty="0">
                <a:latin typeface="Symbol" panose="05050102010706020507" pitchFamily="18" charset="2"/>
              </a:rPr>
              <a:t>nbb</a:t>
            </a:r>
            <a:r>
              <a:rPr lang="en-US" dirty="0">
                <a:latin typeface="Avenir Next LT Pro" panose="020B0504020202020204" pitchFamily="34" charset="0"/>
              </a:rPr>
              <a:t>).</a:t>
            </a:r>
            <a:endParaRPr lang="en-IN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51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72783-3D6A-876D-58D8-59132E3A4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80969-A156-F087-2281-B0DA1CED2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Double Beta Decays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3DDFE-E8D4-B7C5-0934-F9879571D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DD08B-E313-0B4C-8164-459D0F0E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8</a:t>
            </a:fld>
            <a:endParaRPr lang="en-IN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5B0BD24-02BA-B768-A31C-EF6CC5557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0" y="1194260"/>
            <a:ext cx="2141575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FF8CC4-3E74-9B66-4E54-12A354840DDA}"/>
                  </a:ext>
                </a:extLst>
              </p14:cNvPr>
              <p14:cNvContentPartPr/>
              <p14:nvPr/>
            </p14:nvContentPartPr>
            <p14:xfrm>
              <a:off x="2741564" y="168503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FF8CC4-3E74-9B66-4E54-12A354840D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2564" y="1631033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785C1FF0-2464-451D-9C39-9E2C2591F5D0}"/>
              </a:ext>
            </a:extLst>
          </p:cNvPr>
          <p:cNvSpPr txBox="1"/>
          <p:nvPr/>
        </p:nvSpPr>
        <p:spPr>
          <a:xfrm>
            <a:off x="557086" y="4196731"/>
            <a:ext cx="187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 48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Ca,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76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Ge,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82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Se 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96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Zr,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100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Mo,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116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Cd,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128,130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Te,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136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Xe,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150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Nd,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238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U</a:t>
            </a:r>
            <a:endParaRPr lang="en-US" sz="1200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72C5C2-B1F3-2393-CD63-7C24908B82EF}"/>
                  </a:ext>
                </a:extLst>
              </p:cNvPr>
              <p:cNvSpPr txBox="1"/>
              <p:nvPr/>
            </p:nvSpPr>
            <p:spPr>
              <a:xfrm>
                <a:off x="557086" y="3509236"/>
                <a:ext cx="2251260" cy="778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venir Next LT Pro" panose="020B0504020202020204" pitchFamily="34" charset="0"/>
                  </a:rPr>
                  <a:t>Rare process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400" dirty="0">
                    <a:latin typeface="Avenir Next LT Pro" panose="020B0504020202020204" pitchFamily="34" charset="0"/>
                  </a:rPr>
                  <a:t> :10</a:t>
                </a:r>
                <a:r>
                  <a:rPr lang="en-US" sz="1400" baseline="30000" dirty="0">
                    <a:latin typeface="Avenir Next LT Pro" panose="020B0504020202020204" pitchFamily="34" charset="0"/>
                  </a:rPr>
                  <a:t>18</a:t>
                </a:r>
                <a:r>
                  <a:rPr lang="en-US" sz="1400" dirty="0">
                    <a:latin typeface="Avenir Next LT Pro" panose="020B0504020202020204" pitchFamily="34" charset="0"/>
                  </a:rPr>
                  <a:t> – 10</a:t>
                </a:r>
                <a:r>
                  <a:rPr lang="en-US" sz="1400" baseline="30000" dirty="0">
                    <a:latin typeface="Avenir Next LT Pro" panose="020B0504020202020204" pitchFamily="34" charset="0"/>
                  </a:rPr>
                  <a:t>24 </a:t>
                </a:r>
                <a:r>
                  <a:rPr lang="en-US" sz="1400" dirty="0">
                    <a:latin typeface="Avenir Next LT Pro" panose="020B0504020202020204" pitchFamily="34" charset="0"/>
                  </a:rPr>
                  <a:t>yr</a:t>
                </a:r>
                <a:endParaRPr lang="en-US" sz="1400" dirty="0"/>
              </a:p>
              <a:p>
                <a:endParaRPr lang="en-US" sz="14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72C5C2-B1F3-2393-CD63-7C24908B8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86" y="3509236"/>
                <a:ext cx="2251260" cy="778739"/>
              </a:xfrm>
              <a:prstGeom prst="rect">
                <a:avLst/>
              </a:prstGeom>
              <a:blipFill>
                <a:blip r:embed="rId5"/>
                <a:stretch>
                  <a:fillRect l="-811" t="-15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A4F0C33-F330-65C4-3301-EC8ED475B72F}"/>
              </a:ext>
            </a:extLst>
          </p:cNvPr>
          <p:cNvSpPr txBox="1"/>
          <p:nvPr/>
        </p:nvSpPr>
        <p:spPr>
          <a:xfrm>
            <a:off x="1139798" y="739079"/>
            <a:ext cx="72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</a:rPr>
              <a:t>2</a:t>
            </a:r>
            <a:r>
              <a:rPr lang="en-US" dirty="0">
                <a:latin typeface="Symbol" panose="05050102010706020507" pitchFamily="18" charset="2"/>
              </a:rPr>
              <a:t>nbb</a:t>
            </a:r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24194B-BBBE-12A2-B5DA-8E8AB630FE81}"/>
              </a:ext>
            </a:extLst>
          </p:cNvPr>
          <p:cNvSpPr txBox="1"/>
          <p:nvPr/>
        </p:nvSpPr>
        <p:spPr>
          <a:xfrm>
            <a:off x="557086" y="4950446"/>
            <a:ext cx="2251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Next LT Pro" panose="020B0504020202020204" pitchFamily="34" charset="0"/>
              </a:rPr>
              <a:t>Observed in 11 isotopes for which </a:t>
            </a:r>
            <a:r>
              <a:rPr lang="en-US" sz="1400" dirty="0">
                <a:latin typeface="Symbol" panose="05050102010706020507" pitchFamily="18" charset="2"/>
              </a:rPr>
              <a:t>b</a:t>
            </a:r>
            <a:r>
              <a:rPr lang="en-US" sz="1400" dirty="0">
                <a:latin typeface="Avenir Next LT Pro" panose="020B0504020202020204" pitchFamily="34" charset="0"/>
              </a:rPr>
              <a:t> decay is energy/spin suppressed.</a:t>
            </a:r>
            <a:endParaRPr lang="en-US" sz="1400" dirty="0"/>
          </a:p>
          <a:p>
            <a:endParaRPr lang="en-US" sz="14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832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E48EF-AD47-F5DF-95EA-8EA376D45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8C761-5BC5-D638-FC1A-9CAB06A2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Double Beta Decays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47ADBB-B8AE-28F3-C3FF-580478841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Aparajita Mazumdar | PPC 2025, Deadwood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BDEC6-5C2C-9B3B-0C37-CED72E99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685E-59F6-4749-A6A4-A22AA6A2CCD1}" type="slidenum">
              <a:rPr lang="en-IN" smtClean="0"/>
              <a:pPr/>
              <a:t>9</a:t>
            </a:fld>
            <a:endParaRPr lang="en-IN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2AE7923-9A02-ECB4-638E-17D8A6FB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0" y="1194260"/>
            <a:ext cx="2141575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40957B8-140A-C413-032C-36BA6894E615}"/>
                  </a:ext>
                </a:extLst>
              </p14:cNvPr>
              <p14:cNvContentPartPr/>
              <p14:nvPr/>
            </p14:nvContentPartPr>
            <p14:xfrm>
              <a:off x="2741564" y="168503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40957B8-140A-C413-032C-36BA6894E6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2564" y="1631033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EAA44BED-4179-D934-B528-2BA7D337E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23" y="1194260"/>
            <a:ext cx="2069206" cy="2304488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32FDFB-B6C5-BEB9-84FC-3DC29C4E454C}"/>
              </a:ext>
            </a:extLst>
          </p:cNvPr>
          <p:cNvSpPr txBox="1"/>
          <p:nvPr/>
        </p:nvSpPr>
        <p:spPr>
          <a:xfrm>
            <a:off x="557086" y="4196731"/>
            <a:ext cx="187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 48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Ca,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76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Ge,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82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Se 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96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Zr,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100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Mo,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116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Cd,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128,130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Te,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136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Xe,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150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Nd, </a:t>
            </a:r>
            <a:r>
              <a:rPr lang="en-IN" sz="1200" i="1" baseline="30000" dirty="0">
                <a:solidFill>
                  <a:srgbClr val="FF0000"/>
                </a:solidFill>
                <a:latin typeface="Avenir Next LT Pro" panose="020B0504020202020204" pitchFamily="34" charset="0"/>
              </a:rPr>
              <a:t>238</a:t>
            </a:r>
            <a:r>
              <a:rPr lang="en-IN" sz="1200" i="1" dirty="0">
                <a:solidFill>
                  <a:srgbClr val="FF0000"/>
                </a:solidFill>
                <a:latin typeface="Avenir Next LT Pro" panose="020B0504020202020204" pitchFamily="34" charset="0"/>
              </a:rPr>
              <a:t>U</a:t>
            </a:r>
            <a:endParaRPr lang="en-US" sz="1200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3BEEC0-1BED-8FA1-9228-C4D42406365A}"/>
                  </a:ext>
                </a:extLst>
              </p:cNvPr>
              <p:cNvSpPr txBox="1"/>
              <p:nvPr/>
            </p:nvSpPr>
            <p:spPr>
              <a:xfrm>
                <a:off x="557086" y="3509236"/>
                <a:ext cx="2251260" cy="778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venir Next LT Pro" panose="020B0504020202020204" pitchFamily="34" charset="0"/>
                  </a:rPr>
                  <a:t>Rare process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lang="en-US" sz="1400" dirty="0">
                    <a:latin typeface="Avenir Next LT Pro" panose="020B0504020202020204" pitchFamily="34" charset="0"/>
                  </a:rPr>
                  <a:t> :10</a:t>
                </a:r>
                <a:r>
                  <a:rPr lang="en-US" sz="1400" baseline="30000" dirty="0">
                    <a:latin typeface="Avenir Next LT Pro" panose="020B0504020202020204" pitchFamily="34" charset="0"/>
                  </a:rPr>
                  <a:t>18</a:t>
                </a:r>
                <a:r>
                  <a:rPr lang="en-US" sz="1400" dirty="0">
                    <a:latin typeface="Avenir Next LT Pro" panose="020B0504020202020204" pitchFamily="34" charset="0"/>
                  </a:rPr>
                  <a:t> – 10</a:t>
                </a:r>
                <a:r>
                  <a:rPr lang="en-US" sz="1400" baseline="30000" dirty="0">
                    <a:latin typeface="Avenir Next LT Pro" panose="020B0504020202020204" pitchFamily="34" charset="0"/>
                  </a:rPr>
                  <a:t>24 </a:t>
                </a:r>
                <a:r>
                  <a:rPr lang="en-US" sz="1400" dirty="0">
                    <a:latin typeface="Avenir Next LT Pro" panose="020B0504020202020204" pitchFamily="34" charset="0"/>
                  </a:rPr>
                  <a:t>yr</a:t>
                </a:r>
                <a:endParaRPr lang="en-US" sz="1400" dirty="0"/>
              </a:p>
              <a:p>
                <a:endParaRPr lang="en-US" sz="1400" dirty="0">
                  <a:latin typeface="Avenir Next LT Pro" panose="020B05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3BEEC0-1BED-8FA1-9228-C4D424063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86" y="3509236"/>
                <a:ext cx="2251260" cy="778739"/>
              </a:xfrm>
              <a:prstGeom prst="rect">
                <a:avLst/>
              </a:prstGeom>
              <a:blipFill>
                <a:blip r:embed="rId6"/>
                <a:stretch>
                  <a:fillRect l="-811" t="-15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89C1B968-5C39-CA82-19A6-76735F34CB45}"/>
              </a:ext>
            </a:extLst>
          </p:cNvPr>
          <p:cNvSpPr txBox="1"/>
          <p:nvPr/>
        </p:nvSpPr>
        <p:spPr>
          <a:xfrm>
            <a:off x="3905724" y="750740"/>
            <a:ext cx="72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</a:rPr>
              <a:t>0</a:t>
            </a:r>
            <a:r>
              <a:rPr lang="en-US" dirty="0">
                <a:latin typeface="Symbol" panose="05050102010706020507" pitchFamily="18" charset="2"/>
              </a:rPr>
              <a:t>nbb</a:t>
            </a:r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505594-DAB8-6E9D-2913-9163F3F159B7}"/>
              </a:ext>
            </a:extLst>
          </p:cNvPr>
          <p:cNvSpPr txBox="1"/>
          <p:nvPr/>
        </p:nvSpPr>
        <p:spPr>
          <a:xfrm>
            <a:off x="1139798" y="739079"/>
            <a:ext cx="72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" panose="020B0504020202020204" pitchFamily="34" charset="0"/>
              </a:rPr>
              <a:t>2</a:t>
            </a:r>
            <a:r>
              <a:rPr lang="en-US" dirty="0">
                <a:latin typeface="Symbol" panose="05050102010706020507" pitchFamily="18" charset="2"/>
              </a:rPr>
              <a:t>nbb</a:t>
            </a:r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C28E67-5FB2-104C-74FE-E97956C7955C}"/>
              </a:ext>
            </a:extLst>
          </p:cNvPr>
          <p:cNvSpPr txBox="1"/>
          <p:nvPr/>
        </p:nvSpPr>
        <p:spPr>
          <a:xfrm>
            <a:off x="3542983" y="3534260"/>
            <a:ext cx="1896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venir Next LT Pro" panose="020B0504020202020204" pitchFamily="34" charset="0"/>
              </a:rPr>
              <a:t>Yet to be observed!</a:t>
            </a:r>
            <a:endParaRPr lang="en-US" sz="1400" b="1" dirty="0"/>
          </a:p>
          <a:p>
            <a:endParaRPr lang="en-US" sz="1400" dirty="0">
              <a:latin typeface="Avenir Next LT Pro" panose="020B0504020202020204" pitchFamily="34" charset="0"/>
            </a:endParaRPr>
          </a:p>
        </p:txBody>
      </p:sp>
      <p:sp>
        <p:nvSpPr>
          <p:cNvPr id="32" name="Star: 16 Points 31">
            <a:extLst>
              <a:ext uri="{FF2B5EF4-FFF2-40B4-BE49-F238E27FC236}">
                <a16:creationId xmlns:a16="http://schemas.microsoft.com/office/drawing/2014/main" id="{2BE0DBB1-5DA5-396D-F00E-7D094720D657}"/>
              </a:ext>
            </a:extLst>
          </p:cNvPr>
          <p:cNvSpPr/>
          <p:nvPr/>
        </p:nvSpPr>
        <p:spPr>
          <a:xfrm>
            <a:off x="3486455" y="3956418"/>
            <a:ext cx="2009301" cy="1901024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Beyond Standard Model</a:t>
            </a:r>
            <a:r>
              <a:rPr lang="en-US" sz="1600" dirty="0"/>
              <a:t> </a:t>
            </a:r>
            <a:endParaRPr lang="en-IN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2F51B2-6DBB-4B6E-4B53-F78819FF46C2}"/>
              </a:ext>
            </a:extLst>
          </p:cNvPr>
          <p:cNvSpPr txBox="1"/>
          <p:nvPr/>
        </p:nvSpPr>
        <p:spPr>
          <a:xfrm>
            <a:off x="557086" y="4950446"/>
            <a:ext cx="2251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Next LT Pro" panose="020B0504020202020204" pitchFamily="34" charset="0"/>
              </a:rPr>
              <a:t>Observed in 11 isotopes for which </a:t>
            </a:r>
            <a:r>
              <a:rPr lang="en-US" sz="1400" dirty="0">
                <a:latin typeface="Symbol" panose="05050102010706020507" pitchFamily="18" charset="2"/>
              </a:rPr>
              <a:t>b</a:t>
            </a:r>
            <a:r>
              <a:rPr lang="en-US" sz="1400" dirty="0">
                <a:latin typeface="Avenir Next LT Pro" panose="020B0504020202020204" pitchFamily="34" charset="0"/>
              </a:rPr>
              <a:t> decay is energy/spin suppressed.</a:t>
            </a:r>
            <a:endParaRPr lang="en-US" sz="1400" dirty="0"/>
          </a:p>
          <a:p>
            <a:endParaRPr lang="en-US" sz="14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93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12370</TotalTime>
  <Words>3165</Words>
  <Application>Microsoft Office PowerPoint</Application>
  <PresentationFormat>Widescreen</PresentationFormat>
  <Paragraphs>579</Paragraphs>
  <Slides>46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Aptos</vt:lpstr>
      <vt:lpstr>Arial</vt:lpstr>
      <vt:lpstr>Avenir Book</vt:lpstr>
      <vt:lpstr>Avenir Next LT Pro</vt:lpstr>
      <vt:lpstr>Calibri</vt:lpstr>
      <vt:lpstr>Calibri Light</vt:lpstr>
      <vt:lpstr>Cambria Math</vt:lpstr>
      <vt:lpstr>Carlito</vt:lpstr>
      <vt:lpstr>Dreaming Outloud Pro</vt:lpstr>
      <vt:lpstr>Symbol</vt:lpstr>
      <vt:lpstr>Wingdings</vt:lpstr>
      <vt:lpstr>Office Theme</vt:lpstr>
      <vt:lpstr>Acrobat Document</vt:lpstr>
      <vt:lpstr>The search for neutrinoless double beta decay by                     -200: First results </vt:lpstr>
      <vt:lpstr>Neutrinos</vt:lpstr>
      <vt:lpstr>Neutrinos have a non-zero mass</vt:lpstr>
      <vt:lpstr>Open questions</vt:lpstr>
      <vt:lpstr>Open questions</vt:lpstr>
      <vt:lpstr>Open questions</vt:lpstr>
      <vt:lpstr>Open questions</vt:lpstr>
      <vt:lpstr>Double Beta Decays</vt:lpstr>
      <vt:lpstr>Double Beta Decays</vt:lpstr>
      <vt:lpstr>Double Beta Decays</vt:lpstr>
      <vt:lpstr>Experimental signature</vt:lpstr>
      <vt:lpstr>Experimental signature</vt:lpstr>
      <vt:lpstr>Experimental signature</vt:lpstr>
      <vt:lpstr>LEGEND Experimental Program</vt:lpstr>
      <vt:lpstr>Ge detector technology</vt:lpstr>
      <vt:lpstr>Ge detector technology</vt:lpstr>
      <vt:lpstr>Long history of searches in 76Ge</vt:lpstr>
      <vt:lpstr>Phased approach</vt:lpstr>
      <vt:lpstr>Phased approach</vt:lpstr>
      <vt:lpstr>Background topologies expected in LEGEND-200</vt:lpstr>
      <vt:lpstr>LEGEND-200: Optimized for background reduction</vt:lpstr>
      <vt:lpstr>LEGEND-200: Optimized for background reduction</vt:lpstr>
      <vt:lpstr>LEGEND-200 Germanium detectors</vt:lpstr>
      <vt:lpstr>Pulse Shape Discrimination (PSD)</vt:lpstr>
      <vt:lpstr>Pulse Shape Discrimination (PSD)</vt:lpstr>
      <vt:lpstr>Pulse Shape Discrimination (PSD)</vt:lpstr>
      <vt:lpstr>Liquid Argon Instrumentation</vt:lpstr>
      <vt:lpstr>Liquid Argon Instrumentation</vt:lpstr>
      <vt:lpstr>LEGEND-200 Exposure</vt:lpstr>
      <vt:lpstr>Energy Resolution</vt:lpstr>
      <vt:lpstr>Energy spectrum after muon and multiplicity cuts</vt:lpstr>
      <vt:lpstr>Background Model </vt:lpstr>
      <vt:lpstr>After PSD</vt:lpstr>
      <vt:lpstr>After PSD + LAr</vt:lpstr>
      <vt:lpstr>Data in the region of interest</vt:lpstr>
      <vt:lpstr>Data in the region of interest</vt:lpstr>
      <vt:lpstr>Results</vt:lpstr>
      <vt:lpstr>Results</vt:lpstr>
      <vt:lpstr>Next Steps for LEGEND-200</vt:lpstr>
      <vt:lpstr>Summary</vt:lpstr>
      <vt:lpstr>Thank you for your attention! Questions?</vt:lpstr>
      <vt:lpstr>Image Credits</vt:lpstr>
      <vt:lpstr>BACKUP</vt:lpstr>
      <vt:lpstr>Background Model </vt:lpstr>
      <vt:lpstr>Late Charge (LQ)</vt:lpstr>
      <vt:lpstr>LEGEND-1000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Estimation of the internal radiation background of Sn-Bi bolometers for TIN.TIN  </dc:title>
  <dc:creator>Microsoft account</dc:creator>
  <cp:lastModifiedBy>Aparajita Mazumdar</cp:lastModifiedBy>
  <cp:revision>352</cp:revision>
  <dcterms:created xsi:type="dcterms:W3CDTF">2021-05-27T22:38:57Z</dcterms:created>
  <dcterms:modified xsi:type="dcterms:W3CDTF">2025-06-27T22:23:26Z</dcterms:modified>
</cp:coreProperties>
</file>